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69"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276CA0-DCCD-41B6-9B3D-2B52BFF67814}" v="2" dt="2024-07-22T04:41:21.743"/>
  </p1510:revLst>
</p1510:revInfo>
</file>

<file path=ppt/tableStyles.xml><?xml version="1.0" encoding="utf-8"?>
<a:tblStyleLst xmlns:a="http://schemas.openxmlformats.org/drawingml/2006/main" def="{36F02747-7695-4F5A-A7D8-1FF9E6A55225}">
  <a:tblStyle styleId="{36F02747-7695-4F5A-A7D8-1FF9E6A552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4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kambhampati" userId="e251c471fbd8faec" providerId="LiveId" clId="{46276CA0-DCCD-41B6-9B3D-2B52BFF67814}"/>
    <pc:docChg chg="custSel modSld">
      <pc:chgData name="varsha kambhampati" userId="e251c471fbd8faec" providerId="LiveId" clId="{46276CA0-DCCD-41B6-9B3D-2B52BFF67814}" dt="2024-07-22T04:41:51.656" v="31" actId="33524"/>
      <pc:docMkLst>
        <pc:docMk/>
      </pc:docMkLst>
      <pc:sldChg chg="modSp">
        <pc:chgData name="varsha kambhampati" userId="e251c471fbd8faec" providerId="LiveId" clId="{46276CA0-DCCD-41B6-9B3D-2B52BFF67814}" dt="2024-07-22T04:39:25.382" v="6"/>
        <pc:sldMkLst>
          <pc:docMk/>
          <pc:sldMk cId="0" sldId="256"/>
        </pc:sldMkLst>
        <pc:spChg chg="mod">
          <ac:chgData name="varsha kambhampati" userId="e251c471fbd8faec" providerId="LiveId" clId="{46276CA0-DCCD-41B6-9B3D-2B52BFF67814}" dt="2024-07-22T04:39:25.382" v="6"/>
          <ac:spMkLst>
            <pc:docMk/>
            <pc:sldMk cId="0" sldId="256"/>
            <ac:spMk id="54" creationId="{00000000-0000-0000-0000-000000000000}"/>
          </ac:spMkLst>
        </pc:spChg>
        <pc:spChg chg="mod">
          <ac:chgData name="varsha kambhampati" userId="e251c471fbd8faec" providerId="LiveId" clId="{46276CA0-DCCD-41B6-9B3D-2B52BFF67814}" dt="2024-07-22T04:39:25.382" v="6"/>
          <ac:spMkLst>
            <pc:docMk/>
            <pc:sldMk cId="0" sldId="256"/>
            <ac:spMk id="55" creationId="{00000000-0000-0000-0000-000000000000}"/>
          </ac:spMkLst>
        </pc:spChg>
      </pc:sldChg>
      <pc:sldChg chg="modSp mod">
        <pc:chgData name="varsha kambhampati" userId="e251c471fbd8faec" providerId="LiveId" clId="{46276CA0-DCCD-41B6-9B3D-2B52BFF67814}" dt="2024-07-22T04:41:31.240" v="28" actId="20577"/>
        <pc:sldMkLst>
          <pc:docMk/>
          <pc:sldMk cId="0" sldId="257"/>
        </pc:sldMkLst>
        <pc:spChg chg="mod">
          <ac:chgData name="varsha kambhampati" userId="e251c471fbd8faec" providerId="LiveId" clId="{46276CA0-DCCD-41B6-9B3D-2B52BFF67814}" dt="2024-07-22T04:39:25.559" v="7" actId="27636"/>
          <ac:spMkLst>
            <pc:docMk/>
            <pc:sldMk cId="0" sldId="257"/>
            <ac:spMk id="60" creationId="{00000000-0000-0000-0000-000000000000}"/>
          </ac:spMkLst>
        </pc:spChg>
        <pc:spChg chg="mod">
          <ac:chgData name="varsha kambhampati" userId="e251c471fbd8faec" providerId="LiveId" clId="{46276CA0-DCCD-41B6-9B3D-2B52BFF67814}" dt="2024-07-22T04:41:31.240" v="28" actId="20577"/>
          <ac:spMkLst>
            <pc:docMk/>
            <pc:sldMk cId="0" sldId="257"/>
            <ac:spMk id="61" creationId="{00000000-0000-0000-0000-000000000000}"/>
          </ac:spMkLst>
        </pc:spChg>
      </pc:sldChg>
      <pc:sldChg chg="modSp mod">
        <pc:chgData name="varsha kambhampati" userId="e251c471fbd8faec" providerId="LiveId" clId="{46276CA0-DCCD-41B6-9B3D-2B52BFF67814}" dt="2024-07-22T04:39:25.767" v="8" actId="27636"/>
        <pc:sldMkLst>
          <pc:docMk/>
          <pc:sldMk cId="0" sldId="259"/>
        </pc:sldMkLst>
        <pc:spChg chg="mod">
          <ac:chgData name="varsha kambhampati" userId="e251c471fbd8faec" providerId="LiveId" clId="{46276CA0-DCCD-41B6-9B3D-2B52BFF67814}" dt="2024-07-22T04:39:25.767" v="8" actId="27636"/>
          <ac:spMkLst>
            <pc:docMk/>
            <pc:sldMk cId="0" sldId="259"/>
            <ac:spMk id="72" creationId="{00000000-0000-0000-0000-000000000000}"/>
          </ac:spMkLst>
        </pc:spChg>
        <pc:spChg chg="mod">
          <ac:chgData name="varsha kambhampati" userId="e251c471fbd8faec" providerId="LiveId" clId="{46276CA0-DCCD-41B6-9B3D-2B52BFF67814}" dt="2024-07-22T04:39:25.382" v="6"/>
          <ac:spMkLst>
            <pc:docMk/>
            <pc:sldMk cId="0" sldId="259"/>
            <ac:spMk id="73" creationId="{00000000-0000-0000-0000-000000000000}"/>
          </ac:spMkLst>
        </pc:spChg>
      </pc:sldChg>
      <pc:sldChg chg="modSp mod">
        <pc:chgData name="varsha kambhampati" userId="e251c471fbd8faec" providerId="LiveId" clId="{46276CA0-DCCD-41B6-9B3D-2B52BFF67814}" dt="2024-07-22T04:41:51.656" v="31" actId="33524"/>
        <pc:sldMkLst>
          <pc:docMk/>
          <pc:sldMk cId="0" sldId="260"/>
        </pc:sldMkLst>
        <pc:spChg chg="mod">
          <ac:chgData name="varsha kambhampati" userId="e251c471fbd8faec" providerId="LiveId" clId="{46276CA0-DCCD-41B6-9B3D-2B52BFF67814}" dt="2024-07-22T04:39:25.777" v="9" actId="27636"/>
          <ac:spMkLst>
            <pc:docMk/>
            <pc:sldMk cId="0" sldId="260"/>
            <ac:spMk id="78" creationId="{00000000-0000-0000-0000-000000000000}"/>
          </ac:spMkLst>
        </pc:spChg>
        <pc:spChg chg="mod">
          <ac:chgData name="varsha kambhampati" userId="e251c471fbd8faec" providerId="LiveId" clId="{46276CA0-DCCD-41B6-9B3D-2B52BFF67814}" dt="2024-07-22T04:41:51.656" v="31" actId="33524"/>
          <ac:spMkLst>
            <pc:docMk/>
            <pc:sldMk cId="0" sldId="260"/>
            <ac:spMk id="79" creationId="{00000000-0000-0000-0000-000000000000}"/>
          </ac:spMkLst>
        </pc:spChg>
      </pc:sldChg>
      <pc:sldChg chg="modSp mod">
        <pc:chgData name="varsha kambhampati" userId="e251c471fbd8faec" providerId="LiveId" clId="{46276CA0-DCCD-41B6-9B3D-2B52BFF67814}" dt="2024-07-22T04:41:14.173" v="27" actId="33524"/>
        <pc:sldMkLst>
          <pc:docMk/>
          <pc:sldMk cId="0" sldId="261"/>
        </pc:sldMkLst>
        <pc:spChg chg="mod">
          <ac:chgData name="varsha kambhampati" userId="e251c471fbd8faec" providerId="LiveId" clId="{46276CA0-DCCD-41B6-9B3D-2B52BFF67814}" dt="2024-07-22T04:39:25.779" v="10" actId="27636"/>
          <ac:spMkLst>
            <pc:docMk/>
            <pc:sldMk cId="0" sldId="261"/>
            <ac:spMk id="84" creationId="{00000000-0000-0000-0000-000000000000}"/>
          </ac:spMkLst>
        </pc:spChg>
        <pc:spChg chg="mod">
          <ac:chgData name="varsha kambhampati" userId="e251c471fbd8faec" providerId="LiveId" clId="{46276CA0-DCCD-41B6-9B3D-2B52BFF67814}" dt="2024-07-22T04:41:14.173" v="27" actId="33524"/>
          <ac:spMkLst>
            <pc:docMk/>
            <pc:sldMk cId="0" sldId="261"/>
            <ac:spMk id="85" creationId="{00000000-0000-0000-0000-000000000000}"/>
          </ac:spMkLst>
        </pc:spChg>
      </pc:sldChg>
      <pc:sldChg chg="modSp mod">
        <pc:chgData name="varsha kambhampati" userId="e251c471fbd8faec" providerId="LiveId" clId="{46276CA0-DCCD-41B6-9B3D-2B52BFF67814}" dt="2024-07-22T04:40:42.983" v="25" actId="20577"/>
        <pc:sldMkLst>
          <pc:docMk/>
          <pc:sldMk cId="0" sldId="262"/>
        </pc:sldMkLst>
        <pc:spChg chg="mod">
          <ac:chgData name="varsha kambhampati" userId="e251c471fbd8faec" providerId="LiveId" clId="{46276CA0-DCCD-41B6-9B3D-2B52BFF67814}" dt="2024-07-22T04:39:25.823" v="12" actId="27636"/>
          <ac:spMkLst>
            <pc:docMk/>
            <pc:sldMk cId="0" sldId="262"/>
            <ac:spMk id="90" creationId="{00000000-0000-0000-0000-000000000000}"/>
          </ac:spMkLst>
        </pc:spChg>
        <pc:spChg chg="mod">
          <ac:chgData name="varsha kambhampati" userId="e251c471fbd8faec" providerId="LiveId" clId="{46276CA0-DCCD-41B6-9B3D-2B52BFF67814}" dt="2024-07-22T04:40:42.983" v="25" actId="20577"/>
          <ac:spMkLst>
            <pc:docMk/>
            <pc:sldMk cId="0" sldId="262"/>
            <ac:spMk id="91" creationId="{00000000-0000-0000-0000-000000000000}"/>
          </ac:spMkLst>
        </pc:spChg>
      </pc:sldChg>
      <pc:sldChg chg="modSp mod">
        <pc:chgData name="varsha kambhampati" userId="e251c471fbd8faec" providerId="LiveId" clId="{46276CA0-DCCD-41B6-9B3D-2B52BFF67814}" dt="2024-07-22T04:40:37.587" v="24" actId="33524"/>
        <pc:sldMkLst>
          <pc:docMk/>
          <pc:sldMk cId="0" sldId="263"/>
        </pc:sldMkLst>
        <pc:spChg chg="mod">
          <ac:chgData name="varsha kambhampati" userId="e251c471fbd8faec" providerId="LiveId" clId="{46276CA0-DCCD-41B6-9B3D-2B52BFF67814}" dt="2024-07-22T04:39:25.825" v="13" actId="27636"/>
          <ac:spMkLst>
            <pc:docMk/>
            <pc:sldMk cId="0" sldId="263"/>
            <ac:spMk id="96" creationId="{00000000-0000-0000-0000-000000000000}"/>
          </ac:spMkLst>
        </pc:spChg>
        <pc:spChg chg="mod">
          <ac:chgData name="varsha kambhampati" userId="e251c471fbd8faec" providerId="LiveId" clId="{46276CA0-DCCD-41B6-9B3D-2B52BFF67814}" dt="2024-07-22T04:40:37.587" v="24" actId="33524"/>
          <ac:spMkLst>
            <pc:docMk/>
            <pc:sldMk cId="0" sldId="263"/>
            <ac:spMk id="97" creationId="{00000000-0000-0000-0000-000000000000}"/>
          </ac:spMkLst>
        </pc:spChg>
      </pc:sldChg>
      <pc:sldChg chg="modSp mod">
        <pc:chgData name="varsha kambhampati" userId="e251c471fbd8faec" providerId="LiveId" clId="{46276CA0-DCCD-41B6-9B3D-2B52BFF67814}" dt="2024-07-22T04:39:25.833" v="14" actId="27636"/>
        <pc:sldMkLst>
          <pc:docMk/>
          <pc:sldMk cId="0" sldId="264"/>
        </pc:sldMkLst>
        <pc:spChg chg="mod">
          <ac:chgData name="varsha kambhampati" userId="e251c471fbd8faec" providerId="LiveId" clId="{46276CA0-DCCD-41B6-9B3D-2B52BFF67814}" dt="2024-07-22T04:39:25.833" v="14" actId="27636"/>
          <ac:spMkLst>
            <pc:docMk/>
            <pc:sldMk cId="0" sldId="264"/>
            <ac:spMk id="102" creationId="{00000000-0000-0000-0000-000000000000}"/>
          </ac:spMkLst>
        </pc:spChg>
      </pc:sldChg>
      <pc:sldChg chg="modSp mod">
        <pc:chgData name="varsha kambhampati" userId="e251c471fbd8faec" providerId="LiveId" clId="{46276CA0-DCCD-41B6-9B3D-2B52BFF67814}" dt="2024-07-22T04:39:25.836" v="15" actId="27636"/>
        <pc:sldMkLst>
          <pc:docMk/>
          <pc:sldMk cId="0" sldId="265"/>
        </pc:sldMkLst>
        <pc:spChg chg="mod">
          <ac:chgData name="varsha kambhampati" userId="e251c471fbd8faec" providerId="LiveId" clId="{46276CA0-DCCD-41B6-9B3D-2B52BFF67814}" dt="2024-07-22T04:39:25.836" v="15" actId="27636"/>
          <ac:spMkLst>
            <pc:docMk/>
            <pc:sldMk cId="0" sldId="265"/>
            <ac:spMk id="110" creationId="{00000000-0000-0000-0000-000000000000}"/>
          </ac:spMkLst>
        </pc:spChg>
      </pc:sldChg>
      <pc:sldChg chg="modSp mod">
        <pc:chgData name="varsha kambhampati" userId="e251c471fbd8faec" providerId="LiveId" clId="{46276CA0-DCCD-41B6-9B3D-2B52BFF67814}" dt="2024-07-22T04:40:18.931" v="23" actId="33524"/>
        <pc:sldMkLst>
          <pc:docMk/>
          <pc:sldMk cId="0" sldId="266"/>
        </pc:sldMkLst>
        <pc:spChg chg="mod">
          <ac:chgData name="varsha kambhampati" userId="e251c471fbd8faec" providerId="LiveId" clId="{46276CA0-DCCD-41B6-9B3D-2B52BFF67814}" dt="2024-07-22T04:39:25.839" v="16" actId="27636"/>
          <ac:spMkLst>
            <pc:docMk/>
            <pc:sldMk cId="0" sldId="266"/>
            <ac:spMk id="118" creationId="{00000000-0000-0000-0000-000000000000}"/>
          </ac:spMkLst>
        </pc:spChg>
        <pc:spChg chg="mod">
          <ac:chgData name="varsha kambhampati" userId="e251c471fbd8faec" providerId="LiveId" clId="{46276CA0-DCCD-41B6-9B3D-2B52BFF67814}" dt="2024-07-22T04:40:18.931" v="23" actId="33524"/>
          <ac:spMkLst>
            <pc:docMk/>
            <pc:sldMk cId="0" sldId="266"/>
            <ac:spMk id="120" creationId="{00000000-0000-0000-0000-000000000000}"/>
          </ac:spMkLst>
        </pc:spChg>
      </pc:sldChg>
      <pc:sldChg chg="modSp mod">
        <pc:chgData name="varsha kambhampati" userId="e251c471fbd8faec" providerId="LiveId" clId="{46276CA0-DCCD-41B6-9B3D-2B52BFF67814}" dt="2024-07-22T04:39:25.841" v="17" actId="27636"/>
        <pc:sldMkLst>
          <pc:docMk/>
          <pc:sldMk cId="0" sldId="267"/>
        </pc:sldMkLst>
        <pc:spChg chg="mod">
          <ac:chgData name="varsha kambhampati" userId="e251c471fbd8faec" providerId="LiveId" clId="{46276CA0-DCCD-41B6-9B3D-2B52BFF67814}" dt="2024-07-22T04:39:25.841" v="17" actId="27636"/>
          <ac:spMkLst>
            <pc:docMk/>
            <pc:sldMk cId="0" sldId="267"/>
            <ac:spMk id="126" creationId="{00000000-0000-0000-0000-000000000000}"/>
          </ac:spMkLst>
        </pc:spChg>
      </pc:sldChg>
      <pc:sldChg chg="modSp">
        <pc:chgData name="varsha kambhampati" userId="e251c471fbd8faec" providerId="LiveId" clId="{46276CA0-DCCD-41B6-9B3D-2B52BFF67814}" dt="2024-07-22T04:39:25.382" v="6"/>
        <pc:sldMkLst>
          <pc:docMk/>
          <pc:sldMk cId="0" sldId="268"/>
        </pc:sldMkLst>
        <pc:spChg chg="mod">
          <ac:chgData name="varsha kambhampati" userId="e251c471fbd8faec" providerId="LiveId" clId="{46276CA0-DCCD-41B6-9B3D-2B52BFF67814}" dt="2024-07-22T04:39:25.382" v="6"/>
          <ac:spMkLst>
            <pc:docMk/>
            <pc:sldMk cId="0" sldId="268"/>
            <ac:spMk id="134" creationId="{00000000-0000-0000-0000-000000000000}"/>
          </ac:spMkLst>
        </pc:spChg>
      </pc:sldChg>
      <pc:sldChg chg="modSp mod">
        <pc:chgData name="varsha kambhampati" userId="e251c471fbd8faec" providerId="LiveId" clId="{46276CA0-DCCD-41B6-9B3D-2B52BFF67814}" dt="2024-07-22T04:39:25.874" v="21" actId="27636"/>
        <pc:sldMkLst>
          <pc:docMk/>
          <pc:sldMk cId="0" sldId="269"/>
        </pc:sldMkLst>
        <pc:spChg chg="mod">
          <ac:chgData name="varsha kambhampati" userId="e251c471fbd8faec" providerId="LiveId" clId="{46276CA0-DCCD-41B6-9B3D-2B52BFF67814}" dt="2024-07-22T04:39:25.874" v="21" actId="27636"/>
          <ac:spMkLst>
            <pc:docMk/>
            <pc:sldMk cId="0" sldId="269"/>
            <ac:spMk id="144" creationId="{00000000-0000-0000-0000-000000000000}"/>
          </ac:spMkLst>
        </pc:spChg>
        <pc:spChg chg="mod">
          <ac:chgData name="varsha kambhampati" userId="e251c471fbd8faec" providerId="LiveId" clId="{46276CA0-DCCD-41B6-9B3D-2B52BFF67814}" dt="2024-07-22T04:39:25.382" v="6"/>
          <ac:spMkLst>
            <pc:docMk/>
            <pc:sldMk cId="0" sldId="269"/>
            <ac:spMk id="145" creationId="{00000000-0000-0000-0000-000000000000}"/>
          </ac:spMkLst>
        </pc:spChg>
      </pc:sldChg>
      <pc:sldChg chg="modSp mod">
        <pc:chgData name="varsha kambhampati" userId="e251c471fbd8faec" providerId="LiveId" clId="{46276CA0-DCCD-41B6-9B3D-2B52BFF67814}" dt="2024-07-22T04:40:02.687" v="22" actId="20577"/>
        <pc:sldMkLst>
          <pc:docMk/>
          <pc:sldMk cId="1967025790" sldId="270"/>
        </pc:sldMkLst>
        <pc:spChg chg="mod">
          <ac:chgData name="varsha kambhampati" userId="e251c471fbd8faec" providerId="LiveId" clId="{46276CA0-DCCD-41B6-9B3D-2B52BFF67814}" dt="2024-07-22T04:39:25.846" v="18" actId="27636"/>
          <ac:spMkLst>
            <pc:docMk/>
            <pc:sldMk cId="1967025790" sldId="270"/>
            <ac:spMk id="2" creationId="{4945363A-862D-BF85-5322-43C20E9DAE4D}"/>
          </ac:spMkLst>
        </pc:spChg>
        <pc:spChg chg="mod">
          <ac:chgData name="varsha kambhampati" userId="e251c471fbd8faec" providerId="LiveId" clId="{46276CA0-DCCD-41B6-9B3D-2B52BFF67814}" dt="2024-07-22T04:40:02.687" v="22" actId="20577"/>
          <ac:spMkLst>
            <pc:docMk/>
            <pc:sldMk cId="1967025790" sldId="270"/>
            <ac:spMk id="3" creationId="{D1A656A1-6408-F542-95E9-9474CE7EBC1A}"/>
          </ac:spMkLst>
        </pc:spChg>
      </pc:sldChg>
      <pc:sldChg chg="modSp mod">
        <pc:chgData name="varsha kambhampati" userId="e251c471fbd8faec" providerId="LiveId" clId="{46276CA0-DCCD-41B6-9B3D-2B52BFF67814}" dt="2024-07-22T04:39:25.852" v="19" actId="27636"/>
        <pc:sldMkLst>
          <pc:docMk/>
          <pc:sldMk cId="3753619334" sldId="271"/>
        </pc:sldMkLst>
        <pc:spChg chg="mod">
          <ac:chgData name="varsha kambhampati" userId="e251c471fbd8faec" providerId="LiveId" clId="{46276CA0-DCCD-41B6-9B3D-2B52BFF67814}" dt="2024-07-22T04:39:25.852" v="19" actId="27636"/>
          <ac:spMkLst>
            <pc:docMk/>
            <pc:sldMk cId="3753619334" sldId="271"/>
            <ac:spMk id="2" creationId="{D059243B-7FEE-3E7B-ECF4-34969822F8E4}"/>
          </ac:spMkLst>
        </pc:spChg>
        <pc:spChg chg="mod">
          <ac:chgData name="varsha kambhampati" userId="e251c471fbd8faec" providerId="LiveId" clId="{46276CA0-DCCD-41B6-9B3D-2B52BFF67814}" dt="2024-07-22T04:39:25.382" v="6"/>
          <ac:spMkLst>
            <pc:docMk/>
            <pc:sldMk cId="3753619334" sldId="271"/>
            <ac:spMk id="3" creationId="{08DE2054-CDC9-51B4-CD1B-CEDD5F69930B}"/>
          </ac:spMkLst>
        </pc:spChg>
      </pc:sldChg>
      <pc:sldChg chg="modSp mod">
        <pc:chgData name="varsha kambhampati" userId="e251c471fbd8faec" providerId="LiveId" clId="{46276CA0-DCCD-41B6-9B3D-2B52BFF67814}" dt="2024-07-22T04:39:25.857" v="20" actId="27636"/>
        <pc:sldMkLst>
          <pc:docMk/>
          <pc:sldMk cId="1736225293" sldId="272"/>
        </pc:sldMkLst>
        <pc:spChg chg="mod">
          <ac:chgData name="varsha kambhampati" userId="e251c471fbd8faec" providerId="LiveId" clId="{46276CA0-DCCD-41B6-9B3D-2B52BFF67814}" dt="2024-07-22T04:39:25.857" v="20" actId="27636"/>
          <ac:spMkLst>
            <pc:docMk/>
            <pc:sldMk cId="1736225293" sldId="272"/>
            <ac:spMk id="2" creationId="{77A53EF7-6267-9C9A-1DF7-05A0DB9C4319}"/>
          </ac:spMkLst>
        </pc:spChg>
        <pc:spChg chg="mod">
          <ac:chgData name="varsha kambhampati" userId="e251c471fbd8faec" providerId="LiveId" clId="{46276CA0-DCCD-41B6-9B3D-2B52BFF67814}" dt="2024-07-22T04:39:25.382" v="6"/>
          <ac:spMkLst>
            <pc:docMk/>
            <pc:sldMk cId="1736225293" sldId="272"/>
            <ac:spMk id="3" creationId="{C2F81CB2-4D9F-79B9-0575-F7E0400132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ed8c5e9d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ed8c5e9d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ed8c5e9d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ed8c5e9d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ed8c5e9d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ed8c5e9d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d200692b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d200692b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d200692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d200692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d200692b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d200692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d200692b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d200692b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d200692b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d200692b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d200692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d200692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d200692b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d200692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d200692b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d200692b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ed8c5e9d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ed8c5e9d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12014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14592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07632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29062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4967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93577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14083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3281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32585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2294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29137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7/21/2024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25349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7/21/2024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680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000" dirty="0"/>
              <a:t>Missing child Identification</a:t>
            </a:r>
            <a:endParaRPr sz="4000"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Using deep learning</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Results/Simulations</a:t>
            </a:r>
            <a:endParaRPr/>
          </a:p>
        </p:txBody>
      </p:sp>
      <p:sp>
        <p:nvSpPr>
          <p:cNvPr id="120" name="Google Shape;120;p23"/>
          <p:cNvSpPr txBox="1"/>
          <p:nvPr/>
        </p:nvSpPr>
        <p:spPr>
          <a:xfrm>
            <a:off x="4459407" y="1017725"/>
            <a:ext cx="3294600" cy="1696800"/>
          </a:xfrm>
          <a:prstGeom prst="rect">
            <a:avLst/>
          </a:prstGeom>
          <a:noFill/>
          <a:ln>
            <a:noFill/>
          </a:ln>
        </p:spPr>
        <p:txBody>
          <a:bodyPr spcFirstLastPara="1" wrap="square" lIns="91425" tIns="91425" rIns="91425" bIns="91425" anchor="t" anchorCtr="0">
            <a:noAutofit/>
          </a:bodyPr>
          <a:lstStyle/>
          <a:p>
            <a:r>
              <a:rPr lang="en-US" sz="1800" dirty="0">
                <a:effectLst/>
                <a:latin typeface="Times New Roman" panose="02020603050405020304" pitchFamily="18" charset="0"/>
                <a:ea typeface="Times New Roman" panose="02020603050405020304" pitchFamily="18" charset="0"/>
              </a:rPr>
              <a:t>In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below</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see</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missing</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DB</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try</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another </a:t>
            </a:r>
            <a:r>
              <a:rPr lang="en-US" sz="1800" spc="-10" dirty="0">
                <a:effectLst/>
                <a:latin typeface="Times New Roman" panose="02020603050405020304" pitchFamily="18" charset="0"/>
                <a:ea typeface="Times New Roman" panose="02020603050405020304" pitchFamily="18" charset="0"/>
              </a:rPr>
              <a:t>image</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1800" dirty="0">
              <a:solidFill>
                <a:schemeClr val="dk2"/>
              </a:solidFill>
            </a:endParaRPr>
          </a:p>
        </p:txBody>
      </p:sp>
      <p:sp>
        <p:nvSpPr>
          <p:cNvPr id="121" name="Google Shape;121;p23"/>
          <p:cNvSpPr txBox="1"/>
          <p:nvPr/>
        </p:nvSpPr>
        <p:spPr>
          <a:xfrm>
            <a:off x="477818" y="3788295"/>
            <a:ext cx="3294600" cy="685733"/>
          </a:xfrm>
          <a:prstGeom prst="rect">
            <a:avLst/>
          </a:prstGeom>
          <a:noFill/>
          <a:ln>
            <a:noFill/>
          </a:ln>
        </p:spPr>
        <p:txBody>
          <a:bodyPr spcFirstLastPara="1" wrap="square" lIns="91425" tIns="91425" rIns="91425" bIns="91425" anchor="t" anchorCtr="0">
            <a:noAutofit/>
          </a:bodyPr>
          <a:lstStyle/>
          <a:p>
            <a:pPr marL="742315" marR="645795" algn="ctr">
              <a:spcBef>
                <a:spcPts val="0"/>
              </a:spcBef>
              <a:spcAft>
                <a:spcPts val="0"/>
              </a:spcAft>
            </a:pPr>
            <a:r>
              <a:rPr lang="en-US" dirty="0">
                <a:effectLst/>
                <a:latin typeface="Times New Roman" panose="02020603050405020304" pitchFamily="18" charset="0"/>
                <a:ea typeface="Times New Roman" panose="02020603050405020304" pitchFamily="18" charset="0"/>
              </a:rPr>
              <a:t>Fig.9.3:</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Output</a:t>
            </a:r>
            <a:r>
              <a:rPr lang="en-US" spc="5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screen</a:t>
            </a:r>
            <a:endParaRPr lang="en-US" dirty="0">
              <a:effectLst/>
              <a:latin typeface="Times New Roman" panose="02020603050405020304" pitchFamily="18" charset="0"/>
              <a:ea typeface="Times New Roman" panose="02020603050405020304" pitchFamily="18" charset="0"/>
            </a:endParaRPr>
          </a:p>
        </p:txBody>
      </p:sp>
      <p:pic>
        <p:nvPicPr>
          <p:cNvPr id="2" name="Image 103">
            <a:extLst>
              <a:ext uri="{FF2B5EF4-FFF2-40B4-BE49-F238E27FC236}">
                <a16:creationId xmlns:a16="http://schemas.microsoft.com/office/drawing/2014/main" id="{D538B507-30E8-FD8D-900A-F52F9100D47B}"/>
              </a:ext>
            </a:extLst>
          </p:cNvPr>
          <p:cNvPicPr>
            <a:picLocks/>
          </p:cNvPicPr>
          <p:nvPr/>
        </p:nvPicPr>
        <p:blipFill>
          <a:blip r:embed="rId3" cstate="print"/>
          <a:stretch>
            <a:fillRect/>
          </a:stretch>
        </p:blipFill>
        <p:spPr>
          <a:xfrm>
            <a:off x="225243" y="1017725"/>
            <a:ext cx="3799750" cy="2696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Results/Simulations</a:t>
            </a:r>
            <a:endParaRPr/>
          </a:p>
        </p:txBody>
      </p:sp>
      <p:sp>
        <p:nvSpPr>
          <p:cNvPr id="127" name="Google Shape;127;p24"/>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r>
              <a:rPr lang="en-US" sz="1800" dirty="0">
                <a:effectLst/>
                <a:latin typeface="Times New Roman" panose="02020603050405020304" pitchFamily="18" charset="0"/>
                <a:ea typeface="Times New Roman" panose="02020603050405020304" pitchFamily="18" charset="0"/>
              </a:rPr>
              <a:t>In this screen public will enter another suspected child details and then upload photo and then click 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Submit button</a:t>
            </a:r>
          </a:p>
          <a:p>
            <a:pPr marL="0" lvl="0" indent="0" algn="l" rtl="0">
              <a:spcBef>
                <a:spcPts val="0"/>
              </a:spcBef>
              <a:spcAft>
                <a:spcPts val="0"/>
              </a:spcAft>
              <a:buNone/>
            </a:pPr>
            <a:endParaRPr sz="1800" dirty="0">
              <a:solidFill>
                <a:schemeClr val="dk2"/>
              </a:solidFill>
            </a:endParaRPr>
          </a:p>
        </p:txBody>
      </p:sp>
      <p:sp>
        <p:nvSpPr>
          <p:cNvPr id="128" name="Google Shape;128;p24"/>
          <p:cNvSpPr txBox="1"/>
          <p:nvPr/>
        </p:nvSpPr>
        <p:spPr>
          <a:xfrm>
            <a:off x="489500" y="3626800"/>
            <a:ext cx="3294600" cy="430850"/>
          </a:xfrm>
          <a:prstGeom prst="rect">
            <a:avLst/>
          </a:prstGeom>
          <a:noFill/>
          <a:ln>
            <a:noFill/>
          </a:ln>
        </p:spPr>
        <p:txBody>
          <a:bodyPr spcFirstLastPara="1" wrap="square" lIns="91425" tIns="91425" rIns="91425" bIns="91425" anchor="t" anchorCtr="0">
            <a:noAutofit/>
          </a:bodyPr>
          <a:lstStyle/>
          <a:p>
            <a:r>
              <a:rPr lang="en-US" dirty="0">
                <a:effectLst/>
                <a:latin typeface="Times New Roman" panose="02020603050405020304" pitchFamily="18" charset="0"/>
                <a:ea typeface="Times New Roman" panose="02020603050405020304" pitchFamily="18" charset="0"/>
              </a:rPr>
              <a:t>             Fig.9.4:</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Output</a:t>
            </a:r>
            <a:r>
              <a:rPr lang="en-US" spc="5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screen</a:t>
            </a:r>
            <a:endParaRPr lang="en-US"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sz="1300" i="1" dirty="0">
              <a:solidFill>
                <a:schemeClr val="dk2"/>
              </a:solidFill>
            </a:endParaRPr>
          </a:p>
        </p:txBody>
      </p:sp>
      <p:pic>
        <p:nvPicPr>
          <p:cNvPr id="2" name="Image 104">
            <a:extLst>
              <a:ext uri="{FF2B5EF4-FFF2-40B4-BE49-F238E27FC236}">
                <a16:creationId xmlns:a16="http://schemas.microsoft.com/office/drawing/2014/main" id="{748773CB-6842-AFDE-7054-02AC8552B952}"/>
              </a:ext>
            </a:extLst>
          </p:cNvPr>
          <p:cNvPicPr>
            <a:picLocks/>
          </p:cNvPicPr>
          <p:nvPr/>
        </p:nvPicPr>
        <p:blipFill>
          <a:blip r:embed="rId3" cstate="print"/>
          <a:stretch>
            <a:fillRect/>
          </a:stretch>
        </p:blipFill>
        <p:spPr>
          <a:xfrm>
            <a:off x="235495" y="1007425"/>
            <a:ext cx="3756841" cy="2619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GB" dirty="0"/>
              <a:t>Results/Simulations</a:t>
            </a:r>
            <a:endParaRPr lang="en-US" dirty="0"/>
          </a:p>
        </p:txBody>
      </p:sp>
      <p:pic>
        <p:nvPicPr>
          <p:cNvPr id="2" name="Image 105">
            <a:extLst>
              <a:ext uri="{FF2B5EF4-FFF2-40B4-BE49-F238E27FC236}">
                <a16:creationId xmlns:a16="http://schemas.microsoft.com/office/drawing/2014/main" id="{7CBA0FF4-321F-FD74-BD5B-D9EA68E17B80}"/>
              </a:ext>
            </a:extLst>
          </p:cNvPr>
          <p:cNvPicPr>
            <a:picLocks/>
          </p:cNvPicPr>
          <p:nvPr/>
        </p:nvPicPr>
        <p:blipFill rotWithShape="1">
          <a:blip r:embed="rId3" cstate="print"/>
          <a:srcRect l="11420" r="20639" b="1"/>
          <a:stretch/>
        </p:blipFill>
        <p:spPr>
          <a:xfrm>
            <a:off x="311700" y="1208225"/>
            <a:ext cx="4165050" cy="2547346"/>
          </a:xfrm>
          <a:prstGeom prst="rect">
            <a:avLst/>
          </a:prstGeom>
          <a:noFill/>
          <a:ln>
            <a:noFill/>
          </a:ln>
        </p:spPr>
      </p:pic>
      <p:sp>
        <p:nvSpPr>
          <p:cNvPr id="139" name="Google Shape;139;p25"/>
          <p:cNvSpPr txBox="1"/>
          <p:nvPr/>
        </p:nvSpPr>
        <p:spPr>
          <a:xfrm>
            <a:off x="311700" y="3946071"/>
            <a:ext cx="4165050" cy="449125"/>
          </a:xfrm>
          <a:prstGeom prst="rect">
            <a:avLst/>
          </a:prstGeom>
          <a:noFill/>
          <a:ln>
            <a:noFill/>
          </a:ln>
        </p:spPr>
        <p:txBody>
          <a:bodyPr spcFirstLastPara="1" lIns="91425" tIns="91425" rIns="91425" bIns="91425" anchor="t" anchorCtr="0">
            <a:normAutofit lnSpcReduction="10000"/>
          </a:bodyPr>
          <a:lstStyle/>
          <a:p>
            <a:pPr marL="742315" marR="645795" algn="ctr">
              <a:spcBef>
                <a:spcPts val="0"/>
              </a:spcBef>
              <a:spcAft>
                <a:spcPts val="0"/>
              </a:spcAft>
            </a:pPr>
            <a:r>
              <a:rPr lang="en-US" sz="1800">
                <a:effectLst/>
                <a:latin typeface="Times New Roman" panose="02020603050405020304" pitchFamily="18" charset="0"/>
                <a:ea typeface="Times New Roman" panose="02020603050405020304" pitchFamily="18" charset="0"/>
              </a:rPr>
              <a:t>Fig.9.5:</a:t>
            </a:r>
            <a:r>
              <a:rPr lang="en-US" sz="1800" spc="7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Output</a:t>
            </a:r>
            <a:r>
              <a:rPr lang="en-US" sz="1800" spc="55">
                <a:effectLst/>
                <a:latin typeface="Times New Roman" panose="02020603050405020304" pitchFamily="18" charset="0"/>
                <a:ea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rPr>
              <a:t>screen</a:t>
            </a:r>
            <a:endParaRPr lang="en-US" sz="180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0EDD0B3-CC8C-2419-ECFE-D28E71DAB451}"/>
              </a:ext>
            </a:extLst>
          </p:cNvPr>
          <p:cNvSpPr txBox="1"/>
          <p:nvPr/>
        </p:nvSpPr>
        <p:spPr>
          <a:xfrm>
            <a:off x="5225143" y="1017725"/>
            <a:ext cx="3290207" cy="646331"/>
          </a:xfrm>
          <a:prstGeom prst="rect">
            <a:avLst/>
          </a:prstGeom>
          <a:noFill/>
        </p:spPr>
        <p:txBody>
          <a:bodyPr wrap="square" rtlCol="0">
            <a:spAutoFit/>
          </a:bodyPr>
          <a:lstStyle/>
          <a:p>
            <a:pPr marL="65659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spc="50" dirty="0">
                <a:latin typeface="Times New Roman" panose="02020603050405020304" pitchFamily="18" charset="0"/>
                <a:ea typeface="Times New Roman" panose="02020603050405020304" pitchFamily="18" charset="0"/>
              </a:rPr>
              <a:t>this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result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5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details</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363A-862D-BF85-5322-43C20E9DAE4D}"/>
              </a:ext>
            </a:extLst>
          </p:cNvPr>
          <p:cNvSpPr>
            <a:spLocks noGrp="1"/>
          </p:cNvSpPr>
          <p:nvPr>
            <p:ph type="title"/>
          </p:nvPr>
        </p:nvSpPr>
        <p:spPr/>
        <p:txBody>
          <a:bodyPr>
            <a:normAutofit/>
          </a:bodyPr>
          <a:lstStyle/>
          <a:p>
            <a:r>
              <a:rPr lang="en-GB" dirty="0"/>
              <a:t>Results/Simulations</a:t>
            </a:r>
            <a:endParaRPr lang="en-US" dirty="0"/>
          </a:p>
        </p:txBody>
      </p:sp>
      <p:sp>
        <p:nvSpPr>
          <p:cNvPr id="3" name="Text Placeholder 2">
            <a:extLst>
              <a:ext uri="{FF2B5EF4-FFF2-40B4-BE49-F238E27FC236}">
                <a16:creationId xmlns:a16="http://schemas.microsoft.com/office/drawing/2014/main" id="{D1A656A1-6408-F542-95E9-9474CE7EBC1A}"/>
              </a:ext>
            </a:extLst>
          </p:cNvPr>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In above</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 uploaded child found in database and now click on ‘Official Login’ link</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get below login screen. Now admin can login by entering username and password as ‘admin’ and ‘admin’. After clicking on ‘Login’ button</a:t>
            </a:r>
            <a:endParaRPr lang="en-US" dirty="0"/>
          </a:p>
        </p:txBody>
      </p:sp>
      <p:pic>
        <p:nvPicPr>
          <p:cNvPr id="4" name="Image 106">
            <a:extLst>
              <a:ext uri="{FF2B5EF4-FFF2-40B4-BE49-F238E27FC236}">
                <a16:creationId xmlns:a16="http://schemas.microsoft.com/office/drawing/2014/main" id="{E1E40E15-DD5B-8636-8C65-3A35A558CBC0}"/>
              </a:ext>
            </a:extLst>
          </p:cNvPr>
          <p:cNvPicPr>
            <a:picLocks/>
          </p:cNvPicPr>
          <p:nvPr/>
        </p:nvPicPr>
        <p:blipFill>
          <a:blip r:embed="rId2" cstate="print"/>
          <a:stretch>
            <a:fillRect/>
          </a:stretch>
        </p:blipFill>
        <p:spPr>
          <a:xfrm>
            <a:off x="4206512" y="2244835"/>
            <a:ext cx="3957774" cy="2453640"/>
          </a:xfrm>
          <a:prstGeom prst="rect">
            <a:avLst/>
          </a:prstGeom>
        </p:spPr>
      </p:pic>
    </p:spTree>
    <p:extLst>
      <p:ext uri="{BB962C8B-B14F-4D97-AF65-F5344CB8AC3E}">
        <p14:creationId xmlns:p14="http://schemas.microsoft.com/office/powerpoint/2010/main" val="196702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243B-7FEE-3E7B-ECF4-34969822F8E4}"/>
              </a:ext>
            </a:extLst>
          </p:cNvPr>
          <p:cNvSpPr>
            <a:spLocks noGrp="1"/>
          </p:cNvSpPr>
          <p:nvPr>
            <p:ph type="title"/>
          </p:nvPr>
        </p:nvSpPr>
        <p:spPr/>
        <p:txBody>
          <a:bodyPr>
            <a:normAutofit/>
          </a:bodyPr>
          <a:lstStyle/>
          <a:p>
            <a:r>
              <a:rPr lang="en-GB" dirty="0"/>
              <a:t>Results/Simulations</a:t>
            </a:r>
            <a:endParaRPr lang="en-US" dirty="0"/>
          </a:p>
        </p:txBody>
      </p:sp>
      <p:sp>
        <p:nvSpPr>
          <p:cNvPr id="3" name="Text Placeholder 2">
            <a:extLst>
              <a:ext uri="{FF2B5EF4-FFF2-40B4-BE49-F238E27FC236}">
                <a16:creationId xmlns:a16="http://schemas.microsoft.com/office/drawing/2014/main" id="{08DE2054-CDC9-51B4-CD1B-CEDD5F69930B}"/>
              </a:ext>
            </a:extLst>
          </p:cNvPr>
          <p:cNvSpPr>
            <a:spLocks noGrp="1"/>
          </p:cNvSpPr>
          <p:nvPr>
            <p:ph type="body" idx="1"/>
          </p:nvPr>
        </p:nvSpPr>
        <p:spPr/>
        <p:txBody>
          <a:bodyPr/>
          <a:lstStyle/>
          <a:p>
            <a:pPr marL="656590" marR="0">
              <a:spcBef>
                <a:spcPts val="0"/>
              </a:spcBef>
              <a:spcAft>
                <a:spcPts val="0"/>
              </a:spcAft>
            </a:pPr>
            <a:r>
              <a:rPr lang="en-US" sz="1800" dirty="0">
                <a:effectLst/>
                <a:latin typeface="Times New Roman" panose="02020603050405020304" pitchFamily="18" charset="0"/>
                <a:ea typeface="Times New Roman" panose="02020603050405020304" pitchFamily="18" charset="0"/>
              </a:rPr>
              <a:t>In</a:t>
            </a:r>
            <a:r>
              <a:rPr lang="en-US" sz="1800" spc="3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below</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official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click</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Public</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Upload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Missing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Status’</a:t>
            </a:r>
            <a:r>
              <a:rPr lang="en-US" sz="1800" spc="3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link</a:t>
            </a:r>
            <a:endParaRPr lang="en-US" sz="1800" dirty="0">
              <a:effectLst/>
              <a:latin typeface="Times New Roman" panose="02020603050405020304" pitchFamily="18" charset="0"/>
              <a:ea typeface="Times New Roman" panose="02020603050405020304" pitchFamily="18" charset="0"/>
            </a:endParaRPr>
          </a:p>
          <a:p>
            <a:pPr marL="656590" marR="0">
              <a:spcBef>
                <a:spcPts val="690"/>
              </a:spcBef>
              <a:spcAft>
                <a:spcPts val="0"/>
              </a:spcAft>
            </a:pPr>
            <a:r>
              <a:rPr lang="en-US" sz="1800" dirty="0">
                <a:effectLst/>
                <a:latin typeface="Times New Roman" panose="02020603050405020304" pitchFamily="18" charset="0"/>
                <a:ea typeface="Times New Roman" panose="02020603050405020304" pitchFamily="18" charset="0"/>
              </a:rPr>
              <a:t>to</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uploads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result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done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4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public</a:t>
            </a:r>
            <a:endParaRPr lang="en-US" sz="1800" dirty="0">
              <a:effectLst/>
              <a:latin typeface="Times New Roman" panose="02020603050405020304" pitchFamily="18" charset="0"/>
              <a:ea typeface="Times New Roman" panose="02020603050405020304" pitchFamily="18" charset="0"/>
            </a:endParaRPr>
          </a:p>
          <a:p>
            <a:pPr marL="114300" indent="0">
              <a:buNone/>
            </a:pPr>
            <a:endParaRPr lang="en-US" dirty="0"/>
          </a:p>
        </p:txBody>
      </p:sp>
      <p:pic>
        <p:nvPicPr>
          <p:cNvPr id="4" name="Image 107">
            <a:extLst>
              <a:ext uri="{FF2B5EF4-FFF2-40B4-BE49-F238E27FC236}">
                <a16:creationId xmlns:a16="http://schemas.microsoft.com/office/drawing/2014/main" id="{23B5E5B2-429E-B37C-CBB9-F2EB773C0298}"/>
              </a:ext>
            </a:extLst>
          </p:cNvPr>
          <p:cNvPicPr>
            <a:picLocks/>
          </p:cNvPicPr>
          <p:nvPr/>
        </p:nvPicPr>
        <p:blipFill>
          <a:blip r:embed="rId2" cstate="print"/>
          <a:stretch>
            <a:fillRect/>
          </a:stretch>
        </p:blipFill>
        <p:spPr>
          <a:xfrm>
            <a:off x="4506686" y="2441121"/>
            <a:ext cx="4079738" cy="2374900"/>
          </a:xfrm>
          <a:prstGeom prst="rect">
            <a:avLst/>
          </a:prstGeom>
        </p:spPr>
      </p:pic>
    </p:spTree>
    <p:extLst>
      <p:ext uri="{BB962C8B-B14F-4D97-AF65-F5344CB8AC3E}">
        <p14:creationId xmlns:p14="http://schemas.microsoft.com/office/powerpoint/2010/main" val="375361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3EF7-6267-9C9A-1DF7-05A0DB9C4319}"/>
              </a:ext>
            </a:extLst>
          </p:cNvPr>
          <p:cNvSpPr>
            <a:spLocks noGrp="1"/>
          </p:cNvSpPr>
          <p:nvPr>
            <p:ph type="title"/>
          </p:nvPr>
        </p:nvSpPr>
        <p:spPr/>
        <p:txBody>
          <a:bodyPr>
            <a:normAutofit/>
          </a:bodyPr>
          <a:lstStyle/>
          <a:p>
            <a:r>
              <a:rPr lang="en-GB" dirty="0"/>
              <a:t>Results/Simulations</a:t>
            </a:r>
            <a:endParaRPr lang="en-US" dirty="0"/>
          </a:p>
        </p:txBody>
      </p:sp>
      <p:sp>
        <p:nvSpPr>
          <p:cNvPr id="3" name="Text Placeholder 2">
            <a:extLst>
              <a:ext uri="{FF2B5EF4-FFF2-40B4-BE49-F238E27FC236}">
                <a16:creationId xmlns:a16="http://schemas.microsoft.com/office/drawing/2014/main" id="{C2F81CB2-4D9F-79B9-0575-F7E040013226}"/>
              </a:ext>
            </a:extLst>
          </p:cNvPr>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In below screen the result done by public is shown. Officials can see all details and then take action to find that child.</a:t>
            </a:r>
          </a:p>
          <a:p>
            <a:endParaRPr lang="en-US" dirty="0"/>
          </a:p>
        </p:txBody>
      </p:sp>
      <p:pic>
        <p:nvPicPr>
          <p:cNvPr id="4" name="Image 108">
            <a:extLst>
              <a:ext uri="{FF2B5EF4-FFF2-40B4-BE49-F238E27FC236}">
                <a16:creationId xmlns:a16="http://schemas.microsoft.com/office/drawing/2014/main" id="{CE0E6783-5172-88D3-ADB9-90694BEE3F32}"/>
              </a:ext>
            </a:extLst>
          </p:cNvPr>
          <p:cNvPicPr>
            <a:picLocks/>
          </p:cNvPicPr>
          <p:nvPr/>
        </p:nvPicPr>
        <p:blipFill>
          <a:blip r:embed="rId2" cstate="print"/>
          <a:stretch>
            <a:fillRect/>
          </a:stretch>
        </p:blipFill>
        <p:spPr>
          <a:xfrm>
            <a:off x="4816929" y="2571749"/>
            <a:ext cx="4015371" cy="2363561"/>
          </a:xfrm>
          <a:prstGeom prst="rect">
            <a:avLst/>
          </a:prstGeom>
        </p:spPr>
      </p:pic>
    </p:spTree>
    <p:extLst>
      <p:ext uri="{BB962C8B-B14F-4D97-AF65-F5344CB8AC3E}">
        <p14:creationId xmlns:p14="http://schemas.microsoft.com/office/powerpoint/2010/main" val="173622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References</a:t>
            </a:r>
            <a:endParaRPr/>
          </a:p>
        </p:txBody>
      </p:sp>
      <p:sp>
        <p:nvSpPr>
          <p:cNvPr id="145" name="Google Shape;145;p26"/>
          <p:cNvSpPr txBox="1">
            <a:spLocks noGrp="1"/>
          </p:cNvSpPr>
          <p:nvPr>
            <p:ph type="body" idx="1"/>
          </p:nvPr>
        </p:nvSpPr>
        <p:spPr>
          <a:prstGeom prst="rect">
            <a:avLst/>
          </a:prstGeom>
        </p:spPr>
        <p:txBody>
          <a:bodyPr spcFirstLastPara="1" wrap="square" lIns="91425" tIns="91425" rIns="91425" bIns="91425" anchor="t" anchorCtr="0">
            <a:normAutofit fontScale="85000" lnSpcReduction="20000"/>
          </a:bodyPr>
          <a:lstStyle/>
          <a:p>
            <a:pPr marL="871220" marR="564515" algn="just">
              <a:lnSpc>
                <a:spcPct val="153000"/>
              </a:lnSpc>
              <a:spcBef>
                <a:spcPts val="870"/>
              </a:spcBef>
              <a:spcAft>
                <a:spcPts val="0"/>
              </a:spcAft>
            </a:pPr>
            <a:r>
              <a:rPr lang="en-US" sz="1800" dirty="0">
                <a:effectLst/>
                <a:latin typeface="Times New Roman" panose="02020603050405020304" pitchFamily="18" charset="0"/>
                <a:ea typeface="Times New Roman" panose="02020603050405020304" pitchFamily="18" charset="0"/>
              </a:rPr>
              <a:t>[1]. Y. LeCun, Y. Bengio, and G. Hinton, "Deep learning", Nature, 521(7553):436– 444, 2015.</a:t>
            </a:r>
          </a:p>
          <a:p>
            <a:pPr marL="871220" marR="561975" algn="just">
              <a:lnSpc>
                <a:spcPct val="153000"/>
              </a:lnSpc>
              <a:spcBef>
                <a:spcPts val="750"/>
              </a:spcBef>
              <a:spcAft>
                <a:spcPts val="0"/>
              </a:spcAft>
            </a:pPr>
            <a:r>
              <a:rPr lang="en-US" sz="1800" dirty="0">
                <a:effectLst/>
                <a:latin typeface="Times New Roman" panose="02020603050405020304" pitchFamily="18" charset="0"/>
                <a:ea typeface="Times New Roman" panose="02020603050405020304" pitchFamily="18" charset="0"/>
              </a:rPr>
              <a:t>[2]. O. Deniz, G. Bueno, J. </a:t>
            </a:r>
            <a:r>
              <a:rPr lang="en-US" sz="1800" dirty="0" err="1">
                <a:effectLst/>
                <a:latin typeface="Times New Roman" panose="02020603050405020304" pitchFamily="18" charset="0"/>
                <a:ea typeface="Times New Roman" panose="02020603050405020304" pitchFamily="18" charset="0"/>
              </a:rPr>
              <a:t>Salido</a:t>
            </a:r>
            <a:r>
              <a:rPr lang="en-US" sz="1800" dirty="0">
                <a:effectLst/>
                <a:latin typeface="Times New Roman" panose="02020603050405020304" pitchFamily="18" charset="0"/>
                <a:ea typeface="Times New Roman" panose="02020603050405020304" pitchFamily="18" charset="0"/>
              </a:rPr>
              <a:t>, and F. D. la Torre, "Face recognition using histograms of oriented gradients", Pattern Recognition Letters, 32(12):1598–1603, </a:t>
            </a:r>
            <a:r>
              <a:rPr lang="en-US" sz="1800" spc="-10" dirty="0">
                <a:effectLst/>
                <a:latin typeface="Times New Roman" panose="02020603050405020304" pitchFamily="18" charset="0"/>
                <a:ea typeface="Times New Roman" panose="02020603050405020304" pitchFamily="18" charset="0"/>
              </a:rPr>
              <a:t>2011.</a:t>
            </a:r>
            <a:endParaRPr lang="en-US" sz="1800" dirty="0">
              <a:effectLst/>
              <a:latin typeface="Times New Roman" panose="02020603050405020304" pitchFamily="18" charset="0"/>
              <a:ea typeface="Times New Roman" panose="02020603050405020304" pitchFamily="18" charset="0"/>
            </a:endParaRPr>
          </a:p>
          <a:p>
            <a:pPr marL="871220" marR="561340" algn="just">
              <a:lnSpc>
                <a:spcPct val="155000"/>
              </a:lnSpc>
              <a:spcBef>
                <a:spcPts val="740"/>
              </a:spcBef>
              <a:spcAft>
                <a:spcPts val="0"/>
              </a:spcAft>
            </a:pPr>
            <a:r>
              <a:rPr lang="en-US" sz="1800" dirty="0">
                <a:effectLst/>
                <a:latin typeface="Times New Roman" panose="02020603050405020304" pitchFamily="18" charset="0"/>
                <a:ea typeface="Times New Roman" panose="02020603050405020304" pitchFamily="18" charset="0"/>
              </a:rPr>
              <a:t>[3]. C. </a:t>
            </a:r>
            <a:r>
              <a:rPr lang="en-US" sz="1800" dirty="0" err="1">
                <a:effectLst/>
                <a:latin typeface="Times New Roman" panose="02020603050405020304" pitchFamily="18" charset="0"/>
                <a:ea typeface="Times New Roman" panose="02020603050405020304" pitchFamily="18" charset="0"/>
              </a:rPr>
              <a:t>Geng</a:t>
            </a:r>
            <a:r>
              <a:rPr lang="en-US" sz="1800" dirty="0">
                <a:effectLst/>
                <a:latin typeface="Times New Roman" panose="02020603050405020304" pitchFamily="18" charset="0"/>
                <a:ea typeface="Times New Roman" panose="02020603050405020304" pitchFamily="18" charset="0"/>
              </a:rPr>
              <a:t> and X. Jiang, "Face recognition using sift features", IEEE International Conference on Image Processing(ICIP), 2009.</a:t>
            </a:r>
          </a:p>
          <a:p>
            <a:pPr marL="871220" marR="561340" algn="just">
              <a:lnSpc>
                <a:spcPct val="153000"/>
              </a:lnSpc>
              <a:spcBef>
                <a:spcPts val="725"/>
              </a:spcBef>
              <a:spcAft>
                <a:spcPts val="0"/>
              </a:spcAft>
            </a:pPr>
            <a:r>
              <a:rPr lang="en-US" sz="1800" dirty="0">
                <a:effectLst/>
                <a:latin typeface="Times New Roman" panose="02020603050405020304" pitchFamily="18" charset="0"/>
                <a:ea typeface="Times New Roman" panose="02020603050405020304" pitchFamily="18" charset="0"/>
              </a:rPr>
              <a:t>[4]. Rohit </a:t>
            </a:r>
            <a:r>
              <a:rPr lang="en-US" sz="1800" dirty="0" err="1">
                <a:effectLst/>
                <a:latin typeface="Times New Roman" panose="02020603050405020304" pitchFamily="18" charset="0"/>
                <a:ea typeface="Times New Roman" panose="02020603050405020304" pitchFamily="18" charset="0"/>
              </a:rPr>
              <a:t>Satle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Vishnuprasad</a:t>
            </a:r>
            <a:r>
              <a:rPr lang="en-US" sz="1800" dirty="0">
                <a:effectLst/>
                <a:latin typeface="Times New Roman" panose="02020603050405020304" pitchFamily="18" charset="0"/>
                <a:ea typeface="Times New Roman" panose="02020603050405020304" pitchFamily="18" charset="0"/>
              </a:rPr>
              <a:t> Poojary, John Abraham, Shilpa </a:t>
            </a:r>
            <a:r>
              <a:rPr lang="en-US" sz="1800" dirty="0" err="1">
                <a:effectLst/>
                <a:latin typeface="Times New Roman" panose="02020603050405020304" pitchFamily="18" charset="0"/>
                <a:ea typeface="Times New Roman" panose="02020603050405020304" pitchFamily="18" charset="0"/>
              </a:rPr>
              <a:t>Wakode</a:t>
            </a:r>
            <a:r>
              <a:rPr lang="en-US" sz="1800" dirty="0">
                <a:effectLst/>
                <a:latin typeface="Times New Roman" panose="02020603050405020304" pitchFamily="18" charset="0"/>
                <a:ea typeface="Times New Roman" panose="02020603050405020304" pitchFamily="18" charset="0"/>
              </a:rPr>
              <a:t>, "Missing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identification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recognition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Journal</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Advanced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Engineering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Innovative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(IJAEIT),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Volume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Issue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8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July</a:t>
            </a:r>
            <a:r>
              <a:rPr lang="en-US" sz="1800" dirty="0">
                <a:effectLst/>
                <a:latin typeface="Times New Roman" panose="02020603050405020304" pitchFamily="18" charset="0"/>
                <a:ea typeface="Times New Roman" panose="02020603050405020304" pitchFamily="18" charset="0"/>
              </a:rPr>
              <a:t>- August 2016. </a:t>
            </a: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Group member Information</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err="1"/>
              <a:t>Shakeera</a:t>
            </a:r>
            <a:r>
              <a:rPr lang="en-US" dirty="0"/>
              <a:t>  </a:t>
            </a:r>
            <a:r>
              <a:rPr lang="en-US" dirty="0" err="1"/>
              <a:t>Ahmade</a:t>
            </a:r>
            <a:r>
              <a:rPr lang="en-US" dirty="0"/>
              <a:t> Shaik</a:t>
            </a:r>
          </a:p>
          <a:p>
            <a:pPr marL="0" lvl="0" indent="0" algn="l" rtl="0">
              <a:spcBef>
                <a:spcPts val="0"/>
              </a:spcBef>
              <a:spcAft>
                <a:spcPts val="1200"/>
              </a:spcAft>
              <a:buNone/>
            </a:pPr>
            <a:r>
              <a:rPr lang="en-US" dirty="0"/>
              <a:t>Computer Science </a:t>
            </a:r>
          </a:p>
          <a:p>
            <a:pPr marL="0" lvl="0" indent="0" algn="l" rtl="0">
              <a:spcBef>
                <a:spcPts val="0"/>
              </a:spcBef>
              <a:spcAft>
                <a:spcPts val="1200"/>
              </a:spcAft>
              <a:buNone/>
            </a:pPr>
            <a:r>
              <a:rPr lang="en-US" dirty="0"/>
              <a:t>Student ID : 700758700</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Motivation</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1111"/>
              <a:buFont typeface="Arial"/>
              <a:buNone/>
            </a:pPr>
            <a:r>
              <a:rPr lang="en-GB" dirty="0"/>
              <a:t>The project is motivated by three key factors:</a:t>
            </a:r>
            <a:endParaRPr dirty="0"/>
          </a:p>
          <a:p>
            <a:pPr marL="114300" indent="0" algn="l">
              <a:buNone/>
            </a:pPr>
            <a:endParaRPr lang="en-US" b="1" i="0" dirty="0">
              <a:solidFill>
                <a:srgbClr val="0D0D0D"/>
              </a:solidFill>
              <a:effectLst/>
              <a:latin typeface="Söhne"/>
            </a:endParaRPr>
          </a:p>
          <a:p>
            <a:pPr marL="114300" indent="0" algn="l">
              <a:buNone/>
            </a:pPr>
            <a:r>
              <a:rPr lang="en-US" b="1" i="0" dirty="0">
                <a:solidFill>
                  <a:srgbClr val="0D0D0D"/>
                </a:solidFill>
                <a:effectLst/>
                <a:latin typeface="Söhne"/>
              </a:rPr>
              <a:t>Community:</a:t>
            </a:r>
            <a:r>
              <a:rPr lang="en-US" b="0" i="0" dirty="0">
                <a:solidFill>
                  <a:srgbClr val="0D0D0D"/>
                </a:solidFill>
                <a:effectLst/>
                <a:latin typeface="Söhne"/>
              </a:rPr>
              <a:t> </a:t>
            </a:r>
            <a:r>
              <a:rPr lang="en-US" b="0" i="0" dirty="0">
                <a:solidFill>
                  <a:srgbClr val="0D0D0D"/>
                </a:solidFill>
                <a:effectLst/>
                <a:latin typeface="+mj-lt"/>
              </a:rPr>
              <a:t>Bringing communities together to support missing child identification efforts.</a:t>
            </a:r>
          </a:p>
          <a:p>
            <a:pPr marL="0" indent="0">
              <a:spcBef>
                <a:spcPts val="1200"/>
              </a:spcBef>
              <a:buClr>
                <a:schemeClr val="dk1"/>
              </a:buClr>
              <a:buSzPct val="61111"/>
              <a:buNone/>
            </a:pPr>
            <a:r>
              <a:rPr lang="en-GB" sz="1600" dirty="0">
                <a:latin typeface="+mj-lt"/>
              </a:rPr>
              <a:t>  </a:t>
            </a:r>
            <a:r>
              <a:rPr lang="en-US" sz="1600" b="1" i="0" dirty="0">
                <a:solidFill>
                  <a:srgbClr val="0D0D0D"/>
                </a:solidFill>
                <a:effectLst/>
                <a:latin typeface="+mj-lt"/>
              </a:rPr>
              <a:t>Resilience:</a:t>
            </a:r>
            <a:r>
              <a:rPr lang="en-US" sz="1600" b="0" i="0" dirty="0">
                <a:solidFill>
                  <a:srgbClr val="0D0D0D"/>
                </a:solidFill>
                <a:effectLst/>
                <a:latin typeface="+mj-lt"/>
              </a:rPr>
              <a:t> Showing resilience in the face of challenges encountered during the identification     process.</a:t>
            </a:r>
          </a:p>
          <a:p>
            <a:pPr marL="0" indent="0">
              <a:spcBef>
                <a:spcPts val="1200"/>
              </a:spcBef>
              <a:buClr>
                <a:schemeClr val="dk1"/>
              </a:buClr>
              <a:buSzPct val="61111"/>
              <a:buNone/>
            </a:pPr>
            <a:r>
              <a:rPr lang="en-US" b="1" i="0" dirty="0">
                <a:solidFill>
                  <a:srgbClr val="0D0D0D"/>
                </a:solidFill>
                <a:effectLst/>
                <a:latin typeface="Söhne"/>
              </a:rPr>
              <a:t>Collaboration:</a:t>
            </a:r>
            <a:r>
              <a:rPr lang="en-US" b="0" i="0" dirty="0">
                <a:solidFill>
                  <a:srgbClr val="0D0D0D"/>
                </a:solidFill>
                <a:effectLst/>
                <a:latin typeface="Söhne"/>
              </a:rPr>
              <a:t> Collaborating with various stakeholders to maximize the effectiveness of identification efforts.</a:t>
            </a:r>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Objectives</a:t>
            </a: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61111"/>
              <a:buFont typeface="Arial"/>
              <a:buNone/>
            </a:pPr>
            <a:r>
              <a:rPr lang="en-GB" dirty="0"/>
              <a:t>The main objectives of this project are:</a:t>
            </a:r>
            <a:endParaRPr dirty="0"/>
          </a:p>
          <a:p>
            <a:pPr marL="0" lvl="0" indent="0" algn="l" rtl="0">
              <a:spcBef>
                <a:spcPts val="1200"/>
              </a:spcBef>
              <a:spcAft>
                <a:spcPts val="0"/>
              </a:spcAft>
              <a:buClr>
                <a:schemeClr val="dk1"/>
              </a:buClr>
              <a:buSzPct val="61111"/>
              <a:buFont typeface="Arial"/>
              <a:buNone/>
            </a:pPr>
            <a:r>
              <a:rPr lang="en-GB" dirty="0"/>
              <a:t> 1.</a:t>
            </a:r>
            <a:r>
              <a:rPr lang="en-US" sz="1800" dirty="0">
                <a:effectLst/>
                <a:latin typeface="+mj-lt"/>
                <a:ea typeface="Times New Roman" panose="02020603050405020304" pitchFamily="18" charset="0"/>
              </a:rPr>
              <a:t>Construction</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of</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a</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Deep</a:t>
            </a:r>
            <a:r>
              <a:rPr lang="en-US" sz="1800" spc="-25" dirty="0">
                <a:effectLst/>
                <a:latin typeface="+mj-lt"/>
                <a:ea typeface="Times New Roman" panose="02020603050405020304" pitchFamily="18" charset="0"/>
              </a:rPr>
              <a:t> </a:t>
            </a:r>
            <a:r>
              <a:rPr lang="en-US" sz="1800" dirty="0">
                <a:effectLst/>
                <a:latin typeface="+mj-lt"/>
                <a:ea typeface="Times New Roman" panose="02020603050405020304" pitchFamily="18" charset="0"/>
              </a:rPr>
              <a:t>Learning</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Model:</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Create</a:t>
            </a:r>
            <a:r>
              <a:rPr lang="en-US" sz="1800" spc="-35" dirty="0">
                <a:effectLst/>
                <a:latin typeface="+mj-lt"/>
                <a:ea typeface="Times New Roman" panose="02020603050405020304" pitchFamily="18" charset="0"/>
              </a:rPr>
              <a:t> </a:t>
            </a:r>
            <a:r>
              <a:rPr lang="en-US" sz="1800" dirty="0">
                <a:effectLst/>
                <a:latin typeface="+mj-lt"/>
                <a:ea typeface="Times New Roman" panose="02020603050405020304" pitchFamily="18" charset="0"/>
              </a:rPr>
              <a:t>a</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deep learning model using Convolution Neural Network, a highly effective deep learning technique for image-based applications is adopted here for face recognition. Face descriptors are extracted from the images using a pre-trained CNN model VGG-Face deep architecture</a:t>
            </a:r>
          </a:p>
          <a:p>
            <a:pPr marL="0" marR="24765" lvl="0" indent="0" algn="just">
              <a:lnSpc>
                <a:spcPct val="95000"/>
              </a:lnSpc>
              <a:spcBef>
                <a:spcPts val="595"/>
              </a:spcBef>
              <a:spcAft>
                <a:spcPts val="0"/>
              </a:spcAft>
              <a:buSzPts val="1000"/>
              <a:buNone/>
              <a:tabLst>
                <a:tab pos="490220" algn="l"/>
              </a:tabLst>
            </a:pPr>
            <a:r>
              <a:rPr lang="en-US" dirty="0"/>
              <a:t>  2</a:t>
            </a:r>
            <a:r>
              <a:rPr lang="en-US" dirty="0">
                <a:latin typeface="+mj-lt"/>
              </a:rPr>
              <a:t>. </a:t>
            </a:r>
            <a:r>
              <a:rPr lang="en-US" sz="1800" spc="0" dirty="0">
                <a:effectLst/>
                <a:latin typeface="+mj-lt"/>
                <a:ea typeface="Symbol" panose="05050102010706020507" pitchFamily="18" charset="2"/>
                <a:cs typeface="Symbol" panose="05050102010706020507" pitchFamily="18" charset="2"/>
              </a:rPr>
              <a:t>Compared with normal deep learning applications, our algorithm uses convolution network only as a high-level feature extractor and the child recognition is done by the trained SVM classifier.</a:t>
            </a:r>
          </a:p>
          <a:p>
            <a:pPr marL="0" marR="24765" lvl="0" indent="0" algn="just">
              <a:lnSpc>
                <a:spcPct val="95000"/>
              </a:lnSpc>
              <a:spcBef>
                <a:spcPts val="595"/>
              </a:spcBef>
              <a:spcAft>
                <a:spcPts val="0"/>
              </a:spcAft>
              <a:buSzPts val="1000"/>
              <a:buNone/>
              <a:tabLst>
                <a:tab pos="490220" algn="l"/>
              </a:tabLst>
            </a:pPr>
            <a:r>
              <a:rPr lang="en-US" dirty="0"/>
              <a:t>3</a:t>
            </a:r>
            <a:r>
              <a:rPr lang="en-US" dirty="0">
                <a:latin typeface="+mj-lt"/>
              </a:rPr>
              <a:t>. </a:t>
            </a:r>
            <a:r>
              <a:rPr lang="en-US" sz="1800" dirty="0">
                <a:effectLst/>
                <a:latin typeface="+mj-lt"/>
                <a:ea typeface="Times New Roman" panose="02020603050405020304" pitchFamily="18" charset="0"/>
              </a:rPr>
              <a:t>The</a:t>
            </a:r>
            <a:r>
              <a:rPr lang="en-US" sz="1800" spc="170" dirty="0">
                <a:effectLst/>
                <a:latin typeface="+mj-lt"/>
                <a:ea typeface="Times New Roman" panose="02020603050405020304" pitchFamily="18" charset="0"/>
              </a:rPr>
              <a:t> </a:t>
            </a:r>
            <a:r>
              <a:rPr lang="en-US" sz="1800" dirty="0">
                <a:effectLst/>
                <a:latin typeface="+mj-lt"/>
                <a:ea typeface="Times New Roman" panose="02020603050405020304" pitchFamily="18" charset="0"/>
              </a:rPr>
              <a:t>Convolutional</a:t>
            </a:r>
            <a:r>
              <a:rPr lang="en-US" sz="1800" spc="175" dirty="0">
                <a:effectLst/>
                <a:latin typeface="+mj-lt"/>
                <a:ea typeface="Times New Roman" panose="02020603050405020304" pitchFamily="18" charset="0"/>
              </a:rPr>
              <a:t> </a:t>
            </a:r>
            <a:r>
              <a:rPr lang="en-US" sz="1800" dirty="0">
                <a:effectLst/>
                <a:latin typeface="+mj-lt"/>
                <a:ea typeface="Times New Roman" panose="02020603050405020304" pitchFamily="18" charset="0"/>
              </a:rPr>
              <a:t>Neural</a:t>
            </a:r>
            <a:r>
              <a:rPr lang="en-US" sz="1800" spc="165" dirty="0">
                <a:effectLst/>
                <a:latin typeface="+mj-lt"/>
                <a:ea typeface="Times New Roman" panose="02020603050405020304" pitchFamily="18" charset="0"/>
              </a:rPr>
              <a:t> </a:t>
            </a:r>
            <a:r>
              <a:rPr lang="en-US" sz="1800" dirty="0">
                <a:effectLst/>
                <a:latin typeface="+mj-lt"/>
                <a:ea typeface="Times New Roman" panose="02020603050405020304" pitchFamily="18" charset="0"/>
              </a:rPr>
              <a:t>Network</a:t>
            </a:r>
            <a:r>
              <a:rPr lang="en-US" sz="1800" spc="165" dirty="0">
                <a:effectLst/>
                <a:latin typeface="+mj-lt"/>
                <a:ea typeface="Times New Roman" panose="02020603050405020304" pitchFamily="18" charset="0"/>
              </a:rPr>
              <a:t> </a:t>
            </a:r>
            <a:r>
              <a:rPr lang="en-US" sz="1800" dirty="0">
                <a:effectLst/>
                <a:latin typeface="+mj-lt"/>
                <a:ea typeface="Times New Roman" panose="02020603050405020304" pitchFamily="18" charset="0"/>
              </a:rPr>
              <a:t>(CNN),</a:t>
            </a:r>
            <a:r>
              <a:rPr lang="en-US" sz="1800" spc="165" dirty="0">
                <a:effectLst/>
                <a:latin typeface="+mj-lt"/>
                <a:ea typeface="Times New Roman" panose="02020603050405020304" pitchFamily="18" charset="0"/>
              </a:rPr>
              <a:t> </a:t>
            </a:r>
            <a:r>
              <a:rPr lang="en-US" sz="1800" dirty="0">
                <a:effectLst/>
                <a:latin typeface="+mj-lt"/>
                <a:ea typeface="Times New Roman" panose="02020603050405020304" pitchFamily="18" charset="0"/>
              </a:rPr>
              <a:t>a</a:t>
            </a:r>
            <a:r>
              <a:rPr lang="en-US" sz="1800" spc="170" dirty="0">
                <a:effectLst/>
                <a:latin typeface="+mj-lt"/>
                <a:ea typeface="Times New Roman" panose="02020603050405020304" pitchFamily="18" charset="0"/>
              </a:rPr>
              <a:t> </a:t>
            </a:r>
            <a:r>
              <a:rPr lang="en-US" sz="1800" dirty="0">
                <a:effectLst/>
                <a:latin typeface="+mj-lt"/>
                <a:ea typeface="Times New Roman" panose="02020603050405020304" pitchFamily="18" charset="0"/>
              </a:rPr>
              <a:t>highly effective</a:t>
            </a:r>
            <a:r>
              <a:rPr lang="en-US" sz="1800" spc="170" dirty="0">
                <a:effectLst/>
                <a:latin typeface="+mj-lt"/>
                <a:ea typeface="Times New Roman" panose="02020603050405020304" pitchFamily="18" charset="0"/>
              </a:rPr>
              <a:t> </a:t>
            </a:r>
            <a:r>
              <a:rPr lang="en-US" sz="1800" dirty="0">
                <a:effectLst/>
                <a:latin typeface="+mj-lt"/>
                <a:ea typeface="Times New Roman" panose="02020603050405020304" pitchFamily="18" charset="0"/>
              </a:rPr>
              <a:t>deep</a:t>
            </a:r>
            <a:r>
              <a:rPr lang="en-US" sz="1800" spc="165" dirty="0">
                <a:effectLst/>
                <a:latin typeface="+mj-lt"/>
                <a:ea typeface="Times New Roman" panose="02020603050405020304" pitchFamily="18" charset="0"/>
              </a:rPr>
              <a:t> </a:t>
            </a:r>
            <a:r>
              <a:rPr lang="en-US" sz="1800" dirty="0">
                <a:effectLst/>
                <a:latin typeface="+mj-lt"/>
                <a:ea typeface="Times New Roman" panose="02020603050405020304" pitchFamily="18" charset="0"/>
              </a:rPr>
              <a:t>learning technique for image-based applications is adopted here for face recognition. Face descriptors are extracted from the images using a pre-trained CNN</a:t>
            </a:r>
            <a:r>
              <a:rPr lang="en-US" sz="1800" spc="400" dirty="0">
                <a:effectLst/>
                <a:latin typeface="+mj-lt"/>
                <a:ea typeface="Times New Roman" panose="02020603050405020304" pitchFamily="18" charset="0"/>
              </a:rPr>
              <a:t> </a:t>
            </a:r>
            <a:r>
              <a:rPr lang="en-US" sz="1800" dirty="0">
                <a:effectLst/>
                <a:latin typeface="+mj-lt"/>
                <a:ea typeface="Times New Roman" panose="02020603050405020304" pitchFamily="18" charset="0"/>
              </a:rPr>
              <a:t>model </a:t>
            </a:r>
            <a:r>
              <a:rPr lang="en-US" sz="1800" dirty="0" err="1">
                <a:effectLst/>
                <a:latin typeface="+mj-lt"/>
                <a:ea typeface="Times New Roman" panose="02020603050405020304" pitchFamily="18" charset="0"/>
              </a:rPr>
              <a:t>VGGFace</a:t>
            </a:r>
            <a:r>
              <a:rPr lang="en-US" sz="1800" dirty="0">
                <a:effectLst/>
                <a:latin typeface="+mj-lt"/>
                <a:ea typeface="Times New Roman" panose="02020603050405020304" pitchFamily="18" charset="0"/>
              </a:rPr>
              <a:t> deep architecture.</a:t>
            </a:r>
          </a:p>
          <a:p>
            <a:pPr marL="0" lvl="0" indent="0" algn="l" rtl="0">
              <a:spcBef>
                <a:spcPts val="1200"/>
              </a:spcBef>
              <a:spcAft>
                <a:spcPts val="0"/>
              </a:spcAft>
              <a:buClr>
                <a:schemeClr val="dk1"/>
              </a:buClr>
              <a:buSzPct val="61111"/>
              <a:buFont typeface="Arial"/>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GB"/>
              <a:t>Related work</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656590" marR="1417320" algn="just">
              <a:lnSpc>
                <a:spcPct val="151000"/>
              </a:lnSpc>
              <a:spcBef>
                <a:spcPts val="1620"/>
              </a:spcBef>
              <a:spcAft>
                <a:spcPts val="0"/>
              </a:spcAft>
            </a:pPr>
            <a:r>
              <a:rPr lang="en-US" sz="1800" b="1" dirty="0">
                <a:effectLst/>
                <a:latin typeface="Times New Roman" panose="02020603050405020304" pitchFamily="18" charset="0"/>
                <a:ea typeface="Times New Roman" panose="02020603050405020304" pitchFamily="18" charset="0"/>
              </a:rPr>
              <a:t>Face Recognition Using Histograms Of Oriented Gradients Authors: O. Deniz, G. Bueno, J. </a:t>
            </a:r>
            <a:r>
              <a:rPr lang="en-US" sz="1800" b="1" dirty="0" err="1">
                <a:effectLst/>
                <a:latin typeface="Times New Roman" panose="02020603050405020304" pitchFamily="18" charset="0"/>
                <a:ea typeface="Times New Roman" panose="02020603050405020304" pitchFamily="18" charset="0"/>
              </a:rPr>
              <a:t>Salido</a:t>
            </a:r>
            <a:r>
              <a:rPr lang="en-US" sz="1800" b="1" dirty="0">
                <a:effectLst/>
                <a:latin typeface="Times New Roman" panose="02020603050405020304" pitchFamily="18" charset="0"/>
                <a:ea typeface="Times New Roman" panose="02020603050405020304" pitchFamily="18" charset="0"/>
              </a:rPr>
              <a:t>, and F. D. la Torre</a:t>
            </a:r>
          </a:p>
          <a:p>
            <a:pPr marL="114300" indent="0">
              <a:buNone/>
            </a:pPr>
            <a:r>
              <a:rPr lang="en-US" sz="1800" dirty="0">
                <a:effectLst/>
                <a:latin typeface="Times New Roman" panose="02020603050405020304" pitchFamily="18" charset="0"/>
                <a:ea typeface="Times New Roman" panose="02020603050405020304" pitchFamily="18" charset="0"/>
              </a:rPr>
              <a:t>Face recognition has been a long-standing problem in computer vision. Recently, Histograms of Oriented Gradients (HOGs) have proven to be an effective descriptor for object recognition in general and face recognition in particular. In this paper, we investigate a simple but powerful approach to make robust use of HOG features for face recognition.</a:t>
            </a:r>
          </a:p>
          <a:p>
            <a:pPr marL="656590" marR="2992120" algn="just">
              <a:lnSpc>
                <a:spcPct val="148000"/>
              </a:lnSpc>
              <a:spcBef>
                <a:spcPts val="720"/>
              </a:spcBef>
              <a:spcAft>
                <a:spcPts val="0"/>
              </a:spcAft>
            </a:pPr>
            <a:r>
              <a:rPr lang="en-US" sz="1800" b="1" dirty="0">
                <a:effectLst/>
                <a:latin typeface="Times New Roman" panose="02020603050405020304" pitchFamily="18" charset="0"/>
                <a:ea typeface="Times New Roman" panose="02020603050405020304" pitchFamily="18" charset="0"/>
              </a:rPr>
              <a:t>Face Recognition Using Sift Features Authors:</a:t>
            </a:r>
            <a:r>
              <a:rPr lang="en-US" sz="1800" b="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 </a:t>
            </a:r>
            <a:r>
              <a:rPr lang="en-US" sz="1800" dirty="0" err="1">
                <a:effectLst/>
                <a:latin typeface="Times New Roman" panose="02020603050405020304" pitchFamily="18" charset="0"/>
                <a:ea typeface="Times New Roman" panose="02020603050405020304" pitchFamily="18" charset="0"/>
              </a:rPr>
              <a:t>Geng</a:t>
            </a:r>
            <a:r>
              <a:rPr lang="en-US" sz="1800" dirty="0">
                <a:effectLst/>
                <a:latin typeface="Times New Roman" panose="02020603050405020304" pitchFamily="18" charset="0"/>
                <a:ea typeface="Times New Roman" panose="02020603050405020304" pitchFamily="18" charset="0"/>
              </a:rPr>
              <a:t> and X. Jiang</a:t>
            </a:r>
          </a:p>
          <a:p>
            <a:pPr marL="114300" indent="0">
              <a:buNone/>
            </a:pPr>
            <a:r>
              <a:rPr lang="en-US" sz="1800" dirty="0">
                <a:solidFill>
                  <a:srgbClr val="333333"/>
                </a:solidFill>
                <a:effectLst/>
                <a:latin typeface="Times New Roman" panose="02020603050405020304" pitchFamily="18" charset="0"/>
                <a:ea typeface="Times New Roman" panose="02020603050405020304" pitchFamily="18" charset="0"/>
              </a:rPr>
              <a:t>Scale Invariant Feature Transform (SIFT) has shown to be a powerful technique for general object recognition/detection. In this paper, we propose two new approaches: Volume-SIFT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(VSIFT)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Partial-Descriptor-SIFT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(PDSIFT)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for</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face</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recognition based on the original SIFT algorithm. We compare holistic approaches: Fisherface (FLDA), the null space approach (NLDA) and Eigenfeature Regularization and</a:t>
            </a:r>
            <a:r>
              <a:rPr lang="en-US" sz="1800" spc="4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Extraction</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(ERE)</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with</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feature-based</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approaches:</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PDSIFT.</a:t>
            </a:r>
            <a:r>
              <a:rPr lang="en-US" sz="1800" spc="200" dirty="0">
                <a:solidFill>
                  <a:srgbClr val="333333"/>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indent="0">
              <a:spcAft>
                <a:spcPts val="1200"/>
              </a:spcAft>
              <a:buNone/>
            </a:pPr>
            <a:r>
              <a:rPr lang="en-US" sz="1800" dirty="0">
                <a:effectLst/>
                <a:latin typeface="Times New Roman" panose="02020603050405020304" pitchFamily="18" charset="0"/>
                <a:ea typeface="Times New Roman" panose="02020603050405020304" pitchFamily="18" charset="0"/>
              </a:rPr>
              <a:t>As we know that the USA is one of the largest country in the world if it comes to population.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there are many of children among us. As there is a great saying “TODAYS CHILDREN</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TOMORROWS</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CITIZENS”.</a:t>
            </a:r>
            <a:r>
              <a:rPr lang="en-US" spc="125" dirty="0">
                <a:latin typeface="Times New Roman" panose="02020603050405020304" pitchFamily="18" charset="0"/>
                <a:ea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here are many situations we see a</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 who is</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missed in one state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another</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consider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 young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speak</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remember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his/her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address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able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parents So we would like to develop Missing child identification system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 Deep</a:t>
            </a:r>
            <a:r>
              <a:rPr lang="en-US" sz="1800" spc="20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Learning.</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Proposed Solution</a:t>
            </a:r>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fontScale="85000" lnSpcReduction="10000"/>
          </a:bodyPr>
          <a:lstStyle/>
          <a:p>
            <a:pPr marL="0" indent="0">
              <a:spcBef>
                <a:spcPts val="1200"/>
              </a:spcBef>
              <a:spcAft>
                <a:spcPts val="1200"/>
              </a:spcAft>
              <a:buNone/>
            </a:pPr>
            <a:r>
              <a:rPr lang="en-US" sz="1800" dirty="0">
                <a:effectLst/>
                <a:latin typeface="Times New Roman" panose="02020603050405020304" pitchFamily="18" charset="0"/>
                <a:ea typeface="Times New Roman" panose="02020603050405020304" pitchFamily="18" charset="0"/>
              </a:rPr>
              <a:t>The public is given provision to voluntarily take photographs of children in suspected situations and uploaded in that portal. Automatic searching of this photo among the missing child case images will be provided in the application. This supports the police officials to locate the child anywhere in India. When a child is found, the photograph at that time is matched against the images uploaded by the Police/guardian at the time of missing. Sometimes the child has been missing for a long time. This age gap reflects in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images since aging affects the shape of the face and texture of the skin. The feature discriminator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invariant</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effects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derived.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challenge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missing child identification compared to the other face recognition systems. Also, facial appearance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orientation,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illumination, occlusions, noise in background etc. The image taken by public may not be of good quality, as some of them may be captured from a distance without the knowledge of the child.</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deep learning architecture considering all these constrain is designed here.</a:t>
            </a:r>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Results/Simulations</a:t>
            </a:r>
            <a:endParaRPr/>
          </a:p>
        </p:txBody>
      </p:sp>
      <p:sp>
        <p:nvSpPr>
          <p:cNvPr id="104" name="Google Shape;104;p21"/>
          <p:cNvSpPr txBox="1"/>
          <p:nvPr/>
        </p:nvSpPr>
        <p:spPr>
          <a:xfrm>
            <a:off x="4598200" y="1199650"/>
            <a:ext cx="2556600" cy="1453200"/>
          </a:xfrm>
          <a:prstGeom prst="rect">
            <a:avLst/>
          </a:prstGeom>
          <a:noFill/>
          <a:ln>
            <a:noFill/>
          </a:ln>
        </p:spPr>
        <p:txBody>
          <a:bodyPr spcFirstLastPara="1" wrap="square" lIns="91425" tIns="91425" rIns="91425" bIns="91425" anchor="t" anchorCtr="0">
            <a:noAutofit/>
          </a:bodyPr>
          <a:lstStyle/>
          <a:p>
            <a:r>
              <a:rPr lang="en-US" sz="1800" dirty="0">
                <a:effectLst/>
                <a:latin typeface="Times New Roman" panose="02020603050405020304" pitchFamily="18" charset="0"/>
                <a:ea typeface="Times New Roman" panose="02020603050405020304" pitchFamily="18" charset="0"/>
              </a:rPr>
              <a:t>In</a:t>
            </a:r>
            <a:r>
              <a:rPr lang="en-US" sz="1800" spc="115" dirty="0">
                <a:effectLst/>
                <a:latin typeface="Times New Roman" panose="02020603050405020304" pitchFamily="18" charset="0"/>
                <a:ea typeface="Times New Roman" panose="02020603050405020304" pitchFamily="18" charset="0"/>
              </a:rPr>
              <a:t> </a:t>
            </a:r>
            <a:r>
              <a:rPr lang="en-US" sz="1800" spc="115" dirty="0">
                <a:latin typeface="Times New Roman" panose="02020603050405020304" pitchFamily="18" charset="0"/>
                <a:ea typeface="Times New Roman" panose="02020603050405020304" pitchFamily="18" charset="0"/>
              </a:rPr>
              <a:t>this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public</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click</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‘Public</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Upload</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Suspected</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link</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below page and to add missing child details</a:t>
            </a:r>
          </a:p>
          <a:p>
            <a:pPr marL="0" lvl="0" indent="0" algn="l" rtl="0">
              <a:spcBef>
                <a:spcPts val="0"/>
              </a:spcBef>
              <a:spcAft>
                <a:spcPts val="0"/>
              </a:spcAft>
              <a:buNone/>
            </a:pPr>
            <a:endParaRPr sz="1800" dirty="0">
              <a:solidFill>
                <a:schemeClr val="dk2"/>
              </a:solidFill>
            </a:endParaRPr>
          </a:p>
        </p:txBody>
      </p:sp>
      <p:pic>
        <p:nvPicPr>
          <p:cNvPr id="2" name="Image 97">
            <a:extLst>
              <a:ext uri="{FF2B5EF4-FFF2-40B4-BE49-F238E27FC236}">
                <a16:creationId xmlns:a16="http://schemas.microsoft.com/office/drawing/2014/main" id="{1C6DF894-BD3B-C1BD-F8F2-C76B955A5CD8}"/>
              </a:ext>
            </a:extLst>
          </p:cNvPr>
          <p:cNvPicPr>
            <a:picLocks/>
          </p:cNvPicPr>
          <p:nvPr/>
        </p:nvPicPr>
        <p:blipFill>
          <a:blip r:embed="rId3" cstate="print"/>
          <a:stretch>
            <a:fillRect/>
          </a:stretch>
        </p:blipFill>
        <p:spPr>
          <a:xfrm>
            <a:off x="313407" y="1017724"/>
            <a:ext cx="4078979" cy="2609075"/>
          </a:xfrm>
          <a:prstGeom prst="rect">
            <a:avLst/>
          </a:prstGeom>
        </p:spPr>
      </p:pic>
      <p:sp>
        <p:nvSpPr>
          <p:cNvPr id="4" name="TextBox 3">
            <a:extLst>
              <a:ext uri="{FF2B5EF4-FFF2-40B4-BE49-F238E27FC236}">
                <a16:creationId xmlns:a16="http://schemas.microsoft.com/office/drawing/2014/main" id="{1C44DC02-D50D-6C12-889F-B150FD3DF666}"/>
              </a:ext>
            </a:extLst>
          </p:cNvPr>
          <p:cNvSpPr txBox="1"/>
          <p:nvPr/>
        </p:nvSpPr>
        <p:spPr>
          <a:xfrm>
            <a:off x="-285750" y="3792963"/>
            <a:ext cx="4572000" cy="307777"/>
          </a:xfrm>
          <a:prstGeom prst="rect">
            <a:avLst/>
          </a:prstGeom>
          <a:noFill/>
        </p:spPr>
        <p:txBody>
          <a:bodyPr wrap="square">
            <a:spAutoFit/>
          </a:bodyPr>
          <a:lstStyle/>
          <a:p>
            <a:pPr marL="743585" marR="645795" algn="ctr">
              <a:spcBef>
                <a:spcPts val="825"/>
              </a:spcBef>
              <a:spcAft>
                <a:spcPts val="0"/>
              </a:spcAft>
            </a:pPr>
            <a:r>
              <a:rPr lang="en-US" sz="1400" b="1" dirty="0">
                <a:effectLst/>
                <a:latin typeface="Times New Roman" panose="02020603050405020304" pitchFamily="18" charset="0"/>
                <a:ea typeface="Times New Roman" panose="02020603050405020304" pitchFamily="18" charset="0"/>
              </a:rPr>
              <a:t>Fig.9.1:</a:t>
            </a:r>
            <a:r>
              <a:rPr lang="en-US" sz="1400" b="1" spc="4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Output</a:t>
            </a:r>
            <a:r>
              <a:rPr lang="en-US" sz="1400" b="1" spc="40"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screen</a:t>
            </a:r>
            <a:endParaRPr lang="en-US" sz="1400"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Results/Simulations</a:t>
            </a:r>
            <a:endParaRPr/>
          </a:p>
        </p:txBody>
      </p:sp>
      <p:sp>
        <p:nvSpPr>
          <p:cNvPr id="112" name="Google Shape;112;p22"/>
          <p:cNvSpPr txBox="1"/>
          <p:nvPr/>
        </p:nvSpPr>
        <p:spPr>
          <a:xfrm>
            <a:off x="4598200" y="1199650"/>
            <a:ext cx="3294600" cy="1696800"/>
          </a:xfrm>
          <a:prstGeom prst="rect">
            <a:avLst/>
          </a:prstGeom>
          <a:noFill/>
          <a:ln>
            <a:noFill/>
          </a:ln>
        </p:spPr>
        <p:txBody>
          <a:bodyPr spcFirstLastPara="1" wrap="square" lIns="91425" tIns="91425" rIns="91425" bIns="91425" anchor="t" anchorCtr="0">
            <a:noAutofit/>
          </a:bodyPr>
          <a:lstStyle/>
          <a:p>
            <a:r>
              <a:rPr lang="en-US" sz="1800" dirty="0">
                <a:effectLst/>
                <a:latin typeface="Times New Roman" panose="02020603050405020304" pitchFamily="18" charset="0"/>
                <a:ea typeface="Times New Roman" panose="02020603050405020304" pitchFamily="18" charset="0"/>
              </a:rPr>
              <a:t>In this screen public will enter suspected child details and then upload photo and then click on ‘Submit’ button.</a:t>
            </a:r>
          </a:p>
          <a:p>
            <a:pPr marL="0" lvl="0" indent="0" algn="l" rtl="0">
              <a:spcBef>
                <a:spcPts val="0"/>
              </a:spcBef>
              <a:spcAft>
                <a:spcPts val="0"/>
              </a:spcAft>
              <a:buNone/>
            </a:pPr>
            <a:endParaRPr sz="1800" dirty="0">
              <a:solidFill>
                <a:schemeClr val="dk2"/>
              </a:solidFill>
            </a:endParaRPr>
          </a:p>
        </p:txBody>
      </p:sp>
      <p:pic>
        <p:nvPicPr>
          <p:cNvPr id="2" name="Image 98">
            <a:extLst>
              <a:ext uri="{FF2B5EF4-FFF2-40B4-BE49-F238E27FC236}">
                <a16:creationId xmlns:a16="http://schemas.microsoft.com/office/drawing/2014/main" id="{EB7E98E1-4AD1-BDAD-B9C9-EDDB816EDB0A}"/>
              </a:ext>
            </a:extLst>
          </p:cNvPr>
          <p:cNvPicPr>
            <a:picLocks/>
          </p:cNvPicPr>
          <p:nvPr/>
        </p:nvPicPr>
        <p:blipFill>
          <a:blip r:embed="rId3" cstate="print"/>
          <a:stretch>
            <a:fillRect/>
          </a:stretch>
        </p:blipFill>
        <p:spPr>
          <a:xfrm>
            <a:off x="256257" y="1107825"/>
            <a:ext cx="3858543" cy="2428875"/>
          </a:xfrm>
          <a:prstGeom prst="rect">
            <a:avLst/>
          </a:prstGeom>
        </p:spPr>
      </p:pic>
      <p:sp>
        <p:nvSpPr>
          <p:cNvPr id="4" name="TextBox 3">
            <a:extLst>
              <a:ext uri="{FF2B5EF4-FFF2-40B4-BE49-F238E27FC236}">
                <a16:creationId xmlns:a16="http://schemas.microsoft.com/office/drawing/2014/main" id="{0CC44525-21D1-56C5-3FB8-8E340C729A5C}"/>
              </a:ext>
            </a:extLst>
          </p:cNvPr>
          <p:cNvSpPr txBox="1"/>
          <p:nvPr/>
        </p:nvSpPr>
        <p:spPr>
          <a:xfrm>
            <a:off x="0" y="3643129"/>
            <a:ext cx="4572000" cy="307777"/>
          </a:xfrm>
          <a:prstGeom prst="rect">
            <a:avLst/>
          </a:prstGeom>
          <a:noFill/>
        </p:spPr>
        <p:txBody>
          <a:bodyPr wrap="square">
            <a:spAutoFit/>
          </a:bodyPr>
          <a:lstStyle/>
          <a:p>
            <a:pPr marL="0" marR="34290" algn="ctr">
              <a:spcBef>
                <a:spcPts val="0"/>
              </a:spcBef>
              <a:spcAft>
                <a:spcPts val="0"/>
              </a:spcAft>
            </a:pPr>
            <a:r>
              <a:rPr lang="en-US" sz="1400" b="1" dirty="0">
                <a:effectLst/>
                <a:latin typeface="Times New Roman" panose="02020603050405020304" pitchFamily="18" charset="0"/>
                <a:ea typeface="Times New Roman" panose="02020603050405020304" pitchFamily="18" charset="0"/>
              </a:rPr>
              <a:t>Fig.9.2:</a:t>
            </a:r>
            <a:r>
              <a:rPr lang="en-US" sz="1400" b="1" spc="4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Output</a:t>
            </a:r>
            <a:r>
              <a:rPr lang="en-US" sz="1400" b="1" spc="25"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screen</a:t>
            </a:r>
            <a:endParaRPr lang="en-US" sz="1400"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169</TotalTime>
  <Words>1095</Words>
  <Application>Microsoft Office PowerPoint</Application>
  <PresentationFormat>On-screen Show (16:9)</PresentationFormat>
  <Paragraphs>56</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Söhne</vt:lpstr>
      <vt:lpstr>Times New Roman</vt:lpstr>
      <vt:lpstr>Gallery</vt:lpstr>
      <vt:lpstr>Missing child Identification</vt:lpstr>
      <vt:lpstr>Group member Information</vt:lpstr>
      <vt:lpstr>Motivation</vt:lpstr>
      <vt:lpstr>Objectives</vt:lpstr>
      <vt:lpstr>Related work  </vt:lpstr>
      <vt:lpstr>Problem Statement</vt:lpstr>
      <vt:lpstr>Proposed Solution</vt:lpstr>
      <vt:lpstr>Results/Simulations</vt:lpstr>
      <vt:lpstr>Results/Simulations</vt:lpstr>
      <vt:lpstr>Results/Simulations</vt:lpstr>
      <vt:lpstr>Results/Simulations</vt:lpstr>
      <vt:lpstr>Results/Simulations</vt:lpstr>
      <vt:lpstr>Results/Simulations</vt:lpstr>
      <vt:lpstr>Results/Simulations</vt:lpstr>
      <vt:lpstr>Results/Simulations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child Identification</dc:title>
  <dc:creator>varsha kambhampati</dc:creator>
  <cp:lastModifiedBy>varsha kambhampati</cp:lastModifiedBy>
  <cp:revision>10</cp:revision>
  <dcterms:modified xsi:type="dcterms:W3CDTF">2024-07-22T04:41:56Z</dcterms:modified>
</cp:coreProperties>
</file>