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149" autoAdjust="0"/>
  </p:normalViewPr>
  <p:slideViewPr>
    <p:cSldViewPr snapToGrid="0">
      <p:cViewPr varScale="1">
        <p:scale>
          <a:sx n="60" d="100"/>
          <a:sy n="60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5CD76-5536-4107-B69A-1BFB6DCD6243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F41C8-72BA-4337-BF09-55CF65FE0B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62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F41C8-72BA-4337-BF09-55CF65FE0B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56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 web page without html it’s more like the skeleton for webpages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Stands for which mean :  a language used to describe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webpage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describes the content and defines the structure 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webpage. 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F41C8-72BA-4337-BF09-55CF65FE0B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91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F41C8-72BA-4337-BF09-55CF65FE0B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23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F41C8-72BA-4337-BF09-55CF65FE0B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92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F41C8-72BA-4337-BF09-55CF65FE0B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0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F41C8-72BA-4337-BF09-55CF65FE0B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2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8E2B17B-8C56-4EA3-9A66-3C89F46DAFDF}" type="datetime1">
              <a:rPr lang="en-US" smtClean="0"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60D1-FCAB-448B-AFB6-0E02D448BF01}" type="datetime1">
              <a:rPr lang="en-US" smtClean="0"/>
              <a:t>9/9/2017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48C7-4461-4FEF-A3BA-8C57EC217730}" type="datetime1">
              <a:rPr lang="en-US" smtClean="0"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9923-66FA-4C8A-A820-0A9BD48CC906}" type="datetime1">
              <a:rPr lang="en-US" smtClean="0"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1E1-1996-4361-92A1-D5C046ED304D}" type="datetime1">
              <a:rPr lang="en-US" smtClean="0"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8637-689C-4736-BC16-12806036EC2A}" type="datetime1">
              <a:rPr lang="en-US" smtClean="0"/>
              <a:t>9/9/2017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5AD6-2F7E-41E3-A239-512B2D220A47}" type="datetime1">
              <a:rPr lang="en-US" smtClean="0"/>
              <a:t>9/9/2017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D367-7ECE-426B-8F89-69C44FD26277}" type="datetime1">
              <a:rPr lang="en-US" smtClean="0"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5CC0-8A1B-4273-A21B-680172F98358}" type="datetime1">
              <a:rPr lang="en-US" smtClean="0"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E8BC-7849-4F74-A646-40847E3EDB0F}" type="datetime1">
              <a:rPr lang="en-US" smtClean="0"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9086-69C5-46A7-9D0D-D460357FDE68}" type="datetime1">
              <a:rPr lang="en-US" smtClean="0"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8FDA-F6F1-473B-9AE0-6DA5519A5ED7}" type="datetime1">
              <a:rPr lang="en-US" smtClean="0"/>
              <a:t>9/9/2017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461-A938-41BD-9559-C10150775A00}" type="datetime1">
              <a:rPr lang="en-US" smtClean="0"/>
              <a:t>9/9/2017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31C2-9A95-4BD1-8872-634CB79B8817}" type="datetime1">
              <a:rPr lang="en-US" smtClean="0"/>
              <a:t>9/9/2017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1932-676B-4E15-9E56-6188A9702A17}" type="datetime1">
              <a:rPr lang="en-US" smtClean="0"/>
              <a:t>9/9/2017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97F5-1CFE-496E-AF4E-3F10EFFCCD8C}" type="datetime1">
              <a:rPr lang="en-US" smtClean="0"/>
              <a:t>9/9/2017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5861-D4E0-4AD7-9C04-C253BCFC0C73}" type="datetime1">
              <a:rPr lang="en-US" smtClean="0"/>
              <a:t>9/9/2017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C439BCD-55F8-4C70-8E2E-A5D06A0CD2B3}" type="datetime1">
              <a:rPr lang="en-US" smtClean="0"/>
              <a:t>9/9/2017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9952" y="1318483"/>
            <a:ext cx="10706488" cy="1746689"/>
          </a:xfrm>
        </p:spPr>
        <p:txBody>
          <a:bodyPr/>
          <a:lstStyle/>
          <a:p>
            <a:pPr algn="ctr"/>
            <a:r>
              <a:rPr lang="fr-FR" sz="4400" dirty="0"/>
              <a:t>FRONT END </a:t>
            </a:r>
            <a:r>
              <a:rPr lang="fr-FR" sz="4400" dirty="0" smtClean="0"/>
              <a:t>WEB DEVELOPEMENT</a:t>
            </a:r>
            <a:r>
              <a:rPr lang="fr-FR" dirty="0" smtClean="0"/>
              <a:t/>
            </a:r>
            <a:br>
              <a:rPr lang="fr-FR" dirty="0" smtClean="0"/>
            </a:b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F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BATTACH YAHIA</a:t>
            </a:r>
          </a:p>
          <a:p>
            <a:pPr algn="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Senior full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sta</a:t>
            </a:r>
            <a:r>
              <a:rPr lang="fr-FR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ck</a:t>
            </a:r>
            <a:r>
              <a:rPr lang="fr-F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developer</a:t>
            </a:r>
            <a:r>
              <a:rPr lang="fr-F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at glaxiom</a:t>
            </a:r>
          </a:p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810" y="2541213"/>
            <a:ext cx="2150771" cy="2236167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&lt;form&gt; </a:t>
            </a:r>
            <a:r>
              <a:rPr lang="en-US" sz="2000" dirty="0" smtClean="0"/>
              <a:t>Element : The </a:t>
            </a:r>
            <a:r>
              <a:rPr lang="en-US" sz="2000" dirty="0"/>
              <a:t>HTML </a:t>
            </a:r>
            <a:r>
              <a:rPr lang="en-US" sz="2000" b="1" dirty="0"/>
              <a:t>&lt;form&gt;</a:t>
            </a:r>
            <a:r>
              <a:rPr lang="en-US" sz="2000" dirty="0"/>
              <a:t> element defines a form that is used to collect user </a:t>
            </a:r>
            <a:r>
              <a:rPr lang="en-US" sz="2000" dirty="0" smtClean="0"/>
              <a:t>input</a:t>
            </a:r>
          </a:p>
          <a:p>
            <a:pPr marL="0" indent="0">
              <a:buNone/>
            </a:pPr>
            <a:endParaRPr lang="en-US" sz="2000" dirty="0"/>
          </a:p>
          <a:p>
            <a:pPr marL="400050" lvl="1" indent="0">
              <a:buNone/>
            </a:pPr>
            <a:r>
              <a:rPr lang="fr-FR" sz="2000" dirty="0"/>
              <a:t>&lt;</a:t>
            </a:r>
            <a:r>
              <a:rPr lang="fr-FR" sz="2000" dirty="0" err="1"/>
              <a:t>form</a:t>
            </a:r>
            <a:r>
              <a:rPr lang="fr-FR" sz="2000" dirty="0"/>
              <a:t>&gt;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/>
              <a:t>.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i="1" dirty="0" err="1"/>
              <a:t>form</a:t>
            </a:r>
            <a:r>
              <a:rPr lang="fr-FR" sz="2000" i="1" dirty="0"/>
              <a:t> </a:t>
            </a:r>
            <a:r>
              <a:rPr lang="fr-FR" sz="2000" i="1" dirty="0" err="1"/>
              <a:t>elements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/>
              <a:t>.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/>
              <a:t>&lt;/</a:t>
            </a:r>
            <a:r>
              <a:rPr lang="fr-FR" sz="2000" dirty="0" err="1"/>
              <a:t>form</a:t>
            </a:r>
            <a:r>
              <a:rPr lang="fr-FR" sz="2000" dirty="0"/>
              <a:t>&gt;</a:t>
            </a:r>
            <a:endParaRPr lang="en-US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re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3</a:t>
            </a:r>
            <a:r>
              <a:rPr lang="en-US" dirty="0" smtClean="0"/>
              <a:t># HTML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re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4# HTML5 </a:t>
            </a:r>
            <a:r>
              <a:rPr lang="fr-FR" dirty="0" smtClean="0"/>
              <a:t>SEMANTIC ELEMENTS</a:t>
            </a:r>
            <a:endParaRPr lang="en-US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906339" y="2653784"/>
            <a:ext cx="9258641" cy="12123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/>
              <a:t>Semantic elements = elements with a meaning.</a:t>
            </a:r>
            <a:endParaRPr lang="en-US" sz="3200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786063" y="4237349"/>
            <a:ext cx="10571748" cy="1858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Examples of </a:t>
            </a:r>
            <a:r>
              <a:rPr lang="en-US" sz="2400" b="1" dirty="0"/>
              <a:t>non-semantic</a:t>
            </a:r>
            <a:r>
              <a:rPr lang="en-US" sz="2400" dirty="0"/>
              <a:t> elements: &lt;div&gt; and &lt;span&gt; - Tells nothing about its content.</a:t>
            </a:r>
          </a:p>
          <a:p>
            <a:r>
              <a:rPr lang="en-US" sz="2400" dirty="0"/>
              <a:t>Examples of </a:t>
            </a:r>
            <a:r>
              <a:rPr lang="en-US" sz="2400" b="1" dirty="0"/>
              <a:t>semantic</a:t>
            </a:r>
            <a:r>
              <a:rPr lang="en-US" sz="2400" dirty="0"/>
              <a:t> elements: &lt;form&gt;, &lt;table&gt;, and &lt;article&gt; - Clearly defines its content.</a:t>
            </a:r>
          </a:p>
        </p:txBody>
      </p:sp>
    </p:spTree>
    <p:extLst>
      <p:ext uri="{BB962C8B-B14F-4D97-AF65-F5344CB8AC3E}">
        <p14:creationId xmlns:p14="http://schemas.microsoft.com/office/powerpoint/2010/main" val="38103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796005"/>
            <a:ext cx="3160372" cy="3416300"/>
          </a:xfrm>
        </p:spPr>
        <p:txBody>
          <a:bodyPr>
            <a:normAutofit/>
          </a:bodyPr>
          <a:lstStyle/>
          <a:p>
            <a:r>
              <a:rPr lang="en-US" sz="2400" dirty="0"/>
              <a:t>&lt;article&gt;</a:t>
            </a:r>
          </a:p>
          <a:p>
            <a:r>
              <a:rPr lang="en-US" sz="2400" dirty="0"/>
              <a:t>&lt;aside&gt;</a:t>
            </a:r>
          </a:p>
          <a:p>
            <a:r>
              <a:rPr lang="en-US" sz="2400" dirty="0"/>
              <a:t>&lt;details&gt;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figcaption</a:t>
            </a:r>
            <a:r>
              <a:rPr lang="en-US" sz="2400" dirty="0"/>
              <a:t>&gt;</a:t>
            </a:r>
          </a:p>
          <a:p>
            <a:r>
              <a:rPr lang="en-US" sz="2400" dirty="0"/>
              <a:t>&lt;figure&gt;</a:t>
            </a:r>
          </a:p>
          <a:p>
            <a:r>
              <a:rPr lang="en-US" sz="2400" dirty="0"/>
              <a:t>&lt;footer&gt;</a:t>
            </a:r>
          </a:p>
          <a:p>
            <a:r>
              <a:rPr lang="en-US" sz="2400" dirty="0"/>
              <a:t>&lt;header&gt;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633461" y="2796005"/>
            <a:ext cx="316037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&lt;</a:t>
            </a:r>
            <a:r>
              <a:rPr lang="en-US" sz="2000" dirty="0"/>
              <a:t>main&gt;</a:t>
            </a:r>
          </a:p>
          <a:p>
            <a:r>
              <a:rPr lang="en-US" sz="2000" dirty="0"/>
              <a:t>&lt;mark&gt;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nav</a:t>
            </a:r>
            <a:r>
              <a:rPr lang="en-US" sz="2000" dirty="0"/>
              <a:t>&gt;</a:t>
            </a:r>
          </a:p>
          <a:p>
            <a:r>
              <a:rPr lang="en-US" sz="2000" dirty="0"/>
              <a:t>&lt;section&gt;</a:t>
            </a:r>
          </a:p>
          <a:p>
            <a:r>
              <a:rPr lang="en-US" sz="2000" dirty="0"/>
              <a:t>&lt;summary&gt;</a:t>
            </a:r>
          </a:p>
          <a:p>
            <a:r>
              <a:rPr lang="en-US" sz="2000" dirty="0"/>
              <a:t>&lt;time&gt;</a:t>
            </a:r>
          </a:p>
          <a:p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476" y="2796005"/>
            <a:ext cx="2654967" cy="3029451"/>
          </a:xfrm>
          <a:prstGeom prst="rect">
            <a:avLst/>
          </a:prstGeom>
        </p:spPr>
      </p:pic>
      <p:sp>
        <p:nvSpPr>
          <p:cNvPr id="7" name="Titre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4# HTML5 </a:t>
            </a:r>
            <a:r>
              <a:rPr lang="fr-FR" dirty="0" smtClean="0"/>
              <a:t>SEMANTIC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re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4# HTML5 </a:t>
            </a:r>
            <a:r>
              <a:rPr lang="fr-FR" dirty="0" smtClean="0"/>
              <a:t>SEMANTIC ELEMENTS</a:t>
            </a:r>
            <a:endParaRPr lang="en-US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558831" y="3375678"/>
            <a:ext cx="8357536" cy="24796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/>
              <a:t>REMEMBER: HTML5 new elements does not have any predefined properties they’re all like a div elements </a:t>
            </a:r>
          </a:p>
          <a:p>
            <a:pPr marL="0" indent="0">
              <a:buNone/>
            </a:pPr>
            <a:r>
              <a:rPr lang="fr-FR" sz="3200" dirty="0" smtClean="0"/>
              <a:t>Note:</a:t>
            </a:r>
            <a:r>
              <a:rPr lang="fr-FR" sz="2000" dirty="0" smtClean="0"/>
              <a:t> </a:t>
            </a:r>
            <a:r>
              <a:rPr lang="fr-FR" sz="2000" dirty="0" err="1" smtClean="0"/>
              <a:t>you’ll</a:t>
            </a:r>
            <a:r>
              <a:rPr lang="fr-FR" sz="2000" dirty="0" smtClean="0"/>
              <a:t> use HTML5 </a:t>
            </a:r>
            <a:r>
              <a:rPr lang="fr-FR" sz="2000" dirty="0" err="1" smtClean="0"/>
              <a:t>elements</a:t>
            </a:r>
            <a:r>
              <a:rPr lang="fr-FR" sz="2000" dirty="0" smtClean="0"/>
              <a:t> in </a:t>
            </a:r>
            <a:r>
              <a:rPr lang="fr-FR" sz="2000" dirty="0" err="1" smtClean="0"/>
              <a:t>your</a:t>
            </a:r>
            <a:r>
              <a:rPr lang="fr-FR" sz="2000" dirty="0" smtClean="0"/>
              <a:t> </a:t>
            </a:r>
            <a:r>
              <a:rPr lang="fr-FR" sz="2000" dirty="0" err="1" smtClean="0"/>
              <a:t>project</a:t>
            </a:r>
            <a:r>
              <a:rPr lang="fr-FR" sz="20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42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re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4# HTML5 </a:t>
            </a:r>
            <a:r>
              <a:rPr lang="fr-FR" dirty="0" smtClean="0"/>
              <a:t>SEMANTIC ELEMENTS</a:t>
            </a:r>
            <a:endParaRPr lang="en-US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379543" y="3373521"/>
            <a:ext cx="8761413" cy="8134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/>
              <a:t>Example Using HTML5 semantic elements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617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COURSE CONTENT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8296" y="3157292"/>
            <a:ext cx="6456459" cy="2367746"/>
          </a:xfrm>
        </p:spPr>
        <p:txBody>
          <a:bodyPr>
            <a:noAutofit/>
          </a:bodyPr>
          <a:lstStyle/>
          <a:p>
            <a:r>
              <a:rPr lang="en-US" sz="2800" dirty="0" smtClean="0"/>
              <a:t>1# </a:t>
            </a:r>
            <a:r>
              <a:rPr lang="en-US" sz="2800" i="1" dirty="0" smtClean="0"/>
              <a:t>HTML Role &amp; Basics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2# </a:t>
            </a:r>
            <a:r>
              <a:rPr lang="en-US" sz="2800" i="1" dirty="0" smtClean="0"/>
              <a:t>HTML Common Elements</a:t>
            </a:r>
            <a:endParaRPr lang="en-US" sz="2800" dirty="0" smtClean="0"/>
          </a:p>
          <a:p>
            <a:r>
              <a:rPr lang="en-US" sz="2800" dirty="0" smtClean="0"/>
              <a:t>3#</a:t>
            </a:r>
            <a:r>
              <a:rPr lang="en-US" sz="2800" dirty="0"/>
              <a:t> </a:t>
            </a:r>
            <a:r>
              <a:rPr lang="en-US" sz="2800" i="1" dirty="0" smtClean="0"/>
              <a:t>HTML </a:t>
            </a:r>
            <a:r>
              <a:rPr lang="en-US" sz="2800" i="1" dirty="0"/>
              <a:t>Forms</a:t>
            </a:r>
            <a:endParaRPr lang="en-US" sz="2800" dirty="0" smtClean="0"/>
          </a:p>
          <a:p>
            <a:r>
              <a:rPr lang="en-US" sz="2800" dirty="0" smtClean="0"/>
              <a:t>4# </a:t>
            </a:r>
            <a:r>
              <a:rPr lang="en-US" sz="2800" i="1" dirty="0" smtClean="0"/>
              <a:t>HTML5 Semantics</a:t>
            </a:r>
            <a:endParaRPr lang="en-US" sz="28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9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847" y="2695925"/>
            <a:ext cx="3012560" cy="2287453"/>
          </a:xfrm>
        </p:spPr>
      </p:pic>
      <p:sp>
        <p:nvSpPr>
          <p:cNvPr id="9" name="Titre 1"/>
          <p:cNvSpPr txBox="1">
            <a:spLocks/>
          </p:cNvSpPr>
          <p:nvPr/>
        </p:nvSpPr>
        <p:spPr bwMode="gray">
          <a:xfrm>
            <a:off x="1290421" y="930987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1# HTML ROLE &amp; BASICS</a:t>
            </a:r>
            <a:endParaRPr lang="en-US" dirty="0"/>
          </a:p>
        </p:txBody>
      </p:sp>
      <p:sp>
        <p:nvSpPr>
          <p:cNvPr id="8" name="Titre 1"/>
          <p:cNvSpPr txBox="1">
            <a:spLocks/>
          </p:cNvSpPr>
          <p:nvPr/>
        </p:nvSpPr>
        <p:spPr bwMode="gray">
          <a:xfrm>
            <a:off x="2514983" y="5291356"/>
            <a:ext cx="6826711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yper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ext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arkup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anguage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9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1# HTML ROLE &amp; BASICS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re 1"/>
          <p:cNvSpPr txBox="1">
            <a:spLocks/>
          </p:cNvSpPr>
          <p:nvPr/>
        </p:nvSpPr>
        <p:spPr bwMode="gray">
          <a:xfrm>
            <a:off x="1007672" y="2692400"/>
            <a:ext cx="9763967" cy="30141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ROLE: </a:t>
            </a:r>
            <a:r>
              <a:rPr lang="en-US" dirty="0" smtClean="0">
                <a:solidFill>
                  <a:schemeClr val="tx1"/>
                </a:solidFill>
              </a:rPr>
              <a:t>describes the content and defines the structure of a webpage.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3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/>
          <a:lstStyle/>
          <a:p>
            <a:r>
              <a:rPr lang="en-US" dirty="0" smtClean="0"/>
              <a:t>1# HTML ROLE &amp; BASICS</a:t>
            </a:r>
            <a:endParaRPr lang="en-US" dirty="0"/>
          </a:p>
        </p:txBody>
      </p:sp>
      <p:sp>
        <p:nvSpPr>
          <p:cNvPr id="6" name="Titre 1"/>
          <p:cNvSpPr>
            <a:spLocks noGrp="1"/>
          </p:cNvSpPr>
          <p:nvPr>
            <p:ph idx="1"/>
          </p:nvPr>
        </p:nvSpPr>
        <p:spPr>
          <a:xfrm>
            <a:off x="1591127" y="2588348"/>
            <a:ext cx="8761413" cy="3523693"/>
          </a:xfrm>
        </p:spPr>
        <p:txBody>
          <a:bodyPr/>
          <a:lstStyle/>
          <a:p>
            <a:r>
              <a:rPr lang="en-US" altLang="fr-FR" sz="2000" dirty="0"/>
              <a:t>HTML file = text file containing markup tags such &lt;p&gt; </a:t>
            </a:r>
            <a:endParaRPr lang="en-US" altLang="fr-FR" sz="2000" dirty="0" smtClean="0"/>
          </a:p>
          <a:p>
            <a:r>
              <a:rPr lang="en-US" altLang="fr-FR" sz="2000" dirty="0"/>
              <a:t>Tags tell Web browser how to display a page</a:t>
            </a:r>
          </a:p>
          <a:p>
            <a:r>
              <a:rPr lang="en-US" altLang="fr-FR" sz="2000" dirty="0"/>
              <a:t>Can have either *.</a:t>
            </a:r>
            <a:r>
              <a:rPr lang="en-US" altLang="fr-FR" sz="2000" dirty="0" err="1"/>
              <a:t>htm</a:t>
            </a:r>
            <a:r>
              <a:rPr lang="en-US" altLang="fr-FR" sz="2000" dirty="0"/>
              <a:t> or *.html file extension</a:t>
            </a:r>
          </a:p>
          <a:p>
            <a:r>
              <a:rPr lang="en-US" altLang="fr-FR" sz="2000" dirty="0"/>
              <a:t>Tags are the elements that create the components of a page</a:t>
            </a:r>
          </a:p>
          <a:p>
            <a:r>
              <a:rPr lang="en-US" altLang="fr-FR" sz="2000" dirty="0"/>
              <a:t>Tags surrounded by angle brackets &lt;  &gt;</a:t>
            </a:r>
          </a:p>
          <a:p>
            <a:pPr>
              <a:lnSpc>
                <a:spcPct val="90000"/>
              </a:lnSpc>
            </a:pPr>
            <a:r>
              <a:rPr lang="en-US" altLang="fr-FR" sz="2000" dirty="0"/>
              <a:t>Usually come in </a:t>
            </a:r>
            <a:r>
              <a:rPr lang="en-US" altLang="fr-FR" sz="2000" dirty="0" smtClean="0"/>
              <a:t>pairs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fr-FR" sz="2000" dirty="0" smtClean="0"/>
              <a:t>Example</a:t>
            </a:r>
            <a:r>
              <a:rPr lang="en-US" altLang="fr-FR" sz="2000" dirty="0"/>
              <a:t>: Start tag &lt;p&gt; and end tag &lt;/p</a:t>
            </a:r>
            <a:r>
              <a:rPr lang="en-US" altLang="fr-FR" sz="2000" dirty="0" smtClean="0"/>
              <a:t>&gt;</a:t>
            </a:r>
            <a:endParaRPr lang="en-US" altLang="fr-FR" sz="2000" dirty="0"/>
          </a:p>
          <a:p>
            <a:r>
              <a:rPr lang="en-US" altLang="fr-FR" sz="2000" dirty="0"/>
              <a:t>Stuff between is called “element content”</a:t>
            </a:r>
          </a:p>
          <a:p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9885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571415"/>
            <a:ext cx="8761413" cy="3652921"/>
          </a:xfrm>
        </p:spPr>
        <p:txBody>
          <a:bodyPr>
            <a:normAutofit fontScale="92500" lnSpcReduction="10000"/>
          </a:bodyPr>
          <a:lstStyle/>
          <a:p>
            <a:r>
              <a:rPr lang="en-US" altLang="fr-FR" sz="2000" dirty="0"/>
              <a:t>Tags can have attributes that provide additional information to an HTML </a:t>
            </a:r>
            <a:r>
              <a:rPr lang="en-US" altLang="fr-FR" sz="2000" dirty="0" smtClean="0"/>
              <a:t>element</a:t>
            </a:r>
          </a:p>
          <a:p>
            <a:r>
              <a:rPr lang="en-US" altLang="fr-FR" sz="2000" dirty="0"/>
              <a:t>Attributes always come in name/value pairs like: </a:t>
            </a:r>
            <a:r>
              <a:rPr lang="en-US" altLang="fr-FR" sz="2000" dirty="0">
                <a:solidFill>
                  <a:schemeClr val="accent2"/>
                </a:solidFill>
              </a:rPr>
              <a:t>name=“value”</a:t>
            </a:r>
          </a:p>
          <a:p>
            <a:r>
              <a:rPr lang="en-US" altLang="fr-FR" sz="2000" dirty="0" smtClean="0"/>
              <a:t>Attributes </a:t>
            </a:r>
            <a:r>
              <a:rPr lang="en-US" altLang="fr-FR" sz="2000" dirty="0"/>
              <a:t>are always specified in the start tag</a:t>
            </a:r>
          </a:p>
          <a:p>
            <a:r>
              <a:rPr lang="en-US" altLang="fr-FR" sz="2000" dirty="0"/>
              <a:t>Attribute values should always be enclosed in quotes. Double quotes are most common.</a:t>
            </a:r>
          </a:p>
          <a:p>
            <a:r>
              <a:rPr lang="en-US" altLang="fr-FR" sz="2000" dirty="0"/>
              <a:t>Also case-insensitive: however, lowercase is recommended</a:t>
            </a:r>
          </a:p>
          <a:p>
            <a:r>
              <a:rPr lang="en-US" altLang="fr-FR" sz="2000" dirty="0">
                <a:solidFill>
                  <a:schemeClr val="accent2"/>
                </a:solidFill>
              </a:rPr>
              <a:t>&lt;</a:t>
            </a:r>
            <a:r>
              <a:rPr lang="en-US" altLang="fr-FR" sz="2000" dirty="0" err="1">
                <a:solidFill>
                  <a:schemeClr val="accent2"/>
                </a:solidFill>
              </a:rPr>
              <a:t>tagname</a:t>
            </a:r>
            <a:r>
              <a:rPr lang="en-US" altLang="fr-FR" sz="2000" dirty="0">
                <a:solidFill>
                  <a:schemeClr val="accent2"/>
                </a:solidFill>
              </a:rPr>
              <a:t> a1=“v1” a2=“v2”&gt;&lt;/</a:t>
            </a:r>
            <a:r>
              <a:rPr lang="en-US" altLang="fr-FR" sz="2000" dirty="0" err="1">
                <a:solidFill>
                  <a:schemeClr val="accent2"/>
                </a:solidFill>
              </a:rPr>
              <a:t>tagname</a:t>
            </a:r>
            <a:r>
              <a:rPr lang="en-US" altLang="fr-FR" sz="2000" dirty="0">
                <a:solidFill>
                  <a:schemeClr val="accent2"/>
                </a:solidFill>
              </a:rPr>
              <a:t>&gt;</a:t>
            </a:r>
          </a:p>
          <a:p>
            <a:r>
              <a:rPr lang="en-US" altLang="fr-FR" sz="2000" dirty="0"/>
              <a:t>For example, &lt;table border=“0”&gt; is a start tag that defines a table that has no borders</a:t>
            </a:r>
          </a:p>
          <a:p>
            <a:pPr lvl="1"/>
            <a:endParaRPr lang="en-US" altLang="fr-FR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1# HTML ROLE &amp;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95585" y="2855495"/>
            <a:ext cx="8761413" cy="3689683"/>
          </a:xfrm>
        </p:spPr>
        <p:txBody>
          <a:bodyPr>
            <a:normAutofit fontScale="85000" lnSpcReduction="20000"/>
          </a:bodyPr>
          <a:lstStyle/>
          <a:p>
            <a:r>
              <a:rPr lang="en-US" altLang="fr-FR" sz="2400" dirty="0"/>
              <a:t>Entire document enclosed within </a:t>
            </a:r>
            <a:r>
              <a:rPr lang="en-US" altLang="fr-FR" sz="2400" dirty="0">
                <a:solidFill>
                  <a:schemeClr val="accent2"/>
                </a:solidFill>
              </a:rPr>
              <a:t>&lt;html&gt;</a:t>
            </a:r>
            <a:r>
              <a:rPr lang="en-US" altLang="fr-FR" sz="2400" dirty="0"/>
              <a:t> and </a:t>
            </a:r>
            <a:r>
              <a:rPr lang="en-US" altLang="fr-FR" sz="2400" dirty="0">
                <a:solidFill>
                  <a:schemeClr val="accent2"/>
                </a:solidFill>
              </a:rPr>
              <a:t>&lt;/html&gt;</a:t>
            </a:r>
            <a:r>
              <a:rPr lang="en-US" altLang="fr-FR" sz="2400" dirty="0"/>
              <a:t> tags</a:t>
            </a:r>
          </a:p>
          <a:p>
            <a:r>
              <a:rPr lang="en-US" altLang="fr-FR" sz="2400" dirty="0"/>
              <a:t>Two subparts:</a:t>
            </a:r>
          </a:p>
          <a:p>
            <a:pPr lvl="1"/>
            <a:r>
              <a:rPr lang="en-US" altLang="fr-FR" sz="2400" dirty="0"/>
              <a:t>Head</a:t>
            </a:r>
          </a:p>
          <a:p>
            <a:pPr lvl="2"/>
            <a:r>
              <a:rPr lang="en-US" altLang="fr-FR" sz="2400" dirty="0"/>
              <a:t>Enclosed within </a:t>
            </a:r>
            <a:r>
              <a:rPr lang="en-US" altLang="fr-FR" sz="2400" dirty="0">
                <a:solidFill>
                  <a:schemeClr val="accent2"/>
                </a:solidFill>
              </a:rPr>
              <a:t>&lt;head&gt;</a:t>
            </a:r>
            <a:r>
              <a:rPr lang="en-US" altLang="fr-FR" sz="2400" dirty="0"/>
              <a:t> and </a:t>
            </a:r>
            <a:r>
              <a:rPr lang="en-US" altLang="fr-FR" sz="2400" dirty="0">
                <a:solidFill>
                  <a:schemeClr val="accent2"/>
                </a:solidFill>
              </a:rPr>
              <a:t>&lt;/head&gt;</a:t>
            </a:r>
          </a:p>
          <a:p>
            <a:pPr lvl="2"/>
            <a:r>
              <a:rPr lang="en-US" altLang="fr-FR" sz="2400" dirty="0"/>
              <a:t>Within the head, more tags can be used to specify title of the page, meta-information, etc.</a:t>
            </a:r>
          </a:p>
          <a:p>
            <a:pPr lvl="1"/>
            <a:r>
              <a:rPr lang="en-US" altLang="fr-FR" sz="2400" dirty="0"/>
              <a:t>Body</a:t>
            </a:r>
          </a:p>
          <a:p>
            <a:pPr lvl="2"/>
            <a:r>
              <a:rPr lang="en-US" altLang="fr-FR" sz="2400" dirty="0"/>
              <a:t>Enclosed within </a:t>
            </a:r>
            <a:r>
              <a:rPr lang="en-US" altLang="fr-FR" sz="2400" dirty="0">
                <a:solidFill>
                  <a:schemeClr val="accent2"/>
                </a:solidFill>
              </a:rPr>
              <a:t>&lt;body&gt;</a:t>
            </a:r>
            <a:r>
              <a:rPr lang="en-US" altLang="fr-FR" sz="2400" dirty="0"/>
              <a:t> and </a:t>
            </a:r>
            <a:r>
              <a:rPr lang="en-US" altLang="fr-FR" sz="2400" dirty="0">
                <a:solidFill>
                  <a:schemeClr val="accent2"/>
                </a:solidFill>
              </a:rPr>
              <a:t>&lt;/body&gt;</a:t>
            </a:r>
          </a:p>
          <a:p>
            <a:pPr lvl="2"/>
            <a:r>
              <a:rPr lang="en-US" altLang="fr-FR" sz="2400" dirty="0"/>
              <a:t>Within the body, content is to be displayed</a:t>
            </a:r>
          </a:p>
          <a:p>
            <a:pPr lvl="2"/>
            <a:r>
              <a:rPr lang="en-US" altLang="fr-FR" sz="2400" dirty="0"/>
              <a:t>Other tags can be embedded in the body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1# HTML ROLE &amp; BASICS</a:t>
            </a:r>
            <a:endParaRPr lang="en-US" dirty="0"/>
          </a:p>
        </p:txBody>
      </p:sp>
      <p:sp>
        <p:nvSpPr>
          <p:cNvPr id="6" name="Titre 1"/>
          <p:cNvSpPr txBox="1">
            <a:spLocks/>
          </p:cNvSpPr>
          <p:nvPr/>
        </p:nvSpPr>
        <p:spPr bwMode="gray">
          <a:xfrm>
            <a:off x="1154954" y="2358189"/>
            <a:ext cx="8761413" cy="320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HTML Document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88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1127" y="2603500"/>
            <a:ext cx="8761413" cy="34163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fr-FR" dirty="0"/>
              <a:t>&lt;html&gt;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fr-FR" dirty="0"/>
              <a:t>  &lt;head&gt;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fr-FR" dirty="0"/>
              <a:t>    &lt;title&gt; </a:t>
            </a:r>
            <a:r>
              <a:rPr lang="en-US" altLang="fr-FR" i="1" dirty="0"/>
              <a:t>…document title…</a:t>
            </a:r>
            <a:r>
              <a:rPr lang="en-US" altLang="fr-FR" dirty="0"/>
              <a:t> &lt;/title&gt;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fr-FR" dirty="0"/>
              <a:t>  &lt;/head&gt;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fr-FR" dirty="0"/>
              <a:t>  &lt;body&gt;</a:t>
            </a:r>
            <a:endParaRPr lang="en-US" altLang="fr-FR" i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fr-FR" i="1" dirty="0"/>
              <a:t>    …your page content…</a:t>
            </a:r>
            <a:endParaRPr lang="en-US" altLang="fr-FR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fr-FR" dirty="0"/>
              <a:t>  &lt;/body&gt;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fr-FR" dirty="0"/>
              <a:t>&lt;/html&gt;</a:t>
            </a:r>
            <a:endParaRPr lang="en-US" alt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1# HTML ROLE &amp;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58831" y="3343594"/>
            <a:ext cx="8357536" cy="16955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/>
              <a:t>In this section </a:t>
            </a:r>
            <a:r>
              <a:rPr lang="en-US" sz="3200" dirty="0"/>
              <a:t>w</a:t>
            </a:r>
            <a:r>
              <a:rPr lang="en-US" sz="3200" dirty="0" smtClean="0"/>
              <a:t>e’re </a:t>
            </a:r>
            <a:r>
              <a:rPr lang="en-US" sz="3200" dirty="0"/>
              <a:t>g</a:t>
            </a:r>
            <a:r>
              <a:rPr lang="en-US" sz="3200" dirty="0" smtClean="0"/>
              <a:t>oing to explore the most used HTML elements in a practical approach </a:t>
            </a:r>
            <a:endParaRPr lang="en-US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re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2# HTML COMMON ELEMENTS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5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1753</TotalTime>
  <Words>541</Words>
  <Application>Microsoft Office PowerPoint</Application>
  <PresentationFormat>Grand écran</PresentationFormat>
  <Paragraphs>101</Paragraphs>
  <Slides>14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Direction Ion</vt:lpstr>
      <vt:lpstr>FRONT END WEB DEVELOPEMENT </vt:lpstr>
      <vt:lpstr># COURSE CONTENT</vt:lpstr>
      <vt:lpstr>Présentation PowerPoint</vt:lpstr>
      <vt:lpstr>1# HTML ROLE &amp; BASICS</vt:lpstr>
      <vt:lpstr>1# HTML ROLE &amp; BASICS</vt:lpstr>
      <vt:lpstr>1# HTML ROLE &amp; BASICS</vt:lpstr>
      <vt:lpstr>1# HTML ROLE &amp; BASICS</vt:lpstr>
      <vt:lpstr>1# HTML ROLE &amp; BASICS</vt:lpstr>
      <vt:lpstr>2# HTML COMMON ELEMENTS </vt:lpstr>
      <vt:lpstr>3# HTML FORMS</vt:lpstr>
      <vt:lpstr>4# HTML5 SEMANTIC ELEMENTS</vt:lpstr>
      <vt:lpstr>4# HTML5 SEMANTIC ELEMENTS</vt:lpstr>
      <vt:lpstr>4# HTML5 SEMANTIC ELEMENTS</vt:lpstr>
      <vt:lpstr>4# HTML5 SEMANTIC ELEMENTS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WEB DEVELOPEMENT</dc:title>
  <dc:creator>Yahia Battach</dc:creator>
  <cp:lastModifiedBy>Yahia Battach</cp:lastModifiedBy>
  <cp:revision>14</cp:revision>
  <dcterms:created xsi:type="dcterms:W3CDTF">2017-09-09T18:34:46Z</dcterms:created>
  <dcterms:modified xsi:type="dcterms:W3CDTF">2017-09-10T23:47:49Z</dcterms:modified>
</cp:coreProperties>
</file>