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9"/>
  </p:normalViewPr>
  <p:slideViewPr>
    <p:cSldViewPr snapToGrid="0">
      <p:cViewPr>
        <p:scale>
          <a:sx n="150" d="100"/>
          <a:sy n="150" d="100"/>
        </p:scale>
        <p:origin x="18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5D291-5D48-8249-81C6-0EF110BD9615}" type="datetimeFigureOut">
              <a:rPr lang="en-US" smtClean="0"/>
              <a:t>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74939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5D291-5D48-8249-81C6-0EF110BD9615}" type="datetimeFigureOut">
              <a:rPr lang="en-US" smtClean="0"/>
              <a:t>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173318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5D291-5D48-8249-81C6-0EF110BD9615}" type="datetimeFigureOut">
              <a:rPr lang="en-US" smtClean="0"/>
              <a:t>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377145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5D291-5D48-8249-81C6-0EF110BD9615}" type="datetimeFigureOut">
              <a:rPr lang="en-US" smtClean="0"/>
              <a:t>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101171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5D291-5D48-8249-81C6-0EF110BD9615}" type="datetimeFigureOut">
              <a:rPr lang="en-US" smtClean="0"/>
              <a:t>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305957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5D291-5D48-8249-81C6-0EF110BD9615}" type="datetimeFigureOut">
              <a:rPr lang="en-US" smtClean="0"/>
              <a:t>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23555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5D291-5D48-8249-81C6-0EF110BD9615}" type="datetimeFigureOut">
              <a:rPr lang="en-US" smtClean="0"/>
              <a:t>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266116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5D291-5D48-8249-81C6-0EF110BD9615}" type="datetimeFigureOut">
              <a:rPr lang="en-US" smtClean="0"/>
              <a:t>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273403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5D291-5D48-8249-81C6-0EF110BD9615}" type="datetimeFigureOut">
              <a:rPr lang="en-US" smtClean="0"/>
              <a:t>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106938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025D291-5D48-8249-81C6-0EF110BD9615}" type="datetimeFigureOut">
              <a:rPr lang="en-US" smtClean="0"/>
              <a:t>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178548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025D291-5D48-8249-81C6-0EF110BD9615}" type="datetimeFigureOut">
              <a:rPr lang="en-US" smtClean="0"/>
              <a:t>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694-63D0-CD41-AC18-FC74F92DBB9D}" type="slidenum">
              <a:rPr lang="en-US" smtClean="0"/>
              <a:t>‹#›</a:t>
            </a:fld>
            <a:endParaRPr lang="en-US"/>
          </a:p>
        </p:txBody>
      </p:sp>
    </p:spTree>
    <p:extLst>
      <p:ext uri="{BB962C8B-B14F-4D97-AF65-F5344CB8AC3E}">
        <p14:creationId xmlns:p14="http://schemas.microsoft.com/office/powerpoint/2010/main" val="277638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025D291-5D48-8249-81C6-0EF110BD9615}" type="datetimeFigureOut">
              <a:rPr lang="en-US" smtClean="0"/>
              <a:t>2/4/24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18CB694-63D0-CD41-AC18-FC74F92DBB9D}" type="slidenum">
              <a:rPr lang="en-US" smtClean="0"/>
              <a:t>‹#›</a:t>
            </a:fld>
            <a:endParaRPr lang="en-US"/>
          </a:p>
        </p:txBody>
      </p:sp>
    </p:spTree>
    <p:extLst>
      <p:ext uri="{BB962C8B-B14F-4D97-AF65-F5344CB8AC3E}">
        <p14:creationId xmlns:p14="http://schemas.microsoft.com/office/powerpoint/2010/main" val="3933412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924E59C-7C33-6185-7C7F-0451E5C5833D}"/>
              </a:ext>
            </a:extLst>
          </p:cNvPr>
          <p:cNvSpPr txBox="1"/>
          <p:nvPr/>
        </p:nvSpPr>
        <p:spPr>
          <a:xfrm>
            <a:off x="283885" y="8221752"/>
            <a:ext cx="6510653" cy="1446550"/>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Fig S.18.</a:t>
            </a:r>
            <a:r>
              <a:rPr lang="en-US" sz="800" dirty="0">
                <a:latin typeface="Arial" panose="020B0604020202020204" pitchFamily="34" charset="0"/>
                <a:cs typeface="Arial" panose="020B0604020202020204" pitchFamily="34" charset="0"/>
              </a:rPr>
              <a:t> (A) The center of mass separation distance between RNAPII within condensates containing 10 copies of RNAPII and 50, 70, 80, or 90 copies of RECQ5. The center of mass separation distance is also shown for condensates with 30, 50, and 60 copies of RNAPII, and 7 RECQ5 for each RNAPII. The black dotted line indicates the separation distance seen experimentally. (B) Autocorrelation function of three observables: IDR valency, CTD valency, and center of mass separation distance between RNAPII. When all three values are less than 1/e (~ 0.37) away from 0, the condensate is considered equilibrated. This is an example from the first 10 microseconds of the simulation with 10 RNAPII and 50 RECQ5. (C) Average valency between RECQ5IDRs in condensates with varying ratios (of RNAPII:RECQ5 with 10 copies of RNAPII) and with increasing size (30, 50 and 60 copies of RNAPII) using a 1:7 ratio. The shaded area represents the baseline valency of RECQ5 in homotypic condensates, providing a reference for comparison, calculated from the condensate in Fig S17E. Error-bars represent one standard deviation from the mean valency. (D) Average of binding between SRI and P-CTD in condensates with varying ratios (of RNAPII:RECQ5 with 10 copies of RNAPII) and number of RNAPII copies (condensates with 30, 50 or 60 RNAPIIs) using a 1:7 ratio. Error-bars represent one standard deviation from the mean valency.</a:t>
            </a:r>
          </a:p>
        </p:txBody>
      </p:sp>
      <p:sp>
        <p:nvSpPr>
          <p:cNvPr id="17" name="TextBox 16">
            <a:extLst>
              <a:ext uri="{FF2B5EF4-FFF2-40B4-BE49-F238E27FC236}">
                <a16:creationId xmlns:a16="http://schemas.microsoft.com/office/drawing/2014/main" id="{FACC3004-31B4-5420-2516-98E3B3E6FF8B}"/>
              </a:ext>
            </a:extLst>
          </p:cNvPr>
          <p:cNvSpPr txBox="1"/>
          <p:nvPr/>
        </p:nvSpPr>
        <p:spPr>
          <a:xfrm>
            <a:off x="60210" y="91449"/>
            <a:ext cx="27146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a:t>
            </a:r>
          </a:p>
        </p:txBody>
      </p:sp>
      <p:sp>
        <p:nvSpPr>
          <p:cNvPr id="18" name="TextBox 17">
            <a:extLst>
              <a:ext uri="{FF2B5EF4-FFF2-40B4-BE49-F238E27FC236}">
                <a16:creationId xmlns:a16="http://schemas.microsoft.com/office/drawing/2014/main" id="{470092D1-AA74-B229-DAD4-888A6B697CCD}"/>
              </a:ext>
            </a:extLst>
          </p:cNvPr>
          <p:cNvSpPr txBox="1"/>
          <p:nvPr/>
        </p:nvSpPr>
        <p:spPr>
          <a:xfrm>
            <a:off x="3293266" y="91448"/>
            <a:ext cx="27146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B</a:t>
            </a:r>
          </a:p>
        </p:txBody>
      </p:sp>
      <p:sp>
        <p:nvSpPr>
          <p:cNvPr id="19" name="TextBox 18">
            <a:extLst>
              <a:ext uri="{FF2B5EF4-FFF2-40B4-BE49-F238E27FC236}">
                <a16:creationId xmlns:a16="http://schemas.microsoft.com/office/drawing/2014/main" id="{389D9341-8447-5CA6-4B6F-33322418239C}"/>
              </a:ext>
            </a:extLst>
          </p:cNvPr>
          <p:cNvSpPr txBox="1"/>
          <p:nvPr/>
        </p:nvSpPr>
        <p:spPr>
          <a:xfrm>
            <a:off x="195941" y="2596503"/>
            <a:ext cx="27146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C</a:t>
            </a:r>
          </a:p>
        </p:txBody>
      </p:sp>
      <p:sp>
        <p:nvSpPr>
          <p:cNvPr id="20" name="TextBox 19">
            <a:extLst>
              <a:ext uri="{FF2B5EF4-FFF2-40B4-BE49-F238E27FC236}">
                <a16:creationId xmlns:a16="http://schemas.microsoft.com/office/drawing/2014/main" id="{D4D98CE9-1702-87AA-2CCA-EE35199AC8C1}"/>
              </a:ext>
            </a:extLst>
          </p:cNvPr>
          <p:cNvSpPr txBox="1"/>
          <p:nvPr/>
        </p:nvSpPr>
        <p:spPr>
          <a:xfrm>
            <a:off x="3403481" y="2596503"/>
            <a:ext cx="27146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D</a:t>
            </a:r>
          </a:p>
        </p:txBody>
      </p:sp>
      <p:pic>
        <p:nvPicPr>
          <p:cNvPr id="6" name="Picture 5">
            <a:extLst>
              <a:ext uri="{FF2B5EF4-FFF2-40B4-BE49-F238E27FC236}">
                <a16:creationId xmlns:a16="http://schemas.microsoft.com/office/drawing/2014/main" id="{9D915A91-B503-07DB-5B2F-1FFD21F73056}"/>
              </a:ext>
            </a:extLst>
          </p:cNvPr>
          <p:cNvPicPr>
            <a:picLocks noChangeAspect="1"/>
          </p:cNvPicPr>
          <p:nvPr/>
        </p:nvPicPr>
        <p:blipFill>
          <a:blip r:embed="rId2"/>
          <a:stretch>
            <a:fillRect/>
          </a:stretch>
        </p:blipFill>
        <p:spPr>
          <a:xfrm>
            <a:off x="331673" y="2842724"/>
            <a:ext cx="2851201" cy="1900801"/>
          </a:xfrm>
          <a:prstGeom prst="rect">
            <a:avLst/>
          </a:prstGeom>
        </p:spPr>
      </p:pic>
      <p:pic>
        <p:nvPicPr>
          <p:cNvPr id="15" name="Picture 14">
            <a:extLst>
              <a:ext uri="{FF2B5EF4-FFF2-40B4-BE49-F238E27FC236}">
                <a16:creationId xmlns:a16="http://schemas.microsoft.com/office/drawing/2014/main" id="{6F7694CE-FDD7-B8D5-0C5F-1A6E732CDA04}"/>
              </a:ext>
            </a:extLst>
          </p:cNvPr>
          <p:cNvPicPr>
            <a:picLocks noChangeAspect="1"/>
          </p:cNvPicPr>
          <p:nvPr/>
        </p:nvPicPr>
        <p:blipFill>
          <a:blip r:embed="rId3"/>
          <a:stretch>
            <a:fillRect/>
          </a:stretch>
        </p:blipFill>
        <p:spPr>
          <a:xfrm>
            <a:off x="3674944" y="337669"/>
            <a:ext cx="2851202" cy="1900801"/>
          </a:xfrm>
          <a:prstGeom prst="rect">
            <a:avLst/>
          </a:prstGeom>
        </p:spPr>
      </p:pic>
      <p:pic>
        <p:nvPicPr>
          <p:cNvPr id="22" name="Picture 21">
            <a:extLst>
              <a:ext uri="{FF2B5EF4-FFF2-40B4-BE49-F238E27FC236}">
                <a16:creationId xmlns:a16="http://schemas.microsoft.com/office/drawing/2014/main" id="{938F4965-A0CE-0A42-03D3-75B0A5ED7DC4}"/>
              </a:ext>
            </a:extLst>
          </p:cNvPr>
          <p:cNvPicPr>
            <a:picLocks noChangeAspect="1"/>
          </p:cNvPicPr>
          <p:nvPr/>
        </p:nvPicPr>
        <p:blipFill>
          <a:blip r:embed="rId4"/>
          <a:stretch>
            <a:fillRect/>
          </a:stretch>
        </p:blipFill>
        <p:spPr>
          <a:xfrm>
            <a:off x="3674944" y="2842724"/>
            <a:ext cx="2851201" cy="1900801"/>
          </a:xfrm>
          <a:prstGeom prst="rect">
            <a:avLst/>
          </a:prstGeom>
        </p:spPr>
      </p:pic>
      <p:pic>
        <p:nvPicPr>
          <p:cNvPr id="24" name="Picture 23">
            <a:extLst>
              <a:ext uri="{FF2B5EF4-FFF2-40B4-BE49-F238E27FC236}">
                <a16:creationId xmlns:a16="http://schemas.microsoft.com/office/drawing/2014/main" id="{8530CCA4-EA3D-5D69-5657-934A8379E0AF}"/>
              </a:ext>
            </a:extLst>
          </p:cNvPr>
          <p:cNvPicPr>
            <a:picLocks noChangeAspect="1"/>
          </p:cNvPicPr>
          <p:nvPr/>
        </p:nvPicPr>
        <p:blipFill>
          <a:blip r:embed="rId5"/>
          <a:stretch>
            <a:fillRect/>
          </a:stretch>
        </p:blipFill>
        <p:spPr>
          <a:xfrm>
            <a:off x="331672" y="337668"/>
            <a:ext cx="2851202" cy="1900801"/>
          </a:xfrm>
          <a:prstGeom prst="rect">
            <a:avLst/>
          </a:prstGeom>
        </p:spPr>
      </p:pic>
    </p:spTree>
    <p:extLst>
      <p:ext uri="{BB962C8B-B14F-4D97-AF65-F5344CB8AC3E}">
        <p14:creationId xmlns:p14="http://schemas.microsoft.com/office/powerpoint/2010/main" val="137436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1005</TotalTime>
  <Words>281</Words>
  <Application>Microsoft Macintosh PowerPoint</Application>
  <PresentationFormat>A4 Paper (210x297 mm)</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Shakespeare Morton</dc:creator>
  <cp:lastModifiedBy>William Shakespeare Morton</cp:lastModifiedBy>
  <cp:revision>9</cp:revision>
  <dcterms:created xsi:type="dcterms:W3CDTF">2024-01-10T11:45:04Z</dcterms:created>
  <dcterms:modified xsi:type="dcterms:W3CDTF">2024-02-05T04:25:09Z</dcterms:modified>
</cp:coreProperties>
</file>