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79" r:id="rId3"/>
    <p:sldId id="289" r:id="rId4"/>
    <p:sldId id="290" r:id="rId5"/>
    <p:sldId id="280" r:id="rId6"/>
    <p:sldId id="281" r:id="rId7"/>
    <p:sldId id="282" r:id="rId8"/>
    <p:sldId id="283" r:id="rId9"/>
    <p:sldId id="284" r:id="rId10"/>
    <p:sldId id="285" r:id="rId11"/>
    <p:sldId id="286" r:id="rId12"/>
    <p:sldId id="287" r:id="rId13"/>
    <p:sldId id="288" r:id="rId14"/>
    <p:sldId id="272" r:id="rId15"/>
    <p:sldId id="268" r:id="rId16"/>
    <p:sldId id="270" r:id="rId17"/>
    <p:sldId id="269" r:id="rId18"/>
    <p:sldId id="271" r:id="rId19"/>
    <p:sldId id="274" r:id="rId20"/>
    <p:sldId id="275" r:id="rId21"/>
    <p:sldId id="276" r:id="rId22"/>
    <p:sldId id="277" r:id="rId23"/>
    <p:sldId id="292" r:id="rId24"/>
    <p:sldId id="278" r:id="rId25"/>
    <p:sldId id="29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22" d="100"/>
          <a:sy n="22" d="100"/>
        </p:scale>
        <p:origin x="-120" y="-35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E7D196-07FD-42BD-9F17-4964D5BBC459}" type="datetimeFigureOut">
              <a:rPr lang="en-US" smtClean="0"/>
              <a:t>1/23/14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A3A287-FFD2-42F2-BB0A-45B98347108F}" type="slidenum">
              <a:rPr lang="en-US" smtClean="0"/>
              <a:t>‹#›</a:t>
            </a:fld>
            <a:endParaRPr lang="en-US"/>
          </a:p>
        </p:txBody>
      </p:sp>
    </p:spTree>
    <p:extLst>
      <p:ext uri="{BB962C8B-B14F-4D97-AF65-F5344CB8AC3E}">
        <p14:creationId xmlns:p14="http://schemas.microsoft.com/office/powerpoint/2010/main" val="3837590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1D30A11-EBB0-4244-827E-D9B4091B65D1}" type="slidenum">
              <a:rPr lang="en-US"/>
              <a:pPr/>
              <a:t>5</a:t>
            </a:fld>
            <a:endParaRPr lang="en-US"/>
          </a:p>
        </p:txBody>
      </p:sp>
      <p:sp>
        <p:nvSpPr>
          <p:cNvPr id="5122" name="Rectangle 2"/>
          <p:cNvSpPr>
            <a:spLocks noGrp="1" noRot="1" noChangeAspect="1" noChangeArrowheads="1" noTextEdit="1"/>
          </p:cNvSpPr>
          <p:nvPr>
            <p:ph type="sldImg"/>
          </p:nvPr>
        </p:nvSpPr>
        <p:spPr>
          <a:ln/>
        </p:spPr>
      </p:sp>
      <p:sp>
        <p:nvSpPr>
          <p:cNvPr id="5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8B16AEF-0DE9-4D27-98CC-8513E6B19D19}" type="slidenum">
              <a:rPr lang="en-US"/>
              <a:pPr/>
              <a:t>6</a:t>
            </a:fld>
            <a:endParaRPr lang="en-US"/>
          </a:p>
        </p:txBody>
      </p:sp>
      <p:sp>
        <p:nvSpPr>
          <p:cNvPr id="7170" name="Rectangle 2"/>
          <p:cNvSpPr>
            <a:spLocks noGrp="1" noRot="1" noChangeAspect="1" noChangeArrowheads="1" noTextEdit="1"/>
          </p:cNvSpPr>
          <p:nvPr>
            <p:ph type="sldImg"/>
          </p:nvPr>
        </p:nvSpPr>
        <p:spPr>
          <a:ln/>
        </p:spPr>
      </p:sp>
      <p:sp>
        <p:nvSpPr>
          <p:cNvPr id="71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0EFBC2-82F3-49C0-A1F8-507DE99E878A}" type="slidenum">
              <a:rPr lang="en-US"/>
              <a:pPr/>
              <a:t>7</a:t>
            </a:fld>
            <a:endParaRPr lang="en-US"/>
          </a:p>
        </p:txBody>
      </p:sp>
      <p:sp>
        <p:nvSpPr>
          <p:cNvPr id="9218" name="Rectangle 2"/>
          <p:cNvSpPr>
            <a:spLocks noGrp="1" noRot="1" noChangeAspect="1" noChangeArrowheads="1" noTextEdit="1"/>
          </p:cNvSpPr>
          <p:nvPr>
            <p:ph type="sldImg"/>
          </p:nvPr>
        </p:nvSpPr>
        <p:spPr>
          <a:ln/>
        </p:spPr>
      </p:sp>
      <p:sp>
        <p:nvSpPr>
          <p:cNvPr id="92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B68209-FAF2-48E5-9BEE-3AD36925B6B3}" type="slidenum">
              <a:rPr lang="en-US"/>
              <a:pPr/>
              <a:t>9</a:t>
            </a:fld>
            <a:endParaRPr lang="en-US"/>
          </a:p>
        </p:txBody>
      </p:sp>
      <p:sp>
        <p:nvSpPr>
          <p:cNvPr id="11266" name="Rectangle 2"/>
          <p:cNvSpPr>
            <a:spLocks noGrp="1" noRot="1" noChangeAspect="1" noChangeArrowheads="1" noTextEdit="1"/>
          </p:cNvSpPr>
          <p:nvPr>
            <p:ph type="sldImg"/>
          </p:nvPr>
        </p:nvSpPr>
        <p:spPr>
          <a:ln/>
        </p:spPr>
      </p:sp>
      <p:sp>
        <p:nvSpPr>
          <p:cNvPr id="11267"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CDE190B-A331-465E-9F37-A405F1FB46C7}" type="datetimeFigureOut">
              <a:rPr lang="en-US" smtClean="0"/>
              <a:t>1/23/14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1516E-35C2-4BAA-9636-9934532EA29F}" type="slidenum">
              <a:rPr lang="en-US" smtClean="0"/>
              <a:t>‹#›</a:t>
            </a:fld>
            <a:endParaRPr lang="en-US"/>
          </a:p>
        </p:txBody>
      </p:sp>
    </p:spTree>
    <p:extLst>
      <p:ext uri="{BB962C8B-B14F-4D97-AF65-F5344CB8AC3E}">
        <p14:creationId xmlns:p14="http://schemas.microsoft.com/office/powerpoint/2010/main" val="4221568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E190B-A331-465E-9F37-A405F1FB46C7}" type="datetimeFigureOut">
              <a:rPr lang="en-US" smtClean="0"/>
              <a:t>1/23/14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1516E-35C2-4BAA-9636-9934532EA29F}" type="slidenum">
              <a:rPr lang="en-US" smtClean="0"/>
              <a:t>‹#›</a:t>
            </a:fld>
            <a:endParaRPr lang="en-US"/>
          </a:p>
        </p:txBody>
      </p:sp>
    </p:spTree>
    <p:extLst>
      <p:ext uri="{BB962C8B-B14F-4D97-AF65-F5344CB8AC3E}">
        <p14:creationId xmlns:p14="http://schemas.microsoft.com/office/powerpoint/2010/main" val="3155703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E190B-A331-465E-9F37-A405F1FB46C7}" type="datetimeFigureOut">
              <a:rPr lang="en-US" smtClean="0"/>
              <a:t>1/23/14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1516E-35C2-4BAA-9636-9934532EA29F}" type="slidenum">
              <a:rPr lang="en-US" smtClean="0"/>
              <a:t>‹#›</a:t>
            </a:fld>
            <a:endParaRPr lang="en-US"/>
          </a:p>
        </p:txBody>
      </p:sp>
    </p:spTree>
    <p:extLst>
      <p:ext uri="{BB962C8B-B14F-4D97-AF65-F5344CB8AC3E}">
        <p14:creationId xmlns:p14="http://schemas.microsoft.com/office/powerpoint/2010/main" val="264993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CDE190B-A331-465E-9F37-A405F1FB46C7}" type="datetimeFigureOut">
              <a:rPr lang="en-US" smtClean="0"/>
              <a:t>1/23/14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1516E-35C2-4BAA-9636-9934532EA29F}" type="slidenum">
              <a:rPr lang="en-US" smtClean="0"/>
              <a:t>‹#›</a:t>
            </a:fld>
            <a:endParaRPr lang="en-US"/>
          </a:p>
        </p:txBody>
      </p:sp>
    </p:spTree>
    <p:extLst>
      <p:ext uri="{BB962C8B-B14F-4D97-AF65-F5344CB8AC3E}">
        <p14:creationId xmlns:p14="http://schemas.microsoft.com/office/powerpoint/2010/main" val="204612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CDE190B-A331-465E-9F37-A405F1FB46C7}" type="datetimeFigureOut">
              <a:rPr lang="en-US" smtClean="0"/>
              <a:t>1/23/14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61516E-35C2-4BAA-9636-9934532EA29F}" type="slidenum">
              <a:rPr lang="en-US" smtClean="0"/>
              <a:t>‹#›</a:t>
            </a:fld>
            <a:endParaRPr lang="en-US"/>
          </a:p>
        </p:txBody>
      </p:sp>
    </p:spTree>
    <p:extLst>
      <p:ext uri="{BB962C8B-B14F-4D97-AF65-F5344CB8AC3E}">
        <p14:creationId xmlns:p14="http://schemas.microsoft.com/office/powerpoint/2010/main" val="2195369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CDE190B-A331-465E-9F37-A405F1FB46C7}" type="datetimeFigureOut">
              <a:rPr lang="en-US" smtClean="0"/>
              <a:t>1/23/14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1516E-35C2-4BAA-9636-9934532EA29F}" type="slidenum">
              <a:rPr lang="en-US" smtClean="0"/>
              <a:t>‹#›</a:t>
            </a:fld>
            <a:endParaRPr lang="en-US"/>
          </a:p>
        </p:txBody>
      </p:sp>
    </p:spTree>
    <p:extLst>
      <p:ext uri="{BB962C8B-B14F-4D97-AF65-F5344CB8AC3E}">
        <p14:creationId xmlns:p14="http://schemas.microsoft.com/office/powerpoint/2010/main" val="2121788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CDE190B-A331-465E-9F37-A405F1FB46C7}" type="datetimeFigureOut">
              <a:rPr lang="en-US" smtClean="0"/>
              <a:t>1/23/14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61516E-35C2-4BAA-9636-9934532EA29F}" type="slidenum">
              <a:rPr lang="en-US" smtClean="0"/>
              <a:t>‹#›</a:t>
            </a:fld>
            <a:endParaRPr lang="en-US"/>
          </a:p>
        </p:txBody>
      </p:sp>
    </p:spTree>
    <p:extLst>
      <p:ext uri="{BB962C8B-B14F-4D97-AF65-F5344CB8AC3E}">
        <p14:creationId xmlns:p14="http://schemas.microsoft.com/office/powerpoint/2010/main" val="2347149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CDE190B-A331-465E-9F37-A405F1FB46C7}" type="datetimeFigureOut">
              <a:rPr lang="en-US" smtClean="0"/>
              <a:t>1/23/14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61516E-35C2-4BAA-9636-9934532EA29F}" type="slidenum">
              <a:rPr lang="en-US" smtClean="0"/>
              <a:t>‹#›</a:t>
            </a:fld>
            <a:endParaRPr lang="en-US"/>
          </a:p>
        </p:txBody>
      </p:sp>
    </p:spTree>
    <p:extLst>
      <p:ext uri="{BB962C8B-B14F-4D97-AF65-F5344CB8AC3E}">
        <p14:creationId xmlns:p14="http://schemas.microsoft.com/office/powerpoint/2010/main" val="942233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DE190B-A331-465E-9F37-A405F1FB46C7}" type="datetimeFigureOut">
              <a:rPr lang="en-US" smtClean="0"/>
              <a:t>1/23/14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61516E-35C2-4BAA-9636-9934532EA29F}" type="slidenum">
              <a:rPr lang="en-US" smtClean="0"/>
              <a:t>‹#›</a:t>
            </a:fld>
            <a:endParaRPr lang="en-US"/>
          </a:p>
        </p:txBody>
      </p:sp>
    </p:spTree>
    <p:extLst>
      <p:ext uri="{BB962C8B-B14F-4D97-AF65-F5344CB8AC3E}">
        <p14:creationId xmlns:p14="http://schemas.microsoft.com/office/powerpoint/2010/main" val="420475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E190B-A331-465E-9F37-A405F1FB46C7}" type="datetimeFigureOut">
              <a:rPr lang="en-US" smtClean="0"/>
              <a:t>1/23/14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1516E-35C2-4BAA-9636-9934532EA29F}" type="slidenum">
              <a:rPr lang="en-US" smtClean="0"/>
              <a:t>‹#›</a:t>
            </a:fld>
            <a:endParaRPr lang="en-US"/>
          </a:p>
        </p:txBody>
      </p:sp>
    </p:spTree>
    <p:extLst>
      <p:ext uri="{BB962C8B-B14F-4D97-AF65-F5344CB8AC3E}">
        <p14:creationId xmlns:p14="http://schemas.microsoft.com/office/powerpoint/2010/main" val="2335872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DE190B-A331-465E-9F37-A405F1FB46C7}" type="datetimeFigureOut">
              <a:rPr lang="en-US" smtClean="0"/>
              <a:t>1/23/14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61516E-35C2-4BAA-9636-9934532EA29F}" type="slidenum">
              <a:rPr lang="en-US" smtClean="0"/>
              <a:t>‹#›</a:t>
            </a:fld>
            <a:endParaRPr lang="en-US"/>
          </a:p>
        </p:txBody>
      </p:sp>
    </p:spTree>
    <p:extLst>
      <p:ext uri="{BB962C8B-B14F-4D97-AF65-F5344CB8AC3E}">
        <p14:creationId xmlns:p14="http://schemas.microsoft.com/office/powerpoint/2010/main" val="331632137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DE190B-A331-465E-9F37-A405F1FB46C7}" type="datetimeFigureOut">
              <a:rPr lang="en-US" smtClean="0"/>
              <a:t>1/23/14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61516E-35C2-4BAA-9636-9934532EA29F}" type="slidenum">
              <a:rPr lang="en-US" smtClean="0"/>
              <a:t>‹#›</a:t>
            </a:fld>
            <a:endParaRPr lang="en-US"/>
          </a:p>
        </p:txBody>
      </p:sp>
    </p:spTree>
    <p:extLst>
      <p:ext uri="{BB962C8B-B14F-4D97-AF65-F5344CB8AC3E}">
        <p14:creationId xmlns:p14="http://schemas.microsoft.com/office/powerpoint/2010/main" val="1921064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4.xml"/><Relationship Id="rId1" Type="http://schemas.openxmlformats.org/officeDocument/2006/relationships/tags" Target="../tags/tag1.xml"/><Relationship Id="rId2"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457200"/>
            <a:ext cx="7772400" cy="1470025"/>
          </a:xfrm>
        </p:spPr>
        <p:txBody>
          <a:bodyPr/>
          <a:lstStyle/>
          <a:p>
            <a:r>
              <a:rPr lang="en-US" dirty="0" smtClean="0"/>
              <a:t>N-Player Games</a:t>
            </a:r>
            <a:endParaRPr lang="en-US" dirty="0"/>
          </a:p>
        </p:txBody>
      </p:sp>
      <p:pic>
        <p:nvPicPr>
          <p:cNvPr id="5" name="Picture 4" descr="trafficjam.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0200" y="1981200"/>
            <a:ext cx="6107104" cy="4064000"/>
          </a:xfrm>
          <a:prstGeom prst="rect">
            <a:avLst/>
          </a:prstGeom>
        </p:spPr>
      </p:pic>
    </p:spTree>
    <p:extLst>
      <p:ext uri="{BB962C8B-B14F-4D97-AF65-F5344CB8AC3E}">
        <p14:creationId xmlns:p14="http://schemas.microsoft.com/office/powerpoint/2010/main" val="38712106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Nash equilibrium</a:t>
            </a:r>
            <a:endParaRPr lang="en-US" dirty="0"/>
          </a:p>
        </p:txBody>
      </p:sp>
      <p:sp>
        <p:nvSpPr>
          <p:cNvPr id="3" name="Content Placeholder 2"/>
          <p:cNvSpPr>
            <a:spLocks noGrp="1"/>
          </p:cNvSpPr>
          <p:nvPr>
            <p:ph idx="1"/>
          </p:nvPr>
        </p:nvSpPr>
        <p:spPr/>
        <p:txBody>
          <a:bodyPr/>
          <a:lstStyle/>
          <a:p>
            <a:r>
              <a:rPr lang="en-US" dirty="0" smtClean="0"/>
              <a:t>In Nash equilibrium for this game, nobody would want to change strategies.  </a:t>
            </a:r>
          </a:p>
          <a:p>
            <a:r>
              <a:rPr lang="en-US" dirty="0" smtClean="0"/>
              <a:t>This will happen if  30=21+N/2, which implies that  N=18.  </a:t>
            </a:r>
          </a:p>
          <a:p>
            <a:r>
              <a:rPr lang="en-US" dirty="0" smtClean="0"/>
              <a:t>So the Nash equilibrium is  for 18 persons to use the short way and everybody to spend 30 minutes commuting.</a:t>
            </a:r>
          </a:p>
          <a:p>
            <a:r>
              <a:rPr lang="en-US" dirty="0" smtClean="0"/>
              <a:t>Is this efficient? What would be efficient? </a:t>
            </a:r>
          </a:p>
        </p:txBody>
      </p:sp>
    </p:spTree>
    <p:extLst>
      <p:ext uri="{BB962C8B-B14F-4D97-AF65-F5344CB8AC3E}">
        <p14:creationId xmlns:p14="http://schemas.microsoft.com/office/powerpoint/2010/main" val="18553846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An efficient solution would minimize total commuting costs.</a:t>
            </a:r>
            <a:endParaRPr lang="en-US" dirty="0"/>
          </a:p>
        </p:txBody>
      </p:sp>
      <p:sp>
        <p:nvSpPr>
          <p:cNvPr id="3" name="Content Placeholder 2"/>
          <p:cNvSpPr>
            <a:spLocks noGrp="1"/>
          </p:cNvSpPr>
          <p:nvPr>
            <p:ph idx="1"/>
          </p:nvPr>
        </p:nvSpPr>
        <p:spPr/>
        <p:txBody>
          <a:bodyPr/>
          <a:lstStyle/>
          <a:p>
            <a:pPr marL="0" indent="0">
              <a:buNone/>
            </a:pPr>
            <a:r>
              <a:rPr lang="en-US" dirty="0" smtClean="0"/>
              <a:t>Suppose that the class has C members. </a:t>
            </a:r>
          </a:p>
          <a:p>
            <a:pPr marL="0" indent="0">
              <a:buNone/>
            </a:pPr>
            <a:r>
              <a:rPr lang="en-US" dirty="0" smtClean="0"/>
              <a:t>Let x be the number of people who use short road and  C-x the number who use the freeway.</a:t>
            </a:r>
          </a:p>
          <a:p>
            <a:pPr marL="0" indent="0">
              <a:buNone/>
            </a:pPr>
            <a:endParaRPr lang="en-US" dirty="0"/>
          </a:p>
          <a:p>
            <a:pPr marL="0" indent="0">
              <a:buNone/>
            </a:pPr>
            <a:r>
              <a:rPr lang="en-US" dirty="0" smtClean="0"/>
              <a:t>Total commuting costs are  (C-x)30+x(21+x/2)=</a:t>
            </a:r>
          </a:p>
          <a:p>
            <a:pPr marL="0" indent="0">
              <a:buNone/>
            </a:pPr>
            <a:r>
              <a:rPr lang="en-US" dirty="0" smtClean="0"/>
              <a:t>30C-9x+x</a:t>
            </a:r>
            <a:r>
              <a:rPr lang="en-US" baseline="30000" dirty="0" smtClean="0"/>
              <a:t>2</a:t>
            </a:r>
            <a:r>
              <a:rPr lang="en-US" dirty="0" smtClean="0"/>
              <a:t>/2.  When are they minimized?</a:t>
            </a:r>
          </a:p>
          <a:p>
            <a:pPr marL="0" indent="0">
              <a:buNone/>
            </a:pPr>
            <a:r>
              <a:rPr lang="en-US" dirty="0" smtClean="0"/>
              <a:t>Hint: Use calculus. </a:t>
            </a:r>
          </a:p>
        </p:txBody>
      </p:sp>
    </p:spTree>
    <p:extLst>
      <p:ext uri="{BB962C8B-B14F-4D97-AF65-F5344CB8AC3E}">
        <p14:creationId xmlns:p14="http://schemas.microsoft.com/office/powerpoint/2010/main" val="921549956"/>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Widening the short road</a:t>
            </a:r>
            <a:endParaRPr lang="en-US" dirty="0"/>
          </a:p>
        </p:txBody>
      </p:sp>
      <p:sp>
        <p:nvSpPr>
          <p:cNvPr id="3" name="Content Placeholder 2"/>
          <p:cNvSpPr>
            <a:spLocks noGrp="1"/>
          </p:cNvSpPr>
          <p:nvPr>
            <p:ph idx="1"/>
          </p:nvPr>
        </p:nvSpPr>
        <p:spPr/>
        <p:txBody>
          <a:bodyPr/>
          <a:lstStyle/>
          <a:p>
            <a:r>
              <a:rPr lang="en-US" dirty="0" smtClean="0"/>
              <a:t>What would happen if the local government spent some money and doubled the capacity of the short road. </a:t>
            </a:r>
          </a:p>
          <a:p>
            <a:r>
              <a:rPr lang="en-US" dirty="0" smtClean="0"/>
              <a:t>Then the time it would take to drive on the short road when N people use it would be 21+N/4 instead of 21+N/2.</a:t>
            </a:r>
          </a:p>
          <a:p>
            <a:r>
              <a:rPr lang="en-US" dirty="0" smtClean="0"/>
              <a:t>What would the new equilibrium be?</a:t>
            </a:r>
          </a:p>
          <a:p>
            <a:r>
              <a:rPr lang="en-US" dirty="0" smtClean="0"/>
              <a:t>Is anybody better off?</a:t>
            </a:r>
            <a:endParaRPr lang="en-US" dirty="0"/>
          </a:p>
        </p:txBody>
      </p:sp>
    </p:spTree>
    <p:extLst>
      <p:ext uri="{BB962C8B-B14F-4D97-AF65-F5344CB8AC3E}">
        <p14:creationId xmlns:p14="http://schemas.microsoft.com/office/powerpoint/2010/main" val="1980579413"/>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76200"/>
            <a:ext cx="8229600" cy="1143000"/>
          </a:xfrm>
        </p:spPr>
        <p:txBody>
          <a:bodyPr/>
          <a:lstStyle/>
          <a:p>
            <a:r>
              <a:rPr lang="en-US" dirty="0" smtClean="0"/>
              <a:t>What if tolls were charged?</a:t>
            </a:r>
            <a:endParaRPr lang="en-US" dirty="0"/>
          </a:p>
        </p:txBody>
      </p:sp>
      <p:sp>
        <p:nvSpPr>
          <p:cNvPr id="3" name="Content Placeholder 2"/>
          <p:cNvSpPr>
            <a:spLocks noGrp="1"/>
          </p:cNvSpPr>
          <p:nvPr>
            <p:ph idx="1"/>
          </p:nvPr>
        </p:nvSpPr>
        <p:spPr>
          <a:xfrm>
            <a:off x="457200" y="1524000"/>
            <a:ext cx="8458200" cy="4602163"/>
          </a:xfrm>
        </p:spPr>
        <p:txBody>
          <a:bodyPr>
            <a:normAutofit fontScale="25000" lnSpcReduction="20000"/>
          </a:bodyPr>
          <a:lstStyle/>
          <a:p>
            <a:r>
              <a:rPr lang="en-US" sz="11200" dirty="0" smtClean="0"/>
              <a:t>Suppose that all people value their time at  v per minute. </a:t>
            </a:r>
          </a:p>
          <a:p>
            <a:pPr marL="0" indent="0">
              <a:buNone/>
            </a:pPr>
            <a:r>
              <a:rPr lang="en-US" sz="11200" dirty="0" smtClean="0"/>
              <a:t>   What is the equilibrium outcome with a toll of  T?</a:t>
            </a:r>
          </a:p>
          <a:p>
            <a:r>
              <a:rPr lang="en-US" sz="11200" dirty="0" smtClean="0"/>
              <a:t>To equalize costs going the two ways, set </a:t>
            </a:r>
          </a:p>
          <a:p>
            <a:pPr marL="0" indent="0">
              <a:buNone/>
            </a:pPr>
            <a:r>
              <a:rPr lang="en-US" sz="11200" dirty="0" smtClean="0"/>
              <a:t>     30v=(21+X/2)</a:t>
            </a:r>
            <a:r>
              <a:rPr lang="en-US" sz="11200" dirty="0" err="1" smtClean="0"/>
              <a:t>v+T</a:t>
            </a:r>
            <a:r>
              <a:rPr lang="en-US" sz="11200" dirty="0" smtClean="0"/>
              <a:t>.  </a:t>
            </a:r>
          </a:p>
          <a:p>
            <a:pPr marL="0" indent="0">
              <a:buNone/>
            </a:pPr>
            <a:r>
              <a:rPr lang="en-US" sz="11200" dirty="0" smtClean="0"/>
              <a:t>   This implies 30=21+X/2+T/v and X=18-2(T/v).</a:t>
            </a:r>
          </a:p>
          <a:p>
            <a:r>
              <a:rPr lang="en-US" sz="11200" dirty="0" smtClean="0"/>
              <a:t>If you want  efficient use of the road, you would have X=9. </a:t>
            </a:r>
          </a:p>
          <a:p>
            <a:pPr marL="0" indent="0">
              <a:buNone/>
            </a:pPr>
            <a:r>
              <a:rPr lang="en-US" sz="11200" dirty="0" smtClean="0"/>
              <a:t>      Then 9=18-2(T/v) so  9=2(T/v) and T=(9/2)v.</a:t>
            </a:r>
          </a:p>
          <a:p>
            <a:r>
              <a:rPr lang="en-US" sz="11200" dirty="0" smtClean="0"/>
              <a:t>So, for example if  if v=$1/4$, then a toll of    T=$9/8=$1.125 would get you 9 users. </a:t>
            </a:r>
          </a:p>
          <a:p>
            <a:pPr marL="0" indent="0">
              <a:buNone/>
            </a:pPr>
            <a:r>
              <a:rPr lang="en-US" dirty="0" smtClean="0"/>
              <a:t> </a:t>
            </a:r>
          </a:p>
          <a:p>
            <a:pPr marL="0" indent="0">
              <a:buNone/>
            </a:pPr>
            <a:r>
              <a:rPr lang="en-US" dirty="0" smtClean="0"/>
              <a:t> </a:t>
            </a:r>
          </a:p>
          <a:p>
            <a:pPr marL="0" indent="0">
              <a:buNone/>
            </a:pPr>
            <a:endParaRPr lang="en-US" dirty="0"/>
          </a:p>
        </p:txBody>
      </p:sp>
    </p:spTree>
    <p:extLst>
      <p:ext uri="{BB962C8B-B14F-4D97-AF65-F5344CB8AC3E}">
        <p14:creationId xmlns:p14="http://schemas.microsoft.com/office/powerpoint/2010/main" val="4224605531"/>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Another congestion game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There are 4 restaurants to choose from, A, B, C, and D.   You think they are all equally good, but you prefer to go to one that is less crowded.  Your payoff is  50-N where N is the number of people who go to the restaurant that you choose.  Which restaurant do you choose?</a:t>
            </a:r>
          </a:p>
          <a:p>
            <a:pPr marL="0" indent="0">
              <a:buNone/>
            </a:pPr>
            <a:r>
              <a:rPr lang="en-US" dirty="0" smtClean="0"/>
              <a:t>A) Restaurant A</a:t>
            </a:r>
          </a:p>
          <a:p>
            <a:pPr marL="0" indent="0">
              <a:buNone/>
            </a:pPr>
            <a:r>
              <a:rPr lang="en-US" dirty="0" smtClean="0"/>
              <a:t>B) Restaurant B</a:t>
            </a:r>
          </a:p>
          <a:p>
            <a:pPr marL="0" indent="0">
              <a:buNone/>
            </a:pPr>
            <a:r>
              <a:rPr lang="en-US" dirty="0" smtClean="0"/>
              <a:t>C) Restaurant C</a:t>
            </a:r>
          </a:p>
          <a:p>
            <a:pPr marL="0" indent="0">
              <a:buNone/>
            </a:pPr>
            <a:r>
              <a:rPr lang="en-US" dirty="0" smtClean="0"/>
              <a:t>D) Restaurant D</a:t>
            </a:r>
            <a:endParaRPr lang="en-US" dirty="0"/>
          </a:p>
        </p:txBody>
      </p:sp>
    </p:spTree>
    <p:extLst>
      <p:ext uri="{BB962C8B-B14F-4D97-AF65-F5344CB8AC3E}">
        <p14:creationId xmlns:p14="http://schemas.microsoft.com/office/powerpoint/2010/main" val="54205006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Coordination game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There are 4 possible parties that you could attend. </a:t>
            </a:r>
            <a:r>
              <a:rPr lang="en-US" dirty="0"/>
              <a:t> </a:t>
            </a:r>
            <a:r>
              <a:rPr lang="en-US" dirty="0" smtClean="0"/>
              <a:t>One is on Picasso Road, one is on </a:t>
            </a:r>
            <a:r>
              <a:rPr lang="en-US" dirty="0" err="1" smtClean="0"/>
              <a:t>Trigo</a:t>
            </a:r>
            <a:r>
              <a:rPr lang="en-US" dirty="0" smtClean="0"/>
              <a:t>, one is on </a:t>
            </a:r>
            <a:r>
              <a:rPr lang="en-US" dirty="0" err="1" smtClean="0"/>
              <a:t>Sabado</a:t>
            </a:r>
            <a:r>
              <a:rPr lang="en-US" dirty="0" smtClean="0"/>
              <a:t> </a:t>
            </a:r>
            <a:r>
              <a:rPr lang="en-US" dirty="0" err="1" smtClean="0"/>
              <a:t>Tarde</a:t>
            </a:r>
            <a:r>
              <a:rPr lang="en-US" dirty="0" smtClean="0"/>
              <a:t> , and one is on Del Playa. Your payoff is equal to the total number of people who choose the same party that you do. </a:t>
            </a:r>
          </a:p>
          <a:p>
            <a:pPr marL="0" indent="0">
              <a:buNone/>
            </a:pPr>
            <a:r>
              <a:rPr lang="en-US" dirty="0" smtClean="0"/>
              <a:t>Which party do you choose?</a:t>
            </a:r>
          </a:p>
          <a:p>
            <a:pPr marL="0" indent="0">
              <a:buNone/>
            </a:pPr>
            <a:r>
              <a:rPr lang="en-US" dirty="0" smtClean="0"/>
              <a:t>A) Picasso</a:t>
            </a:r>
          </a:p>
          <a:p>
            <a:pPr marL="0" indent="0">
              <a:buNone/>
            </a:pPr>
            <a:r>
              <a:rPr lang="en-US" dirty="0" smtClean="0"/>
              <a:t>B) </a:t>
            </a:r>
            <a:r>
              <a:rPr lang="en-US" dirty="0" err="1" smtClean="0"/>
              <a:t>Sabado</a:t>
            </a:r>
            <a:r>
              <a:rPr lang="en-US" dirty="0" smtClean="0"/>
              <a:t> </a:t>
            </a:r>
            <a:r>
              <a:rPr lang="en-US" dirty="0" err="1" smtClean="0"/>
              <a:t>Tarde</a:t>
            </a:r>
            <a:endParaRPr lang="en-US" dirty="0" smtClean="0"/>
          </a:p>
          <a:p>
            <a:pPr marL="0" indent="0">
              <a:buNone/>
            </a:pPr>
            <a:r>
              <a:rPr lang="en-US" dirty="0" smtClean="0"/>
              <a:t>C) </a:t>
            </a:r>
            <a:r>
              <a:rPr lang="en-US" dirty="0" err="1" smtClean="0"/>
              <a:t>Trigo</a:t>
            </a:r>
            <a:endParaRPr lang="en-US" dirty="0" smtClean="0"/>
          </a:p>
          <a:p>
            <a:pPr marL="0" indent="0">
              <a:buNone/>
            </a:pPr>
            <a:r>
              <a:rPr lang="en-US" dirty="0" smtClean="0"/>
              <a:t>D) Del Playa</a:t>
            </a:r>
          </a:p>
        </p:txBody>
      </p:sp>
    </p:spTree>
    <p:extLst>
      <p:ext uri="{BB962C8B-B14F-4D97-AF65-F5344CB8AC3E}">
        <p14:creationId xmlns:p14="http://schemas.microsoft.com/office/powerpoint/2010/main" val="11171530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Coordination game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There are 4 possible parties that you could attend. </a:t>
            </a:r>
            <a:r>
              <a:rPr lang="en-US" dirty="0"/>
              <a:t> </a:t>
            </a:r>
            <a:r>
              <a:rPr lang="en-US" dirty="0" smtClean="0"/>
              <a:t>One is on Picasso Road, one is on </a:t>
            </a:r>
            <a:r>
              <a:rPr lang="en-US" dirty="0" err="1" smtClean="0"/>
              <a:t>Trigo</a:t>
            </a:r>
            <a:r>
              <a:rPr lang="en-US" dirty="0" smtClean="0"/>
              <a:t>, one is on </a:t>
            </a:r>
            <a:r>
              <a:rPr lang="en-US" dirty="0" err="1" smtClean="0"/>
              <a:t>Sabado</a:t>
            </a:r>
            <a:r>
              <a:rPr lang="en-US" dirty="0" smtClean="0"/>
              <a:t> </a:t>
            </a:r>
            <a:r>
              <a:rPr lang="en-US" dirty="0" err="1" smtClean="0"/>
              <a:t>Tarde</a:t>
            </a:r>
            <a:r>
              <a:rPr lang="en-US" dirty="0" smtClean="0"/>
              <a:t> , and one is on Del Playa. Your payoff is equal to the total number of people who choose the same party that you do. </a:t>
            </a:r>
          </a:p>
          <a:p>
            <a:pPr marL="0" indent="0">
              <a:buNone/>
            </a:pPr>
            <a:r>
              <a:rPr lang="en-US" dirty="0" smtClean="0"/>
              <a:t>Which party do you choose?</a:t>
            </a:r>
          </a:p>
          <a:p>
            <a:pPr marL="0" indent="0">
              <a:buNone/>
            </a:pPr>
            <a:r>
              <a:rPr lang="en-US" dirty="0" smtClean="0"/>
              <a:t>A) Picasso</a:t>
            </a:r>
          </a:p>
          <a:p>
            <a:pPr marL="0" indent="0">
              <a:buNone/>
            </a:pPr>
            <a:r>
              <a:rPr lang="en-US" dirty="0" smtClean="0"/>
              <a:t>B) </a:t>
            </a:r>
            <a:r>
              <a:rPr lang="en-US" dirty="0" err="1" smtClean="0"/>
              <a:t>Sabado</a:t>
            </a:r>
            <a:r>
              <a:rPr lang="en-US" dirty="0" smtClean="0"/>
              <a:t> </a:t>
            </a:r>
            <a:r>
              <a:rPr lang="en-US" dirty="0" err="1" smtClean="0"/>
              <a:t>Tarde</a:t>
            </a:r>
            <a:endParaRPr lang="en-US" dirty="0" smtClean="0"/>
          </a:p>
          <a:p>
            <a:pPr marL="0" indent="0">
              <a:buNone/>
            </a:pPr>
            <a:r>
              <a:rPr lang="en-US" dirty="0" smtClean="0"/>
              <a:t>C) </a:t>
            </a:r>
            <a:r>
              <a:rPr lang="en-US" dirty="0" err="1" smtClean="0"/>
              <a:t>Trigo</a:t>
            </a:r>
            <a:endParaRPr lang="en-US" dirty="0" smtClean="0"/>
          </a:p>
          <a:p>
            <a:pPr marL="0" indent="0">
              <a:buNone/>
            </a:pPr>
            <a:r>
              <a:rPr lang="en-US" dirty="0" smtClean="0"/>
              <a:t>D) Del Playa</a:t>
            </a:r>
          </a:p>
        </p:txBody>
      </p:sp>
    </p:spTree>
    <p:extLst>
      <p:ext uri="{BB962C8B-B14F-4D97-AF65-F5344CB8AC3E}">
        <p14:creationId xmlns:p14="http://schemas.microsoft.com/office/powerpoint/2010/main" val="1426708834"/>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Modified Coordination Game</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Your payoff from attending the party at</a:t>
            </a:r>
          </a:p>
          <a:p>
            <a:pPr marL="0" indent="0">
              <a:buNone/>
            </a:pPr>
            <a:r>
              <a:rPr lang="en-US" dirty="0" smtClean="0"/>
              <a:t>X is the number of people who choose this party plus Y(X) where Y(X) is written on the blackboard.  Which party do you attend?</a:t>
            </a:r>
          </a:p>
          <a:p>
            <a:pPr marL="0" indent="0">
              <a:buNone/>
            </a:pPr>
            <a:r>
              <a:rPr lang="en-US" dirty="0" smtClean="0"/>
              <a:t>A) Picasso</a:t>
            </a:r>
          </a:p>
          <a:p>
            <a:pPr marL="0" indent="0">
              <a:buNone/>
            </a:pPr>
            <a:r>
              <a:rPr lang="en-US" dirty="0" smtClean="0"/>
              <a:t>B) </a:t>
            </a:r>
            <a:r>
              <a:rPr lang="en-US" dirty="0" err="1" smtClean="0"/>
              <a:t>Sabado</a:t>
            </a:r>
            <a:r>
              <a:rPr lang="en-US" dirty="0" smtClean="0"/>
              <a:t> </a:t>
            </a:r>
            <a:r>
              <a:rPr lang="en-US" dirty="0" err="1" smtClean="0"/>
              <a:t>Tarde</a:t>
            </a:r>
            <a:endParaRPr lang="en-US" dirty="0" smtClean="0"/>
          </a:p>
          <a:p>
            <a:pPr marL="0" indent="0">
              <a:buNone/>
            </a:pPr>
            <a:r>
              <a:rPr lang="en-US" dirty="0" smtClean="0"/>
              <a:t>C) </a:t>
            </a:r>
            <a:r>
              <a:rPr lang="en-US" dirty="0" err="1" smtClean="0"/>
              <a:t>Trigo</a:t>
            </a:r>
            <a:endParaRPr lang="en-US" dirty="0" smtClean="0"/>
          </a:p>
          <a:p>
            <a:pPr marL="0" indent="0">
              <a:buNone/>
            </a:pPr>
            <a:r>
              <a:rPr lang="en-US" dirty="0" smtClean="0"/>
              <a:t>D) Del Playa</a:t>
            </a:r>
          </a:p>
          <a:p>
            <a:pPr marL="0" indent="0">
              <a:buNone/>
            </a:pPr>
            <a:endParaRPr lang="en-US" dirty="0" smtClean="0"/>
          </a:p>
          <a:p>
            <a:pPr marL="0" indent="0">
              <a:buNone/>
            </a:pPr>
            <a:r>
              <a:rPr lang="en-US" b="1" dirty="0" smtClean="0"/>
              <a:t> </a:t>
            </a:r>
          </a:p>
          <a:p>
            <a:pPr marL="0" indent="0">
              <a:buNone/>
            </a:pPr>
            <a:endParaRPr lang="en-US" dirty="0" smtClean="0"/>
          </a:p>
        </p:txBody>
      </p:sp>
    </p:spTree>
    <p:extLst>
      <p:ext uri="{BB962C8B-B14F-4D97-AF65-F5344CB8AC3E}">
        <p14:creationId xmlns:p14="http://schemas.microsoft.com/office/powerpoint/2010/main" val="3527837045"/>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about Nash equilibrium in these coordination games?</a:t>
            </a:r>
            <a:endParaRPr lang="en-US" dirty="0"/>
          </a:p>
        </p:txBody>
      </p:sp>
      <p:sp>
        <p:nvSpPr>
          <p:cNvPr id="3" name="Content Placeholder 2"/>
          <p:cNvSpPr>
            <a:spLocks noGrp="1"/>
          </p:cNvSpPr>
          <p:nvPr>
            <p:ph idx="1"/>
          </p:nvPr>
        </p:nvSpPr>
        <p:spPr/>
        <p:txBody>
          <a:bodyPr/>
          <a:lstStyle/>
          <a:p>
            <a:r>
              <a:rPr lang="en-US" dirty="0" smtClean="0"/>
              <a:t>More than one Nash equilibrium.  Some </a:t>
            </a:r>
            <a:r>
              <a:rPr lang="en-US" dirty="0" err="1" smtClean="0"/>
              <a:t>equilibria</a:t>
            </a:r>
            <a:r>
              <a:rPr lang="en-US" dirty="0" smtClean="0"/>
              <a:t> may be “better than others”.  </a:t>
            </a:r>
          </a:p>
          <a:p>
            <a:r>
              <a:rPr lang="en-US" dirty="0" smtClean="0"/>
              <a:t>No guarantee that the “best one” happens.</a:t>
            </a:r>
          </a:p>
        </p:txBody>
      </p:sp>
    </p:spTree>
    <p:extLst>
      <p:ext uri="{BB962C8B-B14F-4D97-AF65-F5344CB8AC3E}">
        <p14:creationId xmlns:p14="http://schemas.microsoft.com/office/powerpoint/2010/main" val="3383508403"/>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Weakest Link Games</a:t>
            </a:r>
            <a:endParaRPr lang="en-US" dirty="0"/>
          </a:p>
        </p:txBody>
      </p:sp>
      <p:sp>
        <p:nvSpPr>
          <p:cNvPr id="3" name="Content Placeholder 2"/>
          <p:cNvSpPr>
            <a:spLocks noGrp="1"/>
          </p:cNvSpPr>
          <p:nvPr>
            <p:ph idx="1"/>
          </p:nvPr>
        </p:nvSpPr>
        <p:spPr/>
        <p:txBody>
          <a:bodyPr/>
          <a:lstStyle/>
          <a:p>
            <a:pPr marL="0" indent="0">
              <a:buNone/>
            </a:pPr>
            <a:r>
              <a:rPr lang="en-US" dirty="0" smtClean="0"/>
              <a:t>Example:</a:t>
            </a:r>
          </a:p>
          <a:p>
            <a:pPr marL="0" indent="0">
              <a:buNone/>
            </a:pPr>
            <a:r>
              <a:rPr lang="en-US" dirty="0" smtClean="0"/>
              <a:t>Airline Security Game- A weakest link game</a:t>
            </a:r>
          </a:p>
          <a:p>
            <a:pPr marL="0" indent="0">
              <a:buNone/>
            </a:pPr>
            <a:r>
              <a:rPr lang="en-US" dirty="0" smtClean="0"/>
              <a:t>N players—Strategy set for any player is a list of possible levels of security {1,2,3,4, 5, 6, 7}  action. Player i’s action choice denoted </a:t>
            </a:r>
            <a:r>
              <a:rPr lang="en-US" dirty="0" err="1" smtClean="0"/>
              <a:t>s</a:t>
            </a:r>
            <a:r>
              <a:rPr lang="en-US" baseline="-25000" dirty="0" err="1" smtClean="0"/>
              <a:t>i</a:t>
            </a:r>
            <a:endParaRPr lang="en-US" baseline="-25000" dirty="0" smtClean="0"/>
          </a:p>
          <a:p>
            <a:pPr marL="0" indent="0">
              <a:buNone/>
            </a:pPr>
            <a:r>
              <a:rPr lang="en-US" dirty="0" smtClean="0"/>
              <a:t>Weakest link version.  Payoff to player </a:t>
            </a:r>
            <a:r>
              <a:rPr lang="en-US" dirty="0" err="1" smtClean="0"/>
              <a:t>i</a:t>
            </a:r>
            <a:r>
              <a:rPr lang="en-US" dirty="0" smtClean="0"/>
              <a:t> is </a:t>
            </a:r>
          </a:p>
          <a:p>
            <a:pPr marL="0" indent="0">
              <a:buNone/>
            </a:pPr>
            <a:r>
              <a:rPr lang="en-US" dirty="0" smtClean="0"/>
              <a:t>50 + 20 min{s </a:t>
            </a:r>
            <a:r>
              <a:rPr lang="en-US" baseline="-25000" dirty="0" smtClean="0"/>
              <a:t>1</a:t>
            </a:r>
            <a:r>
              <a:rPr lang="en-US" dirty="0" smtClean="0"/>
              <a:t>,s_</a:t>
            </a:r>
            <a:r>
              <a:rPr lang="en-US" baseline="-25000" dirty="0" smtClean="0"/>
              <a:t>2</a:t>
            </a:r>
            <a:r>
              <a:rPr lang="en-US" dirty="0" smtClean="0"/>
              <a:t>,…,</a:t>
            </a:r>
            <a:r>
              <a:rPr lang="en-US" dirty="0" err="1" smtClean="0"/>
              <a:t>s</a:t>
            </a:r>
            <a:r>
              <a:rPr lang="en-US" baseline="-25000" dirty="0" err="1" smtClean="0"/>
              <a:t>N</a:t>
            </a:r>
            <a:r>
              <a:rPr lang="en-US" dirty="0" smtClean="0"/>
              <a:t>}-10 </a:t>
            </a:r>
            <a:r>
              <a:rPr lang="en-US" dirty="0" err="1" smtClean="0"/>
              <a:t>s</a:t>
            </a:r>
            <a:r>
              <a:rPr lang="en-US" baseline="-25000" dirty="0" err="1" smtClean="0"/>
              <a:t>i</a:t>
            </a:r>
            <a:r>
              <a:rPr lang="en-US" dirty="0" smtClean="0"/>
              <a:t>.  </a:t>
            </a:r>
          </a:p>
        </p:txBody>
      </p:sp>
    </p:spTree>
    <p:extLst>
      <p:ext uri="{BB962C8B-B14F-4D97-AF65-F5344CB8AC3E}">
        <p14:creationId xmlns:p14="http://schemas.microsoft.com/office/powerpoint/2010/main" val="755805200"/>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A symmetric N-person game. </a:t>
            </a:r>
          </a:p>
          <a:p>
            <a:pPr marL="914400" lvl="1" indent="-514350">
              <a:buAutoNum type="arabicParenR"/>
            </a:pPr>
            <a:r>
              <a:rPr lang="en-US" dirty="0" smtClean="0"/>
              <a:t>All players have same strategy sets</a:t>
            </a:r>
          </a:p>
          <a:p>
            <a:pPr marL="914400" lvl="1" indent="-514350">
              <a:buAutoNum type="arabicParenR"/>
            </a:pPr>
            <a:r>
              <a:rPr lang="en-US" dirty="0" smtClean="0"/>
              <a:t>If you switch two players’ strategies, you switch their payoffs and leave other players’ payoffs unchanged.</a:t>
            </a:r>
          </a:p>
          <a:p>
            <a:pPr marL="514350" indent="-514350"/>
            <a:r>
              <a:rPr lang="en-US" dirty="0" smtClean="0"/>
              <a:t>Special case of symmetric game—Your payoff depends on what you do and the sum of the actions taken by others.</a:t>
            </a:r>
          </a:p>
        </p:txBody>
      </p:sp>
      <p:sp>
        <p:nvSpPr>
          <p:cNvPr id="2" name="Title 1"/>
          <p:cNvSpPr>
            <a:spLocks noGrp="1"/>
          </p:cNvSpPr>
          <p:nvPr>
            <p:ph type="title"/>
          </p:nvPr>
        </p:nvSpPr>
        <p:spPr/>
        <p:txBody>
          <a:bodyPr/>
          <a:lstStyle/>
          <a:p>
            <a:r>
              <a:rPr lang="en-US" dirty="0" smtClean="0"/>
              <a:t>Symmetric N-person games</a:t>
            </a:r>
            <a:endParaRPr lang="en-US" dirty="0"/>
          </a:p>
        </p:txBody>
      </p:sp>
    </p:spTree>
    <p:extLst>
      <p:ext uri="{BB962C8B-B14F-4D97-AF65-F5344CB8AC3E}">
        <p14:creationId xmlns:p14="http://schemas.microsoft.com/office/powerpoint/2010/main" val="4280544631"/>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Nash </a:t>
            </a:r>
            <a:r>
              <a:rPr lang="en-US" dirty="0" err="1" smtClean="0"/>
              <a:t>equilibria</a:t>
            </a:r>
            <a:r>
              <a:rPr lang="en-US" dirty="0" smtClean="0"/>
              <a:t> for Airline Security Weakest Link game</a:t>
            </a:r>
            <a:endParaRPr lang="en-US" dirty="0"/>
          </a:p>
        </p:txBody>
      </p:sp>
      <p:sp>
        <p:nvSpPr>
          <p:cNvPr id="3" name="Content Placeholder 2"/>
          <p:cNvSpPr>
            <a:spLocks noGrp="1"/>
          </p:cNvSpPr>
          <p:nvPr>
            <p:ph idx="1"/>
          </p:nvPr>
        </p:nvSpPr>
        <p:spPr/>
        <p:txBody>
          <a:bodyPr>
            <a:normAutofit/>
          </a:bodyPr>
          <a:lstStyle/>
          <a:p>
            <a:r>
              <a:rPr lang="en-US" dirty="0" smtClean="0"/>
              <a:t>No Nash equilibrium has any player choosing higher level of </a:t>
            </a:r>
            <a:r>
              <a:rPr lang="en-US" dirty="0" err="1" smtClean="0"/>
              <a:t>s</a:t>
            </a:r>
            <a:r>
              <a:rPr lang="en-US" baseline="-25000" dirty="0" err="1" smtClean="0"/>
              <a:t>i</a:t>
            </a:r>
            <a:r>
              <a:rPr lang="en-US" dirty="0" smtClean="0"/>
              <a:t>  than any other player. Why?</a:t>
            </a:r>
          </a:p>
          <a:p>
            <a:pPr marL="0" indent="0">
              <a:buNone/>
            </a:pPr>
            <a:endParaRPr lang="en-US" dirty="0" smtClean="0"/>
          </a:p>
          <a:p>
            <a:r>
              <a:rPr lang="en-US" dirty="0" smtClean="0"/>
              <a:t>Any level of security is a Nash equilibrium.</a:t>
            </a:r>
          </a:p>
          <a:p>
            <a:r>
              <a:rPr lang="en-US" dirty="0" smtClean="0"/>
              <a:t>Some </a:t>
            </a:r>
            <a:r>
              <a:rPr lang="en-US" dirty="0" err="1" smtClean="0"/>
              <a:t>equilibria</a:t>
            </a:r>
            <a:r>
              <a:rPr lang="en-US" dirty="0" smtClean="0"/>
              <a:t> better for all airlines than others. Explain.</a:t>
            </a:r>
            <a:endParaRPr lang="en-US" dirty="0"/>
          </a:p>
        </p:txBody>
      </p:sp>
    </p:spTree>
    <p:extLst>
      <p:ext uri="{BB962C8B-B14F-4D97-AF65-F5344CB8AC3E}">
        <p14:creationId xmlns:p14="http://schemas.microsoft.com/office/powerpoint/2010/main" val="269666320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Best shot Games</a:t>
            </a:r>
            <a:endParaRPr lang="en-US" dirty="0"/>
          </a:p>
        </p:txBody>
      </p:sp>
      <p:sp>
        <p:nvSpPr>
          <p:cNvPr id="3" name="Content Placeholder 2"/>
          <p:cNvSpPr>
            <a:spLocks noGrp="1"/>
          </p:cNvSpPr>
          <p:nvPr>
            <p:ph idx="1"/>
          </p:nvPr>
        </p:nvSpPr>
        <p:spPr/>
        <p:txBody>
          <a:bodyPr/>
          <a:lstStyle/>
          <a:p>
            <a:pPr marL="0" indent="0">
              <a:buNone/>
            </a:pPr>
            <a:r>
              <a:rPr lang="en-US" dirty="0" smtClean="0"/>
              <a:t>Example:</a:t>
            </a:r>
          </a:p>
          <a:p>
            <a:pPr marL="0" indent="0">
              <a:buNone/>
            </a:pPr>
            <a:r>
              <a:rPr lang="en-US" dirty="0" smtClean="0"/>
              <a:t>Airline Security Game- A best shot version</a:t>
            </a:r>
          </a:p>
          <a:p>
            <a:pPr marL="0" indent="0">
              <a:buNone/>
            </a:pPr>
            <a:r>
              <a:rPr lang="en-US" dirty="0" smtClean="0"/>
              <a:t>N players—Strategy set for any player is a list of possible levels of security {1,2,3,4, 5, 6, 7}  action. Player i’s action choice denoted </a:t>
            </a:r>
            <a:r>
              <a:rPr lang="en-US" dirty="0" err="1" smtClean="0"/>
              <a:t>s</a:t>
            </a:r>
            <a:r>
              <a:rPr lang="en-US" baseline="-25000" dirty="0" err="1" smtClean="0"/>
              <a:t>i</a:t>
            </a:r>
            <a:endParaRPr lang="en-US" baseline="-25000" dirty="0" smtClean="0"/>
          </a:p>
          <a:p>
            <a:pPr marL="0" indent="0">
              <a:buNone/>
            </a:pPr>
            <a:r>
              <a:rPr lang="en-US" dirty="0" smtClean="0"/>
              <a:t>Weakest link version.  Payoff to player </a:t>
            </a:r>
            <a:r>
              <a:rPr lang="en-US" dirty="0" err="1" smtClean="0"/>
              <a:t>i</a:t>
            </a:r>
            <a:r>
              <a:rPr lang="en-US" dirty="0" smtClean="0"/>
              <a:t> is </a:t>
            </a:r>
          </a:p>
          <a:p>
            <a:pPr marL="0" indent="0">
              <a:buNone/>
            </a:pPr>
            <a:r>
              <a:rPr lang="en-US" dirty="0" smtClean="0"/>
              <a:t>50 + 20max{s </a:t>
            </a:r>
            <a:r>
              <a:rPr lang="en-US" baseline="-25000" dirty="0" smtClean="0"/>
              <a:t>1</a:t>
            </a:r>
            <a:r>
              <a:rPr lang="en-US" dirty="0" smtClean="0"/>
              <a:t>,s_</a:t>
            </a:r>
            <a:r>
              <a:rPr lang="en-US" baseline="-25000" dirty="0" smtClean="0"/>
              <a:t>2</a:t>
            </a:r>
            <a:r>
              <a:rPr lang="en-US" dirty="0" smtClean="0"/>
              <a:t>,…,</a:t>
            </a:r>
            <a:r>
              <a:rPr lang="en-US" dirty="0" err="1" smtClean="0"/>
              <a:t>s</a:t>
            </a:r>
            <a:r>
              <a:rPr lang="en-US" baseline="-25000" dirty="0" err="1" smtClean="0"/>
              <a:t>N</a:t>
            </a:r>
            <a:r>
              <a:rPr lang="en-US" dirty="0" smtClean="0"/>
              <a:t>}-10s</a:t>
            </a:r>
            <a:r>
              <a:rPr lang="en-US" baseline="-25000" dirty="0" smtClean="0"/>
              <a:t>i</a:t>
            </a:r>
            <a:r>
              <a:rPr lang="en-US" dirty="0" smtClean="0"/>
              <a:t>.  </a:t>
            </a:r>
          </a:p>
        </p:txBody>
      </p:sp>
    </p:spTree>
    <p:extLst>
      <p:ext uri="{BB962C8B-B14F-4D97-AF65-F5344CB8AC3E}">
        <p14:creationId xmlns:p14="http://schemas.microsoft.com/office/powerpoint/2010/main" val="300749939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Equilibria</a:t>
            </a:r>
            <a:endParaRPr lang="en-US" dirty="0"/>
          </a:p>
        </p:txBody>
      </p:sp>
      <p:sp>
        <p:nvSpPr>
          <p:cNvPr id="3" name="Content Placeholder 2"/>
          <p:cNvSpPr>
            <a:spLocks noGrp="1"/>
          </p:cNvSpPr>
          <p:nvPr>
            <p:ph idx="1"/>
          </p:nvPr>
        </p:nvSpPr>
        <p:spPr/>
        <p:txBody>
          <a:bodyPr/>
          <a:lstStyle/>
          <a:p>
            <a:r>
              <a:rPr lang="en-US" dirty="0" smtClean="0"/>
              <a:t>Can’t have two players choosing more than the minimum.</a:t>
            </a:r>
          </a:p>
          <a:p>
            <a:r>
              <a:rPr lang="en-US" dirty="0" smtClean="0"/>
              <a:t>Can’t have all players choosing minimum.</a:t>
            </a:r>
          </a:p>
          <a:p>
            <a:r>
              <a:rPr lang="en-US" dirty="0" smtClean="0"/>
              <a:t>What are the </a:t>
            </a:r>
            <a:r>
              <a:rPr lang="en-US" dirty="0" err="1" smtClean="0"/>
              <a:t>equilibria</a:t>
            </a:r>
            <a:r>
              <a:rPr lang="en-US" dirty="0" smtClean="0"/>
              <a:t>?</a:t>
            </a:r>
            <a:endParaRPr lang="en-US" dirty="0"/>
          </a:p>
        </p:txBody>
      </p:sp>
    </p:spTree>
    <p:extLst>
      <p:ext uri="{BB962C8B-B14F-4D97-AF65-F5344CB8AC3E}">
        <p14:creationId xmlns:p14="http://schemas.microsoft.com/office/powerpoint/2010/main" val="27039943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Average Effort Games</a:t>
            </a:r>
            <a:endParaRPr lang="en-US" dirty="0"/>
          </a:p>
        </p:txBody>
      </p:sp>
      <p:sp>
        <p:nvSpPr>
          <p:cNvPr id="3" name="Content Placeholder 2"/>
          <p:cNvSpPr>
            <a:spLocks noGrp="1"/>
          </p:cNvSpPr>
          <p:nvPr>
            <p:ph idx="1"/>
          </p:nvPr>
        </p:nvSpPr>
        <p:spPr/>
        <p:txBody>
          <a:bodyPr/>
          <a:lstStyle/>
          <a:p>
            <a:pPr marL="0" indent="0">
              <a:buNone/>
            </a:pPr>
            <a:r>
              <a:rPr lang="en-US" dirty="0" smtClean="0"/>
              <a:t>Example:</a:t>
            </a:r>
          </a:p>
          <a:p>
            <a:pPr marL="0" indent="0">
              <a:buNone/>
            </a:pPr>
            <a:r>
              <a:rPr lang="en-US" dirty="0" smtClean="0"/>
              <a:t>Airline Security Game- A best shot version</a:t>
            </a:r>
          </a:p>
          <a:p>
            <a:pPr marL="0" indent="0">
              <a:buNone/>
            </a:pPr>
            <a:r>
              <a:rPr lang="en-US" dirty="0" smtClean="0"/>
              <a:t>N players—Strategy set for any player is a list of possible levels of security {1,2,3,4, 5, 6, 7}  action. Player i’s action choice denoted </a:t>
            </a:r>
            <a:r>
              <a:rPr lang="en-US" dirty="0" err="1" smtClean="0"/>
              <a:t>s</a:t>
            </a:r>
            <a:r>
              <a:rPr lang="en-US" baseline="-25000" dirty="0" err="1" smtClean="0"/>
              <a:t>i</a:t>
            </a:r>
            <a:endParaRPr lang="en-US" baseline="-25000" dirty="0" smtClean="0"/>
          </a:p>
          <a:p>
            <a:pPr marL="0" indent="0">
              <a:buNone/>
            </a:pPr>
            <a:r>
              <a:rPr lang="en-US" dirty="0" smtClean="0"/>
              <a:t>Weakest link version.  Payoff to player </a:t>
            </a:r>
            <a:r>
              <a:rPr lang="en-US" dirty="0" err="1" smtClean="0"/>
              <a:t>i</a:t>
            </a:r>
            <a:r>
              <a:rPr lang="en-US" dirty="0" smtClean="0"/>
              <a:t> is </a:t>
            </a:r>
          </a:p>
          <a:p>
            <a:pPr marL="0" indent="0">
              <a:buNone/>
            </a:pPr>
            <a:r>
              <a:rPr lang="en-US" dirty="0" smtClean="0"/>
              <a:t> 20(s</a:t>
            </a:r>
            <a:r>
              <a:rPr lang="en-US" baseline="-25000" dirty="0" smtClean="0"/>
              <a:t>1</a:t>
            </a:r>
            <a:r>
              <a:rPr lang="en-US" dirty="0"/>
              <a:t>+</a:t>
            </a:r>
            <a:r>
              <a:rPr lang="en-US" dirty="0" smtClean="0"/>
              <a:t>s_</a:t>
            </a:r>
            <a:r>
              <a:rPr lang="en-US" baseline="-25000" dirty="0" smtClean="0"/>
              <a:t>2</a:t>
            </a:r>
            <a:r>
              <a:rPr lang="en-US" dirty="0" smtClean="0"/>
              <a:t>+s</a:t>
            </a:r>
            <a:r>
              <a:rPr lang="en-US" baseline="-25000" dirty="0" smtClean="0"/>
              <a:t>N</a:t>
            </a:r>
            <a:r>
              <a:rPr lang="en-US" dirty="0" smtClean="0"/>
              <a:t>)/N-10s</a:t>
            </a:r>
            <a:r>
              <a:rPr lang="en-US" baseline="-25000" dirty="0" smtClean="0"/>
              <a:t>i</a:t>
            </a:r>
            <a:r>
              <a:rPr lang="en-US" dirty="0" smtClean="0"/>
              <a:t>.  </a:t>
            </a:r>
          </a:p>
          <a:p>
            <a:pPr marL="0" indent="0">
              <a:buNone/>
            </a:pPr>
            <a:r>
              <a:rPr lang="en-US" dirty="0" smtClean="0"/>
              <a:t>What are the Nash </a:t>
            </a:r>
            <a:r>
              <a:rPr lang="en-US" dirty="0" err="1" smtClean="0"/>
              <a:t>equilibria</a:t>
            </a:r>
            <a:r>
              <a:rPr lang="en-US" dirty="0"/>
              <a:t> </a:t>
            </a:r>
            <a:r>
              <a:rPr lang="en-US" dirty="0" smtClean="0"/>
              <a:t>if N&gt;2? If N=1?</a:t>
            </a:r>
          </a:p>
          <a:p>
            <a:pPr marL="0" indent="0">
              <a:buNone/>
            </a:pPr>
            <a:endParaRPr lang="en-US" dirty="0" smtClean="0"/>
          </a:p>
        </p:txBody>
      </p:sp>
    </p:spTree>
    <p:extLst>
      <p:ext uri="{BB962C8B-B14F-4D97-AF65-F5344CB8AC3E}">
        <p14:creationId xmlns:p14="http://schemas.microsoft.com/office/powerpoint/2010/main" val="1550304693"/>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Evolutionary theory of Sex Ratios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Why do almost all mammals have essentially equal numbers of sons and daughters?</a:t>
            </a:r>
          </a:p>
          <a:p>
            <a:r>
              <a:rPr lang="en-US" dirty="0" smtClean="0"/>
              <a:t>Every child that is born has  exactly one mother and one father.  Let C be the number of children born in the next generation.  Let N</a:t>
            </a:r>
            <a:r>
              <a:rPr lang="en-US" baseline="-25000" dirty="0" smtClean="0"/>
              <a:t>m  </a:t>
            </a:r>
            <a:r>
              <a:rPr lang="en-US" dirty="0" smtClean="0"/>
              <a:t>be the number of adult males and </a:t>
            </a:r>
            <a:r>
              <a:rPr lang="en-US" dirty="0" err="1" smtClean="0"/>
              <a:t>N</a:t>
            </a:r>
            <a:r>
              <a:rPr lang="en-US" baseline="-25000" dirty="0" err="1" smtClean="0"/>
              <a:t>f</a:t>
            </a:r>
            <a:r>
              <a:rPr lang="en-US" dirty="0" smtClean="0"/>
              <a:t> the number of adult females. The average number of children for each male is  C/N</a:t>
            </a:r>
            <a:r>
              <a:rPr lang="en-US" baseline="-25000" dirty="0" smtClean="0"/>
              <a:t>m</a:t>
            </a:r>
            <a:r>
              <a:rPr lang="en-US" dirty="0" smtClean="0"/>
              <a:t> and the average number of children for each female is C/N</a:t>
            </a:r>
            <a:r>
              <a:rPr lang="en-US" baseline="-25000" dirty="0" smtClean="0"/>
              <a:t> f</a:t>
            </a:r>
          </a:p>
          <a:p>
            <a:r>
              <a:rPr lang="en-US" dirty="0" smtClean="0"/>
              <a:t> The rarer sex will have more children on average. </a:t>
            </a:r>
          </a:p>
          <a:p>
            <a:r>
              <a:rPr lang="en-US" dirty="0" smtClean="0"/>
              <a:t>If one sex is more rare, then mutations that make you have babies of that sex will prosper. </a:t>
            </a:r>
            <a:endParaRPr lang="en-US" dirty="0"/>
          </a:p>
        </p:txBody>
      </p:sp>
    </p:spTree>
    <p:extLst>
      <p:ext uri="{BB962C8B-B14F-4D97-AF65-F5344CB8AC3E}">
        <p14:creationId xmlns:p14="http://schemas.microsoft.com/office/powerpoint/2010/main" val="3781650626"/>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228600"/>
            <a:ext cx="8229600" cy="1143000"/>
          </a:xfrm>
        </p:spPr>
        <p:txBody>
          <a:bodyPr>
            <a:normAutofit/>
          </a:bodyPr>
          <a:lstStyle/>
          <a:p>
            <a:r>
              <a:rPr lang="en-US" dirty="0" smtClean="0"/>
              <a:t>Sex with Clickers</a:t>
            </a:r>
            <a:endParaRPr lang="en-US" dirty="0"/>
          </a:p>
        </p:txBody>
      </p:sp>
      <p:sp>
        <p:nvSpPr>
          <p:cNvPr id="3" name="Content Placeholder 2"/>
          <p:cNvSpPr>
            <a:spLocks noGrp="1"/>
          </p:cNvSpPr>
          <p:nvPr>
            <p:ph idx="1"/>
          </p:nvPr>
        </p:nvSpPr>
        <p:spPr>
          <a:xfrm>
            <a:off x="381000" y="1828800"/>
            <a:ext cx="8305800" cy="5257800"/>
          </a:xfrm>
        </p:spPr>
        <p:txBody>
          <a:bodyPr>
            <a:normAutofit/>
          </a:bodyPr>
          <a:lstStyle/>
          <a:p>
            <a:r>
              <a:rPr lang="en-US" dirty="0" smtClean="0"/>
              <a:t>Pretend that you are going to have a child and that you seek to maximize your number of descendants.  You can choose to have either a boy or a girl.  Where B is the total number of boys chosen and G the number of girls, the expected payoffs are 100/B for having a boy and 100/G for having a girl.  </a:t>
            </a:r>
          </a:p>
          <a:p>
            <a:r>
              <a:rPr lang="en-US" dirty="0" smtClean="0"/>
              <a:t>Press A for Boy </a:t>
            </a:r>
          </a:p>
          <a:p>
            <a:r>
              <a:rPr lang="en-US" dirty="0" smtClean="0"/>
              <a:t>Press B for Girl</a:t>
            </a:r>
            <a:endParaRPr lang="en-US" dirty="0"/>
          </a:p>
        </p:txBody>
      </p:sp>
      <p:pic>
        <p:nvPicPr>
          <p:cNvPr id="4" name="Picture 3" descr="ClickClick.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52400"/>
            <a:ext cx="2652295" cy="1764982"/>
          </a:xfrm>
          <a:prstGeom prst="rect">
            <a:avLst/>
          </a:prstGeom>
        </p:spPr>
      </p:pic>
    </p:spTree>
    <p:extLst>
      <p:ext uri="{BB962C8B-B14F-4D97-AF65-F5344CB8AC3E}">
        <p14:creationId xmlns:p14="http://schemas.microsoft.com/office/powerpoint/2010/main" val="291818189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Clicker Game </a:t>
            </a:r>
            <a:endParaRPr lang="en-US" dirty="0"/>
          </a:p>
        </p:txBody>
      </p:sp>
      <p:sp>
        <p:nvSpPr>
          <p:cNvPr id="3" name="Content Placeholder 2"/>
          <p:cNvSpPr>
            <a:spLocks noGrp="1"/>
          </p:cNvSpPr>
          <p:nvPr>
            <p:ph idx="1"/>
          </p:nvPr>
        </p:nvSpPr>
        <p:spPr/>
        <p:txBody>
          <a:bodyPr/>
          <a:lstStyle/>
          <a:p>
            <a:r>
              <a:rPr lang="en-US" dirty="0" smtClean="0"/>
              <a:t>Choose an integer from 1 to 5.  Where X is the average of the numbers chosen by class members, Your payoff will be 1 if your number is the closest number to (3/4) X.  Otherwise it will be 0.</a:t>
            </a:r>
          </a:p>
          <a:p>
            <a:r>
              <a:rPr lang="en-US" dirty="0" smtClean="0"/>
              <a:t>Press A for 1, B for 2, C for 3, D for 4, E for 5.</a:t>
            </a:r>
            <a:endParaRPr lang="en-US" dirty="0"/>
          </a:p>
        </p:txBody>
      </p:sp>
    </p:spTree>
    <p:extLst>
      <p:ext uri="{BB962C8B-B14F-4D97-AF65-F5344CB8AC3E}">
        <p14:creationId xmlns:p14="http://schemas.microsoft.com/office/powerpoint/2010/main" val="135879389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Iterated Deletion of Dominated Strategies</a:t>
            </a:r>
            <a:endParaRPr lang="en-US" dirty="0"/>
          </a:p>
        </p:txBody>
      </p:sp>
      <p:sp>
        <p:nvSpPr>
          <p:cNvPr id="3" name="Content Placeholder 2"/>
          <p:cNvSpPr>
            <a:spLocks noGrp="1"/>
          </p:cNvSpPr>
          <p:nvPr>
            <p:ph idx="1"/>
          </p:nvPr>
        </p:nvSpPr>
        <p:spPr/>
        <p:txBody>
          <a:bodyPr/>
          <a:lstStyle/>
          <a:p>
            <a:r>
              <a:rPr lang="en-US" dirty="0" smtClean="0"/>
              <a:t>Would a smart player choose 5?</a:t>
            </a:r>
          </a:p>
          <a:p>
            <a:r>
              <a:rPr lang="en-US" dirty="0" smtClean="0"/>
              <a:t>If you believe that everybody in the class is smart, would you ever choose 4?</a:t>
            </a:r>
          </a:p>
          <a:p>
            <a:r>
              <a:rPr lang="en-US" dirty="0" smtClean="0"/>
              <a:t>If you believe that everybody in the class is smart and believes everybody else is smart, what would you conclude?</a:t>
            </a:r>
          </a:p>
          <a:p>
            <a:r>
              <a:rPr lang="en-US" dirty="0" smtClean="0"/>
              <a:t>What if you take this another step?</a:t>
            </a:r>
            <a:endParaRPr lang="en-US" dirty="0"/>
          </a:p>
        </p:txBody>
      </p:sp>
    </p:spTree>
    <p:extLst>
      <p:ext uri="{BB962C8B-B14F-4D97-AF65-F5344CB8AC3E}">
        <p14:creationId xmlns:p14="http://schemas.microsoft.com/office/powerpoint/2010/main" val="475845086"/>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r>
              <a:rPr lang="en-US"/>
              <a:t>A commuting game.</a:t>
            </a:r>
          </a:p>
        </p:txBody>
      </p:sp>
      <p:sp>
        <p:nvSpPr>
          <p:cNvPr id="3075" name="Rectangle 3"/>
          <p:cNvSpPr>
            <a:spLocks noGrp="1" noChangeArrowheads="1"/>
          </p:cNvSpPr>
          <p:nvPr>
            <p:ph type="body" idx="1"/>
          </p:nvPr>
        </p:nvSpPr>
        <p:spPr/>
        <p:txBody>
          <a:bodyPr/>
          <a:lstStyle/>
          <a:p>
            <a:pPr>
              <a:lnSpc>
                <a:spcPct val="90000"/>
              </a:lnSpc>
            </a:pPr>
            <a:r>
              <a:rPr lang="en-US"/>
              <a:t>You have two ways to commute from home to work.  </a:t>
            </a:r>
          </a:p>
          <a:p>
            <a:pPr lvl="1">
              <a:lnSpc>
                <a:spcPct val="90000"/>
              </a:lnSpc>
            </a:pPr>
            <a:r>
              <a:rPr lang="en-US"/>
              <a:t>The short way by narrow road</a:t>
            </a:r>
          </a:p>
          <a:p>
            <a:pPr lvl="1">
              <a:lnSpc>
                <a:spcPct val="90000"/>
              </a:lnSpc>
            </a:pPr>
            <a:r>
              <a:rPr lang="en-US"/>
              <a:t>The long way by freeway</a:t>
            </a:r>
          </a:p>
          <a:p>
            <a:pPr>
              <a:lnSpc>
                <a:spcPct val="90000"/>
              </a:lnSpc>
            </a:pPr>
            <a:r>
              <a:rPr lang="en-US"/>
              <a:t>Commute time by freeway is always 30 minutes. </a:t>
            </a:r>
          </a:p>
          <a:p>
            <a:pPr>
              <a:lnSpc>
                <a:spcPct val="90000"/>
              </a:lnSpc>
            </a:pPr>
            <a:r>
              <a:rPr lang="en-US"/>
              <a:t>Commute time by narrow road depends on how many others take narrow road.  </a:t>
            </a:r>
          </a:p>
        </p:txBody>
      </p:sp>
    </p:spTree>
    <p:extLst>
      <p:ext uri="{BB962C8B-B14F-4D97-AF65-F5344CB8AC3E}">
        <p14:creationId xmlns:p14="http://schemas.microsoft.com/office/powerpoint/2010/main" val="427749296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t>Your choice</a:t>
            </a:r>
          </a:p>
        </p:txBody>
      </p:sp>
      <p:sp>
        <p:nvSpPr>
          <p:cNvPr id="6147" name="Rectangle 3"/>
          <p:cNvSpPr>
            <a:spLocks noGrp="1" noChangeArrowheads="1"/>
          </p:cNvSpPr>
          <p:nvPr>
            <p:ph type="body" idx="1"/>
          </p:nvPr>
        </p:nvSpPr>
        <p:spPr/>
        <p:txBody>
          <a:bodyPr/>
          <a:lstStyle/>
          <a:p>
            <a:r>
              <a:rPr lang="en-US" dirty="0"/>
              <a:t>If N people go short way, it takes  </a:t>
            </a:r>
            <a:r>
              <a:rPr lang="en-US" dirty="0" smtClean="0"/>
              <a:t>21+N/2  </a:t>
            </a:r>
            <a:r>
              <a:rPr lang="en-US" dirty="0"/>
              <a:t>minutes to make the trip.</a:t>
            </a:r>
          </a:p>
          <a:p>
            <a:r>
              <a:rPr lang="en-US" dirty="0"/>
              <a:t>Freeway always takes 30 minutes</a:t>
            </a:r>
          </a:p>
          <a:p>
            <a:r>
              <a:rPr lang="en-US" dirty="0"/>
              <a:t>You hate commuting and want to minimize</a:t>
            </a:r>
          </a:p>
          <a:p>
            <a:pPr>
              <a:buFontTx/>
              <a:buNone/>
            </a:pPr>
            <a:r>
              <a:rPr lang="en-US" dirty="0"/>
              <a:t> travel time.</a:t>
            </a:r>
          </a:p>
          <a:p>
            <a:r>
              <a:rPr lang="en-US" dirty="0"/>
              <a:t>Choose your route using Clickers. We’ll do this repeatedly, simulating commuter days.</a:t>
            </a:r>
          </a:p>
          <a:p>
            <a:endParaRPr lang="en-US" dirty="0"/>
          </a:p>
        </p:txBody>
      </p:sp>
    </p:spTree>
    <p:extLst>
      <p:ext uri="{BB962C8B-B14F-4D97-AF65-F5344CB8AC3E}">
        <p14:creationId xmlns:p14="http://schemas.microsoft.com/office/powerpoint/2010/main" val="346979289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Your </a:t>
            </a:r>
            <a:r>
              <a:rPr lang="en-US" dirty="0" smtClean="0"/>
              <a:t>score </a:t>
            </a:r>
            <a:endParaRPr lang="en-US" dirty="0"/>
          </a:p>
        </p:txBody>
      </p:sp>
      <p:sp>
        <p:nvSpPr>
          <p:cNvPr id="8195" name="Rectangle 3"/>
          <p:cNvSpPr>
            <a:spLocks noGrp="1" noChangeArrowheads="1"/>
          </p:cNvSpPr>
          <p:nvPr>
            <p:ph type="body" idx="1"/>
          </p:nvPr>
        </p:nvSpPr>
        <p:spPr/>
        <p:txBody>
          <a:bodyPr/>
          <a:lstStyle/>
          <a:p>
            <a:r>
              <a:rPr lang="en-US" dirty="0"/>
              <a:t>You will get more points, the less your total time spent commuting.</a:t>
            </a:r>
          </a:p>
          <a:p>
            <a:r>
              <a:rPr lang="en-US" dirty="0"/>
              <a:t>You must choose one way or the other.  If you don’t click either option, you will be assessed 1 </a:t>
            </a:r>
            <a:r>
              <a:rPr lang="en-US" dirty="0" smtClean="0"/>
              <a:t>hour </a:t>
            </a:r>
            <a:r>
              <a:rPr lang="en-US" dirty="0"/>
              <a:t>commuting time for that day</a:t>
            </a:r>
            <a:r>
              <a:rPr lang="en-US" dirty="0" smtClean="0"/>
              <a:t>.</a:t>
            </a:r>
          </a:p>
          <a:p>
            <a:pPr marL="0" indent="0">
              <a:buNone/>
            </a:pPr>
            <a:endParaRPr lang="en-US" dirty="0"/>
          </a:p>
        </p:txBody>
      </p:sp>
    </p:spTree>
    <p:extLst>
      <p:ext uri="{BB962C8B-B14F-4D97-AF65-F5344CB8AC3E}">
        <p14:creationId xmlns:p14="http://schemas.microsoft.com/office/powerpoint/2010/main" val="482621649"/>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Payments</a:t>
            </a:r>
            <a:endParaRPr lang="en-US" dirty="0"/>
          </a:p>
        </p:txBody>
      </p:sp>
      <p:sp>
        <p:nvSpPr>
          <p:cNvPr id="3" name="Content Placeholder 2"/>
          <p:cNvSpPr>
            <a:spLocks noGrp="1"/>
          </p:cNvSpPr>
          <p:nvPr>
            <p:ph idx="1"/>
          </p:nvPr>
        </p:nvSpPr>
        <p:spPr/>
        <p:txBody>
          <a:bodyPr/>
          <a:lstStyle/>
          <a:p>
            <a:r>
              <a:rPr lang="en-US" dirty="0" smtClean="0"/>
              <a:t>We will repeat this experiment  6 times (a 6-day work week). Your score will be  150 minus the total amount of time you spend commuting.  </a:t>
            </a:r>
          </a:p>
          <a:p>
            <a:r>
              <a:rPr lang="en-US" dirty="0" smtClean="0"/>
              <a:t>I will randomly choose one of the persons with the highest score (least time spent commuting) and give that person a prize of $10.</a:t>
            </a:r>
          </a:p>
        </p:txBody>
      </p:sp>
    </p:spTree>
    <p:extLst>
      <p:ext uri="{BB962C8B-B14F-4D97-AF65-F5344CB8AC3E}">
        <p14:creationId xmlns:p14="http://schemas.microsoft.com/office/powerpoint/2010/main" val="2393892527"/>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PQuestion"/>
          <p:cNvSpPr>
            <a:spLocks noGrp="1" noChangeArrowheads="1"/>
          </p:cNvSpPr>
          <p:nvPr>
            <p:ph type="title"/>
          </p:nvPr>
        </p:nvSpPr>
        <p:spPr/>
        <p:txBody>
          <a:bodyPr/>
          <a:lstStyle/>
          <a:p>
            <a:r>
              <a:rPr lang="en-US"/>
              <a:t>This time I will travel by the </a:t>
            </a:r>
          </a:p>
        </p:txBody>
      </p:sp>
      <p:sp>
        <p:nvSpPr>
          <p:cNvPr id="10244" name="TPAnswers"/>
          <p:cNvSpPr>
            <a:spLocks noGrp="1" noChangeArrowheads="1"/>
          </p:cNvSpPr>
          <p:nvPr>
            <p:ph type="body" idx="1"/>
            <p:custDataLst>
              <p:tags r:id="rId2"/>
            </p:custDataLst>
          </p:nvPr>
        </p:nvSpPr>
        <p:spPr>
          <a:xfrm>
            <a:off x="457200" y="3124200"/>
            <a:ext cx="4114800" cy="4114800"/>
          </a:xfrm>
        </p:spPr>
        <p:txBody>
          <a:bodyPr/>
          <a:lstStyle/>
          <a:p>
            <a:pPr marL="0" indent="0">
              <a:buNone/>
            </a:pPr>
            <a:r>
              <a:rPr lang="en-US" dirty="0" smtClean="0"/>
              <a:t>A) Short way</a:t>
            </a:r>
          </a:p>
          <a:p>
            <a:pPr marL="0" indent="0">
              <a:buNone/>
            </a:pPr>
            <a:r>
              <a:rPr lang="en-US" dirty="0" smtClean="0"/>
              <a:t>B) Freeway</a:t>
            </a:r>
            <a:endParaRPr lang="en-US" dirty="0"/>
          </a:p>
        </p:txBody>
      </p:sp>
    </p:spTree>
    <p:custDataLst>
      <p:tags r:id="rId1"/>
    </p:custDataLst>
    <p:extLst>
      <p:ext uri="{BB962C8B-B14F-4D97-AF65-F5344CB8AC3E}">
        <p14:creationId xmlns:p14="http://schemas.microsoft.com/office/powerpoint/2010/main" val="151148434"/>
      </p:ext>
    </p:extLst>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SLIDEGUID" val="1FC137982E9246BDA2345E711A289F41"/>
  <p:tag name="SLIDEID" val="1FC137982E9246BDA2345E711A289F41"/>
  <p:tag name="SLIDEORDER" val="1"/>
  <p:tag name="SLIDETYPE" val="Q"/>
  <p:tag name="DEMOGRAPHIC" val="False"/>
  <p:tag name="SPEEDSCORING" val="False"/>
  <p:tag name="QUESTIONALIAS" val="This time I will travel by the "/>
  <p:tag name="ANSWERSALIAS" val="Short way¤Freeway"/>
  <p:tag name="RESPONSESGATHERED" val="True"/>
  <p:tag name="TOTALRESPONSES" val="471"/>
  <p:tag name="SLICED" val="False"/>
  <p:tag name="RESPONSES" val="USB[010AC7],1,720,-;-;-;1;2;-;-;1;1;2;2;2;-;2;2;2;-;1;1;-;1;-;1;2;2;1;2;2;2;1;2;1;1;-;1;2;2;1;2;-;1;1;-;-;1;1;2;1;2;2;2;-;1;2;2;2;-;2;2;1;2;2;2;1;2;1;2;2;2;1;-;2;2;1;1;1;1;2;2;2;-;1;2;2;2;2;1;1;2;2;1;1;1;-;1;-;1;2;1;1;2;1;2;2;1;2;-;1;1;2;-;-;1;2;-;2;-;2;2;-;-;2;1;2;1;1;1;1;2;2;2;1;-;1;-;-;1;2;1;-;2;2;2;1;2;2;2;1;1;1;1;2;2;2;2;2;2;1;1;1;2;-;1;1;2;1;2;1;2;2;2;-;1;2;1;2;2;2;2;1;1;1;2;1;2;2;-;2;1;2;2;2;2;1;1;1;2;2;2;-;2;-;1;1;2;-;1;-;-;-;2;2;-;2;1;1;-;2;1;-;2;2;2;2;2;1;2;1;-;2;1;2;2;2;2;2;1;2;2;-;2;1;-;1;1;2;1;2;1;-;2;-;1;-;2;1;1;-;2;2;2;1;2;2;-;-;-;-;2;1;2;1;2;1;2;2;-;-;1;1;2;2;-;1;1;1;-;-;-;1;2;2;2;1;-;1;-;2;1;1;-;-;-;2;-;2;1;2;1;2;1;1;2;2;2;-;-;-;-;2;2;2;2;2;1;2;2;-;2;2;2;-;2;2;2;2;-;1;2;1;1;1;2;-;1;1;2;2;2;2;1;2;2;1;1;1;2;-;2;1;-;1;1;-;2;2;1;-;-;2;-;1;2;-;1;1;2;2;-;2;-;2;1;2;1;2;2;2;2;2;-;1;2;-;2;-;2;1;1;2;2;2;-;-;1;-;2;-;-;-;-;2;2;1;1;-;-;1;-;2;2;1;2;1;-;1;-;2;-;1;2;1;-;2;2;-;2;2;-;2;2;1;1;2;1;1;2;2;-;2;2;2;2;-;1;1;2;1;-;2;1;2;-;2;1;-;1;2;-;-;-;2;2;1;2;-;-;-;2;1;1;2;2;1;-;1;1;2;-;2;1;2;-;-;-;-;2;1;2;2;-;1;-;1;2;2;2;1;1;1;2;2;1;1;-;-;1;1;1;1;2;-;1;2;2;2;1;-;2;1;2;2;-;-;2;-;-;-;1;-;-;2;-;-;2;2;2;2;2;1;2;-;2;1;-;-;-;2;1;1;-;-;2;-;2;1;2;2;1;1;-;1;1;-;2;2;2;2;2;1;1;1;-;1;-;-;1;2;-;-;1;-;2;1;-;2;-;-;1;-;2;1;1;1;1;-;1;-;-;-;1;-;-;1;-;1;-;1;2;2;-;-;2;1;-;2;-;2;-;2;-;1;2;-;1;-;-;-;-;-;2;-;1;-;-;1;-;-;-;-;-;-;-;-;-;-;-;-;-;-;-;-;-;-;-;-;-;-;-;-;-;-;-;-;-;-;-;-;-;-;-;-;-;-;-;-;-;-;-;-;-;-;-;-;-;-;-;-;-;-;-;-;-;-;-;-;-;-;-;-;-;-;-;-;-;-;-;-;-;-;"/>
  <p:tag name="CHARTSTRINGSTD" val="205 266"/>
  <p:tag name="CHARTSTRINGREV" val="266 205"/>
  <p:tag name="CHARTSTRINGSTDPER" val="0.435244161358811 0.564755838641189"/>
  <p:tag name="CHARTSTRINGREVPER" val="0.564755838641189 0.435244161358811"/>
</p:tagLst>
</file>

<file path=ppt/tags/tag2.xml><?xml version="1.0" encoding="utf-8"?>
<p:tagLst xmlns:a="http://schemas.openxmlformats.org/drawingml/2006/main" xmlns:r="http://schemas.openxmlformats.org/officeDocument/2006/relationships" xmlns:p="http://schemas.openxmlformats.org/presentationml/2006/main">
  <p:tag name="TEXTLENGTH" val="18"/>
  <p:tag name="FONTSIZE" val="32"/>
  <p:tag name="BULLETTYPE" val="ppBulletArabicPeriod"/>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5545</TotalTime>
  <Words>1612</Words>
  <Application>Microsoft Macintosh PowerPoint</Application>
  <PresentationFormat>On-screen Show (4:3)</PresentationFormat>
  <Paragraphs>136</Paragraphs>
  <Slides>25</Slides>
  <Notes>4</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N-Player Games</vt:lpstr>
      <vt:lpstr>Symmetric N-person games</vt:lpstr>
      <vt:lpstr>Clicker Game </vt:lpstr>
      <vt:lpstr>Iterated Deletion of Dominated Strategies</vt:lpstr>
      <vt:lpstr>A commuting game.</vt:lpstr>
      <vt:lpstr>Your choice</vt:lpstr>
      <vt:lpstr>Your score </vt:lpstr>
      <vt:lpstr>Payments</vt:lpstr>
      <vt:lpstr>This time I will travel by the </vt:lpstr>
      <vt:lpstr>Nash equilibrium</vt:lpstr>
      <vt:lpstr>An efficient solution would minimize total commuting costs.</vt:lpstr>
      <vt:lpstr>Widening the short road</vt:lpstr>
      <vt:lpstr>What if tolls were charged?</vt:lpstr>
      <vt:lpstr>Another congestion game</vt:lpstr>
      <vt:lpstr>A Coordination game</vt:lpstr>
      <vt:lpstr>A Coordination game</vt:lpstr>
      <vt:lpstr>Modified Coordination Game</vt:lpstr>
      <vt:lpstr>What about Nash equilibrium in these coordination games?</vt:lpstr>
      <vt:lpstr>Weakest Link Games</vt:lpstr>
      <vt:lpstr>Nash equilibria for Airline Security Weakest Link game</vt:lpstr>
      <vt:lpstr>   Best shot Games</vt:lpstr>
      <vt:lpstr>Equilibria</vt:lpstr>
      <vt:lpstr>   Average Effort Games</vt:lpstr>
      <vt:lpstr>Evolutionary theory of Sex Ratios </vt:lpstr>
      <vt:lpstr>Sex with Clickers</vt:lpstr>
    </vt:vector>
  </TitlesOfParts>
  <Company>UC Santa Barbara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N-Player Games</dc:title>
  <dc:creator>Ted Bergstrom</dc:creator>
  <cp:lastModifiedBy>Ted Bergstrom</cp:lastModifiedBy>
  <cp:revision>54</cp:revision>
  <dcterms:created xsi:type="dcterms:W3CDTF">2012-01-24T00:35:34Z</dcterms:created>
  <dcterms:modified xsi:type="dcterms:W3CDTF">2014-01-23T19:53:21Z</dcterms:modified>
</cp:coreProperties>
</file>