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8" r:id="rId3"/>
    <p:sldId id="261" r:id="rId4"/>
    <p:sldId id="297" r:id="rId5"/>
    <p:sldId id="298" r:id="rId6"/>
    <p:sldId id="304" r:id="rId7"/>
    <p:sldId id="300" r:id="rId8"/>
    <p:sldId id="302" r:id="rId9"/>
    <p:sldId id="303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299" r:id="rId18"/>
    <p:sldId id="278" r:id="rId19"/>
  </p:sldIdLst>
  <p:sldSz cx="9144000" cy="5143500" type="screen16x9"/>
  <p:notesSz cx="6858000" cy="9144000"/>
  <p:embeddedFontLst>
    <p:embeddedFont>
      <p:font typeface="Dosis" pitchFamily="2" charset="0"/>
      <p:regular r:id="rId21"/>
      <p:bold r:id="rId22"/>
    </p:embeddedFont>
    <p:embeddedFont>
      <p:font typeface="Sniglet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534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151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635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587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438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07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853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800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880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843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053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74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63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iccubea.2018.869736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2139/ssrn.3368837" TargetMode="External"/><Relationship Id="rId4" Type="http://schemas.openxmlformats.org/officeDocument/2006/relationships/hyperlink" Target="https://doi.org/10.22214/ijraset.2021.35663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751854" y="1152657"/>
            <a:ext cx="8206962" cy="1032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SCENE DESCRIPTION FOR VISUALLY IMPARED PEOPLE USING DEEP LEARNING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Decoder</a:t>
            </a:r>
            <a:endParaRPr sz="3200" dirty="0"/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747924" y="1302837"/>
            <a:ext cx="6779777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b="0" i="0" dirty="0">
                <a:solidFill>
                  <a:srgbClr val="555555"/>
                </a:solidFill>
                <a:effectLst/>
                <a:latin typeface="Dosis" pitchFamily="2" charset="0"/>
              </a:rPr>
              <a:t>The Decoder model merges the vectors from both input models using an addition operation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b="0" i="0" dirty="0">
                <a:solidFill>
                  <a:srgbClr val="555555"/>
                </a:solidFill>
                <a:effectLst/>
                <a:latin typeface="Dosis" pitchFamily="2" charset="0"/>
              </a:rPr>
              <a:t>This is then fed to a Dense 256 neuron layer and then to a final output Dense layer.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b="0" i="0" dirty="0">
                <a:solidFill>
                  <a:srgbClr val="555555"/>
                </a:solidFill>
                <a:effectLst/>
                <a:latin typeface="Dosis" pitchFamily="2" charset="0"/>
              </a:rPr>
              <a:t>Output dense layer makes a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Dosis" pitchFamily="2" charset="0"/>
              </a:rPr>
              <a:t>softmax</a:t>
            </a:r>
            <a:r>
              <a:rPr lang="en-US" b="0" i="0" dirty="0">
                <a:solidFill>
                  <a:srgbClr val="555555"/>
                </a:solidFill>
                <a:effectLst/>
                <a:latin typeface="Dosis" pitchFamily="2" charset="0"/>
              </a:rPr>
              <a:t> prediction over the entire output vocabulary for the next word in the sequence.</a:t>
            </a:r>
          </a:p>
          <a:p>
            <a:pPr marL="69850" indent="0">
              <a:buNone/>
            </a:pPr>
            <a:endParaRPr lang="en-US" b="0" i="0" dirty="0">
              <a:solidFill>
                <a:srgbClr val="555555"/>
              </a:solidFill>
              <a:effectLst/>
              <a:latin typeface="Dosis" pitchFamily="2" charset="0"/>
            </a:endParaRPr>
          </a:p>
          <a:p>
            <a:pPr marL="69850" lvl="0" indent="0" algn="l" rtl="0">
              <a:spcBef>
                <a:spcPts val="600"/>
              </a:spcBef>
              <a:spcAft>
                <a:spcPts val="0"/>
              </a:spcAft>
              <a:buSzPts val="2500"/>
              <a:buNone/>
            </a:pPr>
            <a:endParaRPr dirty="0">
              <a:latin typeface="Dosis" pitchFamily="2" charset="0"/>
            </a:endParaRPr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520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0FBB-A0B5-C9BC-4E91-80EA9319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41" y="248077"/>
            <a:ext cx="6140400" cy="857400"/>
          </a:xfrm>
        </p:spPr>
        <p:txBody>
          <a:bodyPr/>
          <a:lstStyle/>
          <a:p>
            <a:r>
              <a:rPr lang="en-IN" sz="3200" dirty="0"/>
              <a:t>Model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26C48-6AE6-3351-564A-9BF414B44E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38329-647F-5BD1-7B75-6E0749A3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03" y="1360312"/>
            <a:ext cx="4889500" cy="37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78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Fitting the Model</a:t>
            </a:r>
            <a:endParaRPr sz="3200" dirty="0"/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747924" y="1302837"/>
            <a:ext cx="6779777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>
                <a:solidFill>
                  <a:srgbClr val="555555"/>
                </a:solidFill>
                <a:latin typeface="Dosis" pitchFamily="2" charset="0"/>
              </a:rPr>
              <a:t>We </a:t>
            </a:r>
            <a:r>
              <a:rPr lang="en-US" b="0" i="0" dirty="0">
                <a:solidFill>
                  <a:srgbClr val="555555"/>
                </a:solidFill>
                <a:effectLst/>
                <a:latin typeface="Dosis" pitchFamily="2" charset="0"/>
              </a:rPr>
              <a:t>define a </a:t>
            </a:r>
            <a:r>
              <a:rPr lang="en-US" b="0" dirty="0">
                <a:solidFill>
                  <a:srgbClr val="555555"/>
                </a:solidFill>
                <a:effectLst/>
                <a:latin typeface="Dosis" pitchFamily="2" charset="0"/>
              </a:rPr>
              <a:t>Model Checkpoint </a:t>
            </a:r>
            <a:r>
              <a:rPr lang="en-US" b="0" i="0" dirty="0">
                <a:solidFill>
                  <a:srgbClr val="555555"/>
                </a:solidFill>
                <a:effectLst/>
                <a:latin typeface="Dosis" pitchFamily="2" charset="0"/>
              </a:rPr>
              <a:t>in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Dosis" pitchFamily="2" charset="0"/>
              </a:rPr>
              <a:t>Keras</a:t>
            </a:r>
            <a:r>
              <a:rPr lang="en-US" b="0" i="0" dirty="0">
                <a:solidFill>
                  <a:srgbClr val="555555"/>
                </a:solidFill>
                <a:effectLst/>
                <a:latin typeface="Dosis" pitchFamily="2" charset="0"/>
              </a:rPr>
              <a:t> and specifying it to monitor the minimum loss on the validation dataset.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b="0" i="0" dirty="0">
                <a:solidFill>
                  <a:srgbClr val="555555"/>
                </a:solidFill>
                <a:effectLst/>
                <a:latin typeface="Dosis" pitchFamily="2" charset="0"/>
              </a:rPr>
              <a:t> Then save the model to a file that has both the training and validation loss.</a:t>
            </a:r>
          </a:p>
          <a:p>
            <a:pPr marL="69850" indent="0">
              <a:buNone/>
            </a:pPr>
            <a:endParaRPr lang="en-US" b="0" i="0" dirty="0">
              <a:solidFill>
                <a:srgbClr val="555555"/>
              </a:solidFill>
              <a:effectLst/>
              <a:latin typeface="Dosis" pitchFamily="2" charset="0"/>
            </a:endParaRPr>
          </a:p>
          <a:p>
            <a:pPr marL="69850" lvl="0" indent="0" algn="l" rtl="0">
              <a:spcBef>
                <a:spcPts val="600"/>
              </a:spcBef>
              <a:spcAft>
                <a:spcPts val="0"/>
              </a:spcAft>
              <a:buSzPts val="2500"/>
              <a:buNone/>
            </a:pPr>
            <a:endParaRPr dirty="0">
              <a:latin typeface="Dosis" pitchFamily="2" charset="0"/>
            </a:endParaRPr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3961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Evaluate the Model</a:t>
            </a:r>
            <a:endParaRPr sz="3200" dirty="0"/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747924" y="1302837"/>
            <a:ext cx="6779777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b="0" i="0" dirty="0">
                <a:solidFill>
                  <a:srgbClr val="555555"/>
                </a:solidFill>
                <a:effectLst/>
                <a:latin typeface="Dosis" pitchFamily="2" charset="0"/>
              </a:rPr>
              <a:t>First, we need to be able to generate a description for a photo using a trained model.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>
                <a:solidFill>
                  <a:srgbClr val="555555"/>
                </a:solidFill>
                <a:latin typeface="Dosis" pitchFamily="2" charset="0"/>
              </a:rPr>
              <a:t>We use BLEU score to evaluate the model.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b="0" i="0" dirty="0">
                <a:solidFill>
                  <a:srgbClr val="555555"/>
                </a:solidFill>
                <a:effectLst/>
                <a:latin typeface="Dosis" pitchFamily="2" charset="0"/>
              </a:rPr>
              <a:t>Score = 1 for perfect match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>
                <a:solidFill>
                  <a:srgbClr val="555555"/>
                </a:solidFill>
                <a:latin typeface="Dosis" pitchFamily="2" charset="0"/>
              </a:rPr>
              <a:t>Score = 0 for perfect mismatch</a:t>
            </a:r>
            <a:endParaRPr lang="en-US" b="0" i="0" dirty="0">
              <a:solidFill>
                <a:srgbClr val="555555"/>
              </a:solidFill>
              <a:effectLst/>
              <a:latin typeface="Dosis" pitchFamily="2" charset="0"/>
            </a:endParaRPr>
          </a:p>
          <a:p>
            <a:pPr marL="69850" lvl="0" indent="0" algn="l" rtl="0">
              <a:spcBef>
                <a:spcPts val="600"/>
              </a:spcBef>
              <a:spcAft>
                <a:spcPts val="0"/>
              </a:spcAft>
              <a:buSzPts val="2500"/>
              <a:buNone/>
            </a:pPr>
            <a:endParaRPr dirty="0">
              <a:latin typeface="Dosis" pitchFamily="2" charset="0"/>
            </a:endParaRPr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146F1E-F278-E0E0-82CC-0AFF77166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888" y="2883300"/>
            <a:ext cx="3018187" cy="22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33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Results</a:t>
            </a:r>
            <a:endParaRPr sz="3200" dirty="0"/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901D8-DEC0-3487-8631-8D503BFE7B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25" y="1238209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82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Results</a:t>
            </a:r>
            <a:endParaRPr sz="3200" dirty="0"/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BFF984-2486-A716-BF22-425894E5D1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25" y="1315050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4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Conclusion</a:t>
            </a:r>
            <a:endParaRPr sz="3200" dirty="0"/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747924" y="1302837"/>
            <a:ext cx="6779777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>
                <a:solidFill>
                  <a:srgbClr val="555555"/>
                </a:solidFill>
                <a:latin typeface="Dosis" pitchFamily="2" charset="0"/>
              </a:rPr>
              <a:t>We have introduced a deep learning model that automatically produce image captions.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b="0" i="0" dirty="0">
                <a:solidFill>
                  <a:srgbClr val="555555"/>
                </a:solidFill>
                <a:effectLst/>
                <a:latin typeface="Dosis" pitchFamily="2" charset="0"/>
              </a:rPr>
              <a:t>This helps the visually impaired people to understand the surroundings.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>
                <a:solidFill>
                  <a:srgbClr val="555555"/>
                </a:solidFill>
                <a:latin typeface="Dosis" pitchFamily="2" charset="0"/>
              </a:rPr>
              <a:t>Used Computer vision and RNN for feature extraction and caption generation.</a:t>
            </a:r>
            <a:endParaRPr lang="en-US" b="0" i="0" dirty="0">
              <a:solidFill>
                <a:srgbClr val="555555"/>
              </a:solidFill>
              <a:effectLst/>
              <a:latin typeface="Dosis" pitchFamily="2" charset="0"/>
            </a:endParaRPr>
          </a:p>
          <a:p>
            <a:pPr marL="69850" lvl="0" indent="0" algn="l" rtl="0">
              <a:spcBef>
                <a:spcPts val="600"/>
              </a:spcBef>
              <a:spcAft>
                <a:spcPts val="0"/>
              </a:spcAft>
              <a:buSzPts val="2500"/>
              <a:buNone/>
            </a:pPr>
            <a:endParaRPr dirty="0">
              <a:latin typeface="Dosis" pitchFamily="2" charset="0"/>
            </a:endParaRPr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68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>
          <a:xfrm>
            <a:off x="929164" y="222422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References</a:t>
            </a:r>
            <a:endParaRPr sz="3200" dirty="0"/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747924" y="1302837"/>
            <a:ext cx="6502881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200" dirty="0">
                <a:effectLst/>
                <a:latin typeface="Dosis" pitchFamily="2" charset="0"/>
                <a:ea typeface="Times New Roman" panose="02020603050405020304" pitchFamily="18" charset="0"/>
              </a:rPr>
              <a:t>[1]. </a:t>
            </a:r>
            <a:r>
              <a:rPr lang="en-US" sz="1200" dirty="0" err="1">
                <a:effectLst/>
                <a:latin typeface="Dosis" pitchFamily="2" charset="0"/>
                <a:ea typeface="Times New Roman" panose="02020603050405020304" pitchFamily="18" charset="0"/>
              </a:rPr>
              <a:t>Amritkar</a:t>
            </a:r>
            <a:r>
              <a:rPr lang="en-US" sz="1200" dirty="0">
                <a:effectLst/>
                <a:latin typeface="Dosis" pitchFamily="2" charset="0"/>
                <a:ea typeface="Times New Roman" panose="02020603050405020304" pitchFamily="18" charset="0"/>
              </a:rPr>
              <a:t>, C., &amp; </a:t>
            </a:r>
            <a:r>
              <a:rPr lang="en-US" sz="1200" dirty="0" err="1">
                <a:effectLst/>
                <a:latin typeface="Dosis" pitchFamily="2" charset="0"/>
                <a:ea typeface="Times New Roman" panose="02020603050405020304" pitchFamily="18" charset="0"/>
              </a:rPr>
              <a:t>Jabade</a:t>
            </a:r>
            <a:r>
              <a:rPr lang="en-US" sz="1200" dirty="0">
                <a:effectLst/>
                <a:latin typeface="Dosis" pitchFamily="2" charset="0"/>
                <a:ea typeface="Times New Roman" panose="02020603050405020304" pitchFamily="18" charset="0"/>
              </a:rPr>
              <a:t>, V. (2018). Image Caption Generation Using Deep Learning Technique. </a:t>
            </a:r>
            <a:r>
              <a:rPr lang="en-US" sz="1200" i="1" dirty="0">
                <a:effectLst/>
                <a:latin typeface="Dosis" pitchFamily="2" charset="0"/>
                <a:ea typeface="Times New Roman" panose="02020603050405020304" pitchFamily="18" charset="0"/>
              </a:rPr>
              <a:t>2018 Fourth International Conference on Computing Communication Control and Automation (ICCUBEA)</a:t>
            </a:r>
            <a:r>
              <a:rPr lang="en-US" sz="1200" dirty="0">
                <a:effectLst/>
                <a:latin typeface="Dosis" pitchFamily="2" charset="0"/>
                <a:ea typeface="Times New Roman" panose="02020603050405020304" pitchFamily="18" charset="0"/>
              </a:rPr>
              <a:t>. </a:t>
            </a:r>
            <a:r>
              <a:rPr lang="en-US" sz="1200" u="sng" dirty="0">
                <a:solidFill>
                  <a:srgbClr val="0000FF"/>
                </a:solidFill>
                <a:effectLst/>
                <a:latin typeface="Dosis" pitchFamily="2" charset="0"/>
                <a:ea typeface="Times New Roman" panose="02020603050405020304" pitchFamily="18" charset="0"/>
                <a:hlinkClick r:id="rId3"/>
              </a:rPr>
              <a:t>https://doi.org/10.1109/iccubea.2018.8697360</a:t>
            </a:r>
            <a:endParaRPr lang="en-IN" sz="1200" dirty="0">
              <a:effectLst/>
              <a:latin typeface="Dosis" pitchFamily="2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200" dirty="0">
                <a:effectLst/>
                <a:latin typeface="Dosis" pitchFamily="2" charset="0"/>
                <a:ea typeface="Times New Roman" panose="02020603050405020304" pitchFamily="18" charset="0"/>
              </a:rPr>
              <a:t>[2]. </a:t>
            </a:r>
            <a:r>
              <a:rPr lang="en-US" sz="1200" dirty="0" err="1">
                <a:effectLst/>
                <a:latin typeface="Dosis" pitchFamily="2" charset="0"/>
                <a:ea typeface="Times New Roman" panose="02020603050405020304" pitchFamily="18" charset="0"/>
              </a:rPr>
              <a:t>Julakanti</a:t>
            </a:r>
            <a:r>
              <a:rPr lang="en-US" sz="1200" dirty="0">
                <a:effectLst/>
                <a:latin typeface="Dosis" pitchFamily="2" charset="0"/>
                <a:ea typeface="Times New Roman" panose="02020603050405020304" pitchFamily="18" charset="0"/>
              </a:rPr>
              <a:t>, V. (2021). Image Caption Generator using CNN-LSTM Deep Neural Network. </a:t>
            </a:r>
            <a:r>
              <a:rPr lang="en-US" sz="1200" i="1" dirty="0">
                <a:effectLst/>
                <a:latin typeface="Dosis" pitchFamily="2" charset="0"/>
                <a:ea typeface="Times New Roman" panose="02020603050405020304" pitchFamily="18" charset="0"/>
              </a:rPr>
              <a:t>International Journal for Research in Applied Science and Engineering Technology</a:t>
            </a:r>
            <a:r>
              <a:rPr lang="en-US" sz="1200" dirty="0">
                <a:effectLst/>
                <a:latin typeface="Dosis" pitchFamily="2" charset="0"/>
                <a:ea typeface="Times New Roman" panose="02020603050405020304" pitchFamily="18" charset="0"/>
              </a:rPr>
              <a:t>, </a:t>
            </a:r>
            <a:r>
              <a:rPr lang="en-US" sz="1200" i="1" dirty="0">
                <a:effectLst/>
                <a:latin typeface="Dosis" pitchFamily="2" charset="0"/>
                <a:ea typeface="Times New Roman" panose="02020603050405020304" pitchFamily="18" charset="0"/>
              </a:rPr>
              <a:t>9</a:t>
            </a:r>
            <a:r>
              <a:rPr lang="en-US" sz="1200" dirty="0">
                <a:effectLst/>
                <a:latin typeface="Dosis" pitchFamily="2" charset="0"/>
                <a:ea typeface="Times New Roman" panose="02020603050405020304" pitchFamily="18" charset="0"/>
              </a:rPr>
              <a:t>(VI), 2968–2974. </a:t>
            </a:r>
            <a:r>
              <a:rPr lang="en-US" sz="1200" u="sng" dirty="0">
                <a:solidFill>
                  <a:srgbClr val="0000FF"/>
                </a:solidFill>
                <a:effectLst/>
                <a:latin typeface="Dosis" pitchFamily="2" charset="0"/>
                <a:ea typeface="Times New Roman" panose="02020603050405020304" pitchFamily="18" charset="0"/>
                <a:hlinkClick r:id="rId4"/>
              </a:rPr>
              <a:t>https://doi.org/10.22214/ijraset.2021.35663</a:t>
            </a:r>
            <a:endParaRPr lang="en-IN" sz="1200" u="sng" dirty="0">
              <a:solidFill>
                <a:srgbClr val="0000FF"/>
              </a:solidFill>
              <a:latin typeface="Dosis" pitchFamily="2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200" dirty="0">
                <a:effectLst/>
                <a:latin typeface="Dosis" pitchFamily="2" charset="0"/>
                <a:ea typeface="Times New Roman" panose="02020603050405020304" pitchFamily="18" charset="0"/>
              </a:rPr>
              <a:t>[3]. </a:t>
            </a:r>
            <a:r>
              <a:rPr lang="en-IN" sz="1200" dirty="0">
                <a:effectLst/>
                <a:latin typeface="Dosis" pitchFamily="2" charset="0"/>
                <a:ea typeface="Times New Roman" panose="02020603050405020304" pitchFamily="18" charset="0"/>
              </a:rPr>
              <a:t>Sharma, G., </a:t>
            </a:r>
            <a:r>
              <a:rPr lang="en-IN" sz="1200" dirty="0" err="1">
                <a:effectLst/>
                <a:latin typeface="Dosis" pitchFamily="2" charset="0"/>
                <a:ea typeface="Times New Roman" panose="02020603050405020304" pitchFamily="18" charset="0"/>
              </a:rPr>
              <a:t>Kalena</a:t>
            </a:r>
            <a:r>
              <a:rPr lang="en-IN" sz="1200" dirty="0">
                <a:effectLst/>
                <a:latin typeface="Dosis" pitchFamily="2" charset="0"/>
                <a:ea typeface="Times New Roman" panose="02020603050405020304" pitchFamily="18" charset="0"/>
              </a:rPr>
              <a:t>, P., </a:t>
            </a:r>
            <a:r>
              <a:rPr lang="en-IN" sz="1200" dirty="0" err="1">
                <a:effectLst/>
                <a:latin typeface="Dosis" pitchFamily="2" charset="0"/>
                <a:ea typeface="Times New Roman" panose="02020603050405020304" pitchFamily="18" charset="0"/>
              </a:rPr>
              <a:t>Malde</a:t>
            </a:r>
            <a:r>
              <a:rPr lang="en-IN" sz="1200" dirty="0">
                <a:effectLst/>
                <a:latin typeface="Dosis" pitchFamily="2" charset="0"/>
                <a:ea typeface="Times New Roman" panose="02020603050405020304" pitchFamily="18" charset="0"/>
              </a:rPr>
              <a:t>, N., Nair, A., &amp; </a:t>
            </a:r>
            <a:r>
              <a:rPr lang="en-IN" sz="1200" dirty="0" err="1">
                <a:effectLst/>
                <a:latin typeface="Dosis" pitchFamily="2" charset="0"/>
                <a:ea typeface="Times New Roman" panose="02020603050405020304" pitchFamily="18" charset="0"/>
              </a:rPr>
              <a:t>Parkar</a:t>
            </a:r>
            <a:r>
              <a:rPr lang="en-IN" sz="1200" dirty="0">
                <a:effectLst/>
                <a:latin typeface="Dosis" pitchFamily="2" charset="0"/>
                <a:ea typeface="Times New Roman" panose="02020603050405020304" pitchFamily="18" charset="0"/>
              </a:rPr>
              <a:t>, S. (2019). Visual Image Caption Generator Using Deep Learning. </a:t>
            </a:r>
            <a:r>
              <a:rPr lang="en-IN" sz="1200" i="1" dirty="0">
                <a:effectLst/>
                <a:latin typeface="Dosis" pitchFamily="2" charset="0"/>
                <a:ea typeface="Times New Roman" panose="02020603050405020304" pitchFamily="18" charset="0"/>
              </a:rPr>
              <a:t>SSRN Electronic Journal</a:t>
            </a:r>
            <a:r>
              <a:rPr lang="en-IN" sz="1200" dirty="0">
                <a:effectLst/>
                <a:latin typeface="Dosis" pitchFamily="2" charset="0"/>
                <a:ea typeface="Times New Roman" panose="02020603050405020304" pitchFamily="18" charset="0"/>
              </a:rPr>
              <a:t>. </a:t>
            </a:r>
            <a:r>
              <a:rPr lang="en-IN" sz="1200" u="sng" dirty="0">
                <a:solidFill>
                  <a:srgbClr val="0000FF"/>
                </a:solidFill>
                <a:effectLst/>
                <a:latin typeface="Dosis" pitchFamily="2" charset="0"/>
                <a:ea typeface="Times New Roman" panose="02020603050405020304" pitchFamily="18" charset="0"/>
                <a:hlinkClick r:id="rId5"/>
              </a:rPr>
              <a:t>https://doi.org/10.2139/ssrn.3368837</a:t>
            </a:r>
            <a:endParaRPr lang="en-IN" sz="1200" dirty="0">
              <a:effectLst/>
              <a:latin typeface="Dosis" pitchFamily="2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Dosis" pitchFamily="2" charset="0"/>
            </a:endParaRPr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Google Shape;1018;p48">
            <a:extLst>
              <a:ext uri="{FF2B5EF4-FFF2-40B4-BE49-F238E27FC236}">
                <a16:creationId xmlns:a16="http://schemas.microsoft.com/office/drawing/2014/main" id="{0B7E2E66-3A40-EE21-6068-203737001E69}"/>
              </a:ext>
            </a:extLst>
          </p:cNvPr>
          <p:cNvSpPr/>
          <p:nvPr/>
        </p:nvSpPr>
        <p:spPr>
          <a:xfrm>
            <a:off x="367691" y="634546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062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2292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4"/>
          <p:cNvSpPr txBox="1">
            <a:spLocks noGrp="1"/>
          </p:cNvSpPr>
          <p:nvPr>
            <p:ph type="ctrTitle" idx="4294967295"/>
          </p:nvPr>
        </p:nvSpPr>
        <p:spPr>
          <a:xfrm>
            <a:off x="3019275" y="1073093"/>
            <a:ext cx="464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Group 6</a:t>
            </a:r>
            <a:endParaRPr sz="6000" dirty="0"/>
          </a:p>
        </p:txBody>
      </p:sp>
      <p:sp>
        <p:nvSpPr>
          <p:cNvPr id="540" name="Google Shape;540;p14"/>
          <p:cNvSpPr txBox="1">
            <a:spLocks noGrp="1"/>
          </p:cNvSpPr>
          <p:nvPr>
            <p:ph type="body" idx="4294967295"/>
          </p:nvPr>
        </p:nvSpPr>
        <p:spPr>
          <a:xfrm>
            <a:off x="3019275" y="2119100"/>
            <a:ext cx="46413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Abhijith Kalari Thothathil (C0812709)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dirty="0"/>
              <a:t>Aleesha Shan (C0812687)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dirty="0"/>
              <a:t>Muhammed </a:t>
            </a:r>
            <a:r>
              <a:rPr lang="en-IN" sz="2000" dirty="0" err="1"/>
              <a:t>Shakhil</a:t>
            </a:r>
            <a:r>
              <a:rPr lang="en-IN" sz="2000" dirty="0"/>
              <a:t> (C0813605)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dirty="0"/>
              <a:t>Sachin </a:t>
            </a:r>
            <a:r>
              <a:rPr lang="en-IN" sz="2000" dirty="0" err="1"/>
              <a:t>Tomy</a:t>
            </a:r>
            <a:r>
              <a:rPr lang="en-IN" sz="2000" dirty="0"/>
              <a:t> (C0809647)</a:t>
            </a:r>
            <a:endParaRPr sz="2000" dirty="0"/>
          </a:p>
        </p:txBody>
      </p:sp>
      <p:sp>
        <p:nvSpPr>
          <p:cNvPr id="542" name="Google Shape;542;p1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Introduction</a:t>
            </a:r>
            <a:endParaRPr sz="3200" dirty="0"/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747924" y="1302837"/>
            <a:ext cx="6502881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IN" dirty="0"/>
              <a:t>Model leans to recognize the content of an image and generates a caption out of it.</a:t>
            </a:r>
            <a:endParaRPr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✘"/>
            </a:pPr>
            <a:r>
              <a:rPr lang="en-IN" dirty="0"/>
              <a:t>Integrate Computer Vision and Natural Language Processing </a:t>
            </a:r>
            <a:endParaRPr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✘"/>
            </a:pPr>
            <a:r>
              <a:rPr lang="en-IN" dirty="0"/>
              <a:t>Model include RNN for text synthesis and feature extraction.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Dataset</a:t>
            </a:r>
            <a:endParaRPr sz="3200" dirty="0"/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747924" y="1302837"/>
            <a:ext cx="6502881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lvl="0" indent="0" algn="l" rtl="0">
              <a:spcBef>
                <a:spcPts val="600"/>
              </a:spcBef>
              <a:spcAft>
                <a:spcPts val="0"/>
              </a:spcAft>
              <a:buSzPts val="2500"/>
              <a:buNone/>
            </a:pPr>
            <a:r>
              <a:rPr lang="en-IN" b="1" dirty="0"/>
              <a:t>Flicker 8k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It is realistic and small hence easy to work with.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✘"/>
            </a:pPr>
            <a:r>
              <a:rPr lang="en-IN" dirty="0"/>
              <a:t>Labelled correctly.</a:t>
            </a:r>
            <a:endParaRPr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✘"/>
            </a:pPr>
            <a:r>
              <a:rPr lang="en-IN" dirty="0"/>
              <a:t>Available for free.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dirty="0"/>
          </a:p>
          <a:p>
            <a:pPr marL="0" indent="0">
              <a:buNone/>
            </a:pPr>
            <a:r>
              <a:rPr lang="en-US" sz="2000" dirty="0">
                <a:effectLst/>
                <a:latin typeface="Dosis" pitchFamily="2" charset="0"/>
                <a:ea typeface="Calibri" panose="020F0502020204030204" pitchFamily="34" charset="0"/>
                <a:cs typeface="Cordia New" panose="020B0304020202020204" pitchFamily="34" charset="-34"/>
              </a:rPr>
              <a:t>contains 8092 JPEG photos in various sizes and shapes.</a:t>
            </a:r>
            <a:endParaRPr lang="en-IN" sz="2000" dirty="0">
              <a:effectLst/>
              <a:latin typeface="Dosis" pitchFamily="2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98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Model</a:t>
            </a:r>
            <a:endParaRPr sz="3200" dirty="0"/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747925" y="2401653"/>
            <a:ext cx="6779777" cy="2408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lvl="0" indent="0" algn="l" rtl="0">
              <a:spcBef>
                <a:spcPts val="600"/>
              </a:spcBef>
              <a:spcAft>
                <a:spcPts val="0"/>
              </a:spcAft>
              <a:buSzPts val="2500"/>
              <a:buNone/>
            </a:pPr>
            <a:r>
              <a:rPr lang="en-US" b="0" i="0" dirty="0">
                <a:solidFill>
                  <a:srgbClr val="555555"/>
                </a:solidFill>
                <a:effectLst/>
                <a:latin typeface="Dosis" pitchFamily="2" charset="0"/>
              </a:rPr>
              <a:t>We will describe the model in three parts: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IN" i="0" dirty="0">
                <a:solidFill>
                  <a:srgbClr val="555555"/>
                </a:solidFill>
                <a:effectLst/>
                <a:latin typeface="Dosis" pitchFamily="2" charset="0"/>
              </a:rPr>
              <a:t>Photo Feature Extractor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IN" i="0" dirty="0">
                <a:solidFill>
                  <a:srgbClr val="555555"/>
                </a:solidFill>
                <a:effectLst/>
                <a:latin typeface="Dosis" pitchFamily="2" charset="0"/>
              </a:rPr>
              <a:t>Sequence Processor</a:t>
            </a:r>
            <a:endParaRPr lang="en-IN" dirty="0">
              <a:solidFill>
                <a:srgbClr val="555555"/>
              </a:solidFill>
              <a:latin typeface="Dosis" pitchFamily="2" charset="0"/>
            </a:endParaRP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IN" i="0" dirty="0">
                <a:solidFill>
                  <a:srgbClr val="555555"/>
                </a:solidFill>
                <a:effectLst/>
                <a:latin typeface="Dosis" pitchFamily="2" charset="0"/>
              </a:rPr>
              <a:t>Decoder</a:t>
            </a:r>
            <a:endParaRPr dirty="0">
              <a:latin typeface="Dosis" pitchFamily="2" charset="0"/>
            </a:endParaRPr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E7A66-4C47-8762-87CE-A6B59C3D9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903" y="1243564"/>
            <a:ext cx="4616983" cy="132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Photo feature Extraction</a:t>
            </a:r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747925" y="1367474"/>
            <a:ext cx="6779777" cy="2408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lvl="0" indent="0" algn="l" rtl="0">
              <a:spcBef>
                <a:spcPts val="600"/>
              </a:spcBef>
              <a:spcAft>
                <a:spcPts val="0"/>
              </a:spcAft>
              <a:buSzPts val="2500"/>
              <a:buNone/>
            </a:pPr>
            <a:r>
              <a:rPr lang="en-IN" b="1" dirty="0"/>
              <a:t>Visual Geometry Group </a:t>
            </a:r>
            <a:r>
              <a:rPr lang="en-IN" b="1"/>
              <a:t>(VGG 16)</a:t>
            </a:r>
            <a:endParaRPr lang="en-IN" b="1" dirty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Used to extract features from the image.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Use them as inputs to our existing model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✘"/>
            </a:pPr>
            <a:r>
              <a:rPr lang="en-IN" b="0" i="0" dirty="0">
                <a:solidFill>
                  <a:srgbClr val="555555"/>
                </a:solidFill>
                <a:effectLst/>
                <a:latin typeface="Dosis" pitchFamily="2" charset="0"/>
              </a:rPr>
              <a:t>Image features are a 1-dimensional 4,096 element vector.</a:t>
            </a:r>
            <a:endParaRPr lang="en-IN" dirty="0">
              <a:latin typeface="Dosis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290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Preparing Text Data</a:t>
            </a:r>
            <a:endParaRPr sz="3200" dirty="0"/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747924" y="1302837"/>
            <a:ext cx="6779777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b="0" i="0" dirty="0">
                <a:solidFill>
                  <a:srgbClr val="555555"/>
                </a:solidFill>
                <a:effectLst/>
                <a:latin typeface="Dosis" pitchFamily="2" charset="0"/>
              </a:rPr>
              <a:t>The dataset contains multiple descriptions for each photograph 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b="0" i="0" dirty="0">
                <a:solidFill>
                  <a:srgbClr val="555555"/>
                </a:solidFill>
                <a:effectLst/>
                <a:latin typeface="Dosis" pitchFamily="2" charset="0"/>
              </a:rPr>
              <a:t>First, we will load the file containing all of the descriptions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b="0" i="0" dirty="0">
                <a:solidFill>
                  <a:srgbClr val="555555"/>
                </a:solidFill>
                <a:effectLst/>
                <a:latin typeface="Dosis" pitchFamily="2" charset="0"/>
              </a:rPr>
              <a:t>Each photo has a unique identifier. This identifier is used on the photo filename and in the text file of descriptions.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endParaRPr dirty="0">
              <a:latin typeface="Dosis" pitchFamily="2" charset="0"/>
            </a:endParaRPr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520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Preparing Text Data</a:t>
            </a:r>
            <a:endParaRPr sz="3200" dirty="0"/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747924" y="1302837"/>
            <a:ext cx="6779777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lvl="0" indent="0" algn="l" rtl="0">
              <a:spcBef>
                <a:spcPts val="600"/>
              </a:spcBef>
              <a:spcAft>
                <a:spcPts val="0"/>
              </a:spcAft>
              <a:buSzPts val="2500"/>
              <a:buNone/>
            </a:pPr>
            <a:r>
              <a:rPr lang="en-US" b="0" i="0" dirty="0">
                <a:solidFill>
                  <a:srgbClr val="555555"/>
                </a:solidFill>
                <a:effectLst/>
                <a:latin typeface="Dosis" pitchFamily="2" charset="0"/>
              </a:rPr>
              <a:t>We will clean the text in the following ways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b="0" i="0" dirty="0">
                <a:solidFill>
                  <a:srgbClr val="555555"/>
                </a:solidFill>
                <a:effectLst/>
                <a:latin typeface="Dosis" pitchFamily="2" charset="0"/>
              </a:rPr>
              <a:t>Convert all words to lowercase </a:t>
            </a: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Dosis" pitchFamily="2" charset="0"/>
              </a:rPr>
              <a:t>Remove all punctuation.</a:t>
            </a: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Dosis" pitchFamily="2" charset="0"/>
              </a:rPr>
              <a:t>Remove all words that are one character or less in length (e.g. ‘a’).</a:t>
            </a: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Dosis" pitchFamily="2" charset="0"/>
              </a:rPr>
              <a:t>Remove all words with numbers in them.</a:t>
            </a:r>
          </a:p>
          <a:p>
            <a:pPr marL="69850" indent="0">
              <a:buNone/>
            </a:pPr>
            <a:r>
              <a:rPr lang="en-US" dirty="0">
                <a:solidFill>
                  <a:srgbClr val="555555"/>
                </a:solidFill>
                <a:latin typeface="Dosis" pitchFamily="2" charset="0"/>
              </a:rPr>
              <a:t>Size of cleaned Vocabulary is 8763 words</a:t>
            </a:r>
            <a:endParaRPr lang="en-US" b="0" i="0" dirty="0">
              <a:solidFill>
                <a:srgbClr val="555555"/>
              </a:solidFill>
              <a:effectLst/>
              <a:latin typeface="Dosis" pitchFamily="2" charset="0"/>
            </a:endParaRPr>
          </a:p>
          <a:p>
            <a:pPr marL="69850" indent="0">
              <a:buNone/>
            </a:pPr>
            <a:endParaRPr lang="en-US" b="0" i="0" dirty="0">
              <a:solidFill>
                <a:srgbClr val="555555"/>
              </a:solidFill>
              <a:effectLst/>
              <a:latin typeface="Dosis" pitchFamily="2" charset="0"/>
            </a:endParaRPr>
          </a:p>
          <a:p>
            <a:pPr marL="69850" lvl="0" indent="0" algn="l" rtl="0">
              <a:spcBef>
                <a:spcPts val="600"/>
              </a:spcBef>
              <a:spcAft>
                <a:spcPts val="0"/>
              </a:spcAft>
              <a:buSzPts val="2500"/>
              <a:buNone/>
            </a:pPr>
            <a:endParaRPr dirty="0">
              <a:latin typeface="Dosis" pitchFamily="2" charset="0"/>
            </a:endParaRPr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7C5AB-CD00-C4CC-D167-70CE2F942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044" y="225025"/>
            <a:ext cx="2498408" cy="783231"/>
          </a:xfrm>
          <a:prstGeom prst="rect">
            <a:avLst/>
          </a:prstGeom>
          <a:effectLst>
            <a:outerShdw blurRad="50800" dist="50800" dir="5400000" algn="ctr" rotWithShape="0">
              <a:schemeClr val="accent5">
                <a:lumMod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554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Sequence Processor</a:t>
            </a:r>
            <a:endParaRPr sz="3200" dirty="0"/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747924" y="1302837"/>
            <a:ext cx="6779777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b="0" i="0" dirty="0">
                <a:solidFill>
                  <a:srgbClr val="555555"/>
                </a:solidFill>
                <a:effectLst/>
                <a:latin typeface="Dosis" pitchFamily="2" charset="0"/>
              </a:rPr>
              <a:t>This is a word embedding layer for handling the text input.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b="0" i="0" dirty="0">
                <a:solidFill>
                  <a:srgbClr val="555555"/>
                </a:solidFill>
                <a:effectLst/>
                <a:latin typeface="Dosis" pitchFamily="2" charset="0"/>
              </a:rPr>
              <a:t>followed by a Long Short-Term Memory (LSTM) recurrent neural network layer with 256 memory units.</a:t>
            </a:r>
          </a:p>
          <a:p>
            <a:pPr marL="69850" indent="0">
              <a:buNone/>
            </a:pPr>
            <a:endParaRPr lang="en-US" b="0" i="0" dirty="0">
              <a:solidFill>
                <a:srgbClr val="555555"/>
              </a:solidFill>
              <a:effectLst/>
              <a:latin typeface="Dosis" pitchFamily="2" charset="0"/>
            </a:endParaRPr>
          </a:p>
          <a:p>
            <a:pPr marL="69850" indent="0">
              <a:buNone/>
            </a:pPr>
            <a:endParaRPr lang="en-US" b="0" i="0" dirty="0">
              <a:solidFill>
                <a:srgbClr val="555555"/>
              </a:solidFill>
              <a:effectLst/>
              <a:latin typeface="Dosis" pitchFamily="2" charset="0"/>
            </a:endParaRPr>
          </a:p>
          <a:p>
            <a:pPr marL="69850" lvl="0" indent="0" algn="l" rtl="0">
              <a:spcBef>
                <a:spcPts val="600"/>
              </a:spcBef>
              <a:spcAft>
                <a:spcPts val="0"/>
              </a:spcAft>
              <a:buSzPts val="2500"/>
              <a:buNone/>
            </a:pPr>
            <a:endParaRPr dirty="0">
              <a:latin typeface="Dosis" pitchFamily="2" charset="0"/>
            </a:endParaRPr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923823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627</Words>
  <Application>Microsoft Office PowerPoint</Application>
  <PresentationFormat>On-screen Show (16:9)</PresentationFormat>
  <Paragraphs>84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Dosis</vt:lpstr>
      <vt:lpstr>Arial</vt:lpstr>
      <vt:lpstr>Sniglet</vt:lpstr>
      <vt:lpstr>Friar template</vt:lpstr>
      <vt:lpstr>SCENE DESCRIPTION FOR VISUALLY IMPARED PEOPLE USING DEEP LEARNING </vt:lpstr>
      <vt:lpstr>Group 6</vt:lpstr>
      <vt:lpstr>Introduction</vt:lpstr>
      <vt:lpstr>Dataset</vt:lpstr>
      <vt:lpstr>Model</vt:lpstr>
      <vt:lpstr>Photo feature Extraction</vt:lpstr>
      <vt:lpstr>Preparing Text Data</vt:lpstr>
      <vt:lpstr>Preparing Text Data</vt:lpstr>
      <vt:lpstr>Sequence Processor</vt:lpstr>
      <vt:lpstr>Decoder</vt:lpstr>
      <vt:lpstr>Model Summary</vt:lpstr>
      <vt:lpstr>Fitting the Model</vt:lpstr>
      <vt:lpstr>Evaluate the Model</vt:lpstr>
      <vt:lpstr>Results</vt:lpstr>
      <vt:lpstr>Results</vt:lpstr>
      <vt:lpstr>Conclusion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SCENE DESCRIPTION FOR VISUALLY IMPARED PEROPLE USING DEEP LEARNING </dc:title>
  <dc:creator>SACHIN TOMY</dc:creator>
  <cp:lastModifiedBy>SACHIN TOMY</cp:lastModifiedBy>
  <cp:revision>17</cp:revision>
  <dcterms:modified xsi:type="dcterms:W3CDTF">2022-08-20T02:43:31Z</dcterms:modified>
</cp:coreProperties>
</file>