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312" r:id="rId5"/>
    <p:sldId id="316" r:id="rId6"/>
    <p:sldId id="330" r:id="rId7"/>
    <p:sldId id="337" r:id="rId8"/>
    <p:sldId id="338" r:id="rId9"/>
    <p:sldId id="341" r:id="rId10"/>
    <p:sldId id="342" r:id="rId11"/>
    <p:sldId id="351" r:id="rId12"/>
    <p:sldId id="343" r:id="rId13"/>
    <p:sldId id="344" r:id="rId14"/>
    <p:sldId id="345" r:id="rId15"/>
    <p:sldId id="346" r:id="rId16"/>
    <p:sldId id="347" r:id="rId17"/>
    <p:sldId id="348" r:id="rId18"/>
    <p:sldId id="350" r:id="rId19"/>
    <p:sldId id="349" r:id="rId20"/>
    <p:sldId id="320" r:id="rId21"/>
    <p:sldId id="352" r:id="rId22"/>
    <p:sldId id="264"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717" autoAdjust="0"/>
  </p:normalViewPr>
  <p:slideViewPr>
    <p:cSldViewPr snapToGrid="0">
      <p:cViewPr varScale="1">
        <p:scale>
          <a:sx n="113" d="100"/>
          <a:sy n="113" d="100"/>
        </p:scale>
        <p:origin x="414" y="114"/>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12/17/2022</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12/17/2022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45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2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37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78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457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220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367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3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87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76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74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70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78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33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inhanhx/studentgradepassorfailprediction"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429000"/>
            <a:ext cx="4579668" cy="1657219"/>
          </a:xfrm>
        </p:spPr>
        <p:txBody>
          <a:bodyPr>
            <a:normAutofit/>
          </a:bodyPr>
          <a:lstStyle/>
          <a:p>
            <a:r>
              <a:rPr lang="en-US" dirty="0"/>
              <a:t>Machine Learning </a:t>
            </a:r>
          </a:p>
          <a:p>
            <a:r>
              <a:rPr lang="en-US" dirty="0"/>
              <a:t>Group – 7</a:t>
            </a:r>
          </a:p>
          <a:p>
            <a:endParaRPr lang="en-US" dirty="0"/>
          </a:p>
          <a:p>
            <a:r>
              <a:rPr lang="en-US" sz="1100" b="1" dirty="0"/>
              <a:t>Presented to: DR. M M MANJURUL ISLAM</a:t>
            </a:r>
          </a:p>
        </p:txBody>
      </p:sp>
      <p:sp>
        <p:nvSpPr>
          <p:cNvPr id="6" name="Subtitle 80">
            <a:extLst>
              <a:ext uri="{FF2B5EF4-FFF2-40B4-BE49-F238E27FC236}">
                <a16:creationId xmlns:a16="http://schemas.microsoft.com/office/drawing/2014/main" id="{14B27836-D542-ED53-FC5B-798793171C00}"/>
              </a:ext>
            </a:extLst>
          </p:cNvPr>
          <p:cNvSpPr txBox="1">
            <a:spLocks/>
          </p:cNvSpPr>
          <p:nvPr/>
        </p:nvSpPr>
        <p:spPr>
          <a:xfrm>
            <a:off x="1516332" y="1527404"/>
            <a:ext cx="4579668" cy="1166797"/>
          </a:xfrm>
          <a:prstGeom prst="rect">
            <a:avLst/>
          </a:prstGeom>
        </p:spPr>
        <p:txBody>
          <a:bodyPr vert="horz" lIns="91440" tIns="45720" rIns="91440" bIns="45720" rtlCol="0">
            <a:normAutofit fontScale="92500"/>
          </a:bodyPr>
          <a:lstStyle>
            <a:lvl1pPr marL="228600" indent="-228600" algn="ctr" defTabSz="914400" rtl="0" eaLnBrk="1" latinLnBrk="0" hangingPunct="1">
              <a:lnSpc>
                <a:spcPct val="90000"/>
              </a:lnSpc>
              <a:spcBef>
                <a:spcPts val="1000"/>
              </a:spcBef>
              <a:buFont typeface="Arial" panose="020B0604020202020204" pitchFamily="34" charset="0"/>
              <a:buNone/>
              <a:defRPr sz="2400" kern="1200" spc="4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Mining Student Data to Predict Result </a:t>
            </a:r>
          </a:p>
        </p:txBody>
      </p:sp>
      <p:graphicFrame>
        <p:nvGraphicFramePr>
          <p:cNvPr id="7" name="Table 8">
            <a:extLst>
              <a:ext uri="{FF2B5EF4-FFF2-40B4-BE49-F238E27FC236}">
                <a16:creationId xmlns:a16="http://schemas.microsoft.com/office/drawing/2014/main" id="{ACC26EA9-5881-B459-DC3B-31CF2EFE5B14}"/>
              </a:ext>
            </a:extLst>
          </p:cNvPr>
          <p:cNvGraphicFramePr>
            <a:graphicFrameLocks noGrp="1"/>
          </p:cNvGraphicFramePr>
          <p:nvPr>
            <p:extLst>
              <p:ext uri="{D42A27DB-BD31-4B8C-83A1-F6EECF244321}">
                <p14:modId xmlns:p14="http://schemas.microsoft.com/office/powerpoint/2010/main" val="1371714172"/>
              </p:ext>
            </p:extLst>
          </p:nvPr>
        </p:nvGraphicFramePr>
        <p:xfrm>
          <a:off x="7346120" y="1961780"/>
          <a:ext cx="4579668" cy="2934440"/>
        </p:xfrm>
        <a:graphic>
          <a:graphicData uri="http://schemas.openxmlformats.org/drawingml/2006/table">
            <a:tbl>
              <a:tblPr firstRow="1" bandRow="1">
                <a:tableStyleId>{F5AB1C69-6EDB-4FF4-983F-18BD219EF322}</a:tableStyleId>
              </a:tblPr>
              <a:tblGrid>
                <a:gridCol w="2608912">
                  <a:extLst>
                    <a:ext uri="{9D8B030D-6E8A-4147-A177-3AD203B41FA5}">
                      <a16:colId xmlns:a16="http://schemas.microsoft.com/office/drawing/2014/main" val="495300399"/>
                    </a:ext>
                  </a:extLst>
                </a:gridCol>
                <a:gridCol w="1970756">
                  <a:extLst>
                    <a:ext uri="{9D8B030D-6E8A-4147-A177-3AD203B41FA5}">
                      <a16:colId xmlns:a16="http://schemas.microsoft.com/office/drawing/2014/main" val="2156156609"/>
                    </a:ext>
                  </a:extLst>
                </a:gridCol>
              </a:tblGrid>
              <a:tr h="586888">
                <a:tc>
                  <a:txBody>
                    <a:bodyPr/>
                    <a:lstStyle/>
                    <a:p>
                      <a:pPr algn="ctr"/>
                      <a:r>
                        <a:rPr lang="en-US" sz="2000" dirty="0"/>
                        <a:t>GROUP MEMBERS</a:t>
                      </a:r>
                    </a:p>
                  </a:txBody>
                  <a:tcPr/>
                </a:tc>
                <a:tc>
                  <a:txBody>
                    <a:bodyPr/>
                    <a:lstStyle/>
                    <a:p>
                      <a:pPr algn="ctr"/>
                      <a:r>
                        <a:rPr lang="en-US" sz="2000" dirty="0"/>
                        <a:t>ID</a:t>
                      </a:r>
                    </a:p>
                  </a:txBody>
                  <a:tcPr/>
                </a:tc>
                <a:extLst>
                  <a:ext uri="{0D108BD9-81ED-4DB2-BD59-A6C34878D82A}">
                    <a16:rowId xmlns:a16="http://schemas.microsoft.com/office/drawing/2014/main" val="3024355031"/>
                  </a:ext>
                </a:extLst>
              </a:tr>
              <a:tr h="586888">
                <a:tc>
                  <a:txBody>
                    <a:bodyPr/>
                    <a:lstStyle/>
                    <a:p>
                      <a:pPr algn="ctr"/>
                      <a:r>
                        <a:rPr lang="en-US" dirty="0"/>
                        <a:t>NISMA HOSSAIN</a:t>
                      </a:r>
                    </a:p>
                  </a:txBody>
                  <a:tcPr/>
                </a:tc>
                <a:tc>
                  <a:txBody>
                    <a:bodyPr/>
                    <a:lstStyle/>
                    <a:p>
                      <a:pPr algn="ctr"/>
                      <a:r>
                        <a:rPr lang="en-US" dirty="0"/>
                        <a:t>20-41982-1</a:t>
                      </a:r>
                    </a:p>
                  </a:txBody>
                  <a:tcPr/>
                </a:tc>
                <a:extLst>
                  <a:ext uri="{0D108BD9-81ED-4DB2-BD59-A6C34878D82A}">
                    <a16:rowId xmlns:a16="http://schemas.microsoft.com/office/drawing/2014/main" val="917922944"/>
                  </a:ext>
                </a:extLst>
              </a:tr>
              <a:tr h="586888">
                <a:tc>
                  <a:txBody>
                    <a:bodyPr/>
                    <a:lstStyle/>
                    <a:p>
                      <a:pPr algn="ctr"/>
                      <a:r>
                        <a:rPr lang="en-US" dirty="0"/>
                        <a:t>FAHIM HAIDER</a:t>
                      </a:r>
                    </a:p>
                  </a:txBody>
                  <a:tcPr/>
                </a:tc>
                <a:tc>
                  <a:txBody>
                    <a:bodyPr/>
                    <a:lstStyle/>
                    <a:p>
                      <a:pPr algn="ctr"/>
                      <a:r>
                        <a:rPr lang="en-US" dirty="0"/>
                        <a:t>20-42087-1</a:t>
                      </a:r>
                    </a:p>
                  </a:txBody>
                  <a:tcPr/>
                </a:tc>
                <a:extLst>
                  <a:ext uri="{0D108BD9-81ED-4DB2-BD59-A6C34878D82A}">
                    <a16:rowId xmlns:a16="http://schemas.microsoft.com/office/drawing/2014/main" val="4123822391"/>
                  </a:ext>
                </a:extLst>
              </a:tr>
              <a:tr h="586888">
                <a:tc>
                  <a:txBody>
                    <a:bodyPr/>
                    <a:lstStyle/>
                    <a:p>
                      <a:pPr algn="ctr"/>
                      <a:r>
                        <a:rPr lang="en-US" dirty="0"/>
                        <a:t>SHAKIB SADAT SHANTO</a:t>
                      </a:r>
                    </a:p>
                  </a:txBody>
                  <a:tcPr/>
                </a:tc>
                <a:tc>
                  <a:txBody>
                    <a:bodyPr/>
                    <a:lstStyle/>
                    <a:p>
                      <a:pPr algn="ctr"/>
                      <a:r>
                        <a:rPr lang="en-US" dirty="0"/>
                        <a:t>20-43074-1</a:t>
                      </a:r>
                    </a:p>
                  </a:txBody>
                  <a:tcPr/>
                </a:tc>
                <a:extLst>
                  <a:ext uri="{0D108BD9-81ED-4DB2-BD59-A6C34878D82A}">
                    <a16:rowId xmlns:a16="http://schemas.microsoft.com/office/drawing/2014/main" val="3151151985"/>
                  </a:ext>
                </a:extLst>
              </a:tr>
              <a:tr h="586888">
                <a:tc>
                  <a:txBody>
                    <a:bodyPr/>
                    <a:lstStyle/>
                    <a:p>
                      <a:pPr algn="ctr"/>
                      <a:r>
                        <a:rPr lang="en-US" dirty="0"/>
                        <a:t>ZISHAN AHMED</a:t>
                      </a:r>
                    </a:p>
                  </a:txBody>
                  <a:tcPr/>
                </a:tc>
                <a:tc>
                  <a:txBody>
                    <a:bodyPr/>
                    <a:lstStyle/>
                    <a:p>
                      <a:pPr algn="ctr"/>
                      <a:r>
                        <a:rPr lang="en-US" dirty="0"/>
                        <a:t>20-42085-1</a:t>
                      </a:r>
                    </a:p>
                  </a:txBody>
                  <a:tcPr/>
                </a:tc>
                <a:extLst>
                  <a:ext uri="{0D108BD9-81ED-4DB2-BD59-A6C34878D82A}">
                    <a16:rowId xmlns:a16="http://schemas.microsoft.com/office/drawing/2014/main" val="1958947533"/>
                  </a:ext>
                </a:extLst>
              </a:tr>
            </a:tbl>
          </a:graphicData>
        </a:graphic>
      </p:graphicFrame>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KNN</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10</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3322533" y="5559103"/>
            <a:ext cx="6668494" cy="369332"/>
          </a:xfrm>
          <a:prstGeom prst="rect">
            <a:avLst/>
          </a:prstGeom>
          <a:noFill/>
        </p:spPr>
        <p:txBody>
          <a:bodyPr wrap="square" rtlCol="0">
            <a:spAutoFit/>
          </a:bodyPr>
          <a:lstStyle/>
          <a:p>
            <a:r>
              <a:rPr lang="en-US" dirty="0"/>
              <a:t>Prediction Accuracy and Confusion matrix for KNN classifier</a:t>
            </a:r>
          </a:p>
        </p:txBody>
      </p:sp>
      <p:pic>
        <p:nvPicPr>
          <p:cNvPr id="4" name="Picture 3">
            <a:extLst>
              <a:ext uri="{FF2B5EF4-FFF2-40B4-BE49-F238E27FC236}">
                <a16:creationId xmlns:a16="http://schemas.microsoft.com/office/drawing/2014/main" id="{1A254DAC-4074-0DD6-2514-E753EED160C7}"/>
              </a:ext>
            </a:extLst>
          </p:cNvPr>
          <p:cNvPicPr>
            <a:picLocks noChangeAspect="1"/>
          </p:cNvPicPr>
          <p:nvPr/>
        </p:nvPicPr>
        <p:blipFill>
          <a:blip r:embed="rId3"/>
          <a:stretch>
            <a:fillRect/>
          </a:stretch>
        </p:blipFill>
        <p:spPr>
          <a:xfrm>
            <a:off x="7253466" y="1739515"/>
            <a:ext cx="3887086" cy="3378970"/>
          </a:xfrm>
          <a:prstGeom prst="rect">
            <a:avLst/>
          </a:prstGeom>
        </p:spPr>
      </p:pic>
      <p:pic>
        <p:nvPicPr>
          <p:cNvPr id="7" name="Picture 6">
            <a:extLst>
              <a:ext uri="{FF2B5EF4-FFF2-40B4-BE49-F238E27FC236}">
                <a16:creationId xmlns:a16="http://schemas.microsoft.com/office/drawing/2014/main" id="{4DE6975B-8A46-ADD4-DFCF-2556833AD11D}"/>
              </a:ext>
            </a:extLst>
          </p:cNvPr>
          <p:cNvPicPr>
            <a:picLocks noChangeAspect="1"/>
          </p:cNvPicPr>
          <p:nvPr/>
        </p:nvPicPr>
        <p:blipFill>
          <a:blip r:embed="rId4"/>
          <a:stretch>
            <a:fillRect/>
          </a:stretch>
        </p:blipFill>
        <p:spPr>
          <a:xfrm>
            <a:off x="1709412" y="2339190"/>
            <a:ext cx="4658375" cy="1733792"/>
          </a:xfrm>
          <a:prstGeom prst="rect">
            <a:avLst/>
          </a:prstGeom>
        </p:spPr>
      </p:pic>
    </p:spTree>
    <p:extLst>
      <p:ext uri="{BB962C8B-B14F-4D97-AF65-F5344CB8AC3E}">
        <p14:creationId xmlns:p14="http://schemas.microsoft.com/office/powerpoint/2010/main" val="10748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SVM </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11</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3322533" y="5559103"/>
            <a:ext cx="6668494" cy="369332"/>
          </a:xfrm>
          <a:prstGeom prst="rect">
            <a:avLst/>
          </a:prstGeom>
          <a:noFill/>
        </p:spPr>
        <p:txBody>
          <a:bodyPr wrap="square" rtlCol="0">
            <a:spAutoFit/>
          </a:bodyPr>
          <a:lstStyle/>
          <a:p>
            <a:r>
              <a:rPr lang="en-US" dirty="0"/>
              <a:t>Prediction Accuracy and Confusion matrix for SVM classifier</a:t>
            </a:r>
          </a:p>
        </p:txBody>
      </p:sp>
      <p:pic>
        <p:nvPicPr>
          <p:cNvPr id="4" name="Picture 3">
            <a:extLst>
              <a:ext uri="{FF2B5EF4-FFF2-40B4-BE49-F238E27FC236}">
                <a16:creationId xmlns:a16="http://schemas.microsoft.com/office/drawing/2014/main" id="{AAF4E5C6-633A-7ED8-A4D7-80386561A0E4}"/>
              </a:ext>
            </a:extLst>
          </p:cNvPr>
          <p:cNvPicPr>
            <a:picLocks noChangeAspect="1"/>
          </p:cNvPicPr>
          <p:nvPr/>
        </p:nvPicPr>
        <p:blipFill>
          <a:blip r:embed="rId3"/>
          <a:stretch>
            <a:fillRect/>
          </a:stretch>
        </p:blipFill>
        <p:spPr>
          <a:xfrm>
            <a:off x="1389993" y="2217529"/>
            <a:ext cx="4706007" cy="1714739"/>
          </a:xfrm>
          <a:prstGeom prst="rect">
            <a:avLst/>
          </a:prstGeom>
        </p:spPr>
      </p:pic>
      <p:pic>
        <p:nvPicPr>
          <p:cNvPr id="7" name="Picture 6">
            <a:extLst>
              <a:ext uri="{FF2B5EF4-FFF2-40B4-BE49-F238E27FC236}">
                <a16:creationId xmlns:a16="http://schemas.microsoft.com/office/drawing/2014/main" id="{0E69C9C5-DEC2-0027-76C9-90455059A4E9}"/>
              </a:ext>
            </a:extLst>
          </p:cNvPr>
          <p:cNvPicPr>
            <a:picLocks noChangeAspect="1"/>
          </p:cNvPicPr>
          <p:nvPr/>
        </p:nvPicPr>
        <p:blipFill>
          <a:blip r:embed="rId4"/>
          <a:stretch>
            <a:fillRect/>
          </a:stretch>
        </p:blipFill>
        <p:spPr>
          <a:xfrm>
            <a:off x="6748330" y="1639299"/>
            <a:ext cx="3887086" cy="3340861"/>
          </a:xfrm>
          <a:prstGeom prst="rect">
            <a:avLst/>
          </a:prstGeom>
        </p:spPr>
      </p:pic>
    </p:spTree>
    <p:extLst>
      <p:ext uri="{BB962C8B-B14F-4D97-AF65-F5344CB8AC3E}">
        <p14:creationId xmlns:p14="http://schemas.microsoft.com/office/powerpoint/2010/main" val="45696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7" y="358614"/>
            <a:ext cx="4662659" cy="1431000"/>
          </a:xfrm>
        </p:spPr>
        <p:txBody>
          <a:bodyPr/>
          <a:lstStyle/>
          <a:p>
            <a:r>
              <a:rPr lang="en-US" dirty="0"/>
              <a:t>KERNEL SVM (RBF)</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12</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3187361" y="5534997"/>
            <a:ext cx="6668494" cy="369332"/>
          </a:xfrm>
          <a:prstGeom prst="rect">
            <a:avLst/>
          </a:prstGeom>
          <a:noFill/>
        </p:spPr>
        <p:txBody>
          <a:bodyPr wrap="square" rtlCol="0">
            <a:spAutoFit/>
          </a:bodyPr>
          <a:lstStyle/>
          <a:p>
            <a:r>
              <a:rPr lang="en-US" dirty="0"/>
              <a:t>Prediction Accuracy and Confusion matrix for Kernel SVM classifier</a:t>
            </a:r>
          </a:p>
        </p:txBody>
      </p:sp>
      <p:pic>
        <p:nvPicPr>
          <p:cNvPr id="15" name="Picture 14">
            <a:extLst>
              <a:ext uri="{FF2B5EF4-FFF2-40B4-BE49-F238E27FC236}">
                <a16:creationId xmlns:a16="http://schemas.microsoft.com/office/drawing/2014/main" id="{B217ED17-F08F-D1B3-3528-AB741A4C6FD2}"/>
              </a:ext>
            </a:extLst>
          </p:cNvPr>
          <p:cNvPicPr>
            <a:picLocks noChangeAspect="1"/>
          </p:cNvPicPr>
          <p:nvPr/>
        </p:nvPicPr>
        <p:blipFill>
          <a:blip r:embed="rId3"/>
          <a:stretch>
            <a:fillRect/>
          </a:stretch>
        </p:blipFill>
        <p:spPr>
          <a:xfrm>
            <a:off x="7012047" y="1754819"/>
            <a:ext cx="3887086" cy="3328158"/>
          </a:xfrm>
          <a:prstGeom prst="rect">
            <a:avLst/>
          </a:prstGeom>
        </p:spPr>
      </p:pic>
      <p:pic>
        <p:nvPicPr>
          <p:cNvPr id="17" name="Picture 16">
            <a:extLst>
              <a:ext uri="{FF2B5EF4-FFF2-40B4-BE49-F238E27FC236}">
                <a16:creationId xmlns:a16="http://schemas.microsoft.com/office/drawing/2014/main" id="{B6F92006-AE83-6D27-672C-A1E7A625A8A8}"/>
              </a:ext>
            </a:extLst>
          </p:cNvPr>
          <p:cNvPicPr>
            <a:picLocks noChangeAspect="1"/>
          </p:cNvPicPr>
          <p:nvPr/>
        </p:nvPicPr>
        <p:blipFill>
          <a:blip r:embed="rId4"/>
          <a:stretch>
            <a:fillRect/>
          </a:stretch>
        </p:blipFill>
        <p:spPr>
          <a:xfrm>
            <a:off x="1359838" y="2179760"/>
            <a:ext cx="4744112" cy="1752845"/>
          </a:xfrm>
          <a:prstGeom prst="rect">
            <a:avLst/>
          </a:prstGeom>
        </p:spPr>
      </p:pic>
    </p:spTree>
    <p:extLst>
      <p:ext uri="{BB962C8B-B14F-4D97-AF65-F5344CB8AC3E}">
        <p14:creationId xmlns:p14="http://schemas.microsoft.com/office/powerpoint/2010/main" val="160988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Decision Tree</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13</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2980626" y="5541837"/>
            <a:ext cx="6918747" cy="369332"/>
          </a:xfrm>
          <a:prstGeom prst="rect">
            <a:avLst/>
          </a:prstGeom>
          <a:noFill/>
        </p:spPr>
        <p:txBody>
          <a:bodyPr wrap="square" rtlCol="0">
            <a:spAutoFit/>
          </a:bodyPr>
          <a:lstStyle/>
          <a:p>
            <a:r>
              <a:rPr lang="en-US" dirty="0"/>
              <a:t>Prediction Accuracy and Confusion matrix for Decision Tree classifier</a:t>
            </a:r>
          </a:p>
        </p:txBody>
      </p:sp>
      <p:pic>
        <p:nvPicPr>
          <p:cNvPr id="3" name="Picture 2">
            <a:extLst>
              <a:ext uri="{FF2B5EF4-FFF2-40B4-BE49-F238E27FC236}">
                <a16:creationId xmlns:a16="http://schemas.microsoft.com/office/drawing/2014/main" id="{9496A39A-3F4A-F53E-5E09-5D95B46076EE}"/>
              </a:ext>
            </a:extLst>
          </p:cNvPr>
          <p:cNvPicPr>
            <a:picLocks noChangeAspect="1"/>
          </p:cNvPicPr>
          <p:nvPr/>
        </p:nvPicPr>
        <p:blipFill>
          <a:blip r:embed="rId3"/>
          <a:stretch>
            <a:fillRect/>
          </a:stretch>
        </p:blipFill>
        <p:spPr>
          <a:xfrm>
            <a:off x="6924447" y="1669505"/>
            <a:ext cx="3887086" cy="3328158"/>
          </a:xfrm>
          <a:prstGeom prst="rect">
            <a:avLst/>
          </a:prstGeom>
        </p:spPr>
      </p:pic>
      <p:pic>
        <p:nvPicPr>
          <p:cNvPr id="6" name="Picture 5">
            <a:extLst>
              <a:ext uri="{FF2B5EF4-FFF2-40B4-BE49-F238E27FC236}">
                <a16:creationId xmlns:a16="http://schemas.microsoft.com/office/drawing/2014/main" id="{01D89160-6966-740D-CFA1-33FB2BFB929E}"/>
              </a:ext>
            </a:extLst>
          </p:cNvPr>
          <p:cNvPicPr>
            <a:picLocks noChangeAspect="1"/>
          </p:cNvPicPr>
          <p:nvPr/>
        </p:nvPicPr>
        <p:blipFill>
          <a:blip r:embed="rId4"/>
          <a:stretch>
            <a:fillRect/>
          </a:stretch>
        </p:blipFill>
        <p:spPr>
          <a:xfrm>
            <a:off x="1380467" y="2333788"/>
            <a:ext cx="4715533" cy="1724266"/>
          </a:xfrm>
          <a:prstGeom prst="rect">
            <a:avLst/>
          </a:prstGeom>
        </p:spPr>
      </p:pic>
    </p:spTree>
    <p:extLst>
      <p:ext uri="{BB962C8B-B14F-4D97-AF65-F5344CB8AC3E}">
        <p14:creationId xmlns:p14="http://schemas.microsoft.com/office/powerpoint/2010/main" val="26073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Random Forest</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14</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2980626" y="5541837"/>
            <a:ext cx="6918747" cy="369332"/>
          </a:xfrm>
          <a:prstGeom prst="rect">
            <a:avLst/>
          </a:prstGeom>
          <a:noFill/>
        </p:spPr>
        <p:txBody>
          <a:bodyPr wrap="square" rtlCol="0">
            <a:spAutoFit/>
          </a:bodyPr>
          <a:lstStyle/>
          <a:p>
            <a:r>
              <a:rPr lang="en-US" dirty="0"/>
              <a:t>Prediction Accuracy and Confusion matrix for Random Forest classifier</a:t>
            </a:r>
          </a:p>
        </p:txBody>
      </p:sp>
      <p:pic>
        <p:nvPicPr>
          <p:cNvPr id="3" name="Picture 2">
            <a:extLst>
              <a:ext uri="{FF2B5EF4-FFF2-40B4-BE49-F238E27FC236}">
                <a16:creationId xmlns:a16="http://schemas.microsoft.com/office/drawing/2014/main" id="{9496A39A-3F4A-F53E-5E09-5D95B46076EE}"/>
              </a:ext>
            </a:extLst>
          </p:cNvPr>
          <p:cNvPicPr>
            <a:picLocks noChangeAspect="1"/>
          </p:cNvPicPr>
          <p:nvPr/>
        </p:nvPicPr>
        <p:blipFill>
          <a:blip r:embed="rId3"/>
          <a:stretch>
            <a:fillRect/>
          </a:stretch>
        </p:blipFill>
        <p:spPr>
          <a:xfrm>
            <a:off x="6924447" y="1669505"/>
            <a:ext cx="3887086" cy="3328158"/>
          </a:xfrm>
          <a:prstGeom prst="rect">
            <a:avLst/>
          </a:prstGeom>
        </p:spPr>
      </p:pic>
      <p:pic>
        <p:nvPicPr>
          <p:cNvPr id="6" name="Picture 5">
            <a:extLst>
              <a:ext uri="{FF2B5EF4-FFF2-40B4-BE49-F238E27FC236}">
                <a16:creationId xmlns:a16="http://schemas.microsoft.com/office/drawing/2014/main" id="{01D89160-6966-740D-CFA1-33FB2BFB929E}"/>
              </a:ext>
            </a:extLst>
          </p:cNvPr>
          <p:cNvPicPr>
            <a:picLocks noChangeAspect="1"/>
          </p:cNvPicPr>
          <p:nvPr/>
        </p:nvPicPr>
        <p:blipFill>
          <a:blip r:embed="rId4"/>
          <a:stretch>
            <a:fillRect/>
          </a:stretch>
        </p:blipFill>
        <p:spPr>
          <a:xfrm>
            <a:off x="1380467" y="2333788"/>
            <a:ext cx="4715533" cy="1724266"/>
          </a:xfrm>
          <a:prstGeom prst="rect">
            <a:avLst/>
          </a:prstGeom>
        </p:spPr>
      </p:pic>
    </p:spTree>
    <p:extLst>
      <p:ext uri="{BB962C8B-B14F-4D97-AF65-F5344CB8AC3E}">
        <p14:creationId xmlns:p14="http://schemas.microsoft.com/office/powerpoint/2010/main" val="396198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5036370" cy="1431000"/>
          </a:xfrm>
        </p:spPr>
        <p:txBody>
          <a:bodyPr/>
          <a:lstStyle/>
          <a:p>
            <a:r>
              <a:rPr lang="en-US" dirty="0"/>
              <a:t>Logistic Regression</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15</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2358330" y="5573643"/>
            <a:ext cx="7475339" cy="369332"/>
          </a:xfrm>
          <a:prstGeom prst="rect">
            <a:avLst/>
          </a:prstGeom>
          <a:noFill/>
        </p:spPr>
        <p:txBody>
          <a:bodyPr wrap="square" rtlCol="0">
            <a:spAutoFit/>
          </a:bodyPr>
          <a:lstStyle/>
          <a:p>
            <a:r>
              <a:rPr lang="en-US" dirty="0"/>
              <a:t>Prediction Accuracy and Confusion matrix for Logistic Regression classifier</a:t>
            </a:r>
          </a:p>
        </p:txBody>
      </p:sp>
      <p:pic>
        <p:nvPicPr>
          <p:cNvPr id="18434" name="Picture 2">
            <a:extLst>
              <a:ext uri="{FF2B5EF4-FFF2-40B4-BE49-F238E27FC236}">
                <a16:creationId xmlns:a16="http://schemas.microsoft.com/office/drawing/2014/main" id="{DCC0B649-D5C5-9390-B47E-F2635D2B3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610" y="1602143"/>
            <a:ext cx="3635980" cy="31606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F2462F7-A90C-FE8F-6A03-9FBAFE0A477C}"/>
              </a:ext>
            </a:extLst>
          </p:cNvPr>
          <p:cNvPicPr>
            <a:picLocks noChangeAspect="1"/>
          </p:cNvPicPr>
          <p:nvPr/>
        </p:nvPicPr>
        <p:blipFill>
          <a:blip r:embed="rId4"/>
          <a:stretch>
            <a:fillRect/>
          </a:stretch>
        </p:blipFill>
        <p:spPr>
          <a:xfrm>
            <a:off x="1051651" y="2202989"/>
            <a:ext cx="5277587" cy="1771897"/>
          </a:xfrm>
          <a:prstGeom prst="rect">
            <a:avLst/>
          </a:prstGeom>
        </p:spPr>
      </p:pic>
    </p:spTree>
    <p:extLst>
      <p:ext uri="{BB962C8B-B14F-4D97-AF65-F5344CB8AC3E}">
        <p14:creationId xmlns:p14="http://schemas.microsoft.com/office/powerpoint/2010/main" val="17315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ANN</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16</a:t>
            </a:fld>
            <a:endParaRPr lang="en-US" noProof="0" dirty="0"/>
          </a:p>
        </p:txBody>
      </p:sp>
      <p:sp>
        <p:nvSpPr>
          <p:cNvPr id="11" name="TextBox 10">
            <a:extLst>
              <a:ext uri="{FF2B5EF4-FFF2-40B4-BE49-F238E27FC236}">
                <a16:creationId xmlns:a16="http://schemas.microsoft.com/office/drawing/2014/main" id="{B25E9BA5-1177-E5CA-6185-1B0C700C7DB4}"/>
              </a:ext>
            </a:extLst>
          </p:cNvPr>
          <p:cNvSpPr txBox="1"/>
          <p:nvPr/>
        </p:nvSpPr>
        <p:spPr>
          <a:xfrm>
            <a:off x="2980626" y="5541837"/>
            <a:ext cx="6918747" cy="369332"/>
          </a:xfrm>
          <a:prstGeom prst="rect">
            <a:avLst/>
          </a:prstGeom>
          <a:noFill/>
        </p:spPr>
        <p:txBody>
          <a:bodyPr wrap="square" rtlCol="0">
            <a:spAutoFit/>
          </a:bodyPr>
          <a:lstStyle/>
          <a:p>
            <a:r>
              <a:rPr lang="en-US" dirty="0"/>
              <a:t>Prediction Accuracy and Confusion matrix for ANN classifier</a:t>
            </a:r>
          </a:p>
        </p:txBody>
      </p:sp>
      <p:pic>
        <p:nvPicPr>
          <p:cNvPr id="4098" name="Picture 2">
            <a:extLst>
              <a:ext uri="{FF2B5EF4-FFF2-40B4-BE49-F238E27FC236}">
                <a16:creationId xmlns:a16="http://schemas.microsoft.com/office/drawing/2014/main" id="{9675B077-1BDA-78F6-10DB-95FE45717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868" y="2234795"/>
            <a:ext cx="4638675" cy="15335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ECBBA9-4CA9-E500-3E83-CEC9DA8D6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444" y="1789614"/>
            <a:ext cx="3673793" cy="314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0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0264F-581A-441B-9F2A-CEED8A2E04FE}"/>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3" name="Footer Placeholder 2">
            <a:extLst>
              <a:ext uri="{FF2B5EF4-FFF2-40B4-BE49-F238E27FC236}">
                <a16:creationId xmlns:a16="http://schemas.microsoft.com/office/drawing/2014/main" id="{C911102A-3894-4E98-993F-1814860041E3}"/>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17</a:t>
            </a:fld>
            <a:endParaRPr lang="en-US" noProof="0" dirty="0"/>
          </a:p>
        </p:txBody>
      </p:sp>
      <p:sp>
        <p:nvSpPr>
          <p:cNvPr id="14" name="Title 7">
            <a:extLst>
              <a:ext uri="{FF2B5EF4-FFF2-40B4-BE49-F238E27FC236}">
                <a16:creationId xmlns:a16="http://schemas.microsoft.com/office/drawing/2014/main" id="{B3902787-7677-24B0-234D-EAB3CCCE66B6}"/>
              </a:ext>
            </a:extLst>
          </p:cNvPr>
          <p:cNvSpPr>
            <a:spLocks noGrp="1"/>
          </p:cNvSpPr>
          <p:nvPr>
            <p:ph type="title"/>
          </p:nvPr>
        </p:nvSpPr>
        <p:spPr>
          <a:xfrm>
            <a:off x="1865361" y="589203"/>
            <a:ext cx="5887162" cy="1431000"/>
          </a:xfrm>
        </p:spPr>
        <p:txBody>
          <a:bodyPr>
            <a:normAutofit/>
          </a:bodyPr>
          <a:lstStyle/>
          <a:p>
            <a:r>
              <a:rPr lang="en-US" dirty="0"/>
              <a:t>Finding Best Accuracy</a:t>
            </a:r>
          </a:p>
        </p:txBody>
      </p:sp>
      <p:sp>
        <p:nvSpPr>
          <p:cNvPr id="15" name="Content Placeholder 9">
            <a:extLst>
              <a:ext uri="{FF2B5EF4-FFF2-40B4-BE49-F238E27FC236}">
                <a16:creationId xmlns:a16="http://schemas.microsoft.com/office/drawing/2014/main" id="{9B54BABA-12C4-0D30-D717-467D4C40E313}"/>
              </a:ext>
            </a:extLst>
          </p:cNvPr>
          <p:cNvSpPr txBox="1">
            <a:spLocks/>
          </p:cNvSpPr>
          <p:nvPr/>
        </p:nvSpPr>
        <p:spPr>
          <a:xfrm>
            <a:off x="1865361" y="2108061"/>
            <a:ext cx="5217173" cy="2185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p:txBody>
      </p:sp>
      <p:sp>
        <p:nvSpPr>
          <p:cNvPr id="16" name="Content Placeholder 9">
            <a:extLst>
              <a:ext uri="{FF2B5EF4-FFF2-40B4-BE49-F238E27FC236}">
                <a16:creationId xmlns:a16="http://schemas.microsoft.com/office/drawing/2014/main" id="{AFBD2621-B524-CF06-59F6-5A5F5164D709}"/>
              </a:ext>
            </a:extLst>
          </p:cNvPr>
          <p:cNvSpPr txBox="1">
            <a:spLocks/>
          </p:cNvSpPr>
          <p:nvPr/>
        </p:nvSpPr>
        <p:spPr>
          <a:xfrm>
            <a:off x="2209800" y="2108061"/>
            <a:ext cx="8116839" cy="3060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t>For validation, we split the dataset into 75% train and 25% test data.</a:t>
            </a:r>
          </a:p>
          <a:p>
            <a:pPr algn="just">
              <a:lnSpc>
                <a:spcPct val="150000"/>
              </a:lnSpc>
            </a:pPr>
            <a:r>
              <a:rPr lang="en-US" sz="2000" dirty="0"/>
              <a:t>After applying all algorithms we can observe that decision tree and random forest classifiers has the highest accuracy of </a:t>
            </a:r>
            <a:r>
              <a:rPr lang="en-US" sz="2000"/>
              <a:t>100%.</a:t>
            </a:r>
          </a:p>
          <a:p>
            <a:pPr algn="just">
              <a:lnSpc>
                <a:spcPct val="150000"/>
              </a:lnSpc>
            </a:pPr>
            <a:r>
              <a:rPr lang="en-US" sz="2000"/>
              <a:t>Other </a:t>
            </a:r>
            <a:r>
              <a:rPr lang="en-US" sz="2000" dirty="0"/>
              <a:t>than these two, SVM gives the best accuracy of 95%.</a:t>
            </a:r>
          </a:p>
        </p:txBody>
      </p:sp>
    </p:spTree>
    <p:extLst>
      <p:ext uri="{BB962C8B-B14F-4D97-AF65-F5344CB8AC3E}">
        <p14:creationId xmlns:p14="http://schemas.microsoft.com/office/powerpoint/2010/main" val="214475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0264F-581A-441B-9F2A-CEED8A2E04FE}"/>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3" name="Footer Placeholder 2">
            <a:extLst>
              <a:ext uri="{FF2B5EF4-FFF2-40B4-BE49-F238E27FC236}">
                <a16:creationId xmlns:a16="http://schemas.microsoft.com/office/drawing/2014/main" id="{C911102A-3894-4E98-993F-1814860041E3}"/>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18</a:t>
            </a:fld>
            <a:endParaRPr lang="en-US" noProof="0" dirty="0"/>
          </a:p>
        </p:txBody>
      </p:sp>
      <p:sp>
        <p:nvSpPr>
          <p:cNvPr id="14" name="Title 7">
            <a:extLst>
              <a:ext uri="{FF2B5EF4-FFF2-40B4-BE49-F238E27FC236}">
                <a16:creationId xmlns:a16="http://schemas.microsoft.com/office/drawing/2014/main" id="{B3902787-7677-24B0-234D-EAB3CCCE66B6}"/>
              </a:ext>
            </a:extLst>
          </p:cNvPr>
          <p:cNvSpPr>
            <a:spLocks noGrp="1"/>
          </p:cNvSpPr>
          <p:nvPr>
            <p:ph type="title"/>
          </p:nvPr>
        </p:nvSpPr>
        <p:spPr>
          <a:xfrm>
            <a:off x="1865361" y="589203"/>
            <a:ext cx="3684649" cy="1431000"/>
          </a:xfrm>
        </p:spPr>
        <p:txBody>
          <a:bodyPr>
            <a:normAutofit/>
          </a:bodyPr>
          <a:lstStyle/>
          <a:p>
            <a:r>
              <a:rPr lang="en-US" dirty="0"/>
              <a:t>Discussion</a:t>
            </a:r>
          </a:p>
        </p:txBody>
      </p:sp>
      <p:sp>
        <p:nvSpPr>
          <p:cNvPr id="15" name="Content Placeholder 9">
            <a:extLst>
              <a:ext uri="{FF2B5EF4-FFF2-40B4-BE49-F238E27FC236}">
                <a16:creationId xmlns:a16="http://schemas.microsoft.com/office/drawing/2014/main" id="{9B54BABA-12C4-0D30-D717-467D4C40E313}"/>
              </a:ext>
            </a:extLst>
          </p:cNvPr>
          <p:cNvSpPr txBox="1">
            <a:spLocks/>
          </p:cNvSpPr>
          <p:nvPr/>
        </p:nvSpPr>
        <p:spPr>
          <a:xfrm>
            <a:off x="1865361" y="2108061"/>
            <a:ext cx="5217173" cy="2185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p:txBody>
      </p:sp>
      <p:sp>
        <p:nvSpPr>
          <p:cNvPr id="16" name="Content Placeholder 9">
            <a:extLst>
              <a:ext uri="{FF2B5EF4-FFF2-40B4-BE49-F238E27FC236}">
                <a16:creationId xmlns:a16="http://schemas.microsoft.com/office/drawing/2014/main" id="{AFBD2621-B524-CF06-59F6-5A5F5164D709}"/>
              </a:ext>
            </a:extLst>
          </p:cNvPr>
          <p:cNvSpPr txBox="1">
            <a:spLocks/>
          </p:cNvSpPr>
          <p:nvPr/>
        </p:nvSpPr>
        <p:spPr>
          <a:xfrm>
            <a:off x="2209800" y="1996921"/>
            <a:ext cx="7665720" cy="355366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t>The secondary student achievement statistics from two Portuguese schools is presented here.</a:t>
            </a:r>
          </a:p>
          <a:p>
            <a:pPr algn="just">
              <a:lnSpc>
                <a:spcPct val="150000"/>
              </a:lnSpc>
            </a:pPr>
            <a:r>
              <a:rPr lang="en-US" sz="2000" dirty="0"/>
              <a:t>We would be able to identify comparable real-world datasets with similar features if we used Decision Tree or Random Forest to create a model on the dataset because it provided the best accuracy.</a:t>
            </a:r>
          </a:p>
          <a:p>
            <a:pPr algn="just">
              <a:lnSpc>
                <a:spcPct val="150000"/>
              </a:lnSpc>
            </a:pPr>
            <a:r>
              <a:rPr lang="en-US" sz="2000" dirty="0"/>
              <a:t>In the future, if a suitable dataset is available, we can classify students according to their performance into good, bad, or average rather than forecasting their results.</a:t>
            </a:r>
          </a:p>
        </p:txBody>
      </p:sp>
    </p:spTree>
    <p:extLst>
      <p:ext uri="{BB962C8B-B14F-4D97-AF65-F5344CB8AC3E}">
        <p14:creationId xmlns:p14="http://schemas.microsoft.com/office/powerpoint/2010/main" val="49637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References</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19</a:t>
            </a:fld>
            <a:endParaRPr lang="en-US" noProof="0" dirty="0"/>
          </a:p>
        </p:txBody>
      </p:sp>
      <p:sp>
        <p:nvSpPr>
          <p:cNvPr id="2" name="Title 7">
            <a:extLst>
              <a:ext uri="{FF2B5EF4-FFF2-40B4-BE49-F238E27FC236}">
                <a16:creationId xmlns:a16="http://schemas.microsoft.com/office/drawing/2014/main" id="{05DDF173-5409-E148-7159-7B67679A4F3F}"/>
              </a:ext>
            </a:extLst>
          </p:cNvPr>
          <p:cNvSpPr txBox="1">
            <a:spLocks/>
          </p:cNvSpPr>
          <p:nvPr/>
        </p:nvSpPr>
        <p:spPr>
          <a:xfrm>
            <a:off x="1292867" y="1519506"/>
            <a:ext cx="9902569" cy="407026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7" name="Picture 6">
            <a:extLst>
              <a:ext uri="{FF2B5EF4-FFF2-40B4-BE49-F238E27FC236}">
                <a16:creationId xmlns:a16="http://schemas.microsoft.com/office/drawing/2014/main" id="{3DDC82A9-F3C8-D65B-8D47-4A7C698C1BB2}"/>
              </a:ext>
            </a:extLst>
          </p:cNvPr>
          <p:cNvPicPr>
            <a:picLocks noChangeAspect="1"/>
          </p:cNvPicPr>
          <p:nvPr/>
        </p:nvPicPr>
        <p:blipFill>
          <a:blip r:embed="rId3"/>
          <a:stretch>
            <a:fillRect/>
          </a:stretch>
        </p:blipFill>
        <p:spPr>
          <a:xfrm>
            <a:off x="1675721" y="2050304"/>
            <a:ext cx="9519716" cy="3278773"/>
          </a:xfrm>
          <a:prstGeom prst="rect">
            <a:avLst/>
          </a:prstGeom>
        </p:spPr>
      </p:pic>
      <p:sp>
        <p:nvSpPr>
          <p:cNvPr id="12" name="TextBox 11">
            <a:extLst>
              <a:ext uri="{FF2B5EF4-FFF2-40B4-BE49-F238E27FC236}">
                <a16:creationId xmlns:a16="http://schemas.microsoft.com/office/drawing/2014/main" id="{03845ECA-F915-A68E-EAE8-A97AA970A432}"/>
              </a:ext>
            </a:extLst>
          </p:cNvPr>
          <p:cNvSpPr txBox="1"/>
          <p:nvPr/>
        </p:nvSpPr>
        <p:spPr>
          <a:xfrm>
            <a:off x="1359885" y="3174071"/>
            <a:ext cx="398678" cy="369332"/>
          </a:xfrm>
          <a:prstGeom prst="rect">
            <a:avLst/>
          </a:prstGeom>
          <a:noFill/>
        </p:spPr>
        <p:txBody>
          <a:bodyPr wrap="square" rtlCol="0">
            <a:spAutoFit/>
          </a:bodyPr>
          <a:lstStyle/>
          <a:p>
            <a:r>
              <a:rPr lang="en-US" dirty="0"/>
              <a:t>2.</a:t>
            </a:r>
          </a:p>
        </p:txBody>
      </p:sp>
      <p:sp>
        <p:nvSpPr>
          <p:cNvPr id="13" name="TextBox 12">
            <a:extLst>
              <a:ext uri="{FF2B5EF4-FFF2-40B4-BE49-F238E27FC236}">
                <a16:creationId xmlns:a16="http://schemas.microsoft.com/office/drawing/2014/main" id="{21E62390-AC3A-FDB6-65B5-D76514CCDD25}"/>
              </a:ext>
            </a:extLst>
          </p:cNvPr>
          <p:cNvSpPr txBox="1"/>
          <p:nvPr/>
        </p:nvSpPr>
        <p:spPr>
          <a:xfrm>
            <a:off x="1359885" y="2050304"/>
            <a:ext cx="398678"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E204F4CB-8222-4C66-439B-B68E36327B5D}"/>
              </a:ext>
            </a:extLst>
          </p:cNvPr>
          <p:cNvSpPr txBox="1"/>
          <p:nvPr/>
        </p:nvSpPr>
        <p:spPr>
          <a:xfrm>
            <a:off x="1359885" y="4012587"/>
            <a:ext cx="398678"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95255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t>Table of Contents</a:t>
            </a:r>
          </a:p>
        </p:txBody>
      </p:sp>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956783" y="1747592"/>
            <a:ext cx="5779342" cy="4351338"/>
          </a:xfrm>
        </p:spPr>
        <p:txBody>
          <a:bodyPr>
            <a:normAutofit/>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dirty="0"/>
              <a:t>Dataset Description</a:t>
            </a:r>
          </a:p>
          <a:p>
            <a:pPr marL="342900" indent="-342900">
              <a:buFont typeface="Wingdings" panose="05000000000000000000" pitchFamily="2" charset="2"/>
              <a:buChar char="§"/>
            </a:pPr>
            <a:r>
              <a:rPr lang="en-US" dirty="0"/>
              <a:t>Data Analyzing</a:t>
            </a:r>
          </a:p>
          <a:p>
            <a:pPr marL="342900" indent="-342900">
              <a:buFont typeface="Wingdings" panose="05000000000000000000" pitchFamily="2" charset="2"/>
              <a:buChar char="§"/>
            </a:pPr>
            <a:r>
              <a:rPr lang="en-US" dirty="0"/>
              <a:t>Model building with different Algorithms</a:t>
            </a:r>
          </a:p>
          <a:p>
            <a:pPr marL="342900" indent="-342900">
              <a:buFont typeface="Wingdings" panose="05000000000000000000" pitchFamily="2" charset="2"/>
              <a:buChar char="§"/>
            </a:pPr>
            <a:r>
              <a:rPr lang="en-US" dirty="0"/>
              <a:t>Finding Best Accuracy</a:t>
            </a:r>
          </a:p>
          <a:p>
            <a:pPr marL="342900" indent="-342900">
              <a:buFont typeface="Wingdings" panose="05000000000000000000" pitchFamily="2" charset="2"/>
              <a:buChar char="§"/>
            </a:pPr>
            <a:r>
              <a:rPr lang="en-US" dirty="0"/>
              <a:t>Discussion</a:t>
            </a:r>
          </a:p>
          <a:p>
            <a:pPr marL="342900" indent="-342900">
              <a:buFont typeface="Wingdings" panose="05000000000000000000" pitchFamily="2" charset="2"/>
              <a:buChar char="§"/>
            </a:pPr>
            <a:r>
              <a:rPr lang="en-US" dirty="0"/>
              <a:t>References</a:t>
            </a:r>
          </a:p>
          <a:p>
            <a:pPr marL="342900" indent="-342900">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B99C0A8A-A891-43CA-8434-E1F64C249A96}"/>
              </a:ext>
            </a:extLst>
          </p:cNvPr>
          <p:cNvSpPr>
            <a:spLocks noGrp="1"/>
          </p:cNvSpPr>
          <p:nvPr>
            <p:ph type="dt" sz="half" idx="10"/>
          </p:nvPr>
        </p:nvSpPr>
        <p:spPr>
          <a:xfrm>
            <a:off x="838200" y="6356350"/>
            <a:ext cx="2743200" cy="365125"/>
          </a:xfrm>
        </p:spPr>
        <p:txBody>
          <a:bodyPr/>
          <a:lstStyle/>
          <a:p>
            <a:r>
              <a:rPr lang="en-US" dirty="0"/>
              <a:t>5/12/2022</a:t>
            </a:r>
          </a:p>
        </p:txBody>
      </p:sp>
      <p:sp>
        <p:nvSpPr>
          <p:cNvPr id="5" name="Footer Placeholder 4">
            <a:extLst>
              <a:ext uri="{FF2B5EF4-FFF2-40B4-BE49-F238E27FC236}">
                <a16:creationId xmlns:a16="http://schemas.microsoft.com/office/drawing/2014/main" id="{7F8C585A-B5B9-40F2-A604-181F9326DE6D}"/>
              </a:ext>
            </a:extLst>
          </p:cNvPr>
          <p:cNvSpPr>
            <a:spLocks noGrp="1"/>
          </p:cNvSpPr>
          <p:nvPr>
            <p:ph type="ftr" sz="quarter" idx="11"/>
          </p:nvPr>
        </p:nvSpPr>
        <p:spPr>
          <a:xfrm>
            <a:off x="4038600" y="6356350"/>
            <a:ext cx="4114800" cy="365125"/>
          </a:xfrm>
        </p:spPr>
        <p:txBody>
          <a:bodyPr/>
          <a:lstStyle/>
          <a:p>
            <a:r>
              <a:rPr lang="en-US" dirty="0"/>
              <a:t>Machine learning</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pic>
        <p:nvPicPr>
          <p:cNvPr id="1028" name="Picture 4" descr="Book Collection Vector. A group of books for education and learning. Vector  illustration Stock Vector Image &amp; Art - Alamy">
            <a:extLst>
              <a:ext uri="{FF2B5EF4-FFF2-40B4-BE49-F238E27FC236}">
                <a16:creationId xmlns:a16="http://schemas.microsoft.com/office/drawing/2014/main" id="{8A28FA97-548B-E2D3-7FB4-6E9BD8CACCF2}"/>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7684" b="7684"/>
          <a:stretch>
            <a:fillRect/>
          </a:stretch>
        </p:blipFill>
        <p:spPr bwMode="auto">
          <a:xfrm>
            <a:off x="1494488" y="1548399"/>
            <a:ext cx="3555043" cy="32173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1800521" y="870907"/>
            <a:ext cx="4024032" cy="2885715"/>
          </a:xfrm>
        </p:spPr>
        <p:txBody>
          <a:bodyPr/>
          <a:lstStyle/>
          <a:p>
            <a:r>
              <a:rPr lang="en-US" dirty="0"/>
              <a:t>THANK </a:t>
            </a:r>
            <a:br>
              <a:rPr lang="en-US" dirty="0"/>
            </a:br>
            <a:r>
              <a:rPr lang="en-US" dirty="0"/>
              <a:t>YOU</a:t>
            </a:r>
          </a:p>
        </p:txBody>
      </p:sp>
      <p:pic>
        <p:nvPicPr>
          <p:cNvPr id="3074" name="Picture 2" descr="Education Vector Graphics St Columb's College School Scholarship, PNG,  512x512px, Education, Academic Degree, Alumnus, College, Higher">
            <a:extLst>
              <a:ext uri="{FF2B5EF4-FFF2-40B4-BE49-F238E27FC236}">
                <a16:creationId xmlns:a16="http://schemas.microsoft.com/office/drawing/2014/main" id="{C2AF11DB-3744-2226-D61A-E4E48FE7C2CA}"/>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7221" r="17221"/>
          <a:stretch>
            <a:fillRect/>
          </a:stretch>
        </p:blipFill>
        <p:spPr bwMode="auto">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4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0115CEC-2AE0-86D1-134D-E2A63A2F9DDA}"/>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3196" r="3196"/>
          <a:stretch>
            <a:fillRect/>
          </a:stretch>
        </p:blipFill>
        <p:spPr bwMode="auto">
          <a:xfrm>
            <a:off x="7235390" y="3339427"/>
            <a:ext cx="4114799" cy="29310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0" name="Picture 2" descr="Education Vectors &amp; Illustrations for Free Download | Freepik">
            <a:extLst>
              <a:ext uri="{FF2B5EF4-FFF2-40B4-BE49-F238E27FC236}">
                <a16:creationId xmlns:a16="http://schemas.microsoft.com/office/drawing/2014/main" id="{F0858F5D-0DB7-1949-440C-F937D5CD87C8}"/>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l="6121" r="6121"/>
          <a:stretch>
            <a:fillRect/>
          </a:stretch>
        </p:blipFill>
        <p:spPr bwMode="auto">
          <a:xfrm>
            <a:off x="7235389" y="730006"/>
            <a:ext cx="4114800" cy="29310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Introduction</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2195525"/>
            <a:ext cx="5217173" cy="2185643"/>
          </a:xfrm>
        </p:spPr>
        <p:txBody>
          <a:bodyPr>
            <a:normAutofit/>
          </a:bodyPr>
          <a:lstStyle/>
          <a:p>
            <a:pPr algn="just"/>
            <a:r>
              <a:rPr lang="en-US" dirty="0"/>
              <a:t>This project’s objective is to classify student’s final results (pass or fail) using different machine learning classification algorithms (KNN, Naïve Bayes, Decision Tree, Random Forest, SVM, Kernel SVM(RBF) and deep learning method (ANN).</a:t>
            </a:r>
          </a:p>
        </p:txBody>
      </p:sp>
      <p:sp>
        <p:nvSpPr>
          <p:cNvPr id="18" name="Date Placeholder 17">
            <a:extLst>
              <a:ext uri="{FF2B5EF4-FFF2-40B4-BE49-F238E27FC236}">
                <a16:creationId xmlns:a16="http://schemas.microsoft.com/office/drawing/2014/main" id="{61D601DD-761A-4959-A37B-1321EE2DF9C4}"/>
              </a:ext>
            </a:extLst>
          </p:cNvPr>
          <p:cNvSpPr>
            <a:spLocks noGrp="1"/>
          </p:cNvSpPr>
          <p:nvPr>
            <p:ph type="dt" sz="half" idx="15"/>
          </p:nvPr>
        </p:nvSpPr>
        <p:spPr>
          <a:xfrm>
            <a:off x="838200" y="6356350"/>
            <a:ext cx="2743200" cy="365125"/>
          </a:xfrm>
        </p:spPr>
        <p:txBody>
          <a:bodyPr/>
          <a:lstStyle/>
          <a:p>
            <a:r>
              <a:rPr lang="en-US" dirty="0"/>
              <a:t>5/12/2022</a:t>
            </a:r>
          </a:p>
        </p:txBody>
      </p:sp>
      <p:sp>
        <p:nvSpPr>
          <p:cNvPr id="19" name="Footer Placeholder 18">
            <a:extLst>
              <a:ext uri="{FF2B5EF4-FFF2-40B4-BE49-F238E27FC236}">
                <a16:creationId xmlns:a16="http://schemas.microsoft.com/office/drawing/2014/main" id="{A5CEF4C1-04B1-4BCC-8146-CC9871388878}"/>
              </a:ext>
            </a:extLst>
          </p:cNvPr>
          <p:cNvSpPr>
            <a:spLocks noGrp="1"/>
          </p:cNvSpPr>
          <p:nvPr>
            <p:ph type="ftr" sz="quarter" idx="16"/>
          </p:nvPr>
        </p:nvSpPr>
        <p:spPr>
          <a:xfrm>
            <a:off x="4038600" y="6356350"/>
            <a:ext cx="4114800" cy="365125"/>
          </a:xfrm>
        </p:spPr>
        <p:txBody>
          <a:bodyPr/>
          <a:lstStyle/>
          <a:p>
            <a:r>
              <a:rPr lang="en-US" dirty="0"/>
              <a:t>Machine learning</a:t>
            </a:r>
          </a:p>
        </p:txBody>
      </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3</a:t>
            </a:fld>
            <a:endParaRPr lang="en-US" dirty="0"/>
          </a:p>
        </p:txBody>
      </p:sp>
    </p:spTree>
    <p:extLst>
      <p:ext uri="{BB962C8B-B14F-4D97-AF65-F5344CB8AC3E}">
        <p14:creationId xmlns:p14="http://schemas.microsoft.com/office/powerpoint/2010/main" val="2708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4</a:t>
            </a:fld>
            <a:endParaRPr lang="en-US" noProof="0" dirty="0"/>
          </a:p>
        </p:txBody>
      </p:sp>
      <p:sp>
        <p:nvSpPr>
          <p:cNvPr id="2" name="Title 8">
            <a:extLst>
              <a:ext uri="{FF2B5EF4-FFF2-40B4-BE49-F238E27FC236}">
                <a16:creationId xmlns:a16="http://schemas.microsoft.com/office/drawing/2014/main" id="{178515B7-AD3A-B755-9C67-3CB99CE19CCD}"/>
              </a:ext>
            </a:extLst>
          </p:cNvPr>
          <p:cNvSpPr txBox="1">
            <a:spLocks/>
          </p:cNvSpPr>
          <p:nvPr/>
        </p:nvSpPr>
        <p:spPr>
          <a:xfrm>
            <a:off x="1312618" y="284365"/>
            <a:ext cx="5217172" cy="1288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Description</a:t>
            </a:r>
          </a:p>
        </p:txBody>
      </p:sp>
      <p:sp>
        <p:nvSpPr>
          <p:cNvPr id="5" name="Content Placeholder 9">
            <a:extLst>
              <a:ext uri="{FF2B5EF4-FFF2-40B4-BE49-F238E27FC236}">
                <a16:creationId xmlns:a16="http://schemas.microsoft.com/office/drawing/2014/main" id="{639C1913-0201-0B15-12BC-F1F303ED2D1A}"/>
              </a:ext>
            </a:extLst>
          </p:cNvPr>
          <p:cNvSpPr txBox="1">
            <a:spLocks/>
          </p:cNvSpPr>
          <p:nvPr/>
        </p:nvSpPr>
        <p:spPr>
          <a:xfrm>
            <a:off x="1312617" y="1573038"/>
            <a:ext cx="8968420" cy="44142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This dataset was collected from Kaggle.</a:t>
            </a:r>
          </a:p>
          <a:p>
            <a:pPr marL="0" indent="0" algn="just">
              <a:buNone/>
            </a:pPr>
            <a:r>
              <a:rPr lang="en-US" sz="2000" dirty="0">
                <a:solidFill>
                  <a:schemeClr val="accent3">
                    <a:lumMod val="75000"/>
                  </a:schemeClr>
                </a:solidFill>
                <a:hlinkClick r:id="rId3">
                  <a:extLst>
                    <a:ext uri="{A12FA001-AC4F-418D-AE19-62706E023703}">
                      <ahyp:hlinkClr xmlns:ahyp="http://schemas.microsoft.com/office/drawing/2018/hyperlinkcolor" val="tx"/>
                    </a:ext>
                  </a:extLst>
                </a:hlinkClick>
              </a:rPr>
              <a:t>https://www.kaggle.com/datasets/dinhanhx/studentgradepassorfailprediction</a:t>
            </a:r>
            <a:endParaRPr lang="en-US" sz="2000" dirty="0">
              <a:solidFill>
                <a:schemeClr val="accent3">
                  <a:lumMod val="75000"/>
                </a:schemeClr>
              </a:solidFill>
            </a:endParaRPr>
          </a:p>
          <a:p>
            <a:pPr marL="0" indent="0" algn="just">
              <a:buNone/>
            </a:pPr>
            <a:endParaRPr lang="en-US" sz="2000" dirty="0"/>
          </a:p>
          <a:p>
            <a:pPr algn="just"/>
            <a:r>
              <a:rPr lang="en-US" sz="2000" dirty="0"/>
              <a:t>The secondary student achievement statistics from two Portuguese schools is presented here.</a:t>
            </a:r>
          </a:p>
          <a:p>
            <a:pPr algn="just"/>
            <a:r>
              <a:rPr lang="en-US" sz="2000" dirty="0"/>
              <a:t>The data was gathered through school reports and surveys and includes student grades, demographic, social, and educational aspects.</a:t>
            </a:r>
          </a:p>
          <a:p>
            <a:pPr algn="just"/>
            <a:r>
              <a:rPr lang="en-US" sz="2000" dirty="0"/>
              <a:t>Target attribute G3 (final grade) strongly correlates with attributes G2 (second period grade) and G1(first period grade).</a:t>
            </a:r>
          </a:p>
          <a:p>
            <a:pPr algn="just"/>
            <a:endParaRPr lang="en-US" sz="2000" dirty="0"/>
          </a:p>
          <a:p>
            <a:pPr marL="0" indent="0" algn="just">
              <a:buNone/>
            </a:pPr>
            <a:endParaRPr lang="en-US" sz="2000" dirty="0"/>
          </a:p>
        </p:txBody>
      </p:sp>
    </p:spTree>
    <p:extLst>
      <p:ext uri="{BB962C8B-B14F-4D97-AF65-F5344CB8AC3E}">
        <p14:creationId xmlns:p14="http://schemas.microsoft.com/office/powerpoint/2010/main" val="413006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5</a:t>
            </a:fld>
            <a:endParaRPr lang="en-US" noProof="0" dirty="0"/>
          </a:p>
        </p:txBody>
      </p:sp>
      <p:sp>
        <p:nvSpPr>
          <p:cNvPr id="2" name="Title 8">
            <a:extLst>
              <a:ext uri="{FF2B5EF4-FFF2-40B4-BE49-F238E27FC236}">
                <a16:creationId xmlns:a16="http://schemas.microsoft.com/office/drawing/2014/main" id="{178515B7-AD3A-B755-9C67-3CB99CE19CCD}"/>
              </a:ext>
            </a:extLst>
          </p:cNvPr>
          <p:cNvSpPr txBox="1">
            <a:spLocks/>
          </p:cNvSpPr>
          <p:nvPr/>
        </p:nvSpPr>
        <p:spPr>
          <a:xfrm>
            <a:off x="1312618" y="284365"/>
            <a:ext cx="5217172" cy="1288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Analyzing</a:t>
            </a:r>
          </a:p>
        </p:txBody>
      </p:sp>
      <p:pic>
        <p:nvPicPr>
          <p:cNvPr id="4" name="Picture 3">
            <a:extLst>
              <a:ext uri="{FF2B5EF4-FFF2-40B4-BE49-F238E27FC236}">
                <a16:creationId xmlns:a16="http://schemas.microsoft.com/office/drawing/2014/main" id="{6F667E06-38AC-459D-7F02-5704ECA1708D}"/>
              </a:ext>
            </a:extLst>
          </p:cNvPr>
          <p:cNvPicPr>
            <a:picLocks noChangeAspect="1"/>
          </p:cNvPicPr>
          <p:nvPr/>
        </p:nvPicPr>
        <p:blipFill>
          <a:blip r:embed="rId3"/>
          <a:stretch>
            <a:fillRect/>
          </a:stretch>
        </p:blipFill>
        <p:spPr>
          <a:xfrm>
            <a:off x="261635" y="1644600"/>
            <a:ext cx="5643383" cy="1599532"/>
          </a:xfrm>
          <a:prstGeom prst="rect">
            <a:avLst/>
          </a:prstGeom>
        </p:spPr>
      </p:pic>
      <p:pic>
        <p:nvPicPr>
          <p:cNvPr id="7" name="Picture 6">
            <a:extLst>
              <a:ext uri="{FF2B5EF4-FFF2-40B4-BE49-F238E27FC236}">
                <a16:creationId xmlns:a16="http://schemas.microsoft.com/office/drawing/2014/main" id="{1D88BB79-5AC6-E571-CED0-5ED3A677F229}"/>
              </a:ext>
            </a:extLst>
          </p:cNvPr>
          <p:cNvPicPr>
            <a:picLocks noChangeAspect="1"/>
          </p:cNvPicPr>
          <p:nvPr/>
        </p:nvPicPr>
        <p:blipFill>
          <a:blip r:embed="rId4"/>
          <a:stretch>
            <a:fillRect/>
          </a:stretch>
        </p:blipFill>
        <p:spPr>
          <a:xfrm>
            <a:off x="261635" y="3702908"/>
            <a:ext cx="5643383" cy="1599532"/>
          </a:xfrm>
          <a:prstGeom prst="rect">
            <a:avLst/>
          </a:prstGeom>
        </p:spPr>
      </p:pic>
      <p:pic>
        <p:nvPicPr>
          <p:cNvPr id="12" name="Picture 11">
            <a:extLst>
              <a:ext uri="{FF2B5EF4-FFF2-40B4-BE49-F238E27FC236}">
                <a16:creationId xmlns:a16="http://schemas.microsoft.com/office/drawing/2014/main" id="{F99CBB4D-1A3A-5B8F-F1DC-99F4E39D1AD6}"/>
              </a:ext>
            </a:extLst>
          </p:cNvPr>
          <p:cNvPicPr>
            <a:picLocks noChangeAspect="1"/>
          </p:cNvPicPr>
          <p:nvPr/>
        </p:nvPicPr>
        <p:blipFill>
          <a:blip r:embed="rId5"/>
          <a:stretch>
            <a:fillRect/>
          </a:stretch>
        </p:blipFill>
        <p:spPr>
          <a:xfrm>
            <a:off x="7493110" y="851801"/>
            <a:ext cx="2234979" cy="4996260"/>
          </a:xfrm>
          <a:prstGeom prst="rect">
            <a:avLst/>
          </a:prstGeom>
        </p:spPr>
      </p:pic>
      <p:sp>
        <p:nvSpPr>
          <p:cNvPr id="13" name="TextBox 12">
            <a:extLst>
              <a:ext uri="{FF2B5EF4-FFF2-40B4-BE49-F238E27FC236}">
                <a16:creationId xmlns:a16="http://schemas.microsoft.com/office/drawing/2014/main" id="{99B94FA7-288C-2440-CA48-9E21AB1BD8D7}"/>
              </a:ext>
            </a:extLst>
          </p:cNvPr>
          <p:cNvSpPr txBox="1"/>
          <p:nvPr/>
        </p:nvSpPr>
        <p:spPr>
          <a:xfrm>
            <a:off x="2209800" y="3230209"/>
            <a:ext cx="1519362" cy="369332"/>
          </a:xfrm>
          <a:prstGeom prst="rect">
            <a:avLst/>
          </a:prstGeom>
          <a:noFill/>
        </p:spPr>
        <p:txBody>
          <a:bodyPr wrap="square" rtlCol="0">
            <a:spAutoFit/>
          </a:bodyPr>
          <a:lstStyle/>
          <a:p>
            <a:r>
              <a:rPr lang="en-US" dirty="0"/>
              <a:t>Dataset head</a:t>
            </a:r>
          </a:p>
        </p:txBody>
      </p:sp>
      <p:sp>
        <p:nvSpPr>
          <p:cNvPr id="14" name="TextBox 13">
            <a:extLst>
              <a:ext uri="{FF2B5EF4-FFF2-40B4-BE49-F238E27FC236}">
                <a16:creationId xmlns:a16="http://schemas.microsoft.com/office/drawing/2014/main" id="{52E0035C-C066-F839-99BA-BD9CF7B36895}"/>
              </a:ext>
            </a:extLst>
          </p:cNvPr>
          <p:cNvSpPr txBox="1"/>
          <p:nvPr/>
        </p:nvSpPr>
        <p:spPr>
          <a:xfrm>
            <a:off x="2209800" y="5275397"/>
            <a:ext cx="1519362" cy="369332"/>
          </a:xfrm>
          <a:prstGeom prst="rect">
            <a:avLst/>
          </a:prstGeom>
          <a:noFill/>
        </p:spPr>
        <p:txBody>
          <a:bodyPr wrap="square" rtlCol="0">
            <a:spAutoFit/>
          </a:bodyPr>
          <a:lstStyle/>
          <a:p>
            <a:r>
              <a:rPr lang="en-US" dirty="0"/>
              <a:t>Dataset tail</a:t>
            </a:r>
          </a:p>
        </p:txBody>
      </p:sp>
      <p:sp>
        <p:nvSpPr>
          <p:cNvPr id="15" name="TextBox 14">
            <a:extLst>
              <a:ext uri="{FF2B5EF4-FFF2-40B4-BE49-F238E27FC236}">
                <a16:creationId xmlns:a16="http://schemas.microsoft.com/office/drawing/2014/main" id="{AB032B1A-9511-4057-FF1B-94FED176C11E}"/>
              </a:ext>
            </a:extLst>
          </p:cNvPr>
          <p:cNvSpPr txBox="1"/>
          <p:nvPr/>
        </p:nvSpPr>
        <p:spPr>
          <a:xfrm>
            <a:off x="9834438" y="3702908"/>
            <a:ext cx="1519362" cy="369332"/>
          </a:xfrm>
          <a:prstGeom prst="rect">
            <a:avLst/>
          </a:prstGeom>
          <a:noFill/>
        </p:spPr>
        <p:txBody>
          <a:bodyPr wrap="square" rtlCol="0">
            <a:spAutoFit/>
          </a:bodyPr>
          <a:lstStyle/>
          <a:p>
            <a:r>
              <a:rPr lang="en-US" dirty="0"/>
              <a:t>Dataset info</a:t>
            </a:r>
          </a:p>
        </p:txBody>
      </p:sp>
    </p:spTree>
    <p:extLst>
      <p:ext uri="{BB962C8B-B14F-4D97-AF65-F5344CB8AC3E}">
        <p14:creationId xmlns:p14="http://schemas.microsoft.com/office/powerpoint/2010/main" val="424937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6</a:t>
            </a:fld>
            <a:endParaRPr lang="en-US" noProof="0" dirty="0"/>
          </a:p>
        </p:txBody>
      </p:sp>
      <p:sp>
        <p:nvSpPr>
          <p:cNvPr id="2" name="Title 8">
            <a:extLst>
              <a:ext uri="{FF2B5EF4-FFF2-40B4-BE49-F238E27FC236}">
                <a16:creationId xmlns:a16="http://schemas.microsoft.com/office/drawing/2014/main" id="{178515B7-AD3A-B755-9C67-3CB99CE19CCD}"/>
              </a:ext>
            </a:extLst>
          </p:cNvPr>
          <p:cNvSpPr txBox="1">
            <a:spLocks/>
          </p:cNvSpPr>
          <p:nvPr/>
        </p:nvSpPr>
        <p:spPr>
          <a:xfrm>
            <a:off x="1312618" y="284365"/>
            <a:ext cx="5217172" cy="1288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Analyzing</a:t>
            </a:r>
          </a:p>
        </p:txBody>
      </p:sp>
      <p:sp>
        <p:nvSpPr>
          <p:cNvPr id="14" name="TextBox 13">
            <a:extLst>
              <a:ext uri="{FF2B5EF4-FFF2-40B4-BE49-F238E27FC236}">
                <a16:creationId xmlns:a16="http://schemas.microsoft.com/office/drawing/2014/main" id="{52E0035C-C066-F839-99BA-BD9CF7B36895}"/>
              </a:ext>
            </a:extLst>
          </p:cNvPr>
          <p:cNvSpPr txBox="1"/>
          <p:nvPr/>
        </p:nvSpPr>
        <p:spPr>
          <a:xfrm>
            <a:off x="838200" y="4922349"/>
            <a:ext cx="3400989" cy="369332"/>
          </a:xfrm>
          <a:prstGeom prst="rect">
            <a:avLst/>
          </a:prstGeom>
          <a:noFill/>
        </p:spPr>
        <p:txBody>
          <a:bodyPr wrap="square" rtlCol="0">
            <a:spAutoFit/>
          </a:bodyPr>
          <a:lstStyle/>
          <a:p>
            <a:r>
              <a:rPr lang="en-US" dirty="0"/>
              <a:t>Bar plot of class attribute (pass)</a:t>
            </a:r>
          </a:p>
        </p:txBody>
      </p:sp>
      <p:sp>
        <p:nvSpPr>
          <p:cNvPr id="15" name="TextBox 14">
            <a:extLst>
              <a:ext uri="{FF2B5EF4-FFF2-40B4-BE49-F238E27FC236}">
                <a16:creationId xmlns:a16="http://schemas.microsoft.com/office/drawing/2014/main" id="{AB032B1A-9511-4057-FF1B-94FED176C11E}"/>
              </a:ext>
            </a:extLst>
          </p:cNvPr>
          <p:cNvSpPr txBox="1"/>
          <p:nvPr/>
        </p:nvSpPr>
        <p:spPr>
          <a:xfrm>
            <a:off x="7809690" y="5452011"/>
            <a:ext cx="2890962" cy="369332"/>
          </a:xfrm>
          <a:prstGeom prst="rect">
            <a:avLst/>
          </a:prstGeom>
          <a:noFill/>
        </p:spPr>
        <p:txBody>
          <a:bodyPr wrap="square" rtlCol="0">
            <a:spAutoFit/>
          </a:bodyPr>
          <a:lstStyle/>
          <a:p>
            <a:r>
              <a:rPr lang="en-US" dirty="0"/>
              <a:t>Histogram of all attributes</a:t>
            </a:r>
          </a:p>
        </p:txBody>
      </p:sp>
      <p:pic>
        <p:nvPicPr>
          <p:cNvPr id="5" name="Picture 4">
            <a:extLst>
              <a:ext uri="{FF2B5EF4-FFF2-40B4-BE49-F238E27FC236}">
                <a16:creationId xmlns:a16="http://schemas.microsoft.com/office/drawing/2014/main" id="{5760305D-7B7A-03AA-DF3B-E9EF56C475D5}"/>
              </a:ext>
            </a:extLst>
          </p:cNvPr>
          <p:cNvPicPr>
            <a:picLocks noChangeAspect="1"/>
          </p:cNvPicPr>
          <p:nvPr/>
        </p:nvPicPr>
        <p:blipFill>
          <a:blip r:embed="rId3"/>
          <a:stretch>
            <a:fillRect/>
          </a:stretch>
        </p:blipFill>
        <p:spPr>
          <a:xfrm>
            <a:off x="164358" y="1566319"/>
            <a:ext cx="4534533" cy="3353268"/>
          </a:xfrm>
          <a:prstGeom prst="rect">
            <a:avLst/>
          </a:prstGeom>
        </p:spPr>
      </p:pic>
      <p:pic>
        <p:nvPicPr>
          <p:cNvPr id="11" name="Picture 10">
            <a:extLst>
              <a:ext uri="{FF2B5EF4-FFF2-40B4-BE49-F238E27FC236}">
                <a16:creationId xmlns:a16="http://schemas.microsoft.com/office/drawing/2014/main" id="{08CE7025-908F-604B-85E4-0B0CFFF30CF2}"/>
              </a:ext>
            </a:extLst>
          </p:cNvPr>
          <p:cNvPicPr>
            <a:picLocks noChangeAspect="1"/>
          </p:cNvPicPr>
          <p:nvPr/>
        </p:nvPicPr>
        <p:blipFill>
          <a:blip r:embed="rId4"/>
          <a:stretch>
            <a:fillRect/>
          </a:stretch>
        </p:blipFill>
        <p:spPr>
          <a:xfrm>
            <a:off x="5226122" y="928701"/>
            <a:ext cx="6768955" cy="4479803"/>
          </a:xfrm>
          <a:prstGeom prst="rect">
            <a:avLst/>
          </a:prstGeom>
        </p:spPr>
      </p:pic>
    </p:spTree>
    <p:extLst>
      <p:ext uri="{BB962C8B-B14F-4D97-AF65-F5344CB8AC3E}">
        <p14:creationId xmlns:p14="http://schemas.microsoft.com/office/powerpoint/2010/main" val="129097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7</a:t>
            </a:fld>
            <a:endParaRPr lang="en-US" noProof="0" dirty="0"/>
          </a:p>
        </p:txBody>
      </p:sp>
      <p:sp>
        <p:nvSpPr>
          <p:cNvPr id="2" name="Title 8">
            <a:extLst>
              <a:ext uri="{FF2B5EF4-FFF2-40B4-BE49-F238E27FC236}">
                <a16:creationId xmlns:a16="http://schemas.microsoft.com/office/drawing/2014/main" id="{178515B7-AD3A-B755-9C67-3CB99CE19CCD}"/>
              </a:ext>
            </a:extLst>
          </p:cNvPr>
          <p:cNvSpPr txBox="1">
            <a:spLocks/>
          </p:cNvSpPr>
          <p:nvPr/>
        </p:nvSpPr>
        <p:spPr>
          <a:xfrm>
            <a:off x="1312618" y="284365"/>
            <a:ext cx="5217172" cy="1288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Analyzing</a:t>
            </a:r>
          </a:p>
        </p:txBody>
      </p:sp>
      <p:sp>
        <p:nvSpPr>
          <p:cNvPr id="15" name="TextBox 14">
            <a:extLst>
              <a:ext uri="{FF2B5EF4-FFF2-40B4-BE49-F238E27FC236}">
                <a16:creationId xmlns:a16="http://schemas.microsoft.com/office/drawing/2014/main" id="{AB032B1A-9511-4057-FF1B-94FED176C11E}"/>
              </a:ext>
            </a:extLst>
          </p:cNvPr>
          <p:cNvSpPr txBox="1"/>
          <p:nvPr/>
        </p:nvSpPr>
        <p:spPr>
          <a:xfrm>
            <a:off x="8462838" y="3607540"/>
            <a:ext cx="2890962" cy="369332"/>
          </a:xfrm>
          <a:prstGeom prst="rect">
            <a:avLst/>
          </a:prstGeom>
          <a:noFill/>
        </p:spPr>
        <p:txBody>
          <a:bodyPr wrap="square" rtlCol="0">
            <a:spAutoFit/>
          </a:bodyPr>
          <a:lstStyle/>
          <a:p>
            <a:r>
              <a:rPr lang="en-US" dirty="0"/>
              <a:t>Correlation Heatmap</a:t>
            </a:r>
          </a:p>
        </p:txBody>
      </p:sp>
      <p:pic>
        <p:nvPicPr>
          <p:cNvPr id="4" name="Picture 3">
            <a:extLst>
              <a:ext uri="{FF2B5EF4-FFF2-40B4-BE49-F238E27FC236}">
                <a16:creationId xmlns:a16="http://schemas.microsoft.com/office/drawing/2014/main" id="{22C98BB2-432C-6325-A454-EAD295146297}"/>
              </a:ext>
            </a:extLst>
          </p:cNvPr>
          <p:cNvPicPr>
            <a:picLocks noChangeAspect="1"/>
          </p:cNvPicPr>
          <p:nvPr/>
        </p:nvPicPr>
        <p:blipFill>
          <a:blip r:embed="rId3"/>
          <a:stretch>
            <a:fillRect/>
          </a:stretch>
        </p:blipFill>
        <p:spPr>
          <a:xfrm>
            <a:off x="1620077" y="1228062"/>
            <a:ext cx="6761923" cy="5128288"/>
          </a:xfrm>
          <a:prstGeom prst="rect">
            <a:avLst/>
          </a:prstGeom>
        </p:spPr>
      </p:pic>
    </p:spTree>
    <p:extLst>
      <p:ext uri="{BB962C8B-B14F-4D97-AF65-F5344CB8AC3E}">
        <p14:creationId xmlns:p14="http://schemas.microsoft.com/office/powerpoint/2010/main" val="66926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8</a:t>
            </a:fld>
            <a:endParaRPr lang="en-US" noProof="0" dirty="0"/>
          </a:p>
        </p:txBody>
      </p:sp>
      <p:sp>
        <p:nvSpPr>
          <p:cNvPr id="2" name="Title 8">
            <a:extLst>
              <a:ext uri="{FF2B5EF4-FFF2-40B4-BE49-F238E27FC236}">
                <a16:creationId xmlns:a16="http://schemas.microsoft.com/office/drawing/2014/main" id="{178515B7-AD3A-B755-9C67-3CB99CE19CCD}"/>
              </a:ext>
            </a:extLst>
          </p:cNvPr>
          <p:cNvSpPr txBox="1">
            <a:spLocks/>
          </p:cNvSpPr>
          <p:nvPr/>
        </p:nvSpPr>
        <p:spPr>
          <a:xfrm>
            <a:off x="1312618" y="425695"/>
            <a:ext cx="8562902" cy="1288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Model Building with different Algorithms</a:t>
            </a:r>
          </a:p>
        </p:txBody>
      </p:sp>
      <p:pic>
        <p:nvPicPr>
          <p:cNvPr id="5" name="Picture 4">
            <a:extLst>
              <a:ext uri="{FF2B5EF4-FFF2-40B4-BE49-F238E27FC236}">
                <a16:creationId xmlns:a16="http://schemas.microsoft.com/office/drawing/2014/main" id="{73F39878-F865-34CD-E475-C05BC8A5D36A}"/>
              </a:ext>
            </a:extLst>
          </p:cNvPr>
          <p:cNvPicPr>
            <a:picLocks noChangeAspect="1"/>
          </p:cNvPicPr>
          <p:nvPr/>
        </p:nvPicPr>
        <p:blipFill>
          <a:blip r:embed="rId3"/>
          <a:stretch>
            <a:fillRect/>
          </a:stretch>
        </p:blipFill>
        <p:spPr>
          <a:xfrm>
            <a:off x="3005137" y="1836957"/>
            <a:ext cx="6181725" cy="3438525"/>
          </a:xfrm>
          <a:prstGeom prst="rect">
            <a:avLst/>
          </a:prstGeom>
        </p:spPr>
      </p:pic>
    </p:spTree>
    <p:extLst>
      <p:ext uri="{BB962C8B-B14F-4D97-AF65-F5344CB8AC3E}">
        <p14:creationId xmlns:p14="http://schemas.microsoft.com/office/powerpoint/2010/main" val="248394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NAÏVE BAYES</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dirty="0"/>
              <a:t>5</a:t>
            </a:r>
            <a:r>
              <a:rPr lang="en-US" noProof="0" dirty="0"/>
              <a:t>/12/2022</a:t>
            </a:r>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Machine learning</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9</a:t>
            </a:fld>
            <a:endParaRPr lang="en-US" noProof="0" dirty="0"/>
          </a:p>
        </p:txBody>
      </p:sp>
      <p:pic>
        <p:nvPicPr>
          <p:cNvPr id="3" name="Picture 2">
            <a:extLst>
              <a:ext uri="{FF2B5EF4-FFF2-40B4-BE49-F238E27FC236}">
                <a16:creationId xmlns:a16="http://schemas.microsoft.com/office/drawing/2014/main" id="{902A2AF9-F0CE-1159-FBE6-2CB495B87AD8}"/>
              </a:ext>
            </a:extLst>
          </p:cNvPr>
          <p:cNvPicPr>
            <a:picLocks noChangeAspect="1"/>
          </p:cNvPicPr>
          <p:nvPr/>
        </p:nvPicPr>
        <p:blipFill>
          <a:blip r:embed="rId3"/>
          <a:stretch>
            <a:fillRect/>
          </a:stretch>
        </p:blipFill>
        <p:spPr>
          <a:xfrm>
            <a:off x="1391478" y="2160362"/>
            <a:ext cx="5589859" cy="2014073"/>
          </a:xfrm>
          <a:prstGeom prst="rect">
            <a:avLst/>
          </a:prstGeom>
        </p:spPr>
      </p:pic>
      <p:pic>
        <p:nvPicPr>
          <p:cNvPr id="5" name="Picture 4">
            <a:extLst>
              <a:ext uri="{FF2B5EF4-FFF2-40B4-BE49-F238E27FC236}">
                <a16:creationId xmlns:a16="http://schemas.microsoft.com/office/drawing/2014/main" id="{DCF6BD93-05CE-1DAE-FDCC-C22F2724E6FD}"/>
              </a:ext>
            </a:extLst>
          </p:cNvPr>
          <p:cNvPicPr>
            <a:picLocks noChangeAspect="1"/>
          </p:cNvPicPr>
          <p:nvPr/>
        </p:nvPicPr>
        <p:blipFill>
          <a:blip r:embed="rId4"/>
          <a:stretch>
            <a:fillRect/>
          </a:stretch>
        </p:blipFill>
        <p:spPr>
          <a:xfrm>
            <a:off x="7818103" y="1726812"/>
            <a:ext cx="4014115" cy="3404376"/>
          </a:xfrm>
          <a:prstGeom prst="rect">
            <a:avLst/>
          </a:prstGeom>
        </p:spPr>
      </p:pic>
      <p:sp>
        <p:nvSpPr>
          <p:cNvPr id="11" name="TextBox 10">
            <a:extLst>
              <a:ext uri="{FF2B5EF4-FFF2-40B4-BE49-F238E27FC236}">
                <a16:creationId xmlns:a16="http://schemas.microsoft.com/office/drawing/2014/main" id="{B25E9BA5-1177-E5CA-6185-1B0C700C7DB4}"/>
              </a:ext>
            </a:extLst>
          </p:cNvPr>
          <p:cNvSpPr txBox="1"/>
          <p:nvPr/>
        </p:nvSpPr>
        <p:spPr>
          <a:xfrm>
            <a:off x="3322533" y="5559103"/>
            <a:ext cx="6668494" cy="369332"/>
          </a:xfrm>
          <a:prstGeom prst="rect">
            <a:avLst/>
          </a:prstGeom>
          <a:noFill/>
        </p:spPr>
        <p:txBody>
          <a:bodyPr wrap="square" rtlCol="0">
            <a:spAutoFit/>
          </a:bodyPr>
          <a:lstStyle/>
          <a:p>
            <a:r>
              <a:rPr lang="en-US" dirty="0"/>
              <a:t>Prediction Accuracy and Confusion matrix for naïve bayes classifier</a:t>
            </a:r>
          </a:p>
        </p:txBody>
      </p:sp>
      <p:sp>
        <p:nvSpPr>
          <p:cNvPr id="13" name="Title 7">
            <a:extLst>
              <a:ext uri="{FF2B5EF4-FFF2-40B4-BE49-F238E27FC236}">
                <a16:creationId xmlns:a16="http://schemas.microsoft.com/office/drawing/2014/main" id="{661C4323-4A39-D3DA-2F5D-0E3DF623E2F5}"/>
              </a:ext>
            </a:extLst>
          </p:cNvPr>
          <p:cNvSpPr txBox="1">
            <a:spLocks/>
          </p:cNvSpPr>
          <p:nvPr/>
        </p:nvSpPr>
        <p:spPr>
          <a:xfrm>
            <a:off x="8456372" y="399176"/>
            <a:ext cx="2737576" cy="61948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spTree>
    <p:extLst>
      <p:ext uri="{BB962C8B-B14F-4D97-AF65-F5344CB8AC3E}">
        <p14:creationId xmlns:p14="http://schemas.microsoft.com/office/powerpoint/2010/main" val="2043736164"/>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95</TotalTime>
  <Words>534</Words>
  <Application>Microsoft Office PowerPoint</Application>
  <PresentationFormat>Widescreen</PresentationFormat>
  <Paragraphs>145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Source Sans Pro</vt:lpstr>
      <vt:lpstr>Source Sans Pro </vt:lpstr>
      <vt:lpstr>Wingdings</vt:lpstr>
      <vt:lpstr>1_FunkyShapesVTI</vt:lpstr>
      <vt:lpstr>PowerPoint Presentation</vt:lpstr>
      <vt:lpstr>Table of Contents</vt:lpstr>
      <vt:lpstr>Introduction</vt:lpstr>
      <vt:lpstr>PowerPoint Presentation</vt:lpstr>
      <vt:lpstr>PowerPoint Presentation</vt:lpstr>
      <vt:lpstr>PowerPoint Presentation</vt:lpstr>
      <vt:lpstr>PowerPoint Presentation</vt:lpstr>
      <vt:lpstr>PowerPoint Presentation</vt:lpstr>
      <vt:lpstr>NAÏVE BAYES</vt:lpstr>
      <vt:lpstr>KNN</vt:lpstr>
      <vt:lpstr>SVM </vt:lpstr>
      <vt:lpstr>KERNEL SVM (RBF)</vt:lpstr>
      <vt:lpstr>Decision Tree</vt:lpstr>
      <vt:lpstr>Random Forest</vt:lpstr>
      <vt:lpstr>Logistic Regression</vt:lpstr>
      <vt:lpstr>ANN</vt:lpstr>
      <vt:lpstr>Finding Best Accuracy</vt:lpstr>
      <vt:lpstr>Discussion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ZISHAN AHMED</dc:creator>
  <cp:lastModifiedBy>Shakib Sadat</cp:lastModifiedBy>
  <cp:revision>41</cp:revision>
  <dcterms:created xsi:type="dcterms:W3CDTF">2022-12-03T10:50:48Z</dcterms:created>
  <dcterms:modified xsi:type="dcterms:W3CDTF">2022-12-17T09:01:56Z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