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22"/>
  </p:notesMasterIdLst>
  <p:sldIdLst>
    <p:sldId id="256" r:id="rId2"/>
    <p:sldId id="257" r:id="rId3"/>
    <p:sldId id="282" r:id="rId4"/>
    <p:sldId id="292" r:id="rId5"/>
    <p:sldId id="291" r:id="rId6"/>
    <p:sldId id="293" r:id="rId7"/>
    <p:sldId id="294" r:id="rId8"/>
    <p:sldId id="262" r:id="rId9"/>
    <p:sldId id="295" r:id="rId10"/>
    <p:sldId id="284" r:id="rId11"/>
    <p:sldId id="285" r:id="rId12"/>
    <p:sldId id="286" r:id="rId13"/>
    <p:sldId id="265" r:id="rId14"/>
    <p:sldId id="266" r:id="rId15"/>
    <p:sldId id="287" r:id="rId16"/>
    <p:sldId id="268" r:id="rId17"/>
    <p:sldId id="281" r:id="rId18"/>
    <p:sldId id="289" r:id="rId19"/>
    <p:sldId id="297"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782" autoAdjust="0"/>
  </p:normalViewPr>
  <p:slideViewPr>
    <p:cSldViewPr snapToGrid="0">
      <p:cViewPr varScale="1">
        <p:scale>
          <a:sx n="85" d="100"/>
          <a:sy n="85" d="100"/>
        </p:scale>
        <p:origin x="566" y="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8C882-94C0-4FFA-82B4-ACD5EC630327}" type="datetimeFigureOut">
              <a:rPr lang="en-US" smtClean="0"/>
              <a:t>7/22/2022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E6FF5-F36A-4D83-96F0-AD5AE0582022}" type="slidenum">
              <a:rPr lang="en-US" smtClean="0"/>
              <a:t>‹#›</a:t>
            </a:fld>
            <a:endParaRPr lang="en-US"/>
          </a:p>
        </p:txBody>
      </p:sp>
    </p:spTree>
    <p:extLst>
      <p:ext uri="{BB962C8B-B14F-4D97-AF65-F5344CB8AC3E}">
        <p14:creationId xmlns:p14="http://schemas.microsoft.com/office/powerpoint/2010/main" val="77740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Flaky tests exhibit both passing and failing results although neither the code nor test has changed. Maintaining flaky tests is costly, especially in large-scale software projects.</a:t>
            </a:r>
          </a:p>
          <a:p>
            <a:endParaRPr lang="en-US" dirty="0"/>
          </a:p>
        </p:txBody>
      </p:sp>
      <p:sp>
        <p:nvSpPr>
          <p:cNvPr id="4" name="Slide Number Placeholder 3"/>
          <p:cNvSpPr>
            <a:spLocks noGrp="1"/>
          </p:cNvSpPr>
          <p:nvPr>
            <p:ph type="sldNum" sz="quarter" idx="5"/>
          </p:nvPr>
        </p:nvSpPr>
        <p:spPr/>
        <p:txBody>
          <a:bodyPr/>
          <a:lstStyle/>
          <a:p>
            <a:fld id="{9CBE6FF5-F36A-4D83-96F0-AD5AE0582022}" type="slidenum">
              <a:rPr lang="en-US" smtClean="0"/>
              <a:t>2</a:t>
            </a:fld>
            <a:endParaRPr lang="en-US"/>
          </a:p>
        </p:txBody>
      </p:sp>
    </p:spTree>
    <p:extLst>
      <p:ext uri="{BB962C8B-B14F-4D97-AF65-F5344CB8AC3E}">
        <p14:creationId xmlns:p14="http://schemas.microsoft.com/office/powerpoint/2010/main" val="50202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final Bayesian network of our model </a:t>
            </a:r>
          </a:p>
        </p:txBody>
      </p:sp>
      <p:sp>
        <p:nvSpPr>
          <p:cNvPr id="4" name="Slide Number Placeholder 3"/>
          <p:cNvSpPr>
            <a:spLocks noGrp="1"/>
          </p:cNvSpPr>
          <p:nvPr>
            <p:ph type="sldNum" sz="quarter" idx="5"/>
          </p:nvPr>
        </p:nvSpPr>
        <p:spPr/>
        <p:txBody>
          <a:bodyPr/>
          <a:lstStyle/>
          <a:p>
            <a:fld id="{9CBE6FF5-F36A-4D83-96F0-AD5AE0582022}" type="slidenum">
              <a:rPr lang="en-US" smtClean="0"/>
              <a:t>8</a:t>
            </a:fld>
            <a:endParaRPr lang="en-US"/>
          </a:p>
        </p:txBody>
      </p:sp>
    </p:spTree>
    <p:extLst>
      <p:ext uri="{BB962C8B-B14F-4D97-AF65-F5344CB8AC3E}">
        <p14:creationId xmlns:p14="http://schemas.microsoft.com/office/powerpoint/2010/main" val="1516100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network, there can be made 9016 valid independence assertions, with respect to all possible given evidence.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for the variable TF (the last one), we see that given ND, IC, IS and HTC, which are the Markov blanket of this node, it will be independent of other variables.</a:t>
            </a:r>
          </a:p>
          <a:p>
            <a:endParaRPr lang="en-US" dirty="0"/>
          </a:p>
        </p:txBody>
      </p:sp>
      <p:sp>
        <p:nvSpPr>
          <p:cNvPr id="4" name="Slide Number Placeholder 3"/>
          <p:cNvSpPr>
            <a:spLocks noGrp="1"/>
          </p:cNvSpPr>
          <p:nvPr>
            <p:ph type="sldNum" sz="quarter" idx="5"/>
          </p:nvPr>
        </p:nvSpPr>
        <p:spPr/>
        <p:txBody>
          <a:bodyPr/>
          <a:lstStyle/>
          <a:p>
            <a:fld id="{9CBE6FF5-F36A-4D83-96F0-AD5AE0582022}" type="slidenum">
              <a:rPr lang="en-US" smtClean="0"/>
              <a:t>13</a:t>
            </a:fld>
            <a:endParaRPr lang="en-US"/>
          </a:p>
        </p:txBody>
      </p:sp>
    </p:spTree>
    <p:extLst>
      <p:ext uri="{BB962C8B-B14F-4D97-AF65-F5344CB8AC3E}">
        <p14:creationId xmlns:p14="http://schemas.microsoft.com/office/powerpoint/2010/main" val="426821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Markov blanket of a node (in red) consists in the set (in yellow) of:</a:t>
            </a:r>
          </a:p>
          <a:p>
            <a:pPr algn="just"/>
            <a:r>
              <a:rPr lang="en-US" dirty="0"/>
              <a:t>Its parents </a:t>
            </a:r>
          </a:p>
          <a:p>
            <a:pPr algn="just"/>
            <a:r>
              <a:rPr lang="en-US" dirty="0"/>
              <a:t> Its children</a:t>
            </a:r>
          </a:p>
          <a:p>
            <a:pPr algn="just"/>
            <a:r>
              <a:rPr lang="en-US" dirty="0"/>
              <a:t> Its children ‘s other parents </a:t>
            </a:r>
          </a:p>
          <a:p>
            <a:pPr marL="0" indent="0" algn="just">
              <a:buNone/>
            </a:pPr>
            <a:r>
              <a:rPr lang="en-US" dirty="0"/>
              <a:t> Each node is conditionally independent of all others (in gray), given its Markov blanket. </a:t>
            </a:r>
          </a:p>
          <a:p>
            <a:endParaRPr lang="en-US" dirty="0"/>
          </a:p>
        </p:txBody>
      </p:sp>
      <p:sp>
        <p:nvSpPr>
          <p:cNvPr id="4" name="Slide Number Placeholder 3"/>
          <p:cNvSpPr>
            <a:spLocks noGrp="1"/>
          </p:cNvSpPr>
          <p:nvPr>
            <p:ph type="sldNum" sz="quarter" idx="5"/>
          </p:nvPr>
        </p:nvSpPr>
        <p:spPr/>
        <p:txBody>
          <a:bodyPr/>
          <a:lstStyle/>
          <a:p>
            <a:fld id="{9CBE6FF5-F36A-4D83-96F0-AD5AE0582022}" type="slidenum">
              <a:rPr lang="en-US" smtClean="0"/>
              <a:t>14</a:t>
            </a:fld>
            <a:endParaRPr lang="en-US"/>
          </a:p>
        </p:txBody>
      </p:sp>
    </p:spTree>
    <p:extLst>
      <p:ext uri="{BB962C8B-B14F-4D97-AF65-F5344CB8AC3E}">
        <p14:creationId xmlns:p14="http://schemas.microsoft.com/office/powerpoint/2010/main" val="3498015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probability of having a flaky test without evidence is 64%. The probability of having a flaky test given that HTC, IC, ND and IS are false is 10%.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expected to have such a result since HTC, IC, ND and IS are causal factors of having a flaky test and their absence must lower the probability of test flakiness occurrence. This is an example of a causal reasoning. </a:t>
            </a:r>
          </a:p>
          <a:p>
            <a:endParaRPr lang="en-US" dirty="0"/>
          </a:p>
        </p:txBody>
      </p:sp>
      <p:sp>
        <p:nvSpPr>
          <p:cNvPr id="4" name="Slide Number Placeholder 3"/>
          <p:cNvSpPr>
            <a:spLocks noGrp="1"/>
          </p:cNvSpPr>
          <p:nvPr>
            <p:ph type="sldNum" sz="quarter" idx="5"/>
          </p:nvPr>
        </p:nvSpPr>
        <p:spPr/>
        <p:txBody>
          <a:bodyPr/>
          <a:lstStyle/>
          <a:p>
            <a:fld id="{9CBE6FF5-F36A-4D83-96F0-AD5AE0582022}" type="slidenum">
              <a:rPr lang="en-US" smtClean="0"/>
              <a:t>16</a:t>
            </a:fld>
            <a:endParaRPr lang="en-US"/>
          </a:p>
        </p:txBody>
      </p:sp>
    </p:spTree>
    <p:extLst>
      <p:ext uri="{BB962C8B-B14F-4D97-AF65-F5344CB8AC3E}">
        <p14:creationId xmlns:p14="http://schemas.microsoft.com/office/powerpoint/2010/main" val="2693024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probability of non determinism without evidence is 12%. The probability of non determinism given that TF is true is 17%.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expected to have such a result since non determinism leads to flaky test and given that there is a flaky test, increases the probability of non determinism. This is an example of an evidential reasoning. </a:t>
            </a:r>
          </a:p>
          <a:p>
            <a:endParaRPr lang="en-US" dirty="0"/>
          </a:p>
        </p:txBody>
      </p:sp>
      <p:sp>
        <p:nvSpPr>
          <p:cNvPr id="4" name="Slide Number Placeholder 3"/>
          <p:cNvSpPr>
            <a:spLocks noGrp="1"/>
          </p:cNvSpPr>
          <p:nvPr>
            <p:ph type="sldNum" sz="quarter" idx="5"/>
          </p:nvPr>
        </p:nvSpPr>
        <p:spPr/>
        <p:txBody>
          <a:bodyPr/>
          <a:lstStyle/>
          <a:p>
            <a:fld id="{9CBE6FF5-F36A-4D83-96F0-AD5AE0582022}" type="slidenum">
              <a:rPr lang="en-US" smtClean="0"/>
              <a:t>17</a:t>
            </a:fld>
            <a:endParaRPr lang="en-US"/>
          </a:p>
        </p:txBody>
      </p:sp>
    </p:spTree>
    <p:extLst>
      <p:ext uri="{BB962C8B-B14F-4D97-AF65-F5344CB8AC3E}">
        <p14:creationId xmlns:p14="http://schemas.microsoft.com/office/powerpoint/2010/main" val="127697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5DB1-4EC2-44B5-92B7-D6BBBF079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CE7108-D3A0-45B5-A5B0-AC77AC29B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46A1A1-DB16-4AF7-9651-C3C086C57D7B}"/>
              </a:ext>
            </a:extLst>
          </p:cNvPr>
          <p:cNvSpPr>
            <a:spLocks noGrp="1"/>
          </p:cNvSpPr>
          <p:nvPr>
            <p:ph type="dt" sz="half" idx="10"/>
          </p:nvPr>
        </p:nvSpPr>
        <p:spPr/>
        <p:txBody>
          <a:bodyPr/>
          <a:lstStyle/>
          <a:p>
            <a:fld id="{E3F006BC-6586-4317-B4FB-00AABA8552DC}" type="datetime1">
              <a:rPr lang="en-US" smtClean="0"/>
              <a:t>7/22/2022</a:t>
            </a:fld>
            <a:endParaRPr lang="en-US"/>
          </a:p>
        </p:txBody>
      </p:sp>
      <p:sp>
        <p:nvSpPr>
          <p:cNvPr id="5" name="Footer Placeholder 4">
            <a:extLst>
              <a:ext uri="{FF2B5EF4-FFF2-40B4-BE49-F238E27FC236}">
                <a16:creationId xmlns:a16="http://schemas.microsoft.com/office/drawing/2014/main" id="{CC9E17B4-10A6-4E0B-905F-B7271DF18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97684-9463-43DB-8C1E-336528BD4234}"/>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282795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1BAC-D0F9-406D-92BD-9618E1C12C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E70A44-D6B8-47DD-A2DA-BA622A4D6E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5653F-5A2C-4871-AFF1-ED03527DCA1E}"/>
              </a:ext>
            </a:extLst>
          </p:cNvPr>
          <p:cNvSpPr>
            <a:spLocks noGrp="1"/>
          </p:cNvSpPr>
          <p:nvPr>
            <p:ph type="dt" sz="half" idx="10"/>
          </p:nvPr>
        </p:nvSpPr>
        <p:spPr/>
        <p:txBody>
          <a:bodyPr/>
          <a:lstStyle/>
          <a:p>
            <a:fld id="{538E8EFA-498C-47C2-B4DC-3CE1D633DC32}" type="datetime1">
              <a:rPr lang="en-US" smtClean="0"/>
              <a:t>7/22/2022</a:t>
            </a:fld>
            <a:endParaRPr lang="en-US"/>
          </a:p>
        </p:txBody>
      </p:sp>
      <p:sp>
        <p:nvSpPr>
          <p:cNvPr id="5" name="Footer Placeholder 4">
            <a:extLst>
              <a:ext uri="{FF2B5EF4-FFF2-40B4-BE49-F238E27FC236}">
                <a16:creationId xmlns:a16="http://schemas.microsoft.com/office/drawing/2014/main" id="{53F7E720-B20E-4F9E-8EF5-05C4BA4B6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E8B86-57A6-45F4-80A9-E0BD0D028B85}"/>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6193839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82094-7239-4874-B670-115B1C2B92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37B95E-BE6F-4F80-8A96-601F56342F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A2CB4-FE1D-48C3-A50D-15945F58B653}"/>
              </a:ext>
            </a:extLst>
          </p:cNvPr>
          <p:cNvSpPr>
            <a:spLocks noGrp="1"/>
          </p:cNvSpPr>
          <p:nvPr>
            <p:ph type="dt" sz="half" idx="10"/>
          </p:nvPr>
        </p:nvSpPr>
        <p:spPr/>
        <p:txBody>
          <a:bodyPr/>
          <a:lstStyle/>
          <a:p>
            <a:fld id="{538E8EFA-498C-47C2-B4DC-3CE1D633DC32}" type="datetime1">
              <a:rPr lang="en-US" smtClean="0"/>
              <a:t>7/22/2022</a:t>
            </a:fld>
            <a:endParaRPr lang="en-US"/>
          </a:p>
        </p:txBody>
      </p:sp>
      <p:sp>
        <p:nvSpPr>
          <p:cNvPr id="5" name="Footer Placeholder 4">
            <a:extLst>
              <a:ext uri="{FF2B5EF4-FFF2-40B4-BE49-F238E27FC236}">
                <a16:creationId xmlns:a16="http://schemas.microsoft.com/office/drawing/2014/main" id="{F9BB0045-889C-426C-BD6D-1CA5643EE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1EB81-A58C-4B1F-8CF3-8AF41BE26A89}"/>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262647147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3F47-170B-4418-A8A5-B54BF4DF4E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A81948-7418-4A60-87C4-B34EEEAC6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9F9DF-0896-4C1C-8F6C-83DAA62C2F5D}"/>
              </a:ext>
            </a:extLst>
          </p:cNvPr>
          <p:cNvSpPr>
            <a:spLocks noGrp="1"/>
          </p:cNvSpPr>
          <p:nvPr>
            <p:ph type="dt" sz="half" idx="10"/>
          </p:nvPr>
        </p:nvSpPr>
        <p:spPr/>
        <p:txBody>
          <a:bodyPr/>
          <a:lstStyle/>
          <a:p>
            <a:fld id="{538E8EFA-498C-47C2-B4DC-3CE1D633DC32}" type="datetime1">
              <a:rPr lang="en-US" smtClean="0"/>
              <a:t>7/22/2022</a:t>
            </a:fld>
            <a:endParaRPr lang="en-US"/>
          </a:p>
        </p:txBody>
      </p:sp>
      <p:sp>
        <p:nvSpPr>
          <p:cNvPr id="5" name="Footer Placeholder 4">
            <a:extLst>
              <a:ext uri="{FF2B5EF4-FFF2-40B4-BE49-F238E27FC236}">
                <a16:creationId xmlns:a16="http://schemas.microsoft.com/office/drawing/2014/main" id="{64C43CA7-8FDA-48CF-A5E7-2EDD1CDC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37384-A933-43A3-A04A-49578EC7B6A8}"/>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39717822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8669-C6E5-45E3-AFF4-42E33C252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5DBFFD-AAB0-42A3-9F3F-F3A2D922C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3F273E-C353-43F7-B757-BAAD84C0DDEE}"/>
              </a:ext>
            </a:extLst>
          </p:cNvPr>
          <p:cNvSpPr>
            <a:spLocks noGrp="1"/>
          </p:cNvSpPr>
          <p:nvPr>
            <p:ph type="dt" sz="half" idx="10"/>
          </p:nvPr>
        </p:nvSpPr>
        <p:spPr/>
        <p:txBody>
          <a:bodyPr/>
          <a:lstStyle/>
          <a:p>
            <a:fld id="{25DD4A32-DABD-4853-A3F4-E7F3CB426B1F}" type="datetime1">
              <a:rPr lang="en-US" smtClean="0"/>
              <a:t>7/22/2022</a:t>
            </a:fld>
            <a:endParaRPr lang="en-US"/>
          </a:p>
        </p:txBody>
      </p:sp>
      <p:sp>
        <p:nvSpPr>
          <p:cNvPr id="5" name="Footer Placeholder 4">
            <a:extLst>
              <a:ext uri="{FF2B5EF4-FFF2-40B4-BE49-F238E27FC236}">
                <a16:creationId xmlns:a16="http://schemas.microsoft.com/office/drawing/2014/main" id="{709D8DD8-E05C-4EB2-BC74-A57D10EE1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161D2-C214-47E0-8197-40B2CA03A433}"/>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114929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1351-232F-4AEC-8AD9-690FBDAAD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AD48E-6468-41AE-9CA2-C0EFAFB702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F68582-D42A-4AED-A6CE-0E9635653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9EA221-2A64-4112-AA25-1A4C80E29E2F}"/>
              </a:ext>
            </a:extLst>
          </p:cNvPr>
          <p:cNvSpPr>
            <a:spLocks noGrp="1"/>
          </p:cNvSpPr>
          <p:nvPr>
            <p:ph type="dt" sz="half" idx="10"/>
          </p:nvPr>
        </p:nvSpPr>
        <p:spPr/>
        <p:txBody>
          <a:bodyPr/>
          <a:lstStyle/>
          <a:p>
            <a:fld id="{538E8EFA-498C-47C2-B4DC-3CE1D633DC32}" type="datetime1">
              <a:rPr lang="en-US" smtClean="0"/>
              <a:t>7/22/2022</a:t>
            </a:fld>
            <a:endParaRPr lang="en-US"/>
          </a:p>
        </p:txBody>
      </p:sp>
      <p:sp>
        <p:nvSpPr>
          <p:cNvPr id="6" name="Footer Placeholder 5">
            <a:extLst>
              <a:ext uri="{FF2B5EF4-FFF2-40B4-BE49-F238E27FC236}">
                <a16:creationId xmlns:a16="http://schemas.microsoft.com/office/drawing/2014/main" id="{FA1B60F3-1A5B-488A-ADB4-32EEE0F96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A9019-2CFD-462C-B71D-73BB044D8522}"/>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21442507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1390-7C7D-4C54-8EB2-1A41ECEA0B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CC6DA8-934C-4324-AE96-842EDB759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92A14-3E30-4C4B-A9DC-2D89C3564C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38B3D-B469-4124-A252-3B625DC45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D1B08-9EF9-408C-8BB9-73EE72FA7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E7F294-26E6-4016-A77B-31F5DA5DF16E}"/>
              </a:ext>
            </a:extLst>
          </p:cNvPr>
          <p:cNvSpPr>
            <a:spLocks noGrp="1"/>
          </p:cNvSpPr>
          <p:nvPr>
            <p:ph type="dt" sz="half" idx="10"/>
          </p:nvPr>
        </p:nvSpPr>
        <p:spPr/>
        <p:txBody>
          <a:bodyPr/>
          <a:lstStyle/>
          <a:p>
            <a:fld id="{538E8EFA-498C-47C2-B4DC-3CE1D633DC32}" type="datetime1">
              <a:rPr lang="en-US" smtClean="0"/>
              <a:t>7/22/2022</a:t>
            </a:fld>
            <a:endParaRPr lang="en-US"/>
          </a:p>
        </p:txBody>
      </p:sp>
      <p:sp>
        <p:nvSpPr>
          <p:cNvPr id="8" name="Footer Placeholder 7">
            <a:extLst>
              <a:ext uri="{FF2B5EF4-FFF2-40B4-BE49-F238E27FC236}">
                <a16:creationId xmlns:a16="http://schemas.microsoft.com/office/drawing/2014/main" id="{7D781E32-E5C6-4F8F-97FE-758A89AF9F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458138-66F2-48BC-8E3C-A3D9F3005C26}"/>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377502369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006F-E9B2-4EC7-BA0E-4D218DB1C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37C4A0-BA01-481A-B80A-B06F5FE8DC2C}"/>
              </a:ext>
            </a:extLst>
          </p:cNvPr>
          <p:cNvSpPr>
            <a:spLocks noGrp="1"/>
          </p:cNvSpPr>
          <p:nvPr>
            <p:ph type="dt" sz="half" idx="10"/>
          </p:nvPr>
        </p:nvSpPr>
        <p:spPr/>
        <p:txBody>
          <a:bodyPr/>
          <a:lstStyle/>
          <a:p>
            <a:fld id="{67853E31-9C29-4D74-8A8B-33BABC707172}" type="datetime1">
              <a:rPr lang="en-US" smtClean="0"/>
              <a:t>7/22/2022</a:t>
            </a:fld>
            <a:endParaRPr lang="en-US"/>
          </a:p>
        </p:txBody>
      </p:sp>
      <p:sp>
        <p:nvSpPr>
          <p:cNvPr id="4" name="Footer Placeholder 3">
            <a:extLst>
              <a:ext uri="{FF2B5EF4-FFF2-40B4-BE49-F238E27FC236}">
                <a16:creationId xmlns:a16="http://schemas.microsoft.com/office/drawing/2014/main" id="{AD9F12B5-9D4F-4FF7-B01F-930B961259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8034E-FCA8-446F-8662-CF901D62EDF6}"/>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3770771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87B7EA-7AD2-4C07-B40E-4871D7629510}"/>
              </a:ext>
            </a:extLst>
          </p:cNvPr>
          <p:cNvSpPr>
            <a:spLocks noGrp="1"/>
          </p:cNvSpPr>
          <p:nvPr>
            <p:ph type="dt" sz="half" idx="10"/>
          </p:nvPr>
        </p:nvSpPr>
        <p:spPr/>
        <p:txBody>
          <a:bodyPr/>
          <a:lstStyle/>
          <a:p>
            <a:fld id="{AFB7A56E-8290-4C32-B845-7015814AD6A6}" type="datetime1">
              <a:rPr lang="en-US" smtClean="0"/>
              <a:t>7/22/2022</a:t>
            </a:fld>
            <a:endParaRPr lang="en-US"/>
          </a:p>
        </p:txBody>
      </p:sp>
      <p:sp>
        <p:nvSpPr>
          <p:cNvPr id="3" name="Footer Placeholder 2">
            <a:extLst>
              <a:ext uri="{FF2B5EF4-FFF2-40B4-BE49-F238E27FC236}">
                <a16:creationId xmlns:a16="http://schemas.microsoft.com/office/drawing/2014/main" id="{B209D84A-FDBE-47D1-8357-DFDF743A5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12A050-BF17-4961-AF39-D971595AEDC8}"/>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373254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179A-67BE-453C-88E6-0C3136725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C465F4-3C56-49A8-B711-DE7632D05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D1CCBE-E4E9-4A18-B050-9E1C6C7A0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77A4A-865E-422C-855A-D529970B59D4}"/>
              </a:ext>
            </a:extLst>
          </p:cNvPr>
          <p:cNvSpPr>
            <a:spLocks noGrp="1"/>
          </p:cNvSpPr>
          <p:nvPr>
            <p:ph type="dt" sz="half" idx="10"/>
          </p:nvPr>
        </p:nvSpPr>
        <p:spPr/>
        <p:txBody>
          <a:bodyPr/>
          <a:lstStyle/>
          <a:p>
            <a:fld id="{538E8EFA-498C-47C2-B4DC-3CE1D633DC32}" type="datetime1">
              <a:rPr lang="en-US" smtClean="0"/>
              <a:t>7/22/2022</a:t>
            </a:fld>
            <a:endParaRPr lang="en-US"/>
          </a:p>
        </p:txBody>
      </p:sp>
      <p:sp>
        <p:nvSpPr>
          <p:cNvPr id="6" name="Footer Placeholder 5">
            <a:extLst>
              <a:ext uri="{FF2B5EF4-FFF2-40B4-BE49-F238E27FC236}">
                <a16:creationId xmlns:a16="http://schemas.microsoft.com/office/drawing/2014/main" id="{58327D4E-4697-4AFF-BB18-D5D2F767C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609B5-78BD-45B1-B49B-AD44E1DE6E07}"/>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26554354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C0F6-64D8-4CAF-B2AA-D09F50372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25F42-DE21-45FF-9C1F-17C9D5121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5BEF0-4D45-4950-9972-A8D7E4C02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89FD5-8C61-4BEB-8BE3-AC32B6816073}"/>
              </a:ext>
            </a:extLst>
          </p:cNvPr>
          <p:cNvSpPr>
            <a:spLocks noGrp="1"/>
          </p:cNvSpPr>
          <p:nvPr>
            <p:ph type="dt" sz="half" idx="10"/>
          </p:nvPr>
        </p:nvSpPr>
        <p:spPr/>
        <p:txBody>
          <a:bodyPr/>
          <a:lstStyle/>
          <a:p>
            <a:fld id="{42AE2317-BB03-461F-AC76-8BC55346BDCD}" type="datetime1">
              <a:rPr lang="en-US" smtClean="0"/>
              <a:t>7/22/2022</a:t>
            </a:fld>
            <a:endParaRPr lang="en-US"/>
          </a:p>
        </p:txBody>
      </p:sp>
      <p:sp>
        <p:nvSpPr>
          <p:cNvPr id="6" name="Footer Placeholder 5">
            <a:extLst>
              <a:ext uri="{FF2B5EF4-FFF2-40B4-BE49-F238E27FC236}">
                <a16:creationId xmlns:a16="http://schemas.microsoft.com/office/drawing/2014/main" id="{DA0560C6-9479-4EF6-A79E-A25CCF02F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D85FF-8469-4E9A-9528-0500CB6B6154}"/>
              </a:ext>
            </a:extLst>
          </p:cNvPr>
          <p:cNvSpPr>
            <a:spLocks noGrp="1"/>
          </p:cNvSpPr>
          <p:nvPr>
            <p:ph type="sldNum" sz="quarter" idx="12"/>
          </p:nvPr>
        </p:nvSpPr>
        <p:spPr/>
        <p:txBody>
          <a:bodyPr/>
          <a:lstStyle/>
          <a:p>
            <a:fld id="{1B2483DB-A605-4CA5-B0C8-8C97949B413D}" type="slidenum">
              <a:rPr lang="en-US" smtClean="0"/>
              <a:t>‹#›</a:t>
            </a:fld>
            <a:endParaRPr lang="en-US"/>
          </a:p>
        </p:txBody>
      </p:sp>
    </p:spTree>
    <p:extLst>
      <p:ext uri="{BB962C8B-B14F-4D97-AF65-F5344CB8AC3E}">
        <p14:creationId xmlns:p14="http://schemas.microsoft.com/office/powerpoint/2010/main" val="367987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4C0D1-C28C-45CC-AE6C-137FAC5D4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CF1F42-7B05-4E53-8B16-A889F5526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C86C5-D5A9-467B-B985-0D2FA3562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E8EFA-498C-47C2-B4DC-3CE1D633DC32}" type="datetime1">
              <a:rPr lang="en-US" smtClean="0"/>
              <a:t>7/22/2022</a:t>
            </a:fld>
            <a:endParaRPr lang="en-US"/>
          </a:p>
        </p:txBody>
      </p:sp>
      <p:sp>
        <p:nvSpPr>
          <p:cNvPr id="5" name="Footer Placeholder 4">
            <a:extLst>
              <a:ext uri="{FF2B5EF4-FFF2-40B4-BE49-F238E27FC236}">
                <a16:creationId xmlns:a16="http://schemas.microsoft.com/office/drawing/2014/main" id="{41AFD48C-E504-49C8-A4BA-B390D2C27F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EF4F3-B1FC-4D9B-83C3-E99F76D0A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483DB-A605-4CA5-B0C8-8C97949B413D}" type="slidenum">
              <a:rPr lang="en-US" smtClean="0"/>
              <a:t>‹#›</a:t>
            </a:fld>
            <a:endParaRPr lang="en-US"/>
          </a:p>
        </p:txBody>
      </p:sp>
    </p:spTree>
    <p:extLst>
      <p:ext uri="{BB962C8B-B14F-4D97-AF65-F5344CB8AC3E}">
        <p14:creationId xmlns:p14="http://schemas.microsoft.com/office/powerpoint/2010/main" val="138220949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D61C-395B-42BB-A5F0-BCF3217D42D6}"/>
              </a:ext>
            </a:extLst>
          </p:cNvPr>
          <p:cNvSpPr>
            <a:spLocks noGrp="1"/>
          </p:cNvSpPr>
          <p:nvPr>
            <p:ph type="ctrTitle"/>
          </p:nvPr>
        </p:nvSpPr>
        <p:spPr/>
        <p:txBody>
          <a:bodyPr>
            <a:normAutofit/>
          </a:bodyPr>
          <a:lstStyle/>
          <a:p>
            <a:r>
              <a:rPr lang="en-US" dirty="0"/>
              <a:t>FAIKR Module 03</a:t>
            </a:r>
          </a:p>
        </p:txBody>
      </p:sp>
      <p:sp>
        <p:nvSpPr>
          <p:cNvPr id="3" name="Subtitle 2">
            <a:extLst>
              <a:ext uri="{FF2B5EF4-FFF2-40B4-BE49-F238E27FC236}">
                <a16:creationId xmlns:a16="http://schemas.microsoft.com/office/drawing/2014/main" id="{E45B206C-AF4A-438D-8280-6B1790CBDED4}"/>
              </a:ext>
            </a:extLst>
          </p:cNvPr>
          <p:cNvSpPr>
            <a:spLocks noGrp="1"/>
          </p:cNvSpPr>
          <p:nvPr>
            <p:ph type="subTitle" idx="1"/>
          </p:nvPr>
        </p:nvSpPr>
        <p:spPr/>
        <p:txBody>
          <a:bodyPr>
            <a:normAutofit/>
          </a:bodyPr>
          <a:lstStyle/>
          <a:p>
            <a:r>
              <a:rPr lang="en-US" b="1" dirty="0"/>
              <a:t>T</a:t>
            </a:r>
            <a:r>
              <a:rPr lang="en-US" b="1" dirty="0" smtClean="0"/>
              <a:t>he </a:t>
            </a:r>
            <a:r>
              <a:rPr lang="en-US" b="1" dirty="0"/>
              <a:t>application of Bayesian Network for Food Safety Risk in Cattle Slaughtering Industry</a:t>
            </a:r>
            <a:endParaRPr lang="en-US" dirty="0"/>
          </a:p>
          <a:p>
            <a:r>
              <a:rPr lang="en-US" dirty="0" smtClean="0"/>
              <a:t> </a:t>
            </a:r>
            <a:r>
              <a:rPr lang="en-US" dirty="0"/>
              <a:t/>
            </a:r>
            <a:br>
              <a:rPr lang="en-US" dirty="0"/>
            </a:br>
            <a:endParaRPr lang="en-US" dirty="0"/>
          </a:p>
        </p:txBody>
      </p:sp>
      <p:sp>
        <p:nvSpPr>
          <p:cNvPr id="5" name="Slide Number Placeholder 4">
            <a:extLst>
              <a:ext uri="{FF2B5EF4-FFF2-40B4-BE49-F238E27FC236}">
                <a16:creationId xmlns:a16="http://schemas.microsoft.com/office/drawing/2014/main" id="{763C23F2-C520-4434-A84F-894F6A8A741D}"/>
              </a:ext>
            </a:extLst>
          </p:cNvPr>
          <p:cNvSpPr>
            <a:spLocks noGrp="1"/>
          </p:cNvSpPr>
          <p:nvPr>
            <p:ph type="sldNum" sz="quarter" idx="12"/>
          </p:nvPr>
        </p:nvSpPr>
        <p:spPr/>
        <p:txBody>
          <a:bodyPr/>
          <a:lstStyle/>
          <a:p>
            <a:fld id="{1B2483DB-A605-4CA5-B0C8-8C97949B413D}" type="slidenum">
              <a:rPr lang="en-US" smtClean="0"/>
              <a:t>1</a:t>
            </a:fld>
            <a:endParaRPr lang="en-US"/>
          </a:p>
        </p:txBody>
      </p:sp>
    </p:spTree>
    <p:extLst>
      <p:ext uri="{BB962C8B-B14F-4D97-AF65-F5344CB8AC3E}">
        <p14:creationId xmlns:p14="http://schemas.microsoft.com/office/powerpoint/2010/main" val="1674680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7406-26BA-4D2C-ABF2-291051247B33}"/>
              </a:ext>
            </a:extLst>
          </p:cNvPr>
          <p:cNvSpPr>
            <a:spLocks noGrp="1"/>
          </p:cNvSpPr>
          <p:nvPr>
            <p:ph type="title"/>
          </p:nvPr>
        </p:nvSpPr>
        <p:spPr/>
        <p:txBody>
          <a:bodyPr>
            <a:normAutofit/>
          </a:bodyPr>
          <a:lstStyle/>
          <a:p>
            <a:r>
              <a:rPr lang="en-US" sz="2800" kern="1400" spc="-5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Flow of probabilistic </a:t>
            </a:r>
            <a:r>
              <a:rPr lang="en-US" sz="2800" kern="1400" spc="-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influence: (6 types)</a:t>
            </a:r>
            <a:endParaRPr lang="en-US" sz="6000" dirty="0"/>
          </a:p>
        </p:txBody>
      </p:sp>
      <p:sp>
        <p:nvSpPr>
          <p:cNvPr id="3" name="Content Placeholder 2">
            <a:extLst>
              <a:ext uri="{FF2B5EF4-FFF2-40B4-BE49-F238E27FC236}">
                <a16:creationId xmlns:a16="http://schemas.microsoft.com/office/drawing/2014/main" id="{C330836A-EFD0-419C-AD90-A997C9652A73}"/>
              </a:ext>
            </a:extLst>
          </p:cNvPr>
          <p:cNvSpPr>
            <a:spLocks noGrp="1"/>
          </p:cNvSpPr>
          <p:nvPr>
            <p:ph idx="1"/>
          </p:nvPr>
        </p:nvSpPr>
        <p:spPr/>
        <p:txBody>
          <a:bodyPr/>
          <a:lstStyle/>
          <a:p>
            <a:r>
              <a:rPr lang="en-US" sz="1800" b="1" dirty="0">
                <a:effectLst/>
                <a:latin typeface="Helvetica" panose="020B0604020202020204" pitchFamily="34" charset="0"/>
                <a:ea typeface="Calibri" panose="020F0502020204030204" pitchFamily="34" charset="0"/>
                <a:cs typeface="Arial" panose="020B0604020202020204" pitchFamily="34" charset="0"/>
              </a:rPr>
              <a:t>Direct </a:t>
            </a:r>
            <a:r>
              <a:rPr lang="en-US" sz="1800" b="1" dirty="0" smtClean="0">
                <a:effectLst/>
                <a:latin typeface="Helvetica" panose="020B0604020202020204" pitchFamily="34" charset="0"/>
                <a:ea typeface="Calibri" panose="020F0502020204030204" pitchFamily="34" charset="0"/>
                <a:cs typeface="Arial" panose="020B0604020202020204" pitchFamily="34" charset="0"/>
              </a:rPr>
              <a:t>cause :  </a:t>
            </a:r>
          </a:p>
          <a:p>
            <a:pPr marL="0" indent="0">
              <a:buNone/>
            </a:pPr>
            <a:r>
              <a:rPr lang="en-US" sz="1100" dirty="0" smtClean="0">
                <a:effectLst/>
                <a:latin typeface="Helvetica" panose="020B0604020202020204" pitchFamily="34" charset="0"/>
                <a:ea typeface="Calibri" panose="020F0502020204030204" pitchFamily="34" charset="0"/>
                <a:cs typeface="Arial" panose="020B0604020202020204" pitchFamily="34" charset="0"/>
              </a:rPr>
              <a:t>(directly affect)</a:t>
            </a:r>
            <a:endParaRPr lang="fa-IR" dirty="0"/>
          </a:p>
          <a:p>
            <a:r>
              <a:rPr lang="en-US" sz="1400" dirty="0"/>
              <a:t>pre-slaughtering process </a:t>
            </a:r>
            <a:r>
              <a:rPr lang="en-US" sz="1400" dirty="0" smtClean="0">
                <a:effectLst/>
                <a:ea typeface="Calibri" panose="020F0502020204030204" pitchFamily="34" charset="0"/>
                <a:cs typeface="Arial" panose="020B0604020202020204" pitchFamily="34" charset="0"/>
              </a:rPr>
              <a:t> (P1) </a:t>
            </a:r>
            <a:endParaRPr lang="fa-IR" sz="1400" dirty="0">
              <a:effectLst/>
              <a:ea typeface="Calibri" panose="020F0502020204030204" pitchFamily="34" charset="0"/>
              <a:cs typeface="Arial" panose="020B0604020202020204" pitchFamily="34" charset="0"/>
            </a:endParaRPr>
          </a:p>
          <a:p>
            <a:r>
              <a:rPr lang="en-US" sz="1400" dirty="0" smtClean="0">
                <a:ea typeface="Calibri" panose="020F0502020204030204" pitchFamily="34" charset="0"/>
                <a:cs typeface="Arial" panose="020B0604020202020204" pitchFamily="34" charset="0"/>
              </a:rPr>
              <a:t>Risk in</a:t>
            </a:r>
            <a:r>
              <a:rPr lang="en-US" sz="1400" dirty="0" smtClean="0">
                <a:effectLst/>
                <a:ea typeface="Calibri" panose="020F0502020204030204" pitchFamily="34" charset="0"/>
                <a:cs typeface="Arial" panose="020B0604020202020204" pitchFamily="34" charset="0"/>
              </a:rPr>
              <a:t> food safety (</a:t>
            </a:r>
            <a:r>
              <a:rPr lang="en-US" sz="1400" dirty="0" smtClean="0">
                <a:ea typeface="Calibri" panose="020F0502020204030204" pitchFamily="34" charset="0"/>
                <a:cs typeface="Arial" panose="020B0604020202020204" pitchFamily="34" charset="0"/>
              </a:rPr>
              <a:t>risk</a:t>
            </a:r>
            <a:r>
              <a:rPr lang="en-US" sz="1400" dirty="0" smtClean="0">
                <a:effectLst/>
                <a:ea typeface="Calibri" panose="020F0502020204030204" pitchFamily="34" charset="0"/>
                <a:cs typeface="Arial" panose="020B0604020202020204" pitchFamily="34" charset="0"/>
              </a:rPr>
              <a:t>)</a:t>
            </a:r>
            <a:endParaRPr lang="fa-IR" sz="2000" dirty="0"/>
          </a:p>
          <a:p>
            <a:endParaRPr lang="fa-IR" dirty="0"/>
          </a:p>
          <a:p>
            <a:r>
              <a:rPr lang="en-US" sz="1800" b="1" dirty="0">
                <a:effectLst/>
                <a:latin typeface="Helvetica" panose="020B0604020202020204" pitchFamily="34" charset="0"/>
                <a:ea typeface="Calibri" panose="020F0502020204030204" pitchFamily="34" charset="0"/>
                <a:cs typeface="Arial" panose="020B0604020202020204" pitchFamily="34" charset="0"/>
              </a:rPr>
              <a:t>Direct </a:t>
            </a:r>
            <a:r>
              <a:rPr lang="en-US" sz="1800" b="1" dirty="0" smtClean="0">
                <a:effectLst/>
                <a:latin typeface="Helvetica" panose="020B0604020202020204" pitchFamily="34" charset="0"/>
                <a:ea typeface="Calibri" panose="020F0502020204030204" pitchFamily="34" charset="0"/>
                <a:cs typeface="Arial" panose="020B0604020202020204" pitchFamily="34" charset="0"/>
              </a:rPr>
              <a:t>effect :</a:t>
            </a:r>
          </a:p>
          <a:p>
            <a:pPr marL="0" indent="0">
              <a:buNone/>
            </a:pPr>
            <a:r>
              <a:rPr lang="en-US" sz="1100" dirty="0" smtClean="0">
                <a:latin typeface="Helvetica" panose="020B0604020202020204" pitchFamily="34" charset="0"/>
                <a:ea typeface="Calibri" panose="020F0502020204030204" pitchFamily="34" charset="0"/>
                <a:cs typeface="Arial" panose="020B0604020202020204" pitchFamily="34" charset="0"/>
              </a:rPr>
              <a:t>(can be an affect of)</a:t>
            </a:r>
            <a:endParaRPr lang="fa-IR" sz="1800" b="1" dirty="0">
              <a:latin typeface="Helvetica" panose="020B0604020202020204" pitchFamily="34" charset="0"/>
              <a:ea typeface="Calibri" panose="020F0502020204030204" pitchFamily="34" charset="0"/>
              <a:cs typeface="Arial" panose="020B0604020202020204" pitchFamily="34" charset="0"/>
            </a:endParaRPr>
          </a:p>
          <a:p>
            <a:r>
              <a:rPr lang="en-US" sz="1400" dirty="0" smtClean="0">
                <a:latin typeface="Helvetica" panose="020B0604020202020204" pitchFamily="34" charset="0"/>
                <a:cs typeface="Arial" panose="020B0604020202020204" pitchFamily="34" charset="0"/>
              </a:rPr>
              <a:t>pre-slaughtering process (P1)</a:t>
            </a:r>
          </a:p>
          <a:p>
            <a:r>
              <a:rPr lang="en-US" sz="1400" dirty="0" smtClean="0">
                <a:latin typeface="Helvetica" panose="020B0604020202020204" pitchFamily="34" charset="0"/>
                <a:cs typeface="Arial" panose="020B0604020202020204" pitchFamily="34" charset="0"/>
              </a:rPr>
              <a:t>Risk in food safety (risk)</a:t>
            </a:r>
          </a:p>
          <a:p>
            <a:endParaRPr lang="en-US" dirty="0"/>
          </a:p>
        </p:txBody>
      </p:sp>
      <p:sp>
        <p:nvSpPr>
          <p:cNvPr id="4" name="Slide Number Placeholder 3">
            <a:extLst>
              <a:ext uri="{FF2B5EF4-FFF2-40B4-BE49-F238E27FC236}">
                <a16:creationId xmlns:a16="http://schemas.microsoft.com/office/drawing/2014/main" id="{6DCAC46C-BBA0-4C9C-B92C-E4EAFF653052}"/>
              </a:ext>
            </a:extLst>
          </p:cNvPr>
          <p:cNvSpPr>
            <a:spLocks noGrp="1"/>
          </p:cNvSpPr>
          <p:nvPr>
            <p:ph type="sldNum" sz="quarter" idx="12"/>
          </p:nvPr>
        </p:nvSpPr>
        <p:spPr/>
        <p:txBody>
          <a:bodyPr/>
          <a:lstStyle/>
          <a:p>
            <a:fld id="{1B2483DB-A605-4CA5-B0C8-8C97949B413D}" type="slidenum">
              <a:rPr lang="en-US" smtClean="0"/>
              <a:t>10</a:t>
            </a:fld>
            <a:endParaRPr lang="en-US"/>
          </a:p>
        </p:txBody>
      </p:sp>
      <p:pic>
        <p:nvPicPr>
          <p:cNvPr id="5122"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871" y="3275292"/>
            <a:ext cx="1682269" cy="71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708776" y="412294"/>
            <a:ext cx="2314678" cy="2609790"/>
          </a:xfrm>
          <a:prstGeom prst="rect">
            <a:avLst/>
          </a:prstGeom>
        </p:spPr>
      </p:pic>
    </p:spTree>
    <p:extLst>
      <p:ext uri="{BB962C8B-B14F-4D97-AF65-F5344CB8AC3E}">
        <p14:creationId xmlns:p14="http://schemas.microsoft.com/office/powerpoint/2010/main" val="3768930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BCC8-213F-454E-92DD-FE6AEF5BD7EF}"/>
              </a:ext>
            </a:extLst>
          </p:cNvPr>
          <p:cNvSpPr>
            <a:spLocks noGrp="1"/>
          </p:cNvSpPr>
          <p:nvPr>
            <p:ph type="title"/>
          </p:nvPr>
        </p:nvSpPr>
        <p:spPr/>
        <p:txBody>
          <a:bodyPr>
            <a:normAutofit/>
          </a:bodyPr>
          <a:lstStyle/>
          <a:p>
            <a:r>
              <a:rPr lang="en-US" sz="2800" kern="1400" spc="-5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Flow of probabilistic influence</a:t>
            </a:r>
            <a:endParaRPr lang="en-US" sz="2800" dirty="0"/>
          </a:p>
        </p:txBody>
      </p:sp>
      <p:sp>
        <p:nvSpPr>
          <p:cNvPr id="3" name="Content Placeholder 2">
            <a:extLst>
              <a:ext uri="{FF2B5EF4-FFF2-40B4-BE49-F238E27FC236}">
                <a16:creationId xmlns:a16="http://schemas.microsoft.com/office/drawing/2014/main" id="{3EFA332B-26F6-47CE-A735-91BC5A1EDBC5}"/>
              </a:ext>
            </a:extLst>
          </p:cNvPr>
          <p:cNvSpPr>
            <a:spLocks noGrp="1"/>
          </p:cNvSpPr>
          <p:nvPr>
            <p:ph idx="1"/>
          </p:nvPr>
        </p:nvSpPr>
        <p:spPr/>
        <p:txBody>
          <a:bodyPr/>
          <a:lstStyle/>
          <a:p>
            <a:r>
              <a:rPr lang="en-US" sz="2000" b="1" dirty="0" smtClean="0"/>
              <a:t>Causal trail &amp; </a:t>
            </a:r>
            <a:r>
              <a:rPr lang="en-US" sz="2000" b="1" dirty="0"/>
              <a:t>evidential trail</a:t>
            </a:r>
            <a:endParaRPr lang="fa-IR" sz="2000" b="1" dirty="0"/>
          </a:p>
          <a:p>
            <a:pPr marL="0" indent="0">
              <a:buNone/>
            </a:pPr>
            <a:r>
              <a:rPr lang="en-US" sz="1200" dirty="0" smtClean="0"/>
              <a:t>(Fs1 indirectly affect on </a:t>
            </a:r>
            <a:r>
              <a:rPr lang="en-US" sz="1200" dirty="0" err="1" smtClean="0"/>
              <a:t>ris</a:t>
            </a:r>
            <a:r>
              <a:rPr lang="en-US" sz="1200" dirty="0" smtClean="0"/>
              <a:t>)</a:t>
            </a:r>
          </a:p>
          <a:p>
            <a:pPr marL="0" indent="0">
              <a:buNone/>
            </a:pPr>
            <a:r>
              <a:rPr lang="en-US" sz="1200" dirty="0" smtClean="0"/>
              <a:t>(evidence(</a:t>
            </a:r>
            <a:r>
              <a:rPr lang="en-US" sz="1200" dirty="0" err="1" smtClean="0"/>
              <a:t>ris</a:t>
            </a:r>
            <a:r>
              <a:rPr lang="en-US" sz="1200" dirty="0" smtClean="0"/>
              <a:t>) can influence(Fs1) via (p1) when p1 is unobserved.)</a:t>
            </a:r>
          </a:p>
          <a:p>
            <a:pPr marL="0" indent="0">
              <a:buNone/>
            </a:pPr>
            <a:endParaRPr lang="fa-IR" sz="1200" dirty="0"/>
          </a:p>
          <a:p>
            <a:pPr lvl="1"/>
            <a:r>
              <a:rPr lang="en-US" sz="2000" dirty="0">
                <a:solidFill>
                  <a:schemeClr val="dk1"/>
                </a:solidFill>
              </a:rPr>
              <a:t>The risk of animals is not </a:t>
            </a:r>
            <a:r>
              <a:rPr lang="en-US" sz="2000" dirty="0" smtClean="0">
                <a:solidFill>
                  <a:schemeClr val="dk1"/>
                </a:solidFill>
              </a:rPr>
              <a:t>healthy</a:t>
            </a:r>
            <a:r>
              <a:rPr lang="en-US" sz="2000" dirty="0" smtClean="0"/>
              <a:t> (Fs1)</a:t>
            </a:r>
          </a:p>
          <a:p>
            <a:pPr lvl="1"/>
            <a:r>
              <a:rPr lang="en-US" sz="2000" dirty="0"/>
              <a:t> pre-slaughtering </a:t>
            </a:r>
            <a:r>
              <a:rPr lang="en-US" sz="2000" dirty="0" smtClean="0"/>
              <a:t>process (</a:t>
            </a:r>
            <a:r>
              <a:rPr lang="en-US" sz="2000" dirty="0"/>
              <a:t>P1</a:t>
            </a:r>
            <a:r>
              <a:rPr lang="en-US" sz="2000" dirty="0" smtClean="0"/>
              <a:t>)</a:t>
            </a:r>
          </a:p>
          <a:p>
            <a:pPr lvl="1"/>
            <a:r>
              <a:rPr lang="en-US" sz="2000" dirty="0"/>
              <a:t> </a:t>
            </a:r>
            <a:r>
              <a:rPr lang="en-US" sz="2000" dirty="0" smtClean="0"/>
              <a:t>risk in food safety (</a:t>
            </a:r>
            <a:r>
              <a:rPr lang="en-US" sz="2000" dirty="0" err="1" smtClean="0"/>
              <a:t>ris</a:t>
            </a:r>
            <a:r>
              <a:rPr lang="en-US" sz="2000" dirty="0" smtClean="0"/>
              <a:t>)</a:t>
            </a:r>
            <a:endParaRPr lang="fa-IR" sz="2000" dirty="0"/>
          </a:p>
          <a:p>
            <a:endParaRPr lang="fa-IR" dirty="0"/>
          </a:p>
        </p:txBody>
      </p:sp>
      <p:sp>
        <p:nvSpPr>
          <p:cNvPr id="4" name="Slide Number Placeholder 3">
            <a:extLst>
              <a:ext uri="{FF2B5EF4-FFF2-40B4-BE49-F238E27FC236}">
                <a16:creationId xmlns:a16="http://schemas.microsoft.com/office/drawing/2014/main" id="{CA2F11EB-7C84-4A9A-B84D-46D8C8A8AF2E}"/>
              </a:ext>
            </a:extLst>
          </p:cNvPr>
          <p:cNvSpPr>
            <a:spLocks noGrp="1"/>
          </p:cNvSpPr>
          <p:nvPr>
            <p:ph type="sldNum" sz="quarter" idx="12"/>
          </p:nvPr>
        </p:nvSpPr>
        <p:spPr/>
        <p:txBody>
          <a:bodyPr/>
          <a:lstStyle/>
          <a:p>
            <a:fld id="{1B2483DB-A605-4CA5-B0C8-8C97949B413D}" type="slidenum">
              <a:rPr lang="en-US" smtClean="0"/>
              <a:t>11</a:t>
            </a:fld>
            <a:endParaRPr lang="en-US"/>
          </a:p>
        </p:txBody>
      </p:sp>
      <p:pic>
        <p:nvPicPr>
          <p:cNvPr id="6146"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683" y="4413810"/>
            <a:ext cx="3588964" cy="1093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386046" y="201623"/>
            <a:ext cx="2641889" cy="2978719"/>
          </a:xfrm>
          <a:prstGeom prst="rect">
            <a:avLst/>
          </a:prstGeom>
        </p:spPr>
      </p:pic>
    </p:spTree>
    <p:extLst>
      <p:ext uri="{BB962C8B-B14F-4D97-AF65-F5344CB8AC3E}">
        <p14:creationId xmlns:p14="http://schemas.microsoft.com/office/powerpoint/2010/main" val="2403881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BCC8-213F-454E-92DD-FE6AEF5BD7EF}"/>
              </a:ext>
            </a:extLst>
          </p:cNvPr>
          <p:cNvSpPr>
            <a:spLocks noGrp="1"/>
          </p:cNvSpPr>
          <p:nvPr>
            <p:ph type="title"/>
          </p:nvPr>
        </p:nvSpPr>
        <p:spPr/>
        <p:txBody>
          <a:bodyPr/>
          <a:lstStyle/>
          <a:p>
            <a:r>
              <a:rPr lang="en-US" sz="4400" kern="1400" spc="-5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Flow of probabilistic influence</a:t>
            </a:r>
            <a:endParaRPr lang="en-US" dirty="0"/>
          </a:p>
        </p:txBody>
      </p:sp>
      <p:sp>
        <p:nvSpPr>
          <p:cNvPr id="3" name="Content Placeholder 2">
            <a:extLst>
              <a:ext uri="{FF2B5EF4-FFF2-40B4-BE49-F238E27FC236}">
                <a16:creationId xmlns:a16="http://schemas.microsoft.com/office/drawing/2014/main" id="{3EFA332B-26F6-47CE-A735-91BC5A1EDBC5}"/>
              </a:ext>
            </a:extLst>
          </p:cNvPr>
          <p:cNvSpPr>
            <a:spLocks noGrp="1"/>
          </p:cNvSpPr>
          <p:nvPr>
            <p:ph idx="1"/>
          </p:nvPr>
        </p:nvSpPr>
        <p:spPr>
          <a:xfrm>
            <a:off x="525425" y="1752241"/>
            <a:ext cx="13443067" cy="5938666"/>
          </a:xfrm>
        </p:spPr>
        <p:txBody>
          <a:bodyPr>
            <a:normAutofit/>
          </a:bodyPr>
          <a:lstStyle/>
          <a:p>
            <a:pPr lvl="1">
              <a:lnSpc>
                <a:spcPct val="150000"/>
              </a:lnSpc>
              <a:spcBef>
                <a:spcPts val="0"/>
              </a:spcBef>
              <a:spcAft>
                <a:spcPts val="800"/>
              </a:spcAft>
              <a:buSzPts val="1200"/>
            </a:pPr>
            <a:r>
              <a:rPr lang="en-US" sz="2000" b="1" dirty="0" smtClean="0">
                <a:latin typeface="Helvetica" panose="020B0604020202020204" pitchFamily="34" charset="0"/>
                <a:cs typeface="Arial" panose="020B0604020202020204" pitchFamily="34" charset="0"/>
              </a:rPr>
              <a:t>Common cause &amp; </a:t>
            </a:r>
            <a:r>
              <a:rPr lang="en-US" sz="2000" b="1" dirty="0" smtClean="0">
                <a:effectLst/>
                <a:latin typeface="Helvetica" panose="020B0604020202020204" pitchFamily="34" charset="0"/>
                <a:ea typeface="Calibri" panose="020F0502020204030204" pitchFamily="34" charset="0"/>
                <a:cs typeface="Arial" panose="020B0604020202020204" pitchFamily="34" charset="0"/>
              </a:rPr>
              <a:t>Common </a:t>
            </a:r>
            <a:r>
              <a:rPr lang="en-US" sz="2000" b="1" dirty="0">
                <a:latin typeface="Helvetica" panose="020B0604020202020204" pitchFamily="34" charset="0"/>
                <a:cs typeface="Arial" panose="020B0604020202020204" pitchFamily="34" charset="0"/>
              </a:rPr>
              <a:t>effect (V structure</a:t>
            </a:r>
            <a:r>
              <a:rPr lang="en-US" sz="2000" b="1" dirty="0" smtClean="0">
                <a:latin typeface="Helvetica" panose="020B0604020202020204" pitchFamily="34" charset="0"/>
                <a:cs typeface="Arial" panose="020B0604020202020204" pitchFamily="34" charset="0"/>
              </a:rPr>
              <a:t>):</a:t>
            </a:r>
          </a:p>
          <a:p>
            <a:pPr marL="457200" lvl="1" indent="0">
              <a:lnSpc>
                <a:spcPct val="150000"/>
              </a:lnSpc>
              <a:spcBef>
                <a:spcPts val="0"/>
              </a:spcBef>
              <a:spcAft>
                <a:spcPts val="800"/>
              </a:spcAft>
              <a:buSzPts val="1200"/>
              <a:buNone/>
            </a:pPr>
            <a:r>
              <a:rPr lang="en-US" sz="1100" dirty="0" smtClean="0">
                <a:latin typeface="Helvetica" panose="020B0604020202020204" pitchFamily="34" charset="0"/>
                <a:cs typeface="Arial" panose="020B0604020202020204" pitchFamily="34" charset="0"/>
              </a:rPr>
              <a:t>(not)</a:t>
            </a:r>
          </a:p>
          <a:p>
            <a:pPr marL="457200" lvl="1" indent="0">
              <a:lnSpc>
                <a:spcPct val="150000"/>
              </a:lnSpc>
              <a:spcBef>
                <a:spcPts val="0"/>
              </a:spcBef>
              <a:spcAft>
                <a:spcPts val="800"/>
              </a:spcAft>
              <a:buSzPts val="1200"/>
              <a:buNone/>
            </a:pPr>
            <a:r>
              <a:rPr lang="en-US" sz="1100" dirty="0" smtClean="0">
                <a:latin typeface="Helvetica" panose="020B0604020202020204" pitchFamily="34" charset="0"/>
                <a:cs typeface="Arial" panose="020B0604020202020204" pitchFamily="34" charset="0"/>
              </a:rPr>
              <a:t>(when p1 not observed -&gt;  any changes in (Fs1) reflects some changes in P1 but not in Fs2)</a:t>
            </a:r>
          </a:p>
          <a:p>
            <a:pPr marL="457200" lvl="1" indent="0">
              <a:lnSpc>
                <a:spcPct val="150000"/>
              </a:lnSpc>
              <a:spcBef>
                <a:spcPts val="0"/>
              </a:spcBef>
              <a:spcAft>
                <a:spcPts val="800"/>
              </a:spcAft>
              <a:buSzPts val="1200"/>
              <a:buNone/>
            </a:pPr>
            <a:r>
              <a:rPr lang="en-US" sz="1100" dirty="0" smtClean="0">
                <a:latin typeface="Helvetica" panose="020B0604020202020204" pitchFamily="34" charset="0"/>
                <a:cs typeface="Arial" panose="020B0604020202020204" pitchFamily="34" charset="0"/>
              </a:rPr>
              <a:t>(when p1 observed -&gt; if Fs1 is also observed, this will change the probability of Fs2)</a:t>
            </a:r>
          </a:p>
          <a:p>
            <a:pPr lvl="1">
              <a:lnSpc>
                <a:spcPct val="150000"/>
              </a:lnSpc>
              <a:spcBef>
                <a:spcPts val="0"/>
              </a:spcBef>
              <a:spcAft>
                <a:spcPts val="800"/>
              </a:spcAft>
              <a:buSzPts val="1200"/>
            </a:pPr>
            <a:endParaRPr lang="en-US" sz="1600" b="1" dirty="0">
              <a:latin typeface="Helvetica" panose="020B0604020202020204" pitchFamily="34" charset="0"/>
              <a:cs typeface="Arial" panose="020B0604020202020204" pitchFamily="34" charset="0"/>
            </a:endParaRPr>
          </a:p>
          <a:p>
            <a:pPr lvl="1">
              <a:lnSpc>
                <a:spcPct val="150000"/>
              </a:lnSpc>
              <a:spcBef>
                <a:spcPts val="0"/>
              </a:spcBef>
              <a:spcAft>
                <a:spcPts val="800"/>
              </a:spcAft>
              <a:buSzPts val="1200"/>
            </a:pPr>
            <a:r>
              <a:rPr lang="en-US" sz="1600" dirty="0">
                <a:solidFill>
                  <a:schemeClr val="dk1"/>
                </a:solidFill>
              </a:rPr>
              <a:t>The risk of animals is not </a:t>
            </a:r>
            <a:r>
              <a:rPr lang="en-US" sz="1600" dirty="0" smtClean="0">
                <a:solidFill>
                  <a:schemeClr val="dk1"/>
                </a:solidFill>
              </a:rPr>
              <a:t>healthy</a:t>
            </a:r>
            <a:r>
              <a:rPr lang="en-US" sz="1600" dirty="0" smtClean="0"/>
              <a:t> </a:t>
            </a:r>
            <a:r>
              <a:rPr lang="en-US" sz="1600" dirty="0" smtClean="0">
                <a:latin typeface="Helvetica" panose="020B0604020202020204" pitchFamily="34" charset="0"/>
                <a:cs typeface="Arial" panose="020B0604020202020204" pitchFamily="34" charset="0"/>
              </a:rPr>
              <a:t>(Fs1)</a:t>
            </a:r>
          </a:p>
          <a:p>
            <a:pPr lvl="1">
              <a:lnSpc>
                <a:spcPct val="150000"/>
              </a:lnSpc>
              <a:spcBef>
                <a:spcPts val="0"/>
              </a:spcBef>
              <a:spcAft>
                <a:spcPts val="800"/>
              </a:spcAft>
              <a:buSzPts val="1200"/>
            </a:pPr>
            <a:r>
              <a:rPr lang="en-US" sz="1600" dirty="0">
                <a:solidFill>
                  <a:schemeClr val="dk1"/>
                </a:solidFill>
              </a:rPr>
              <a:t>Animal risk is stress and </a:t>
            </a:r>
            <a:r>
              <a:rPr lang="en-US" sz="1600" dirty="0" smtClean="0">
                <a:solidFill>
                  <a:schemeClr val="dk1"/>
                </a:solidFill>
              </a:rPr>
              <a:t>pain</a:t>
            </a:r>
            <a:r>
              <a:rPr lang="en-US" sz="1600" dirty="0" smtClean="0"/>
              <a:t> </a:t>
            </a:r>
            <a:r>
              <a:rPr lang="en-US" sz="1600" dirty="0" smtClean="0">
                <a:latin typeface="Helvetica" panose="020B0604020202020204" pitchFamily="34" charset="0"/>
                <a:cs typeface="Arial" panose="020B0604020202020204" pitchFamily="34" charset="0"/>
              </a:rPr>
              <a:t>(Fs2)</a:t>
            </a:r>
          </a:p>
          <a:p>
            <a:pPr lvl="1">
              <a:lnSpc>
                <a:spcPct val="150000"/>
              </a:lnSpc>
              <a:spcBef>
                <a:spcPts val="0"/>
              </a:spcBef>
              <a:spcAft>
                <a:spcPts val="800"/>
              </a:spcAft>
              <a:buSzPts val="1200"/>
            </a:pPr>
            <a:r>
              <a:rPr lang="en-US" sz="1600" dirty="0">
                <a:solidFill>
                  <a:schemeClr val="dk1"/>
                </a:solidFill>
              </a:rPr>
              <a:t>Pre-slaughter</a:t>
            </a:r>
            <a:r>
              <a:rPr lang="en-US" sz="1600" dirty="0" smtClean="0">
                <a:latin typeface="Helvetica" panose="020B0604020202020204" pitchFamily="34" charset="0"/>
                <a:cs typeface="Arial" panose="020B0604020202020204" pitchFamily="34" charset="0"/>
              </a:rPr>
              <a:t>(P1)</a:t>
            </a:r>
            <a:endParaRPr lang="en-US" sz="1600" dirty="0">
              <a:latin typeface="Helvetica"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A2F11EB-7C84-4A9A-B84D-46D8C8A8AF2E}"/>
              </a:ext>
            </a:extLst>
          </p:cNvPr>
          <p:cNvSpPr>
            <a:spLocks noGrp="1"/>
          </p:cNvSpPr>
          <p:nvPr>
            <p:ph type="sldNum" sz="quarter" idx="12"/>
          </p:nvPr>
        </p:nvSpPr>
        <p:spPr/>
        <p:txBody>
          <a:bodyPr/>
          <a:lstStyle/>
          <a:p>
            <a:fld id="{1B2483DB-A605-4CA5-B0C8-8C97949B413D}" type="slidenum">
              <a:rPr lang="en-US" smtClean="0"/>
              <a:t>12</a:t>
            </a:fld>
            <a:endParaRPr lang="en-US"/>
          </a:p>
        </p:txBody>
      </p:sp>
      <p:pic>
        <p:nvPicPr>
          <p:cNvPr id="7170" name="Picture 2"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3223" y="3708448"/>
            <a:ext cx="2188271" cy="150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493624" y="156799"/>
            <a:ext cx="2610512" cy="2943342"/>
          </a:xfrm>
          <a:prstGeom prst="rect">
            <a:avLst/>
          </a:prstGeom>
        </p:spPr>
      </p:pic>
    </p:spTree>
    <p:extLst>
      <p:ext uri="{BB962C8B-B14F-4D97-AF65-F5344CB8AC3E}">
        <p14:creationId xmlns:p14="http://schemas.microsoft.com/office/powerpoint/2010/main" val="2522866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FB8C-1689-4071-A78C-9996E437FDF1}"/>
              </a:ext>
            </a:extLst>
          </p:cNvPr>
          <p:cNvSpPr>
            <a:spLocks noGrp="1"/>
          </p:cNvSpPr>
          <p:nvPr>
            <p:ph type="title"/>
          </p:nvPr>
        </p:nvSpPr>
        <p:spPr>
          <a:xfrm>
            <a:off x="838200" y="360642"/>
            <a:ext cx="10515600" cy="1325563"/>
          </a:xfrm>
        </p:spPr>
        <p:txBody>
          <a:bodyPr/>
          <a:lstStyle/>
          <a:p>
            <a:r>
              <a:rPr lang="en-US" dirty="0"/>
              <a:t>Independence</a:t>
            </a:r>
          </a:p>
        </p:txBody>
      </p:sp>
      <p:sp>
        <p:nvSpPr>
          <p:cNvPr id="3" name="Content Placeholder 2">
            <a:extLst>
              <a:ext uri="{FF2B5EF4-FFF2-40B4-BE49-F238E27FC236}">
                <a16:creationId xmlns:a16="http://schemas.microsoft.com/office/drawing/2014/main" id="{490293BC-7C9E-4D1D-9923-756D48C64F58}"/>
              </a:ext>
            </a:extLst>
          </p:cNvPr>
          <p:cNvSpPr>
            <a:spLocks noGrp="1"/>
          </p:cNvSpPr>
          <p:nvPr>
            <p:ph idx="1"/>
          </p:nvPr>
        </p:nvSpPr>
        <p:spPr>
          <a:xfrm>
            <a:off x="318247" y="1595579"/>
            <a:ext cx="11534979" cy="3142268"/>
          </a:xfrm>
        </p:spPr>
        <p:txBody>
          <a:bodyPr>
            <a:normAutofit/>
          </a:bodyPr>
          <a:lstStyle/>
          <a:p>
            <a:pPr marL="457200" indent="-457200" algn="just">
              <a:buAutoNum type="arabicParenR"/>
            </a:pPr>
            <a:r>
              <a:rPr lang="en-US" sz="2400" dirty="0" smtClean="0"/>
              <a:t>Conditional </a:t>
            </a:r>
            <a:r>
              <a:rPr lang="en-US" sz="2400" dirty="0"/>
              <a:t>Independence </a:t>
            </a:r>
          </a:p>
          <a:p>
            <a:pPr marL="0" indent="0" algn="just">
              <a:buNone/>
            </a:pPr>
            <a:r>
              <a:rPr lang="en-US" sz="1800" dirty="0" smtClean="0"/>
              <a:t>: a variable is conditionally independent of non-descendant variable give it is parents.</a:t>
            </a:r>
          </a:p>
          <a:p>
            <a:pPr marL="0" indent="0" algn="just">
              <a:buNone/>
            </a:pPr>
            <a:endParaRPr lang="en-US" sz="2400" dirty="0"/>
          </a:p>
        </p:txBody>
      </p:sp>
      <p:sp>
        <p:nvSpPr>
          <p:cNvPr id="6" name="Slide Number Placeholder 5">
            <a:extLst>
              <a:ext uri="{FF2B5EF4-FFF2-40B4-BE49-F238E27FC236}">
                <a16:creationId xmlns:a16="http://schemas.microsoft.com/office/drawing/2014/main" id="{9AF58F63-D776-4CEE-9F44-D2C09DE4B254}"/>
              </a:ext>
            </a:extLst>
          </p:cNvPr>
          <p:cNvSpPr>
            <a:spLocks noGrp="1"/>
          </p:cNvSpPr>
          <p:nvPr>
            <p:ph type="sldNum" sz="quarter" idx="12"/>
          </p:nvPr>
        </p:nvSpPr>
        <p:spPr/>
        <p:txBody>
          <a:bodyPr/>
          <a:lstStyle/>
          <a:p>
            <a:fld id="{1B2483DB-A605-4CA5-B0C8-8C97949B413D}" type="slidenum">
              <a:rPr lang="en-US" smtClean="0"/>
              <a:t>13</a:t>
            </a:fld>
            <a:endParaRPr lang="en-US"/>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64370" y="3329608"/>
            <a:ext cx="8682661" cy="817592"/>
          </a:xfrm>
          <a:prstGeom prst="rect">
            <a:avLst/>
          </a:prstGeom>
        </p:spPr>
      </p:pic>
      <p:pic>
        <p:nvPicPr>
          <p:cNvPr id="9" name="Picture 8"/>
          <p:cNvPicPr>
            <a:picLocks noChangeAspect="1"/>
          </p:cNvPicPr>
          <p:nvPr/>
        </p:nvPicPr>
        <p:blipFill>
          <a:blip r:embed="rId4"/>
          <a:stretch>
            <a:fillRect/>
          </a:stretch>
        </p:blipFill>
        <p:spPr>
          <a:xfrm>
            <a:off x="8871976" y="245969"/>
            <a:ext cx="2543175" cy="3067050"/>
          </a:xfrm>
          <a:prstGeom prst="rect">
            <a:avLst/>
          </a:prstGeom>
        </p:spPr>
      </p:pic>
    </p:spTree>
    <p:extLst>
      <p:ext uri="{BB962C8B-B14F-4D97-AF65-F5344CB8AC3E}">
        <p14:creationId xmlns:p14="http://schemas.microsoft.com/office/powerpoint/2010/main" val="390915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831E-15FC-4BB7-973D-C00FA8F109DE}"/>
              </a:ext>
            </a:extLst>
          </p:cNvPr>
          <p:cNvSpPr>
            <a:spLocks noGrp="1"/>
          </p:cNvSpPr>
          <p:nvPr>
            <p:ph type="title"/>
          </p:nvPr>
        </p:nvSpPr>
        <p:spPr/>
        <p:txBody>
          <a:bodyPr/>
          <a:lstStyle/>
          <a:p>
            <a:r>
              <a:rPr lang="en-US" dirty="0"/>
              <a:t>Independence</a:t>
            </a:r>
          </a:p>
        </p:txBody>
      </p:sp>
      <p:sp>
        <p:nvSpPr>
          <p:cNvPr id="6" name="Slide Number Placeholder 5">
            <a:extLst>
              <a:ext uri="{FF2B5EF4-FFF2-40B4-BE49-F238E27FC236}">
                <a16:creationId xmlns:a16="http://schemas.microsoft.com/office/drawing/2014/main" id="{35514F23-FD1A-4D6A-B840-18BF17B6EEED}"/>
              </a:ext>
            </a:extLst>
          </p:cNvPr>
          <p:cNvSpPr>
            <a:spLocks noGrp="1"/>
          </p:cNvSpPr>
          <p:nvPr>
            <p:ph type="sldNum" sz="quarter" idx="12"/>
          </p:nvPr>
        </p:nvSpPr>
        <p:spPr/>
        <p:txBody>
          <a:bodyPr/>
          <a:lstStyle/>
          <a:p>
            <a:fld id="{1B2483DB-A605-4CA5-B0C8-8C97949B413D}" type="slidenum">
              <a:rPr lang="en-US" smtClean="0"/>
              <a:t>14</a:t>
            </a:fld>
            <a:endParaRPr lang="en-US"/>
          </a:p>
        </p:txBody>
      </p:sp>
      <p:sp>
        <p:nvSpPr>
          <p:cNvPr id="13" name="TextBox 12">
            <a:extLst>
              <a:ext uri="{FF2B5EF4-FFF2-40B4-BE49-F238E27FC236}">
                <a16:creationId xmlns:a16="http://schemas.microsoft.com/office/drawing/2014/main" id="{A601EEEC-B27F-48AA-BC44-5281F89AB411}"/>
              </a:ext>
            </a:extLst>
          </p:cNvPr>
          <p:cNvSpPr txBox="1"/>
          <p:nvPr/>
        </p:nvSpPr>
        <p:spPr>
          <a:xfrm>
            <a:off x="914401" y="1779630"/>
            <a:ext cx="8621684" cy="1969770"/>
          </a:xfrm>
          <a:prstGeom prst="rect">
            <a:avLst/>
          </a:prstGeom>
          <a:noFill/>
        </p:spPr>
        <p:txBody>
          <a:bodyPr wrap="square">
            <a:spAutoFit/>
          </a:bodyPr>
          <a:lstStyle/>
          <a:p>
            <a:pPr marL="0" lvl="1" algn="just"/>
            <a:r>
              <a:rPr lang="en-US" sz="2400" dirty="0" smtClean="0"/>
              <a:t>2)</a:t>
            </a:r>
            <a:r>
              <a:rPr lang="en-US" sz="2400" dirty="0"/>
              <a:t> Markov blanket </a:t>
            </a:r>
            <a:endParaRPr lang="en-US" sz="2400" dirty="0" smtClean="0"/>
          </a:p>
          <a:p>
            <a:pPr marL="0" indent="0" algn="just">
              <a:buNone/>
            </a:pPr>
            <a:endParaRPr lang="en-US" sz="2000" dirty="0" smtClean="0"/>
          </a:p>
          <a:p>
            <a:pPr marL="0" indent="0" algn="just">
              <a:buNone/>
            </a:pPr>
            <a:r>
              <a:rPr lang="en-US" dirty="0" smtClean="0"/>
              <a:t>: a variable is independent of all other variables given it is Markov blanket, which is parents, children and children’s parents.</a:t>
            </a:r>
          </a:p>
          <a:p>
            <a:endParaRPr lang="en-US" dirty="0" smtClean="0"/>
          </a:p>
          <a:p>
            <a:pPr marL="342900" indent="-342900" algn="just">
              <a:buFont typeface="Arial" panose="020B0604020202020204" pitchFamily="34" charset="0"/>
              <a:buChar char="•"/>
            </a:pPr>
            <a:endParaRPr lang="en-US" sz="2000"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33560" y="3897764"/>
            <a:ext cx="7667391" cy="976635"/>
          </a:xfrm>
          <a:prstGeom prst="rect">
            <a:avLst/>
          </a:prstGeom>
        </p:spPr>
      </p:pic>
      <p:pic>
        <p:nvPicPr>
          <p:cNvPr id="3" name="Picture 2"/>
          <p:cNvPicPr>
            <a:picLocks noChangeAspect="1"/>
          </p:cNvPicPr>
          <p:nvPr/>
        </p:nvPicPr>
        <p:blipFill>
          <a:blip r:embed="rId4"/>
          <a:stretch>
            <a:fillRect/>
          </a:stretch>
        </p:blipFill>
        <p:spPr>
          <a:xfrm>
            <a:off x="9550864" y="231121"/>
            <a:ext cx="2460160" cy="2852738"/>
          </a:xfrm>
          <a:prstGeom prst="rect">
            <a:avLst/>
          </a:prstGeom>
        </p:spPr>
      </p:pic>
    </p:spTree>
    <p:extLst>
      <p:ext uri="{BB962C8B-B14F-4D97-AF65-F5344CB8AC3E}">
        <p14:creationId xmlns:p14="http://schemas.microsoft.com/office/powerpoint/2010/main" val="2526068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F171-8189-4C2B-A0D9-E91F5853380D}"/>
              </a:ext>
            </a:extLst>
          </p:cNvPr>
          <p:cNvSpPr>
            <a:spLocks noGrp="1"/>
          </p:cNvSpPr>
          <p:nvPr>
            <p:ph type="title"/>
          </p:nvPr>
        </p:nvSpPr>
        <p:spPr/>
        <p:txBody>
          <a:bodyPr/>
          <a:lstStyle/>
          <a:p>
            <a:r>
              <a:rPr lang="en-US" dirty="0"/>
              <a:t>Dependency</a:t>
            </a:r>
          </a:p>
        </p:txBody>
      </p:sp>
      <p:sp>
        <p:nvSpPr>
          <p:cNvPr id="3" name="Content Placeholder 2">
            <a:extLst>
              <a:ext uri="{FF2B5EF4-FFF2-40B4-BE49-F238E27FC236}">
                <a16:creationId xmlns:a16="http://schemas.microsoft.com/office/drawing/2014/main" id="{A4EF3C2D-9222-4FB7-9C4C-DEDE34083A88}"/>
              </a:ext>
            </a:extLst>
          </p:cNvPr>
          <p:cNvSpPr>
            <a:spLocks noGrp="1"/>
          </p:cNvSpPr>
          <p:nvPr>
            <p:ph idx="1"/>
          </p:nvPr>
        </p:nvSpPr>
        <p:spPr/>
        <p:txBody>
          <a:bodyPr>
            <a:normAutofit/>
          </a:bodyPr>
          <a:lstStyle/>
          <a:p>
            <a:pPr marL="0" indent="0">
              <a:buNone/>
            </a:pPr>
            <a:r>
              <a:rPr lang="en-US" sz="2000" b="1" dirty="0" smtClean="0"/>
              <a:t>1) Active </a:t>
            </a:r>
            <a:r>
              <a:rPr lang="en-US" sz="2000" b="1" dirty="0"/>
              <a:t>trail</a:t>
            </a:r>
          </a:p>
          <a:p>
            <a:pPr marL="0" indent="0" algn="l">
              <a:buNone/>
            </a:pPr>
            <a:r>
              <a:rPr lang="en-US" sz="1200" dirty="0" smtClean="0"/>
              <a:t>:</a:t>
            </a:r>
            <a:r>
              <a:rPr lang="en-US" sz="1200" dirty="0"/>
              <a:t>When influence can flow from X to Y via Z then trail X—Z—Y is active. We investigated active trails for all the nodes in the network. Node </a:t>
            </a:r>
            <a:r>
              <a:rPr lang="en-US" sz="1200" dirty="0" smtClean="0"/>
              <a:t>(risk) </a:t>
            </a:r>
            <a:r>
              <a:rPr lang="en-US" sz="1200" dirty="0"/>
              <a:t>has the </a:t>
            </a:r>
            <a:r>
              <a:rPr lang="en-US" sz="1200" dirty="0" smtClean="0"/>
              <a:t>most </a:t>
            </a:r>
            <a:r>
              <a:rPr lang="en-US" sz="1200" dirty="0"/>
              <a:t>active trail with </a:t>
            </a:r>
            <a:r>
              <a:rPr lang="en-US" sz="1200" dirty="0" smtClean="0"/>
              <a:t>all other nodes:</a:t>
            </a:r>
            <a:endParaRPr lang="en-US" sz="2000" b="1" dirty="0" smtClean="0"/>
          </a:p>
          <a:p>
            <a:endParaRPr lang="en-US" sz="2000" b="1" dirty="0"/>
          </a:p>
          <a:p>
            <a:endParaRPr lang="en-US" sz="2000" b="1" dirty="0" smtClean="0"/>
          </a:p>
          <a:p>
            <a:endParaRPr lang="en-US" sz="2000" b="1" dirty="0"/>
          </a:p>
          <a:p>
            <a:pPr marL="0" indent="0">
              <a:buNone/>
            </a:pPr>
            <a:r>
              <a:rPr lang="en-US" sz="2000" b="1" dirty="0" smtClean="0"/>
              <a:t>2)Direct separation</a:t>
            </a:r>
          </a:p>
          <a:p>
            <a:pPr marL="0" indent="0">
              <a:buNone/>
            </a:pPr>
            <a:r>
              <a:rPr lang="en-US" sz="1200" b="1" dirty="0" smtClean="0"/>
              <a:t>:</a:t>
            </a:r>
            <a:r>
              <a:rPr lang="en-US" sz="1200" dirty="0"/>
              <a:t>Two nodes are d-separated if there is no active trail between them. According to this definition, nodes (Fs8) has active trail to (P1)</a:t>
            </a:r>
          </a:p>
          <a:p>
            <a:pPr marL="0" indent="0">
              <a:buNone/>
            </a:pPr>
            <a:endParaRPr lang="en-US" sz="2000" b="1" dirty="0"/>
          </a:p>
        </p:txBody>
      </p:sp>
      <p:sp>
        <p:nvSpPr>
          <p:cNvPr id="4" name="Slide Number Placeholder 3">
            <a:extLst>
              <a:ext uri="{FF2B5EF4-FFF2-40B4-BE49-F238E27FC236}">
                <a16:creationId xmlns:a16="http://schemas.microsoft.com/office/drawing/2014/main" id="{0E372121-63AF-49EC-8532-A84FC909D97E}"/>
              </a:ext>
            </a:extLst>
          </p:cNvPr>
          <p:cNvSpPr>
            <a:spLocks noGrp="1"/>
          </p:cNvSpPr>
          <p:nvPr>
            <p:ph type="sldNum" sz="quarter" idx="12"/>
          </p:nvPr>
        </p:nvSpPr>
        <p:spPr/>
        <p:txBody>
          <a:bodyPr/>
          <a:lstStyle/>
          <a:p>
            <a:fld id="{1B2483DB-A605-4CA5-B0C8-8C97949B413D}" type="slidenum">
              <a:rPr lang="en-US" smtClean="0"/>
              <a:t>15</a:t>
            </a:fld>
            <a:endParaRPr lang="en-US"/>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81633" y="3088800"/>
            <a:ext cx="11015904" cy="727814"/>
          </a:xfrm>
          <a:prstGeom prst="rect">
            <a:avLst/>
          </a:prstGeom>
        </p:spPr>
      </p:pic>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71200" y="5198812"/>
            <a:ext cx="4629600" cy="716807"/>
          </a:xfrm>
          <a:prstGeom prst="rect">
            <a:avLst/>
          </a:prstGeom>
        </p:spPr>
      </p:pic>
      <p:pic>
        <p:nvPicPr>
          <p:cNvPr id="6" name="Picture 5"/>
          <p:cNvPicPr>
            <a:picLocks noChangeAspect="1"/>
          </p:cNvPicPr>
          <p:nvPr/>
        </p:nvPicPr>
        <p:blipFill>
          <a:blip r:embed="rId4"/>
          <a:stretch>
            <a:fillRect/>
          </a:stretch>
        </p:blipFill>
        <p:spPr>
          <a:xfrm>
            <a:off x="10215282" y="1"/>
            <a:ext cx="1885109" cy="2180286"/>
          </a:xfrm>
          <a:prstGeom prst="rect">
            <a:avLst/>
          </a:prstGeom>
        </p:spPr>
      </p:pic>
    </p:spTree>
    <p:extLst>
      <p:ext uri="{BB962C8B-B14F-4D97-AF65-F5344CB8AC3E}">
        <p14:creationId xmlns:p14="http://schemas.microsoft.com/office/powerpoint/2010/main" val="1295290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6633-5C88-4BB7-BAB3-07406585E97B}"/>
              </a:ext>
            </a:extLst>
          </p:cNvPr>
          <p:cNvSpPr>
            <a:spLocks noGrp="1"/>
          </p:cNvSpPr>
          <p:nvPr>
            <p:ph type="title"/>
          </p:nvPr>
        </p:nvSpPr>
        <p:spPr>
          <a:xfrm>
            <a:off x="838200" y="365125"/>
            <a:ext cx="5257800" cy="1325563"/>
          </a:xfrm>
        </p:spPr>
        <p:txBody>
          <a:bodyPr>
            <a:normAutofit/>
          </a:bodyPr>
          <a:lstStyle/>
          <a:p>
            <a:r>
              <a:rPr lang="en-US" dirty="0"/>
              <a:t>Exact Inference with </a:t>
            </a:r>
            <a:br>
              <a:rPr lang="en-US" dirty="0"/>
            </a:br>
            <a:r>
              <a:rPr lang="en-US" dirty="0"/>
              <a:t>variable elimination</a:t>
            </a:r>
          </a:p>
        </p:txBody>
      </p:sp>
      <p:sp>
        <p:nvSpPr>
          <p:cNvPr id="6" name="Slide Number Placeholder 5">
            <a:extLst>
              <a:ext uri="{FF2B5EF4-FFF2-40B4-BE49-F238E27FC236}">
                <a16:creationId xmlns:a16="http://schemas.microsoft.com/office/drawing/2014/main" id="{F4F22B83-AEBB-4BEA-BF62-277E89C1890B}"/>
              </a:ext>
            </a:extLst>
          </p:cNvPr>
          <p:cNvSpPr>
            <a:spLocks noGrp="1"/>
          </p:cNvSpPr>
          <p:nvPr>
            <p:ph type="sldNum" sz="quarter" idx="12"/>
          </p:nvPr>
        </p:nvSpPr>
        <p:spPr>
          <a:xfrm>
            <a:off x="8345905" y="7667792"/>
            <a:ext cx="2743200" cy="365125"/>
          </a:xfrm>
        </p:spPr>
        <p:txBody>
          <a:bodyPr/>
          <a:lstStyle/>
          <a:p>
            <a:fld id="{1B2483DB-A605-4CA5-B0C8-8C97949B413D}" type="slidenum">
              <a:rPr lang="en-US" smtClean="0"/>
              <a:t>16</a:t>
            </a:fld>
            <a:endParaRPr lang="en-US"/>
          </a:p>
        </p:txBody>
      </p:sp>
      <p:sp>
        <p:nvSpPr>
          <p:cNvPr id="11" name="TextBox 10">
            <a:extLst>
              <a:ext uri="{FF2B5EF4-FFF2-40B4-BE49-F238E27FC236}">
                <a16:creationId xmlns:a16="http://schemas.microsoft.com/office/drawing/2014/main" id="{3691A5F6-2045-4039-BBA3-0C7FECF0BFAB}"/>
              </a:ext>
            </a:extLst>
          </p:cNvPr>
          <p:cNvSpPr txBox="1"/>
          <p:nvPr/>
        </p:nvSpPr>
        <p:spPr>
          <a:xfrm>
            <a:off x="233951" y="2016285"/>
            <a:ext cx="7648575" cy="369332"/>
          </a:xfrm>
          <a:prstGeom prst="rect">
            <a:avLst/>
          </a:prstGeom>
          <a:noFill/>
        </p:spPr>
        <p:txBody>
          <a:bodyPr wrap="square" rtlCol="0">
            <a:spAutoFit/>
          </a:bodyPr>
          <a:lstStyle/>
          <a:p>
            <a:r>
              <a:rPr lang="en-US" dirty="0"/>
              <a:t>What is the probability of risk factor </a:t>
            </a:r>
            <a:r>
              <a:rPr lang="en-US" dirty="0" smtClean="0"/>
              <a:t>(Risk). </a:t>
            </a:r>
            <a:r>
              <a:rPr lang="en-US" dirty="0"/>
              <a:t>without any evidence:</a:t>
            </a:r>
          </a:p>
        </p:txBody>
      </p:sp>
      <p:sp>
        <p:nvSpPr>
          <p:cNvPr id="14" name="TextBox 13">
            <a:extLst>
              <a:ext uri="{FF2B5EF4-FFF2-40B4-BE49-F238E27FC236}">
                <a16:creationId xmlns:a16="http://schemas.microsoft.com/office/drawing/2014/main" id="{BB07282C-0419-40E3-AE79-BCB6243363B8}"/>
              </a:ext>
            </a:extLst>
          </p:cNvPr>
          <p:cNvSpPr txBox="1"/>
          <p:nvPr/>
        </p:nvSpPr>
        <p:spPr>
          <a:xfrm>
            <a:off x="247398" y="3877262"/>
            <a:ext cx="10060119" cy="369332"/>
          </a:xfrm>
          <a:prstGeom prst="rect">
            <a:avLst/>
          </a:prstGeom>
          <a:noFill/>
        </p:spPr>
        <p:txBody>
          <a:bodyPr wrap="square" rtlCol="0">
            <a:spAutoFit/>
          </a:bodyPr>
          <a:lstStyle/>
          <a:p>
            <a:r>
              <a:rPr lang="en-US" dirty="0"/>
              <a:t>What is the probability of </a:t>
            </a:r>
            <a:r>
              <a:rPr lang="en-US" dirty="0" smtClean="0"/>
              <a:t>Risk </a:t>
            </a:r>
            <a:r>
              <a:rPr lang="en-US" dirty="0"/>
              <a:t>given its </a:t>
            </a:r>
            <a:r>
              <a:rPr lang="en-US" dirty="0" smtClean="0"/>
              <a:t>parent:</a:t>
            </a:r>
            <a:endParaRPr lang="en-US" dirty="0"/>
          </a:p>
        </p:txBody>
      </p:sp>
      <p:pic>
        <p:nvPicPr>
          <p:cNvPr id="3" name="Picture 2"/>
          <p:cNvPicPr>
            <a:picLocks noChangeAspect="1"/>
          </p:cNvPicPr>
          <p:nvPr/>
        </p:nvPicPr>
        <p:blipFill>
          <a:blip r:embed="rId3"/>
          <a:stretch>
            <a:fillRect/>
          </a:stretch>
        </p:blipFill>
        <p:spPr>
          <a:xfrm>
            <a:off x="6961410" y="1976718"/>
            <a:ext cx="2704504" cy="1636058"/>
          </a:xfrm>
          <a:prstGeom prst="rect">
            <a:avLst/>
          </a:prstGeom>
        </p:spPr>
      </p:pic>
      <p:pic>
        <p:nvPicPr>
          <p:cNvPr id="5" name="Picture 4"/>
          <p:cNvPicPr>
            <a:picLocks noChangeAspect="1"/>
          </p:cNvPicPr>
          <p:nvPr/>
        </p:nvPicPr>
        <p:blipFill>
          <a:blip r:embed="rId4"/>
          <a:stretch>
            <a:fillRect/>
          </a:stretch>
        </p:blipFill>
        <p:spPr>
          <a:xfrm>
            <a:off x="1710596" y="4344802"/>
            <a:ext cx="2336970" cy="1472732"/>
          </a:xfrm>
          <a:prstGeom prst="rect">
            <a:avLst/>
          </a:prstGeom>
        </p:spPr>
      </p:pic>
      <p:sp>
        <p:nvSpPr>
          <p:cNvPr id="12" name="TextBox 11">
            <a:extLst>
              <a:ext uri="{FF2B5EF4-FFF2-40B4-BE49-F238E27FC236}">
                <a16:creationId xmlns:a16="http://schemas.microsoft.com/office/drawing/2014/main" id="{BB07282C-0419-40E3-AE79-BCB6243363B8}"/>
              </a:ext>
            </a:extLst>
          </p:cNvPr>
          <p:cNvSpPr txBox="1"/>
          <p:nvPr/>
        </p:nvSpPr>
        <p:spPr>
          <a:xfrm>
            <a:off x="2089646" y="5800190"/>
            <a:ext cx="1662084" cy="369332"/>
          </a:xfrm>
          <a:prstGeom prst="rect">
            <a:avLst/>
          </a:prstGeom>
          <a:noFill/>
        </p:spPr>
        <p:txBody>
          <a:bodyPr wrap="square" rtlCol="0">
            <a:spAutoFit/>
          </a:bodyPr>
          <a:lstStyle/>
          <a:p>
            <a:r>
              <a:rPr lang="en-US" dirty="0" smtClean="0"/>
              <a:t>P(risk|p1 is N)</a:t>
            </a:r>
            <a:endParaRPr lang="en-US" dirty="0"/>
          </a:p>
        </p:txBody>
      </p:sp>
      <p:pic>
        <p:nvPicPr>
          <p:cNvPr id="7" name="Picture 6"/>
          <p:cNvPicPr>
            <a:picLocks noChangeAspect="1"/>
          </p:cNvPicPr>
          <p:nvPr/>
        </p:nvPicPr>
        <p:blipFill>
          <a:blip r:embed="rId5"/>
          <a:stretch>
            <a:fillRect/>
          </a:stretch>
        </p:blipFill>
        <p:spPr>
          <a:xfrm>
            <a:off x="7198527" y="4343400"/>
            <a:ext cx="2474390" cy="1587344"/>
          </a:xfrm>
          <a:prstGeom prst="rect">
            <a:avLst/>
          </a:prstGeom>
        </p:spPr>
      </p:pic>
      <p:pic>
        <p:nvPicPr>
          <p:cNvPr id="8" name="Picture 7"/>
          <p:cNvPicPr>
            <a:picLocks noChangeAspect="1"/>
          </p:cNvPicPr>
          <p:nvPr/>
        </p:nvPicPr>
        <p:blipFill>
          <a:blip r:embed="rId6"/>
          <a:stretch>
            <a:fillRect/>
          </a:stretch>
        </p:blipFill>
        <p:spPr>
          <a:xfrm>
            <a:off x="4430162" y="4352364"/>
            <a:ext cx="2400944" cy="1558822"/>
          </a:xfrm>
          <a:prstGeom prst="rect">
            <a:avLst/>
          </a:prstGeom>
        </p:spPr>
      </p:pic>
      <p:sp>
        <p:nvSpPr>
          <p:cNvPr id="15" name="TextBox 14">
            <a:extLst>
              <a:ext uri="{FF2B5EF4-FFF2-40B4-BE49-F238E27FC236}">
                <a16:creationId xmlns:a16="http://schemas.microsoft.com/office/drawing/2014/main" id="{BB07282C-0419-40E3-AE79-BCB6243363B8}"/>
              </a:ext>
            </a:extLst>
          </p:cNvPr>
          <p:cNvSpPr txBox="1"/>
          <p:nvPr/>
        </p:nvSpPr>
        <p:spPr>
          <a:xfrm>
            <a:off x="4734235" y="5818119"/>
            <a:ext cx="1662084" cy="369332"/>
          </a:xfrm>
          <a:prstGeom prst="rect">
            <a:avLst/>
          </a:prstGeom>
          <a:noFill/>
        </p:spPr>
        <p:txBody>
          <a:bodyPr wrap="square" rtlCol="0">
            <a:spAutoFit/>
          </a:bodyPr>
          <a:lstStyle/>
          <a:p>
            <a:r>
              <a:rPr lang="en-US" dirty="0" smtClean="0"/>
              <a:t>P(risk|p3 is N)</a:t>
            </a:r>
            <a:endParaRPr lang="en-US" dirty="0"/>
          </a:p>
        </p:txBody>
      </p:sp>
      <p:sp>
        <p:nvSpPr>
          <p:cNvPr id="16" name="TextBox 15">
            <a:extLst>
              <a:ext uri="{FF2B5EF4-FFF2-40B4-BE49-F238E27FC236}">
                <a16:creationId xmlns:a16="http://schemas.microsoft.com/office/drawing/2014/main" id="{BB07282C-0419-40E3-AE79-BCB6243363B8}"/>
              </a:ext>
            </a:extLst>
          </p:cNvPr>
          <p:cNvSpPr txBox="1"/>
          <p:nvPr/>
        </p:nvSpPr>
        <p:spPr>
          <a:xfrm>
            <a:off x="7652246" y="5840531"/>
            <a:ext cx="1662084" cy="369332"/>
          </a:xfrm>
          <a:prstGeom prst="rect">
            <a:avLst/>
          </a:prstGeom>
          <a:noFill/>
        </p:spPr>
        <p:txBody>
          <a:bodyPr wrap="square" rtlCol="0">
            <a:spAutoFit/>
          </a:bodyPr>
          <a:lstStyle/>
          <a:p>
            <a:r>
              <a:rPr lang="en-US" dirty="0" smtClean="0"/>
              <a:t>P(risk|p2 is N)</a:t>
            </a:r>
            <a:endParaRPr lang="en-US" dirty="0"/>
          </a:p>
        </p:txBody>
      </p:sp>
    </p:spTree>
    <p:extLst>
      <p:ext uri="{BB962C8B-B14F-4D97-AF65-F5344CB8AC3E}">
        <p14:creationId xmlns:p14="http://schemas.microsoft.com/office/powerpoint/2010/main" val="3283183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6633-5C88-4BB7-BAB3-07406585E97B}"/>
              </a:ext>
            </a:extLst>
          </p:cNvPr>
          <p:cNvSpPr>
            <a:spLocks noGrp="1"/>
          </p:cNvSpPr>
          <p:nvPr>
            <p:ph type="title"/>
          </p:nvPr>
        </p:nvSpPr>
        <p:spPr>
          <a:xfrm>
            <a:off x="838200" y="365125"/>
            <a:ext cx="5257800" cy="1325563"/>
          </a:xfrm>
        </p:spPr>
        <p:txBody>
          <a:bodyPr>
            <a:normAutofit/>
          </a:bodyPr>
          <a:lstStyle/>
          <a:p>
            <a:r>
              <a:rPr lang="en-US" dirty="0"/>
              <a:t>Exact Inference with </a:t>
            </a:r>
            <a:br>
              <a:rPr lang="en-US" dirty="0"/>
            </a:br>
            <a:r>
              <a:rPr lang="en-US" dirty="0"/>
              <a:t>variable elimination</a:t>
            </a:r>
          </a:p>
        </p:txBody>
      </p:sp>
      <p:sp>
        <p:nvSpPr>
          <p:cNvPr id="6" name="Slide Number Placeholder 5">
            <a:extLst>
              <a:ext uri="{FF2B5EF4-FFF2-40B4-BE49-F238E27FC236}">
                <a16:creationId xmlns:a16="http://schemas.microsoft.com/office/drawing/2014/main" id="{F4F22B83-AEBB-4BEA-BF62-277E89C1890B}"/>
              </a:ext>
            </a:extLst>
          </p:cNvPr>
          <p:cNvSpPr>
            <a:spLocks noGrp="1"/>
          </p:cNvSpPr>
          <p:nvPr>
            <p:ph type="sldNum" sz="quarter" idx="12"/>
          </p:nvPr>
        </p:nvSpPr>
        <p:spPr>
          <a:xfrm>
            <a:off x="8345905" y="7667792"/>
            <a:ext cx="2743200" cy="365125"/>
          </a:xfrm>
        </p:spPr>
        <p:txBody>
          <a:bodyPr/>
          <a:lstStyle/>
          <a:p>
            <a:fld id="{1B2483DB-A605-4CA5-B0C8-8C97949B413D}" type="slidenum">
              <a:rPr lang="en-US" smtClean="0"/>
              <a:t>17</a:t>
            </a:fld>
            <a:endParaRPr lang="en-US"/>
          </a:p>
        </p:txBody>
      </p:sp>
      <p:sp>
        <p:nvSpPr>
          <p:cNvPr id="30" name="TextBox 29">
            <a:extLst>
              <a:ext uri="{FF2B5EF4-FFF2-40B4-BE49-F238E27FC236}">
                <a16:creationId xmlns:a16="http://schemas.microsoft.com/office/drawing/2014/main" id="{1C7078B6-1E74-4B28-90A1-0AAA7E9C19A7}"/>
              </a:ext>
            </a:extLst>
          </p:cNvPr>
          <p:cNvSpPr txBox="1"/>
          <p:nvPr/>
        </p:nvSpPr>
        <p:spPr>
          <a:xfrm>
            <a:off x="6026212" y="3364498"/>
            <a:ext cx="1826431" cy="307777"/>
          </a:xfrm>
          <a:prstGeom prst="rect">
            <a:avLst/>
          </a:prstGeom>
          <a:noFill/>
        </p:spPr>
        <p:txBody>
          <a:bodyPr wrap="square" rtlCol="0">
            <a:spAutoFit/>
          </a:bodyPr>
          <a:lstStyle/>
          <a:p>
            <a:r>
              <a:rPr lang="en-US" sz="1400" dirty="0" smtClean="0"/>
              <a:t>P(risk| p1, p2, p3 is </a:t>
            </a:r>
            <a:r>
              <a:rPr lang="en-US" sz="1400" dirty="0"/>
              <a:t>N)</a:t>
            </a:r>
          </a:p>
        </p:txBody>
      </p:sp>
      <p:pic>
        <p:nvPicPr>
          <p:cNvPr id="3" name="Picture 2"/>
          <p:cNvPicPr>
            <a:picLocks noChangeAspect="1"/>
          </p:cNvPicPr>
          <p:nvPr/>
        </p:nvPicPr>
        <p:blipFill>
          <a:blip r:embed="rId3"/>
          <a:stretch>
            <a:fillRect/>
          </a:stretch>
        </p:blipFill>
        <p:spPr>
          <a:xfrm>
            <a:off x="5773271" y="1939329"/>
            <a:ext cx="2303649" cy="1401146"/>
          </a:xfrm>
          <a:prstGeom prst="rect">
            <a:avLst/>
          </a:prstGeom>
        </p:spPr>
      </p:pic>
      <p:sp>
        <p:nvSpPr>
          <p:cNvPr id="17" name="TextBox 16">
            <a:extLst>
              <a:ext uri="{FF2B5EF4-FFF2-40B4-BE49-F238E27FC236}">
                <a16:creationId xmlns:a16="http://schemas.microsoft.com/office/drawing/2014/main" id="{3691A5F6-2045-4039-BBA3-0C7FECF0BFAB}"/>
              </a:ext>
            </a:extLst>
          </p:cNvPr>
          <p:cNvSpPr txBox="1"/>
          <p:nvPr/>
        </p:nvSpPr>
        <p:spPr>
          <a:xfrm>
            <a:off x="242915" y="1940085"/>
            <a:ext cx="7648575" cy="369332"/>
          </a:xfrm>
          <a:prstGeom prst="rect">
            <a:avLst/>
          </a:prstGeom>
          <a:noFill/>
        </p:spPr>
        <p:txBody>
          <a:bodyPr wrap="square" rtlCol="0">
            <a:spAutoFit/>
          </a:bodyPr>
          <a:lstStyle/>
          <a:p>
            <a:r>
              <a:rPr lang="en-US" dirty="0"/>
              <a:t>What is the probability of risk factor </a:t>
            </a:r>
            <a:r>
              <a:rPr lang="en-US" dirty="0" smtClean="0"/>
              <a:t>(Risk):</a:t>
            </a:r>
            <a:endParaRPr lang="en-US" dirty="0"/>
          </a:p>
        </p:txBody>
      </p:sp>
      <p:sp>
        <p:nvSpPr>
          <p:cNvPr id="5" name="TextBox 4"/>
          <p:cNvSpPr txBox="1"/>
          <p:nvPr/>
        </p:nvSpPr>
        <p:spPr>
          <a:xfrm>
            <a:off x="349624" y="4607859"/>
            <a:ext cx="3960571" cy="369332"/>
          </a:xfrm>
          <a:prstGeom prst="rect">
            <a:avLst/>
          </a:prstGeom>
          <a:noFill/>
        </p:spPr>
        <p:txBody>
          <a:bodyPr wrap="none" rtlCol="0">
            <a:spAutoFit/>
          </a:bodyPr>
          <a:lstStyle/>
          <a:p>
            <a:r>
              <a:rPr lang="en-US" dirty="0" smtClean="0"/>
              <a:t>Considering different elimination order: </a:t>
            </a:r>
            <a:endParaRPr lang="en-US" dirty="0"/>
          </a:p>
        </p:txBody>
      </p:sp>
      <p:sp>
        <p:nvSpPr>
          <p:cNvPr id="20" name="Content Placeholder 2">
            <a:extLst>
              <a:ext uri="{FF2B5EF4-FFF2-40B4-BE49-F238E27FC236}">
                <a16:creationId xmlns:a16="http://schemas.microsoft.com/office/drawing/2014/main" id="{73F3FAA5-442C-48CF-82D9-43A97CC2C811}"/>
              </a:ext>
            </a:extLst>
          </p:cNvPr>
          <p:cNvSpPr>
            <a:spLocks noGrp="1"/>
          </p:cNvSpPr>
          <p:nvPr>
            <p:ph idx="1"/>
          </p:nvPr>
        </p:nvSpPr>
        <p:spPr>
          <a:xfrm>
            <a:off x="5329518" y="4598893"/>
            <a:ext cx="5334000" cy="1833283"/>
          </a:xfrm>
        </p:spPr>
        <p:txBody>
          <a:bodyPr>
            <a:normAutofit/>
          </a:bodyPr>
          <a:lstStyle/>
          <a:p>
            <a:r>
              <a:rPr lang="en-US" sz="1800" dirty="0" err="1"/>
              <a:t>MinNeighbors</a:t>
            </a:r>
            <a:r>
              <a:rPr lang="en-US" sz="1800" dirty="0"/>
              <a:t>: </a:t>
            </a:r>
            <a:r>
              <a:rPr lang="en-US" sz="1800" dirty="0" smtClean="0"/>
              <a:t>0.0714 seconds</a:t>
            </a:r>
            <a:endParaRPr lang="en-US" sz="1800" dirty="0"/>
          </a:p>
          <a:p>
            <a:r>
              <a:rPr lang="en-US" sz="1800" dirty="0" err="1"/>
              <a:t>MinFill</a:t>
            </a:r>
            <a:r>
              <a:rPr lang="en-US" sz="1800" dirty="0"/>
              <a:t>: </a:t>
            </a:r>
            <a:r>
              <a:rPr lang="en-US" sz="1800" dirty="0" smtClean="0"/>
              <a:t>0.0640 seconds</a:t>
            </a:r>
            <a:endParaRPr lang="en-US" sz="1800" dirty="0"/>
          </a:p>
          <a:p>
            <a:r>
              <a:rPr lang="en-US" sz="1800" dirty="0" err="1"/>
              <a:t>MinWeight</a:t>
            </a:r>
            <a:r>
              <a:rPr lang="en-US" sz="1800" dirty="0"/>
              <a:t>: </a:t>
            </a:r>
            <a:r>
              <a:rPr lang="en-US" sz="1800" dirty="0" smtClean="0"/>
              <a:t>0.0730 seconds</a:t>
            </a:r>
            <a:endParaRPr lang="en-US" sz="1800" dirty="0"/>
          </a:p>
          <a:p>
            <a:r>
              <a:rPr lang="en-US" sz="1800" dirty="0" err="1"/>
              <a:t>WeightedMinFill</a:t>
            </a:r>
            <a:r>
              <a:rPr lang="en-US" sz="1800" dirty="0"/>
              <a:t>: </a:t>
            </a:r>
            <a:r>
              <a:rPr lang="en-US" sz="1800" dirty="0" smtClean="0"/>
              <a:t>0.0720 </a:t>
            </a:r>
            <a:r>
              <a:rPr lang="en-US" sz="1800" dirty="0"/>
              <a:t>seconds</a:t>
            </a:r>
          </a:p>
        </p:txBody>
      </p:sp>
      <p:sp>
        <p:nvSpPr>
          <p:cNvPr id="10" name="Rectangle 4"/>
          <p:cNvSpPr>
            <a:spLocks noChangeArrowheads="1"/>
          </p:cNvSpPr>
          <p:nvPr/>
        </p:nvSpPr>
        <p:spPr bwMode="auto">
          <a:xfrm>
            <a:off x="4751293" y="3753453"/>
            <a:ext cx="478715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time of execution: 0.0720 seconds ---</a:t>
            </a:r>
            <a:r>
              <a:rPr kumimoji="0" lang="en-US" altLang="en-US" sz="8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960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9574-F88B-45B4-9DA3-F014B474E594}"/>
              </a:ext>
            </a:extLst>
          </p:cNvPr>
          <p:cNvSpPr>
            <a:spLocks noGrp="1"/>
          </p:cNvSpPr>
          <p:nvPr>
            <p:ph type="title"/>
          </p:nvPr>
        </p:nvSpPr>
        <p:spPr>
          <a:xfrm>
            <a:off x="1120833" y="347726"/>
            <a:ext cx="10515600" cy="1325563"/>
          </a:xfrm>
        </p:spPr>
        <p:txBody>
          <a:bodyPr>
            <a:normAutofit/>
          </a:bodyPr>
          <a:lstStyle/>
          <a:p>
            <a:r>
              <a:rPr lang="en-US" sz="4000" dirty="0"/>
              <a:t>Approximate Inference</a:t>
            </a:r>
            <a:br>
              <a:rPr lang="en-US" sz="4000" dirty="0"/>
            </a:br>
            <a:r>
              <a:rPr lang="en-US" sz="4000" dirty="0"/>
              <a:t>Sampling from an empty network</a:t>
            </a:r>
          </a:p>
        </p:txBody>
      </p:sp>
      <p:sp>
        <p:nvSpPr>
          <p:cNvPr id="4" name="Slide Number Placeholder 3">
            <a:extLst>
              <a:ext uri="{FF2B5EF4-FFF2-40B4-BE49-F238E27FC236}">
                <a16:creationId xmlns:a16="http://schemas.microsoft.com/office/drawing/2014/main" id="{13A49833-C691-4854-92BE-C2C6C071F6E4}"/>
              </a:ext>
            </a:extLst>
          </p:cNvPr>
          <p:cNvSpPr>
            <a:spLocks noGrp="1"/>
          </p:cNvSpPr>
          <p:nvPr>
            <p:ph type="sldNum" sz="quarter" idx="12"/>
          </p:nvPr>
        </p:nvSpPr>
        <p:spPr/>
        <p:txBody>
          <a:bodyPr/>
          <a:lstStyle/>
          <a:p>
            <a:fld id="{1B2483DB-A605-4CA5-B0C8-8C97949B413D}" type="slidenum">
              <a:rPr lang="en-US" smtClean="0"/>
              <a:t>18</a:t>
            </a:fld>
            <a:endParaRPr lang="en-US"/>
          </a:p>
        </p:txBody>
      </p:sp>
      <p:sp>
        <p:nvSpPr>
          <p:cNvPr id="14" name="TextBox 13">
            <a:extLst>
              <a:ext uri="{FF2B5EF4-FFF2-40B4-BE49-F238E27FC236}">
                <a16:creationId xmlns:a16="http://schemas.microsoft.com/office/drawing/2014/main" id="{5686C9B0-B501-46B4-A8CD-A1C4CACE8B25}"/>
              </a:ext>
            </a:extLst>
          </p:cNvPr>
          <p:cNvSpPr txBox="1"/>
          <p:nvPr/>
        </p:nvSpPr>
        <p:spPr>
          <a:xfrm>
            <a:off x="1346595" y="2064831"/>
            <a:ext cx="6633622" cy="400110"/>
          </a:xfrm>
          <a:prstGeom prst="rect">
            <a:avLst/>
          </a:prstGeom>
          <a:noFill/>
        </p:spPr>
        <p:txBody>
          <a:bodyPr wrap="square">
            <a:spAutoFit/>
          </a:bodyPr>
          <a:lstStyle/>
          <a:p>
            <a:r>
              <a:rPr lang="en-US" sz="2000" dirty="0">
                <a:solidFill>
                  <a:srgbClr val="000000"/>
                </a:solidFill>
                <a:effectLst/>
                <a:latin typeface="Helvetica" panose="020B0604020202020204" pitchFamily="34" charset="0"/>
                <a:ea typeface="Calibri" panose="020F0502020204030204" pitchFamily="34" charset="0"/>
                <a:cs typeface="Arial" panose="020B0604020202020204" pitchFamily="34" charset="0"/>
              </a:rPr>
              <a:t>Probabilities of </a:t>
            </a:r>
            <a:r>
              <a:rPr lang="en-US" sz="2000" dirty="0" smtClean="0">
                <a:solidFill>
                  <a:srgbClr val="000000"/>
                </a:solidFill>
                <a:effectLst/>
                <a:latin typeface="Helvetica" panose="020B0604020202020204" pitchFamily="34" charset="0"/>
                <a:ea typeface="Calibri" panose="020F0502020204030204" pitchFamily="34" charset="0"/>
                <a:cs typeface="Arial" panose="020B0604020202020204" pitchFamily="34" charset="0"/>
              </a:rPr>
              <a:t>Risk:</a:t>
            </a:r>
            <a:endParaRPr lang="en-US" sz="2000" dirty="0"/>
          </a:p>
        </p:txBody>
      </p:sp>
      <p:sp>
        <p:nvSpPr>
          <p:cNvPr id="15" name="TextBox 14">
            <a:extLst>
              <a:ext uri="{FF2B5EF4-FFF2-40B4-BE49-F238E27FC236}">
                <a16:creationId xmlns:a16="http://schemas.microsoft.com/office/drawing/2014/main" id="{AE06665E-3337-4D69-B587-2270DF47AB17}"/>
              </a:ext>
            </a:extLst>
          </p:cNvPr>
          <p:cNvSpPr txBox="1"/>
          <p:nvPr/>
        </p:nvSpPr>
        <p:spPr>
          <a:xfrm>
            <a:off x="1639910" y="4767976"/>
            <a:ext cx="1606530" cy="369332"/>
          </a:xfrm>
          <a:prstGeom prst="rect">
            <a:avLst/>
          </a:prstGeom>
          <a:noFill/>
        </p:spPr>
        <p:txBody>
          <a:bodyPr wrap="none" rtlCol="0">
            <a:spAutoFit/>
          </a:bodyPr>
          <a:lstStyle/>
          <a:p>
            <a:r>
              <a:rPr lang="en-US" dirty="0"/>
              <a:t>N samples = 20</a:t>
            </a:r>
          </a:p>
        </p:txBody>
      </p:sp>
      <p:sp>
        <p:nvSpPr>
          <p:cNvPr id="16" name="TextBox 15">
            <a:extLst>
              <a:ext uri="{FF2B5EF4-FFF2-40B4-BE49-F238E27FC236}">
                <a16:creationId xmlns:a16="http://schemas.microsoft.com/office/drawing/2014/main" id="{8BC7DDC0-DB1D-489A-8B6F-4BCBD69F0403}"/>
              </a:ext>
            </a:extLst>
          </p:cNvPr>
          <p:cNvSpPr txBox="1"/>
          <p:nvPr/>
        </p:nvSpPr>
        <p:spPr>
          <a:xfrm>
            <a:off x="4878153" y="4746900"/>
            <a:ext cx="1957587" cy="369332"/>
          </a:xfrm>
          <a:prstGeom prst="rect">
            <a:avLst/>
          </a:prstGeom>
          <a:noFill/>
        </p:spPr>
        <p:txBody>
          <a:bodyPr wrap="none" rtlCol="0">
            <a:spAutoFit/>
          </a:bodyPr>
          <a:lstStyle/>
          <a:p>
            <a:r>
              <a:rPr lang="en-US" dirty="0"/>
              <a:t>N samples = </a:t>
            </a:r>
            <a:r>
              <a:rPr lang="en-US" dirty="0" smtClean="0"/>
              <a:t>10000</a:t>
            </a:r>
            <a:endParaRPr lang="en-US" dirty="0"/>
          </a:p>
        </p:txBody>
      </p:sp>
      <p:sp>
        <p:nvSpPr>
          <p:cNvPr id="17" name="TextBox 16">
            <a:extLst>
              <a:ext uri="{FF2B5EF4-FFF2-40B4-BE49-F238E27FC236}">
                <a16:creationId xmlns:a16="http://schemas.microsoft.com/office/drawing/2014/main" id="{75115843-6998-4B3F-8D44-1B3AE6C751FA}"/>
              </a:ext>
            </a:extLst>
          </p:cNvPr>
          <p:cNvSpPr txBox="1"/>
          <p:nvPr/>
        </p:nvSpPr>
        <p:spPr>
          <a:xfrm>
            <a:off x="8553188" y="4794870"/>
            <a:ext cx="1611467" cy="369332"/>
          </a:xfrm>
          <a:prstGeom prst="rect">
            <a:avLst/>
          </a:prstGeom>
          <a:noFill/>
        </p:spPr>
        <p:txBody>
          <a:bodyPr wrap="none" rtlCol="0">
            <a:spAutoFit/>
          </a:bodyPr>
          <a:lstStyle/>
          <a:p>
            <a:r>
              <a:rPr lang="en-US" dirty="0"/>
              <a:t>Exact inference</a:t>
            </a:r>
          </a:p>
        </p:txBody>
      </p:sp>
      <p:pic>
        <p:nvPicPr>
          <p:cNvPr id="3" name="Picture 2"/>
          <p:cNvPicPr>
            <a:picLocks noChangeAspect="1"/>
          </p:cNvPicPr>
          <p:nvPr/>
        </p:nvPicPr>
        <p:blipFill>
          <a:blip r:embed="rId2"/>
          <a:stretch>
            <a:fillRect/>
          </a:stretch>
        </p:blipFill>
        <p:spPr>
          <a:xfrm>
            <a:off x="1296380" y="3240742"/>
            <a:ext cx="2344244" cy="1528482"/>
          </a:xfrm>
          <a:prstGeom prst="rect">
            <a:avLst/>
          </a:prstGeom>
        </p:spPr>
      </p:pic>
      <p:pic>
        <p:nvPicPr>
          <p:cNvPr id="7" name="Picture 6"/>
          <p:cNvPicPr>
            <a:picLocks noChangeAspect="1"/>
          </p:cNvPicPr>
          <p:nvPr/>
        </p:nvPicPr>
        <p:blipFill>
          <a:blip r:embed="rId3"/>
          <a:stretch>
            <a:fillRect/>
          </a:stretch>
        </p:blipFill>
        <p:spPr>
          <a:xfrm>
            <a:off x="4699068" y="3231886"/>
            <a:ext cx="2302367" cy="1504560"/>
          </a:xfrm>
          <a:prstGeom prst="rect">
            <a:avLst/>
          </a:prstGeom>
        </p:spPr>
      </p:pic>
      <p:pic>
        <p:nvPicPr>
          <p:cNvPr id="9" name="Picture 8"/>
          <p:cNvPicPr>
            <a:picLocks noChangeAspect="1"/>
          </p:cNvPicPr>
          <p:nvPr/>
        </p:nvPicPr>
        <p:blipFill>
          <a:blip r:embed="rId4"/>
          <a:stretch>
            <a:fillRect/>
          </a:stretch>
        </p:blipFill>
        <p:spPr>
          <a:xfrm>
            <a:off x="8086165" y="3205203"/>
            <a:ext cx="2412906" cy="1557298"/>
          </a:xfrm>
          <a:prstGeom prst="rect">
            <a:avLst/>
          </a:prstGeom>
        </p:spPr>
      </p:pic>
    </p:spTree>
    <p:extLst>
      <p:ext uri="{BB962C8B-B14F-4D97-AF65-F5344CB8AC3E}">
        <p14:creationId xmlns:p14="http://schemas.microsoft.com/office/powerpoint/2010/main" val="3108319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9574-F88B-45B4-9DA3-F014B474E594}"/>
              </a:ext>
            </a:extLst>
          </p:cNvPr>
          <p:cNvSpPr>
            <a:spLocks noGrp="1"/>
          </p:cNvSpPr>
          <p:nvPr>
            <p:ph type="title"/>
          </p:nvPr>
        </p:nvSpPr>
        <p:spPr>
          <a:xfrm>
            <a:off x="1120833" y="347726"/>
            <a:ext cx="10515600" cy="1325563"/>
          </a:xfrm>
        </p:spPr>
        <p:txBody>
          <a:bodyPr>
            <a:normAutofit/>
          </a:bodyPr>
          <a:lstStyle/>
          <a:p>
            <a:r>
              <a:rPr lang="en-US" sz="4000" dirty="0"/>
              <a:t>Approximate Inference</a:t>
            </a:r>
            <a:br>
              <a:rPr lang="en-US" sz="4000" dirty="0"/>
            </a:br>
            <a:endParaRPr lang="en-US" sz="4000" dirty="0"/>
          </a:p>
        </p:txBody>
      </p:sp>
      <p:sp>
        <p:nvSpPr>
          <p:cNvPr id="4" name="Slide Number Placeholder 3">
            <a:extLst>
              <a:ext uri="{FF2B5EF4-FFF2-40B4-BE49-F238E27FC236}">
                <a16:creationId xmlns:a16="http://schemas.microsoft.com/office/drawing/2014/main" id="{13A49833-C691-4854-92BE-C2C6C071F6E4}"/>
              </a:ext>
            </a:extLst>
          </p:cNvPr>
          <p:cNvSpPr>
            <a:spLocks noGrp="1"/>
          </p:cNvSpPr>
          <p:nvPr>
            <p:ph type="sldNum" sz="quarter" idx="12"/>
          </p:nvPr>
        </p:nvSpPr>
        <p:spPr/>
        <p:txBody>
          <a:bodyPr/>
          <a:lstStyle/>
          <a:p>
            <a:fld id="{1B2483DB-A605-4CA5-B0C8-8C97949B413D}" type="slidenum">
              <a:rPr lang="en-US" smtClean="0"/>
              <a:t>19</a:t>
            </a:fld>
            <a:endParaRPr lang="en-US"/>
          </a:p>
        </p:txBody>
      </p:sp>
      <p:sp>
        <p:nvSpPr>
          <p:cNvPr id="14" name="TextBox 13">
            <a:extLst>
              <a:ext uri="{FF2B5EF4-FFF2-40B4-BE49-F238E27FC236}">
                <a16:creationId xmlns:a16="http://schemas.microsoft.com/office/drawing/2014/main" id="{5686C9B0-B501-46B4-A8CD-A1C4CACE8B25}"/>
              </a:ext>
            </a:extLst>
          </p:cNvPr>
          <p:cNvSpPr txBox="1"/>
          <p:nvPr/>
        </p:nvSpPr>
        <p:spPr>
          <a:xfrm>
            <a:off x="1364524" y="2096208"/>
            <a:ext cx="6633622" cy="400110"/>
          </a:xfrm>
          <a:prstGeom prst="rect">
            <a:avLst/>
          </a:prstGeom>
          <a:noFill/>
        </p:spPr>
        <p:txBody>
          <a:bodyPr wrap="square">
            <a:spAutoFit/>
          </a:bodyPr>
          <a:lstStyle/>
          <a:p>
            <a:r>
              <a:rPr lang="en-US" sz="2000" dirty="0">
                <a:solidFill>
                  <a:srgbClr val="000000"/>
                </a:solidFill>
                <a:effectLst/>
                <a:latin typeface="Helvetica" panose="020B0604020202020204" pitchFamily="34" charset="0"/>
                <a:ea typeface="Calibri" panose="020F0502020204030204" pitchFamily="34" charset="0"/>
                <a:cs typeface="Arial" panose="020B0604020202020204" pitchFamily="34" charset="0"/>
              </a:rPr>
              <a:t>Probabilities of </a:t>
            </a:r>
            <a:r>
              <a:rPr lang="en-US" sz="2000" dirty="0" smtClean="0">
                <a:solidFill>
                  <a:srgbClr val="000000"/>
                </a:solidFill>
                <a:effectLst/>
                <a:latin typeface="Helvetica" panose="020B0604020202020204" pitchFamily="34" charset="0"/>
                <a:ea typeface="Calibri" panose="020F0502020204030204" pitchFamily="34" charset="0"/>
                <a:cs typeface="Arial" panose="020B0604020202020204" pitchFamily="34" charset="0"/>
              </a:rPr>
              <a:t>Risk:</a:t>
            </a:r>
            <a:endParaRPr lang="en-US" sz="2000" dirty="0"/>
          </a:p>
        </p:txBody>
      </p:sp>
      <p:sp>
        <p:nvSpPr>
          <p:cNvPr id="15" name="TextBox 14">
            <a:extLst>
              <a:ext uri="{FF2B5EF4-FFF2-40B4-BE49-F238E27FC236}">
                <a16:creationId xmlns:a16="http://schemas.microsoft.com/office/drawing/2014/main" id="{AE06665E-3337-4D69-B587-2270DF47AB17}"/>
              </a:ext>
            </a:extLst>
          </p:cNvPr>
          <p:cNvSpPr txBox="1"/>
          <p:nvPr/>
        </p:nvSpPr>
        <p:spPr>
          <a:xfrm>
            <a:off x="1550262" y="4718669"/>
            <a:ext cx="1884106" cy="646331"/>
          </a:xfrm>
          <a:prstGeom prst="rect">
            <a:avLst/>
          </a:prstGeom>
          <a:noFill/>
        </p:spPr>
        <p:txBody>
          <a:bodyPr wrap="none" rtlCol="0">
            <a:spAutoFit/>
          </a:bodyPr>
          <a:lstStyle/>
          <a:p>
            <a:pPr algn="ctr"/>
            <a:r>
              <a:rPr lang="en-US" dirty="0" err="1" smtClean="0"/>
              <a:t>forward_sampling</a:t>
            </a:r>
            <a:endParaRPr lang="en-US" dirty="0" smtClean="0"/>
          </a:p>
          <a:p>
            <a:pPr algn="ctr"/>
            <a:r>
              <a:rPr lang="en-US" dirty="0" smtClean="0"/>
              <a:t>Without evidence</a:t>
            </a:r>
            <a:endParaRPr lang="en-US" dirty="0"/>
          </a:p>
        </p:txBody>
      </p:sp>
      <p:sp>
        <p:nvSpPr>
          <p:cNvPr id="16" name="TextBox 15">
            <a:extLst>
              <a:ext uri="{FF2B5EF4-FFF2-40B4-BE49-F238E27FC236}">
                <a16:creationId xmlns:a16="http://schemas.microsoft.com/office/drawing/2014/main" id="{8BC7DDC0-DB1D-489A-8B6F-4BCBD69F0403}"/>
              </a:ext>
            </a:extLst>
          </p:cNvPr>
          <p:cNvSpPr txBox="1"/>
          <p:nvPr/>
        </p:nvSpPr>
        <p:spPr>
          <a:xfrm>
            <a:off x="4367165" y="4706559"/>
            <a:ext cx="2977418" cy="646331"/>
          </a:xfrm>
          <a:prstGeom prst="rect">
            <a:avLst/>
          </a:prstGeom>
          <a:noFill/>
        </p:spPr>
        <p:txBody>
          <a:bodyPr wrap="none" rtlCol="0">
            <a:spAutoFit/>
          </a:bodyPr>
          <a:lstStyle/>
          <a:p>
            <a:pPr algn="ctr"/>
            <a:r>
              <a:rPr lang="en-US" dirty="0"/>
              <a:t>Likelihood weighted </a:t>
            </a:r>
            <a:r>
              <a:rPr lang="en-US" dirty="0" smtClean="0"/>
              <a:t>Sampling</a:t>
            </a:r>
          </a:p>
          <a:p>
            <a:pPr algn="ctr"/>
            <a:r>
              <a:rPr lang="en-US" dirty="0"/>
              <a:t>P(risk| </a:t>
            </a:r>
            <a:r>
              <a:rPr lang="en-US" dirty="0" smtClean="0"/>
              <a:t>p1 </a:t>
            </a:r>
            <a:r>
              <a:rPr lang="en-US" dirty="0"/>
              <a:t>is N</a:t>
            </a:r>
            <a:r>
              <a:rPr lang="en-US" dirty="0" smtClean="0"/>
              <a:t>)</a:t>
            </a:r>
            <a:endParaRPr lang="en-US" dirty="0"/>
          </a:p>
        </p:txBody>
      </p:sp>
      <p:sp>
        <p:nvSpPr>
          <p:cNvPr id="17" name="TextBox 16">
            <a:extLst>
              <a:ext uri="{FF2B5EF4-FFF2-40B4-BE49-F238E27FC236}">
                <a16:creationId xmlns:a16="http://schemas.microsoft.com/office/drawing/2014/main" id="{75115843-6998-4B3F-8D44-1B3AE6C751FA}"/>
              </a:ext>
            </a:extLst>
          </p:cNvPr>
          <p:cNvSpPr txBox="1"/>
          <p:nvPr/>
        </p:nvSpPr>
        <p:spPr>
          <a:xfrm>
            <a:off x="8257353" y="4727634"/>
            <a:ext cx="1974387" cy="646331"/>
          </a:xfrm>
          <a:prstGeom prst="rect">
            <a:avLst/>
          </a:prstGeom>
          <a:noFill/>
        </p:spPr>
        <p:txBody>
          <a:bodyPr wrap="none" rtlCol="0">
            <a:spAutoFit/>
          </a:bodyPr>
          <a:lstStyle/>
          <a:p>
            <a:pPr algn="ctr"/>
            <a:r>
              <a:rPr lang="en-US" dirty="0"/>
              <a:t>Rejection </a:t>
            </a:r>
            <a:r>
              <a:rPr lang="en-US" dirty="0" smtClean="0"/>
              <a:t>Sampling</a:t>
            </a:r>
            <a:endParaRPr lang="en-US" dirty="0"/>
          </a:p>
          <a:p>
            <a:pPr algn="ctr"/>
            <a:r>
              <a:rPr lang="en-US" dirty="0"/>
              <a:t>P(risk| p1 is N</a:t>
            </a:r>
            <a:r>
              <a:rPr lang="en-US" dirty="0" smtClean="0"/>
              <a:t>)</a:t>
            </a:r>
            <a:endParaRPr lang="en-US" dirty="0"/>
          </a:p>
        </p:txBody>
      </p:sp>
      <p:pic>
        <p:nvPicPr>
          <p:cNvPr id="5" name="Picture 4"/>
          <p:cNvPicPr>
            <a:picLocks noChangeAspect="1"/>
          </p:cNvPicPr>
          <p:nvPr/>
        </p:nvPicPr>
        <p:blipFill>
          <a:blip r:embed="rId2"/>
          <a:stretch>
            <a:fillRect/>
          </a:stretch>
        </p:blipFill>
        <p:spPr>
          <a:xfrm>
            <a:off x="1156448" y="3009978"/>
            <a:ext cx="2627218" cy="1594095"/>
          </a:xfrm>
          <a:prstGeom prst="rect">
            <a:avLst/>
          </a:prstGeom>
        </p:spPr>
      </p:pic>
      <p:pic>
        <p:nvPicPr>
          <p:cNvPr id="8" name="Picture 7"/>
          <p:cNvPicPr>
            <a:picLocks noChangeAspect="1"/>
          </p:cNvPicPr>
          <p:nvPr/>
        </p:nvPicPr>
        <p:blipFill>
          <a:blip r:embed="rId3"/>
          <a:stretch>
            <a:fillRect/>
          </a:stretch>
        </p:blipFill>
        <p:spPr>
          <a:xfrm>
            <a:off x="4514922" y="3021106"/>
            <a:ext cx="2614259" cy="1600760"/>
          </a:xfrm>
          <a:prstGeom prst="rect">
            <a:avLst/>
          </a:prstGeom>
        </p:spPr>
      </p:pic>
      <p:pic>
        <p:nvPicPr>
          <p:cNvPr id="10" name="Picture 9"/>
          <p:cNvPicPr>
            <a:picLocks noChangeAspect="1"/>
          </p:cNvPicPr>
          <p:nvPr/>
        </p:nvPicPr>
        <p:blipFill>
          <a:blip r:embed="rId4"/>
          <a:stretch>
            <a:fillRect/>
          </a:stretch>
        </p:blipFill>
        <p:spPr>
          <a:xfrm>
            <a:off x="7956177" y="2964239"/>
            <a:ext cx="2642346" cy="1676115"/>
          </a:xfrm>
          <a:prstGeom prst="rect">
            <a:avLst/>
          </a:prstGeom>
        </p:spPr>
      </p:pic>
    </p:spTree>
    <p:extLst>
      <p:ext uri="{BB962C8B-B14F-4D97-AF65-F5344CB8AC3E}">
        <p14:creationId xmlns:p14="http://schemas.microsoft.com/office/powerpoint/2010/main" val="3123011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271-3D59-414B-8CFD-A76DA47C1A98}"/>
              </a:ext>
            </a:extLst>
          </p:cNvPr>
          <p:cNvSpPr>
            <a:spLocks noGrp="1"/>
          </p:cNvSpPr>
          <p:nvPr>
            <p:ph type="title"/>
          </p:nvPr>
        </p:nvSpPr>
        <p:spPr/>
        <p:txBody>
          <a:bodyPr/>
          <a:lstStyle/>
          <a:p>
            <a:r>
              <a:rPr lang="en-US" b="1" dirty="0"/>
              <a:t>Main Idea</a:t>
            </a:r>
          </a:p>
        </p:txBody>
      </p:sp>
      <p:sp>
        <p:nvSpPr>
          <p:cNvPr id="3" name="Content Placeholder 2">
            <a:extLst>
              <a:ext uri="{FF2B5EF4-FFF2-40B4-BE49-F238E27FC236}">
                <a16:creationId xmlns:a16="http://schemas.microsoft.com/office/drawing/2014/main" id="{EFF753B6-244F-4C06-82A7-DACC2377385E}"/>
              </a:ext>
            </a:extLst>
          </p:cNvPr>
          <p:cNvSpPr>
            <a:spLocks noGrp="1"/>
          </p:cNvSpPr>
          <p:nvPr>
            <p:ph idx="1"/>
          </p:nvPr>
        </p:nvSpPr>
        <p:spPr>
          <a:xfrm>
            <a:off x="838200" y="2097740"/>
            <a:ext cx="10515600" cy="3944285"/>
          </a:xfrm>
        </p:spPr>
        <p:txBody>
          <a:bodyPr>
            <a:normAutofit/>
          </a:bodyPr>
          <a:lstStyle/>
          <a:p>
            <a:pPr marL="339725" indent="-339725" algn="just">
              <a:buFont typeface="Wingdings" panose="05000000000000000000" pitchFamily="2" charset="2"/>
              <a:buChar char="Ø"/>
            </a:pPr>
            <a:r>
              <a:rPr lang="en-US" sz="2000" dirty="0" smtClean="0"/>
              <a:t>Food safety has an important role for consumers.</a:t>
            </a:r>
          </a:p>
          <a:p>
            <a:pPr marL="339725" indent="-339725" algn="just">
              <a:buFont typeface="Wingdings" panose="05000000000000000000" pitchFamily="2" charset="2"/>
              <a:buChar char="Ø"/>
            </a:pPr>
            <a:r>
              <a:rPr lang="en-US" sz="2000" dirty="0"/>
              <a:t>Foods that are processed without regard to food safety aspects has negative impact on human health in the short or long term.</a:t>
            </a:r>
            <a:r>
              <a:rPr lang="en-US" dirty="0"/>
              <a:t> </a:t>
            </a:r>
            <a:endParaRPr lang="fa-IR" sz="1200" dirty="0" smtClean="0"/>
          </a:p>
          <a:p>
            <a:pPr marL="339725" indent="-339725" algn="just">
              <a:buFont typeface="Wingdings" panose="05000000000000000000" pitchFamily="2" charset="2"/>
              <a:buChar char="Ø"/>
            </a:pPr>
            <a:r>
              <a:rPr lang="en-US" sz="2000" dirty="0" smtClean="0"/>
              <a:t>According </a:t>
            </a:r>
            <a:r>
              <a:rPr lang="en-US" sz="2000" dirty="0"/>
              <a:t>to WHO, there are 600 million cases and </a:t>
            </a:r>
            <a:r>
              <a:rPr lang="en-US" sz="2000" dirty="0" smtClean="0"/>
              <a:t>a lot </a:t>
            </a:r>
            <a:r>
              <a:rPr lang="en-US" sz="2000" dirty="0"/>
              <a:t>deaths caused by foodborne diseases, so training activities, government, and private cooperation are needed to support the implementation of food safety</a:t>
            </a:r>
            <a:r>
              <a:rPr lang="en-US" sz="2000" dirty="0" smtClean="0"/>
              <a:t>.</a:t>
            </a:r>
          </a:p>
          <a:p>
            <a:pPr marL="339725" indent="-339725" algn="just">
              <a:buFont typeface="Wingdings" panose="05000000000000000000" pitchFamily="2" charset="2"/>
              <a:buChar char="Ø"/>
            </a:pPr>
            <a:r>
              <a:rPr lang="en-US" sz="2000" dirty="0" smtClean="0"/>
              <a:t>This study aims to :</a:t>
            </a:r>
          </a:p>
          <a:p>
            <a:pPr marL="1254125" lvl="2" indent="-339725" algn="just">
              <a:buFont typeface="Wingdings" panose="05000000000000000000" pitchFamily="2" charset="2"/>
              <a:buChar char="Ø"/>
            </a:pPr>
            <a:r>
              <a:rPr lang="en-US" dirty="0"/>
              <a:t>identify the risk event of food safety.</a:t>
            </a:r>
          </a:p>
          <a:p>
            <a:pPr marL="1254125" lvl="2" indent="-339725" algn="just">
              <a:buFont typeface="Wingdings" panose="05000000000000000000" pitchFamily="2" charset="2"/>
              <a:buChar char="Ø"/>
            </a:pPr>
            <a:r>
              <a:rPr lang="en-US" dirty="0"/>
              <a:t>Measure the opportunities for these risks with Bayesian </a:t>
            </a:r>
            <a:r>
              <a:rPr lang="en-US" dirty="0" smtClean="0"/>
              <a:t>Network.</a:t>
            </a:r>
          </a:p>
          <a:p>
            <a:r>
              <a:rPr lang="en-US" sz="2000" dirty="0"/>
              <a:t>T</a:t>
            </a:r>
            <a:r>
              <a:rPr lang="en-US" sz="2200" dirty="0" smtClean="0"/>
              <a:t>his </a:t>
            </a:r>
            <a:r>
              <a:rPr lang="en-US" sz="2200" dirty="0"/>
              <a:t>research contributes to the development of the use of the BN method to determine the risk of food contamination based on aspects of food safety.</a:t>
            </a:r>
          </a:p>
          <a:p>
            <a:pPr marL="0" indent="0">
              <a:buNone/>
            </a:pPr>
            <a:endParaRPr lang="en-US" dirty="0"/>
          </a:p>
          <a:p>
            <a:pPr marL="339725" indent="-339725" algn="just">
              <a:buFont typeface="Wingdings" panose="05000000000000000000" pitchFamily="2" charset="2"/>
              <a:buChar char="Ø"/>
            </a:pPr>
            <a:endParaRPr lang="en-US" sz="2000" dirty="0" smtClean="0"/>
          </a:p>
          <a:p>
            <a:pPr marL="339725" indent="-339725" algn="just">
              <a:buFont typeface="Wingdings" panose="05000000000000000000" pitchFamily="2" charset="2"/>
              <a:buChar char="Ø"/>
            </a:pPr>
            <a:endParaRPr lang="en-US" sz="2000" dirty="0"/>
          </a:p>
        </p:txBody>
      </p:sp>
      <p:sp>
        <p:nvSpPr>
          <p:cNvPr id="4" name="Slide Number Placeholder 3">
            <a:extLst>
              <a:ext uri="{FF2B5EF4-FFF2-40B4-BE49-F238E27FC236}">
                <a16:creationId xmlns:a16="http://schemas.microsoft.com/office/drawing/2014/main" id="{BEFBA640-2B13-41DA-91B5-B35F6E1FF4B1}"/>
              </a:ext>
            </a:extLst>
          </p:cNvPr>
          <p:cNvSpPr>
            <a:spLocks noGrp="1"/>
          </p:cNvSpPr>
          <p:nvPr>
            <p:ph type="sldNum" sz="quarter" idx="12"/>
          </p:nvPr>
        </p:nvSpPr>
        <p:spPr/>
        <p:txBody>
          <a:bodyPr/>
          <a:lstStyle/>
          <a:p>
            <a:fld id="{1B2483DB-A605-4CA5-B0C8-8C97949B413D}" type="slidenum">
              <a:rPr lang="en-US" smtClean="0"/>
              <a:t>2</a:t>
            </a:fld>
            <a:endParaRPr lang="en-US"/>
          </a:p>
        </p:txBody>
      </p:sp>
    </p:spTree>
    <p:extLst>
      <p:ext uri="{BB962C8B-B14F-4D97-AF65-F5344CB8AC3E}">
        <p14:creationId xmlns:p14="http://schemas.microsoft.com/office/powerpoint/2010/main" val="2799567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0233-88F6-48E2-AD4F-6CBB9B0424F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509A41A-9564-4756-9F16-DE7950035F46}"/>
              </a:ext>
            </a:extLst>
          </p:cNvPr>
          <p:cNvSpPr>
            <a:spLocks noGrp="1"/>
          </p:cNvSpPr>
          <p:nvPr>
            <p:ph idx="1"/>
          </p:nvPr>
        </p:nvSpPr>
        <p:spPr/>
        <p:txBody>
          <a:bodyPr>
            <a:normAutofit/>
          </a:bodyPr>
          <a:lstStyle/>
          <a:p>
            <a:pPr marL="0" indent="0">
              <a:buNone/>
            </a:pPr>
            <a:r>
              <a:rPr lang="en-US" sz="2400" dirty="0">
                <a:solidFill>
                  <a:srgbClr val="202122"/>
                </a:solidFill>
                <a:effectLst/>
                <a:latin typeface="ArialMT"/>
              </a:rPr>
              <a:t>The final results show that:</a:t>
            </a:r>
          </a:p>
          <a:p>
            <a:pPr marL="0" indent="0">
              <a:buNone/>
            </a:pPr>
            <a:endParaRPr lang="en-US" sz="2400" dirty="0">
              <a:solidFill>
                <a:srgbClr val="202122"/>
              </a:solidFill>
              <a:effectLst/>
              <a:latin typeface="ArialMT"/>
            </a:endParaRPr>
          </a:p>
          <a:p>
            <a:r>
              <a:rPr lang="en-US" dirty="0" smtClean="0"/>
              <a:t>The probability </a:t>
            </a:r>
            <a:r>
              <a:rPr lang="en-US" dirty="0"/>
              <a:t>of food safety risks in the process of </a:t>
            </a:r>
            <a:r>
              <a:rPr lang="en-US" dirty="0" smtClean="0"/>
              <a:t>providing in </a:t>
            </a:r>
            <a:r>
              <a:rPr lang="en-US" dirty="0"/>
              <a:t>cattle slaughtering industry is 24%. </a:t>
            </a:r>
            <a:r>
              <a:rPr lang="en-US" dirty="0" smtClean="0"/>
              <a:t>Which is the </a:t>
            </a:r>
            <a:r>
              <a:rPr lang="en-US" dirty="0"/>
              <a:t>opportunity for food safety </a:t>
            </a:r>
            <a:r>
              <a:rPr lang="en-US" dirty="0" smtClean="0"/>
              <a:t>contamination</a:t>
            </a:r>
            <a:r>
              <a:rPr lang="en-US" sz="2400" dirty="0"/>
              <a:t/>
            </a:r>
            <a:br>
              <a:rPr lang="en-US" sz="2400" dirty="0"/>
            </a:br>
            <a:endParaRPr lang="en-US" sz="2400" dirty="0"/>
          </a:p>
        </p:txBody>
      </p:sp>
      <p:sp>
        <p:nvSpPr>
          <p:cNvPr id="4" name="Slide Number Placeholder 3">
            <a:extLst>
              <a:ext uri="{FF2B5EF4-FFF2-40B4-BE49-F238E27FC236}">
                <a16:creationId xmlns:a16="http://schemas.microsoft.com/office/drawing/2014/main" id="{88F86840-245D-4770-AA7B-AFD52BCDA24A}"/>
              </a:ext>
            </a:extLst>
          </p:cNvPr>
          <p:cNvSpPr>
            <a:spLocks noGrp="1"/>
          </p:cNvSpPr>
          <p:nvPr>
            <p:ph type="sldNum" sz="quarter" idx="12"/>
          </p:nvPr>
        </p:nvSpPr>
        <p:spPr/>
        <p:txBody>
          <a:bodyPr/>
          <a:lstStyle/>
          <a:p>
            <a:fld id="{1B2483DB-A605-4CA5-B0C8-8C97949B413D}" type="slidenum">
              <a:rPr lang="en-US" smtClean="0"/>
              <a:t>20</a:t>
            </a:fld>
            <a:endParaRPr lang="en-US"/>
          </a:p>
        </p:txBody>
      </p:sp>
    </p:spTree>
    <p:extLst>
      <p:ext uri="{BB962C8B-B14F-4D97-AF65-F5344CB8AC3E}">
        <p14:creationId xmlns:p14="http://schemas.microsoft.com/office/powerpoint/2010/main" val="2654749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C571-3D95-4863-B9B3-C33D33A29568}"/>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86B5F7A3-4479-4CA8-9DFA-E325A82C1217}"/>
              </a:ext>
            </a:extLst>
          </p:cNvPr>
          <p:cNvSpPr>
            <a:spLocks noGrp="1"/>
          </p:cNvSpPr>
          <p:nvPr>
            <p:ph idx="1"/>
          </p:nvPr>
        </p:nvSpPr>
        <p:spPr/>
        <p:txBody>
          <a:bodyPr>
            <a:normAutofit fontScale="85000" lnSpcReduction="20000"/>
          </a:bodyPr>
          <a:lstStyle/>
          <a:p>
            <a:r>
              <a:rPr lang="en-US" sz="2600" dirty="0" smtClean="0"/>
              <a:t>This </a:t>
            </a:r>
            <a:r>
              <a:rPr lang="en-US" sz="2600" dirty="0"/>
              <a:t>research was conducted in three phase, namely observation, data collection, risk statistical analysis</a:t>
            </a:r>
            <a:r>
              <a:rPr lang="en-US" sz="2600" dirty="0" smtClean="0"/>
              <a:t>.</a:t>
            </a:r>
          </a:p>
          <a:p>
            <a:pPr lvl="1"/>
            <a:r>
              <a:rPr lang="en-US" dirty="0"/>
              <a:t>Observations were carried out at one of the Animal Slaughter Houses in Indonesia. </a:t>
            </a:r>
            <a:endParaRPr lang="en-US" dirty="0" smtClean="0"/>
          </a:p>
          <a:p>
            <a:pPr lvl="1"/>
            <a:r>
              <a:rPr lang="en-US" dirty="0"/>
              <a:t>Data was collected using the </a:t>
            </a:r>
            <a:r>
              <a:rPr lang="en-US" dirty="0" smtClean="0"/>
              <a:t>checklist. </a:t>
            </a:r>
          </a:p>
          <a:p>
            <a:pPr lvl="2"/>
            <a:r>
              <a:rPr lang="en-US" dirty="0" smtClean="0"/>
              <a:t>‘ Y ‘ is YES  : </a:t>
            </a:r>
            <a:r>
              <a:rPr lang="en-US" dirty="0" smtClean="0"/>
              <a:t>means activities are </a:t>
            </a:r>
            <a:r>
              <a:rPr lang="en-US" dirty="0"/>
              <a:t>at risk of food safety.</a:t>
            </a:r>
            <a:endParaRPr lang="en-US" dirty="0" smtClean="0"/>
          </a:p>
          <a:p>
            <a:pPr lvl="2"/>
            <a:r>
              <a:rPr lang="en-US" dirty="0" smtClean="0"/>
              <a:t> ‘ N ‘ is NO : </a:t>
            </a:r>
            <a:r>
              <a:rPr lang="en-US" dirty="0"/>
              <a:t>means activities are </a:t>
            </a:r>
            <a:r>
              <a:rPr lang="en-US" dirty="0" smtClean="0"/>
              <a:t>not at </a:t>
            </a:r>
            <a:r>
              <a:rPr lang="en-US" dirty="0"/>
              <a:t>risk of food safety</a:t>
            </a:r>
            <a:r>
              <a:rPr lang="en-US" dirty="0" smtClean="0"/>
              <a:t>.</a:t>
            </a:r>
            <a:endParaRPr lang="en-US" dirty="0"/>
          </a:p>
          <a:p>
            <a:pPr lvl="1"/>
            <a:r>
              <a:rPr lang="en-US" dirty="0"/>
              <a:t>Risk statistical </a:t>
            </a:r>
            <a:r>
              <a:rPr lang="en-US" dirty="0" smtClean="0"/>
              <a:t>analysis, here </a:t>
            </a:r>
            <a:r>
              <a:rPr lang="en-US" dirty="0"/>
              <a:t>data is processed by one of the statistical methods, namely the Bayesian Network (BN). </a:t>
            </a:r>
            <a:endParaRPr lang="en-US" dirty="0" smtClean="0"/>
          </a:p>
          <a:p>
            <a:pPr marL="0" indent="0">
              <a:buNone/>
            </a:pPr>
            <a:endParaRPr lang="en-US" sz="1800" dirty="0">
              <a:solidFill>
                <a:srgbClr val="000000"/>
              </a:solidFill>
              <a:effectLst/>
              <a:latin typeface="Helvetica" panose="020B0604020202020204" pitchFamily="34" charset="0"/>
              <a:ea typeface="Calibri" panose="020F0502020204030204" pitchFamily="34" charset="0"/>
              <a:cs typeface="Arial" panose="020B0604020202020204" pitchFamily="34" charset="0"/>
            </a:endParaRPr>
          </a:p>
          <a:p>
            <a:r>
              <a:rPr lang="en-US" sz="2900" dirty="0" smtClean="0">
                <a:solidFill>
                  <a:srgbClr val="000000"/>
                </a:solidFill>
                <a:latin typeface="Helvetica" panose="020B0604020202020204" pitchFamily="34" charset="0"/>
                <a:ea typeface="Calibri" panose="020F0502020204030204" pitchFamily="34" charset="0"/>
                <a:cs typeface="Arial" panose="020B0604020202020204" pitchFamily="34" charset="0"/>
              </a:rPr>
              <a:t>Stages</a:t>
            </a:r>
            <a:r>
              <a:rPr lang="en-US" sz="2400" dirty="0" smtClean="0">
                <a:solidFill>
                  <a:srgbClr val="000000"/>
                </a:solidFill>
                <a:latin typeface="Helvetica" panose="020B0604020202020204" pitchFamily="34" charset="0"/>
                <a:ea typeface="Calibri" panose="020F0502020204030204" pitchFamily="34" charset="0"/>
                <a:cs typeface="Arial" panose="020B0604020202020204" pitchFamily="34" charset="0"/>
              </a:rPr>
              <a:t>:</a:t>
            </a:r>
          </a:p>
          <a:p>
            <a:pPr marL="514350" indent="-514350">
              <a:buFont typeface="+mj-lt"/>
              <a:buAutoNum type="arabicPeriod"/>
            </a:pPr>
            <a:r>
              <a:rPr lang="en-US" sz="2600" dirty="0"/>
              <a:t>identification of risk event in </a:t>
            </a:r>
            <a:r>
              <a:rPr lang="en-US" sz="2600" dirty="0" smtClean="0"/>
              <a:t>case study.</a:t>
            </a:r>
            <a:endParaRPr lang="en-US" sz="2600" dirty="0"/>
          </a:p>
          <a:p>
            <a:pPr marL="514350" indent="-514350">
              <a:buFont typeface="+mj-lt"/>
              <a:buAutoNum type="arabicPeriod"/>
            </a:pPr>
            <a:r>
              <a:rPr lang="en-US" sz="2600" dirty="0"/>
              <a:t>determination of probability of risk </a:t>
            </a:r>
            <a:r>
              <a:rPr lang="en-US" sz="2600" dirty="0" smtClean="0"/>
              <a:t>event.</a:t>
            </a:r>
          </a:p>
          <a:p>
            <a:pPr marL="514350" indent="-514350">
              <a:buFont typeface="+mj-lt"/>
              <a:buAutoNum type="arabicPeriod"/>
            </a:pPr>
            <a:r>
              <a:rPr lang="en-US" sz="2600" dirty="0"/>
              <a:t>development of Bayesian network </a:t>
            </a:r>
            <a:r>
              <a:rPr lang="en-US" sz="2600" dirty="0" smtClean="0"/>
              <a:t>structure.</a:t>
            </a:r>
          </a:p>
          <a:p>
            <a:pPr marL="514350" indent="-514350">
              <a:buFont typeface="+mj-lt"/>
              <a:buAutoNum type="arabicPeriod"/>
            </a:pPr>
            <a:r>
              <a:rPr lang="en-US" sz="2600" dirty="0"/>
              <a:t>calculation </a:t>
            </a:r>
            <a:r>
              <a:rPr lang="en-US" sz="2600" dirty="0" smtClean="0"/>
              <a:t>for condition </a:t>
            </a:r>
            <a:r>
              <a:rPr lang="en-US" sz="2600" dirty="0"/>
              <a:t>probability table (CPT</a:t>
            </a:r>
            <a:r>
              <a:rPr lang="en-US" sz="2600" dirty="0" smtClean="0"/>
              <a:t>).</a:t>
            </a:r>
          </a:p>
          <a:p>
            <a:pPr marL="0" indent="0">
              <a:buNone/>
            </a:pPr>
            <a:endParaRPr lang="en-US" sz="2600" dirty="0" smtClean="0">
              <a:latin typeface="Helvetica" panose="020B0604020202020204" pitchFamily="34" charset="0"/>
              <a:ea typeface="Calibri" panose="020F0502020204030204" pitchFamily="34" charset="0"/>
              <a:cs typeface="Arial" panose="020B0604020202020204" pitchFamily="34" charset="0"/>
            </a:endParaRPr>
          </a:p>
          <a:p>
            <a:endParaRPr lang="en-US" sz="2400" dirty="0">
              <a:solidFill>
                <a:srgbClr val="000000"/>
              </a:solidFill>
              <a:latin typeface="Helvetica" panose="020B0604020202020204" pitchFamily="34" charset="0"/>
              <a:ea typeface="Calibri" panose="020F0502020204030204" pitchFamily="34" charset="0"/>
              <a:cs typeface="Arial" panose="020B0604020202020204" pitchFamily="34" charset="0"/>
            </a:endParaRPr>
          </a:p>
          <a:p>
            <a:pPr marL="457200" indent="-457200">
              <a:buFont typeface="+mj-lt"/>
              <a:buAutoNum type="arabicPeriod"/>
            </a:pPr>
            <a:endParaRPr lang="en-US" sz="2400" dirty="0" smtClean="0">
              <a:solidFill>
                <a:srgbClr val="000000"/>
              </a:solidFill>
              <a:latin typeface="Helvetica"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endParaRPr lang="en-US" sz="1800" dirty="0" smtClean="0">
              <a:solidFill>
                <a:srgbClr val="000000"/>
              </a:solidFill>
              <a:effectLst/>
              <a:latin typeface="Helvetica" panose="020B0604020202020204" pitchFamily="34" charset="0"/>
              <a:ea typeface="Calibri" panose="020F0502020204030204" pitchFamily="34" charset="0"/>
              <a:cs typeface="Arial" panose="020B0604020202020204" pitchFamily="34" charset="0"/>
            </a:endParaRPr>
          </a:p>
          <a:p>
            <a:pPr marL="0" indent="0">
              <a:buNone/>
            </a:pPr>
            <a:endParaRPr lang="en-US" sz="1800" dirty="0">
              <a:solidFill>
                <a:srgbClr val="000000"/>
              </a:solidFill>
              <a:latin typeface="Helvetica" panose="020B0604020202020204" pitchFamily="34" charset="0"/>
              <a:ea typeface="Calibri" panose="020F0502020204030204" pitchFamily="34" charset="0"/>
              <a:cs typeface="Arial" panose="020B0604020202020204" pitchFamily="34" charset="0"/>
            </a:endParaRPr>
          </a:p>
          <a:p>
            <a:endParaRPr lang="en-US" sz="1800" dirty="0">
              <a:solidFill>
                <a:srgbClr val="000000"/>
              </a:solidFill>
              <a:effectLst/>
              <a:latin typeface="Helvetica" panose="020B0604020202020204" pitchFamily="34" charset="0"/>
              <a:ea typeface="Calibri" panose="020F0502020204030204" pitchFamily="34" charset="0"/>
              <a:cs typeface="Arial" panose="020B0604020202020204" pitchFamily="34" charset="0"/>
            </a:endParaRPr>
          </a:p>
          <a:p>
            <a:endParaRPr lang="en-US" dirty="0">
              <a:solidFill>
                <a:srgbClr val="000000"/>
              </a:solidFill>
              <a:latin typeface="Helvetica"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5BCB400-E097-446C-B61E-D3C53356DE3D}"/>
              </a:ext>
            </a:extLst>
          </p:cNvPr>
          <p:cNvSpPr>
            <a:spLocks noGrp="1"/>
          </p:cNvSpPr>
          <p:nvPr>
            <p:ph type="sldNum" sz="quarter" idx="12"/>
          </p:nvPr>
        </p:nvSpPr>
        <p:spPr/>
        <p:txBody>
          <a:bodyPr/>
          <a:lstStyle/>
          <a:p>
            <a:fld id="{1B2483DB-A605-4CA5-B0C8-8C97949B413D}" type="slidenum">
              <a:rPr lang="en-US" smtClean="0"/>
              <a:t>3</a:t>
            </a:fld>
            <a:endParaRPr lang="en-US"/>
          </a:p>
        </p:txBody>
      </p:sp>
    </p:spTree>
    <p:extLst>
      <p:ext uri="{BB962C8B-B14F-4D97-AF65-F5344CB8AC3E}">
        <p14:creationId xmlns:p14="http://schemas.microsoft.com/office/powerpoint/2010/main" val="999167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Modeling Of The Paper</a:t>
            </a:r>
          </a:p>
        </p:txBody>
      </p:sp>
      <p:sp>
        <p:nvSpPr>
          <p:cNvPr id="4" name="Slide Number Placeholder 3"/>
          <p:cNvSpPr>
            <a:spLocks noGrp="1"/>
          </p:cNvSpPr>
          <p:nvPr>
            <p:ph type="sldNum" sz="quarter" idx="12"/>
          </p:nvPr>
        </p:nvSpPr>
        <p:spPr/>
        <p:txBody>
          <a:bodyPr/>
          <a:lstStyle/>
          <a:p>
            <a:fld id="{1B2483DB-A605-4CA5-B0C8-8C97949B413D}" type="slidenum">
              <a:rPr lang="en-US" smtClean="0"/>
              <a:t>4</a:t>
            </a:fld>
            <a:endParaRPr lang="en-US"/>
          </a:p>
        </p:txBody>
      </p:sp>
    </p:spTree>
    <p:extLst>
      <p:ext uri="{BB962C8B-B14F-4D97-AF65-F5344CB8AC3E}">
        <p14:creationId xmlns:p14="http://schemas.microsoft.com/office/powerpoint/2010/main" val="412016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6424" y="546848"/>
            <a:ext cx="9251576" cy="2963116"/>
          </a:xfrm>
        </p:spPr>
        <p:txBody>
          <a:bodyPr>
            <a:normAutofit fontScale="90000"/>
          </a:bodyPr>
          <a:lstStyle/>
          <a:p>
            <a:pPr algn="l"/>
            <a:r>
              <a:rPr lang="en-US" sz="2700" b="1" dirty="0" smtClean="0">
                <a:latin typeface="+mn-lt"/>
              </a:rPr>
              <a:t>Stage 1) </a:t>
            </a:r>
            <a:br>
              <a:rPr lang="en-US" sz="2700" b="1" dirty="0" smtClean="0">
                <a:latin typeface="+mn-lt"/>
              </a:rPr>
            </a:br>
            <a:r>
              <a:rPr lang="en-US" sz="2700" b="1" dirty="0" smtClean="0">
                <a:latin typeface="+mn-lt"/>
              </a:rPr>
              <a:t>identification </a:t>
            </a:r>
            <a:r>
              <a:rPr lang="en-US" sz="2700" b="1" dirty="0">
                <a:latin typeface="+mn-lt"/>
              </a:rPr>
              <a:t>of risk event in case </a:t>
            </a:r>
            <a:r>
              <a:rPr lang="en-US" sz="2700" b="1" dirty="0" smtClean="0">
                <a:latin typeface="+mn-lt"/>
              </a:rPr>
              <a:t>study. (Variables)</a:t>
            </a:r>
            <a:br>
              <a:rPr lang="en-US" sz="2700" b="1" dirty="0" smtClean="0">
                <a:latin typeface="+mn-lt"/>
              </a:rPr>
            </a:br>
            <a:r>
              <a:rPr lang="en-US" sz="2200" dirty="0" smtClean="0">
                <a:latin typeface="+mn-lt"/>
              </a:rPr>
              <a:t>(there are 8 risk events that are at risk for food safety.)</a:t>
            </a:r>
            <a:r>
              <a:rPr lang="en-US" sz="2700" dirty="0" smtClean="0">
                <a:latin typeface="+mn-lt"/>
              </a:rPr>
              <a:t/>
            </a:r>
            <a:br>
              <a:rPr lang="en-US" sz="2700" dirty="0" smtClean="0">
                <a:latin typeface="+mn-lt"/>
              </a:rPr>
            </a:br>
            <a:r>
              <a:rPr lang="en-US" dirty="0" smtClean="0"/>
              <a:t/>
            </a:r>
            <a:br>
              <a:rPr lang="en-US" dirty="0" smtClean="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1B2483DB-A605-4CA5-B0C8-8C97949B413D}" type="slidenum">
              <a:rPr lang="en-US" smtClean="0"/>
              <a:t>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64679808"/>
              </p:ext>
            </p:extLst>
          </p:nvPr>
        </p:nvGraphicFramePr>
        <p:xfrm>
          <a:off x="1454401" y="1431774"/>
          <a:ext cx="9273634" cy="5257398"/>
        </p:xfrm>
        <a:graphic>
          <a:graphicData uri="http://schemas.openxmlformats.org/drawingml/2006/table">
            <a:tbl>
              <a:tblPr firstRow="1" bandRow="1">
                <a:tableStyleId>{5C22544A-7EE6-4342-B048-85BDC9FD1C3A}</a:tableStyleId>
              </a:tblPr>
              <a:tblGrid>
                <a:gridCol w="526799">
                  <a:extLst>
                    <a:ext uri="{9D8B030D-6E8A-4147-A177-3AD203B41FA5}">
                      <a16:colId xmlns:a16="http://schemas.microsoft.com/office/drawing/2014/main" val="1579258792"/>
                    </a:ext>
                  </a:extLst>
                </a:gridCol>
                <a:gridCol w="546847">
                  <a:extLst>
                    <a:ext uri="{9D8B030D-6E8A-4147-A177-3AD203B41FA5}">
                      <a16:colId xmlns:a16="http://schemas.microsoft.com/office/drawing/2014/main" val="1857979468"/>
                    </a:ext>
                  </a:extLst>
                </a:gridCol>
                <a:gridCol w="6238745">
                  <a:extLst>
                    <a:ext uri="{9D8B030D-6E8A-4147-A177-3AD203B41FA5}">
                      <a16:colId xmlns:a16="http://schemas.microsoft.com/office/drawing/2014/main" val="438835336"/>
                    </a:ext>
                  </a:extLst>
                </a:gridCol>
                <a:gridCol w="1961243">
                  <a:extLst>
                    <a:ext uri="{9D8B030D-6E8A-4147-A177-3AD203B41FA5}">
                      <a16:colId xmlns:a16="http://schemas.microsoft.com/office/drawing/2014/main" val="1609596889"/>
                    </a:ext>
                  </a:extLst>
                </a:gridCol>
              </a:tblGrid>
              <a:tr h="636309">
                <a:tc>
                  <a:txBody>
                    <a:bodyPr/>
                    <a:lstStyle/>
                    <a:p>
                      <a:r>
                        <a:rPr lang="en-US" dirty="0" smtClean="0"/>
                        <a:t>No</a:t>
                      </a:r>
                      <a:endParaRPr lang="en-US" dirty="0"/>
                    </a:p>
                  </a:txBody>
                  <a:tcPr/>
                </a:tc>
                <a:tc>
                  <a:txBody>
                    <a:bodyPr/>
                    <a:lstStyle/>
                    <a:p>
                      <a:r>
                        <a:rPr lang="en-US" dirty="0" smtClean="0"/>
                        <a:t>Code</a:t>
                      </a:r>
                      <a:endParaRPr lang="en-US" dirty="0"/>
                    </a:p>
                  </a:txBody>
                  <a:tcPr/>
                </a:tc>
                <a:tc>
                  <a:txBody>
                    <a:bodyPr/>
                    <a:lstStyle/>
                    <a:p>
                      <a:r>
                        <a:rPr lang="en-US" dirty="0" smtClean="0"/>
                        <a:t>Description</a:t>
                      </a:r>
                      <a:endParaRPr lang="en-US" dirty="0"/>
                    </a:p>
                  </a:txBody>
                  <a:tcPr/>
                </a:tc>
                <a:tc>
                  <a:txBody>
                    <a:bodyPr/>
                    <a:lstStyle/>
                    <a:p>
                      <a:r>
                        <a:rPr lang="en-US" dirty="0" smtClean="0"/>
                        <a:t>Process</a:t>
                      </a:r>
                      <a:endParaRPr lang="en-US" dirty="0"/>
                    </a:p>
                  </a:txBody>
                  <a:tcPr/>
                </a:tc>
                <a:extLst>
                  <a:ext uri="{0D108BD9-81ED-4DB2-BD59-A6C34878D82A}">
                    <a16:rowId xmlns:a16="http://schemas.microsoft.com/office/drawing/2014/main" val="2371235530"/>
                  </a:ext>
                </a:extLst>
              </a:tr>
              <a:tr h="472306">
                <a:tc>
                  <a:txBody>
                    <a:bodyPr/>
                    <a:lstStyle/>
                    <a:p>
                      <a:r>
                        <a:rPr lang="en-US" dirty="0" smtClean="0"/>
                        <a:t>1</a:t>
                      </a:r>
                      <a:endParaRPr lang="en-US" dirty="0"/>
                    </a:p>
                  </a:txBody>
                  <a:tcPr/>
                </a:tc>
                <a:tc>
                  <a:txBody>
                    <a:bodyPr/>
                    <a:lstStyle/>
                    <a:p>
                      <a:r>
                        <a:rPr lang="en-US" dirty="0" smtClean="0"/>
                        <a:t>Fs1</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risk of animals is not healthy</a:t>
                      </a:r>
                      <a:endParaRPr lang="en-US" dirty="0"/>
                    </a:p>
                  </a:txBody>
                  <a:tcPr/>
                </a:tc>
                <a:tc>
                  <a:txBody>
                    <a:bodyPr/>
                    <a:lstStyle/>
                    <a:p>
                      <a:r>
                        <a:rPr lang="en-US" sz="1800" b="0" i="0" u="none" strike="noStrike" kern="1200" baseline="0" dirty="0" smtClean="0">
                          <a:solidFill>
                            <a:schemeClr val="dk1"/>
                          </a:solidFill>
                          <a:latin typeface="+mn-lt"/>
                          <a:ea typeface="+mn-ea"/>
                          <a:cs typeface="+mn-cs"/>
                        </a:rPr>
                        <a:t>Pre-slaughter (P1)</a:t>
                      </a:r>
                      <a:endParaRPr lang="en-US" dirty="0"/>
                    </a:p>
                  </a:txBody>
                  <a:tcPr/>
                </a:tc>
                <a:extLst>
                  <a:ext uri="{0D108BD9-81ED-4DB2-BD59-A6C34878D82A}">
                    <a16:rowId xmlns:a16="http://schemas.microsoft.com/office/drawing/2014/main" val="3679699318"/>
                  </a:ext>
                </a:extLst>
              </a:tr>
              <a:tr h="636309">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Fs2</a:t>
                      </a:r>
                    </a:p>
                  </a:txBody>
                  <a:tcPr/>
                </a:tc>
                <a:tc>
                  <a:txBody>
                    <a:bodyPr/>
                    <a:lstStyle/>
                    <a:p>
                      <a:r>
                        <a:rPr lang="en-US" sz="1800" b="0" i="0" u="none" strike="noStrike" kern="1200" baseline="0" dirty="0" smtClean="0">
                          <a:solidFill>
                            <a:schemeClr val="dk1"/>
                          </a:solidFill>
                          <a:latin typeface="+mn-lt"/>
                          <a:ea typeface="+mn-ea"/>
                          <a:cs typeface="+mn-cs"/>
                        </a:rPr>
                        <a:t>Animal risk is stress and pain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Pre-slaughter (P1)</a:t>
                      </a:r>
                      <a:endParaRPr lang="en-US" dirty="0" smtClean="0"/>
                    </a:p>
                    <a:p>
                      <a:endParaRPr lang="en-US" dirty="0"/>
                    </a:p>
                  </a:txBody>
                  <a:tcPr/>
                </a:tc>
                <a:extLst>
                  <a:ext uri="{0D108BD9-81ED-4DB2-BD59-A6C34878D82A}">
                    <a16:rowId xmlns:a16="http://schemas.microsoft.com/office/drawing/2014/main" val="2367731604"/>
                  </a:ext>
                </a:extLst>
              </a:tr>
              <a:tr h="472306">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Fs3</a:t>
                      </a:r>
                    </a:p>
                  </a:txBody>
                  <a:tcPr/>
                </a:tc>
                <a:tc>
                  <a:txBody>
                    <a:bodyPr/>
                    <a:lstStyle/>
                    <a:p>
                      <a:r>
                        <a:rPr lang="en-US" sz="1800" b="0" i="0" u="none" strike="noStrike" kern="1200" baseline="0" dirty="0" smtClean="0">
                          <a:solidFill>
                            <a:schemeClr val="dk1"/>
                          </a:solidFill>
                          <a:latin typeface="+mn-lt"/>
                          <a:ea typeface="+mn-ea"/>
                          <a:cs typeface="+mn-cs"/>
                        </a:rPr>
                        <a:t>The risk of the knife used to slaughter is not hygienic</a:t>
                      </a:r>
                      <a:endParaRPr lang="en-US" dirty="0"/>
                    </a:p>
                  </a:txBody>
                  <a:tcPr/>
                </a:tc>
                <a:tc>
                  <a:txBody>
                    <a:bodyPr/>
                    <a:lstStyle/>
                    <a:p>
                      <a:r>
                        <a:rPr lang="en-US" sz="1800" b="0" i="0" u="none" strike="noStrike" kern="1200" baseline="0" dirty="0" smtClean="0">
                          <a:solidFill>
                            <a:schemeClr val="dk1"/>
                          </a:solidFill>
                          <a:latin typeface="+mn-lt"/>
                          <a:ea typeface="+mn-ea"/>
                          <a:cs typeface="+mn-cs"/>
                        </a:rPr>
                        <a:t>Slaughter (P2)</a:t>
                      </a:r>
                      <a:endParaRPr lang="en-US" dirty="0"/>
                    </a:p>
                  </a:txBody>
                  <a:tcPr/>
                </a:tc>
                <a:extLst>
                  <a:ext uri="{0D108BD9-81ED-4DB2-BD59-A6C34878D82A}">
                    <a16:rowId xmlns:a16="http://schemas.microsoft.com/office/drawing/2014/main" val="1598758392"/>
                  </a:ext>
                </a:extLst>
              </a:tr>
              <a:tr h="636309">
                <a:tc>
                  <a:txBody>
                    <a:bodyPr/>
                    <a:lstStyle/>
                    <a:p>
                      <a:r>
                        <a:rPr lang="en-US" dirty="0" smtClean="0"/>
                        <a:t>4</a:t>
                      </a:r>
                      <a:endParaRPr lang="en-US" dirty="0"/>
                    </a:p>
                  </a:txBody>
                  <a:tcPr/>
                </a:tc>
                <a:tc>
                  <a:txBody>
                    <a:bodyPr/>
                    <a:lstStyle/>
                    <a:p>
                      <a:r>
                        <a:rPr lang="en-US" dirty="0" smtClean="0"/>
                        <a:t>Fs4</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risk of cow body parts is not safe because they contain bacteria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Slaughter (P2)</a:t>
                      </a:r>
                      <a:endParaRPr lang="en-US" dirty="0" smtClean="0"/>
                    </a:p>
                    <a:p>
                      <a:endParaRPr lang="en-US" dirty="0"/>
                    </a:p>
                  </a:txBody>
                  <a:tcPr/>
                </a:tc>
                <a:extLst>
                  <a:ext uri="{0D108BD9-81ED-4DB2-BD59-A6C34878D82A}">
                    <a16:rowId xmlns:a16="http://schemas.microsoft.com/office/drawing/2014/main" val="1194345019"/>
                  </a:ext>
                </a:extLst>
              </a:tr>
              <a:tr h="636309">
                <a:tc>
                  <a:txBody>
                    <a:bodyPr/>
                    <a:lstStyle/>
                    <a:p>
                      <a:r>
                        <a:rPr lang="en-US" dirty="0" smtClean="0"/>
                        <a:t>5</a:t>
                      </a:r>
                      <a:endParaRPr lang="en-US" dirty="0"/>
                    </a:p>
                  </a:txBody>
                  <a:tcPr/>
                </a:tc>
                <a:tc>
                  <a:txBody>
                    <a:bodyPr/>
                    <a:lstStyle/>
                    <a:p>
                      <a:r>
                        <a:rPr lang="en-US" dirty="0" smtClean="0"/>
                        <a:t>Fs5</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risk of a knife used to cut unhygienic (rusty) parts of an animal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Slaughter (P2)</a:t>
                      </a:r>
                      <a:endParaRPr lang="en-US" dirty="0" smtClean="0"/>
                    </a:p>
                    <a:p>
                      <a:endParaRPr lang="en-US" dirty="0"/>
                    </a:p>
                  </a:txBody>
                  <a:tcPr/>
                </a:tc>
                <a:extLst>
                  <a:ext uri="{0D108BD9-81ED-4DB2-BD59-A6C34878D82A}">
                    <a16:rowId xmlns:a16="http://schemas.microsoft.com/office/drawing/2014/main" val="4241215311"/>
                  </a:ext>
                </a:extLst>
              </a:tr>
              <a:tr h="636309">
                <a:tc>
                  <a:txBody>
                    <a:bodyPr/>
                    <a:lstStyle/>
                    <a:p>
                      <a:r>
                        <a:rPr lang="en-US" dirty="0" smtClean="0"/>
                        <a:t>6</a:t>
                      </a:r>
                      <a:endParaRPr lang="en-US" dirty="0"/>
                    </a:p>
                  </a:txBody>
                  <a:tcPr/>
                </a:tc>
                <a:tc>
                  <a:txBody>
                    <a:bodyPr/>
                    <a:lstStyle/>
                    <a:p>
                      <a:r>
                        <a:rPr lang="en-US" dirty="0" smtClean="0"/>
                        <a:t>Fs6</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location of cutting animal parts is not hygienic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Slaughter (P2)</a:t>
                      </a:r>
                      <a:endParaRPr lang="en-US" dirty="0" smtClean="0"/>
                    </a:p>
                    <a:p>
                      <a:endParaRPr lang="en-US" dirty="0"/>
                    </a:p>
                  </a:txBody>
                  <a:tcPr/>
                </a:tc>
                <a:extLst>
                  <a:ext uri="{0D108BD9-81ED-4DB2-BD59-A6C34878D82A}">
                    <a16:rowId xmlns:a16="http://schemas.microsoft.com/office/drawing/2014/main" val="30513567"/>
                  </a:ext>
                </a:extLst>
              </a:tr>
              <a:tr h="472306">
                <a:tc>
                  <a:txBody>
                    <a:bodyPr/>
                    <a:lstStyle/>
                    <a:p>
                      <a:r>
                        <a:rPr lang="en-US" dirty="0" smtClean="0"/>
                        <a:t>7</a:t>
                      </a:r>
                      <a:endParaRPr lang="en-US" dirty="0"/>
                    </a:p>
                  </a:txBody>
                  <a:tcPr/>
                </a:tc>
                <a:tc>
                  <a:txBody>
                    <a:bodyPr/>
                    <a:lstStyle/>
                    <a:p>
                      <a:r>
                        <a:rPr lang="en-US" dirty="0" smtClean="0"/>
                        <a:t>Fs7</a:t>
                      </a:r>
                      <a:endParaRPr lang="en-US" dirty="0"/>
                    </a:p>
                  </a:txBody>
                  <a:tcPr/>
                </a:tc>
                <a:tc>
                  <a:txBody>
                    <a:bodyPr/>
                    <a:lstStyle/>
                    <a:p>
                      <a:r>
                        <a:rPr lang="en-US" sz="1800" b="0" i="0" u="none" strike="noStrike" kern="1200" baseline="0" dirty="0" smtClean="0">
                          <a:solidFill>
                            <a:schemeClr val="dk1"/>
                          </a:solidFill>
                          <a:latin typeface="+mn-lt"/>
                          <a:ea typeface="+mn-ea"/>
                          <a:cs typeface="+mn-cs"/>
                        </a:rPr>
                        <a:t>Transportation equipment for meat distribution is not hygienic</a:t>
                      </a:r>
                      <a:endParaRPr lang="en-US" dirty="0"/>
                    </a:p>
                  </a:txBody>
                  <a:tcPr/>
                </a:tc>
                <a:tc>
                  <a:txBody>
                    <a:bodyPr/>
                    <a:lstStyle/>
                    <a:p>
                      <a:r>
                        <a:rPr lang="en-US" sz="1800" b="0" i="0" u="none" strike="noStrike" kern="1200" baseline="0" dirty="0" smtClean="0">
                          <a:solidFill>
                            <a:schemeClr val="dk1"/>
                          </a:solidFill>
                          <a:latin typeface="+mn-lt"/>
                          <a:ea typeface="+mn-ea"/>
                          <a:cs typeface="+mn-cs"/>
                        </a:rPr>
                        <a:t>Post-slaughter (P3)</a:t>
                      </a:r>
                      <a:endParaRPr lang="en-US" dirty="0"/>
                    </a:p>
                  </a:txBody>
                  <a:tcPr/>
                </a:tc>
                <a:extLst>
                  <a:ext uri="{0D108BD9-81ED-4DB2-BD59-A6C34878D82A}">
                    <a16:rowId xmlns:a16="http://schemas.microsoft.com/office/drawing/2014/main" val="3045984516"/>
                  </a:ext>
                </a:extLst>
              </a:tr>
              <a:tr h="636309">
                <a:tc>
                  <a:txBody>
                    <a:bodyPr/>
                    <a:lstStyle/>
                    <a:p>
                      <a:r>
                        <a:rPr lang="en-US" dirty="0" smtClean="0"/>
                        <a:t>8</a:t>
                      </a:r>
                      <a:endParaRPr lang="en-US" dirty="0"/>
                    </a:p>
                  </a:txBody>
                  <a:tcPr/>
                </a:tc>
                <a:tc>
                  <a:txBody>
                    <a:bodyPr/>
                    <a:lstStyle/>
                    <a:p>
                      <a:r>
                        <a:rPr lang="en-US" dirty="0" smtClean="0"/>
                        <a:t>Fs8</a:t>
                      </a:r>
                      <a:endParaRPr lang="en-US" dirty="0"/>
                    </a:p>
                  </a:txBody>
                  <a:tcPr/>
                </a:tc>
                <a:tc>
                  <a:txBody>
                    <a:bodyPr/>
                    <a:lstStyle/>
                    <a:p>
                      <a:r>
                        <a:rPr lang="en-US" sz="1800" b="0" i="0" u="none" strike="noStrike" kern="1200" baseline="0" dirty="0" smtClean="0">
                          <a:solidFill>
                            <a:schemeClr val="dk1"/>
                          </a:solidFill>
                          <a:latin typeface="+mn-lt"/>
                          <a:ea typeface="+mn-ea"/>
                          <a:cs typeface="+mn-cs"/>
                        </a:rPr>
                        <a:t>Meat distribution equipment is not equipped with refrigerators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Post-slaughter (P3)</a:t>
                      </a:r>
                      <a:endParaRPr lang="en-US" dirty="0" smtClean="0"/>
                    </a:p>
                    <a:p>
                      <a:endParaRPr lang="en-US" dirty="0"/>
                    </a:p>
                  </a:txBody>
                  <a:tcPr/>
                </a:tc>
                <a:extLst>
                  <a:ext uri="{0D108BD9-81ED-4DB2-BD59-A6C34878D82A}">
                    <a16:rowId xmlns:a16="http://schemas.microsoft.com/office/drawing/2014/main" val="674834151"/>
                  </a:ext>
                </a:extLst>
              </a:tr>
            </a:tbl>
          </a:graphicData>
        </a:graphic>
      </p:graphicFrame>
    </p:spTree>
    <p:extLst>
      <p:ext uri="{BB962C8B-B14F-4D97-AF65-F5344CB8AC3E}">
        <p14:creationId xmlns:p14="http://schemas.microsoft.com/office/powerpoint/2010/main" val="1527384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8823" y="533400"/>
            <a:ext cx="8853424" cy="1216448"/>
          </a:xfrm>
        </p:spPr>
        <p:txBody>
          <a:bodyPr>
            <a:normAutofit fontScale="90000"/>
          </a:bodyPr>
          <a:lstStyle/>
          <a:p>
            <a:pPr algn="l"/>
            <a:r>
              <a:rPr lang="en-US" sz="2700" b="1" dirty="0" smtClean="0">
                <a:latin typeface="+mn-lt"/>
              </a:rPr>
              <a:t/>
            </a:r>
            <a:br>
              <a:rPr lang="en-US" sz="2700" b="1" dirty="0" smtClean="0">
                <a:latin typeface="+mn-lt"/>
              </a:rPr>
            </a:br>
            <a:r>
              <a:rPr lang="en-US" sz="2700" b="1" dirty="0">
                <a:latin typeface="+mn-lt"/>
              </a:rPr>
              <a:t/>
            </a:r>
            <a:br>
              <a:rPr lang="en-US" sz="2700" b="1" dirty="0">
                <a:latin typeface="+mn-lt"/>
              </a:rPr>
            </a:br>
            <a:r>
              <a:rPr lang="en-US" sz="2700" b="1" dirty="0" smtClean="0">
                <a:latin typeface="+mn-lt"/>
              </a:rPr>
              <a:t/>
            </a:r>
            <a:br>
              <a:rPr lang="en-US" sz="2700" b="1" dirty="0" smtClean="0">
                <a:latin typeface="+mn-lt"/>
              </a:rPr>
            </a:br>
            <a:r>
              <a:rPr lang="en-US" sz="2700" b="1" dirty="0" smtClean="0">
                <a:latin typeface="+mn-lt"/>
              </a:rPr>
              <a:t>Stage 2) </a:t>
            </a:r>
            <a:br>
              <a:rPr lang="en-US" sz="2700" b="1" dirty="0" smtClean="0">
                <a:latin typeface="+mn-lt"/>
              </a:rPr>
            </a:br>
            <a:r>
              <a:rPr lang="en-US" sz="2700" b="1" dirty="0" smtClean="0">
                <a:latin typeface="+mn-lt"/>
              </a:rPr>
              <a:t>determination </a:t>
            </a:r>
            <a:r>
              <a:rPr lang="en-US" sz="2700" b="1" dirty="0">
                <a:latin typeface="+mn-lt"/>
              </a:rPr>
              <a:t>of probability of risk </a:t>
            </a:r>
            <a:r>
              <a:rPr lang="en-US" sz="2700" b="1" dirty="0" smtClean="0">
                <a:latin typeface="+mn-lt"/>
              </a:rPr>
              <a:t>event</a:t>
            </a:r>
            <a:br>
              <a:rPr lang="en-US" sz="2700" b="1" dirty="0" smtClean="0">
                <a:latin typeface="+mn-lt"/>
              </a:rPr>
            </a:br>
            <a:r>
              <a:rPr lang="en-US" sz="2200" dirty="0" smtClean="0">
                <a:latin typeface="+mn-lt"/>
              </a:rPr>
              <a:t>observations were carried out on 50 cows</a:t>
            </a:r>
            <a:r>
              <a:rPr lang="en-US" sz="2700" b="1" dirty="0" smtClean="0">
                <a:latin typeface="+mn-lt"/>
              </a:rPr>
              <a:t/>
            </a:r>
            <a:br>
              <a:rPr lang="en-US" sz="2700" b="1" dirty="0" smtClean="0">
                <a:latin typeface="+mn-lt"/>
              </a:rPr>
            </a:br>
            <a:r>
              <a:rPr lang="en-US" sz="2200" dirty="0">
                <a:latin typeface="+mn-lt"/>
              </a:rPr>
              <a:t>(aim : the </a:t>
            </a:r>
            <a:r>
              <a:rPr lang="en-US" sz="2200" dirty="0" smtClean="0">
                <a:latin typeface="+mn-lt"/>
              </a:rPr>
              <a:t>chances </a:t>
            </a:r>
            <a:r>
              <a:rPr lang="en-US" sz="2200" dirty="0">
                <a:latin typeface="+mn-lt"/>
              </a:rPr>
              <a:t>for food safety contamination is identified for each risk </a:t>
            </a:r>
            <a:r>
              <a:rPr lang="en-US" sz="2200" dirty="0" smtClean="0">
                <a:latin typeface="+mn-lt"/>
              </a:rPr>
              <a:t>factor)</a:t>
            </a:r>
            <a:r>
              <a:rPr lang="en-US" sz="2200" dirty="0" smtClean="0"/>
              <a:t/>
            </a:r>
            <a:br>
              <a:rPr lang="en-US" sz="2200" dirty="0" smtClean="0"/>
            </a:br>
            <a:endParaRPr lang="en-US" sz="2200" dirty="0"/>
          </a:p>
        </p:txBody>
      </p:sp>
      <p:sp>
        <p:nvSpPr>
          <p:cNvPr id="4" name="Slide Number Placeholder 3"/>
          <p:cNvSpPr>
            <a:spLocks noGrp="1"/>
          </p:cNvSpPr>
          <p:nvPr>
            <p:ph type="sldNum" sz="quarter" idx="12"/>
          </p:nvPr>
        </p:nvSpPr>
        <p:spPr/>
        <p:txBody>
          <a:bodyPr/>
          <a:lstStyle/>
          <a:p>
            <a:fld id="{1B2483DB-A605-4CA5-B0C8-8C97949B413D}" type="slidenum">
              <a:rPr lang="en-US" smtClean="0"/>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0935083"/>
              </p:ext>
            </p:extLst>
          </p:nvPr>
        </p:nvGraphicFramePr>
        <p:xfrm>
          <a:off x="1734672" y="1622610"/>
          <a:ext cx="7883786" cy="4334860"/>
        </p:xfrm>
        <a:graphic>
          <a:graphicData uri="http://schemas.openxmlformats.org/drawingml/2006/table">
            <a:tbl>
              <a:tblPr firstRow="1" bandRow="1">
                <a:tableStyleId>{5C22544A-7EE6-4342-B048-85BDC9FD1C3A}</a:tableStyleId>
              </a:tblPr>
              <a:tblGrid>
                <a:gridCol w="989822">
                  <a:extLst>
                    <a:ext uri="{9D8B030D-6E8A-4147-A177-3AD203B41FA5}">
                      <a16:colId xmlns:a16="http://schemas.microsoft.com/office/drawing/2014/main" val="68703287"/>
                    </a:ext>
                  </a:extLst>
                </a:gridCol>
                <a:gridCol w="2634693">
                  <a:extLst>
                    <a:ext uri="{9D8B030D-6E8A-4147-A177-3AD203B41FA5}">
                      <a16:colId xmlns:a16="http://schemas.microsoft.com/office/drawing/2014/main" val="1757796165"/>
                    </a:ext>
                  </a:extLst>
                </a:gridCol>
                <a:gridCol w="2652082">
                  <a:extLst>
                    <a:ext uri="{9D8B030D-6E8A-4147-A177-3AD203B41FA5}">
                      <a16:colId xmlns:a16="http://schemas.microsoft.com/office/drawing/2014/main" val="3422023953"/>
                    </a:ext>
                  </a:extLst>
                </a:gridCol>
                <a:gridCol w="1607189">
                  <a:extLst>
                    <a:ext uri="{9D8B030D-6E8A-4147-A177-3AD203B41FA5}">
                      <a16:colId xmlns:a16="http://schemas.microsoft.com/office/drawing/2014/main" val="3701008600"/>
                    </a:ext>
                  </a:extLst>
                </a:gridCol>
              </a:tblGrid>
              <a:tr h="778052">
                <a:tc>
                  <a:txBody>
                    <a:bodyPr/>
                    <a:lstStyle/>
                    <a:p>
                      <a:r>
                        <a:rPr lang="en-US" dirty="0" smtClean="0"/>
                        <a:t>Code</a:t>
                      </a:r>
                      <a:endParaRPr lang="en-US" dirty="0"/>
                    </a:p>
                  </a:txBody>
                  <a:tcPr/>
                </a:tc>
                <a:tc>
                  <a:txBody>
                    <a:bodyPr/>
                    <a:lstStyle/>
                    <a:p>
                      <a:r>
                        <a:rPr lang="en-US" dirty="0" smtClean="0"/>
                        <a:t>Y (</a:t>
                      </a:r>
                      <a:r>
                        <a:rPr lang="en-US" sz="1800" b="0" i="0" u="none" strike="noStrike" kern="1200" baseline="0" dirty="0" smtClean="0">
                          <a:solidFill>
                            <a:schemeClr val="lt1"/>
                          </a:solidFill>
                          <a:latin typeface="+mn-lt"/>
                          <a:ea typeface="+mn-ea"/>
                          <a:cs typeface="+mn-cs"/>
                        </a:rPr>
                        <a:t>Number of risk event)</a:t>
                      </a:r>
                    </a:p>
                    <a:p>
                      <a:r>
                        <a:rPr lang="en-US" sz="1800" b="0" i="0" u="none" strike="noStrike" kern="1200" baseline="0" dirty="0" smtClean="0">
                          <a:solidFill>
                            <a:schemeClr val="lt1"/>
                          </a:solidFill>
                          <a:latin typeface="+mn-lt"/>
                          <a:ea typeface="+mn-ea"/>
                          <a:cs typeface="+mn-cs"/>
                        </a:rPr>
                        <a:t>(contaminated)</a:t>
                      </a:r>
                      <a:endParaRPr lang="en-US" dirty="0"/>
                    </a:p>
                  </a:txBody>
                  <a:tcPr/>
                </a:tc>
                <a:tc>
                  <a:txBody>
                    <a:bodyPr/>
                    <a:lstStyle/>
                    <a:p>
                      <a:r>
                        <a:rPr lang="en-US" dirty="0" smtClean="0"/>
                        <a:t>N (</a:t>
                      </a:r>
                      <a:r>
                        <a:rPr lang="en-US" sz="1800" b="0" i="0" u="none" strike="noStrike" kern="1200" baseline="0" dirty="0" smtClean="0">
                          <a:solidFill>
                            <a:schemeClr val="lt1"/>
                          </a:solidFill>
                          <a:latin typeface="+mn-lt"/>
                          <a:ea typeface="+mn-ea"/>
                          <a:cs typeface="+mn-cs"/>
                        </a:rPr>
                        <a:t>Number of risk event)</a:t>
                      </a:r>
                    </a:p>
                    <a:p>
                      <a:r>
                        <a:rPr lang="en-US" sz="1800" b="0" i="0" u="none" strike="noStrike" kern="1200" baseline="0" dirty="0" smtClean="0">
                          <a:solidFill>
                            <a:schemeClr val="lt1"/>
                          </a:solidFill>
                          <a:latin typeface="+mn-lt"/>
                          <a:ea typeface="+mn-ea"/>
                          <a:cs typeface="+mn-cs"/>
                        </a:rPr>
                        <a:t>(not contaminated)</a:t>
                      </a:r>
                      <a:endParaRPr lang="en-US" dirty="0"/>
                    </a:p>
                  </a:txBody>
                  <a:tcPr/>
                </a:tc>
                <a:tc>
                  <a:txBody>
                    <a:bodyPr/>
                    <a:lstStyle/>
                    <a:p>
                      <a:r>
                        <a:rPr lang="en-US" dirty="0" smtClean="0"/>
                        <a:t>Total</a:t>
                      </a:r>
                      <a:endParaRPr lang="en-US" dirty="0"/>
                    </a:p>
                  </a:txBody>
                  <a:tcPr/>
                </a:tc>
                <a:extLst>
                  <a:ext uri="{0D108BD9-81ED-4DB2-BD59-A6C34878D82A}">
                    <a16:rowId xmlns:a16="http://schemas.microsoft.com/office/drawing/2014/main" val="417229196"/>
                  </a:ext>
                </a:extLst>
              </a:tr>
              <a:tr h="444601">
                <a:tc>
                  <a:txBody>
                    <a:bodyPr/>
                    <a:lstStyle/>
                    <a:p>
                      <a:r>
                        <a:rPr lang="en-US" dirty="0" smtClean="0"/>
                        <a:t>Fs1</a:t>
                      </a:r>
                      <a:endParaRPr lang="en-US" dirty="0"/>
                    </a:p>
                  </a:txBody>
                  <a:tcPr/>
                </a:tc>
                <a:tc>
                  <a:txBody>
                    <a:bodyPr/>
                    <a:lstStyle/>
                    <a:p>
                      <a:r>
                        <a:rPr lang="en-US" dirty="0" smtClean="0"/>
                        <a:t>2</a:t>
                      </a:r>
                      <a:endParaRPr lang="en-US" dirty="0"/>
                    </a:p>
                  </a:txBody>
                  <a:tcPr/>
                </a:tc>
                <a:tc>
                  <a:txBody>
                    <a:bodyPr/>
                    <a:lstStyle/>
                    <a:p>
                      <a:r>
                        <a:rPr lang="en-US" dirty="0" smtClean="0"/>
                        <a:t>48</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2864203299"/>
                  </a:ext>
                </a:extLst>
              </a:tr>
              <a:tr h="4446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Fs2</a:t>
                      </a:r>
                    </a:p>
                  </a:txBody>
                  <a:tcPr/>
                </a:tc>
                <a:tc>
                  <a:txBody>
                    <a:bodyPr/>
                    <a:lstStyle/>
                    <a:p>
                      <a:r>
                        <a:rPr lang="en-US" dirty="0" smtClean="0"/>
                        <a:t>2</a:t>
                      </a:r>
                      <a:endParaRPr lang="en-US" dirty="0"/>
                    </a:p>
                  </a:txBody>
                  <a:tcPr/>
                </a:tc>
                <a:tc>
                  <a:txBody>
                    <a:bodyPr/>
                    <a:lstStyle/>
                    <a:p>
                      <a:r>
                        <a:rPr lang="en-US" dirty="0" smtClean="0"/>
                        <a:t>48</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1069930368"/>
                  </a:ext>
                </a:extLst>
              </a:tr>
              <a:tr h="4446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Fs3</a:t>
                      </a:r>
                    </a:p>
                  </a:txBody>
                  <a:tcPr/>
                </a:tc>
                <a:tc>
                  <a:txBody>
                    <a:bodyPr/>
                    <a:lstStyle/>
                    <a:p>
                      <a:r>
                        <a:rPr lang="en-US" dirty="0" smtClean="0"/>
                        <a:t>3</a:t>
                      </a:r>
                      <a:endParaRPr lang="en-US" dirty="0"/>
                    </a:p>
                  </a:txBody>
                  <a:tcPr/>
                </a:tc>
                <a:tc>
                  <a:txBody>
                    <a:bodyPr/>
                    <a:lstStyle/>
                    <a:p>
                      <a:r>
                        <a:rPr lang="en-US" dirty="0" smtClean="0"/>
                        <a:t>47</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1476317075"/>
                  </a:ext>
                </a:extLst>
              </a:tr>
              <a:tr h="444601">
                <a:tc>
                  <a:txBody>
                    <a:bodyPr/>
                    <a:lstStyle/>
                    <a:p>
                      <a:r>
                        <a:rPr lang="en-US" dirty="0" smtClean="0"/>
                        <a:t>Fs4</a:t>
                      </a:r>
                      <a:endParaRPr lang="en-US" dirty="0"/>
                    </a:p>
                  </a:txBody>
                  <a:tcPr/>
                </a:tc>
                <a:tc>
                  <a:txBody>
                    <a:bodyPr/>
                    <a:lstStyle/>
                    <a:p>
                      <a:r>
                        <a:rPr lang="en-US" dirty="0" smtClean="0"/>
                        <a:t>3</a:t>
                      </a:r>
                      <a:endParaRPr lang="en-US" dirty="0"/>
                    </a:p>
                  </a:txBody>
                  <a:tcPr/>
                </a:tc>
                <a:tc>
                  <a:txBody>
                    <a:bodyPr/>
                    <a:lstStyle/>
                    <a:p>
                      <a:r>
                        <a:rPr lang="en-US" dirty="0" smtClean="0"/>
                        <a:t>47</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1280503563"/>
                  </a:ext>
                </a:extLst>
              </a:tr>
              <a:tr h="444601">
                <a:tc>
                  <a:txBody>
                    <a:bodyPr/>
                    <a:lstStyle/>
                    <a:p>
                      <a:r>
                        <a:rPr lang="en-US" dirty="0" smtClean="0"/>
                        <a:t>Fs5</a:t>
                      </a:r>
                      <a:endParaRPr lang="en-US" dirty="0"/>
                    </a:p>
                  </a:txBody>
                  <a:tcPr/>
                </a:tc>
                <a:tc>
                  <a:txBody>
                    <a:bodyPr/>
                    <a:lstStyle/>
                    <a:p>
                      <a:r>
                        <a:rPr lang="en-US" dirty="0" smtClean="0"/>
                        <a:t>2</a:t>
                      </a:r>
                      <a:endParaRPr lang="en-US" dirty="0"/>
                    </a:p>
                  </a:txBody>
                  <a:tcPr/>
                </a:tc>
                <a:tc>
                  <a:txBody>
                    <a:bodyPr/>
                    <a:lstStyle/>
                    <a:p>
                      <a:r>
                        <a:rPr lang="en-US" dirty="0" smtClean="0"/>
                        <a:t>48</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26786079"/>
                  </a:ext>
                </a:extLst>
              </a:tr>
              <a:tr h="4446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Fs6</a:t>
                      </a:r>
                    </a:p>
                  </a:txBody>
                  <a:tcPr/>
                </a:tc>
                <a:tc>
                  <a:txBody>
                    <a:bodyPr/>
                    <a:lstStyle/>
                    <a:p>
                      <a:r>
                        <a:rPr lang="en-US" dirty="0" smtClean="0"/>
                        <a:t>2</a:t>
                      </a:r>
                      <a:endParaRPr lang="en-US" dirty="0"/>
                    </a:p>
                  </a:txBody>
                  <a:tcPr/>
                </a:tc>
                <a:tc>
                  <a:txBody>
                    <a:bodyPr/>
                    <a:lstStyle/>
                    <a:p>
                      <a:r>
                        <a:rPr lang="en-US" dirty="0" smtClean="0"/>
                        <a:t>48</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3732999060"/>
                  </a:ext>
                </a:extLst>
              </a:tr>
              <a:tr h="444601">
                <a:tc>
                  <a:txBody>
                    <a:bodyPr/>
                    <a:lstStyle/>
                    <a:p>
                      <a:r>
                        <a:rPr lang="en-US" dirty="0" smtClean="0"/>
                        <a:t>Fs7</a:t>
                      </a:r>
                      <a:endParaRPr lang="en-US" dirty="0"/>
                    </a:p>
                  </a:txBody>
                  <a:tcPr/>
                </a:tc>
                <a:tc>
                  <a:txBody>
                    <a:bodyPr/>
                    <a:lstStyle/>
                    <a:p>
                      <a:r>
                        <a:rPr lang="en-US" dirty="0" smtClean="0"/>
                        <a:t>2</a:t>
                      </a:r>
                      <a:endParaRPr lang="en-US" dirty="0"/>
                    </a:p>
                  </a:txBody>
                  <a:tcPr/>
                </a:tc>
                <a:tc>
                  <a:txBody>
                    <a:bodyPr/>
                    <a:lstStyle/>
                    <a:p>
                      <a:r>
                        <a:rPr lang="en-US" dirty="0" smtClean="0"/>
                        <a:t>48</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1317505157"/>
                  </a:ext>
                </a:extLst>
              </a:tr>
              <a:tr h="444601">
                <a:tc>
                  <a:txBody>
                    <a:bodyPr/>
                    <a:lstStyle/>
                    <a:p>
                      <a:r>
                        <a:rPr lang="en-US" dirty="0" smtClean="0"/>
                        <a:t>Fs8</a:t>
                      </a:r>
                      <a:endParaRPr lang="en-US" dirty="0"/>
                    </a:p>
                  </a:txBody>
                  <a:tcPr/>
                </a:tc>
                <a:tc>
                  <a:txBody>
                    <a:bodyPr/>
                    <a:lstStyle/>
                    <a:p>
                      <a:r>
                        <a:rPr lang="en-US" dirty="0" smtClean="0"/>
                        <a:t>4</a:t>
                      </a:r>
                      <a:endParaRPr lang="en-US" dirty="0"/>
                    </a:p>
                  </a:txBody>
                  <a:tcPr/>
                </a:tc>
                <a:tc>
                  <a:txBody>
                    <a:bodyPr/>
                    <a:lstStyle/>
                    <a:p>
                      <a:r>
                        <a:rPr lang="en-US" dirty="0" smtClean="0"/>
                        <a:t>46</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2365262498"/>
                  </a:ext>
                </a:extLst>
              </a:tr>
            </a:tbl>
          </a:graphicData>
        </a:graphic>
      </p:graphicFrame>
    </p:spTree>
    <p:extLst>
      <p:ext uri="{BB962C8B-B14F-4D97-AF65-F5344CB8AC3E}">
        <p14:creationId xmlns:p14="http://schemas.microsoft.com/office/powerpoint/2010/main" val="4057973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2800" b="1" dirty="0" smtClean="0"/>
              <a:t>Prior probabilities of root nodes</a:t>
            </a: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endParaRPr lang="en-US" sz="2800" dirty="0"/>
          </a:p>
        </p:txBody>
      </p:sp>
      <p:sp>
        <p:nvSpPr>
          <p:cNvPr id="4" name="Slide Number Placeholder 3"/>
          <p:cNvSpPr>
            <a:spLocks noGrp="1"/>
          </p:cNvSpPr>
          <p:nvPr>
            <p:ph type="sldNum" sz="quarter" idx="12"/>
          </p:nvPr>
        </p:nvSpPr>
        <p:spPr/>
        <p:txBody>
          <a:bodyPr/>
          <a:lstStyle/>
          <a:p>
            <a:fld id="{1B2483DB-A605-4CA5-B0C8-8C97949B413D}" type="slidenum">
              <a:rPr lang="en-US" smtClean="0"/>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82181475"/>
              </p:ext>
            </p:extLst>
          </p:nvPr>
        </p:nvGraphicFramePr>
        <p:xfrm>
          <a:off x="1682376" y="2261595"/>
          <a:ext cx="8127999" cy="3337560"/>
        </p:xfrm>
        <a:graphic>
          <a:graphicData uri="http://schemas.openxmlformats.org/drawingml/2006/table">
            <a:tbl>
              <a:tblPr firstRow="1" bandRow="1">
                <a:tableStyleId>{5C22544A-7EE6-4342-B048-85BDC9FD1C3A}</a:tableStyleId>
              </a:tblPr>
              <a:tblGrid>
                <a:gridCol w="2091765">
                  <a:extLst>
                    <a:ext uri="{9D8B030D-6E8A-4147-A177-3AD203B41FA5}">
                      <a16:colId xmlns:a16="http://schemas.microsoft.com/office/drawing/2014/main" val="1704514470"/>
                    </a:ext>
                  </a:extLst>
                </a:gridCol>
                <a:gridCol w="2980765">
                  <a:extLst>
                    <a:ext uri="{9D8B030D-6E8A-4147-A177-3AD203B41FA5}">
                      <a16:colId xmlns:a16="http://schemas.microsoft.com/office/drawing/2014/main" val="2462747485"/>
                    </a:ext>
                  </a:extLst>
                </a:gridCol>
                <a:gridCol w="3055469">
                  <a:extLst>
                    <a:ext uri="{9D8B030D-6E8A-4147-A177-3AD203B41FA5}">
                      <a16:colId xmlns:a16="http://schemas.microsoft.com/office/drawing/2014/main" val="2895326843"/>
                    </a:ext>
                  </a:extLst>
                </a:gridCol>
              </a:tblGrid>
              <a:tr h="370840">
                <a:tc>
                  <a:txBody>
                    <a:bodyPr/>
                    <a:lstStyle/>
                    <a:p>
                      <a:r>
                        <a:rPr lang="en-US" dirty="0" smtClean="0"/>
                        <a:t>Code</a:t>
                      </a:r>
                      <a:endParaRPr lang="en-US" dirty="0"/>
                    </a:p>
                  </a:txBody>
                  <a:tcPr/>
                </a:tc>
                <a:tc>
                  <a:txBody>
                    <a:bodyPr/>
                    <a:lstStyle/>
                    <a:p>
                      <a:r>
                        <a:rPr lang="en-US" dirty="0" smtClean="0"/>
                        <a:t>Y (Risk event probability)</a:t>
                      </a:r>
                      <a:endParaRPr lang="en-US" dirty="0"/>
                    </a:p>
                  </a:txBody>
                  <a:tcPr/>
                </a:tc>
                <a:tc>
                  <a:txBody>
                    <a:bodyPr/>
                    <a:lstStyle/>
                    <a:p>
                      <a:r>
                        <a:rPr lang="en-US" dirty="0" smtClean="0"/>
                        <a:t>N (Risk event probability)</a:t>
                      </a:r>
                      <a:endParaRPr lang="en-US" dirty="0"/>
                    </a:p>
                  </a:txBody>
                  <a:tcPr/>
                </a:tc>
                <a:extLst>
                  <a:ext uri="{0D108BD9-81ED-4DB2-BD59-A6C34878D82A}">
                    <a16:rowId xmlns:a16="http://schemas.microsoft.com/office/drawing/2014/main" val="2660361310"/>
                  </a:ext>
                </a:extLst>
              </a:tr>
              <a:tr h="370840">
                <a:tc>
                  <a:txBody>
                    <a:bodyPr/>
                    <a:lstStyle/>
                    <a:p>
                      <a:r>
                        <a:rPr lang="en-US" dirty="0" smtClean="0"/>
                        <a:t>Fs1</a:t>
                      </a:r>
                      <a:endParaRPr lang="en-US" dirty="0"/>
                    </a:p>
                  </a:txBody>
                  <a:tcPr/>
                </a:tc>
                <a:tc>
                  <a:txBody>
                    <a:bodyPr/>
                    <a:lstStyle/>
                    <a:p>
                      <a:r>
                        <a:rPr lang="en-US" dirty="0" smtClean="0"/>
                        <a:t>0.04</a:t>
                      </a:r>
                      <a:endParaRPr lang="en-US" dirty="0"/>
                    </a:p>
                  </a:txBody>
                  <a:tcPr/>
                </a:tc>
                <a:tc>
                  <a:txBody>
                    <a:bodyPr/>
                    <a:lstStyle/>
                    <a:p>
                      <a:r>
                        <a:rPr lang="en-US" dirty="0" smtClean="0"/>
                        <a:t>0.96</a:t>
                      </a:r>
                      <a:endParaRPr lang="en-US" dirty="0"/>
                    </a:p>
                  </a:txBody>
                  <a:tcPr/>
                </a:tc>
                <a:extLst>
                  <a:ext uri="{0D108BD9-81ED-4DB2-BD59-A6C34878D82A}">
                    <a16:rowId xmlns:a16="http://schemas.microsoft.com/office/drawing/2014/main" val="4032078721"/>
                  </a:ext>
                </a:extLst>
              </a:tr>
              <a:tr h="370840">
                <a:tc>
                  <a:txBody>
                    <a:bodyPr/>
                    <a:lstStyle/>
                    <a:p>
                      <a:r>
                        <a:rPr lang="en-US" dirty="0" smtClean="0"/>
                        <a:t>Fs2</a:t>
                      </a:r>
                      <a:endParaRPr lang="en-US" dirty="0"/>
                    </a:p>
                  </a:txBody>
                  <a:tcPr/>
                </a:tc>
                <a:tc>
                  <a:txBody>
                    <a:bodyPr/>
                    <a:lstStyle/>
                    <a:p>
                      <a:r>
                        <a:rPr lang="en-US" dirty="0" smtClean="0"/>
                        <a:t>0.04</a:t>
                      </a:r>
                      <a:endParaRPr lang="en-US" dirty="0"/>
                    </a:p>
                  </a:txBody>
                  <a:tcPr/>
                </a:tc>
                <a:tc>
                  <a:txBody>
                    <a:bodyPr/>
                    <a:lstStyle/>
                    <a:p>
                      <a:r>
                        <a:rPr lang="en-US" dirty="0" smtClean="0"/>
                        <a:t>0.96</a:t>
                      </a:r>
                      <a:endParaRPr lang="en-US" dirty="0"/>
                    </a:p>
                  </a:txBody>
                  <a:tcPr/>
                </a:tc>
                <a:extLst>
                  <a:ext uri="{0D108BD9-81ED-4DB2-BD59-A6C34878D82A}">
                    <a16:rowId xmlns:a16="http://schemas.microsoft.com/office/drawing/2014/main" val="3627437294"/>
                  </a:ext>
                </a:extLst>
              </a:tr>
              <a:tr h="370840">
                <a:tc>
                  <a:txBody>
                    <a:bodyPr/>
                    <a:lstStyle/>
                    <a:p>
                      <a:r>
                        <a:rPr lang="en-US" dirty="0" smtClean="0"/>
                        <a:t>Fs3</a:t>
                      </a:r>
                      <a:endParaRPr lang="en-US" dirty="0"/>
                    </a:p>
                  </a:txBody>
                  <a:tcPr/>
                </a:tc>
                <a:tc>
                  <a:txBody>
                    <a:bodyPr/>
                    <a:lstStyle/>
                    <a:p>
                      <a:r>
                        <a:rPr lang="en-US" dirty="0" smtClean="0"/>
                        <a:t>0.06</a:t>
                      </a:r>
                      <a:endParaRPr lang="en-US" dirty="0"/>
                    </a:p>
                  </a:txBody>
                  <a:tcPr/>
                </a:tc>
                <a:tc>
                  <a:txBody>
                    <a:bodyPr/>
                    <a:lstStyle/>
                    <a:p>
                      <a:r>
                        <a:rPr lang="en-US" dirty="0" smtClean="0"/>
                        <a:t>0.94</a:t>
                      </a:r>
                      <a:endParaRPr lang="en-US" dirty="0"/>
                    </a:p>
                  </a:txBody>
                  <a:tcPr/>
                </a:tc>
                <a:extLst>
                  <a:ext uri="{0D108BD9-81ED-4DB2-BD59-A6C34878D82A}">
                    <a16:rowId xmlns:a16="http://schemas.microsoft.com/office/drawing/2014/main" val="2067981389"/>
                  </a:ext>
                </a:extLst>
              </a:tr>
              <a:tr h="370840">
                <a:tc>
                  <a:txBody>
                    <a:bodyPr/>
                    <a:lstStyle/>
                    <a:p>
                      <a:r>
                        <a:rPr lang="en-US" dirty="0" smtClean="0"/>
                        <a:t>Fs4</a:t>
                      </a:r>
                      <a:endParaRPr lang="en-US" dirty="0"/>
                    </a:p>
                  </a:txBody>
                  <a:tcPr/>
                </a:tc>
                <a:tc>
                  <a:txBody>
                    <a:bodyPr/>
                    <a:lstStyle/>
                    <a:p>
                      <a:r>
                        <a:rPr lang="en-US" dirty="0" smtClean="0"/>
                        <a:t>0.06</a:t>
                      </a:r>
                      <a:endParaRPr lang="en-US" dirty="0"/>
                    </a:p>
                  </a:txBody>
                  <a:tcPr/>
                </a:tc>
                <a:tc>
                  <a:txBody>
                    <a:bodyPr/>
                    <a:lstStyle/>
                    <a:p>
                      <a:r>
                        <a:rPr lang="en-US" dirty="0" smtClean="0"/>
                        <a:t>0.94</a:t>
                      </a:r>
                      <a:endParaRPr lang="en-US" dirty="0"/>
                    </a:p>
                  </a:txBody>
                  <a:tcPr/>
                </a:tc>
                <a:extLst>
                  <a:ext uri="{0D108BD9-81ED-4DB2-BD59-A6C34878D82A}">
                    <a16:rowId xmlns:a16="http://schemas.microsoft.com/office/drawing/2014/main" val="3327394920"/>
                  </a:ext>
                </a:extLst>
              </a:tr>
              <a:tr h="370840">
                <a:tc>
                  <a:txBody>
                    <a:bodyPr/>
                    <a:lstStyle/>
                    <a:p>
                      <a:r>
                        <a:rPr lang="en-US" dirty="0" smtClean="0"/>
                        <a:t>Fs5</a:t>
                      </a:r>
                      <a:endParaRPr lang="en-US" dirty="0"/>
                    </a:p>
                  </a:txBody>
                  <a:tcPr/>
                </a:tc>
                <a:tc>
                  <a:txBody>
                    <a:bodyPr/>
                    <a:lstStyle/>
                    <a:p>
                      <a:r>
                        <a:rPr lang="en-US" dirty="0" smtClean="0"/>
                        <a:t>0.04</a:t>
                      </a:r>
                      <a:endParaRPr lang="en-US" dirty="0"/>
                    </a:p>
                  </a:txBody>
                  <a:tcPr/>
                </a:tc>
                <a:tc>
                  <a:txBody>
                    <a:bodyPr/>
                    <a:lstStyle/>
                    <a:p>
                      <a:r>
                        <a:rPr lang="en-US" dirty="0" smtClean="0"/>
                        <a:t>0.96</a:t>
                      </a:r>
                      <a:endParaRPr lang="en-US" dirty="0"/>
                    </a:p>
                  </a:txBody>
                  <a:tcPr/>
                </a:tc>
                <a:extLst>
                  <a:ext uri="{0D108BD9-81ED-4DB2-BD59-A6C34878D82A}">
                    <a16:rowId xmlns:a16="http://schemas.microsoft.com/office/drawing/2014/main" val="4202249250"/>
                  </a:ext>
                </a:extLst>
              </a:tr>
              <a:tr h="370840">
                <a:tc>
                  <a:txBody>
                    <a:bodyPr/>
                    <a:lstStyle/>
                    <a:p>
                      <a:r>
                        <a:rPr lang="en-US" dirty="0" smtClean="0"/>
                        <a:t>Fs6</a:t>
                      </a:r>
                      <a:endParaRPr lang="en-US" dirty="0"/>
                    </a:p>
                  </a:txBody>
                  <a:tcPr/>
                </a:tc>
                <a:tc>
                  <a:txBody>
                    <a:bodyPr/>
                    <a:lstStyle/>
                    <a:p>
                      <a:r>
                        <a:rPr lang="en-US" dirty="0" smtClean="0"/>
                        <a:t>0.04</a:t>
                      </a:r>
                      <a:endParaRPr lang="en-US" dirty="0"/>
                    </a:p>
                  </a:txBody>
                  <a:tcPr/>
                </a:tc>
                <a:tc>
                  <a:txBody>
                    <a:bodyPr/>
                    <a:lstStyle/>
                    <a:p>
                      <a:r>
                        <a:rPr lang="en-US" dirty="0" smtClean="0"/>
                        <a:t>0.96</a:t>
                      </a:r>
                      <a:endParaRPr lang="en-US" dirty="0"/>
                    </a:p>
                  </a:txBody>
                  <a:tcPr/>
                </a:tc>
                <a:extLst>
                  <a:ext uri="{0D108BD9-81ED-4DB2-BD59-A6C34878D82A}">
                    <a16:rowId xmlns:a16="http://schemas.microsoft.com/office/drawing/2014/main" val="3935754679"/>
                  </a:ext>
                </a:extLst>
              </a:tr>
              <a:tr h="370840">
                <a:tc>
                  <a:txBody>
                    <a:bodyPr/>
                    <a:lstStyle/>
                    <a:p>
                      <a:r>
                        <a:rPr lang="en-US" dirty="0" smtClean="0"/>
                        <a:t>Fs7</a:t>
                      </a:r>
                      <a:endParaRPr lang="en-US" dirty="0"/>
                    </a:p>
                  </a:txBody>
                  <a:tcPr/>
                </a:tc>
                <a:tc>
                  <a:txBody>
                    <a:bodyPr/>
                    <a:lstStyle/>
                    <a:p>
                      <a:r>
                        <a:rPr lang="en-US" dirty="0" smtClean="0"/>
                        <a:t>0.04</a:t>
                      </a:r>
                      <a:endParaRPr lang="en-US" dirty="0"/>
                    </a:p>
                  </a:txBody>
                  <a:tcPr/>
                </a:tc>
                <a:tc>
                  <a:txBody>
                    <a:bodyPr/>
                    <a:lstStyle/>
                    <a:p>
                      <a:r>
                        <a:rPr lang="en-US" dirty="0" smtClean="0"/>
                        <a:t>0.96</a:t>
                      </a:r>
                      <a:endParaRPr lang="en-US" dirty="0"/>
                    </a:p>
                  </a:txBody>
                  <a:tcPr/>
                </a:tc>
                <a:extLst>
                  <a:ext uri="{0D108BD9-81ED-4DB2-BD59-A6C34878D82A}">
                    <a16:rowId xmlns:a16="http://schemas.microsoft.com/office/drawing/2014/main" val="2000588058"/>
                  </a:ext>
                </a:extLst>
              </a:tr>
              <a:tr h="370840">
                <a:tc>
                  <a:txBody>
                    <a:bodyPr/>
                    <a:lstStyle/>
                    <a:p>
                      <a:r>
                        <a:rPr lang="en-US" dirty="0" smtClean="0"/>
                        <a:t>Fs8</a:t>
                      </a:r>
                      <a:endParaRPr lang="en-US" dirty="0"/>
                    </a:p>
                  </a:txBody>
                  <a:tcPr/>
                </a:tc>
                <a:tc>
                  <a:txBody>
                    <a:bodyPr/>
                    <a:lstStyle/>
                    <a:p>
                      <a:r>
                        <a:rPr lang="en-US" dirty="0" smtClean="0"/>
                        <a:t>0.08</a:t>
                      </a:r>
                      <a:endParaRPr lang="en-US" dirty="0"/>
                    </a:p>
                  </a:txBody>
                  <a:tcPr/>
                </a:tc>
                <a:tc>
                  <a:txBody>
                    <a:bodyPr/>
                    <a:lstStyle/>
                    <a:p>
                      <a:r>
                        <a:rPr lang="en-US" dirty="0" smtClean="0"/>
                        <a:t>0.92</a:t>
                      </a:r>
                      <a:endParaRPr lang="en-US" dirty="0"/>
                    </a:p>
                  </a:txBody>
                  <a:tcPr/>
                </a:tc>
                <a:extLst>
                  <a:ext uri="{0D108BD9-81ED-4DB2-BD59-A6C34878D82A}">
                    <a16:rowId xmlns:a16="http://schemas.microsoft.com/office/drawing/2014/main" val="1910897414"/>
                  </a:ext>
                </a:extLst>
              </a:tr>
            </a:tbl>
          </a:graphicData>
        </a:graphic>
      </p:graphicFrame>
    </p:spTree>
    <p:extLst>
      <p:ext uri="{BB962C8B-B14F-4D97-AF65-F5344CB8AC3E}">
        <p14:creationId xmlns:p14="http://schemas.microsoft.com/office/powerpoint/2010/main" val="3559297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F953-E3BA-41AF-A8CC-5F662FA0F6EF}"/>
              </a:ext>
            </a:extLst>
          </p:cNvPr>
          <p:cNvSpPr>
            <a:spLocks noGrp="1"/>
          </p:cNvSpPr>
          <p:nvPr>
            <p:ph type="title"/>
          </p:nvPr>
        </p:nvSpPr>
        <p:spPr>
          <a:xfrm>
            <a:off x="1201271" y="239619"/>
            <a:ext cx="10820400" cy="1325563"/>
          </a:xfrm>
        </p:spPr>
        <p:txBody>
          <a:bodyPr>
            <a:normAutofit/>
          </a:bodyPr>
          <a:lstStyle/>
          <a:p>
            <a:r>
              <a:rPr lang="en-US" sz="2400" b="1" dirty="0" smtClean="0"/>
              <a:t>Stage 3)</a:t>
            </a:r>
            <a:br>
              <a:rPr lang="en-US" sz="2400" b="1" dirty="0" smtClean="0"/>
            </a:br>
            <a:r>
              <a:rPr lang="en-US" sz="2400" b="1" dirty="0" smtClean="0"/>
              <a:t>Bayesian </a:t>
            </a:r>
            <a:r>
              <a:rPr lang="en-US" sz="2400" b="1" dirty="0"/>
              <a:t>network structure</a:t>
            </a:r>
          </a:p>
        </p:txBody>
      </p:sp>
      <p:sp>
        <p:nvSpPr>
          <p:cNvPr id="6" name="Slide Number Placeholder 5">
            <a:extLst>
              <a:ext uri="{FF2B5EF4-FFF2-40B4-BE49-F238E27FC236}">
                <a16:creationId xmlns:a16="http://schemas.microsoft.com/office/drawing/2014/main" id="{AA2BCFE2-BC2A-46D0-8FFC-5FD3F46F0185}"/>
              </a:ext>
            </a:extLst>
          </p:cNvPr>
          <p:cNvSpPr>
            <a:spLocks noGrp="1"/>
          </p:cNvSpPr>
          <p:nvPr>
            <p:ph type="sldNum" sz="quarter" idx="12"/>
          </p:nvPr>
        </p:nvSpPr>
        <p:spPr/>
        <p:txBody>
          <a:bodyPr/>
          <a:lstStyle/>
          <a:p>
            <a:fld id="{1B2483DB-A605-4CA5-B0C8-8C97949B413D}" type="slidenum">
              <a:rPr lang="en-US" smtClean="0"/>
              <a:t>8</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199" y="1367034"/>
            <a:ext cx="4309325" cy="4858747"/>
          </a:xfrm>
          <a:prstGeom prst="rect">
            <a:avLst/>
          </a:prstGeom>
        </p:spPr>
      </p:pic>
    </p:spTree>
    <p:extLst>
      <p:ext uri="{BB962C8B-B14F-4D97-AF65-F5344CB8AC3E}">
        <p14:creationId xmlns:p14="http://schemas.microsoft.com/office/powerpoint/2010/main" val="1936605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718" y="320021"/>
            <a:ext cx="9144000" cy="2387600"/>
          </a:xfrm>
        </p:spPr>
        <p:txBody>
          <a:bodyPr>
            <a:normAutofit/>
          </a:bodyPr>
          <a:lstStyle/>
          <a:p>
            <a:pPr algn="l"/>
            <a:r>
              <a:rPr lang="en-US" sz="2700" b="1" dirty="0"/>
              <a:t>Stage 4</a:t>
            </a:r>
            <a:r>
              <a:rPr lang="en-US" sz="2700" b="1" dirty="0" smtClean="0"/>
              <a:t>)</a:t>
            </a:r>
            <a:br>
              <a:rPr lang="en-US" sz="2700" b="1" dirty="0" smtClean="0"/>
            </a:br>
            <a:r>
              <a:rPr lang="en-US" sz="2700" b="1" dirty="0" smtClean="0"/>
              <a:t>Calculation </a:t>
            </a:r>
            <a:r>
              <a:rPr lang="en-US" sz="2700" b="1" dirty="0"/>
              <a:t>for Condition Probability Table (CPT</a:t>
            </a:r>
            <a:r>
              <a:rPr lang="en-US" sz="2700" b="1" dirty="0" smtClean="0"/>
              <a:t>)</a:t>
            </a:r>
            <a:br>
              <a:rPr lang="en-US" sz="2700" b="1" dirty="0" smtClean="0"/>
            </a:br>
            <a:r>
              <a:rPr lang="en-US" sz="2700" b="1" dirty="0" smtClean="0"/>
              <a:t>(4 CPTs </a:t>
            </a:r>
            <a:r>
              <a:rPr lang="en-US" sz="2700" b="1" dirty="0" smtClean="0">
                <a:sym typeface="Wingdings" panose="05000000000000000000" pitchFamily="2" charset="2"/>
              </a:rPr>
              <a:t> P1, P2, P3, risk)</a:t>
            </a:r>
            <a:br>
              <a:rPr lang="en-US" sz="2700" b="1" dirty="0" smtClean="0">
                <a:sym typeface="Wingdings" panose="05000000000000000000" pitchFamily="2" charset="2"/>
              </a:rPr>
            </a:br>
            <a:r>
              <a:rPr lang="en-US" sz="2700" b="1" dirty="0" smtClean="0">
                <a:sym typeface="Wingdings" panose="05000000000000000000" pitchFamily="2" charset="2"/>
              </a:rPr>
              <a:t/>
            </a:r>
            <a:br>
              <a:rPr lang="en-US" sz="2700" b="1" dirty="0" smtClean="0">
                <a:sym typeface="Wingdings" panose="05000000000000000000" pitchFamily="2" charset="2"/>
              </a:rPr>
            </a:br>
            <a:r>
              <a:rPr lang="en-US" sz="2700" b="1" dirty="0">
                <a:sym typeface="Wingdings" panose="05000000000000000000" pitchFamily="2" charset="2"/>
              </a:rPr>
              <a:t/>
            </a:r>
            <a:br>
              <a:rPr lang="en-US" sz="2700" b="1" dirty="0">
                <a:sym typeface="Wingdings" panose="05000000000000000000" pitchFamily="2" charset="2"/>
              </a:rPr>
            </a:br>
            <a:r>
              <a:rPr lang="en-US" sz="2700" b="1" dirty="0" smtClean="0">
                <a:sym typeface="Wingdings" panose="05000000000000000000" pitchFamily="2" charset="2"/>
              </a:rPr>
              <a:t>Risk:</a:t>
            </a:r>
            <a:endParaRPr lang="en-US" dirty="0"/>
          </a:p>
        </p:txBody>
      </p:sp>
      <p:sp>
        <p:nvSpPr>
          <p:cNvPr id="4" name="Slide Number Placeholder 3"/>
          <p:cNvSpPr>
            <a:spLocks noGrp="1"/>
          </p:cNvSpPr>
          <p:nvPr>
            <p:ph type="sldNum" sz="quarter" idx="12"/>
          </p:nvPr>
        </p:nvSpPr>
        <p:spPr/>
        <p:txBody>
          <a:bodyPr/>
          <a:lstStyle/>
          <a:p>
            <a:fld id="{1B2483DB-A605-4CA5-B0C8-8C97949B413D}" type="slidenum">
              <a:rPr lang="en-US" smtClean="0"/>
              <a:t>9</a:t>
            </a:fld>
            <a:endParaRPr lang="en-US"/>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58552" y="295753"/>
            <a:ext cx="1991796" cy="2245742"/>
          </a:xfrm>
          <a:prstGeom prst="rect">
            <a:avLst/>
          </a:prstGeom>
        </p:spPr>
      </p:pic>
      <p:pic>
        <p:nvPicPr>
          <p:cNvPr id="6" name="Picture 5"/>
          <p:cNvPicPr>
            <a:picLocks noChangeAspect="1"/>
          </p:cNvPicPr>
          <p:nvPr/>
        </p:nvPicPr>
        <p:blipFill>
          <a:blip r:embed="rId3"/>
          <a:stretch>
            <a:fillRect/>
          </a:stretch>
        </p:blipFill>
        <p:spPr>
          <a:xfrm>
            <a:off x="2160733" y="2675963"/>
            <a:ext cx="7226247" cy="2348755"/>
          </a:xfrm>
          <a:prstGeom prst="rect">
            <a:avLst/>
          </a:prstGeom>
        </p:spPr>
      </p:pic>
    </p:spTree>
    <p:extLst>
      <p:ext uri="{BB962C8B-B14F-4D97-AF65-F5344CB8AC3E}">
        <p14:creationId xmlns:p14="http://schemas.microsoft.com/office/powerpoint/2010/main" val="2898484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6527</TotalTime>
  <Words>1295</Words>
  <Application>Microsoft Office PowerPoint</Application>
  <PresentationFormat>Widescreen</PresentationFormat>
  <Paragraphs>256</Paragraphs>
  <Slides>20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ArialMT</vt:lpstr>
      <vt:lpstr>Calibri</vt:lpstr>
      <vt:lpstr>Calibri Light</vt:lpstr>
      <vt:lpstr>Courier New</vt:lpstr>
      <vt:lpstr>Helvetica</vt:lpstr>
      <vt:lpstr>Times New Roman</vt:lpstr>
      <vt:lpstr>Wingdings</vt:lpstr>
      <vt:lpstr>Office Theme</vt:lpstr>
      <vt:lpstr>FAIKR Module 03</vt:lpstr>
      <vt:lpstr>Main Idea</vt:lpstr>
      <vt:lpstr>Data</vt:lpstr>
      <vt:lpstr>Modeling Of The Paper</vt:lpstr>
      <vt:lpstr>Stage 1)  identification of risk event in case study. (Variables) (there are 8 risk events that are at risk for food safety.)   </vt:lpstr>
      <vt:lpstr>   Stage 2)  determination of probability of risk event observations were carried out on 50 cows (aim : the chances for food safety contamination is identified for each risk factor) </vt:lpstr>
      <vt:lpstr>Prior probabilities of root nodes    </vt:lpstr>
      <vt:lpstr>Stage 3) Bayesian network structure</vt:lpstr>
      <vt:lpstr>Stage 4) Calculation for Condition Probability Table (CPT) (4 CPTs  P1, P2, P3, risk)   Risk:</vt:lpstr>
      <vt:lpstr>Flow of probabilistic influence: (6 types)</vt:lpstr>
      <vt:lpstr>Flow of probabilistic influence</vt:lpstr>
      <vt:lpstr>Flow of probabilistic influence</vt:lpstr>
      <vt:lpstr>Independence</vt:lpstr>
      <vt:lpstr>Independence</vt:lpstr>
      <vt:lpstr>Dependency</vt:lpstr>
      <vt:lpstr>Exact Inference with  variable elimination</vt:lpstr>
      <vt:lpstr>Exact Inference with  variable elimination</vt:lpstr>
      <vt:lpstr>Approximate Inference Sampling from an empty network</vt:lpstr>
      <vt:lpstr>Approximate Inference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of FAIKR Module 03</dc:title>
  <dc:creator>Zoha Azimi Ourimi - zoha.azimiourimi@studio.unibo.it</dc:creator>
  <cp:lastModifiedBy>Windows User</cp:lastModifiedBy>
  <cp:revision>130</cp:revision>
  <dcterms:created xsi:type="dcterms:W3CDTF">2022-04-11T14:25:35Z</dcterms:created>
  <dcterms:modified xsi:type="dcterms:W3CDTF">2022-07-22T15:37:10Z</dcterms:modified>
</cp:coreProperties>
</file>