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32"/>
  </p:notesMasterIdLst>
  <p:sldIdLst>
    <p:sldId id="256" r:id="rId2"/>
    <p:sldId id="257" r:id="rId3"/>
    <p:sldId id="258" r:id="rId4"/>
    <p:sldId id="283" r:id="rId5"/>
    <p:sldId id="285" r:id="rId6"/>
    <p:sldId id="286" r:id="rId7"/>
    <p:sldId id="287" r:id="rId8"/>
    <p:sldId id="288" r:id="rId9"/>
    <p:sldId id="291" r:id="rId10"/>
    <p:sldId id="259" r:id="rId11"/>
    <p:sldId id="289" r:id="rId12"/>
    <p:sldId id="290" r:id="rId13"/>
    <p:sldId id="292" r:id="rId14"/>
    <p:sldId id="28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281" r:id="rId29"/>
    <p:sldId id="306" r:id="rId30"/>
    <p:sldId id="280" r:id="rId31"/>
  </p:sldIdLst>
  <p:sldSz cx="9144000" cy="5143500" type="screen16x9"/>
  <p:notesSz cx="6858000" cy="9144000"/>
  <p:embeddedFontLst>
    <p:embeddedFont>
      <p:font typeface="Squada One" panose="020B0604020202020204" charset="0"/>
      <p:regular r:id="rId33"/>
    </p:embeddedFont>
    <p:embeddedFont>
      <p:font typeface="A Ordibehesht shablon" panose="02000503000000020002" pitchFamily="2" charset="-78"/>
      <p:bold r:id="rId34"/>
    </p:embeddedFont>
    <p:embeddedFont>
      <p:font typeface="Righteous" panose="020B0604020202020204" charset="0"/>
      <p:regular r:id="rId35"/>
    </p:embeddedFont>
    <p:embeddedFont>
      <p:font typeface="Fira Sans Extra Condensed Medium" panose="020B0604020202020204" charset="0"/>
      <p:regular r:id="rId36"/>
      <p:bold r:id="rId37"/>
      <p:italic r:id="rId38"/>
      <p:boldItalic r:id="rId39"/>
    </p:embeddedFont>
    <p:embeddedFont>
      <p:font typeface="Roboto Condensed Light" panose="020B0604020202020204" charset="0"/>
      <p:regular r:id="rId40"/>
      <p:bold r:id="rId41"/>
      <p:italic r:id="rId42"/>
      <p:boldItalic r:id="rId43"/>
    </p:embeddedFont>
    <p:embeddedFont>
      <p:font typeface="Cambria Math" panose="02040503050406030204" pitchFamily="18" charset="0"/>
      <p:regular r:id="rId44"/>
    </p:embeddedFont>
    <p:embeddedFont>
      <p:font typeface="Arial Unicode MS" panose="020B0604020202020204" pitchFamily="34" charset="-128"/>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54" y="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5d16254f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5d16254f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57095241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57095241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767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5e7858a94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5e7858a94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5e7858a94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5e7858a94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335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55e7858a94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55e7858a9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rgbClr val="88D3CE"/>
            </a:gs>
            <a:gs pos="100000">
              <a:srgbClr val="423864"/>
            </a:gs>
          </a:gsLst>
          <a:lin ang="54007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bg>
      <p:bgPr>
        <a:gradFill>
          <a:gsLst>
            <a:gs pos="0">
              <a:srgbClr val="88D3CE"/>
            </a:gs>
            <a:gs pos="100000">
              <a:srgbClr val="423864"/>
            </a:gs>
          </a:gsLst>
          <a:lin ang="5400700" scaled="0"/>
        </a:gra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904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5" name="Google Shape;15;p3"/>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6" name="Google Shape;16;p3"/>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7" name="Google Shape;17;p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8" name="Google Shape;18;p3"/>
          <p:cNvSpPr txBox="1">
            <a:spLocks noGrp="1"/>
          </p:cNvSpPr>
          <p:nvPr>
            <p:ph type="ctrTitle" idx="4"/>
          </p:nvPr>
        </p:nvSpPr>
        <p:spPr>
          <a:xfrm>
            <a:off x="48243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9" name="Google Shape;19;p3"/>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0" name="Google Shape;20;p3"/>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21" name="Google Shape;21;p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2" name="Google Shape;22;p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 name="Google Shape;23;p3"/>
          <p:cNvSpPr txBox="1">
            <a:spLocks noGrp="1"/>
          </p:cNvSpPr>
          <p:nvPr>
            <p:ph type="title" idx="9" hasCustomPrompt="1"/>
          </p:nvPr>
        </p:nvSpPr>
        <p:spPr>
          <a:xfrm>
            <a:off x="21281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1281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52620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52620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2273400" y="2242363"/>
            <a:ext cx="4597200" cy="0"/>
          </a:xfrm>
          <a:prstGeom prst="straightConnector1">
            <a:avLst/>
          </a:prstGeom>
          <a:noFill/>
          <a:ln w="19050" cap="flat" cmpd="sng">
            <a:solidFill>
              <a:srgbClr val="FFFFFF"/>
            </a:solidFill>
            <a:prstDash val="solid"/>
            <a:round/>
            <a:headEnd type="none" w="med" len="med"/>
            <a:tailEnd type="none" w="med" len="med"/>
          </a:ln>
        </p:spPr>
      </p:cxnSp>
      <p:cxnSp>
        <p:nvCxnSpPr>
          <p:cNvPr id="28" name="Google Shape;28;p3"/>
          <p:cNvCxnSpPr/>
          <p:nvPr/>
        </p:nvCxnSpPr>
        <p:spPr>
          <a:xfrm>
            <a:off x="2273400" y="3804313"/>
            <a:ext cx="45972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2_1_1">
    <p:bg>
      <p:bgPr>
        <a:gradFill>
          <a:gsLst>
            <a:gs pos="0">
              <a:srgbClr val="88D3CE"/>
            </a:gs>
            <a:gs pos="100000">
              <a:srgbClr val="423864"/>
            </a:gs>
          </a:gsLst>
          <a:lin ang="5400700" scaled="0"/>
        </a:gradFill>
        <a:effectLst/>
      </p:bgPr>
    </p:bg>
    <p:spTree>
      <p:nvGrpSpPr>
        <p:cNvPr id="1" name="Shape 50"/>
        <p:cNvGrpSpPr/>
        <p:nvPr/>
      </p:nvGrpSpPr>
      <p:grpSpPr>
        <a:xfrm>
          <a:off x="0" y="0"/>
          <a:ext cx="0" cy="0"/>
          <a:chOff x="0" y="0"/>
          <a:chExt cx="0" cy="0"/>
        </a:xfrm>
      </p:grpSpPr>
      <p:pic>
        <p:nvPicPr>
          <p:cNvPr id="51" name="Google Shape;51;p6"/>
          <p:cNvPicPr preferRelativeResize="0"/>
          <p:nvPr/>
        </p:nvPicPr>
        <p:blipFill>
          <a:blip r:embed="rId2">
            <a:alphaModFix/>
          </a:blip>
          <a:stretch>
            <a:fillRect/>
          </a:stretch>
        </p:blipFill>
        <p:spPr>
          <a:xfrm>
            <a:off x="0" y="0"/>
            <a:ext cx="2300675" cy="2075900"/>
          </a:xfrm>
          <a:prstGeom prst="rect">
            <a:avLst/>
          </a:prstGeom>
          <a:noFill/>
          <a:ln>
            <a:noFill/>
          </a:ln>
        </p:spPr>
      </p:pic>
      <p:sp>
        <p:nvSpPr>
          <p:cNvPr id="52" name="Google Shape;52;p6"/>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53" name="Google Shape;53;p6"/>
          <p:cNvSpPr txBox="1">
            <a:spLocks noGrp="1"/>
          </p:cNvSpPr>
          <p:nvPr>
            <p:ph type="subTitle" idx="1"/>
          </p:nvPr>
        </p:nvSpPr>
        <p:spPr>
          <a:xfrm>
            <a:off x="4837607" y="2387850"/>
            <a:ext cx="1906500" cy="3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pic>
        <p:nvPicPr>
          <p:cNvPr id="54" name="Google Shape;54;p6"/>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cxnSp>
        <p:nvCxnSpPr>
          <p:cNvPr id="55" name="Google Shape;55;p6"/>
          <p:cNvCxnSpPr/>
          <p:nvPr/>
        </p:nvCxnSpPr>
        <p:spPr>
          <a:xfrm>
            <a:off x="4572000" y="1228200"/>
            <a:ext cx="0" cy="26871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6"/>
        <p:cNvGrpSpPr/>
        <p:nvPr/>
      </p:nvGrpSpPr>
      <p:grpSpPr>
        <a:xfrm>
          <a:off x="0" y="0"/>
          <a:ext cx="0" cy="0"/>
          <a:chOff x="0" y="0"/>
          <a:chExt cx="0" cy="0"/>
        </a:xfrm>
      </p:grpSpPr>
      <p:sp>
        <p:nvSpPr>
          <p:cNvPr id="57" name="Google Shape;57;p7"/>
          <p:cNvSpPr txBox="1">
            <a:spLocks noGrp="1"/>
          </p:cNvSpPr>
          <p:nvPr>
            <p:ph type="subTitle" idx="1"/>
          </p:nvPr>
        </p:nvSpPr>
        <p:spPr>
          <a:xfrm>
            <a:off x="1397425" y="2809300"/>
            <a:ext cx="30126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pic>
        <p:nvPicPr>
          <p:cNvPr id="58" name="Google Shape;58;p7"/>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cxnSp>
        <p:nvCxnSpPr>
          <p:cNvPr id="59" name="Google Shape;59;p7"/>
          <p:cNvCxnSpPr/>
          <p:nvPr/>
        </p:nvCxnSpPr>
        <p:spPr>
          <a:xfrm>
            <a:off x="3444375" y="2693550"/>
            <a:ext cx="1797900" cy="0"/>
          </a:xfrm>
          <a:prstGeom prst="straightConnector1">
            <a:avLst/>
          </a:prstGeom>
          <a:noFill/>
          <a:ln w="19050" cap="flat" cmpd="sng">
            <a:solidFill>
              <a:srgbClr val="FFFFFF"/>
            </a:solidFill>
            <a:prstDash val="solid"/>
            <a:round/>
            <a:headEnd type="none" w="med" len="med"/>
            <a:tailEnd type="none" w="med" len="med"/>
          </a:ln>
        </p:spPr>
      </p:cxnSp>
      <p:sp>
        <p:nvSpPr>
          <p:cNvPr id="60" name="Google Shape;60;p7"/>
          <p:cNvSpPr txBox="1">
            <a:spLocks noGrp="1"/>
          </p:cNvSpPr>
          <p:nvPr>
            <p:ph type="ctrTitle"/>
          </p:nvPr>
        </p:nvSpPr>
        <p:spPr>
          <a:xfrm flipH="1">
            <a:off x="2714084" y="1890188"/>
            <a:ext cx="3956100" cy="6705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CUSTOM_5">
    <p:spTree>
      <p:nvGrpSpPr>
        <p:cNvPr id="1" name="Shape 76"/>
        <p:cNvGrpSpPr/>
        <p:nvPr/>
      </p:nvGrpSpPr>
      <p:grpSpPr>
        <a:xfrm>
          <a:off x="0" y="0"/>
          <a:ext cx="0" cy="0"/>
          <a:chOff x="0" y="0"/>
          <a:chExt cx="0" cy="0"/>
        </a:xfrm>
      </p:grpSpPr>
      <p:sp>
        <p:nvSpPr>
          <p:cNvPr id="77" name="Google Shape;77;p10"/>
          <p:cNvSpPr txBox="1">
            <a:spLocks noGrp="1"/>
          </p:cNvSpPr>
          <p:nvPr>
            <p:ph type="subTitle" idx="1"/>
          </p:nvPr>
        </p:nvSpPr>
        <p:spPr>
          <a:xfrm>
            <a:off x="2336855" y="2792539"/>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78" name="Google Shape;78;p10"/>
          <p:cNvSpPr txBox="1">
            <a:spLocks noGrp="1"/>
          </p:cNvSpPr>
          <p:nvPr>
            <p:ph type="subTitle" idx="2"/>
          </p:nvPr>
        </p:nvSpPr>
        <p:spPr>
          <a:xfrm>
            <a:off x="4721655" y="2806554"/>
            <a:ext cx="2085600" cy="4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pic>
        <p:nvPicPr>
          <p:cNvPr id="79" name="Google Shape;79;p10"/>
          <p:cNvPicPr preferRelativeResize="0"/>
          <p:nvPr/>
        </p:nvPicPr>
        <p:blipFill>
          <a:blip r:embed="rId2">
            <a:alphaModFix/>
          </a:blip>
          <a:stretch>
            <a:fillRect/>
          </a:stretch>
        </p:blipFill>
        <p:spPr>
          <a:xfrm>
            <a:off x="0" y="0"/>
            <a:ext cx="2300675" cy="2075900"/>
          </a:xfrm>
          <a:prstGeom prst="rect">
            <a:avLst/>
          </a:prstGeom>
          <a:noFill/>
          <a:ln>
            <a:noFill/>
          </a:ln>
        </p:spPr>
      </p:pic>
      <p:sp>
        <p:nvSpPr>
          <p:cNvPr id="80" name="Google Shape;80;p10"/>
          <p:cNvSpPr txBox="1">
            <a:spLocks noGrp="1"/>
          </p:cNvSpPr>
          <p:nvPr>
            <p:ph type="ctrTitle"/>
          </p:nvPr>
        </p:nvSpPr>
        <p:spPr>
          <a:xfrm flipH="1">
            <a:off x="4721600" y="507400"/>
            <a:ext cx="36732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81" name="Google Shape;81;p10"/>
          <p:cNvSpPr txBox="1">
            <a:spLocks noGrp="1"/>
          </p:cNvSpPr>
          <p:nvPr>
            <p:ph type="ctrTitle" idx="3"/>
          </p:nvPr>
        </p:nvSpPr>
        <p:spPr>
          <a:xfrm>
            <a:off x="2229313" y="2712600"/>
            <a:ext cx="2300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2" name="Google Shape;82;p10"/>
          <p:cNvSpPr txBox="1">
            <a:spLocks noGrp="1"/>
          </p:cNvSpPr>
          <p:nvPr>
            <p:ph type="ctrTitle" idx="4"/>
          </p:nvPr>
        </p:nvSpPr>
        <p:spPr>
          <a:xfrm>
            <a:off x="4572000" y="2712600"/>
            <a:ext cx="2384700" cy="265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88D3CE"/>
            </a:gs>
            <a:gs pos="100000">
              <a:srgbClr val="423864"/>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9">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6" r:id="rId5"/>
    <p:sldLayoutId id="2147483660" r:id="rId6"/>
    <p:sldLayoutId id="214748366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300"/>
        <p:cNvGrpSpPr/>
        <p:nvPr/>
      </p:nvGrpSpPr>
      <p:grpSpPr>
        <a:xfrm>
          <a:off x="0" y="0"/>
          <a:ext cx="0" cy="0"/>
          <a:chOff x="0" y="0"/>
          <a:chExt cx="0" cy="0"/>
        </a:xfrm>
      </p:grpSpPr>
      <p:sp>
        <p:nvSpPr>
          <p:cNvPr id="301" name="Google Shape;301;p43"/>
          <p:cNvSpPr txBox="1">
            <a:spLocks noGrp="1"/>
          </p:cNvSpPr>
          <p:nvPr>
            <p:ph type="ctrTitle"/>
          </p:nvPr>
        </p:nvSpPr>
        <p:spPr>
          <a:xfrm flipH="1">
            <a:off x="1375507" y="2698749"/>
            <a:ext cx="6393000" cy="6705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fa-IR" sz="24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بررسی الگوریتم‌های </a:t>
            </a:r>
            <a:r>
              <a:rPr lang="en-US" sz="2400" dirty="0" err="1" smtClean="0">
                <a:latin typeface="Squada One" panose="020B0604020202020204" charset="0"/>
                <a:ea typeface="A Ordibehesht shablon" panose="02000503000000020002" pitchFamily="2" charset="-78"/>
                <a:cs typeface="A Ordibehesht shablon" panose="02000503000000020002" pitchFamily="2" charset="-78"/>
              </a:rPr>
              <a:t>Deepwalk</a:t>
            </a:r>
            <a:r>
              <a:rPr lang="fa-IR" sz="2400" dirty="0" smtClean="0">
                <a:latin typeface="Squada One" panose="020B0604020202020204" charset="0"/>
                <a:ea typeface="A Ordibehesht shablon" panose="02000503000000020002" pitchFamily="2" charset="-78"/>
                <a:cs typeface="A Ordibehesht shablon" panose="02000503000000020002" pitchFamily="2" charset="-78"/>
              </a:rPr>
              <a:t> و </a:t>
            </a:r>
            <a:r>
              <a:rPr lang="en-US" sz="2400" dirty="0" smtClean="0">
                <a:latin typeface="Squada One" panose="020B0604020202020204" charset="0"/>
                <a:ea typeface="A Ordibehesht shablon" panose="02000503000000020002" pitchFamily="2" charset="-78"/>
                <a:cs typeface="A Ordibehesht shablon" panose="02000503000000020002" pitchFamily="2" charset="-78"/>
              </a:rPr>
              <a:t> Node2Vec</a:t>
            </a:r>
            <a:r>
              <a:rPr lang="fa-IR" sz="2400" dirty="0" smtClean="0">
                <a:latin typeface="Squada One" panose="020B0604020202020204" charset="0"/>
                <a:ea typeface="A Ordibehesht shablon" panose="02000503000000020002" pitchFamily="2" charset="-78"/>
                <a:cs typeface="A Ordibehesht shablon" panose="02000503000000020002" pitchFamily="2" charset="-78"/>
              </a:rPr>
              <a:t> در سامانه‌های توصیه‌گر</a:t>
            </a:r>
            <a:endParaRPr sz="24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02" name="Google Shape;302;p43"/>
          <p:cNvSpPr txBox="1">
            <a:spLocks noGrp="1"/>
          </p:cNvSpPr>
          <p:nvPr>
            <p:ph type="subTitle" idx="1"/>
          </p:nvPr>
        </p:nvSpPr>
        <p:spPr>
          <a:xfrm flipH="1">
            <a:off x="2750257" y="4166472"/>
            <a:ext cx="36435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استاد راهنما: سرکار خانم دکتر بیتا شمس</a:t>
            </a:r>
          </a:p>
          <a:p>
            <a:pPr marL="0" lvl="0" indent="0" algn="ctr" rtl="0">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مردادماه ۱۳۹۹</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399" t="39033" r="-4799" b="-3950"/>
          <a:stretch/>
        </p:blipFill>
        <p:spPr>
          <a:xfrm>
            <a:off x="3891543" y="3242526"/>
            <a:ext cx="1360928" cy="10034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txBox="1">
            <a:spLocks noGrp="1"/>
          </p:cNvSpPr>
          <p:nvPr>
            <p:ph type="ctrTitle"/>
          </p:nvPr>
        </p:nvSpPr>
        <p:spPr>
          <a:xfrm flipH="1">
            <a:off x="2654343" y="1993791"/>
            <a:ext cx="2667600" cy="67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a-IR" sz="3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تعاریف</a:t>
            </a:r>
            <a:endParaRPr sz="3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31" name="Google Shape;331;p46"/>
          <p:cNvSpPr txBox="1">
            <a:spLocks noGrp="1"/>
          </p:cNvSpPr>
          <p:nvPr>
            <p:ph type="subTitle" idx="1"/>
          </p:nvPr>
        </p:nvSpPr>
        <p:spPr>
          <a:xfrm>
            <a:off x="1397425" y="2809300"/>
            <a:ext cx="3012600" cy="17481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برای اجرای دو الگوریتم از مجموعه داده  </a:t>
            </a:r>
            <a:r>
              <a:rPr lang="en-US" dirty="0" smtClean="0">
                <a:latin typeface="Squada One" panose="020B0604020202020204" charset="0"/>
                <a:ea typeface="A Ordibehesht shablon" panose="02000503000000020002" pitchFamily="2" charset="-78"/>
                <a:cs typeface="A Ordibehesht shablon" panose="02000503000000020002" pitchFamily="2" charset="-78"/>
              </a:rPr>
              <a:t>Movie Lenz</a:t>
            </a:r>
            <a:r>
              <a:rPr lang="fa-IR" dirty="0" smtClean="0">
                <a:latin typeface="Squada One" panose="020B0604020202020204" charset="0"/>
                <a:ea typeface="A Ordibehesht shablon" panose="02000503000000020002" pitchFamily="2" charset="-78"/>
                <a:cs typeface="A Ordibehesht shablon" panose="02000503000000020002" pitchFamily="2" charset="-78"/>
              </a:rPr>
              <a:t> استفاده می‌کنیم. این مجموعه داده شامل ۱۰۰ هزار نمونه داده از میان ۹۴۳ کاربر و ۱۶۸۲ فیلم است. هر کاربر به فیلم‌هایی که تماشا کرده  امتیازی از ۱-۵ داده است. هدف پیشنهاد فیلم‌هایی به هرکاربر با استفاده از دو الگوریتم ذکر </a:t>
            </a:r>
            <a:r>
              <a:rPr lang="fa-IR" dirty="0" smtClean="0">
                <a:latin typeface="Squada One" panose="020B0604020202020204" charset="0"/>
                <a:ea typeface="A Ordibehesht shablon" panose="02000503000000020002" pitchFamily="2" charset="-78"/>
                <a:cs typeface="A Ordibehesht shablon" panose="02000503000000020002" pitchFamily="2" charset="-78"/>
              </a:rPr>
              <a:t>شده و  </a:t>
            </a:r>
            <a:r>
              <a:rPr lang="fa-IR" dirty="0" smtClean="0">
                <a:latin typeface="Squada One" panose="020B0604020202020204" charset="0"/>
                <a:ea typeface="A Ordibehesht shablon" panose="02000503000000020002" pitchFamily="2" charset="-78"/>
                <a:cs typeface="A Ordibehesht shablon" panose="02000503000000020002" pitchFamily="2" charset="-78"/>
              </a:rPr>
              <a:t>با در نظر گرفتن  فیلم‌هایی است که تماشا کرده است.ابتدا فیلم‌هایی را انتخاب می‌کنیم که امتیاز بیشتر از ۴ از سوی کاربران دریافت کرده‌اند. به این ترتیب فیلم‌هایی در فاز  یادگیری انتخاب می‌شوند که مورد توجه بیشتری از سوی هر کاربر بوده‌اندو در روند پیشنهاد بهتر به هر کاربر مار را یاری می‌کنند.</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35" name="Google Shape;335;p46"/>
          <p:cNvSpPr txBox="1"/>
          <p:nvPr/>
        </p:nvSpPr>
        <p:spPr>
          <a:xfrm>
            <a:off x="1313100" y="2142782"/>
            <a:ext cx="1009500" cy="37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200" dirty="0">
              <a:solidFill>
                <a:srgbClr val="FFFFFF"/>
              </a:solidFill>
              <a:latin typeface="Squada One"/>
              <a:ea typeface="Squada One"/>
              <a:cs typeface="Squada One"/>
              <a:sym typeface="Squada One"/>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65800"/>
            <a:ext cx="2085600" cy="488400"/>
          </a:xfrm>
        </p:spPr>
        <p:txBody>
          <a:bodyPr/>
          <a:lstStyle/>
          <a:p>
            <a:endParaRPr lang="en-US" dirty="0"/>
          </a:p>
        </p:txBody>
      </p:sp>
      <p:sp>
        <p:nvSpPr>
          <p:cNvPr id="3" name="Subtitle 2"/>
          <p:cNvSpPr>
            <a:spLocks noGrp="1"/>
          </p:cNvSpPr>
          <p:nvPr>
            <p:ph type="subTitle" idx="2"/>
          </p:nvPr>
        </p:nvSpPr>
        <p:spPr>
          <a:xfrm>
            <a:off x="2663686" y="754200"/>
            <a:ext cx="2085600" cy="488400"/>
          </a:xfrm>
        </p:spPr>
        <p:txBody>
          <a:bodyPr/>
          <a:lstStyle/>
          <a:p>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۲۴۳</a:t>
            </a:r>
            <a:r>
              <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rPr>
              <a:t>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۱۱۸۴</a:t>
            </a:r>
            <a:r>
              <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rPr>
              <a:t>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۲</a:t>
            </a: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4" name="Title 3"/>
          <p:cNvSpPr>
            <a:spLocks noGrp="1"/>
          </p:cNvSpPr>
          <p:nvPr>
            <p:ph type="ctrTitle"/>
          </p:nvPr>
        </p:nvSpPr>
        <p:spPr>
          <a:xfrm flipH="1">
            <a:off x="2663686" y="507400"/>
            <a:ext cx="5731113" cy="439528"/>
          </a:xfrm>
        </p:spPr>
        <p:txBody>
          <a:bodyPr/>
          <a:lstStyle/>
          <a:p>
            <a:pPr rtl="1"/>
            <a:r>
              <a:rPr lang="fa-IR" sz="18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هر نمونه از این داده شامل سه بخش مختلف است. به طور مثال:</a:t>
            </a:r>
            <a:br>
              <a:rPr lang="fa-IR" sz="18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br>
            <a:endParaRPr lang="en-US" sz="18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5" name="Title 4"/>
          <p:cNvSpPr>
            <a:spLocks noGrp="1"/>
          </p:cNvSpPr>
          <p:nvPr>
            <p:ph type="ctrTitle" idx="3"/>
          </p:nvPr>
        </p:nvSpPr>
        <p:spPr>
          <a:xfrm>
            <a:off x="0" y="0"/>
            <a:ext cx="2300700" cy="265800"/>
          </a:xfrm>
        </p:spPr>
        <p:txBody>
          <a:bodyPr/>
          <a:lstStyle/>
          <a:p>
            <a:endParaRPr lang="en-US" dirty="0"/>
          </a:p>
        </p:txBody>
      </p:sp>
      <p:sp>
        <p:nvSpPr>
          <p:cNvPr id="6" name="Title 5"/>
          <p:cNvSpPr>
            <a:spLocks noGrp="1"/>
          </p:cNvSpPr>
          <p:nvPr>
            <p:ph type="ctrTitle" idx="4"/>
          </p:nvPr>
        </p:nvSpPr>
        <p:spPr>
          <a:xfrm>
            <a:off x="2663686" y="1193728"/>
            <a:ext cx="5731113" cy="3276360"/>
          </a:xfrm>
        </p:spPr>
        <p:txBody>
          <a:bodyPr/>
          <a:lstStyle/>
          <a:p>
            <a:pPr algn="r" rtl="1"/>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این نمونه بیان می‌کند که کاربر شماره ۲۴۳ به فیلم ۱۱۸۴ امتیاز ۲ داده است. همانطور که اشاره شد اولین قدم در فاز یادگیری غربالگری فیلم‌های تماشا شده  است که امتیاز بیشتر یا مساوی ۴ از سوی هر کاربر دریافت کرده است.</a:t>
            </a:r>
            <a:b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b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پیش از آن یک نکته قابل توجه است و آن اینکه کاربرها و فیلم‌ها هر دو از </a:t>
            </a:r>
            <a:r>
              <a:rPr lang="fa-IR" sz="1600" u="sng"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۱</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شماره گذاری‌ شده‌اند و دو مجموعه شماره‌ها در بخشی هم پوشانی دارند.  بنابراین، باید یک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Mapping</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صورت گیرد به این شکل که فیلم‌ها از ۹۴۴ تا ۲۶۲۵ شماره‌گذاری گردند.</a:t>
            </a:r>
            <a:br>
              <a:rPr lang="fa-IR" sz="1600" dirty="0" smtClean="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پس از تحقق امر بالا، یک ماتریس ۲۶۲۵*۲۶۲۵ در نظر می‌گیریم. با بررسی هم‌زمان مجموعه داده‌ها و ماتریس </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مفروض،  </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چنانچه کاربری به فیلمی امتیاز بیشتر یا مساوی ۴ داده بود  در خانه متناظر با سطر  و ستون مربوطه </a:t>
            </a:r>
            <a:r>
              <a:rPr lang="fa-IR" sz="1600" u="sng" dirty="0" smtClean="0">
                <a:latin typeface="Squada One" panose="020B0604020202020204" charset="0"/>
                <a:ea typeface="A Ordibehesht shablon" panose="02000503000000020002" pitchFamily="2" charset="-78"/>
                <a:cs typeface="A Ordibehesht shablon" panose="02000503000000020002" pitchFamily="2" charset="-78"/>
              </a:rPr>
              <a:t>۱</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و در غیر این صورت </a:t>
            </a:r>
            <a:r>
              <a:rPr lang="fa-IR" sz="1600" u="sng" dirty="0" smtClean="0">
                <a:latin typeface="Squada One" panose="020B0604020202020204" charset="0"/>
                <a:ea typeface="A Ordibehesht shablon" panose="02000503000000020002" pitchFamily="2" charset="-78"/>
                <a:cs typeface="A Ordibehesht shablon" panose="02000503000000020002" pitchFamily="2" charset="-78"/>
              </a:rPr>
              <a:t>۰</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قرار می‌دهیم</a:t>
            </a:r>
            <a:br>
              <a:rPr lang="fa-IR" sz="1600" dirty="0" smtClean="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واضح است که گراف شبکه مورد نظر یک گراف دو بخشی است و گره‌های یک بخش شامل کاربران و بخش دیگر شامل فیلم‌ها هستند. در اینجا دقت کنید که این گراف جهت‌دار نیست چرا که در صورت جهت‌دار بودن سر هر یال یک فیلم و دم آن یک کاربر را نشان می‌داد و برعکس. بدین‌گونه دوری میان دو بخش گراف موجود نبوده، برخی روابط از بین رفته و الگوریتم غیرقابل اجرا می‌بود.</a:t>
            </a: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Tree>
    <p:extLst>
      <p:ext uri="{BB962C8B-B14F-4D97-AF65-F5344CB8AC3E}">
        <p14:creationId xmlns:p14="http://schemas.microsoft.com/office/powerpoint/2010/main" val="1286780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65800"/>
            <a:ext cx="2085600" cy="488400"/>
          </a:xfrm>
        </p:spPr>
        <p:txBody>
          <a:bodyPr/>
          <a:lstStyle/>
          <a:p>
            <a:endParaRPr lang="en-US" dirty="0"/>
          </a:p>
        </p:txBody>
      </p:sp>
      <p:sp>
        <p:nvSpPr>
          <p:cNvPr id="3" name="Subtitle 2"/>
          <p:cNvSpPr>
            <a:spLocks noGrp="1"/>
          </p:cNvSpPr>
          <p:nvPr>
            <p:ph type="subTitle" idx="2"/>
          </p:nvPr>
        </p:nvSpPr>
        <p:spPr>
          <a:xfrm>
            <a:off x="0" y="1051449"/>
            <a:ext cx="2085600" cy="488400"/>
          </a:xfrm>
        </p:spPr>
        <p:txBody>
          <a:bodyPr/>
          <a:lstStyle/>
          <a:p>
            <a:endParaRPr lang="en-US" dirty="0"/>
          </a:p>
        </p:txBody>
      </p:sp>
      <p:sp>
        <p:nvSpPr>
          <p:cNvPr id="4" name="Title 3"/>
          <p:cNvSpPr>
            <a:spLocks noGrp="1"/>
          </p:cNvSpPr>
          <p:nvPr>
            <p:ph type="ctrTitle"/>
          </p:nvPr>
        </p:nvSpPr>
        <p:spPr>
          <a:xfrm flipH="1">
            <a:off x="2602242" y="832680"/>
            <a:ext cx="5825083" cy="3580293"/>
          </a:xfrm>
        </p:spPr>
        <p:txBody>
          <a:bodyPr/>
          <a:lstStyle/>
          <a:p>
            <a:pPr rtl="1"/>
            <a:r>
              <a:rPr lang="fa-IR" sz="1600" dirty="0">
                <a:latin typeface="Squada One" panose="020B0604020202020204" charset="0"/>
                <a:ea typeface="A Ordibehesht shablon" panose="02000503000000020002" pitchFamily="2" charset="-78"/>
                <a:cs typeface="A Ordibehesht shablon" panose="02000503000000020002" pitchFamily="2" charset="-78"/>
              </a:rPr>
              <a:t>حال ما ماتریس مجاورت این گراف دو بخشی را در اختیار داریم ولی ورودی هر دو الگوریتم لیست مجاورت یالی است. به آسانی می‌توان لیست مجاورت یالی را با استفاده از ماتریس مجاورت به دست </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آورد. به این صورت که در هر سطر از ماتریس مجاورت خانه‌هایی با مقادیر </a:t>
            </a:r>
            <a:r>
              <a:rPr lang="fa-IR" sz="1600" u="sng" dirty="0" smtClean="0">
                <a:latin typeface="Squada One" panose="020B0604020202020204" charset="0"/>
                <a:ea typeface="A Ordibehesht shablon" panose="02000503000000020002" pitchFamily="2" charset="-78"/>
                <a:cs typeface="A Ordibehesht shablon" panose="02000503000000020002" pitchFamily="2" charset="-78"/>
              </a:rPr>
              <a:t>۱</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وجود دارند و  بیانگر وجود یک یال بین دو سر گره‌ها هستند.</a:t>
            </a:r>
            <a:br>
              <a:rPr lang="fa-IR" sz="1600" dirty="0" smtClean="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در قدم بعدی از فاز یادگیری برای هر کاربر داده آموزش و آزمون را با استفاده از ابزارهای کتابخانه </a:t>
            </a:r>
            <a:r>
              <a:rPr lang="en-US" sz="1600" dirty="0" err="1" smtClean="0">
                <a:latin typeface="Squada One" panose="020B0604020202020204" charset="0"/>
                <a:ea typeface="A Ordibehesht shablon" panose="02000503000000020002" pitchFamily="2" charset="-78"/>
                <a:cs typeface="A Ordibehesht shablon" panose="02000503000000020002" pitchFamily="2" charset="-78"/>
              </a:rPr>
              <a:t>Sklearn</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و نسبت ۸۰ ٪-۲۰٪ جدا می‌کنیم. این دو دسته هر یک بیانگر  زیرگرافی القایی از گراف اصلی هستند و  دقت کنید که باید ذخیره  شوند چرا که هر دو الگوریتم باید چند مرتبه روی آن‌ها اجرا شوند.</a:t>
            </a:r>
            <a:br>
              <a:rPr lang="fa-IR" sz="1600" dirty="0" smtClean="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با داشتن لیست مجاورت یالی زیرگراف داده آموزش می‌توان الگوریتم </a:t>
            </a:r>
            <a:r>
              <a:rPr lang="en-US" sz="1600" dirty="0" err="1" smtClean="0">
                <a:latin typeface="Squada One" panose="020B0604020202020204" charset="0"/>
                <a:ea typeface="A Ordibehesht shablon" panose="02000503000000020002" pitchFamily="2" charset="-78"/>
                <a:cs typeface="A Ordibehesht shablon" panose="02000503000000020002" pitchFamily="2" charset="-78"/>
              </a:rPr>
              <a:t>deepwalk</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را به ترتیب گفته شده اجرا نمود ولی برای اجرای الگوریتم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node2vec</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برخلاف آن نیاز به خود  زیر گراف داریم. در اینجاست که با استفاده از کتابخانه </a:t>
            </a:r>
            <a:r>
              <a:rPr lang="en-US" sz="1600" dirty="0" err="1" smtClean="0">
                <a:latin typeface="Squada One" panose="020B0604020202020204" charset="0"/>
                <a:ea typeface="A Ordibehesht shablon" panose="02000503000000020002" pitchFamily="2" charset="-78"/>
                <a:cs typeface="A Ordibehesht shablon" panose="02000503000000020002" pitchFamily="2" charset="-78"/>
              </a:rPr>
              <a:t>Networkx</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و با داشت لیست مجاورت یالی، زیر گراف را از روی آن ساخته و برای اجرا آماده می‌کنیم.</a:t>
            </a:r>
            <a:br>
              <a:rPr lang="fa-IR" sz="1600" dirty="0" smtClean="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با اجرای دو الگوریتم بر روی داده آموزش فاز یادگیری پایان می‌یابد و بردارهای متناظر با هر گره از گراف را در اختیار داریم. در ادامه از ضرب کسینوسی و ضرب داخلی برای تعیین میزان شباهت بردارها استفاده می‌کنیم.</a:t>
            </a:r>
            <a:br>
              <a:rPr lang="fa-IR" sz="1600" dirty="0" smtClean="0">
                <a:latin typeface="Squada One" panose="020B0604020202020204" charset="0"/>
                <a:ea typeface="A Ordibehesht shablon" panose="02000503000000020002" pitchFamily="2" charset="-78"/>
                <a:cs typeface="A Ordibehesht shablon" panose="02000503000000020002" pitchFamily="2" charset="-78"/>
              </a:rPr>
            </a:br>
            <a:r>
              <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rPr>
              <a:t/>
            </a:r>
            <a:br>
              <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rPr>
            </a:b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5" name="Title 4"/>
          <p:cNvSpPr>
            <a:spLocks noGrp="1"/>
          </p:cNvSpPr>
          <p:nvPr>
            <p:ph type="ctrTitle" idx="3"/>
          </p:nvPr>
        </p:nvSpPr>
        <p:spPr>
          <a:xfrm>
            <a:off x="0" y="0"/>
            <a:ext cx="2300700" cy="265800"/>
          </a:xfrm>
        </p:spPr>
        <p:txBody>
          <a:bodyPr/>
          <a:lstStyle/>
          <a:p>
            <a:endParaRPr lang="en-US" dirty="0"/>
          </a:p>
        </p:txBody>
      </p:sp>
      <p:sp>
        <p:nvSpPr>
          <p:cNvPr id="6" name="Title 5"/>
          <p:cNvSpPr>
            <a:spLocks noGrp="1"/>
          </p:cNvSpPr>
          <p:nvPr>
            <p:ph type="ctrTitle" idx="4"/>
          </p:nvPr>
        </p:nvSpPr>
        <p:spPr>
          <a:xfrm>
            <a:off x="0" y="785649"/>
            <a:ext cx="2384700" cy="265800"/>
          </a:xfrm>
        </p:spPr>
        <p:txBody>
          <a:bodyPr/>
          <a:lstStyle/>
          <a:p>
            <a:endParaRPr lang="en-US" dirty="0"/>
          </a:p>
        </p:txBody>
      </p:sp>
    </p:spTree>
    <p:extLst>
      <p:ext uri="{BB962C8B-B14F-4D97-AF65-F5344CB8AC3E}">
        <p14:creationId xmlns:p14="http://schemas.microsoft.com/office/powerpoint/2010/main" val="3402886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82169"/>
            <a:ext cx="2085600" cy="488400"/>
          </a:xfrm>
        </p:spPr>
        <p:txBody>
          <a:bodyPr/>
          <a:lstStyle/>
          <a:p>
            <a:endParaRPr lang="en-US" dirty="0"/>
          </a:p>
        </p:txBody>
      </p:sp>
      <p:sp>
        <p:nvSpPr>
          <p:cNvPr id="3" name="Subtitle 2"/>
          <p:cNvSpPr>
            <a:spLocks noGrp="1"/>
          </p:cNvSpPr>
          <p:nvPr>
            <p:ph type="subTitle" idx="2"/>
          </p:nvPr>
        </p:nvSpPr>
        <p:spPr>
          <a:xfrm>
            <a:off x="0" y="1085476"/>
            <a:ext cx="2085600" cy="488400"/>
          </a:xfrm>
        </p:spPr>
        <p:txBody>
          <a:bodyPr/>
          <a:lstStyle/>
          <a:p>
            <a:endParaRPr lang="en-US" dirty="0"/>
          </a:p>
        </p:txBody>
      </p:sp>
      <p:sp>
        <p:nvSpPr>
          <p:cNvPr id="4" name="Title 3"/>
          <p:cNvSpPr>
            <a:spLocks noGrp="1"/>
          </p:cNvSpPr>
          <p:nvPr>
            <p:ph type="ctrTitle"/>
          </p:nvPr>
        </p:nvSpPr>
        <p:spPr>
          <a:xfrm flipH="1">
            <a:off x="2721770" y="2356476"/>
            <a:ext cx="5673030" cy="1825187"/>
          </a:xfrm>
        </p:spPr>
        <p:txBody>
          <a:bodyPr/>
          <a:lstStyle/>
          <a:p>
            <a:pPr rtl="1"/>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هر قدر ضرب کسینوسی و ضرب داخلی دو بردار بیشتر باشد میزان شباهت آن‌ها بیشتر خواهد بود پس کافی است برای هر کاربر در شبکه، بردار متناظرش را در بردار فیلم‌هایی که در داده آموزش نبوده‌اند ضرب کنیم  و مقادیرش را مرتب نماییم.به این ترتیب فیلم‌های پیشنهادی به ازای هر کاربر تعیین می‌گردند و وقت آن می‌رسد که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Mapping</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را خنثی سازیم و برچسب هر فیلم را از بازه ۹۴۴-۲۶۲۵ به بازه ۱-۱۶۸۲ باز گردانیم.</a:t>
            </a:r>
            <a:br>
              <a:rPr lang="fa-IR" sz="1600" dirty="0" smtClean="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فاز آزمون را با انتخاب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n</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فیلم از فیلم‌های پیشنهادی به ازای هر کاربر آغاز می‌کنیم. برای هر کاربر آن‌ها را با داده آزمون که از قبل جدا کرده‌ایم مقایسه می‌کنیم.</a:t>
            </a: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5" name="Title 4"/>
          <p:cNvSpPr>
            <a:spLocks noGrp="1"/>
          </p:cNvSpPr>
          <p:nvPr>
            <p:ph type="ctrTitle" idx="3"/>
          </p:nvPr>
        </p:nvSpPr>
        <p:spPr>
          <a:xfrm>
            <a:off x="2721769" y="473464"/>
            <a:ext cx="5673031" cy="471812"/>
          </a:xfrm>
        </p:spPr>
        <p:txBody>
          <a:bodyPr/>
          <a:lstStyle/>
          <a:p>
            <a:pPr algn="r" rtl="1"/>
            <a:r>
              <a:rPr lang="fa-IR" sz="1600" dirty="0">
                <a:latin typeface="Squada One" panose="020B0604020202020204" charset="0"/>
                <a:ea typeface="A Ordibehesht shablon" panose="02000503000000020002" pitchFamily="2" charset="-78"/>
                <a:cs typeface="A Ordibehesht shablon" panose="02000503000000020002" pitchFamily="2" charset="-78"/>
              </a:rPr>
              <a:t>ضرب داخلی و ضرب کسینوسی دو بردار</a:t>
            </a:r>
            <a:r>
              <a:rPr lang="en-US" sz="1600" dirty="0">
                <a:latin typeface="Squada One" panose="020B0604020202020204" charset="0"/>
                <a:ea typeface="A Ordibehesht shablon" panose="02000503000000020002" pitchFamily="2" charset="-78"/>
                <a:cs typeface="A Ordibehesht shablon" panose="02000503000000020002" pitchFamily="2" charset="-78"/>
              </a:rPr>
              <a:t> </a:t>
            </a:r>
            <a:r>
              <a:rPr lang="fa-IR" sz="1600" dirty="0">
                <a:latin typeface="Squada One" panose="020B0604020202020204" charset="0"/>
                <a:ea typeface="A Ordibehesht shablon" panose="02000503000000020002" pitchFamily="2" charset="-78"/>
                <a:cs typeface="A Ordibehesht shablon" panose="02000503000000020002" pitchFamily="2" charset="-78"/>
              </a:rPr>
              <a:t>غیر صفر </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به ترتیب به </a:t>
            </a:r>
            <a:r>
              <a:rPr lang="fa-IR" sz="1600" dirty="0">
                <a:latin typeface="Squada One" panose="020B0604020202020204" charset="0"/>
                <a:ea typeface="A Ordibehesht shablon" panose="02000503000000020002" pitchFamily="2" charset="-78"/>
                <a:cs typeface="A Ordibehesht shablon" panose="02000503000000020002" pitchFamily="2" charset="-78"/>
              </a:rPr>
              <a:t>طرق زیر تعریف می‌شوند:</a:t>
            </a: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6" name="Title 5"/>
          <p:cNvSpPr>
            <a:spLocks noGrp="1"/>
          </p:cNvSpPr>
          <p:nvPr>
            <p:ph type="ctrTitle" idx="4"/>
          </p:nvPr>
        </p:nvSpPr>
        <p:spPr>
          <a:xfrm>
            <a:off x="0" y="786938"/>
            <a:ext cx="2384700" cy="265800"/>
          </a:xfrm>
        </p:spPr>
        <p:txBody>
          <a:bodyPr/>
          <a:lstStyle/>
          <a:p>
            <a:endParaRPr lang="en-US" dirty="0"/>
          </a:p>
        </p:txBody>
      </p:sp>
      <p:pic>
        <p:nvPicPr>
          <p:cNvPr id="7" name="Picture 6"/>
          <p:cNvPicPr/>
          <p:nvPr/>
        </p:nvPicPr>
        <p:blipFill rotWithShape="1">
          <a:blip r:embed="rId2"/>
          <a:srcRect l="16613" t="75004" r="64423" b="16751"/>
          <a:stretch/>
        </p:blipFill>
        <p:spPr bwMode="auto">
          <a:xfrm>
            <a:off x="2721769" y="1714110"/>
            <a:ext cx="2049013" cy="501413"/>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2"/>
          <a:srcRect l="16667" t="62738" r="68269" b="32838"/>
          <a:stretch/>
        </p:blipFill>
        <p:spPr bwMode="auto">
          <a:xfrm>
            <a:off x="2721769" y="1051382"/>
            <a:ext cx="2294547" cy="4120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6281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755129"/>
            <a:ext cx="2085600" cy="488400"/>
          </a:xfrm>
        </p:spPr>
        <p:txBody>
          <a:bodyPr/>
          <a:lstStyle/>
          <a:p>
            <a:endParaRPr lang="en-US" dirty="0"/>
          </a:p>
        </p:txBody>
      </p:sp>
      <p:sp>
        <p:nvSpPr>
          <p:cNvPr id="3" name="Subtitle 2"/>
          <p:cNvSpPr>
            <a:spLocks noGrp="1"/>
          </p:cNvSpPr>
          <p:nvPr>
            <p:ph type="subTitle" idx="2"/>
          </p:nvPr>
        </p:nvSpPr>
        <p:spPr>
          <a:xfrm>
            <a:off x="0" y="929"/>
            <a:ext cx="2085600" cy="488400"/>
          </a:xfrm>
        </p:spPr>
        <p:txBody>
          <a:bodyPr/>
          <a:lstStyle/>
          <a:p>
            <a:endParaRPr lang="en-US" dirty="0"/>
          </a:p>
        </p:txBody>
      </p:sp>
      <p:sp>
        <p:nvSpPr>
          <p:cNvPr id="4" name="Title 3"/>
          <p:cNvSpPr>
            <a:spLocks noGrp="1"/>
          </p:cNvSpPr>
          <p:nvPr>
            <p:ph type="ctrTitle"/>
          </p:nvPr>
        </p:nvSpPr>
        <p:spPr>
          <a:xfrm flipH="1">
            <a:off x="4721600" y="328829"/>
            <a:ext cx="3673200" cy="670500"/>
          </a:xfrm>
        </p:spPr>
        <p:txBody>
          <a:bodyPr/>
          <a:lstStyle/>
          <a:p>
            <a:r>
              <a:rPr lang="fa-IR" sz="28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معیارهای ارزیابی</a:t>
            </a:r>
            <a:endParaRPr lang="en-US" sz="28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5" name="Title 4"/>
          <p:cNvSpPr>
            <a:spLocks noGrp="1"/>
          </p:cNvSpPr>
          <p:nvPr>
            <p:ph type="ctrTitle" idx="3"/>
          </p:nvPr>
        </p:nvSpPr>
        <p:spPr>
          <a:xfrm>
            <a:off x="0" y="489329"/>
            <a:ext cx="2300700" cy="265800"/>
          </a:xfrm>
        </p:spPr>
        <p:txBody>
          <a:bodyPr/>
          <a:lstStyle/>
          <a:p>
            <a:endParaRPr lang="en-US" dirty="0"/>
          </a:p>
        </p:txBody>
      </p:sp>
      <p:sp>
        <p:nvSpPr>
          <p:cNvPr id="6" name="Title 5"/>
          <p:cNvSpPr>
            <a:spLocks noGrp="1"/>
          </p:cNvSpPr>
          <p:nvPr>
            <p:ph type="ctrTitle" idx="4"/>
          </p:nvPr>
        </p:nvSpPr>
        <p:spPr>
          <a:xfrm>
            <a:off x="2300700" y="1055354"/>
            <a:ext cx="6094100" cy="3519922"/>
          </a:xfrm>
        </p:spPr>
        <p:txBody>
          <a:bodyPr/>
          <a:lstStyle/>
          <a:p>
            <a:pPr algn="r" rtl="1"/>
            <a:r>
              <a:rPr lang="en-US" sz="1600" u="sng" dirty="0" smtClean="0"/>
              <a:t>Precision</a:t>
            </a:r>
            <a:r>
              <a:rPr lang="fa-IR" sz="1600" u="sng" dirty="0">
                <a:latin typeface="A Ordibehesht shablon" panose="02000503000000020002" pitchFamily="2" charset="-78"/>
                <a:ea typeface="A Ordibehesht shablon" panose="02000503000000020002" pitchFamily="2" charset="-78"/>
                <a:cs typeface="A Ordibehesht shablon" panose="02000503000000020002" pitchFamily="2" charset="-78"/>
              </a:rPr>
              <a:t>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برای </a:t>
            </a:r>
            <a:r>
              <a:rPr lang="fa-IR" sz="1600" dirty="0" smtClean="0">
                <a:ea typeface="A Ordibehesht shablon" panose="02000503000000020002" pitchFamily="2" charset="-78"/>
                <a:cs typeface="A Ordibehesht shablon" panose="02000503000000020002" pitchFamily="2" charset="-78"/>
              </a:rPr>
              <a:t>هر کاربر تقسیم اشتراکات داده آزمون و فیلم‌های پیشنهادی بر </a:t>
            </a:r>
            <a:r>
              <a:rPr lang="en-US" sz="1600" dirty="0" smtClean="0">
                <a:ea typeface="A Ordibehesht shablon" panose="02000503000000020002" pitchFamily="2" charset="-78"/>
                <a:cs typeface="A Ordibehesht shablon" panose="02000503000000020002" pitchFamily="2" charset="-78"/>
              </a:rPr>
              <a:t>n</a:t>
            </a:r>
            <a:r>
              <a:rPr lang="fa-IR" sz="1600" dirty="0" smtClean="0">
                <a:ea typeface="A Ordibehesht shablon" panose="02000503000000020002" pitchFamily="2" charset="-78"/>
                <a:cs typeface="A Ordibehesht shablon" panose="02000503000000020002" pitchFamily="2" charset="-78"/>
              </a:rPr>
              <a:t> تعریف می‌شود و برای مجموعه داده به صورت میانگین </a:t>
            </a:r>
            <a:r>
              <a:rPr lang="en-US" sz="1600" dirty="0" smtClean="0">
                <a:ea typeface="A Ordibehesht shablon" panose="02000503000000020002" pitchFamily="2" charset="-78"/>
                <a:cs typeface="A Ordibehesht shablon" panose="02000503000000020002" pitchFamily="2" charset="-78"/>
              </a:rPr>
              <a:t>precision</a:t>
            </a:r>
            <a:r>
              <a:rPr lang="fa-IR" sz="1600" dirty="0" smtClean="0">
                <a:ea typeface="A Ordibehesht shablon" panose="02000503000000020002" pitchFamily="2" charset="-78"/>
                <a:cs typeface="A Ordibehesht shablon" panose="02000503000000020002" pitchFamily="2" charset="-78"/>
              </a:rPr>
              <a:t> تمام کاربرها. </a:t>
            </a:r>
            <a:r>
              <a:rPr lang="en-US" sz="1600" u="sng" dirty="0" smtClean="0"/>
              <a:t/>
            </a:r>
            <a:br>
              <a:rPr lang="en-US" sz="1600" u="sng" dirty="0" smtClean="0"/>
            </a:br>
            <a:r>
              <a:rPr lang="en-US" sz="1600" u="sng" dirty="0" smtClean="0"/>
              <a:t/>
            </a:r>
            <a:br>
              <a:rPr lang="en-US" sz="1600" u="sng" dirty="0" smtClean="0"/>
            </a:br>
            <a:r>
              <a:rPr lang="en-US" sz="1600" u="sng" dirty="0" smtClean="0"/>
              <a:t>Recall</a:t>
            </a:r>
            <a:r>
              <a:rPr lang="fa-IR" sz="1600" u="sng" dirty="0"/>
              <a:t>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برای هر کاربر تقسیم اشتراکات داده آزمون و فیلم‌های پیشنهادی بر تعداد داده‌های آزمون تعریف می‌شود و برای مجموعه داده به صورت میانگین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Recall</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تمام  کاربرها.</a:t>
            </a:r>
            <a:r>
              <a:rPr lang="en-US" sz="1600" u="sng" dirty="0" smtClean="0"/>
              <a:t/>
            </a:r>
            <a:br>
              <a:rPr lang="en-US" sz="1600" u="sng" dirty="0" smtClean="0"/>
            </a:br>
            <a:r>
              <a:rPr lang="en-US" sz="1600" u="sng" dirty="0"/>
              <a:t/>
            </a:r>
            <a:br>
              <a:rPr lang="en-US" sz="1600" u="sng" dirty="0"/>
            </a:br>
            <a:r>
              <a:rPr lang="en-US" sz="1600" u="sng" dirty="0" smtClean="0"/>
              <a:t>F1</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برای هر کاربر به صورت ۲ برابر تقسیم حاصل ضرب بر حاصل جمع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Precision</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و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Recall</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آن کاربر تعریف می‌شود و برای مجموعه داده‌ها به صورت میانگین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F1</a:t>
            </a:r>
            <a:r>
              <a:rPr lang="fa-IR" sz="1600" dirty="0">
                <a:latin typeface="Squada One" panose="020B0604020202020204" charset="0"/>
                <a:ea typeface="A Ordibehesht shablon" panose="02000503000000020002" pitchFamily="2" charset="-78"/>
                <a:cs typeface="A Ordibehesht shablon" panose="02000503000000020002" pitchFamily="2" charset="-78"/>
              </a:rPr>
              <a:t> </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تمام کاربرها.</a:t>
            </a:r>
            <a:r>
              <a:rPr lang="en-US" sz="1600" u="sng" dirty="0" smtClean="0"/>
              <a:t/>
            </a:r>
            <a:br>
              <a:rPr lang="en-US" sz="1600" u="sng" dirty="0" smtClean="0"/>
            </a:br>
            <a:r>
              <a:rPr lang="en-US" sz="1600" u="sng" dirty="0"/>
              <a:t/>
            </a:r>
            <a:br>
              <a:rPr lang="en-US" sz="1600" u="sng" dirty="0"/>
            </a:br>
            <a:r>
              <a:rPr lang="en-US" sz="1600" u="sng" dirty="0" smtClean="0"/>
              <a:t>NDCG</a:t>
            </a:r>
            <a:r>
              <a:rPr lang="fa-IR" sz="1600" u="sng" dirty="0" smtClean="0"/>
              <a:t>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برای هر کاربر به صورت تقسیم</a:t>
            </a:r>
            <a:r>
              <a:rPr lang="en-US"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DCG</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بر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IDCG</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و برای مجموعه داده ها به صورت میانگین</a:t>
            </a:r>
            <a:r>
              <a:rPr lang="sv-SE" sz="1600" dirty="0" smtClean="0">
                <a:latin typeface="Squada One" panose="020B0604020202020204" charset="0"/>
                <a:ea typeface="A Ordibehesht shablon" panose="02000503000000020002" pitchFamily="2" charset="-78"/>
                <a:cs typeface="A Ordibehesht shablon" panose="02000503000000020002" pitchFamily="2" charset="-78"/>
              </a:rPr>
              <a:t> </a:t>
            </a:r>
            <a:r>
              <a:rPr lang="fa-IR" sz="1600" dirty="0">
                <a:latin typeface="Squada One" panose="020B0604020202020204" charset="0"/>
                <a:ea typeface="A Ordibehesht shablon" panose="02000503000000020002" pitchFamily="2" charset="-78"/>
                <a:cs typeface="A Ordibehesht shablon" panose="02000503000000020002" pitchFamily="2" charset="-78"/>
              </a:rPr>
              <a:t>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NDCG</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تمام کاربرها تعریف می‌شود.</a:t>
            </a:r>
            <a:r>
              <a:rPr lang="en-US" sz="1600" u="sng" dirty="0" smtClean="0"/>
              <a:t/>
            </a:r>
            <a:br>
              <a:rPr lang="en-US" sz="1600" u="sng" dirty="0" smtClean="0"/>
            </a:br>
            <a:r>
              <a:rPr lang="en-US" sz="1600" u="sng" dirty="0"/>
              <a:t/>
            </a:r>
            <a:br>
              <a:rPr lang="en-US" sz="1600" u="sng" dirty="0"/>
            </a:br>
            <a:r>
              <a:rPr lang="en-US" sz="1600" u="sng" dirty="0" smtClean="0"/>
              <a:t>1-Call</a:t>
            </a:r>
            <a:r>
              <a:rPr lang="fa-IR" sz="1600" u="sng" dirty="0" smtClean="0"/>
              <a:t>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برای هر کاربر چنانچه تعداد اشتراکات داده آزمون و فیلم‌های پیشنهادی حداقل </a:t>
            </a:r>
            <a:r>
              <a:rPr lang="fa-IR" sz="1600" u="sng"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۱</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باشد،  </a:t>
            </a:r>
            <a:r>
              <a:rPr lang="fa-IR" sz="1600" u="sng"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۱</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و در غیر این صورت </a:t>
            </a:r>
            <a:r>
              <a:rPr lang="fa-IR" sz="1600" u="sng"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۰</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تعریف می‌شود  و برای مجموعه داده به صورت میانگین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1-Call</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تمام کاربرها.</a:t>
            </a:r>
            <a:endParaRPr lang="en-US" sz="1600" u="sng" dirty="0">
              <a:latin typeface="Squada One" panose="020B0604020202020204" charset="0"/>
            </a:endParaRPr>
          </a:p>
        </p:txBody>
      </p:sp>
    </p:spTree>
    <p:extLst>
      <p:ext uri="{BB962C8B-B14F-4D97-AF65-F5344CB8AC3E}">
        <p14:creationId xmlns:p14="http://schemas.microsoft.com/office/powerpoint/2010/main" val="1448602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9141"/>
            <a:ext cx="2085600" cy="488400"/>
          </a:xfrm>
        </p:spPr>
        <p:txBody>
          <a:bodyPr/>
          <a:lstStyle/>
          <a:p>
            <a:endParaRPr lang="en-US" dirty="0"/>
          </a:p>
        </p:txBody>
      </p:sp>
      <p:sp>
        <p:nvSpPr>
          <p:cNvPr id="3" name="Subtitle 2"/>
          <p:cNvSpPr>
            <a:spLocks noGrp="1"/>
          </p:cNvSpPr>
          <p:nvPr>
            <p:ph type="subTitle" idx="2"/>
          </p:nvPr>
        </p:nvSpPr>
        <p:spPr>
          <a:xfrm>
            <a:off x="0" y="796698"/>
            <a:ext cx="2085600" cy="488400"/>
          </a:xfrm>
        </p:spPr>
        <p:txBody>
          <a:bodyPr/>
          <a:lstStyle/>
          <a:p>
            <a:endParaRPr lang="en-US" dirty="0"/>
          </a:p>
        </p:txBody>
      </p:sp>
      <p:sp>
        <p:nvSpPr>
          <p:cNvPr id="4" name="Title 3"/>
          <p:cNvSpPr>
            <a:spLocks noGrp="1"/>
          </p:cNvSpPr>
          <p:nvPr>
            <p:ph type="ctrTitle"/>
          </p:nvPr>
        </p:nvSpPr>
        <p:spPr>
          <a:xfrm flipH="1">
            <a:off x="2797408" y="1956706"/>
            <a:ext cx="5597387" cy="533498"/>
          </a:xfrm>
        </p:spPr>
        <p:txBody>
          <a:bodyPr/>
          <a:lstStyle/>
          <a:p>
            <a:pPr rtl="1"/>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با انتخاب پارامترهای زیر  و معیار شباهت مورد نظر،  هر الگوریتم را  </a:t>
            </a:r>
            <a:r>
              <a:rPr lang="fa-IR" sz="1600" u="sng"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۵</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مرتبه اجرا می‌کنیم</a:t>
            </a:r>
            <a:r>
              <a:rPr lang="fa-IR" sz="1600" u="sng"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a:t>
            </a:r>
            <a:endParaRPr lang="en-US" sz="1600" u="sng"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5" name="Title 4"/>
          <p:cNvSpPr>
            <a:spLocks noGrp="1"/>
          </p:cNvSpPr>
          <p:nvPr>
            <p:ph type="ctrTitle" idx="3"/>
          </p:nvPr>
        </p:nvSpPr>
        <p:spPr>
          <a:xfrm>
            <a:off x="2797409" y="2490204"/>
            <a:ext cx="5597387" cy="1109568"/>
          </a:xfrm>
        </p:spPr>
        <p:txBody>
          <a:bodyPr/>
          <a:lstStyle/>
          <a:p>
            <a:pPr algn="l"/>
            <a:r>
              <a:rPr lang="en-US" sz="1600" dirty="0" smtClean="0"/>
              <a:t>Number of walks = 200</a:t>
            </a:r>
            <a:br>
              <a:rPr lang="en-US" sz="1600" dirty="0" smtClean="0"/>
            </a:br>
            <a:r>
              <a:rPr lang="en-US" sz="1600" dirty="0" smtClean="0"/>
              <a:t>length of walk = 5</a:t>
            </a:r>
            <a:br>
              <a:rPr lang="en-US" sz="1600" dirty="0" smtClean="0"/>
            </a:br>
            <a:r>
              <a:rPr lang="en-US" sz="1600" dirty="0" smtClean="0"/>
              <a:t>dimension = 10</a:t>
            </a:r>
            <a:br>
              <a:rPr lang="en-US" sz="1600" dirty="0" smtClean="0"/>
            </a:br>
            <a:r>
              <a:rPr lang="en-US" sz="1600" dirty="0" smtClean="0"/>
              <a:t>n = { 20, 50 , 100 }</a:t>
            </a:r>
            <a:endParaRPr lang="en-US" sz="1600" dirty="0"/>
          </a:p>
        </p:txBody>
      </p:sp>
      <p:sp>
        <p:nvSpPr>
          <p:cNvPr id="6" name="Title 5"/>
          <p:cNvSpPr>
            <a:spLocks noGrp="1"/>
          </p:cNvSpPr>
          <p:nvPr>
            <p:ph type="ctrTitle" idx="4"/>
          </p:nvPr>
        </p:nvSpPr>
        <p:spPr>
          <a:xfrm>
            <a:off x="0" y="497541"/>
            <a:ext cx="2384700" cy="265800"/>
          </a:xfrm>
        </p:spPr>
        <p:txBody>
          <a:bodyPr/>
          <a:lstStyle/>
          <a:p>
            <a:endParaRPr lang="en-US" dirty="0"/>
          </a:p>
        </p:txBody>
      </p:sp>
    </p:spTree>
    <p:extLst>
      <p:ext uri="{BB962C8B-B14F-4D97-AF65-F5344CB8AC3E}">
        <p14:creationId xmlns:p14="http://schemas.microsoft.com/office/powerpoint/2010/main" val="3749891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20</a:t>
            </a:r>
            <a:endParaRPr lang="en-US" sz="1200" dirty="0"/>
          </a:p>
        </p:txBody>
      </p:sp>
      <p:sp>
        <p:nvSpPr>
          <p:cNvPr id="5" name="Title 4"/>
          <p:cNvSpPr>
            <a:spLocks noGrp="1"/>
          </p:cNvSpPr>
          <p:nvPr>
            <p:ph type="ctrTitle" idx="3"/>
          </p:nvPr>
        </p:nvSpPr>
        <p:spPr>
          <a:xfrm>
            <a:off x="191554" y="2533175"/>
            <a:ext cx="2300700" cy="328895"/>
          </a:xfrm>
        </p:spPr>
        <p:txBody>
          <a:bodyPr/>
          <a:lstStyle/>
          <a:p>
            <a:pPr algn="l"/>
            <a:r>
              <a:rPr lang="en-US" sz="1200" dirty="0" err="1" smtClean="0"/>
              <a:t>deepwalk</a:t>
            </a:r>
            <a:r>
              <a:rPr lang="en-US" sz="1200" dirty="0" smtClean="0"/>
              <a:t> algorithm &amp; inner product</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062260810"/>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dirty="0" smtClean="0">
                          <a:solidFill>
                            <a:schemeClr val="bg2"/>
                          </a:solidFill>
                          <a:latin typeface="Squada One" panose="020B0604020202020204" charset="0"/>
                        </a:rPr>
                        <a:t>Precision</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ea typeface="Arial Unicode MS" panose="020B0604020202020204" pitchFamily="34" charset="-128"/>
                        </a:rPr>
                        <a:t>0.0026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0.00276</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0.0071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0.0075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0.00632</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0.00338</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0.1525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0.1527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0.1523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0.1525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0.1525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0.1525</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0.0509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0.0593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0.0509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0.054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0.0583</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ea typeface="Arial Unicode MS" panose="020B0604020202020204" pitchFamily="34" charset="-128"/>
                        </a:rPr>
                        <a:t>0.05468</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1192041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20</a:t>
            </a:r>
            <a:endParaRPr lang="en-US" sz="1200" dirty="0"/>
          </a:p>
        </p:txBody>
      </p:sp>
      <p:sp>
        <p:nvSpPr>
          <p:cNvPr id="5" name="Title 4"/>
          <p:cNvSpPr>
            <a:spLocks noGrp="1"/>
          </p:cNvSpPr>
          <p:nvPr>
            <p:ph type="ctrTitle" idx="3"/>
          </p:nvPr>
        </p:nvSpPr>
        <p:spPr>
          <a:xfrm>
            <a:off x="191554" y="2533175"/>
            <a:ext cx="2389006" cy="328895"/>
          </a:xfrm>
        </p:spPr>
        <p:txBody>
          <a:bodyPr/>
          <a:lstStyle/>
          <a:p>
            <a:pPr algn="l"/>
            <a:r>
              <a:rPr lang="en-US" sz="1200" dirty="0" err="1" smtClean="0"/>
              <a:t>deepwalk</a:t>
            </a:r>
            <a:r>
              <a:rPr lang="en-US" sz="1200" dirty="0" smtClean="0"/>
              <a:t> algorithm &amp; cosine similarity</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38153366"/>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b="0" dirty="0" smtClean="0">
                          <a:solidFill>
                            <a:schemeClr val="bg2"/>
                          </a:solidFill>
                          <a:latin typeface="Squada One" panose="020B0604020202020204" charset="0"/>
                        </a:rPr>
                        <a:t>Precision</a:t>
                      </a:r>
                      <a:endParaRPr lang="en-US" sz="1100" b="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ea typeface="Arial Unicode MS" panose="020B0604020202020204" pitchFamily="34" charset="-128"/>
                        </a:rPr>
                        <a:t>0.0266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0.0268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0.0273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0.027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0.0282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0.02718</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0.0835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0.0861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0.0851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0.0855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0.0907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0.08618</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0.0364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0.037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0.0375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0.0371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0.0391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0.03742</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0.1549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0.1538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0.1539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0.1547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0.1546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0.15438</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0.3806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0.3775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0.3891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0.3806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0.3891</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ea typeface="Arial Unicode MS" panose="020B0604020202020204" pitchFamily="34" charset="-128"/>
                        </a:rPr>
                        <a:t>0.38338</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740207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20</a:t>
            </a:r>
            <a:endParaRPr lang="en-US" sz="1200" dirty="0"/>
          </a:p>
        </p:txBody>
      </p:sp>
      <p:sp>
        <p:nvSpPr>
          <p:cNvPr id="5" name="Title 4"/>
          <p:cNvSpPr>
            <a:spLocks noGrp="1"/>
          </p:cNvSpPr>
          <p:nvPr>
            <p:ph type="ctrTitle" idx="3"/>
          </p:nvPr>
        </p:nvSpPr>
        <p:spPr>
          <a:xfrm>
            <a:off x="191554" y="2533175"/>
            <a:ext cx="2300700" cy="328895"/>
          </a:xfrm>
        </p:spPr>
        <p:txBody>
          <a:bodyPr/>
          <a:lstStyle/>
          <a:p>
            <a:pPr algn="l"/>
            <a:r>
              <a:rPr lang="en-US" sz="1200" dirty="0" smtClean="0"/>
              <a:t>node2vec algorithm &amp; inner product</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138674500"/>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dirty="0" smtClean="0">
                          <a:solidFill>
                            <a:schemeClr val="bg2"/>
                          </a:solidFill>
                          <a:latin typeface="Squada One" panose="020B0604020202020204" charset="0"/>
                        </a:rPr>
                        <a:t>Precision</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ea typeface="Arial Unicode MS" panose="020B0604020202020204" pitchFamily="34" charset="-128"/>
                        </a:rPr>
                        <a:t>0.0021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0.0019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0.0018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0.00206</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0.0077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0.0077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0.0062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0.00712</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0.00292</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0.1516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0.1518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0.1517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0.1519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0.1518</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0.0413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0.0381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0.0445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0.0445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0.0371</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ea typeface="Arial Unicode MS" panose="020B0604020202020204" pitchFamily="34" charset="-128"/>
                        </a:rPr>
                        <a:t>0.0411</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4206661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20</a:t>
            </a:r>
            <a:endParaRPr lang="en-US" sz="1200" dirty="0"/>
          </a:p>
        </p:txBody>
      </p:sp>
      <p:sp>
        <p:nvSpPr>
          <p:cNvPr id="5" name="Title 4"/>
          <p:cNvSpPr>
            <a:spLocks noGrp="1"/>
          </p:cNvSpPr>
          <p:nvPr>
            <p:ph type="ctrTitle" idx="3"/>
          </p:nvPr>
        </p:nvSpPr>
        <p:spPr>
          <a:xfrm>
            <a:off x="191554" y="2533175"/>
            <a:ext cx="2392620" cy="328895"/>
          </a:xfrm>
        </p:spPr>
        <p:txBody>
          <a:bodyPr/>
          <a:lstStyle/>
          <a:p>
            <a:pPr algn="l"/>
            <a:r>
              <a:rPr lang="en-US" sz="1200" dirty="0" smtClean="0"/>
              <a:t>node2vec algorithm &amp; cosine similarity</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312096018"/>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dirty="0" smtClean="0">
                          <a:solidFill>
                            <a:schemeClr val="bg2"/>
                          </a:solidFill>
                          <a:latin typeface="Squada One" panose="020B0604020202020204" charset="0"/>
                        </a:rPr>
                        <a:t>Precision</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ea typeface="Arial Unicode MS" panose="020B0604020202020204" pitchFamily="34" charset="-128"/>
                        </a:rPr>
                        <a:t>0.0009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0.0007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0.0007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0.0006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0.0007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0.00072</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0.00278</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0.0013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0.0011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0.0011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0.0011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0.00112</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0.1517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0.1516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0.1516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0.1514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0.1514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0.15154</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0.019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0.0159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0.0159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0.0137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0.0148</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ea typeface="Arial Unicode MS" panose="020B0604020202020204" pitchFamily="34" charset="-128"/>
                        </a:rPr>
                        <a:t>0.01586</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935095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306"/>
        <p:cNvGrpSpPr/>
        <p:nvPr/>
      </p:nvGrpSpPr>
      <p:grpSpPr>
        <a:xfrm>
          <a:off x="0" y="0"/>
          <a:ext cx="0" cy="0"/>
          <a:chOff x="0" y="0"/>
          <a:chExt cx="0" cy="0"/>
        </a:xfrm>
      </p:grpSpPr>
      <p:sp>
        <p:nvSpPr>
          <p:cNvPr id="307" name="Google Shape;307;p44"/>
          <p:cNvSpPr txBox="1">
            <a:spLocks noGrp="1"/>
          </p:cNvSpPr>
          <p:nvPr>
            <p:ph type="ctrTitle" idx="8"/>
          </p:nvPr>
        </p:nvSpPr>
        <p:spPr>
          <a:xfrm>
            <a:off x="1078908" y="368999"/>
            <a:ext cx="6899400" cy="946200"/>
          </a:xfrm>
          <a:prstGeom prst="rect">
            <a:avLst/>
          </a:prstGeom>
        </p:spPr>
        <p:txBody>
          <a:bodyPr spcFirstLastPara="1" wrap="square" lIns="91425" tIns="91425" rIns="91425" bIns="91425" anchor="t" anchorCtr="0">
            <a:noAutofit/>
          </a:bodyPr>
          <a:lstStyle/>
          <a:p>
            <a:pPr marL="0" lvl="0" indent="0" rtl="1">
              <a:spcBef>
                <a:spcPts val="0"/>
              </a:spcBef>
              <a:spcAft>
                <a:spcPts val="0"/>
              </a:spcAft>
              <a:buNone/>
            </a:pPr>
            <a:r>
              <a:rPr lang="fa-IR" sz="28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فهرست</a:t>
            </a:r>
            <a:endParaRPr sz="28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08" name="Google Shape;308;p44"/>
          <p:cNvSpPr txBox="1">
            <a:spLocks noGrp="1"/>
          </p:cNvSpPr>
          <p:nvPr>
            <p:ph type="ctrTitle"/>
          </p:nvPr>
        </p:nvSpPr>
        <p:spPr>
          <a:xfrm>
            <a:off x="1690457" y="2040013"/>
            <a:ext cx="2629200" cy="577800"/>
          </a:xfrm>
          <a:prstGeom prst="rect">
            <a:avLst/>
          </a:prstGeom>
        </p:spPr>
        <p:txBody>
          <a:bodyPr spcFirstLastPara="1" wrap="square" lIns="91425" tIns="91425" rIns="91425" bIns="91425" anchor="b" anchorCtr="0">
            <a:noAutofit/>
          </a:bodyPr>
          <a:lstStyle/>
          <a:p>
            <a:pPr lvl="0"/>
            <a:r>
              <a:rPr lang="fa-IR" dirty="0">
                <a:latin typeface="A Ordibehesht shablon" panose="02000503000000020002" pitchFamily="2" charset="-78"/>
                <a:ea typeface="A Ordibehesht shablon" panose="02000503000000020002" pitchFamily="2" charset="-78"/>
                <a:cs typeface="A Ordibehesht shablon" panose="02000503000000020002" pitchFamily="2" charset="-78"/>
              </a:rPr>
              <a:t>الگوریتم‌ها</a:t>
            </a:r>
          </a:p>
        </p:txBody>
      </p:sp>
      <p:sp>
        <p:nvSpPr>
          <p:cNvPr id="309" name="Google Shape;309;p44"/>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10" name="Google Shape;310;p44"/>
          <p:cNvSpPr txBox="1">
            <a:spLocks noGrp="1"/>
          </p:cNvSpPr>
          <p:nvPr>
            <p:ph type="title" idx="9"/>
          </p:nvPr>
        </p:nvSpPr>
        <p:spPr>
          <a:xfrm>
            <a:off x="21281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۲</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11" name="Google Shape;311;p44"/>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ارزیابی</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12" name="Google Shape;312;p44"/>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13" name="Google Shape;313;p44"/>
          <p:cNvSpPr txBox="1">
            <a:spLocks noGrp="1"/>
          </p:cNvSpPr>
          <p:nvPr>
            <p:ph type="title" idx="13"/>
          </p:nvPr>
        </p:nvSpPr>
        <p:spPr>
          <a:xfrm>
            <a:off x="21281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۴</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14" name="Google Shape;314;p44"/>
          <p:cNvSpPr txBox="1">
            <a:spLocks noGrp="1"/>
          </p:cNvSpPr>
          <p:nvPr>
            <p:ph type="ctrTitle" idx="4"/>
          </p:nvPr>
        </p:nvSpPr>
        <p:spPr>
          <a:xfrm>
            <a:off x="4824357" y="2040013"/>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مقدمه</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15" name="Google Shape;315;p44"/>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16" name="Google Shape;316;p44"/>
          <p:cNvSpPr txBox="1">
            <a:spLocks noGrp="1"/>
          </p:cNvSpPr>
          <p:nvPr>
            <p:ph type="title" idx="14"/>
          </p:nvPr>
        </p:nvSpPr>
        <p:spPr>
          <a:xfrm>
            <a:off x="52620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۱</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17" name="Google Shape;317;p44"/>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تعاریف</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18" name="Google Shape;318;p44"/>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19" name="Google Shape;319;p44"/>
          <p:cNvSpPr txBox="1">
            <a:spLocks noGrp="1"/>
          </p:cNvSpPr>
          <p:nvPr>
            <p:ph type="title" idx="15"/>
          </p:nvPr>
        </p:nvSpPr>
        <p:spPr>
          <a:xfrm>
            <a:off x="52620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۳</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50</a:t>
            </a:r>
            <a:endParaRPr lang="en-US" sz="1200" dirty="0"/>
          </a:p>
        </p:txBody>
      </p:sp>
      <p:sp>
        <p:nvSpPr>
          <p:cNvPr id="5" name="Title 4"/>
          <p:cNvSpPr>
            <a:spLocks noGrp="1"/>
          </p:cNvSpPr>
          <p:nvPr>
            <p:ph type="ctrTitle" idx="3"/>
          </p:nvPr>
        </p:nvSpPr>
        <p:spPr>
          <a:xfrm>
            <a:off x="191554" y="2533175"/>
            <a:ext cx="2300700" cy="328895"/>
          </a:xfrm>
        </p:spPr>
        <p:txBody>
          <a:bodyPr/>
          <a:lstStyle/>
          <a:p>
            <a:pPr algn="l"/>
            <a:r>
              <a:rPr lang="en-US" sz="1200" dirty="0" err="1" smtClean="0"/>
              <a:t>deepwalk</a:t>
            </a:r>
            <a:r>
              <a:rPr lang="en-US" sz="1200" dirty="0" smtClean="0"/>
              <a:t> algorithm &amp; inner product</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245812856"/>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dirty="0" smtClean="0">
                          <a:solidFill>
                            <a:schemeClr val="bg2"/>
                          </a:solidFill>
                          <a:latin typeface="Squada One" panose="020B0604020202020204" charset="0"/>
                        </a:rPr>
                        <a:t>Precision</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rPr>
                        <a:t>0.0048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ea typeface="Arial Unicode MS" panose="020B0604020202020204" pitchFamily="34" charset="-128"/>
                        </a:rPr>
                        <a:t>0.0047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0.0046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0.0048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0.0045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0.00468</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0.0303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0.0317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0.0294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0.0312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0.295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0.08352</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0.0076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0.0075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0.0074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0.0077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0.0072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0.00748</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0.00996</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0.1919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0.1887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0.1866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0.1876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0.1834</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rPr>
                        <a:t>0.18764</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252320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50</a:t>
            </a:r>
            <a:endParaRPr lang="en-US" sz="1200" dirty="0"/>
          </a:p>
        </p:txBody>
      </p:sp>
      <p:sp>
        <p:nvSpPr>
          <p:cNvPr id="5" name="Title 4"/>
          <p:cNvSpPr>
            <a:spLocks noGrp="1"/>
          </p:cNvSpPr>
          <p:nvPr>
            <p:ph type="ctrTitle" idx="3"/>
          </p:nvPr>
        </p:nvSpPr>
        <p:spPr>
          <a:xfrm>
            <a:off x="191553" y="2533175"/>
            <a:ext cx="2381777" cy="328895"/>
          </a:xfrm>
        </p:spPr>
        <p:txBody>
          <a:bodyPr/>
          <a:lstStyle/>
          <a:p>
            <a:pPr algn="l"/>
            <a:r>
              <a:rPr lang="en-US" sz="1200" dirty="0" err="1" smtClean="0"/>
              <a:t>deepwalk</a:t>
            </a:r>
            <a:r>
              <a:rPr lang="en-US" sz="1200" dirty="0" smtClean="0"/>
              <a:t> algorithm &amp; cosine similarity</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71297868"/>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dirty="0" smtClean="0">
                          <a:solidFill>
                            <a:schemeClr val="bg2"/>
                          </a:solidFill>
                          <a:latin typeface="Squada One" panose="020B0604020202020204" charset="0"/>
                        </a:rPr>
                        <a:t>Precision</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rPr>
                        <a:t>0.0271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0.0266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0.0277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0.0275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0.0281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0.0274</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0.1903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0.1885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0.1933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0.1949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0.196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0.1926</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0.044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0.0432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0.0448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0.0455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0.0445</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0.0103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0.0102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0.0101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0.0102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0.01016</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0.6648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0.6405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0.6712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0.6765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0.6776</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rPr>
                        <a:t>0.66612</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158340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50</a:t>
            </a:r>
            <a:endParaRPr lang="en-US" sz="1200" dirty="0"/>
          </a:p>
        </p:txBody>
      </p:sp>
      <p:sp>
        <p:nvSpPr>
          <p:cNvPr id="5" name="Title 4"/>
          <p:cNvSpPr>
            <a:spLocks noGrp="1"/>
          </p:cNvSpPr>
          <p:nvPr>
            <p:ph type="ctrTitle" idx="3"/>
          </p:nvPr>
        </p:nvSpPr>
        <p:spPr>
          <a:xfrm>
            <a:off x="191554" y="2533175"/>
            <a:ext cx="2300700" cy="328895"/>
          </a:xfrm>
        </p:spPr>
        <p:txBody>
          <a:bodyPr/>
          <a:lstStyle/>
          <a:p>
            <a:pPr algn="l"/>
            <a:r>
              <a:rPr lang="en-US" sz="1200" dirty="0"/>
              <a:t>n</a:t>
            </a:r>
            <a:r>
              <a:rPr lang="en-US" sz="1200" dirty="0" smtClean="0"/>
              <a:t>ode2vec algorithm &amp; inner product</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038421068"/>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dirty="0" smtClean="0">
                          <a:solidFill>
                            <a:schemeClr val="bg2"/>
                          </a:solidFill>
                          <a:latin typeface="Squada One" panose="020B0604020202020204" charset="0"/>
                        </a:rPr>
                        <a:t>Precision</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rPr>
                        <a:t>0.0024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0.0023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0.0023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0.0023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0.0023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0.00232</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0.019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0.0179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0.0182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0.0188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0.0194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0.01866</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0.0039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0.0038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0.0038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0.0039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0.0039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0.00386</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0.0098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0.00974</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0.1049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0.1039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0.1028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0.1028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0.1028</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rPr>
                        <a:t>0.10344</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2476772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20</a:t>
            </a:r>
            <a:endParaRPr lang="en-US" sz="1200" dirty="0"/>
          </a:p>
        </p:txBody>
      </p:sp>
      <p:sp>
        <p:nvSpPr>
          <p:cNvPr id="5" name="Title 4"/>
          <p:cNvSpPr>
            <a:spLocks noGrp="1"/>
          </p:cNvSpPr>
          <p:nvPr>
            <p:ph type="ctrTitle" idx="3"/>
          </p:nvPr>
        </p:nvSpPr>
        <p:spPr>
          <a:xfrm>
            <a:off x="191553" y="2533175"/>
            <a:ext cx="2385391" cy="328895"/>
          </a:xfrm>
        </p:spPr>
        <p:txBody>
          <a:bodyPr/>
          <a:lstStyle/>
          <a:p>
            <a:pPr algn="l"/>
            <a:r>
              <a:rPr lang="en-US" sz="1200" dirty="0" smtClean="0"/>
              <a:t>node2vec algorithm &amp; cosine similarity</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146536944"/>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dirty="0" smtClean="0">
                          <a:solidFill>
                            <a:schemeClr val="bg2"/>
                          </a:solidFill>
                          <a:latin typeface="Squada One" panose="020B0604020202020204" charset="0"/>
                        </a:rPr>
                        <a:t>Precision</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rPr>
                        <a:t>0.0008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0.0009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0.0009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0.0009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0.0009</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0.0078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0.0087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0.0087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0.0085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0.00866</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0.0014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0.00158</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0.0097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0.00976</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0.0424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0.0487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0.0455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0.0466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0.0466</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rPr>
                        <a:t>0.04596</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819613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100</a:t>
            </a:r>
            <a:endParaRPr lang="en-US" sz="1200" dirty="0"/>
          </a:p>
        </p:txBody>
      </p:sp>
      <p:sp>
        <p:nvSpPr>
          <p:cNvPr id="5" name="Title 4"/>
          <p:cNvSpPr>
            <a:spLocks noGrp="1"/>
          </p:cNvSpPr>
          <p:nvPr>
            <p:ph type="ctrTitle" idx="3"/>
          </p:nvPr>
        </p:nvSpPr>
        <p:spPr>
          <a:xfrm>
            <a:off x="191554" y="2533175"/>
            <a:ext cx="2300700" cy="328895"/>
          </a:xfrm>
        </p:spPr>
        <p:txBody>
          <a:bodyPr/>
          <a:lstStyle/>
          <a:p>
            <a:pPr algn="l"/>
            <a:r>
              <a:rPr lang="en-US" sz="1200" dirty="0" err="1" smtClean="0"/>
              <a:t>deepwalk</a:t>
            </a:r>
            <a:r>
              <a:rPr lang="en-US" sz="1200" dirty="0" smtClean="0"/>
              <a:t> algorithm &amp; inner product</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439353610"/>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dirty="0" smtClean="0">
                          <a:solidFill>
                            <a:schemeClr val="bg2"/>
                          </a:solidFill>
                          <a:latin typeface="Squada One" panose="020B0604020202020204" charset="0"/>
                        </a:rPr>
                        <a:t>Precision</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rPr>
                        <a:t>0.0071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0.0069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0.0072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0.0073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0.0073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0.00716</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0.0944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0.0945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0.0967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0.0994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0.0979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0.09658</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0.0125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0.0123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0.0127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0.0129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0.01268</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0.422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0.4103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0.4167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0.422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0.0415</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rPr>
                        <a:t>0.3425</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30569224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100</a:t>
            </a:r>
            <a:endParaRPr lang="en-US" sz="1200" dirty="0"/>
          </a:p>
        </p:txBody>
      </p:sp>
      <p:sp>
        <p:nvSpPr>
          <p:cNvPr id="5" name="Title 4"/>
          <p:cNvSpPr>
            <a:spLocks noGrp="1"/>
          </p:cNvSpPr>
          <p:nvPr>
            <p:ph type="ctrTitle" idx="3"/>
          </p:nvPr>
        </p:nvSpPr>
        <p:spPr>
          <a:xfrm>
            <a:off x="191554" y="2533175"/>
            <a:ext cx="2399848" cy="328895"/>
          </a:xfrm>
        </p:spPr>
        <p:txBody>
          <a:bodyPr/>
          <a:lstStyle/>
          <a:p>
            <a:pPr algn="l"/>
            <a:r>
              <a:rPr lang="en-US" sz="1200" dirty="0" err="1" smtClean="0"/>
              <a:t>deepwalk</a:t>
            </a:r>
            <a:r>
              <a:rPr lang="en-US" sz="1200" dirty="0" smtClean="0"/>
              <a:t> algorithm &amp; cosine similarity</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787096723"/>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dirty="0" smtClean="0">
                          <a:solidFill>
                            <a:schemeClr val="bg2"/>
                          </a:solidFill>
                          <a:latin typeface="Squada One" panose="020B0604020202020204" charset="0"/>
                        </a:rPr>
                        <a:t>Precision</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rPr>
                        <a:t>0.0266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0.0258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0.0261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0.0269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0.0268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0.02644</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0.3344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0.3244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0.3296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0.3346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0.3355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0.3317</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0.0468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0.0452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0.0459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0.0472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0.0471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0.04644</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0.8472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0.8335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0.8398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0.8515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0.8494</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rPr>
                        <a:t>0.84428</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11537183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100</a:t>
            </a:r>
            <a:endParaRPr lang="en-US" sz="1200" dirty="0"/>
          </a:p>
        </p:txBody>
      </p:sp>
      <p:sp>
        <p:nvSpPr>
          <p:cNvPr id="5" name="Title 4"/>
          <p:cNvSpPr>
            <a:spLocks noGrp="1"/>
          </p:cNvSpPr>
          <p:nvPr>
            <p:ph type="ctrTitle" idx="3"/>
          </p:nvPr>
        </p:nvSpPr>
        <p:spPr>
          <a:xfrm>
            <a:off x="191554" y="2533175"/>
            <a:ext cx="2300700" cy="328895"/>
          </a:xfrm>
        </p:spPr>
        <p:txBody>
          <a:bodyPr/>
          <a:lstStyle/>
          <a:p>
            <a:pPr algn="l"/>
            <a:r>
              <a:rPr lang="en-US" sz="1200" dirty="0" smtClean="0"/>
              <a:t>node2vec algorithm &amp; inner product</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926540875"/>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dirty="0" smtClean="0">
                          <a:solidFill>
                            <a:schemeClr val="bg2"/>
                          </a:solidFill>
                          <a:latin typeface="Squada One" panose="020B0604020202020204" charset="0"/>
                        </a:rPr>
                        <a:t>Precision</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rPr>
                        <a:t>0.0021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0.0022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0.00206</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0.0329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0.0341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0.0327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0.0295</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0.03184</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0.0039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0.0039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0.0036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0.0036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0.0037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0.00374</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0.176</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0.1749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0.1643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0.158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0.1643</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rPr>
                        <a:t>0.1675</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6913088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98554"/>
            <a:ext cx="2085600" cy="488400"/>
          </a:xfrm>
        </p:spPr>
        <p:txBody>
          <a:bodyPr/>
          <a:lstStyle/>
          <a:p>
            <a:endParaRPr lang="en-US" dirty="0"/>
          </a:p>
        </p:txBody>
      </p:sp>
      <p:sp>
        <p:nvSpPr>
          <p:cNvPr id="3" name="Subtitle 2"/>
          <p:cNvSpPr>
            <a:spLocks noGrp="1"/>
          </p:cNvSpPr>
          <p:nvPr>
            <p:ph type="subTitle" idx="2"/>
          </p:nvPr>
        </p:nvSpPr>
        <p:spPr>
          <a:xfrm>
            <a:off x="0" y="1076351"/>
            <a:ext cx="2085600" cy="488400"/>
          </a:xfrm>
        </p:spPr>
        <p:txBody>
          <a:bodyPr/>
          <a:lstStyle/>
          <a:p>
            <a:endParaRPr lang="en-US" dirty="0"/>
          </a:p>
        </p:txBody>
      </p:sp>
      <p:sp>
        <p:nvSpPr>
          <p:cNvPr id="4" name="Title 3"/>
          <p:cNvSpPr>
            <a:spLocks noGrp="1"/>
          </p:cNvSpPr>
          <p:nvPr>
            <p:ph type="ctrTitle"/>
          </p:nvPr>
        </p:nvSpPr>
        <p:spPr>
          <a:xfrm flipH="1">
            <a:off x="191554" y="2697623"/>
            <a:ext cx="1485448" cy="858779"/>
          </a:xfrm>
        </p:spPr>
        <p:txBody>
          <a:bodyPr/>
          <a:lstStyle/>
          <a:p>
            <a:pPr algn="l"/>
            <a:r>
              <a:rPr lang="en-US" sz="1200" dirty="0"/>
              <a:t>n</a:t>
            </a:r>
            <a:r>
              <a:rPr lang="en-US" sz="1200" dirty="0" smtClean="0"/>
              <a:t>umber of walks = 200</a:t>
            </a:r>
            <a:br>
              <a:rPr lang="en-US" sz="1200" dirty="0" smtClean="0"/>
            </a:br>
            <a:r>
              <a:rPr lang="en-US" sz="1200" dirty="0" smtClean="0"/>
              <a:t>length of walk = 5</a:t>
            </a:r>
            <a:br>
              <a:rPr lang="en-US" sz="1200" dirty="0" smtClean="0"/>
            </a:br>
            <a:r>
              <a:rPr lang="en-US" sz="1200" dirty="0" smtClean="0"/>
              <a:t>dimension = 10</a:t>
            </a:r>
            <a:br>
              <a:rPr lang="en-US" sz="1200" dirty="0" smtClean="0"/>
            </a:br>
            <a:r>
              <a:rPr lang="en-US" sz="1200" dirty="0" smtClean="0"/>
              <a:t>n = 100</a:t>
            </a:r>
            <a:endParaRPr lang="en-US" sz="1200" dirty="0"/>
          </a:p>
        </p:txBody>
      </p:sp>
      <p:sp>
        <p:nvSpPr>
          <p:cNvPr id="5" name="Title 4"/>
          <p:cNvSpPr>
            <a:spLocks noGrp="1"/>
          </p:cNvSpPr>
          <p:nvPr>
            <p:ph type="ctrTitle" idx="3"/>
          </p:nvPr>
        </p:nvSpPr>
        <p:spPr>
          <a:xfrm>
            <a:off x="191553" y="2533175"/>
            <a:ext cx="2403463" cy="328895"/>
          </a:xfrm>
        </p:spPr>
        <p:txBody>
          <a:bodyPr/>
          <a:lstStyle/>
          <a:p>
            <a:pPr algn="l"/>
            <a:r>
              <a:rPr lang="en-US" sz="1200" dirty="0" smtClean="0"/>
              <a:t>node2vec algorithm &amp; cosine similarity </a:t>
            </a:r>
            <a:endParaRPr lang="en-US" sz="1200" dirty="0"/>
          </a:p>
        </p:txBody>
      </p:sp>
      <p:sp>
        <p:nvSpPr>
          <p:cNvPr id="6" name="Title 5"/>
          <p:cNvSpPr>
            <a:spLocks noGrp="1"/>
          </p:cNvSpPr>
          <p:nvPr>
            <p:ph type="ctrTitle" idx="4"/>
          </p:nvPr>
        </p:nvSpPr>
        <p:spPr>
          <a:xfrm>
            <a:off x="0" y="810551"/>
            <a:ext cx="2384700" cy="265800"/>
          </a:xfrm>
        </p:spPr>
        <p:txBody>
          <a:bodyPr/>
          <a:lstStyle/>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52177222"/>
              </p:ext>
            </p:extLst>
          </p:nvPr>
        </p:nvGraphicFramePr>
        <p:xfrm>
          <a:off x="2716696" y="1135483"/>
          <a:ext cx="4902100" cy="3124278"/>
        </p:xfrm>
        <a:graphic>
          <a:graphicData uri="http://schemas.openxmlformats.org/drawingml/2006/table">
            <a:tbl>
              <a:tblPr>
                <a:tableStyleId>{8799B23B-EC83-4686-B30A-512413B5E67A}</a:tableStyleId>
              </a:tblPr>
              <a:tblGrid>
                <a:gridCol w="700300">
                  <a:extLst>
                    <a:ext uri="{9D8B030D-6E8A-4147-A177-3AD203B41FA5}">
                      <a16:colId xmlns:a16="http://schemas.microsoft.com/office/drawing/2014/main" val="3665986099"/>
                    </a:ext>
                  </a:extLst>
                </a:gridCol>
                <a:gridCol w="700300">
                  <a:extLst>
                    <a:ext uri="{9D8B030D-6E8A-4147-A177-3AD203B41FA5}">
                      <a16:colId xmlns:a16="http://schemas.microsoft.com/office/drawing/2014/main" val="3957795174"/>
                    </a:ext>
                  </a:extLst>
                </a:gridCol>
                <a:gridCol w="700300">
                  <a:extLst>
                    <a:ext uri="{9D8B030D-6E8A-4147-A177-3AD203B41FA5}">
                      <a16:colId xmlns:a16="http://schemas.microsoft.com/office/drawing/2014/main" val="3840425830"/>
                    </a:ext>
                  </a:extLst>
                </a:gridCol>
                <a:gridCol w="700300">
                  <a:extLst>
                    <a:ext uri="{9D8B030D-6E8A-4147-A177-3AD203B41FA5}">
                      <a16:colId xmlns:a16="http://schemas.microsoft.com/office/drawing/2014/main" val="3779038330"/>
                    </a:ext>
                  </a:extLst>
                </a:gridCol>
                <a:gridCol w="700300">
                  <a:extLst>
                    <a:ext uri="{9D8B030D-6E8A-4147-A177-3AD203B41FA5}">
                      <a16:colId xmlns:a16="http://schemas.microsoft.com/office/drawing/2014/main" val="2202488925"/>
                    </a:ext>
                  </a:extLst>
                </a:gridCol>
                <a:gridCol w="700300">
                  <a:extLst>
                    <a:ext uri="{9D8B030D-6E8A-4147-A177-3AD203B41FA5}">
                      <a16:colId xmlns:a16="http://schemas.microsoft.com/office/drawing/2014/main" val="1600566672"/>
                    </a:ext>
                  </a:extLst>
                </a:gridCol>
                <a:gridCol w="700300">
                  <a:extLst>
                    <a:ext uri="{9D8B030D-6E8A-4147-A177-3AD203B41FA5}">
                      <a16:colId xmlns:a16="http://schemas.microsoft.com/office/drawing/2014/main" val="805134762"/>
                    </a:ext>
                  </a:extLst>
                </a:gridCol>
              </a:tblGrid>
              <a:tr h="520713">
                <a:tc>
                  <a:txBody>
                    <a:bodyPr/>
                    <a:lstStyle/>
                    <a:p>
                      <a:pPr algn="ctr"/>
                      <a:endParaRPr lang="en-US" sz="110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1</a:t>
                      </a:r>
                      <a:endParaRPr lang="en-US" sz="1100" b="0" dirty="0">
                        <a:solidFill>
                          <a:schemeClr val="bg2"/>
                        </a:solidFill>
                        <a:latin typeface="Squada One" panose="020B0604020202020204" charset="0"/>
                      </a:endParaRPr>
                    </a:p>
                  </a:txBody>
                  <a:tcPr/>
                </a:tc>
                <a:tc>
                  <a:txBody>
                    <a:bodyPr/>
                    <a:lstStyle/>
                    <a:p>
                      <a:pPr algn="ctr"/>
                      <a:r>
                        <a:rPr lang="en-US" sz="1100" b="0" dirty="0" smtClean="0">
                          <a:solidFill>
                            <a:schemeClr val="bg2"/>
                          </a:solidFill>
                          <a:latin typeface="Squada One" panose="020B0604020202020204" charset="0"/>
                        </a:rPr>
                        <a:t>2</a:t>
                      </a:r>
                      <a:endParaRPr lang="en-US" sz="1100" b="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3</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4</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5</a:t>
                      </a:r>
                      <a:endParaRPr lang="en-US" sz="1100" dirty="0">
                        <a:solidFill>
                          <a:schemeClr val="bg2"/>
                        </a:solidFill>
                        <a:latin typeface="Squada One" panose="020B0604020202020204" charset="0"/>
                      </a:endParaRPr>
                    </a:p>
                  </a:txBody>
                  <a:tcPr/>
                </a:tc>
                <a:tc>
                  <a:txBody>
                    <a:bodyPr/>
                    <a:lstStyle/>
                    <a:p>
                      <a:pPr algn="ctr"/>
                      <a:r>
                        <a:rPr lang="en-US" sz="1100" dirty="0" smtClean="0">
                          <a:solidFill>
                            <a:schemeClr val="bg2"/>
                          </a:solidFill>
                          <a:latin typeface="Squada One" panose="020B0604020202020204" charset="0"/>
                        </a:rPr>
                        <a:t>Mean</a:t>
                      </a:r>
                      <a:endParaRPr lang="en-US" sz="1100" dirty="0">
                        <a:solidFill>
                          <a:schemeClr val="bg2"/>
                        </a:solidFill>
                        <a:latin typeface="Squada One" panose="020B0604020202020204" charset="0"/>
                      </a:endParaRPr>
                    </a:p>
                  </a:txBody>
                  <a:tcPr/>
                </a:tc>
                <a:extLst>
                  <a:ext uri="{0D108BD9-81ED-4DB2-BD59-A6C34878D82A}">
                    <a16:rowId xmlns:a16="http://schemas.microsoft.com/office/drawing/2014/main" val="3592645536"/>
                  </a:ext>
                </a:extLst>
              </a:tr>
              <a:tr h="520713">
                <a:tc>
                  <a:txBody>
                    <a:bodyPr/>
                    <a:lstStyle/>
                    <a:p>
                      <a:pPr algn="ctr"/>
                      <a:r>
                        <a:rPr lang="en-US" sz="1100" dirty="0" smtClean="0">
                          <a:solidFill>
                            <a:schemeClr val="bg2"/>
                          </a:solidFill>
                          <a:latin typeface="Squada One" panose="020B0604020202020204" charset="0"/>
                        </a:rPr>
                        <a:t>Precision</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dirty="0">
                          <a:solidFill>
                            <a:schemeClr val="bg2"/>
                          </a:solidFill>
                          <a:effectLst/>
                          <a:latin typeface="Squada One" panose="020B0604020202020204" charset="0"/>
                        </a:rPr>
                        <a:t>0.001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0.0009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0.0008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0.00094</a:t>
                      </a:r>
                    </a:p>
                  </a:txBody>
                  <a:tcPr marL="3175" marR="3175" marT="3175" marB="0" anchor="ctr"/>
                </a:tc>
                <a:extLst>
                  <a:ext uri="{0D108BD9-81ED-4DB2-BD59-A6C34878D82A}">
                    <a16:rowId xmlns:a16="http://schemas.microsoft.com/office/drawing/2014/main" val="3055220726"/>
                  </a:ext>
                </a:extLst>
              </a:tr>
              <a:tr h="520713">
                <a:tc>
                  <a:txBody>
                    <a:bodyPr/>
                    <a:lstStyle/>
                    <a:p>
                      <a:pPr algn="ctr"/>
                      <a:r>
                        <a:rPr lang="en-US" sz="1100" dirty="0" smtClean="0">
                          <a:solidFill>
                            <a:schemeClr val="bg2"/>
                          </a:solidFill>
                          <a:latin typeface="Squada One" panose="020B0604020202020204" charset="0"/>
                        </a:rPr>
                        <a:t>Recall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0.0154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0.0172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0.0168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0.0152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0.0113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0.01518</a:t>
                      </a:r>
                    </a:p>
                  </a:txBody>
                  <a:tcPr marL="3175" marR="3175" marT="3175" marB="0" anchor="ctr"/>
                </a:tc>
                <a:extLst>
                  <a:ext uri="{0D108BD9-81ED-4DB2-BD59-A6C34878D82A}">
                    <a16:rowId xmlns:a16="http://schemas.microsoft.com/office/drawing/2014/main" val="4248354828"/>
                  </a:ext>
                </a:extLst>
              </a:tr>
              <a:tr h="520713">
                <a:tc>
                  <a:txBody>
                    <a:bodyPr/>
                    <a:lstStyle/>
                    <a:p>
                      <a:pPr algn="ctr"/>
                      <a:r>
                        <a:rPr lang="en-US" sz="1100" dirty="0" smtClean="0">
                          <a:solidFill>
                            <a:schemeClr val="bg2"/>
                          </a:solidFill>
                          <a:latin typeface="Squada One" panose="020B0604020202020204" charset="0"/>
                        </a:rPr>
                        <a:t>F1</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0.0018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0.0019</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0.0017</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0.00172</a:t>
                      </a:r>
                    </a:p>
                  </a:txBody>
                  <a:tcPr marL="3175" marR="3175" marT="3175" marB="0" anchor="ctr"/>
                </a:tc>
                <a:extLst>
                  <a:ext uri="{0D108BD9-81ED-4DB2-BD59-A6C34878D82A}">
                    <a16:rowId xmlns:a16="http://schemas.microsoft.com/office/drawing/2014/main" val="3003332231"/>
                  </a:ext>
                </a:extLst>
              </a:tr>
              <a:tr h="520713">
                <a:tc>
                  <a:txBody>
                    <a:bodyPr/>
                    <a:lstStyle/>
                    <a:p>
                      <a:pPr algn="ctr"/>
                      <a:r>
                        <a:rPr lang="en-US" sz="1100" dirty="0" smtClean="0">
                          <a:solidFill>
                            <a:schemeClr val="bg2"/>
                          </a:solidFill>
                          <a:latin typeface="Squada One" panose="020B0604020202020204" charset="0"/>
                        </a:rPr>
                        <a:t>NDCG</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a:t>
                      </a:r>
                    </a:p>
                  </a:txBody>
                  <a:tcPr marL="3175" marR="3175" marT="3175" marB="0" anchor="ctr"/>
                </a:tc>
                <a:extLst>
                  <a:ext uri="{0D108BD9-81ED-4DB2-BD59-A6C34878D82A}">
                    <a16:rowId xmlns:a16="http://schemas.microsoft.com/office/drawing/2014/main" val="3898290471"/>
                  </a:ext>
                </a:extLst>
              </a:tr>
              <a:tr h="520713">
                <a:tc>
                  <a:txBody>
                    <a:bodyPr/>
                    <a:lstStyle/>
                    <a:p>
                      <a:pPr algn="ctr"/>
                      <a:r>
                        <a:rPr lang="en-US" sz="1100" dirty="0" smtClean="0">
                          <a:solidFill>
                            <a:schemeClr val="bg2"/>
                          </a:solidFill>
                          <a:latin typeface="Squada One" panose="020B0604020202020204" charset="0"/>
                        </a:rPr>
                        <a:t>1-Call</a:t>
                      </a:r>
                      <a:endParaRPr lang="en-US" sz="1100" dirty="0">
                        <a:solidFill>
                          <a:schemeClr val="bg2"/>
                        </a:solidFill>
                        <a:latin typeface="Squada One" panose="020B0604020202020204" charset="0"/>
                      </a:endParaRPr>
                    </a:p>
                  </a:txBody>
                  <a:tcPr/>
                </a:tc>
                <a:tc>
                  <a:txBody>
                    <a:bodyPr/>
                    <a:lstStyle/>
                    <a:p>
                      <a:pPr algn="ctr" fontAlgn="ctr"/>
                      <a:r>
                        <a:rPr lang="en-US" sz="1100" b="0" i="0" u="none" strike="noStrike">
                          <a:solidFill>
                            <a:schemeClr val="bg2"/>
                          </a:solidFill>
                          <a:effectLst/>
                          <a:latin typeface="Squada One" panose="020B0604020202020204" charset="0"/>
                        </a:rPr>
                        <a:t>0.0922</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0.0943</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0.0954</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0.0848</a:t>
                      </a:r>
                    </a:p>
                  </a:txBody>
                  <a:tcPr marL="3175" marR="3175" marT="3175" marB="0" anchor="ctr"/>
                </a:tc>
                <a:tc>
                  <a:txBody>
                    <a:bodyPr/>
                    <a:lstStyle/>
                    <a:p>
                      <a:pPr algn="ctr" fontAlgn="ctr"/>
                      <a:r>
                        <a:rPr lang="en-US" sz="1100" b="0" i="0" u="none" strike="noStrike">
                          <a:solidFill>
                            <a:schemeClr val="bg2"/>
                          </a:solidFill>
                          <a:effectLst/>
                          <a:latin typeface="Squada One" panose="020B0604020202020204" charset="0"/>
                        </a:rPr>
                        <a:t>0.0721</a:t>
                      </a:r>
                    </a:p>
                  </a:txBody>
                  <a:tcPr marL="3175" marR="3175" marT="3175" marB="0" anchor="ctr"/>
                </a:tc>
                <a:tc>
                  <a:txBody>
                    <a:bodyPr/>
                    <a:lstStyle/>
                    <a:p>
                      <a:pPr algn="ctr" fontAlgn="ctr"/>
                      <a:r>
                        <a:rPr lang="en-US" sz="1100" b="0" i="0" u="none" strike="noStrike" dirty="0">
                          <a:solidFill>
                            <a:schemeClr val="bg2"/>
                          </a:solidFill>
                          <a:effectLst/>
                          <a:latin typeface="Squada One" panose="020B0604020202020204" charset="0"/>
                        </a:rPr>
                        <a:t>0.08776</a:t>
                      </a:r>
                    </a:p>
                  </a:txBody>
                  <a:tcPr marL="3175" marR="3175" marT="3175" marB="0" anchor="ctr"/>
                </a:tc>
                <a:extLst>
                  <a:ext uri="{0D108BD9-81ED-4DB2-BD59-A6C34878D82A}">
                    <a16:rowId xmlns:a16="http://schemas.microsoft.com/office/drawing/2014/main" val="3963760401"/>
                  </a:ext>
                </a:extLst>
              </a:tr>
            </a:tbl>
          </a:graphicData>
        </a:graphic>
      </p:graphicFrame>
    </p:spTree>
    <p:extLst>
      <p:ext uri="{BB962C8B-B14F-4D97-AF65-F5344CB8AC3E}">
        <p14:creationId xmlns:p14="http://schemas.microsoft.com/office/powerpoint/2010/main" val="42942314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68"/>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مراجع</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892" name="Google Shape;892;p68"/>
          <p:cNvSpPr txBox="1">
            <a:spLocks noGrp="1"/>
          </p:cNvSpPr>
          <p:nvPr>
            <p:ph type="subTitle" idx="1"/>
          </p:nvPr>
        </p:nvSpPr>
        <p:spPr>
          <a:xfrm>
            <a:off x="4837600" y="1329975"/>
            <a:ext cx="3576600" cy="2483400"/>
          </a:xfrm>
          <a:prstGeom prst="rect">
            <a:avLst/>
          </a:prstGeom>
        </p:spPr>
        <p:txBody>
          <a:bodyPr spcFirstLastPara="1" wrap="square" lIns="91425" tIns="91425" rIns="91425" bIns="91425" anchor="ctr" anchorCtr="0">
            <a:noAutofit/>
          </a:bodyPr>
          <a:lstStyle/>
          <a:p>
            <a:pPr marL="228600" lvl="0" indent="-228600">
              <a:spcBef>
                <a:spcPts val="300"/>
              </a:spcBef>
              <a:buClr>
                <a:schemeClr val="dk1"/>
              </a:buClr>
              <a:buSzPts val="1100"/>
              <a:buFont typeface="Arial" panose="020B0604020202020204" pitchFamily="34" charset="0"/>
              <a:buChar char="•"/>
            </a:pPr>
            <a:r>
              <a:rPr lang="en-US" dirty="0" err="1">
                <a:latin typeface="Squada One" panose="020B0604020202020204" charset="0"/>
              </a:rPr>
              <a:t>Goyal</a:t>
            </a:r>
            <a:r>
              <a:rPr lang="en-US" dirty="0">
                <a:latin typeface="Squada One" panose="020B0604020202020204" charset="0"/>
              </a:rPr>
              <a:t>, P., &amp; Ferrara, E. (2018). Graph embedding techniques, applications, and performance: A survey. </a:t>
            </a:r>
            <a:r>
              <a:rPr lang="en-US" i="1" dirty="0">
                <a:latin typeface="Squada One" panose="020B0604020202020204" charset="0"/>
              </a:rPr>
              <a:t>Knowledge-Based Systems</a:t>
            </a:r>
            <a:r>
              <a:rPr lang="en-US" dirty="0">
                <a:latin typeface="Squada One" panose="020B0604020202020204" charset="0"/>
              </a:rPr>
              <a:t>, </a:t>
            </a:r>
            <a:r>
              <a:rPr lang="en-US" i="1" dirty="0">
                <a:latin typeface="Squada One" panose="020B0604020202020204" charset="0"/>
              </a:rPr>
              <a:t>151</a:t>
            </a:r>
            <a:r>
              <a:rPr lang="en-US" dirty="0">
                <a:latin typeface="Squada One" panose="020B0604020202020204" charset="0"/>
              </a:rPr>
              <a:t>, 78-94</a:t>
            </a:r>
            <a:r>
              <a:rPr lang="en-US" dirty="0" smtClean="0">
                <a:latin typeface="Squada One" panose="020B0604020202020204" charset="0"/>
              </a:rPr>
              <a:t>.</a:t>
            </a:r>
          </a:p>
          <a:p>
            <a:pPr marL="228600" lvl="0" indent="-228600">
              <a:spcBef>
                <a:spcPts val="300"/>
              </a:spcBef>
              <a:buClr>
                <a:schemeClr val="dk1"/>
              </a:buClr>
              <a:buSzPts val="1100"/>
              <a:buFont typeface="Arial" panose="020B0604020202020204" pitchFamily="34" charset="0"/>
              <a:buChar char="•"/>
            </a:pPr>
            <a:r>
              <a:rPr lang="en-US" dirty="0" err="1">
                <a:latin typeface="Squada One" panose="020B0604020202020204" charset="0"/>
              </a:rPr>
              <a:t>Perozzi</a:t>
            </a:r>
            <a:r>
              <a:rPr lang="en-US" dirty="0">
                <a:latin typeface="Squada One" panose="020B0604020202020204" charset="0"/>
              </a:rPr>
              <a:t>, B., Al-</a:t>
            </a:r>
            <a:r>
              <a:rPr lang="en-US" dirty="0" err="1">
                <a:latin typeface="Squada One" panose="020B0604020202020204" charset="0"/>
              </a:rPr>
              <a:t>Rfou</a:t>
            </a:r>
            <a:r>
              <a:rPr lang="en-US" dirty="0">
                <a:latin typeface="Squada One" panose="020B0604020202020204" charset="0"/>
              </a:rPr>
              <a:t>, R., &amp; </a:t>
            </a:r>
            <a:r>
              <a:rPr lang="en-US" dirty="0" err="1">
                <a:latin typeface="Squada One" panose="020B0604020202020204" charset="0"/>
              </a:rPr>
              <a:t>Skiena</a:t>
            </a:r>
            <a:r>
              <a:rPr lang="en-US" dirty="0">
                <a:latin typeface="Squada One" panose="020B0604020202020204" charset="0"/>
              </a:rPr>
              <a:t>, S. (2014, August). </a:t>
            </a:r>
            <a:r>
              <a:rPr lang="en-US" dirty="0" err="1">
                <a:latin typeface="Squada One" panose="020B0604020202020204" charset="0"/>
              </a:rPr>
              <a:t>Deepwalk</a:t>
            </a:r>
            <a:r>
              <a:rPr lang="en-US" dirty="0">
                <a:latin typeface="Squada One" panose="020B0604020202020204" charset="0"/>
              </a:rPr>
              <a:t>: Online learning of social representations. In </a:t>
            </a:r>
            <a:r>
              <a:rPr lang="en-US" i="1" dirty="0">
                <a:latin typeface="Squada One" panose="020B0604020202020204" charset="0"/>
              </a:rPr>
              <a:t>Proceedings of the 20th ACM SIGKDD international conference on Knowledge discovery and data mining</a:t>
            </a:r>
            <a:r>
              <a:rPr lang="en-US" dirty="0">
                <a:latin typeface="Squada One" panose="020B0604020202020204" charset="0"/>
              </a:rPr>
              <a:t> (pp. 701-710</a:t>
            </a:r>
            <a:r>
              <a:rPr lang="en-US" dirty="0" smtClean="0">
                <a:latin typeface="Squada One" panose="020B0604020202020204" charset="0"/>
              </a:rPr>
              <a:t>).</a:t>
            </a:r>
          </a:p>
          <a:p>
            <a:pPr marL="228600" lvl="0" indent="-228600">
              <a:spcBef>
                <a:spcPts val="300"/>
              </a:spcBef>
              <a:buClr>
                <a:schemeClr val="dk1"/>
              </a:buClr>
              <a:buSzPts val="1100"/>
              <a:buFont typeface="Arial" panose="020B0604020202020204" pitchFamily="34" charset="0"/>
              <a:buChar char="•"/>
            </a:pPr>
            <a:r>
              <a:rPr lang="en-US" dirty="0">
                <a:latin typeface="Squada One" panose="020B0604020202020204" charset="0"/>
              </a:rPr>
              <a:t>Grover, A., &amp; </a:t>
            </a:r>
            <a:r>
              <a:rPr lang="en-US" dirty="0" err="1">
                <a:latin typeface="Squada One" panose="020B0604020202020204" charset="0"/>
              </a:rPr>
              <a:t>Leskovec</a:t>
            </a:r>
            <a:r>
              <a:rPr lang="en-US" dirty="0">
                <a:latin typeface="Squada One" panose="020B0604020202020204" charset="0"/>
              </a:rPr>
              <a:t>, J. (2016, August). node2vec: Scalable feature learning for networks. In </a:t>
            </a:r>
            <a:r>
              <a:rPr lang="en-US" i="1" dirty="0">
                <a:latin typeface="Squada One" panose="020B0604020202020204" charset="0"/>
              </a:rPr>
              <a:t>Proceedings of the 22nd ACM SIGKDD international conference on Knowledge discovery and data mining</a:t>
            </a:r>
            <a:r>
              <a:rPr lang="en-US" dirty="0">
                <a:latin typeface="Squada One" panose="020B0604020202020204" charset="0"/>
              </a:rPr>
              <a:t> (pp. 855-864).</a:t>
            </a:r>
            <a:endParaRPr dirty="0">
              <a:latin typeface="Squada One" panose="020B060402020202020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68"/>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مراجع</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892" name="Google Shape;892;p68"/>
          <p:cNvSpPr txBox="1">
            <a:spLocks noGrp="1"/>
          </p:cNvSpPr>
          <p:nvPr>
            <p:ph type="subTitle" idx="1"/>
          </p:nvPr>
        </p:nvSpPr>
        <p:spPr>
          <a:xfrm>
            <a:off x="4758086" y="1955298"/>
            <a:ext cx="3576600" cy="1081018"/>
          </a:xfrm>
          <a:prstGeom prst="rect">
            <a:avLst/>
          </a:prstGeom>
        </p:spPr>
        <p:txBody>
          <a:bodyPr spcFirstLastPara="1" wrap="square" lIns="91425" tIns="91425" rIns="91425" bIns="91425" anchor="ctr" anchorCtr="0">
            <a:noAutofit/>
          </a:bodyPr>
          <a:lstStyle/>
          <a:p>
            <a:pPr marL="171450" lvl="0" indent="-171450">
              <a:spcBef>
                <a:spcPts val="300"/>
              </a:spcBef>
              <a:buClr>
                <a:schemeClr val="dk1"/>
              </a:buClr>
              <a:buSzPts val="1100"/>
              <a:buFont typeface="Arial" panose="020B0604020202020204" pitchFamily="34" charset="0"/>
              <a:buChar char="•"/>
            </a:pPr>
            <a:r>
              <a:rPr lang="en-US" dirty="0" err="1">
                <a:latin typeface="Squada One" panose="020B0604020202020204" charset="0"/>
              </a:rPr>
              <a:t>Cai</a:t>
            </a:r>
            <a:r>
              <a:rPr lang="en-US" dirty="0">
                <a:latin typeface="Squada One" panose="020B0604020202020204" charset="0"/>
              </a:rPr>
              <a:t>, W., Pan, W., Liu, J., Chen, Z., &amp; Ming, Z. (2020). k-Reciprocal nearest neighbors algorithm for one-class collaborative filtering. </a:t>
            </a:r>
            <a:r>
              <a:rPr lang="en-US" i="1" dirty="0" err="1">
                <a:latin typeface="Squada One" panose="020B0604020202020204" charset="0"/>
              </a:rPr>
              <a:t>Neurocomputing</a:t>
            </a:r>
            <a:r>
              <a:rPr lang="en-US" dirty="0">
                <a:latin typeface="Squada One" panose="020B0604020202020204" charset="0"/>
              </a:rPr>
              <a:t>, </a:t>
            </a:r>
            <a:r>
              <a:rPr lang="en-US" i="1" dirty="0">
                <a:latin typeface="Squada One" panose="020B0604020202020204" charset="0"/>
              </a:rPr>
              <a:t>381</a:t>
            </a:r>
            <a:r>
              <a:rPr lang="en-US" dirty="0">
                <a:latin typeface="Squada One" panose="020B0604020202020204" charset="0"/>
              </a:rPr>
              <a:t>, 207-216.</a:t>
            </a:r>
            <a:endParaRPr dirty="0">
              <a:latin typeface="Squada One" panose="020B0604020202020204" charset="0"/>
            </a:endParaRPr>
          </a:p>
        </p:txBody>
      </p:sp>
    </p:spTree>
    <p:extLst>
      <p:ext uri="{BB962C8B-B14F-4D97-AF65-F5344CB8AC3E}">
        <p14:creationId xmlns:p14="http://schemas.microsoft.com/office/powerpoint/2010/main" val="2230866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subTitle" idx="1"/>
          </p:nvPr>
        </p:nvSpPr>
        <p:spPr>
          <a:xfrm>
            <a:off x="4783386" y="1533605"/>
            <a:ext cx="2747100" cy="1989600"/>
          </a:xfrm>
          <a:prstGeom prst="rect">
            <a:avLst/>
          </a:prstGeom>
        </p:spPr>
        <p:txBody>
          <a:bodyPr spcFirstLastPara="1" wrap="square" lIns="91425" tIns="91425" rIns="91425" bIns="91425" anchor="ctr" anchorCtr="0">
            <a:noAutofit/>
          </a:bodyPr>
          <a:lstStyle/>
          <a:p>
            <a:pPr marL="0" lvl="0" indent="0" algn="r" rtl="1">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سامانه‌ها یا موتورهای توصیه‌گر با  بررسی و تحلیل رفتار کاربران مناسب‌ترین اقلام چون فیلم، کالا و ... را به آن‌ها پیشنهاد می‌کنند. حجم روزافزون اطلاعات، توجه هرچه بیشتر پژوهشگران را به این سامانه‌ها معطوف داشته است تا با ارائه الگوریتم‌هایی بهینه‌تر بتوانند در دستیابی کاربران به هدفشان آن‌ها را یاری کنند. </a:t>
            </a:r>
            <a:r>
              <a:rPr lang="en-US"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a:t>
            </a: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گراف‌ها که شبکه‌های اجتماعی، خطوط حمل و نقل و ... نمایندگان آن‌ها در زندگی حقیقی هستند به کمک پژوهشگران در این  زمینه شتافته‌اند.</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25" name="Google Shape;325;p45"/>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مقدمه</a:t>
            </a:r>
            <a:endParaRPr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67"/>
          <p:cNvSpPr txBox="1">
            <a:spLocks noGrp="1"/>
          </p:cNvSpPr>
          <p:nvPr>
            <p:ph type="ctrTitle"/>
          </p:nvPr>
        </p:nvSpPr>
        <p:spPr>
          <a:xfrm flipH="1">
            <a:off x="1324951" y="3291257"/>
            <a:ext cx="6393000" cy="10783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sz="32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با سپاس از توجه شما</a:t>
            </a:r>
            <a:r>
              <a:rPr lang="en-US" sz="32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a:r>
            <a:br>
              <a:rPr lang="en-US" sz="32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b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شکیلا طایفه</a:t>
            </a:r>
            <a:endParaRPr sz="32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063725" y="2435990"/>
            <a:ext cx="6331072" cy="2298650"/>
          </a:xfrm>
        </p:spPr>
        <p:txBody>
          <a:bodyPr/>
          <a:lstStyle/>
          <a:p>
            <a:pPr algn="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روش </a:t>
            </a:r>
            <a:r>
              <a:rPr lang="fa-IR" sz="1600" dirty="0">
                <a:latin typeface="A Ordibehesht shablon" panose="02000503000000020002" pitchFamily="2" charset="-78"/>
                <a:ea typeface="A Ordibehesht shablon" panose="02000503000000020002" pitchFamily="2" charset="-78"/>
                <a:cs typeface="A Ordibehesht shablon" panose="02000503000000020002" pitchFamily="2" charset="-78"/>
              </a:rPr>
              <a:t>شماره </a:t>
            </a:r>
            <a:r>
              <a:rPr lang="fa-IR" sz="1600" u="sng" dirty="0">
                <a:latin typeface="A Ordibehesht shablon" panose="02000503000000020002" pitchFamily="2" charset="-78"/>
                <a:ea typeface="A Ordibehesht shablon" panose="02000503000000020002" pitchFamily="2" charset="-78"/>
                <a:cs typeface="A Ordibehesht shablon" panose="02000503000000020002" pitchFamily="2" charset="-78"/>
              </a:rPr>
              <a:t>۱</a:t>
            </a:r>
            <a:r>
              <a:rPr lang="fa-IR" sz="1600" dirty="0">
                <a:latin typeface="A Ordibehesht shablon" panose="02000503000000020002" pitchFamily="2" charset="-78"/>
                <a:ea typeface="A Ordibehesht shablon" panose="02000503000000020002" pitchFamily="2" charset="-78"/>
                <a:cs typeface="A Ordibehesht shablon" panose="02000503000000020002" pitchFamily="2" charset="-78"/>
              </a:rPr>
              <a:t> درصدد یافتن برچسب گره‌ها با توجه به برچسب گره‌های موجود و توپولوژی شبکه است.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روش شماره </a:t>
            </a:r>
            <a:r>
              <a:rPr lang="fa-IR" sz="1600" u="sng" dirty="0">
                <a:latin typeface="A Ordibehesht shablon" panose="02000503000000020002" pitchFamily="2" charset="-78"/>
                <a:ea typeface="A Ordibehesht shablon" panose="02000503000000020002" pitchFamily="2" charset="-78"/>
                <a:cs typeface="A Ordibehesht shablon" panose="02000503000000020002" pitchFamily="2" charset="-78"/>
              </a:rPr>
              <a:t>۲ </a:t>
            </a:r>
            <a:r>
              <a:rPr lang="fa-IR" sz="1600" dirty="0">
                <a:latin typeface="A Ordibehesht shablon" panose="02000503000000020002" pitchFamily="2" charset="-78"/>
                <a:ea typeface="A Ordibehesht shablon" panose="02000503000000020002" pitchFamily="2" charset="-78"/>
                <a:cs typeface="A Ordibehesht shablon" panose="02000503000000020002" pitchFamily="2" charset="-78"/>
              </a:rPr>
              <a:t>درصدد یافتن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روابطی </a:t>
            </a:r>
            <a:r>
              <a:rPr lang="fa-IR" sz="1600" dirty="0">
                <a:latin typeface="A Ordibehesht shablon" panose="02000503000000020002" pitchFamily="2" charset="-78"/>
                <a:ea typeface="A Ordibehesht shablon" panose="02000503000000020002" pitchFamily="2" charset="-78"/>
                <a:cs typeface="A Ordibehesht shablon" panose="02000503000000020002" pitchFamily="2" charset="-78"/>
              </a:rPr>
              <a:t>بین گره‌ها است که می‌توانند در آینده رخ دهند.  روش شماره </a:t>
            </a:r>
            <a:r>
              <a:rPr lang="fa-IR" sz="1600" u="sng" dirty="0">
                <a:latin typeface="A Ordibehesht shablon" panose="02000503000000020002" pitchFamily="2" charset="-78"/>
                <a:ea typeface="A Ordibehesht shablon" panose="02000503000000020002" pitchFamily="2" charset="-78"/>
                <a:cs typeface="A Ordibehesht shablon" panose="02000503000000020002" pitchFamily="2" charset="-78"/>
              </a:rPr>
              <a:t>۳</a:t>
            </a:r>
            <a:r>
              <a:rPr lang="fa-IR" sz="1600" dirty="0">
                <a:latin typeface="A Ordibehesht shablon" panose="02000503000000020002" pitchFamily="2" charset="-78"/>
                <a:ea typeface="A Ordibehesht shablon" panose="02000503000000020002" pitchFamily="2" charset="-78"/>
                <a:cs typeface="A Ordibehesht shablon" panose="02000503000000020002" pitchFamily="2" charset="-78"/>
              </a:rPr>
              <a:t> درصدد یافتن گره‌های مشابه و ادغام آن‌ها به عنوان یک گروه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است و در انتها روش شماره </a:t>
            </a:r>
            <a:r>
              <a:rPr lang="fa-IR" sz="1600" u="sng"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۴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درصدد </a:t>
            </a:r>
            <a:r>
              <a:rPr lang="fa-IR" sz="1600" dirty="0">
                <a:latin typeface="A Ordibehesht shablon" panose="02000503000000020002" pitchFamily="2" charset="-78"/>
                <a:ea typeface="A Ordibehesht shablon" panose="02000503000000020002" pitchFamily="2" charset="-78"/>
                <a:cs typeface="A Ordibehesht shablon" panose="02000503000000020002" pitchFamily="2" charset="-78"/>
              </a:rPr>
              <a:t>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فراهم آوردن بینشی برای فهم ساختار حاکم بر شبکه است. در چند دهه اخیر پژوهش‌های زیادی در این زمینه شکل گرفته است اما آنچه </a:t>
            </a:r>
            <a:r>
              <a:rPr lang="fa-IR" sz="1600" dirty="0">
                <a:latin typeface="A Ordibehesht shablon" panose="02000503000000020002" pitchFamily="2" charset="-78"/>
                <a:ea typeface="A Ordibehesht shablon" panose="02000503000000020002" pitchFamily="2" charset="-78"/>
                <a:cs typeface="A Ordibehesht shablon" panose="02000503000000020002" pitchFamily="2" charset="-78"/>
              </a:rPr>
              <a:t>که به تازگی توجه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محققان </a:t>
            </a:r>
            <a:r>
              <a:rPr lang="fa-IR" sz="1600" dirty="0">
                <a:latin typeface="A Ordibehesht shablon" panose="02000503000000020002" pitchFamily="2" charset="-78"/>
                <a:ea typeface="A Ordibehesht shablon" panose="02000503000000020002" pitchFamily="2" charset="-78"/>
                <a:cs typeface="A Ordibehesht shablon" panose="02000503000000020002" pitchFamily="2" charset="-78"/>
              </a:rPr>
              <a:t>را به خود جلب کرده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است الگوریتم‌هایی </a:t>
            </a:r>
            <a:r>
              <a:rPr lang="fa-IR" sz="1600" dirty="0">
                <a:latin typeface="A Ordibehesht shablon" panose="02000503000000020002" pitchFamily="2" charset="-78"/>
                <a:ea typeface="A Ordibehesht shablon" panose="02000503000000020002" pitchFamily="2" charset="-78"/>
                <a:cs typeface="A Ordibehesht shablon" panose="02000503000000020002" pitchFamily="2" charset="-78"/>
              </a:rPr>
              <a:t>است که از نمایش گره‌های گراف در فضایی برداری استفاده می‌کنند.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تلاش ‌های صورت گرفته در بهبود الگوریتم‌های موجود در روش اول سبب ایجاد الگوریتم‌هایی با عنوان                                                                      گشته است که از جمله الگوریتم‌های نامبرده هستند.</a:t>
            </a: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 name="Subtitle 2"/>
          <p:cNvSpPr>
            <a:spLocks noGrp="1"/>
          </p:cNvSpPr>
          <p:nvPr>
            <p:ph type="subTitle" idx="2"/>
          </p:nvPr>
        </p:nvSpPr>
        <p:spPr>
          <a:xfrm>
            <a:off x="4091307" y="3861942"/>
            <a:ext cx="1326422" cy="400904"/>
          </a:xfrm>
        </p:spPr>
        <p:txBody>
          <a:bodyPr/>
          <a:lstStyle/>
          <a:p>
            <a:r>
              <a:rPr lang="en-US" sz="1600" dirty="0" smtClean="0">
                <a:latin typeface="Squada One" panose="020B0604020202020204" charset="0"/>
                <a:ea typeface="A Ordibehesht shablon" panose="02000503000000020002" pitchFamily="2" charset="-78"/>
                <a:cs typeface="A Ordibehesht shablon" panose="02000503000000020002" pitchFamily="2" charset="-78"/>
              </a:rPr>
              <a:t>Random Walk</a:t>
            </a:r>
            <a:endParaRPr lang="en-US" sz="1600" dirty="0">
              <a:latin typeface="Squada One" panose="020B0604020202020204" charset="0"/>
              <a:ea typeface="A Ordibehesht shablon" panose="02000503000000020002" pitchFamily="2" charset="-78"/>
              <a:cs typeface="A Ordibehesht shablon" panose="02000503000000020002" pitchFamily="2" charset="-78"/>
            </a:endParaRPr>
          </a:p>
        </p:txBody>
      </p:sp>
      <p:sp>
        <p:nvSpPr>
          <p:cNvPr id="4" name="Title 3"/>
          <p:cNvSpPr>
            <a:spLocks noGrp="1"/>
          </p:cNvSpPr>
          <p:nvPr>
            <p:ph type="ctrTitle"/>
          </p:nvPr>
        </p:nvSpPr>
        <p:spPr>
          <a:xfrm flipH="1">
            <a:off x="2336852" y="507400"/>
            <a:ext cx="6057945" cy="1133460"/>
          </a:xfrm>
        </p:spPr>
        <p:txBody>
          <a:bodyPr/>
          <a:lstStyle/>
          <a:p>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مدل‌سازی به وسیله گراف به پژوهشگران کمک می‌کند تا به درک بهتری از کاربران، محصولات  و روابط بین آن‌ها در یک سامانه دست‌ یابند. کاربران و محصولات ، خود هرکدام نماینده یک گره منحصر به فرد در گراف متناظر با سامانه هستند و روش‌های متعددی تا به امروز برای بررسی ساختار حاکم بر روابط میان آن‌ها ارائه شده است. </a:t>
            </a:r>
            <a:b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b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به طور کلی این روش‌ها در چهار دسته مختلف جای می‌گیرند که عبارت‌اند از :</a:t>
            </a: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5" name="Title 4"/>
          <p:cNvSpPr>
            <a:spLocks noGrp="1"/>
          </p:cNvSpPr>
          <p:nvPr>
            <p:ph type="ctrTitle" idx="3"/>
          </p:nvPr>
        </p:nvSpPr>
        <p:spPr>
          <a:xfrm>
            <a:off x="-503398" y="305524"/>
            <a:ext cx="2300700" cy="265800"/>
          </a:xfrm>
        </p:spPr>
        <p:txBody>
          <a:bodyPr/>
          <a:lstStyle/>
          <a:p>
            <a:endParaRPr lang="en-US" dirty="0"/>
          </a:p>
        </p:txBody>
      </p:sp>
      <p:sp>
        <p:nvSpPr>
          <p:cNvPr id="6" name="Title 5"/>
          <p:cNvSpPr>
            <a:spLocks noGrp="1"/>
          </p:cNvSpPr>
          <p:nvPr>
            <p:ph type="ctrTitle" idx="4"/>
          </p:nvPr>
        </p:nvSpPr>
        <p:spPr>
          <a:xfrm>
            <a:off x="2336851" y="1490870"/>
            <a:ext cx="6057945" cy="1095111"/>
          </a:xfrm>
        </p:spPr>
        <p:txBody>
          <a:bodyPr/>
          <a:lstStyle/>
          <a:p>
            <a:pPr algn="l"/>
            <a:r>
              <a:rPr lang="fa-IR" sz="1600" dirty="0">
                <a:latin typeface="Squada One" panose="020B0604020202020204" charset="0"/>
                <a:ea typeface="A Ordibehesht shablon" panose="02000503000000020002" pitchFamily="2" charset="-78"/>
                <a:cs typeface="A Ordibehesht shablon" panose="02000503000000020002" pitchFamily="2" charset="-78"/>
              </a:rPr>
              <a:t> </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.۱</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Node </a:t>
            </a:r>
            <a:r>
              <a:rPr lang="en-US" sz="1600" dirty="0">
                <a:latin typeface="Squada One" panose="020B0604020202020204" charset="0"/>
                <a:ea typeface="A Ordibehesht shablon" panose="02000503000000020002" pitchFamily="2" charset="-78"/>
                <a:cs typeface="A Ordibehesht shablon" panose="02000503000000020002" pitchFamily="2" charset="-78"/>
              </a:rPr>
              <a:t>Classification</a:t>
            </a:r>
            <a:br>
              <a:rPr lang="en-US" sz="1600" dirty="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.۲</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Link </a:t>
            </a:r>
            <a:r>
              <a:rPr lang="en-US" sz="1600" dirty="0">
                <a:latin typeface="Squada One" panose="020B0604020202020204" charset="0"/>
                <a:ea typeface="A Ordibehesht shablon" panose="02000503000000020002" pitchFamily="2" charset="-78"/>
                <a:cs typeface="A Ordibehesht shablon" panose="02000503000000020002" pitchFamily="2" charset="-78"/>
              </a:rPr>
              <a:t>Prediction</a:t>
            </a:r>
            <a:br>
              <a:rPr lang="en-US" sz="1600" dirty="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.۳</a:t>
            </a:r>
            <a:r>
              <a:rPr lang="sv-SE" sz="1600" dirty="0" smtClean="0">
                <a:latin typeface="Squada One" panose="020B0604020202020204" charset="0"/>
                <a:ea typeface="A Ordibehesht shablon" panose="02000503000000020002" pitchFamily="2" charset="-78"/>
                <a:cs typeface="A Ordibehesht shablon" panose="02000503000000020002" pitchFamily="2" charset="-78"/>
              </a:rPr>
              <a:t>Clustering</a:t>
            </a:r>
            <a:r>
              <a:rPr lang="sv-SE" sz="1600" dirty="0">
                <a:latin typeface="Squada One" panose="020B0604020202020204" charset="0"/>
                <a:ea typeface="A Ordibehesht shablon" panose="02000503000000020002" pitchFamily="2" charset="-78"/>
                <a:cs typeface="A Ordibehesht shablon" panose="02000503000000020002" pitchFamily="2" charset="-78"/>
              </a:rPr>
              <a:t/>
            </a:r>
            <a:br>
              <a:rPr lang="sv-SE" sz="1600" dirty="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.۴</a:t>
            </a:r>
            <a:r>
              <a:rPr lang="en-US" sz="1600" dirty="0" err="1" smtClean="0">
                <a:latin typeface="Squada One" panose="020B0604020202020204" charset="0"/>
                <a:ea typeface="A Ordibehesht shablon" panose="02000503000000020002" pitchFamily="2" charset="-78"/>
                <a:cs typeface="A Ordibehesht shablon" panose="02000503000000020002" pitchFamily="2" charset="-78"/>
              </a:rPr>
              <a:t>Visulization</a:t>
            </a:r>
            <a:endParaRPr lang="en-US" sz="1600" dirty="0"/>
          </a:p>
        </p:txBody>
      </p:sp>
    </p:spTree>
    <p:extLst>
      <p:ext uri="{BB962C8B-B14F-4D97-AF65-F5344CB8AC3E}">
        <p14:creationId xmlns:p14="http://schemas.microsoft.com/office/powerpoint/2010/main" val="410529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64878" y="2845442"/>
            <a:ext cx="2943264" cy="1950640"/>
          </a:xfrm>
        </p:spPr>
        <p:txBody>
          <a:bodyPr numCol="1"/>
          <a:lstStyle/>
          <a:p>
            <a:pPr algn="r" rtl="1"/>
            <a:r>
              <a:rPr lang="fa-IR"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همانطور که گفته شد الگوریتم‌های </a:t>
            </a:r>
            <a:r>
              <a:rPr lang="en-US" dirty="0" smtClean="0">
                <a:latin typeface="Squada One" panose="020B0604020202020204" charset="0"/>
                <a:ea typeface="A Ordibehesht shablon" panose="02000503000000020002" pitchFamily="2" charset="-78"/>
                <a:cs typeface="A Ordibehesht shablon" panose="02000503000000020002" pitchFamily="2" charset="-78"/>
              </a:rPr>
              <a:t>Random Walk</a:t>
            </a:r>
            <a:r>
              <a:rPr lang="fa-IR" dirty="0" smtClean="0">
                <a:latin typeface="Squada One" panose="020B0604020202020204" charset="0"/>
                <a:ea typeface="A Ordibehesht shablon" panose="02000503000000020002" pitchFamily="2" charset="-78"/>
                <a:cs typeface="A Ordibehesht shablon" panose="02000503000000020002" pitchFamily="2" charset="-78"/>
              </a:rPr>
              <a:t>  الگوریتم‌هایی هستند که با </a:t>
            </a:r>
            <a:r>
              <a:rPr lang="fa-IR" dirty="0" smtClean="0">
                <a:latin typeface="Squada One" panose="020B0604020202020204" charset="0"/>
                <a:ea typeface="A Ordibehesht shablon" panose="02000503000000020002" pitchFamily="2" charset="-78"/>
                <a:cs typeface="A Ordibehesht shablon" panose="02000503000000020002" pitchFamily="2" charset="-78"/>
              </a:rPr>
              <a:t>استفاده از  </a:t>
            </a:r>
            <a:r>
              <a:rPr lang="fa-IR" dirty="0" smtClean="0">
                <a:latin typeface="Squada One" panose="020B0604020202020204" charset="0"/>
                <a:ea typeface="A Ordibehesht shablon" panose="02000503000000020002" pitchFamily="2" charset="-78"/>
                <a:cs typeface="A Ordibehesht shablon" panose="02000503000000020002" pitchFamily="2" charset="-78"/>
              </a:rPr>
              <a:t>نمایش گره‌های گراف در فضایی برداری سعی در پیشنهاد مناسب‌ترین اقلام به کاربران را دارند. این الگوریتم‌ها زمانی به کار می‌آیند که شبکه به قدری بزرگ است که نمی‌توان به طور کامل آن را ذخیره نمود و تنها امکان مشاهده بخشی از آن فراهم است. اساس کار این الگوریتم‌ها یافتن مسیرهایی تصادفی با شروع از یک گره و انتخاب گره‌‌ی بعدی با احتمالی معین است.</a:t>
            </a:r>
            <a:endParaRPr lang="en-US" dirty="0">
              <a:latin typeface="Squada One" panose="020B0604020202020204" charset="0"/>
              <a:ea typeface="A Ordibehesht shablon" panose="02000503000000020002" pitchFamily="2" charset="-78"/>
              <a:cs typeface="A Ordibehesht shablon" panose="02000503000000020002" pitchFamily="2" charset="-78"/>
            </a:endParaRPr>
          </a:p>
        </p:txBody>
      </p:sp>
      <p:sp>
        <p:nvSpPr>
          <p:cNvPr id="3" name="Title 2"/>
          <p:cNvSpPr>
            <a:spLocks noGrp="1"/>
          </p:cNvSpPr>
          <p:nvPr>
            <p:ph type="ctrTitle"/>
          </p:nvPr>
        </p:nvSpPr>
        <p:spPr>
          <a:xfrm flipH="1">
            <a:off x="2023767" y="2027529"/>
            <a:ext cx="3956100" cy="670500"/>
          </a:xfrm>
        </p:spPr>
        <p:txBody>
          <a:bodyPr/>
          <a:lstStyle/>
          <a:p>
            <a:pPr algn="r"/>
            <a:r>
              <a:rPr lang="fa-IR" sz="40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الگوریتم‌ها</a:t>
            </a:r>
            <a:endParaRPr lang="en-US" sz="40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Tree>
    <p:extLst>
      <p:ext uri="{BB962C8B-B14F-4D97-AF65-F5344CB8AC3E}">
        <p14:creationId xmlns:p14="http://schemas.microsoft.com/office/powerpoint/2010/main" val="1012233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p:nvPr/>
        </p:nvSpPr>
        <p:spPr>
          <a:xfrm rot="5400000">
            <a:off x="2050488" y="1999184"/>
            <a:ext cx="2658200" cy="2384800"/>
          </a:xfrm>
          <a:prstGeom prst="flowChartPreparation">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9"/>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l="50000" t="50000" r="50000" b="50000"/>
            </a:path>
            <a:tileRect/>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9"/>
          <p:cNvSpPr txBox="1">
            <a:spLocks noGrp="1"/>
          </p:cNvSpPr>
          <p:nvPr>
            <p:ph type="ctrTitle"/>
          </p:nvPr>
        </p:nvSpPr>
        <p:spPr>
          <a:xfrm flipH="1">
            <a:off x="4358760" y="507400"/>
            <a:ext cx="4036040"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دو نوع از مهم‌ترین و معروف‌ترین انواع این الگوریتم ها عبارت‌اند از:</a:t>
            </a:r>
            <a:endParaRPr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374" name="Google Shape;374;p49"/>
          <p:cNvSpPr txBox="1">
            <a:spLocks noGrp="1"/>
          </p:cNvSpPr>
          <p:nvPr>
            <p:ph type="ctrTitle" idx="3"/>
          </p:nvPr>
        </p:nvSpPr>
        <p:spPr>
          <a:xfrm>
            <a:off x="2229238" y="3162054"/>
            <a:ext cx="2300700" cy="26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smtClean="0"/>
              <a:t>Deepwalk</a:t>
            </a:r>
            <a:endParaRPr dirty="0"/>
          </a:p>
        </p:txBody>
      </p:sp>
      <p:sp>
        <p:nvSpPr>
          <p:cNvPr id="375" name="Google Shape;375;p49"/>
          <p:cNvSpPr txBox="1">
            <a:spLocks noGrp="1"/>
          </p:cNvSpPr>
          <p:nvPr>
            <p:ph type="ctrTitle" idx="4"/>
          </p:nvPr>
        </p:nvSpPr>
        <p:spPr>
          <a:xfrm>
            <a:off x="4614138" y="3162054"/>
            <a:ext cx="2384700" cy="26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Node2Vec</a:t>
            </a:r>
            <a:endParaRPr dirty="0"/>
          </a:p>
        </p:txBody>
      </p:sp>
      <p:sp>
        <p:nvSpPr>
          <p:cNvPr id="376" name="Google Shape;376;p49"/>
          <p:cNvSpPr txBox="1">
            <a:spLocks noGrp="1"/>
          </p:cNvSpPr>
          <p:nvPr>
            <p:ph type="subTitle" idx="1"/>
          </p:nvPr>
        </p:nvSpPr>
        <p:spPr>
          <a:xfrm>
            <a:off x="0" y="421605"/>
            <a:ext cx="2085600" cy="532552"/>
          </a:xfrm>
          <a:prstGeom prst="rect">
            <a:avLst/>
          </a:prstGeom>
        </p:spPr>
        <p:txBody>
          <a:bodyPr spcFirstLastPara="1" wrap="square" lIns="91425" tIns="91425" rIns="91425" bIns="91425" anchor="t" anchorCtr="0">
            <a:noAutofit/>
          </a:bodyPr>
          <a:lstStyle/>
          <a:p>
            <a:pPr marL="114300" indent="0" rtl="1"/>
            <a:endParaRPr dirty="0">
              <a:latin typeface="Squada One" panose="020B0604020202020204" charset="0"/>
            </a:endParaRPr>
          </a:p>
        </p:txBody>
      </p:sp>
      <p:sp>
        <p:nvSpPr>
          <p:cNvPr id="377" name="Google Shape;377;p49"/>
          <p:cNvSpPr txBox="1">
            <a:spLocks noGrp="1"/>
          </p:cNvSpPr>
          <p:nvPr>
            <p:ph type="subTitle" idx="2"/>
          </p:nvPr>
        </p:nvSpPr>
        <p:spPr>
          <a:xfrm>
            <a:off x="0" y="954157"/>
            <a:ext cx="2085600" cy="48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Squada One" panose="020B0604020202020204" charset="0"/>
            </a:endParaRPr>
          </a:p>
        </p:txBody>
      </p:sp>
    </p:spTree>
    <p:extLst>
      <p:ext uri="{BB962C8B-B14F-4D97-AF65-F5344CB8AC3E}">
        <p14:creationId xmlns:p14="http://schemas.microsoft.com/office/powerpoint/2010/main" val="2281739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flipH="1">
                <a:off x="2497432" y="507399"/>
                <a:ext cx="5897368" cy="2069545"/>
              </a:xfrm>
            </p:spPr>
            <p:txBody>
              <a:bodyPr/>
              <a:lstStyle/>
              <a:p>
                <a:pPr rtl="1"/>
                <a:r>
                  <a:rPr lang="fa-IR" sz="18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الگوریتم </a:t>
                </a:r>
                <a:r>
                  <a:rPr lang="en-US" sz="1800" dirty="0" err="1" smtClean="0">
                    <a:latin typeface="Squada One" panose="020B0604020202020204" charset="0"/>
                    <a:ea typeface="A Ordibehesht shablon" panose="02000503000000020002" pitchFamily="2" charset="-78"/>
                    <a:cs typeface="A Ordibehesht shablon" panose="02000503000000020002" pitchFamily="2" charset="-78"/>
                  </a:rPr>
                  <a:t>Deepwalk</a:t>
                </a:r>
                <a:r>
                  <a:rPr lang="en-US" sz="1800" dirty="0" smtClean="0">
                    <a:latin typeface="Squada One" panose="020B0604020202020204" charset="0"/>
                    <a:ea typeface="A Ordibehesht shablon" panose="02000503000000020002" pitchFamily="2" charset="-78"/>
                    <a:cs typeface="A Ordibehesht shablon" panose="02000503000000020002" pitchFamily="2" charset="-78"/>
                  </a:rPr>
                  <a:t/>
                </a:r>
                <a:br>
                  <a:rPr lang="en-US" sz="1800" dirty="0" smtClean="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گراف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G=(V, E)</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با مجموعه رئوس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V</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و مجموعه یال‌های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E</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را در نظر بگیرید. در شروع، الگوریتم  درختی دودویی از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G</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می‌سازد  و با</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انتخاب راسی چون </a:t>
                </a:r>
                <a14:m>
                  <m:oMath xmlns:m="http://schemas.openxmlformats.org/officeDocument/2006/math">
                    <m:sSub>
                      <m:sSubPr>
                        <m:ctrlPr>
                          <a:rPr lang="fa-IR" sz="1600" i="1" smtClean="0">
                            <a:latin typeface="Cambria Math" panose="02040503050406030204" pitchFamily="18" charset="0"/>
                            <a:ea typeface="A Ordibehesht shablon" panose="02000503000000020002" pitchFamily="2" charset="-78"/>
                            <a:cs typeface="A Ordibehesht shablon" panose="02000503000000020002" pitchFamily="2" charset="-78"/>
                          </a:rPr>
                        </m:ctrlPr>
                      </m:sSubPr>
                      <m:e>
                        <m:r>
                          <m:rPr>
                            <m:sty m:val="p"/>
                          </m:rPr>
                          <a:rPr lang="en-US" sz="1600" b="0" i="0" smtClean="0">
                            <a:latin typeface="Cambria Math" panose="02040503050406030204" pitchFamily="18" charset="0"/>
                            <a:ea typeface="A Ordibehesht shablon" panose="02000503000000020002" pitchFamily="2" charset="-78"/>
                            <a:cs typeface="A Ordibehesht shablon" panose="02000503000000020002" pitchFamily="2" charset="-78"/>
                          </a:rPr>
                          <m:t>W</m:t>
                        </m:r>
                      </m:e>
                      <m:sub>
                        <m:r>
                          <a:rPr lang="en-US" sz="1600" b="0" i="1" smtClean="0">
                            <a:latin typeface="Cambria Math" panose="02040503050406030204" pitchFamily="18" charset="0"/>
                            <a:ea typeface="A Ordibehesht shablon" panose="02000503000000020002" pitchFamily="2" charset="-78"/>
                            <a:cs typeface="A Ordibehesht shablon" panose="02000503000000020002" pitchFamily="2" charset="-78"/>
                          </a:rPr>
                          <m:t>𝑖</m:t>
                        </m:r>
                      </m:sub>
                    </m:sSub>
                  </m:oMath>
                </a14:m>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از مجموعه رئوس به طور تصادفی روند را ادامه می‌دهد . راس بعدی در این مسیر تصادفی از میان رئوس همسایه  </a:t>
                </a:r>
                <a14:m>
                  <m:oMath xmlns:m="http://schemas.openxmlformats.org/officeDocument/2006/math">
                    <m:sSub>
                      <m:sSubPr>
                        <m:ctrlPr>
                          <a:rPr lang="fa-IR" sz="1600" i="1" smtClean="0">
                            <a:latin typeface="Cambria Math" panose="02040503050406030204" pitchFamily="18" charset="0"/>
                            <a:ea typeface="A Ordibehesht shablon" panose="02000503000000020002" pitchFamily="2" charset="-78"/>
                            <a:cs typeface="A Ordibehesht shablon" panose="02000503000000020002" pitchFamily="2" charset="-78"/>
                          </a:rPr>
                        </m:ctrlPr>
                      </m:sSubPr>
                      <m:e>
                        <m:r>
                          <a:rPr lang="en-US" sz="1600" b="0" i="1" smtClean="0">
                            <a:latin typeface="Cambria Math" panose="02040503050406030204" pitchFamily="18" charset="0"/>
                            <a:ea typeface="A Ordibehesht shablon" panose="02000503000000020002" pitchFamily="2" charset="-78"/>
                            <a:cs typeface="A Ordibehesht shablon" panose="02000503000000020002" pitchFamily="2" charset="-78"/>
                          </a:rPr>
                          <m:t>𝑊</m:t>
                        </m:r>
                      </m:e>
                      <m:sub>
                        <m:r>
                          <a:rPr lang="en-US" sz="1600" b="0" i="1" smtClean="0">
                            <a:latin typeface="Cambria Math" panose="02040503050406030204" pitchFamily="18" charset="0"/>
                            <a:ea typeface="A Ordibehesht shablon" panose="02000503000000020002" pitchFamily="2" charset="-78"/>
                            <a:cs typeface="A Ordibehesht shablon" panose="02000503000000020002" pitchFamily="2" charset="-78"/>
                          </a:rPr>
                          <m:t>𝑖</m:t>
                        </m:r>
                      </m:sub>
                    </m:sSub>
                  </m:oMath>
                </a14:m>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انتخاب می‌گردد و الگوریتم خود با توجه به آرگومان‌هایی مختلف  بیشترین  احتمال  را برای انتخاب هر یک از رئوس همسایه محاسبه می‌کند. هدف نمایش هر گره از بردار در فضای برداری </a:t>
                </a:r>
                <a14:m>
                  <m:oMath xmlns:m="http://schemas.openxmlformats.org/officeDocument/2006/math">
                    <m:sSup>
                      <m:sSupPr>
                        <m:ctrlPr>
                          <a:rPr lang="fa-IR" sz="1600" i="1" smtClean="0">
                            <a:latin typeface="Cambria Math" panose="02040503050406030204" pitchFamily="18" charset="0"/>
                            <a:ea typeface="A Ordibehesht shablon" panose="02000503000000020002" pitchFamily="2" charset="-78"/>
                            <a:cs typeface="A Ordibehesht shablon" panose="02000503000000020002" pitchFamily="2" charset="-78"/>
                          </a:rPr>
                        </m:ctrlPr>
                      </m:sSupPr>
                      <m:e>
                        <m:r>
                          <a:rPr lang="en-US" sz="1600" b="0" i="1" smtClean="0">
                            <a:latin typeface="Cambria Math" panose="02040503050406030204" pitchFamily="18" charset="0"/>
                            <a:ea typeface="A Ordibehesht shablon" panose="02000503000000020002" pitchFamily="2" charset="-78"/>
                            <a:cs typeface="A Ordibehesht shablon" panose="02000503000000020002" pitchFamily="2" charset="-78"/>
                          </a:rPr>
                          <m:t>𝑅</m:t>
                        </m:r>
                      </m:e>
                      <m:sup>
                        <m:r>
                          <a:rPr lang="en-US" sz="1600" b="0" i="1" smtClean="0">
                            <a:latin typeface="Cambria Math" panose="02040503050406030204" pitchFamily="18" charset="0"/>
                            <a:ea typeface="A Ordibehesht shablon" panose="02000503000000020002" pitchFamily="2" charset="-78"/>
                            <a:cs typeface="A Ordibehesht shablon" panose="02000503000000020002" pitchFamily="2" charset="-78"/>
                          </a:rPr>
                          <m:t>𝑑</m:t>
                        </m:r>
                      </m:sup>
                    </m:sSup>
                  </m:oMath>
                </a14:m>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است بنابراین به ازای هر گره در گراف، مسیری تصادفی توسط الگوریتم طی می‌شود و در هر مرحله نمایش گراف به‌روز می‌شود.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
                </a:r>
                <a:br>
                  <a:rPr lang="en-US" sz="1600" dirty="0" smtClean="0">
                    <a:latin typeface="Squada One" panose="020B0604020202020204" charset="0"/>
                    <a:ea typeface="A Ordibehesht shablon" panose="02000503000000020002" pitchFamily="2" charset="-78"/>
                    <a:cs typeface="A Ordibehesht shablon" panose="02000503000000020002" pitchFamily="2" charset="-78"/>
                  </a:rPr>
                </a:b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flipH="1">
                <a:off x="2497432" y="507399"/>
                <a:ext cx="5897368" cy="2069545"/>
              </a:xfrm>
              <a:blipFill>
                <a:blip r:embed="rId2"/>
                <a:stretch>
                  <a:fillRect t="-882" r="-827"/>
                </a:stretch>
              </a:blipFill>
            </p:spPr>
            <p:txBody>
              <a:bodyPr/>
              <a:lstStyle/>
              <a:p>
                <a:r>
                  <a:rPr lang="en-US">
                    <a:noFill/>
                  </a:rPr>
                  <a:t> </a:t>
                </a:r>
              </a:p>
            </p:txBody>
          </p:sp>
        </mc:Fallback>
      </mc:AlternateContent>
      <p:sp>
        <p:nvSpPr>
          <p:cNvPr id="3" name="Subtitle 2"/>
          <p:cNvSpPr>
            <a:spLocks noGrp="1"/>
          </p:cNvSpPr>
          <p:nvPr>
            <p:ph type="subTitle" idx="1"/>
          </p:nvPr>
        </p:nvSpPr>
        <p:spPr>
          <a:xfrm>
            <a:off x="0" y="175837"/>
            <a:ext cx="2085600" cy="488400"/>
          </a:xfrm>
        </p:spPr>
        <p:txBody>
          <a:bodyPr/>
          <a:lstStyle/>
          <a:p>
            <a:endParaRPr lang="en-US" dirty="0"/>
          </a:p>
        </p:txBody>
      </p:sp>
      <p:sp>
        <p:nvSpPr>
          <p:cNvPr id="4" name="Subtitle 3"/>
          <p:cNvSpPr>
            <a:spLocks noGrp="1"/>
          </p:cNvSpPr>
          <p:nvPr>
            <p:ph type="subTitle" idx="2"/>
          </p:nvPr>
        </p:nvSpPr>
        <p:spPr>
          <a:xfrm>
            <a:off x="0" y="1234150"/>
            <a:ext cx="2085600" cy="488400"/>
          </a:xfrm>
        </p:spPr>
        <p:txBody>
          <a:bodyPr/>
          <a:lstStyle/>
          <a:p>
            <a:endParaRPr lang="en-US" dirty="0"/>
          </a:p>
        </p:txBody>
      </p:sp>
      <p:sp>
        <p:nvSpPr>
          <p:cNvPr id="5" name="Title 4"/>
          <p:cNvSpPr>
            <a:spLocks noGrp="1"/>
          </p:cNvSpPr>
          <p:nvPr>
            <p:ph type="ctrTitle" idx="3"/>
          </p:nvPr>
        </p:nvSpPr>
        <p:spPr>
          <a:xfrm>
            <a:off x="0" y="677008"/>
            <a:ext cx="2300700" cy="265800"/>
          </a:xfrm>
        </p:spPr>
        <p:txBody>
          <a:bodyPr/>
          <a:lstStyle/>
          <a:p>
            <a:endParaRPr lang="en-US" dirty="0"/>
          </a:p>
        </p:txBody>
      </p:sp>
      <p:sp>
        <p:nvSpPr>
          <p:cNvPr id="6" name="Title 5"/>
          <p:cNvSpPr>
            <a:spLocks noGrp="1"/>
          </p:cNvSpPr>
          <p:nvPr>
            <p:ph type="ctrTitle" idx="4"/>
          </p:nvPr>
        </p:nvSpPr>
        <p:spPr>
          <a:xfrm>
            <a:off x="2497432" y="2576944"/>
            <a:ext cx="5897368" cy="1825190"/>
          </a:xfrm>
        </p:spPr>
        <p:txBody>
          <a:bodyPr/>
          <a:lstStyle/>
          <a:p>
            <a:pPr algn="r" rtl="1"/>
            <a:r>
              <a:rPr lang="fa-IR" sz="18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الگوریتم </a:t>
            </a:r>
            <a:r>
              <a:rPr lang="en-US" sz="1800" dirty="0" smtClean="0">
                <a:latin typeface="Squada One" panose="020B0604020202020204" charset="0"/>
                <a:ea typeface="A Ordibehesht shablon" panose="02000503000000020002" pitchFamily="2" charset="-78"/>
                <a:cs typeface="A Ordibehesht shablon" panose="02000503000000020002" pitchFamily="2" charset="-78"/>
              </a:rPr>
              <a:t>Node2Vec</a:t>
            </a:r>
            <a:r>
              <a:rPr lang="fa-IR" sz="1800" dirty="0" smtClean="0">
                <a:latin typeface="Squada One" panose="020B0604020202020204" charset="0"/>
                <a:ea typeface="A Ordibehesht shablon" panose="02000503000000020002" pitchFamily="2" charset="-78"/>
                <a:cs typeface="A Ordibehesht shablon" panose="02000503000000020002" pitchFamily="2" charset="-78"/>
              </a:rPr>
              <a:t> </a:t>
            </a:r>
            <a:br>
              <a:rPr lang="fa-IR" sz="1800" dirty="0" smtClean="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این الگوریتم بسیار شبیه به الگوریتم قبلی عمل می‌کند. تفاوت عمده آن با الگوریتم قبلی در بکارگیری استراتژی‌های کلاسیک جستجو یعنی دو الگوریتم جستجوی اول سطح و جستجوی اول عمق در انتخاب رئوس مسیر تصادفی  است. همین امر سبب می‌شود تا بردار متناظر با هر گره در گراف از کیفیتی بالاتر برخوردار باشد و جزییات اطلاعاتی بیشتری از گراف را در اختیار داشته باشد.</a:t>
            </a: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Tree>
    <p:extLst>
      <p:ext uri="{BB962C8B-B14F-4D97-AF65-F5344CB8AC3E}">
        <p14:creationId xmlns:p14="http://schemas.microsoft.com/office/powerpoint/2010/main" val="484966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31755"/>
            <a:ext cx="2085600" cy="488400"/>
          </a:xfrm>
        </p:spPr>
        <p:txBody>
          <a:bodyPr/>
          <a:lstStyle/>
          <a:p>
            <a:endParaRPr lang="en-US" dirty="0"/>
          </a:p>
        </p:txBody>
      </p:sp>
      <p:sp>
        <p:nvSpPr>
          <p:cNvPr id="3" name="Subtitle 2"/>
          <p:cNvSpPr>
            <a:spLocks noGrp="1"/>
          </p:cNvSpPr>
          <p:nvPr>
            <p:ph type="subTitle" idx="2"/>
          </p:nvPr>
        </p:nvSpPr>
        <p:spPr>
          <a:xfrm>
            <a:off x="0" y="1121187"/>
            <a:ext cx="2085600" cy="488400"/>
          </a:xfrm>
        </p:spPr>
        <p:txBody>
          <a:bodyPr/>
          <a:lstStyle/>
          <a:p>
            <a:endParaRPr lang="en-US" dirty="0"/>
          </a:p>
        </p:txBody>
      </p:sp>
      <p:sp>
        <p:nvSpPr>
          <p:cNvPr id="4" name="Title 3"/>
          <p:cNvSpPr>
            <a:spLocks noGrp="1"/>
          </p:cNvSpPr>
          <p:nvPr>
            <p:ph type="ctrTitle"/>
          </p:nvPr>
        </p:nvSpPr>
        <p:spPr>
          <a:xfrm flipH="1">
            <a:off x="2555260" y="594336"/>
            <a:ext cx="5864840" cy="3782496"/>
          </a:xfrm>
        </p:spPr>
        <p:txBody>
          <a:bodyPr/>
          <a:lstStyle/>
          <a:p>
            <a:pPr rtl="1"/>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در پایان هر دو الگوریتم با استفاده از </a:t>
            </a:r>
            <a:r>
              <a:rPr lang="en-US" sz="1600" dirty="0">
                <a:latin typeface="Squada One" panose="020B0604020202020204" charset="0"/>
                <a:ea typeface="A Ordibehesht shablon" panose="02000503000000020002" pitchFamily="2" charset="-78"/>
                <a:cs typeface="A Ordibehesht shablon" panose="02000503000000020002" pitchFamily="2" charset="-78"/>
              </a:rPr>
              <a:t>S</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tochastic </a:t>
            </a:r>
            <a:r>
              <a:rPr lang="en-US" sz="1600" dirty="0">
                <a:latin typeface="Squada One" panose="020B0604020202020204" charset="0"/>
                <a:ea typeface="A Ordibehesht shablon" panose="02000503000000020002" pitchFamily="2" charset="-78"/>
                <a:cs typeface="A Ordibehesht shablon" panose="02000503000000020002" pitchFamily="2" charset="-78"/>
              </a:rPr>
              <a:t>G</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radient </a:t>
            </a:r>
            <a:r>
              <a:rPr lang="en-US" sz="1600" dirty="0">
                <a:latin typeface="Squada One" panose="020B0604020202020204" charset="0"/>
                <a:ea typeface="A Ordibehesht shablon" panose="02000503000000020002" pitchFamily="2" charset="-78"/>
                <a:cs typeface="A Ordibehesht shablon" panose="02000503000000020002" pitchFamily="2" charset="-78"/>
              </a:rPr>
              <a:t>D</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escent</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و تعیین ضریب یادگیری مناسب بردارها را بهینه می‌کنند.</a:t>
            </a:r>
            <a:b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b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تناظر هر گره از گراف با یک بردار خود،  کاری دشوار است اما آنچه پیاده سازی این دو الگوریتم را چالش برانگیز می‌کند  سه موضوع است:</a:t>
            </a:r>
            <a:b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b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۱. تعداد مسیرهای تصادفی</a:t>
            </a:r>
            <a:b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b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۲. طول مسیرهای تصادفی</a:t>
            </a:r>
            <a:b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b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۳.طول بردار</a:t>
            </a:r>
            <a:b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b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طول بردار مهمترین بخش است چرا که در نمایش جزییات اطلاعاتی گراف نقشی تعیین کننده دارد. نکته حائز اهمیت بعدی تعداد مسیرهای تصادفی است. با توجه به بزرگ بودن شبکه، اجرای این دو الگوریتم به توان محاسباتی بسیار بالایی نیاز دارد و هر چند افزایش تعداد مسیرهای تصادفی معیارهای ارزیابی را افزایش می‌دهد اما محتاج  توان محاسباتی به مراتب بیشتری است پس مطلوب است با وسواس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تعیین </a:t>
            </a:r>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گردد.</a:t>
            </a:r>
            <a:r>
              <a:rPr lang="en-US"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
            </a:r>
            <a:br>
              <a:rPr lang="en-US"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br>
            <a:r>
              <a:rPr lang="fa-IR" sz="1600" dirty="0">
                <a:latin typeface="A Ordibehesht shablon" panose="02000503000000020002" pitchFamily="2" charset="-78"/>
                <a:ea typeface="A Ordibehesht shablon" panose="02000503000000020002" pitchFamily="2" charset="-78"/>
                <a:cs typeface="A Ordibehesht shablon" panose="02000503000000020002" pitchFamily="2" charset="-78"/>
              </a:rPr>
              <a:t>هر دو الگوریتم به صورت کتابخانه در زبان </a:t>
            </a:r>
            <a:r>
              <a:rPr lang="en-US" sz="1600" dirty="0">
                <a:latin typeface="Squada One" panose="020B0604020202020204" charset="0"/>
                <a:ea typeface="A Ordibehesht shablon" panose="02000503000000020002" pitchFamily="2" charset="-78"/>
                <a:cs typeface="A Ordibehesht shablon" panose="02000503000000020002" pitchFamily="2" charset="-78"/>
              </a:rPr>
              <a:t>Python</a:t>
            </a:r>
            <a:r>
              <a:rPr lang="fa-IR" sz="1600" dirty="0">
                <a:latin typeface="Squada One" panose="020B0604020202020204" charset="0"/>
                <a:ea typeface="A Ordibehesht shablon" panose="02000503000000020002" pitchFamily="2" charset="-78"/>
                <a:cs typeface="A Ordibehesht shablon" panose="02000503000000020002" pitchFamily="2" charset="-78"/>
              </a:rPr>
              <a:t> قابل استفاده هستند.برای استفاده کافی است آن‌ها را نصب کنید. در </a:t>
            </a:r>
            <a:r>
              <a:rPr lang="en-US" sz="1600" dirty="0">
                <a:latin typeface="Squada One" panose="020B0604020202020204" charset="0"/>
                <a:ea typeface="A Ordibehesht shablon" panose="02000503000000020002" pitchFamily="2" charset="-78"/>
                <a:cs typeface="A Ordibehesht shablon" panose="02000503000000020002" pitchFamily="2" charset="-78"/>
              </a:rPr>
              <a:t>documentation</a:t>
            </a:r>
            <a:r>
              <a:rPr lang="fa-IR" sz="1600" dirty="0">
                <a:latin typeface="Squada One" panose="020B0604020202020204" charset="0"/>
                <a:ea typeface="A Ordibehesht shablon" panose="02000503000000020002" pitchFamily="2" charset="-78"/>
                <a:cs typeface="A Ordibehesht shablon" panose="02000503000000020002" pitchFamily="2" charset="-78"/>
              </a:rPr>
              <a:t> هر دو الگوریتم نحوه نصب آن‌ها در سیستم عامل‌های مختلف ذکر شده است</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a:t>
            </a: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5" name="Title 4"/>
          <p:cNvSpPr>
            <a:spLocks noGrp="1"/>
          </p:cNvSpPr>
          <p:nvPr>
            <p:ph type="ctrTitle" idx="3"/>
          </p:nvPr>
        </p:nvSpPr>
        <p:spPr>
          <a:xfrm>
            <a:off x="0" y="554871"/>
            <a:ext cx="2300700" cy="265800"/>
          </a:xfrm>
        </p:spPr>
        <p:txBody>
          <a:bodyPr/>
          <a:lstStyle/>
          <a:p>
            <a:endParaRPr lang="en-US" dirty="0"/>
          </a:p>
        </p:txBody>
      </p:sp>
      <p:sp>
        <p:nvSpPr>
          <p:cNvPr id="6" name="Title 5"/>
          <p:cNvSpPr>
            <a:spLocks noGrp="1"/>
          </p:cNvSpPr>
          <p:nvPr>
            <p:ph type="ctrTitle" idx="4"/>
          </p:nvPr>
        </p:nvSpPr>
        <p:spPr>
          <a:xfrm>
            <a:off x="0" y="855387"/>
            <a:ext cx="2384700" cy="265800"/>
          </a:xfrm>
        </p:spPr>
        <p:txBody>
          <a:bodyPr/>
          <a:lstStyle/>
          <a:p>
            <a:endParaRPr lang="en-US" dirty="0"/>
          </a:p>
        </p:txBody>
      </p:sp>
    </p:spTree>
    <p:extLst>
      <p:ext uri="{BB962C8B-B14F-4D97-AF65-F5344CB8AC3E}">
        <p14:creationId xmlns:p14="http://schemas.microsoft.com/office/powerpoint/2010/main" val="2252872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285783"/>
            <a:ext cx="2085600" cy="488400"/>
          </a:xfrm>
        </p:spPr>
        <p:txBody>
          <a:bodyPr/>
          <a:lstStyle/>
          <a:p>
            <a:endParaRPr lang="en-US" dirty="0"/>
          </a:p>
        </p:txBody>
      </p:sp>
      <p:sp>
        <p:nvSpPr>
          <p:cNvPr id="3" name="Subtitle 2"/>
          <p:cNvSpPr>
            <a:spLocks noGrp="1"/>
          </p:cNvSpPr>
          <p:nvPr>
            <p:ph type="subTitle" idx="2"/>
          </p:nvPr>
        </p:nvSpPr>
        <p:spPr>
          <a:xfrm>
            <a:off x="2479356" y="2393616"/>
            <a:ext cx="5915440" cy="721849"/>
          </a:xfrm>
        </p:spPr>
        <p:txBody>
          <a:bodyPr/>
          <a:lstStyle/>
          <a:p>
            <a:pPr algn="l" rtl="1"/>
            <a:r>
              <a:rPr lang="en-US" sz="1600" dirty="0" err="1">
                <a:latin typeface="Squada One" panose="020B0604020202020204" charset="0"/>
              </a:rPr>
              <a:t>deepwalk</a:t>
            </a:r>
            <a:r>
              <a:rPr lang="en-US" sz="1600" dirty="0">
                <a:latin typeface="Squada One" panose="020B0604020202020204" charset="0"/>
              </a:rPr>
              <a:t> --input </a:t>
            </a:r>
            <a:r>
              <a:rPr lang="en-US" sz="1600" dirty="0" err="1" smtClean="0">
                <a:latin typeface="Squada One" panose="020B0604020202020204" charset="0"/>
              </a:rPr>
              <a:t>file.adjlist</a:t>
            </a:r>
            <a:r>
              <a:rPr lang="en-US" sz="1600" dirty="0" smtClean="0">
                <a:latin typeface="Squada One" panose="020B0604020202020204" charset="0"/>
              </a:rPr>
              <a:t> </a:t>
            </a:r>
            <a:r>
              <a:rPr lang="en-US" sz="1600" dirty="0">
                <a:latin typeface="Squada One" panose="020B0604020202020204" charset="0"/>
              </a:rPr>
              <a:t>--number-walks </a:t>
            </a:r>
            <a:r>
              <a:rPr lang="en-US" sz="1600" dirty="0" smtClean="0">
                <a:latin typeface="Squada One" panose="020B0604020202020204" charset="0"/>
              </a:rPr>
              <a:t>200 </a:t>
            </a:r>
            <a:r>
              <a:rPr lang="en-US" sz="1600" dirty="0">
                <a:latin typeface="Squada One" panose="020B0604020202020204" charset="0"/>
              </a:rPr>
              <a:t>--representation-size 10 --walk-length 5 --</a:t>
            </a:r>
            <a:r>
              <a:rPr lang="en-US" sz="1600" dirty="0" smtClean="0">
                <a:latin typeface="Squada One" panose="020B0604020202020204" charset="0"/>
              </a:rPr>
              <a:t>window-size 10 –output </a:t>
            </a:r>
            <a:r>
              <a:rPr lang="en-US" sz="1600" dirty="0" err="1" smtClean="0">
                <a:latin typeface="Squada One" panose="020B0604020202020204" charset="0"/>
              </a:rPr>
              <a:t>file.embeddings</a:t>
            </a:r>
            <a:endParaRPr lang="en-US" sz="1600" dirty="0">
              <a:latin typeface="Squada One" panose="020B0604020202020204" charset="0"/>
            </a:endParaRPr>
          </a:p>
        </p:txBody>
      </p:sp>
      <p:sp>
        <p:nvSpPr>
          <p:cNvPr id="4" name="Title 3"/>
          <p:cNvSpPr>
            <a:spLocks noGrp="1"/>
          </p:cNvSpPr>
          <p:nvPr>
            <p:ph type="ctrTitle"/>
          </p:nvPr>
        </p:nvSpPr>
        <p:spPr>
          <a:xfrm flipH="1">
            <a:off x="2479356" y="933879"/>
            <a:ext cx="5915439" cy="1521181"/>
          </a:xfrm>
        </p:spPr>
        <p:txBody>
          <a:bodyPr/>
          <a:lstStyle/>
          <a:p>
            <a:pPr rtl="1"/>
            <a:r>
              <a:rPr lang="fa-IR" sz="1600" dirty="0">
                <a:latin typeface="Squada One" panose="020B0604020202020204" charset="0"/>
                <a:ea typeface="A Ordibehesht shablon" panose="02000503000000020002" pitchFamily="2" charset="-78"/>
                <a:cs typeface="A Ordibehesht shablon" panose="02000503000000020002" pitchFamily="2" charset="-78"/>
              </a:rPr>
              <a:t>ورودی‌های هر دو الگوریتم شامل گراف یا لیست مجاورت یالی گراف، تعداد مسیرهای تصادفی، طول مسیرهای تصادفی و طول بردار است</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a:t>
            </a:r>
            <a:br>
              <a:rPr lang="fa-IR" sz="1600" dirty="0" smtClean="0">
                <a:latin typeface="Squada One" panose="020B0604020202020204" charset="0"/>
                <a:ea typeface="A Ordibehesht shablon" panose="02000503000000020002" pitchFamily="2" charset="-78"/>
                <a:cs typeface="A Ordibehesht shablon" panose="02000503000000020002" pitchFamily="2" charset="-78"/>
              </a:rPr>
            </a:b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الکوریتم </a:t>
            </a:r>
            <a:r>
              <a:rPr lang="en-US" sz="1600" dirty="0" err="1" smtClean="0">
                <a:latin typeface="Squada One" panose="020B0604020202020204" charset="0"/>
                <a:ea typeface="A Ordibehesht shablon" panose="02000503000000020002" pitchFamily="2" charset="-78"/>
                <a:cs typeface="A Ordibehesht shablon" panose="02000503000000020002" pitchFamily="2" charset="-78"/>
              </a:rPr>
              <a:t>deepwalk</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از طریق دستورهای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 command</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در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Anaconda Prompt</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اجرا می‌شود. کافی است یک فایل با پسوند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a:t>
            </a:r>
            <a:r>
              <a:rPr lang="en-US" sz="1600" dirty="0" err="1" smtClean="0">
                <a:latin typeface="Squada One" panose="020B0604020202020204" charset="0"/>
                <a:ea typeface="A Ordibehesht shablon" panose="02000503000000020002" pitchFamily="2" charset="-78"/>
                <a:cs typeface="A Ordibehesht shablon" panose="02000503000000020002" pitchFamily="2" charset="-78"/>
              </a:rPr>
              <a:t>adjlist</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در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 path</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که شامل لیست مجاورت یالی گراف است  و فایلی با پسوند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a:t>
            </a:r>
            <a:r>
              <a:rPr lang="en-US" sz="1600" dirty="0" err="1" smtClean="0">
                <a:latin typeface="Squada One" panose="020B0604020202020204" charset="0"/>
                <a:ea typeface="A Ordibehesht shablon" panose="02000503000000020002" pitchFamily="2" charset="-78"/>
                <a:cs typeface="A Ordibehesht shablon" panose="02000503000000020002" pitchFamily="2" charset="-78"/>
              </a:rPr>
              <a:t>embeddings</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جهت دریافت بردارها قرار دهید. با اجرای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command</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زیر الگوریتم اجرا خواهد شد.</a:t>
            </a: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
        <p:nvSpPr>
          <p:cNvPr id="5" name="Title 4"/>
          <p:cNvSpPr>
            <a:spLocks noGrp="1"/>
          </p:cNvSpPr>
          <p:nvPr>
            <p:ph type="ctrTitle" idx="3"/>
          </p:nvPr>
        </p:nvSpPr>
        <p:spPr>
          <a:xfrm>
            <a:off x="0" y="0"/>
            <a:ext cx="2300700" cy="265800"/>
          </a:xfrm>
        </p:spPr>
        <p:txBody>
          <a:bodyPr/>
          <a:lstStyle/>
          <a:p>
            <a:endParaRPr lang="en-US" dirty="0"/>
          </a:p>
        </p:txBody>
      </p:sp>
      <p:sp>
        <p:nvSpPr>
          <p:cNvPr id="6" name="Title 5"/>
          <p:cNvSpPr>
            <a:spLocks noGrp="1"/>
          </p:cNvSpPr>
          <p:nvPr>
            <p:ph type="ctrTitle" idx="4"/>
          </p:nvPr>
        </p:nvSpPr>
        <p:spPr>
          <a:xfrm>
            <a:off x="2479357" y="3144967"/>
            <a:ext cx="5915439" cy="928857"/>
          </a:xfrm>
        </p:spPr>
        <p:txBody>
          <a:bodyPr/>
          <a:lstStyle/>
          <a:p>
            <a:pPr algn="r" rtl="1"/>
            <a:r>
              <a:rPr lang="fa-IR" sz="1600" dirty="0" smtClean="0">
                <a:latin typeface="A Ordibehesht shablon" panose="02000503000000020002" pitchFamily="2" charset="-78"/>
                <a:ea typeface="A Ordibehesht shablon" panose="02000503000000020002" pitchFamily="2" charset="-78"/>
                <a:cs typeface="A Ordibehesht shablon" panose="02000503000000020002" pitchFamily="2" charset="-78"/>
              </a:rPr>
              <a:t>برای اجرای الگوریتم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node2vec</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بر روی داده‌ها اما نیاز به کمی کد نویسی است. پس از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import</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کتابخانه مربوطه در برنامه باید با ساختن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object</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ای از کلاس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node2vec</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ورودی‌ها را به آن داده و مدل را بسازید. باید مدل را در فایلی با پسوند </a:t>
            </a:r>
            <a:r>
              <a:rPr lang="en-US" sz="1600" dirty="0" smtClean="0">
                <a:latin typeface="Squada One" panose="020B0604020202020204" charset="0"/>
                <a:ea typeface="A Ordibehesht shablon" panose="02000503000000020002" pitchFamily="2" charset="-78"/>
                <a:cs typeface="A Ordibehesht shablon" panose="02000503000000020002" pitchFamily="2" charset="-78"/>
              </a:rPr>
              <a:t>.</a:t>
            </a:r>
            <a:r>
              <a:rPr lang="en-US" sz="1600" dirty="0" err="1" smtClean="0">
                <a:latin typeface="Squada One" panose="020B0604020202020204" charset="0"/>
                <a:ea typeface="A Ordibehesht shablon" panose="02000503000000020002" pitchFamily="2" charset="-78"/>
                <a:cs typeface="A Ordibehesht shablon" panose="02000503000000020002" pitchFamily="2" charset="-78"/>
              </a:rPr>
              <a:t>emb</a:t>
            </a:r>
            <a:r>
              <a:rPr lang="fa-IR" sz="1600" dirty="0" smtClean="0">
                <a:latin typeface="Squada One" panose="020B0604020202020204" charset="0"/>
                <a:ea typeface="A Ordibehesht shablon" panose="02000503000000020002" pitchFamily="2" charset="-78"/>
                <a:cs typeface="A Ordibehesht shablon" panose="02000503000000020002" pitchFamily="2" charset="-78"/>
              </a:rPr>
              <a:t> ذخیره نمایید.</a:t>
            </a:r>
            <a:endParaRPr lang="en-US" sz="1600" dirty="0">
              <a:latin typeface="A Ordibehesht shablon" panose="02000503000000020002" pitchFamily="2" charset="-78"/>
              <a:ea typeface="A Ordibehesht shablon" panose="02000503000000020002" pitchFamily="2" charset="-78"/>
              <a:cs typeface="A Ordibehesht shablon" panose="02000503000000020002" pitchFamily="2" charset="-78"/>
            </a:endParaRPr>
          </a:p>
        </p:txBody>
      </p:sp>
    </p:spTree>
    <p:extLst>
      <p:ext uri="{BB962C8B-B14F-4D97-AF65-F5344CB8AC3E}">
        <p14:creationId xmlns:p14="http://schemas.microsoft.com/office/powerpoint/2010/main" val="971411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Startup by Slidesgo">
  <a:themeElements>
    <a:clrScheme name="Simple Light">
      <a:dk1>
        <a:srgbClr val="88D3CE"/>
      </a:dk1>
      <a:lt1>
        <a:srgbClr val="423864"/>
      </a:lt1>
      <a:dk2>
        <a:srgbClr val="FFFFFF"/>
      </a:dk2>
      <a:lt2>
        <a:srgbClr val="EFEFEF"/>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2832</Words>
  <Application>Microsoft Office PowerPoint</Application>
  <PresentationFormat>On-screen Show (16:9)</PresentationFormat>
  <Paragraphs>564</Paragraphs>
  <Slides>30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Squada One</vt:lpstr>
      <vt:lpstr>A Ordibehesht shablon</vt:lpstr>
      <vt:lpstr>Righteous</vt:lpstr>
      <vt:lpstr>Fira Sans Extra Condensed Medium</vt:lpstr>
      <vt:lpstr>Roboto Condensed Light</vt:lpstr>
      <vt:lpstr>Cambria Math</vt:lpstr>
      <vt:lpstr>Arial</vt:lpstr>
      <vt:lpstr>Arial Unicode MS</vt:lpstr>
      <vt:lpstr>Tech Startup by Slidesgo</vt:lpstr>
      <vt:lpstr>بررسی الگوریتم‌های Deepwalk و  Node2Vec در سامانه‌های توصیه‌گر</vt:lpstr>
      <vt:lpstr>فهرست</vt:lpstr>
      <vt:lpstr>مقدمه</vt:lpstr>
      <vt:lpstr>مدل‌سازی به وسیله گراف به پژوهشگران کمک می‌کند تا به درک بهتری از کاربران، محصولات  و روابط بین آن‌ها در یک سامانه دست‌ یابند. کاربران و محصولات ، خود هرکدام نماینده یک گره منحصر به فرد در گراف متناظر با سامانه هستند و روش‌های متعددی تا به امروز برای بررسی ساختار حاکم بر روابط میان آن‌ها ارائه شده است.  به طور کلی این روش‌ها در چهار دسته مختلف جای می‌گیرند که عبارت‌اند از :</vt:lpstr>
      <vt:lpstr>الگوریتم‌ها</vt:lpstr>
      <vt:lpstr>دو نوع از مهم‌ترین و معروف‌ترین انواع این الگوریتم ها عبارت‌اند از:</vt:lpstr>
      <vt:lpstr>الگوریتم Deepwalk گراف G=(V, E) با مجموعه رئوس V و مجموعه یال‌های E را در نظر بگیرید. در شروع، الگوریتم  درختی دودویی از G می‌سازد  و با انتخاب راسی چون W_i از مجموعه رئوس به طور تصادفی روند را ادامه می‌دهد . راس بعدی در این مسیر تصادفی از میان رئوس همسایه  W_i انتخاب می‌گردد و الگوریتم خود با توجه به آرگومان‌هایی مختلف  بیشترین  احتمال  را برای انتخاب هر یک از رئوس همسایه محاسبه می‌کند. هدف نمایش هر گره از بردار در فضای برداری R^d است بنابراین به ازای هر گره در گراف، مسیری تصادفی توسط الگوریتم طی می‌شود و در هر مرحله نمایش گراف به‌روز می‌شود.  </vt:lpstr>
      <vt:lpstr>در پایان هر دو الگوریتم با استفاده از Stochastic Gradient Descent و تعیین ضریب یادگیری مناسب بردارها را بهینه می‌کنند. تناظر هر گره از گراف با یک بردار خود،  کاری دشوار است اما آنچه پیاده سازی این دو الگوریتم را چالش برانگیز می‌کند  سه موضوع است: ۱. تعداد مسیرهای تصادفی ۲. طول مسیرهای تصادفی ۳.طول بردار طول بردار مهمترین بخش است چرا که در نمایش جزییات اطلاعاتی گراف نقشی تعیین کننده دارد. نکته حائز اهمیت بعدی تعداد مسیرهای تصادفی است. با توجه به بزرگ بودن شبکه، اجرای این دو الگوریتم به توان محاسباتی بسیار بالایی نیاز دارد و هر چند افزایش تعداد مسیرهای تصادفی معیارهای ارزیابی را افزایش می‌دهد اما محتاج  توان محاسباتی به مراتب بیشتری است پس مطلوب است با وسواس تعیین گردد. هر دو الگوریتم به صورت کتابخانه در زبان Python قابل استفاده هستند.برای استفاده کافی است آن‌ها را نصب کنید. در documentation هر دو الگوریتم نحوه نصب آن‌ها در سیستم عامل‌های مختلف ذکر شده است.</vt:lpstr>
      <vt:lpstr>ورودی‌های هر دو الگوریتم شامل گراف یا لیست مجاورت یالی گراف، تعداد مسیرهای تصادفی، طول مسیرهای تصادفی و طول بردار است. الکوریتم deepwalk از طریق دستورهای  command در  Anaconda Prompt اجرا می‌شود. کافی است یک فایل با پسوند .adjlist در  pathکه شامل لیست مجاورت یالی گراف است  و فایلی با پسوند .embeddings جهت دریافت بردارها قرار دهید. با اجرای command زیر الگوریتم اجرا خواهد شد.</vt:lpstr>
      <vt:lpstr>تعاریف</vt:lpstr>
      <vt:lpstr>هر نمونه از این داده شامل سه بخش مختلف است. به طور مثال: </vt:lpstr>
      <vt:lpstr>حال ما ماتریس مجاورت این گراف دو بخشی را در اختیار داریم ولی ورودی هر دو الگوریتم لیست مجاورت یالی است. به آسانی می‌توان لیست مجاورت یالی را با استفاده از ماتریس مجاورت به دست آورد. به این صورت که در هر سطر از ماتریس مجاورت خانه‌هایی با مقادیر ۱ وجود دارند و  بیانگر وجود یک یال بین دو سر گره‌ها هستند. در قدم بعدی از فاز یادگیری برای هر کاربر داده آموزش و آزمون را با استفاده از ابزارهای کتابخانه Sklearn و نسبت ۸۰ ٪-۲۰٪ جدا می‌کنیم. این دو دسته هر یک بیانگر  زیرگرافی القایی از گراف اصلی هستند و  دقت کنید که باید ذخیره  شوند چرا که هر دو الگوریتم باید چند مرتبه روی آن‌ها اجرا شوند. با داشتن لیست مجاورت یالی زیرگراف داده آموزش می‌توان الگوریتم deepwalk را به ترتیب گفته شده اجرا نمود ولی برای اجرای الگوریتم node2vec برخلاف آن نیاز به خود  زیر گراف داریم. در اینجاست که با استفاده از کتابخانه Networkx و با داشت لیست مجاورت یالی، زیر گراف را از روی آن ساخته و برای اجرا آماده می‌کنیم. با اجرای دو الگوریتم بر روی داده آموزش فاز یادگیری پایان می‌یابد و بردارهای متناظر با هر گره از گراف را در اختیار داریم. در ادامه از ضرب کسینوسی و ضرب داخلی برای تعیین میزان شباهت بردارها استفاده می‌کنیم.  </vt:lpstr>
      <vt:lpstr>هر قدر ضرب کسینوسی و ضرب داخلی دو بردار بیشتر باشد میزان شباهت آن‌ها بیشتر خواهد بود پس کافی است برای هر کاربر در شبکه، بردار متناظرش را در بردار فیلم‌هایی که در داده آموزش نبوده‌اند ضرب کنیم  و مقادیرش را مرتب نماییم.به این ترتیب فیلم‌های پیشنهادی به ازای هر کاربر تعیین می‌گردند و وقت آن می‌رسد که Mapping را خنثی سازیم و برچسب هر فیلم را از بازه ۹۴۴-۲۶۲۵ به بازه ۱-۱۶۸۲ باز گردانیم. فاز آزمون را با انتخاب n فیلم از فیلم‌های پیشنهادی به ازای هر کاربر آغاز می‌کنیم. برای هر کاربر آن‌ها را با داده آزمون که از قبل جدا کرده‌ایم مقایسه می‌کنیم.</vt:lpstr>
      <vt:lpstr>معیارهای ارزیابی</vt:lpstr>
      <vt:lpstr>با انتخاب پارامترهای زیر  و معیار شباهت مورد نظر،  هر الگوریتم را  ۵ مرتبه اجرا می‌کنیم:</vt:lpstr>
      <vt:lpstr>number of walks = 200 length of walk = 5 dimension = 10 n = 20</vt:lpstr>
      <vt:lpstr>number of walks = 200 length of walk = 5 dimension = 10 n = 20</vt:lpstr>
      <vt:lpstr>number of walks = 200 length of walk = 5 dimension = 10 n = 20</vt:lpstr>
      <vt:lpstr>number of walks = 200 length of walk = 5 dimension = 10 n = 20</vt:lpstr>
      <vt:lpstr>number of walks = 200 length of walk = 5 dimension = 10 n = 50</vt:lpstr>
      <vt:lpstr>number of walks = 200 length of walk = 5 dimension = 10 n = 50</vt:lpstr>
      <vt:lpstr>number of walks = 200 length of walk = 5 dimension = 10 n = 50</vt:lpstr>
      <vt:lpstr>number of walks = 200 length of walk = 5 dimension = 10 n = 20</vt:lpstr>
      <vt:lpstr>number of walks = 200 length of walk = 5 dimension = 10 n = 100</vt:lpstr>
      <vt:lpstr>number of walks = 200 length of walk = 5 dimension = 10 n = 100</vt:lpstr>
      <vt:lpstr>number of walks = 200 length of walk = 5 dimension = 10 n = 100</vt:lpstr>
      <vt:lpstr>number of walks = 200 length of walk = 5 dimension = 10 n = 100</vt:lpstr>
      <vt:lpstr>مراجع</vt:lpstr>
      <vt:lpstr>مراجع</vt:lpstr>
      <vt:lpstr>با سپاس از توجه شما شکیلا طایفه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بررسی الگوریتم‌های Deepwalk و  Node2Vec در سامانه‌های توصیه‌گر</dc:title>
  <dc:creator>shakil</dc:creator>
  <cp:lastModifiedBy>shakil</cp:lastModifiedBy>
  <cp:revision>57</cp:revision>
  <dcterms:modified xsi:type="dcterms:W3CDTF">2020-07-27T06:43:46Z</dcterms:modified>
</cp:coreProperties>
</file>