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4343400" cy="37338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  <a:t>OWASP</a:t>
            </a:r>
            <a:br>
              <a:rPr lang="fa-IR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b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b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br>
              <a:rPr lang="en-US" sz="2200" dirty="0">
                <a:solidFill>
                  <a:schemeClr val="bg1"/>
                </a:solidFill>
                <a:latin typeface="Rockwell" panose="02060603020205020403" pitchFamily="18" charset="0"/>
                <a:cs typeface="B Zar" panose="00000400000000000000" pitchFamily="2" charset="-78"/>
              </a:rPr>
            </a:br>
            <a:r>
              <a:rPr lang="fa-IR" sz="2200" dirty="0">
                <a:solidFill>
                  <a:schemeClr val="bg1"/>
                </a:solidFill>
                <a:latin typeface="Rockwell" panose="02060603020205020403" pitchFamily="18" charset="0"/>
                <a:cs typeface="B Zar" panose="00000400000000000000" pitchFamily="2" charset="-78"/>
              </a:rPr>
              <a:t>استاد راهنما: دکتر نگهداری‌کیا</a:t>
            </a:r>
            <a:br>
              <a:rPr lang="en-US" sz="2200" dirty="0">
                <a:solidFill>
                  <a:schemeClr val="bg1"/>
                </a:solidFill>
                <a:latin typeface="Rockwell" panose="02060603020205020403" pitchFamily="18" charset="0"/>
                <a:cs typeface="B Zar" panose="00000400000000000000" pitchFamily="2" charset="-78"/>
              </a:rPr>
            </a:br>
            <a:r>
              <a:rPr lang="fa-IR" sz="2200" dirty="0">
                <a:solidFill>
                  <a:schemeClr val="bg1"/>
                </a:solidFill>
                <a:latin typeface="Rockwell" panose="02060603020205020403" pitchFamily="18" charset="0"/>
                <a:cs typeface="B Zar" panose="00000400000000000000" pitchFamily="2" charset="-78"/>
              </a:rPr>
              <a:t>آذر ماه </a:t>
            </a:r>
            <a:r>
              <a:rPr lang="fa-IR" sz="2200" dirty="0">
                <a:solidFill>
                  <a:schemeClr val="bg1"/>
                </a:solidFill>
                <a:latin typeface="Rockwell" panose="02060603020205020403" pitchFamily="18" charset="0"/>
                <a:cs typeface="B Lotus" panose="00000400000000000000" pitchFamily="2" charset="-78"/>
              </a:rPr>
              <a:t>1397</a:t>
            </a:r>
            <a:b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b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endParaRPr lang="en-US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6400"/>
            <a:ext cx="1143001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6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fa-IR" sz="2800" dirty="0">
                <a:solidFill>
                  <a:schemeClr val="bg1"/>
                </a:solidFill>
                <a:cs typeface="B Zar" panose="00000400000000000000" pitchFamily="2" charset="-78"/>
              </a:rPr>
              <a:t>امروزه یکی از مهم‌ترین دغدغه‌های کارشناسان امنیت اطلاعات و ارتباطات امنیت نرم‌افزاری سیستم‌های مدیریت محتوای وب است.</a:t>
            </a:r>
            <a:endParaRPr lang="en-US" sz="2800" dirty="0">
              <a:solidFill>
                <a:schemeClr val="bg1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57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3158116" cy="3124200"/>
          </a:xfrm>
        </p:spPr>
        <p:txBody>
          <a:bodyPr>
            <a:normAutofit/>
          </a:bodyPr>
          <a:lstStyle/>
          <a:p>
            <a:pPr rtl="1"/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OWASP </a:t>
            </a:r>
            <a:r>
              <a:rPr lang="fa-IR" sz="2000" dirty="0">
                <a:solidFill>
                  <a:schemeClr val="bg1"/>
                </a:solidFill>
              </a:rPr>
              <a:t> سازمانی بین المللی و غیرانتفاعی می‌باشد که در راستای ایمن سازی طراحی، پیاده‌سازی، توسعه و تست پروژه‌های نرم‌افزاری فعالیت می‌کند</a:t>
            </a:r>
            <a:r>
              <a:rPr lang="fa-IR" sz="1200" dirty="0">
                <a:solidFill>
                  <a:schemeClr val="bg1"/>
                </a:solidFill>
                <a:cs typeface="B Zar" panose="00000400000000000000" pitchFamily="2" charset="-78"/>
              </a:rPr>
              <a:t>.</a:t>
            </a:r>
            <a:endParaRPr lang="en-US" sz="12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348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2800" dirty="0">
                <a:solidFill>
                  <a:srgbClr val="000000"/>
                </a:solidFill>
                <a:cs typeface="B Zar" panose="00000400000000000000" pitchFamily="2" charset="-78"/>
              </a:rPr>
              <a:t>هرکس در هر جای دنیا می‌تواند به آن بپیوندد و درآن شرکت کند.</a:t>
            </a:r>
            <a:endParaRPr lang="en-US" sz="2800" dirty="0">
              <a:solidFill>
                <a:srgbClr val="000000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761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600200"/>
            <a:ext cx="5638800" cy="4343400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chemeClr val="bg1"/>
                </a:solidFill>
                <a:latin typeface="Rockwell" panose="02060603020205020403" pitchFamily="18" charset="0"/>
              </a:rPr>
              <a:t>Tool Projects</a:t>
            </a:r>
            <a:br>
              <a:rPr lang="en-US" sz="26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OWASP Zed Attack Proxy(ZAP)</a:t>
            </a:r>
            <a:b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OWASP Web Testing Environment(WTE)</a:t>
            </a:r>
            <a:b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OWASP Juice Shop</a:t>
            </a:r>
            <a:b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2600" dirty="0">
                <a:solidFill>
                  <a:schemeClr val="bg1"/>
                </a:solidFill>
                <a:latin typeface="Rockwell" panose="02060603020205020403" pitchFamily="18" charset="0"/>
              </a:rPr>
              <a:t>Code Projects</a:t>
            </a:r>
            <a:br>
              <a:rPr lang="en-US" sz="26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OWASP </a:t>
            </a:r>
            <a:r>
              <a:rPr lang="en-US" sz="2000" dirty="0" err="1">
                <a:solidFill>
                  <a:schemeClr val="bg1"/>
                </a:solidFill>
                <a:latin typeface="Rockwell" panose="02060603020205020403" pitchFamily="18" charset="0"/>
              </a:rPr>
              <a:t>ModSecurity</a:t>
            </a: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 Core Rule Set(CRS)</a:t>
            </a:r>
            <a:br>
              <a:rPr lang="en-US" sz="26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br>
              <a:rPr lang="en-US" sz="26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2600" dirty="0">
                <a:solidFill>
                  <a:schemeClr val="bg1"/>
                </a:solidFill>
                <a:latin typeface="Rockwell" panose="02060603020205020403" pitchFamily="18" charset="0"/>
              </a:rPr>
              <a:t>Documentation Projects</a:t>
            </a:r>
            <a:br>
              <a:rPr lang="en-US" sz="26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OWASP Testing Guide</a:t>
            </a:r>
            <a:br>
              <a:rPr lang="en-US" sz="26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OWASP Top Ten</a:t>
            </a:r>
          </a:p>
        </p:txBody>
      </p:sp>
    </p:spTree>
    <p:extLst>
      <p:ext uri="{BB962C8B-B14F-4D97-AF65-F5344CB8AC3E}">
        <p14:creationId xmlns:p14="http://schemas.microsoft.com/office/powerpoint/2010/main" val="27681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791200" cy="4800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Rockwell" panose="02060603020205020403" pitchFamily="18" charset="0"/>
              </a:rPr>
              <a:t>OWASP Top Ten List</a:t>
            </a:r>
            <a:br>
              <a:rPr lang="en-US" sz="26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Injection</a:t>
            </a:r>
            <a:b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Broken Authentication and Session Management</a:t>
            </a:r>
            <a:b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Cross Site Scripting</a:t>
            </a:r>
            <a:b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Insecure Direct Object Reference</a:t>
            </a:r>
            <a:b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Security Misconfiguration</a:t>
            </a:r>
            <a:b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Cross Site Request </a:t>
            </a:r>
            <a:r>
              <a:rPr lang="en-US" sz="1800" dirty="0" err="1">
                <a:solidFill>
                  <a:schemeClr val="bg1"/>
                </a:solidFill>
                <a:latin typeface="Rockwell" panose="02060603020205020403" pitchFamily="18" charset="0"/>
              </a:rPr>
              <a:t>Frogery</a:t>
            </a:r>
            <a:endParaRPr lang="en-US"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2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fa-IR" sz="2000" dirty="0">
                <a:solidFill>
                  <a:schemeClr val="bg1"/>
                </a:solidFill>
                <a:cs typeface="B Zar" panose="00000400000000000000" pitchFamily="2" charset="-78"/>
              </a:rPr>
              <a:t>سوالات شما...</a:t>
            </a:r>
            <a:endParaRPr lang="en-US" sz="2000" dirty="0">
              <a:solidFill>
                <a:schemeClr val="bg1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522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Rockwell</vt:lpstr>
      <vt:lpstr>Office Theme</vt:lpstr>
      <vt:lpstr> OWASP    استاد راهنما: دکتر نگهداری‌کیا آذر ماه 1397  </vt:lpstr>
      <vt:lpstr>امروزه یکی از مهم‌ترین دغدغه‌های کارشناسان امنیت اطلاعات و ارتباطات امنیت نرم‌افزاری سیستم‌های مدیریت محتوای وب است.</vt:lpstr>
      <vt:lpstr>OWASP  سازمانی بین المللی و غیرانتفاعی می‌باشد که در راستای ایمن سازی طراحی، پیاده‌سازی، توسعه و تست پروژه‌های نرم‌افزاری فعالیت می‌کند.</vt:lpstr>
      <vt:lpstr>هرکس در هر جای دنیا می‌تواند به آن بپیوندد و درآن شرکت کند.</vt:lpstr>
      <vt:lpstr>Tool Projects OWASP Zed Attack Proxy(ZAP) OWASP Web Testing Environment(WTE) OWASP Juice Shop  Code Projects OWASP ModSecurity Core Rule Set(CRS)  Documentation Projects OWASP Testing Guide OWASP Top Ten</vt:lpstr>
      <vt:lpstr>OWASP Top Ten List Injection Broken Authentication and Session Management Cross Site Scripting Insecure Direct Object Reference Security Misconfiguration Cross Site Request Frogery</vt:lpstr>
      <vt:lpstr>سوالات شما...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shakila Tayefeh</cp:lastModifiedBy>
  <cp:revision>17</cp:revision>
  <dcterms:created xsi:type="dcterms:W3CDTF">2006-08-16T00:00:00Z</dcterms:created>
  <dcterms:modified xsi:type="dcterms:W3CDTF">2021-12-03T13:46:09Z</dcterms:modified>
</cp:coreProperties>
</file>