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0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56388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Monofur" panose="020F0409020203020204" pitchFamily="49" charset="0"/>
              </a:rPr>
              <a:t>Code</a:t>
            </a:r>
            <a:r>
              <a:rPr lang="en-US" dirty="0" smtClean="0">
                <a:solidFill>
                  <a:schemeClr val="bg1"/>
                </a:solidFill>
                <a:latin typeface="Monofur" panose="020F0409020203020204" pitchFamily="49" charset="0"/>
              </a:rPr>
              <a:t> </a:t>
            </a:r>
            <a:br>
              <a:rPr lang="en-US" dirty="0" smtClean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Monofur" panose="020F0409020203020204" pitchFamily="49" charset="0"/>
              </a:rPr>
              <a:t>As Long As</a:t>
            </a:r>
            <a:br>
              <a:rPr lang="en-US" dirty="0" smtClean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trike="sngStrike" dirty="0">
                <a:solidFill>
                  <a:schemeClr val="bg1"/>
                </a:solidFill>
                <a:latin typeface="Monofur" panose="020F0409020203020204" pitchFamily="49" charset="0"/>
              </a:rPr>
              <a:t>You Speak </a:t>
            </a:r>
            <a:r>
              <a:rPr lang="en-US" strike="sngStrike" dirty="0" smtClean="0">
                <a:solidFill>
                  <a:schemeClr val="bg1"/>
                </a:solidFill>
                <a:latin typeface="Monofur" panose="020F0409020203020204" pitchFamily="49" charset="0"/>
              </a:rPr>
              <a:t>English</a:t>
            </a:r>
            <a:br>
              <a:rPr lang="en-US" strike="sngStrike" dirty="0" smtClean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trike="sngStrike" dirty="0">
                <a:solidFill>
                  <a:schemeClr val="bg1"/>
                </a:solidFill>
                <a:latin typeface="Monofur" panose="020F0409020203020204" pitchFamily="49" charset="0"/>
              </a:rPr>
              <a:t/>
            </a:r>
            <a:br>
              <a:rPr lang="en-US" strike="sngStrike" dirty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z="2200" dirty="0" smtClean="0">
                <a:solidFill>
                  <a:schemeClr val="bg1"/>
                </a:solidFill>
                <a:latin typeface="Monofur" panose="020F0409020203020204" pitchFamily="49" charset="0"/>
              </a:rPr>
              <a:t>By </a:t>
            </a:r>
            <a:r>
              <a:rPr lang="en-US" sz="2200" b="1" dirty="0" err="1" smtClean="0">
                <a:solidFill>
                  <a:schemeClr val="bg1"/>
                </a:solidFill>
                <a:latin typeface="Monofur" panose="020F0409020203020204" pitchFamily="49" charset="0"/>
              </a:rPr>
              <a:t>Shakila</a:t>
            </a:r>
            <a:r>
              <a:rPr lang="en-US" sz="2200" b="1" dirty="0" smtClean="0">
                <a:solidFill>
                  <a:schemeClr val="bg1"/>
                </a:solidFill>
                <a:latin typeface="Monofur" panose="020F0409020203020204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Monofur" panose="020F0409020203020204" pitchFamily="49" charset="0"/>
              </a:rPr>
              <a:t>Tayefeh</a:t>
            </a:r>
            <a:r>
              <a:rPr lang="en-US" sz="2200" b="1" dirty="0" smtClean="0">
                <a:solidFill>
                  <a:schemeClr val="bg1"/>
                </a:solidFill>
                <a:latin typeface="Monofur" panose="020F0409020203020204" pitchFamily="49" charset="0"/>
              </a:rPr>
              <a:t/>
            </a:r>
            <a:br>
              <a:rPr lang="en-US" sz="2200" b="1" dirty="0" smtClean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Monofur" panose="020F0409020203020204" pitchFamily="49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Monofur" panose="020F0409020203020204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z="2700" dirty="0" err="1" smtClean="0">
                <a:solidFill>
                  <a:schemeClr val="bg1"/>
                </a:solidFill>
                <a:latin typeface="Monofur" panose="020F0409020203020204" pitchFamily="49" charset="0"/>
              </a:rPr>
              <a:t>Alzahra</a:t>
            </a:r>
            <a:r>
              <a:rPr lang="en-US" sz="2700" dirty="0" smtClean="0">
                <a:solidFill>
                  <a:schemeClr val="bg1"/>
                </a:solidFill>
                <a:latin typeface="Monofur" panose="020F0409020203020204" pitchFamily="49" charset="0"/>
              </a:rPr>
              <a:t> University</a:t>
            </a:r>
            <a:r>
              <a:rPr lang="en-US" sz="2700" dirty="0">
                <a:solidFill>
                  <a:schemeClr val="bg1"/>
                </a:solidFill>
                <a:latin typeface="Monofur" panose="020F0409020203020204" pitchFamily="49" charset="0"/>
              </a:rPr>
              <a:t/>
            </a:r>
            <a:br>
              <a:rPr lang="en-US" sz="2700" dirty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z="2700" dirty="0">
                <a:solidFill>
                  <a:schemeClr val="bg1"/>
                </a:solidFill>
                <a:latin typeface="Monofur" panose="020F0409020203020204" pitchFamily="49" charset="0"/>
              </a:rPr>
              <a:t/>
            </a:r>
            <a:br>
              <a:rPr lang="en-US" sz="2700" dirty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Monofur" panose="020F0409020203020204" pitchFamily="49" charset="0"/>
              </a:rPr>
              <a:t>May 2019</a:t>
            </a:r>
            <a:br>
              <a:rPr lang="en-US" sz="2400" dirty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z="2700" strike="sngStrike" dirty="0" smtClean="0">
                <a:solidFill>
                  <a:schemeClr val="bg1"/>
                </a:solidFill>
                <a:latin typeface="Monofur" panose="020F0409020203020204" pitchFamily="49" charset="0"/>
              </a:rPr>
              <a:t/>
            </a:r>
            <a:br>
              <a:rPr lang="en-US" sz="2700" strike="sngStrike" dirty="0" smtClean="0">
                <a:solidFill>
                  <a:schemeClr val="bg1"/>
                </a:solidFill>
                <a:latin typeface="Monofur" panose="020F0409020203020204" pitchFamily="49" charset="0"/>
              </a:rPr>
            </a:br>
            <a:r>
              <a:rPr lang="en-US" sz="1600" strike="sngStrike" dirty="0"/>
              <a:t/>
            </a:r>
            <a:br>
              <a:rPr lang="en-US" sz="1600" strike="sngStrike" dirty="0"/>
            </a:br>
            <a:endParaRPr lang="en-US" strike="sngStrike" dirty="0">
              <a:solidFill>
                <a:schemeClr val="bg1"/>
              </a:solidFill>
              <a:latin typeface="Monofur" panose="020F04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/>
          <a:lstStyle/>
          <a:p>
            <a:r>
              <a:rPr lang="en-US" dirty="0" smtClean="0">
                <a:latin typeface="monofur" panose="020F0409020203020204" pitchFamily="49" charset="0"/>
              </a:rPr>
              <a:t>Special thanks to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sz="6600" b="1" dirty="0" err="1" smtClean="0">
                <a:latin typeface="monofur" panose="020F0409020203020204" pitchFamily="49" charset="0"/>
              </a:rPr>
              <a:t>Golnaz</a:t>
            </a:r>
            <a:r>
              <a:rPr lang="en-US" sz="6600" b="1" dirty="0" smtClean="0">
                <a:latin typeface="monofur" panose="020F0409020203020204" pitchFamily="49" charset="0"/>
              </a:rPr>
              <a:t> </a:t>
            </a:r>
            <a:r>
              <a:rPr lang="en-US" sz="6600" b="1" dirty="0" err="1" smtClean="0">
                <a:latin typeface="monofur" panose="020F0409020203020204" pitchFamily="49" charset="0"/>
              </a:rPr>
              <a:t>Bahrami</a:t>
            </a:r>
            <a:endParaRPr lang="en-US" b="1" dirty="0">
              <a:latin typeface="monofur" panose="020F04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610600" cy="4572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effectLst/>
              </a:rPr>
              <a:t>•</a:t>
            </a:r>
            <a:r>
              <a:rPr lang="en-US" sz="2800" dirty="0" smtClean="0">
                <a:effectLst/>
                <a:latin typeface="monofur" panose="020F0409020203020204" pitchFamily="49" charset="0"/>
              </a:rPr>
              <a:t> </a:t>
            </a:r>
            <a:r>
              <a:rPr lang="en-US" sz="2800" dirty="0" smtClean="0">
                <a:effectLst/>
                <a:latin typeface="Monofur" panose="020F0409020203020204" pitchFamily="49" charset="0"/>
              </a:rPr>
              <a:t>What is a “Programming Language”?</a:t>
            </a:r>
            <a:br>
              <a:rPr lang="en-US" sz="2800" dirty="0" smtClean="0">
                <a:effectLst/>
                <a:latin typeface="Monofur" panose="020F0409020203020204" pitchFamily="49" charset="0"/>
              </a:rPr>
            </a:br>
            <a:r>
              <a:rPr lang="en-US" sz="2800" dirty="0" smtClean="0">
                <a:effectLst/>
                <a:latin typeface="Monofur" panose="020F0409020203020204" pitchFamily="49" charset="0"/>
              </a:rPr>
              <a:t/>
            </a:r>
            <a:br>
              <a:rPr lang="en-US" sz="2800" dirty="0" smtClean="0">
                <a:effectLst/>
                <a:latin typeface="Monofur" panose="020F0409020203020204" pitchFamily="49" charset="0"/>
              </a:rPr>
            </a:br>
            <a:r>
              <a:rPr lang="en-US" sz="2800" dirty="0" smtClean="0">
                <a:effectLst/>
              </a:rPr>
              <a:t>•</a:t>
            </a:r>
            <a:r>
              <a:rPr lang="en-US" sz="2800" dirty="0" smtClean="0">
                <a:effectLst/>
                <a:latin typeface="monofur" panose="020F0409020203020204" pitchFamily="49" charset="0"/>
              </a:rPr>
              <a:t> </a:t>
            </a:r>
            <a:r>
              <a:rPr lang="en-US" sz="2800" dirty="0" smtClean="0">
                <a:effectLst/>
                <a:latin typeface="Monofur" panose="020F0409020203020204" pitchFamily="49" charset="0"/>
              </a:rPr>
              <a:t>Why are all </a:t>
            </a:r>
            <a:r>
              <a:rPr lang="en-US" sz="2800" dirty="0" err="1" smtClean="0">
                <a:effectLst/>
                <a:latin typeface="Monofur" panose="020F0409020203020204" pitchFamily="49" charset="0"/>
              </a:rPr>
              <a:t>progrmming</a:t>
            </a:r>
            <a:r>
              <a:rPr lang="en-US" sz="2800" dirty="0" smtClean="0">
                <a:effectLst/>
                <a:latin typeface="Monofur" panose="020F0409020203020204" pitchFamily="49" charset="0"/>
              </a:rPr>
              <a:t> languages in English?</a:t>
            </a:r>
            <a:br>
              <a:rPr lang="en-US" sz="2800" dirty="0" smtClean="0">
                <a:effectLst/>
                <a:latin typeface="Monofur" panose="020F0409020203020204" pitchFamily="49" charset="0"/>
              </a:rPr>
            </a:br>
            <a:r>
              <a:rPr lang="en-US" sz="2800" dirty="0">
                <a:effectLst/>
                <a:latin typeface="Monofur" panose="020F0409020203020204" pitchFamily="49" charset="0"/>
              </a:rPr>
              <a:t/>
            </a:r>
            <a:br>
              <a:rPr lang="en-US" sz="2800" dirty="0">
                <a:effectLst/>
                <a:latin typeface="Monofur" panose="020F0409020203020204" pitchFamily="49" charset="0"/>
              </a:rPr>
            </a:br>
            <a:r>
              <a:rPr lang="en-US" sz="2800" dirty="0" smtClean="0">
                <a:effectLst/>
              </a:rPr>
              <a:t>•</a:t>
            </a:r>
            <a:r>
              <a:rPr lang="en-US" sz="2800" dirty="0" smtClean="0">
                <a:effectLst/>
                <a:latin typeface="monofur" panose="020F0409020203020204" pitchFamily="49" charset="0"/>
              </a:rPr>
              <a:t> </a:t>
            </a:r>
            <a:r>
              <a:rPr lang="en-US" sz="2800" dirty="0" smtClean="0">
                <a:effectLst/>
                <a:latin typeface="Monofur" panose="020F0409020203020204" pitchFamily="49" charset="0"/>
              </a:rPr>
              <a:t>Do people in non-English-speaking countries code in English?</a:t>
            </a:r>
            <a:br>
              <a:rPr lang="en-US" sz="2800" dirty="0" smtClean="0">
                <a:effectLst/>
                <a:latin typeface="Monofur" panose="020F0409020203020204" pitchFamily="49" charset="0"/>
              </a:rPr>
            </a:br>
            <a:r>
              <a:rPr lang="en-US" sz="2800" dirty="0" smtClean="0">
                <a:effectLst/>
                <a:latin typeface="Monofur" panose="020F0409020203020204" pitchFamily="49" charset="0"/>
              </a:rPr>
              <a:t/>
            </a:r>
            <a:br>
              <a:rPr lang="en-US" sz="2800" dirty="0" smtClean="0">
                <a:effectLst/>
                <a:latin typeface="Monofur" panose="020F0409020203020204" pitchFamily="49" charset="0"/>
              </a:rPr>
            </a:br>
            <a:r>
              <a:rPr lang="en-US" sz="2800" dirty="0" smtClean="0">
                <a:effectLst/>
              </a:rPr>
              <a:t>•</a:t>
            </a:r>
            <a:r>
              <a:rPr lang="en-US" sz="2800" dirty="0" smtClean="0">
                <a:effectLst/>
                <a:latin typeface="monofur" panose="020F0409020203020204" pitchFamily="49" charset="0"/>
              </a:rPr>
              <a:t> </a:t>
            </a:r>
            <a:r>
              <a:rPr lang="en-US" sz="2800" dirty="0" smtClean="0">
                <a:effectLst/>
                <a:latin typeface="Monofur" panose="020F0409020203020204" pitchFamily="49" charset="0"/>
              </a:rPr>
              <a:t>Are there any non-English-based programming languages?</a:t>
            </a:r>
            <a:endParaRPr lang="en-US" sz="28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102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>
                <a:effectLst/>
              </a:rPr>
              <a:t>•</a:t>
            </a:r>
            <a:r>
              <a:rPr lang="en-US" sz="2400" dirty="0" smtClean="0"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monofur" panose="020F0409020203020204" pitchFamily="49" charset="0"/>
              </a:rPr>
              <a:t> </a:t>
            </a:r>
            <a:r>
              <a:rPr lang="en-US" sz="2400" dirty="0" smtClean="0">
                <a:latin typeface="Monofur" panose="020F0409020203020204" pitchFamily="49" charset="0"/>
              </a:rPr>
              <a:t>A </a:t>
            </a:r>
            <a:r>
              <a:rPr lang="en-US" sz="2400" dirty="0">
                <a:latin typeface="Monofur" panose="020F0409020203020204" pitchFamily="49" charset="0"/>
              </a:rPr>
              <a:t>programming language is a vocabulary and set of grammatical rules for instructing a </a:t>
            </a:r>
            <a:r>
              <a:rPr lang="en-US" sz="2400" dirty="0" smtClean="0">
                <a:latin typeface="Monofur" panose="020F0409020203020204" pitchFamily="49" charset="0"/>
              </a:rPr>
              <a:t>computer</a:t>
            </a:r>
            <a:r>
              <a:rPr lang="en-US" sz="2400" dirty="0">
                <a:latin typeface="Monofur" panose="020F0409020203020204" pitchFamily="49" charset="0"/>
              </a:rPr>
              <a:t> or computing device to perform specific tasks. The term </a:t>
            </a:r>
            <a:r>
              <a:rPr lang="en-US" sz="2400" i="1" dirty="0">
                <a:latin typeface="Monofur" panose="020F0409020203020204" pitchFamily="49" charset="0"/>
              </a:rPr>
              <a:t>programming language</a:t>
            </a:r>
            <a:r>
              <a:rPr lang="en-US" sz="2400" dirty="0">
                <a:latin typeface="Monofur" panose="020F0409020203020204" pitchFamily="49" charset="0"/>
              </a:rPr>
              <a:t> usually refers to </a:t>
            </a:r>
            <a:r>
              <a:rPr lang="en-US" sz="2400" dirty="0" smtClean="0">
                <a:latin typeface="Monofur" panose="020F0409020203020204" pitchFamily="49" charset="0"/>
              </a:rPr>
              <a:t/>
            </a:r>
            <a:br>
              <a:rPr lang="en-US" sz="2400" dirty="0" smtClean="0">
                <a:latin typeface="Monofur" panose="020F0409020203020204" pitchFamily="49" charset="0"/>
              </a:rPr>
            </a:br>
            <a:r>
              <a:rPr lang="en-US" sz="2400" dirty="0" smtClean="0">
                <a:latin typeface="Monofur" panose="020F0409020203020204" pitchFamily="49" charset="0"/>
              </a:rPr>
              <a:t>high-level languages, </a:t>
            </a:r>
            <a:r>
              <a:rPr lang="en-US" sz="2400" dirty="0">
                <a:latin typeface="Monofur" panose="020F0409020203020204" pitchFamily="49" charset="0"/>
              </a:rPr>
              <a:t>such as </a:t>
            </a:r>
            <a:r>
              <a:rPr lang="en-US" sz="2400" dirty="0" smtClean="0">
                <a:latin typeface="Monofur" panose="020F0409020203020204" pitchFamily="49" charset="0"/>
              </a:rPr>
              <a:t>BASIC,</a:t>
            </a:r>
            <a:r>
              <a:rPr lang="en-US" sz="2400" dirty="0">
                <a:latin typeface="Monofur" panose="020F0409020203020204" pitchFamily="49" charset="0"/>
              </a:rPr>
              <a:t> </a:t>
            </a:r>
            <a:r>
              <a:rPr lang="en-US" sz="2400" dirty="0" smtClean="0">
                <a:latin typeface="Monofur" panose="020F0409020203020204" pitchFamily="49" charset="0"/>
              </a:rPr>
              <a:t>C,</a:t>
            </a:r>
            <a:r>
              <a:rPr lang="en-US" sz="2400" dirty="0">
                <a:latin typeface="Monofur" panose="020F0409020203020204" pitchFamily="49" charset="0"/>
              </a:rPr>
              <a:t> </a:t>
            </a:r>
            <a:r>
              <a:rPr lang="en-US" sz="2400" dirty="0" smtClean="0">
                <a:latin typeface="Monofur" panose="020F0409020203020204" pitchFamily="49" charset="0"/>
              </a:rPr>
              <a:t>C++ and Java.</a:t>
            </a:r>
            <a:br>
              <a:rPr lang="en-US" sz="2400" dirty="0" smtClean="0">
                <a:latin typeface="Monofur" panose="020F0409020203020204" pitchFamily="49" charset="0"/>
              </a:rPr>
            </a:br>
            <a:r>
              <a:rPr lang="en-US" sz="2400" dirty="0">
                <a:latin typeface="Monofur" panose="020F0409020203020204" pitchFamily="49" charset="0"/>
              </a:rPr>
              <a:t/>
            </a:r>
            <a:br>
              <a:rPr lang="en-US" sz="2400" dirty="0">
                <a:latin typeface="Monofur" panose="020F0409020203020204" pitchFamily="49" charset="0"/>
              </a:rPr>
            </a:br>
            <a:r>
              <a:rPr lang="en-US" sz="2400" dirty="0" smtClean="0"/>
              <a:t>•</a:t>
            </a:r>
            <a:r>
              <a:rPr lang="en-US" sz="2400" dirty="0" smtClean="0">
                <a:latin typeface="monofur" panose="020F0409020203020204" pitchFamily="49" charset="0"/>
              </a:rPr>
              <a:t> </a:t>
            </a:r>
            <a:r>
              <a:rPr lang="en-US" sz="2400" dirty="0" smtClean="0">
                <a:latin typeface="Monofur" panose="020F0409020203020204" pitchFamily="49" charset="0"/>
              </a:rPr>
              <a:t>Each </a:t>
            </a:r>
            <a:r>
              <a:rPr lang="en-US" sz="2400" dirty="0">
                <a:latin typeface="Monofur" panose="020F0409020203020204" pitchFamily="49" charset="0"/>
              </a:rPr>
              <a:t>programming language has a unique set of keywords (words that it understands) and a special </a:t>
            </a:r>
            <a:r>
              <a:rPr lang="en-US" sz="2400" dirty="0" smtClean="0">
                <a:latin typeface="Monofur" panose="020F0409020203020204" pitchFamily="49" charset="0"/>
              </a:rPr>
              <a:t>syntax</a:t>
            </a:r>
            <a:r>
              <a:rPr lang="en-US" sz="2400" dirty="0">
                <a:latin typeface="Monofur" panose="020F0409020203020204" pitchFamily="49" charset="0"/>
              </a:rPr>
              <a:t> for organizing program </a:t>
            </a:r>
            <a:r>
              <a:rPr lang="en-US" sz="2400" dirty="0" smtClean="0">
                <a:latin typeface="Monofur" panose="020F0409020203020204" pitchFamily="49" charset="0"/>
              </a:rPr>
              <a:t>instructions.</a:t>
            </a:r>
            <a:r>
              <a:rPr lang="en-US" sz="1800" dirty="0">
                <a:latin typeface="Monofur" panose="020F0409020203020204" pitchFamily="49" charset="0"/>
              </a:rPr>
              <a:t/>
            </a:r>
            <a:br>
              <a:rPr lang="en-US" sz="1800" dirty="0">
                <a:latin typeface="Monofur" panose="020F0409020203020204" pitchFamily="49" charset="0"/>
              </a:rPr>
            </a:br>
            <a:endParaRPr lang="en-US" sz="1800" dirty="0">
              <a:latin typeface="Monofur" panose="020F04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534400" cy="522220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•</a:t>
            </a:r>
            <a:r>
              <a:rPr lang="en-US" sz="3200" dirty="0">
                <a:latin typeface="Monofur" panose="020F04090202030202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Monofur" panose="020F0409020203020204" pitchFamily="49" charset="0"/>
              </a:rPr>
              <a:t>Out </a:t>
            </a:r>
            <a:r>
              <a:rPr lang="en-US" sz="3200" dirty="0">
                <a:solidFill>
                  <a:schemeClr val="tx1"/>
                </a:solidFill>
                <a:latin typeface="Monofur" panose="020F0409020203020204" pitchFamily="49" charset="0"/>
              </a:rPr>
              <a:t>of the 8,500+ programming languages recorded, roughly 2,400 of them were developed in the </a:t>
            </a:r>
            <a:r>
              <a:rPr lang="en-US" sz="3200" dirty="0" smtClean="0">
                <a:solidFill>
                  <a:schemeClr val="tx1"/>
                </a:solidFill>
                <a:latin typeface="Monofur" panose="020F0409020203020204" pitchFamily="49" charset="0"/>
              </a:rPr>
              <a:t>United States, </a:t>
            </a:r>
            <a:r>
              <a:rPr lang="en-US" sz="3200" dirty="0">
                <a:solidFill>
                  <a:schemeClr val="tx1"/>
                </a:solidFill>
                <a:latin typeface="Monofur" panose="020F0409020203020204" pitchFamily="49" charset="0"/>
              </a:rPr>
              <a:t>600 in the </a:t>
            </a:r>
            <a:r>
              <a:rPr lang="en-US" sz="3200" dirty="0" smtClean="0">
                <a:solidFill>
                  <a:schemeClr val="tx1"/>
                </a:solidFill>
                <a:latin typeface="Monofur" panose="020F0409020203020204" pitchFamily="49" charset="0"/>
              </a:rPr>
              <a:t>United Kingdom, </a:t>
            </a:r>
            <a:r>
              <a:rPr lang="en-US" sz="3200" dirty="0">
                <a:solidFill>
                  <a:schemeClr val="tx1"/>
                </a:solidFill>
                <a:latin typeface="Monofur" panose="020F0409020203020204" pitchFamily="49" charset="0"/>
              </a:rPr>
              <a:t>160 in </a:t>
            </a:r>
            <a:r>
              <a:rPr lang="en-US" sz="3200" dirty="0" smtClean="0">
                <a:solidFill>
                  <a:schemeClr val="tx1"/>
                </a:solidFill>
                <a:latin typeface="Monofur" panose="020F0409020203020204" pitchFamily="49" charset="0"/>
              </a:rPr>
              <a:t>Canada, </a:t>
            </a:r>
            <a:r>
              <a:rPr lang="en-US" sz="3200" dirty="0">
                <a:solidFill>
                  <a:schemeClr val="tx1"/>
                </a:solidFill>
                <a:latin typeface="Monofur" panose="020F0409020203020204" pitchFamily="49" charset="0"/>
              </a:rPr>
              <a:t>and 75 in </a:t>
            </a:r>
            <a:r>
              <a:rPr lang="en-US" sz="3200" dirty="0" smtClean="0">
                <a:solidFill>
                  <a:schemeClr val="tx1"/>
                </a:solidFill>
                <a:latin typeface="Monofur" panose="020F0409020203020204" pitchFamily="49" charset="0"/>
              </a:rPr>
              <a:t>Australia.</a:t>
            </a:r>
            <a:endParaRPr lang="en-US" sz="3200" dirty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•</a:t>
            </a:r>
            <a:r>
              <a:rPr lang="en-US" sz="3200" dirty="0" smtClean="0">
                <a:latin typeface="monofur" panose="020F04090202030202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Monofur" panose="020F0409020203020204" pitchFamily="49" charset="0"/>
              </a:rPr>
              <a:t>In </a:t>
            </a:r>
            <a:r>
              <a:rPr lang="en-US" sz="3200" dirty="0">
                <a:solidFill>
                  <a:schemeClr val="tx1"/>
                </a:solidFill>
                <a:latin typeface="Monofur" panose="020F0409020203020204" pitchFamily="49" charset="0"/>
              </a:rPr>
              <a:t>other words, over a third of all programming languages were developed in a country with </a:t>
            </a:r>
            <a:r>
              <a:rPr lang="en-US" sz="3200" dirty="0" smtClean="0">
                <a:solidFill>
                  <a:schemeClr val="tx1"/>
                </a:solidFill>
                <a:latin typeface="Monofur" panose="020F0409020203020204" pitchFamily="49" charset="0"/>
              </a:rPr>
              <a:t>English</a:t>
            </a:r>
            <a:r>
              <a:rPr lang="en-US" sz="3200" dirty="0">
                <a:solidFill>
                  <a:schemeClr val="tx1"/>
                </a:solidFill>
                <a:latin typeface="Monofur" panose="020F0409020203020204" pitchFamily="49" charset="0"/>
              </a:rPr>
              <a:t> as the primary language.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27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23900" dirty="0" smtClean="0">
                <a:solidFill>
                  <a:schemeClr val="bg1">
                    <a:lumMod val="75000"/>
                  </a:schemeClr>
                </a:solidFill>
                <a:latin typeface="monofur" panose="020F0409020203020204" pitchFamily="49" charset="0"/>
              </a:rPr>
              <a:t>YES!</a:t>
            </a:r>
            <a:endParaRPr lang="en-US" sz="23900" dirty="0">
              <a:solidFill>
                <a:schemeClr val="bg1">
                  <a:lumMod val="75000"/>
                </a:schemeClr>
              </a:solidFill>
              <a:latin typeface="monofur" panose="020F04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ofur" panose="020F0409020203020204" pitchFamily="49" charset="0"/>
              </a:rPr>
              <a:t>The answer is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sz="28700" dirty="0" smtClean="0">
                <a:latin typeface="monofur" panose="020F0409020203020204" pitchFamily="49" charset="0"/>
              </a:rPr>
              <a:t>YES!</a:t>
            </a:r>
            <a:endParaRPr lang="en-US" dirty="0">
              <a:latin typeface="monofur" panose="020F04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55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•</a:t>
            </a:r>
            <a:r>
              <a:rPr lang="en-US" dirty="0">
                <a:latin typeface="monofur" panose="020F0409020203020204" pitchFamily="49" charset="0"/>
              </a:rPr>
              <a:t> </a:t>
            </a:r>
            <a:r>
              <a:rPr lang="ru-RU" dirty="0">
                <a:latin typeface="monofur" panose="020F0409020203020204" pitchFamily="49" charset="0"/>
              </a:rPr>
              <a:t>Аналитик</a:t>
            </a:r>
            <a:br>
              <a:rPr lang="ru-RU" dirty="0">
                <a:latin typeface="monofur" panose="020F0409020203020204" pitchFamily="49" charset="0"/>
              </a:rPr>
            </a:br>
            <a:r>
              <a:rPr lang="en-US" dirty="0"/>
              <a:t>•</a:t>
            </a:r>
            <a:r>
              <a:rPr lang="en-US" dirty="0">
                <a:latin typeface="monofur" panose="020F0409020203020204" pitchFamily="49" charset="0"/>
              </a:rPr>
              <a:t> </a:t>
            </a:r>
            <a:r>
              <a:rPr lang="ru-RU" dirty="0" smtClean="0">
                <a:latin typeface="monofur" panose="020F0409020203020204" pitchFamily="49" charset="0"/>
              </a:rPr>
              <a:t>Эл-76</a:t>
            </a:r>
            <a:br>
              <a:rPr lang="ru-RU" dirty="0" smtClean="0">
                <a:latin typeface="monofur" panose="020F0409020203020204" pitchFamily="49" charset="0"/>
              </a:rPr>
            </a:br>
            <a:r>
              <a:rPr lang="en-US" dirty="0"/>
              <a:t>•</a:t>
            </a:r>
            <a:r>
              <a:rPr lang="ru-RU" dirty="0">
                <a:latin typeface="monofur" panose="020F0409020203020204" pitchFamily="49" charset="0"/>
              </a:rPr>
              <a:t> </a:t>
            </a:r>
            <a:r>
              <a:rPr lang="en-US" dirty="0" err="1">
                <a:latin typeface="monofur" panose="020F0409020203020204" pitchFamily="49" charset="0"/>
              </a:rPr>
              <a:t>Dolittle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AMMORIA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/>
              <a:t>•</a:t>
            </a:r>
            <a:r>
              <a:rPr lang="ru-RU" dirty="0">
                <a:latin typeface="monofur" panose="020F0409020203020204" pitchFamily="49" charset="0"/>
              </a:rPr>
              <a:t> </a:t>
            </a:r>
            <a:r>
              <a:rPr lang="en-US" dirty="0" smtClean="0">
                <a:latin typeface="monofur" panose="020F0409020203020204" pitchFamily="49" charset="0"/>
              </a:rPr>
              <a:t>Drama</a:t>
            </a:r>
            <a:r>
              <a:rPr lang="ru-RU" dirty="0" smtClean="0">
                <a:latin typeface="monofur" panose="020F0409020203020204" pitchFamily="49" charset="0"/>
              </a:rPr>
              <a:t/>
            </a:r>
            <a:br>
              <a:rPr lang="ru-RU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Mama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>
                <a:latin typeface="monofur" panose="020F0409020203020204" pitchFamily="49" charset="0"/>
              </a:rPr>
              <a:t> </a:t>
            </a:r>
            <a:r>
              <a:rPr lang="en-US" dirty="0" smtClean="0">
                <a:latin typeface="monofur" panose="020F0409020203020204" pitchFamily="49" charset="0"/>
              </a:rPr>
              <a:t>DRAKON 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</a:t>
            </a:r>
            <a:r>
              <a:rPr lang="en-US" dirty="0" err="1" smtClean="0">
                <a:latin typeface="monofur" panose="020F0409020203020204" pitchFamily="49" charset="0"/>
              </a:rPr>
              <a:t>Farsinet</a:t>
            </a:r>
            <a:r>
              <a:rPr lang="en-US" dirty="0" smtClean="0">
                <a:latin typeface="monofur" panose="020F0409020203020204" pitchFamily="49" charset="0"/>
              </a:rPr>
              <a:t/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</a:t>
            </a:r>
            <a:r>
              <a:rPr lang="en-US" dirty="0" err="1" smtClean="0">
                <a:latin typeface="monofur" panose="020F0409020203020204" pitchFamily="49" charset="0"/>
              </a:rPr>
              <a:t>Linotte</a:t>
            </a:r>
            <a:r>
              <a:rPr lang="en-US" dirty="0" smtClean="0">
                <a:latin typeface="monofur" panose="020F0409020203020204" pitchFamily="49" charset="0"/>
              </a:rPr>
              <a:t> 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</a:t>
            </a:r>
            <a:r>
              <a:rPr lang="en-US" dirty="0" err="1" smtClean="0">
                <a:latin typeface="monofur" panose="020F0409020203020204" pitchFamily="49" charset="0"/>
              </a:rPr>
              <a:t>Simorgh</a:t>
            </a:r>
            <a:r>
              <a:rPr lang="en-US" dirty="0" smtClean="0">
                <a:latin typeface="monofur" panose="020F0409020203020204" pitchFamily="49" charset="0"/>
              </a:rPr>
              <a:t>(SPL)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>
              <a:latin typeface="monofur" panose="020F04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7772400" cy="5943600"/>
          </a:xfrm>
        </p:spPr>
        <p:txBody>
          <a:bodyPr>
            <a:noAutofit/>
          </a:bodyPr>
          <a:lstStyle/>
          <a:p>
            <a:pPr algn="ctr"/>
            <a:endParaRPr lang="en-US" sz="3600" dirty="0" smtClean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 smtClean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 smtClean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 smtClean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 smtClean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 smtClean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 smtClean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monofur" panose="020F0409020203020204" pitchFamily="49" charset="0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monofur" panose="020F0409020203020204" pitchFamily="49" charset="0"/>
              </a:rPr>
              <a:t>Esoteric Programming Languages</a:t>
            </a:r>
          </a:p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An 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esoteric programming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language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is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 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programming language designed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 test the boundaries of computer programming language design, as a proof of concept, as 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software art,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as a hacking interface to another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language,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or as a joke.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monofur" panose="020F0409020203020204" pitchFamily="49" charset="0"/>
            </a:endParaRPr>
          </a:p>
          <a:p>
            <a:pPr algn="ctr"/>
            <a:endParaRPr lang="en-US" sz="5400" dirty="0">
              <a:solidFill>
                <a:schemeClr val="bg1">
                  <a:lumMod val="65000"/>
                </a:schemeClr>
              </a:solidFill>
              <a:latin typeface="monofur" panose="020F0409020203020204" pitchFamily="49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monofur" panose="020F04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89038"/>
            <a:ext cx="8229600" cy="5668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Beatnik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</a:t>
            </a:r>
            <a:r>
              <a:rPr lang="en-US" dirty="0" err="1" smtClean="0">
                <a:latin typeface="monofur" panose="020F0409020203020204" pitchFamily="49" charset="0"/>
              </a:rPr>
              <a:t>Ook</a:t>
            </a:r>
            <a:r>
              <a:rPr lang="en-US" dirty="0" smtClean="0">
                <a:latin typeface="monofur" panose="020F0409020203020204" pitchFamily="49" charset="0"/>
              </a:rPr>
              <a:t/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Piet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Mycelium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Blub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Chef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Chicken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</a:t>
            </a:r>
            <a:r>
              <a:rPr lang="en-US" dirty="0" err="1" smtClean="0">
                <a:latin typeface="monofur" panose="020F0409020203020204" pitchFamily="49" charset="0"/>
              </a:rPr>
              <a:t>CopyPasta</a:t>
            </a:r>
            <a:r>
              <a:rPr lang="en-US" dirty="0" smtClean="0">
                <a:latin typeface="monofur" panose="020F0409020203020204" pitchFamily="49" charset="0"/>
              </a:rPr>
              <a:t/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/>
              <a:t>•</a:t>
            </a:r>
            <a:r>
              <a:rPr lang="en-US" dirty="0" smtClean="0">
                <a:latin typeface="monofur" panose="020F0409020203020204" pitchFamily="49" charset="0"/>
              </a:rPr>
              <a:t> DNA#</a:t>
            </a:r>
            <a:br>
              <a:rPr lang="en-US" dirty="0" smtClean="0">
                <a:latin typeface="monofur" panose="020F0409020203020204" pitchFamily="49" charset="0"/>
              </a:rPr>
            </a:br>
            <a:r>
              <a:rPr lang="en-US" dirty="0" smtClean="0">
                <a:latin typeface="monofur" panose="020F0409020203020204" pitchFamily="49" charset="0"/>
              </a:rPr>
              <a:t/>
            </a:r>
            <a:br>
              <a:rPr lang="en-US" dirty="0" smtClean="0">
                <a:latin typeface="monofur" panose="020F0409020203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58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Code  As Long As You Speak English  By Shakila Tayefeh   Alzahra University  May 2019   </vt:lpstr>
      <vt:lpstr>• What is a “Programming Language”?  • Why are all progrmming languages in English?  • Do people in non-English-speaking countries code in English?  • Are there any non-English-based programming languages?</vt:lpstr>
      <vt:lpstr>• A programming language is a vocabulary and set of grammatical rules for instructing a computer or computing device to perform specific tasks. The term programming language usually refers to  high-level languages, such as BASIC, C, C++ and Java.  • Each programming language has a unique set of keywords (words that it understands) and a special syntax for organizing program instructions. </vt:lpstr>
      <vt:lpstr>PowerPoint Presentation</vt:lpstr>
      <vt:lpstr>YES!</vt:lpstr>
      <vt:lpstr>The answer is YES!</vt:lpstr>
      <vt:lpstr>• Аналитик • Эл-76 • Dolittle • AMMORIA • Drama • Mama • DRAKON  • Farsinet • Linotte  • Simorgh(SPL) </vt:lpstr>
      <vt:lpstr>PowerPoint Presentation</vt:lpstr>
      <vt:lpstr>• Beatnik • Ook • Piet • Mycelium • Blub • Chef • Chicken • CopyPasta • DNA#  </vt:lpstr>
      <vt:lpstr>Special thanks to Golnaz Bahrami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shakil</dc:creator>
  <cp:lastModifiedBy>shakil</cp:lastModifiedBy>
  <cp:revision>26</cp:revision>
  <dcterms:created xsi:type="dcterms:W3CDTF">2006-08-16T00:00:00Z</dcterms:created>
  <dcterms:modified xsi:type="dcterms:W3CDTF">2019-06-03T15:02:11Z</dcterms:modified>
</cp:coreProperties>
</file>