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77" r:id="rId11"/>
    <p:sldId id="275" r:id="rId12"/>
    <p:sldId id="266" r:id="rId13"/>
    <p:sldId id="267" r:id="rId14"/>
    <p:sldId id="268" r:id="rId15"/>
    <p:sldId id="278" r:id="rId16"/>
    <p:sldId id="271" r:id="rId17"/>
    <p:sldId id="269" r:id="rId18"/>
    <p:sldId id="270" r:id="rId19"/>
    <p:sldId id="273" r:id="rId20"/>
    <p:sldId id="274" r:id="rId21"/>
    <p:sldId id="27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064A2-2BC7-4BE6-B5A5-74B6875457CF}" type="datetimeFigureOut">
              <a:rPr lang="en-US" smtClean="0"/>
              <a:t>01-Nov-23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27BA9-0E84-4344-AEAF-DD6D1E536681}" type="slidenum">
              <a:rPr lang="en-US" smtClean="0"/>
              <a:t>‹#›</a:t>
            </a:fld>
            <a:endParaRPr lang="en-US" dirty="0"/>
          </a:p>
        </p:txBody>
      </p:sp>
    </p:spTree>
    <p:extLst>
      <p:ext uri="{BB962C8B-B14F-4D97-AF65-F5344CB8AC3E}">
        <p14:creationId xmlns:p14="http://schemas.microsoft.com/office/powerpoint/2010/main" val="292377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27BA9-0E84-4344-AEAF-DD6D1E536681}" type="slidenum">
              <a:rPr lang="en-US" smtClean="0"/>
              <a:t>2</a:t>
            </a:fld>
            <a:endParaRPr lang="en-US" dirty="0"/>
          </a:p>
        </p:txBody>
      </p:sp>
    </p:spTree>
    <p:extLst>
      <p:ext uri="{BB962C8B-B14F-4D97-AF65-F5344CB8AC3E}">
        <p14:creationId xmlns:p14="http://schemas.microsoft.com/office/powerpoint/2010/main" val="133919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51672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149837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1778876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102745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1579664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2525513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18420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25981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402944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98039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220410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86207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92794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45464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6410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328675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133CF-3F01-41FB-806A-F1395F8A7693}" type="datetimeFigureOut">
              <a:rPr lang="en-US" smtClean="0"/>
              <a:t>01-Nov-23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CEA63-253A-4AC3-91ED-919293D80576}" type="slidenum">
              <a:rPr lang="en-US" smtClean="0"/>
              <a:t>‹#›</a:t>
            </a:fld>
            <a:endParaRPr lang="en-US" dirty="0"/>
          </a:p>
        </p:txBody>
      </p:sp>
    </p:spTree>
    <p:extLst>
      <p:ext uri="{BB962C8B-B14F-4D97-AF65-F5344CB8AC3E}">
        <p14:creationId xmlns:p14="http://schemas.microsoft.com/office/powerpoint/2010/main" val="4082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F133CF-3F01-41FB-806A-F1395F8A7693}" type="datetimeFigureOut">
              <a:rPr lang="en-US" smtClean="0"/>
              <a:t>01-Nov-23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FCEA63-253A-4AC3-91ED-919293D80576}" type="slidenum">
              <a:rPr lang="en-US" smtClean="0"/>
              <a:t>‹#›</a:t>
            </a:fld>
            <a:endParaRPr lang="en-US" dirty="0"/>
          </a:p>
        </p:txBody>
      </p:sp>
    </p:spTree>
    <p:extLst>
      <p:ext uri="{BB962C8B-B14F-4D97-AF65-F5344CB8AC3E}">
        <p14:creationId xmlns:p14="http://schemas.microsoft.com/office/powerpoint/2010/main" val="186958411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06F0-44DC-9A4F-B073-20BB9EE4BA8B}"/>
              </a:ext>
            </a:extLst>
          </p:cNvPr>
          <p:cNvSpPr>
            <a:spLocks noGrp="1"/>
          </p:cNvSpPr>
          <p:nvPr>
            <p:ph type="ctrTitle"/>
          </p:nvPr>
        </p:nvSpPr>
        <p:spPr>
          <a:xfrm>
            <a:off x="1524000" y="1122363"/>
            <a:ext cx="9144000" cy="960437"/>
          </a:xfrm>
        </p:spPr>
        <p:txBody>
          <a:bodyPr>
            <a:normAutofit fontScale="90000"/>
          </a:bodyPr>
          <a:lstStyle/>
          <a:p>
            <a:r>
              <a:rPr lang="en-US" dirty="0">
                <a:latin typeface="Times New Roman" panose="02020603050405020304" pitchFamily="18" charset="0"/>
                <a:ea typeface="Microsoft YaHei UI" panose="020B0503020204020204" pitchFamily="34" charset="-122"/>
                <a:cs typeface="Times New Roman" panose="02020603050405020304" pitchFamily="18" charset="0"/>
              </a:rPr>
              <a:t>Breast Cancer Prediction</a:t>
            </a:r>
          </a:p>
        </p:txBody>
      </p:sp>
      <p:sp>
        <p:nvSpPr>
          <p:cNvPr id="3" name="Subtitle 2">
            <a:extLst>
              <a:ext uri="{FF2B5EF4-FFF2-40B4-BE49-F238E27FC236}">
                <a16:creationId xmlns:a16="http://schemas.microsoft.com/office/drawing/2014/main" id="{DEE37A8F-EF93-D010-C952-6AEA4E3DCDD1}"/>
              </a:ext>
            </a:extLst>
          </p:cNvPr>
          <p:cNvSpPr>
            <a:spLocks noGrp="1"/>
          </p:cNvSpPr>
          <p:nvPr>
            <p:ph type="subTitle" idx="1"/>
          </p:nvPr>
        </p:nvSpPr>
        <p:spPr/>
        <p:txBody>
          <a:bodyPr>
            <a:normAutofit fontScale="92500" lnSpcReduction="20000"/>
          </a:bodyPr>
          <a:lstStyle/>
          <a:p>
            <a:pPr algn="l"/>
            <a:r>
              <a:rPr lang="en-US" sz="1800" dirty="0">
                <a:latin typeface="Times New Roman" panose="02020603050405020304" pitchFamily="18" charset="0"/>
                <a:cs typeface="Times New Roman" panose="02020603050405020304" pitchFamily="18" charset="0"/>
              </a:rPr>
              <a:t>Prepared by:</a:t>
            </a:r>
          </a:p>
          <a:p>
            <a:pPr algn="l"/>
            <a:r>
              <a:rPr lang="en-US" sz="1800" dirty="0">
                <a:latin typeface="Times New Roman" panose="02020603050405020304" pitchFamily="18" charset="0"/>
                <a:cs typeface="Times New Roman" panose="02020603050405020304" pitchFamily="18" charset="0"/>
              </a:rPr>
              <a:t>	Mst. Sumiya Siddika   (Roll- 192292, Class Roll: 1975)</a:t>
            </a:r>
          </a:p>
          <a:p>
            <a:pPr algn="l"/>
            <a:r>
              <a:rPr lang="en-US" sz="1800" dirty="0">
                <a:latin typeface="Times New Roman" panose="02020603050405020304" pitchFamily="18" charset="0"/>
                <a:cs typeface="Times New Roman" panose="02020603050405020304" pitchFamily="18" charset="0"/>
              </a:rPr>
              <a:t>	Md. Shakil Ahmed      (Roll- 192330, Class Roll: 2013)</a:t>
            </a:r>
          </a:p>
          <a:p>
            <a:pPr algn="l"/>
            <a:r>
              <a:rPr lang="en-US" sz="1800" dirty="0">
                <a:latin typeface="Times New Roman" panose="02020603050405020304" pitchFamily="18" charset="0"/>
                <a:cs typeface="Times New Roman" panose="02020603050405020304" pitchFamily="18" charset="0"/>
              </a:rPr>
              <a:t>	Amit Azim Amit           (Roll- 192347, Class Roll: 2090) </a:t>
            </a:r>
          </a:p>
          <a:p>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5A4487-0FBB-232B-9DAC-17404ED1C09A}"/>
              </a:ext>
            </a:extLst>
          </p:cNvPr>
          <p:cNvSpPr txBox="1"/>
          <p:nvPr/>
        </p:nvSpPr>
        <p:spPr>
          <a:xfrm>
            <a:off x="4659549" y="2488476"/>
            <a:ext cx="334631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Group - 19</a:t>
            </a:r>
          </a:p>
        </p:txBody>
      </p:sp>
    </p:spTree>
    <p:extLst>
      <p:ext uri="{BB962C8B-B14F-4D97-AF65-F5344CB8AC3E}">
        <p14:creationId xmlns:p14="http://schemas.microsoft.com/office/powerpoint/2010/main" val="118764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A0A03A-CDFC-8A82-46CD-C80B7BCA7992}"/>
              </a:ext>
            </a:extLst>
          </p:cNvPr>
          <p:cNvPicPr>
            <a:picLocks noChangeAspect="1"/>
          </p:cNvPicPr>
          <p:nvPr/>
        </p:nvPicPr>
        <p:blipFill>
          <a:blip r:embed="rId2"/>
          <a:stretch>
            <a:fillRect/>
          </a:stretch>
        </p:blipFill>
        <p:spPr>
          <a:xfrm>
            <a:off x="2305050" y="987357"/>
            <a:ext cx="7581900" cy="5591175"/>
          </a:xfrm>
          <a:prstGeom prst="rect">
            <a:avLst/>
          </a:prstGeom>
        </p:spPr>
      </p:pic>
      <p:sp>
        <p:nvSpPr>
          <p:cNvPr id="7" name="Title 1">
            <a:extLst>
              <a:ext uri="{FF2B5EF4-FFF2-40B4-BE49-F238E27FC236}">
                <a16:creationId xmlns:a16="http://schemas.microsoft.com/office/drawing/2014/main" id="{AD63FBE6-3F65-04DF-8098-E3284F0D16FA}"/>
              </a:ext>
            </a:extLst>
          </p:cNvPr>
          <p:cNvSpPr>
            <a:spLocks noGrp="1"/>
          </p:cNvSpPr>
          <p:nvPr>
            <p:ph type="title"/>
          </p:nvPr>
        </p:nvSpPr>
        <p:spPr>
          <a:xfrm>
            <a:off x="1445401" y="279468"/>
            <a:ext cx="10018713" cy="987357"/>
          </a:xfrm>
        </p:spPr>
        <p:txBody>
          <a:bodyPr/>
          <a:lstStyle/>
          <a:p>
            <a:r>
              <a:rPr lang="en-US" dirty="0" err="1">
                <a:latin typeface="Times New Roman" panose="02020603050405020304" pitchFamily="18" charset="0"/>
                <a:cs typeface="Times New Roman" panose="02020603050405020304" pitchFamily="18" charset="0"/>
              </a:rPr>
              <a:t>Countplot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31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5089B-05CD-454E-E76A-0B04CEE8F052}"/>
              </a:ext>
            </a:extLst>
          </p:cNvPr>
          <p:cNvPicPr>
            <a:picLocks noGrp="1" noChangeAspect="1"/>
          </p:cNvPicPr>
          <p:nvPr>
            <p:ph idx="1"/>
          </p:nvPr>
        </p:nvPicPr>
        <p:blipFill>
          <a:blip r:embed="rId2"/>
          <a:stretch>
            <a:fillRect/>
          </a:stretch>
        </p:blipFill>
        <p:spPr>
          <a:xfrm>
            <a:off x="2809107" y="35551"/>
            <a:ext cx="7132561" cy="6822449"/>
          </a:xfrm>
        </p:spPr>
      </p:pic>
    </p:spTree>
    <p:extLst>
      <p:ext uri="{BB962C8B-B14F-4D97-AF65-F5344CB8AC3E}">
        <p14:creationId xmlns:p14="http://schemas.microsoft.com/office/powerpoint/2010/main" val="326394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8AA9B-98AB-03EA-9F21-AD2438A74566}"/>
              </a:ext>
            </a:extLst>
          </p:cNvPr>
          <p:cNvSpPr>
            <a:spLocks noGrp="1"/>
          </p:cNvSpPr>
          <p:nvPr>
            <p:ph idx="1"/>
          </p:nvPr>
        </p:nvSpPr>
        <p:spPr>
          <a:xfrm>
            <a:off x="1348123" y="1167909"/>
            <a:ext cx="10018713" cy="3124201"/>
          </a:xfrm>
        </p:spPr>
        <p:txBody>
          <a:bodyPr/>
          <a:lstStyle/>
          <a:p>
            <a:pPr marL="0" indent="0" algn="just">
              <a:buNone/>
            </a:pPr>
            <a:r>
              <a:rPr lang="en-US" b="1" dirty="0">
                <a:latin typeface="Times New Roman" panose="02020603050405020304" pitchFamily="18" charset="0"/>
                <a:cs typeface="Times New Roman" panose="02020603050405020304" pitchFamily="18" charset="0"/>
              </a:rPr>
              <a:t>3. Data Preprocessing</a:t>
            </a:r>
          </a:p>
          <a:p>
            <a:pPr marL="0" indent="0" algn="just">
              <a:buNone/>
            </a:pPr>
            <a:r>
              <a:rPr lang="en-US" sz="2400" dirty="0">
                <a:latin typeface="Times New Roman" panose="02020603050405020304" pitchFamily="18" charset="0"/>
                <a:cs typeface="Times New Roman" panose="02020603050405020304" pitchFamily="18" charset="0"/>
              </a:rPr>
              <a:t>Find the most predictive features of the data and filter it so it will enhance the predictive power of the analytics model. Explore the variables to assess how they relate to the response variable with the data using data exploration and visualization techniques using python libraries (Pandas, matplotlib, seaborn).</a:t>
            </a:r>
          </a:p>
        </p:txBody>
      </p:sp>
      <p:pic>
        <p:nvPicPr>
          <p:cNvPr id="5" name="Picture 4">
            <a:extLst>
              <a:ext uri="{FF2B5EF4-FFF2-40B4-BE49-F238E27FC236}">
                <a16:creationId xmlns:a16="http://schemas.microsoft.com/office/drawing/2014/main" id="{C57393F2-DF7C-9AA4-5E4D-B58CA531D77B}"/>
              </a:ext>
            </a:extLst>
          </p:cNvPr>
          <p:cNvPicPr>
            <a:picLocks noChangeAspect="1"/>
          </p:cNvPicPr>
          <p:nvPr/>
        </p:nvPicPr>
        <p:blipFill>
          <a:blip r:embed="rId2"/>
          <a:stretch>
            <a:fillRect/>
          </a:stretch>
        </p:blipFill>
        <p:spPr>
          <a:xfrm>
            <a:off x="4605135" y="3913981"/>
            <a:ext cx="3956895" cy="2944019"/>
          </a:xfrm>
          <a:prstGeom prst="rect">
            <a:avLst/>
          </a:prstGeom>
        </p:spPr>
      </p:pic>
      <p:sp>
        <p:nvSpPr>
          <p:cNvPr id="4" name="Title 1">
            <a:extLst>
              <a:ext uri="{FF2B5EF4-FFF2-40B4-BE49-F238E27FC236}">
                <a16:creationId xmlns:a16="http://schemas.microsoft.com/office/drawing/2014/main" id="{7747F974-53AD-FDF3-C379-9C3A96BC8DB7}"/>
              </a:ext>
            </a:extLst>
          </p:cNvPr>
          <p:cNvSpPr>
            <a:spLocks noGrp="1"/>
          </p:cNvSpPr>
          <p:nvPr>
            <p:ph type="title"/>
          </p:nvPr>
        </p:nvSpPr>
        <p:spPr>
          <a:xfrm>
            <a:off x="1649683" y="141051"/>
            <a:ext cx="10018712" cy="1752600"/>
          </a:xfrm>
        </p:spPr>
        <p:txBody>
          <a:bodyPr/>
          <a:lstStyle/>
          <a:p>
            <a:r>
              <a:rPr lang="en-US"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12750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0DB22-394D-6A19-28E4-901C55BEE7E0}"/>
              </a:ext>
            </a:extLst>
          </p:cNvPr>
          <p:cNvSpPr>
            <a:spLocks noGrp="1"/>
          </p:cNvSpPr>
          <p:nvPr>
            <p:ph idx="1"/>
          </p:nvPr>
        </p:nvSpPr>
        <p:spPr>
          <a:xfrm>
            <a:off x="1280413" y="1676399"/>
            <a:ext cx="10018713" cy="3124201"/>
          </a:xfrm>
        </p:spPr>
        <p:txBody>
          <a:bodyPr/>
          <a:lstStyle/>
          <a:p>
            <a:pPr marL="0" indent="0" algn="just">
              <a:buNone/>
            </a:pPr>
            <a:r>
              <a:rPr lang="en-US" b="1" dirty="0">
                <a:latin typeface="Times New Roman" panose="02020603050405020304" pitchFamily="18" charset="0"/>
                <a:cs typeface="Times New Roman" panose="02020603050405020304" pitchFamily="18" charset="0"/>
              </a:rPr>
              <a:t>4. Predictive Model using SVM</a:t>
            </a:r>
          </a:p>
          <a:p>
            <a:pPr marL="0" indent="0" algn="just">
              <a:buNone/>
            </a:pPr>
            <a:r>
              <a:rPr lang="en-US" sz="2000" dirty="0">
                <a:latin typeface="Times New Roman" panose="02020603050405020304" pitchFamily="18" charset="0"/>
                <a:cs typeface="Times New Roman" panose="02020603050405020304" pitchFamily="18" charset="0"/>
              </a:rPr>
              <a:t>Construct predictive models to predict the diagnosis of a breast cancer. Construct a predictive model using SVM machine learning algorithm to predict the diagnosis of a breast cancer. We also evaluate the model using confusion matrix the receiver operating curves (ROC), which are essential in assessing and interpreting the fitted model.</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666C02-0F78-1991-5344-20B8F0E89A69}"/>
              </a:ext>
            </a:extLst>
          </p:cNvPr>
          <p:cNvPicPr>
            <a:picLocks noChangeAspect="1"/>
          </p:cNvPicPr>
          <p:nvPr/>
        </p:nvPicPr>
        <p:blipFill>
          <a:blip r:embed="rId2"/>
          <a:stretch>
            <a:fillRect/>
          </a:stretch>
        </p:blipFill>
        <p:spPr>
          <a:xfrm>
            <a:off x="4537244" y="4038600"/>
            <a:ext cx="3505052" cy="2819400"/>
          </a:xfrm>
          <a:prstGeom prst="rect">
            <a:avLst/>
          </a:prstGeom>
        </p:spPr>
      </p:pic>
      <p:sp>
        <p:nvSpPr>
          <p:cNvPr id="4" name="Title 1">
            <a:extLst>
              <a:ext uri="{FF2B5EF4-FFF2-40B4-BE49-F238E27FC236}">
                <a16:creationId xmlns:a16="http://schemas.microsoft.com/office/drawing/2014/main" id="{B59053E9-A588-20D9-C6DA-24B9862A4B93}"/>
              </a:ext>
            </a:extLst>
          </p:cNvPr>
          <p:cNvSpPr txBox="1">
            <a:spLocks/>
          </p:cNvSpPr>
          <p:nvPr/>
        </p:nvSpPr>
        <p:spPr>
          <a:xfrm>
            <a:off x="1665894" y="147536"/>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1283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2E8F-A57F-A77C-7D6E-1AE9041E926A}"/>
              </a:ext>
            </a:extLst>
          </p:cNvPr>
          <p:cNvSpPr>
            <a:spLocks noGrp="1"/>
          </p:cNvSpPr>
          <p:nvPr>
            <p:ph type="title"/>
          </p:nvPr>
        </p:nvSpPr>
        <p:spPr>
          <a:xfrm>
            <a:off x="2538445" y="666345"/>
            <a:ext cx="10018713" cy="1752599"/>
          </a:xfrm>
        </p:spPr>
        <p:txBody>
          <a:bodyPr/>
          <a:lstStyle/>
          <a:p>
            <a:r>
              <a:rPr lang="en-US" dirty="0">
                <a:latin typeface="Times New Roman" panose="02020603050405020304" pitchFamily="18" charset="0"/>
                <a:cs typeface="Times New Roman" panose="02020603050405020304" pitchFamily="18" charset="0"/>
              </a:rPr>
              <a:t>Accuracy</a:t>
            </a:r>
          </a:p>
        </p:txBody>
      </p:sp>
      <p:pic>
        <p:nvPicPr>
          <p:cNvPr id="7" name="Picture 6">
            <a:extLst>
              <a:ext uri="{FF2B5EF4-FFF2-40B4-BE49-F238E27FC236}">
                <a16:creationId xmlns:a16="http://schemas.microsoft.com/office/drawing/2014/main" id="{3C787E5A-82C9-E485-0293-E4CEF56ACE62}"/>
              </a:ext>
            </a:extLst>
          </p:cNvPr>
          <p:cNvPicPr>
            <a:picLocks noChangeAspect="1"/>
          </p:cNvPicPr>
          <p:nvPr/>
        </p:nvPicPr>
        <p:blipFill>
          <a:blip r:embed="rId2"/>
          <a:stretch>
            <a:fillRect/>
          </a:stretch>
        </p:blipFill>
        <p:spPr>
          <a:xfrm>
            <a:off x="1111443" y="3182568"/>
            <a:ext cx="4684519" cy="1256489"/>
          </a:xfrm>
          <a:prstGeom prst="rect">
            <a:avLst/>
          </a:prstGeom>
        </p:spPr>
      </p:pic>
      <p:pic>
        <p:nvPicPr>
          <p:cNvPr id="10" name="Picture 9">
            <a:extLst>
              <a:ext uri="{FF2B5EF4-FFF2-40B4-BE49-F238E27FC236}">
                <a16:creationId xmlns:a16="http://schemas.microsoft.com/office/drawing/2014/main" id="{52B72D05-E392-73B5-0309-8522F84F3F4A}"/>
              </a:ext>
            </a:extLst>
          </p:cNvPr>
          <p:cNvPicPr>
            <a:picLocks noChangeAspect="1"/>
          </p:cNvPicPr>
          <p:nvPr/>
        </p:nvPicPr>
        <p:blipFill>
          <a:blip r:embed="rId3"/>
          <a:stretch>
            <a:fillRect/>
          </a:stretch>
        </p:blipFill>
        <p:spPr>
          <a:xfrm>
            <a:off x="5795962" y="1914930"/>
            <a:ext cx="3981450" cy="3981450"/>
          </a:xfrm>
          <a:prstGeom prst="rect">
            <a:avLst/>
          </a:prstGeom>
        </p:spPr>
      </p:pic>
    </p:spTree>
    <p:extLst>
      <p:ext uri="{BB962C8B-B14F-4D97-AF65-F5344CB8AC3E}">
        <p14:creationId xmlns:p14="http://schemas.microsoft.com/office/powerpoint/2010/main" val="4399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6CB6-94F4-3A6F-10EC-59B06035D8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US" b="1" dirty="0"/>
          </a:p>
        </p:txBody>
      </p:sp>
      <p:pic>
        <p:nvPicPr>
          <p:cNvPr id="5" name="Picture 4">
            <a:extLst>
              <a:ext uri="{FF2B5EF4-FFF2-40B4-BE49-F238E27FC236}">
                <a16:creationId xmlns:a16="http://schemas.microsoft.com/office/drawing/2014/main" id="{1652F2D8-0606-AE9E-2B16-64895959FBF1}"/>
              </a:ext>
            </a:extLst>
          </p:cNvPr>
          <p:cNvPicPr>
            <a:picLocks noChangeAspect="1"/>
          </p:cNvPicPr>
          <p:nvPr/>
        </p:nvPicPr>
        <p:blipFill>
          <a:blip r:embed="rId2"/>
          <a:stretch>
            <a:fillRect/>
          </a:stretch>
        </p:blipFill>
        <p:spPr>
          <a:xfrm>
            <a:off x="2065851" y="2119311"/>
            <a:ext cx="8060297" cy="964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2">
            <a:extLst>
              <a:ext uri="{FF2B5EF4-FFF2-40B4-BE49-F238E27FC236}">
                <a16:creationId xmlns:a16="http://schemas.microsoft.com/office/drawing/2014/main" id="{0AA2B29F-477D-93AB-939B-5DC7859443C7}"/>
              </a:ext>
            </a:extLst>
          </p:cNvPr>
          <p:cNvSpPr>
            <a:spLocks noGrp="1"/>
          </p:cNvSpPr>
          <p:nvPr>
            <p:ph idx="1"/>
          </p:nvPr>
        </p:nvSpPr>
        <p:spPr>
          <a:xfrm>
            <a:off x="1630224" y="3750014"/>
            <a:ext cx="10018713" cy="2028217"/>
          </a:xfrm>
        </p:spPr>
        <p:txBody>
          <a:bodyPr>
            <a:normAutofit fontScale="92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All three of our algorithms have produced the same outcome after adding new data points. Thus, new data points may be properly predicted by our suggested techniques.</a:t>
            </a:r>
          </a:p>
          <a:p>
            <a:pPr algn="just" rtl="0" fontAlgn="base">
              <a:spcBef>
                <a:spcPts val="1100"/>
              </a:spcBef>
              <a:spcAft>
                <a:spcPts val="0"/>
              </a:spcAft>
              <a:buFont typeface="Arial" panose="020B0604020202020204" pitchFamily="34" charset="0"/>
              <a:buChar char="•"/>
            </a:pPr>
            <a:r>
              <a:rPr lang="en-US" sz="2400" i="0" u="none" strike="noStrike" dirty="0">
                <a:solidFill>
                  <a:srgbClr val="1C1917"/>
                </a:solidFill>
                <a:effectLst/>
                <a:latin typeface="Times New Roman" panose="02020603050405020304" pitchFamily="18" charset="0"/>
                <a:cs typeface="Times New Roman" panose="02020603050405020304" pitchFamily="18" charset="0"/>
              </a:rPr>
              <a:t>1= Malignant (Cancerous) - Present</a:t>
            </a:r>
          </a:p>
          <a:p>
            <a:pPr algn="just" rtl="0" fontAlgn="base">
              <a:spcBef>
                <a:spcPts val="0"/>
              </a:spcBef>
              <a:spcAft>
                <a:spcPts val="1100"/>
              </a:spcAft>
              <a:buFont typeface="Arial" panose="020B0604020202020204" pitchFamily="34" charset="0"/>
              <a:buChar char="•"/>
            </a:pPr>
            <a:r>
              <a:rPr lang="en-US" sz="2400" i="0" u="none" strike="noStrike" dirty="0">
                <a:solidFill>
                  <a:srgbClr val="1C1917"/>
                </a:solidFill>
                <a:effectLst/>
                <a:latin typeface="Times New Roman" panose="02020603050405020304" pitchFamily="18" charset="0"/>
                <a:cs typeface="Times New Roman" panose="02020603050405020304" pitchFamily="18" charset="0"/>
              </a:rPr>
              <a:t>0= Benign (Not Cancerous) -Absent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6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6CB6-94F4-3A6F-10EC-59B06035D8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US" b="1" dirty="0"/>
          </a:p>
        </p:txBody>
      </p:sp>
      <p:sp>
        <p:nvSpPr>
          <p:cNvPr id="3" name="Content Placeholder 2">
            <a:extLst>
              <a:ext uri="{FF2B5EF4-FFF2-40B4-BE49-F238E27FC236}">
                <a16:creationId xmlns:a16="http://schemas.microsoft.com/office/drawing/2014/main" id="{31A5EDBE-E730-D185-F3ED-57B582035574}"/>
              </a:ext>
            </a:extLst>
          </p:cNvPr>
          <p:cNvSpPr>
            <a:spLocks noGrp="1"/>
          </p:cNvSpPr>
          <p:nvPr>
            <p:ph idx="1"/>
          </p:nvPr>
        </p:nvSpPr>
        <p:spPr>
          <a:xfrm>
            <a:off x="1484310" y="2666999"/>
            <a:ext cx="10018713" cy="1103077"/>
          </a:xfrm>
        </p:spPr>
        <p:txBody>
          <a:bodyPr/>
          <a:lstStyle/>
          <a:p>
            <a:r>
              <a:rPr lang="en-US" b="1" dirty="0">
                <a:latin typeface="Times New Roman" panose="02020603050405020304" pitchFamily="18" charset="0"/>
                <a:cs typeface="Times New Roman" panose="02020603050405020304" pitchFamily="18" charset="0"/>
              </a:rPr>
              <a:t>Using SVM</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607C0B-5FB8-D703-F940-ABF817A2E6EA}"/>
              </a:ext>
            </a:extLst>
          </p:cNvPr>
          <p:cNvPicPr>
            <a:picLocks noChangeAspect="1"/>
          </p:cNvPicPr>
          <p:nvPr/>
        </p:nvPicPr>
        <p:blipFill>
          <a:blip r:embed="rId2"/>
          <a:stretch>
            <a:fillRect/>
          </a:stretch>
        </p:blipFill>
        <p:spPr>
          <a:xfrm>
            <a:off x="3232824" y="3429000"/>
            <a:ext cx="7205663" cy="254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788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729B-E02E-631B-47CF-5487AD7244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3F3F68EB-1B9A-0EF4-1B39-4F3F2CD23EB3}"/>
              </a:ext>
            </a:extLst>
          </p:cNvPr>
          <p:cNvSpPr>
            <a:spLocks noGrp="1"/>
          </p:cNvSpPr>
          <p:nvPr>
            <p:ph idx="1"/>
          </p:nvPr>
        </p:nvSpPr>
        <p:spPr>
          <a:xfrm>
            <a:off x="1581587" y="1402404"/>
            <a:ext cx="10018713" cy="3124201"/>
          </a:xfrm>
        </p:spPr>
        <p:txBody>
          <a:bodyPr/>
          <a:lstStyle/>
          <a:p>
            <a:r>
              <a:rPr lang="en-US" b="1" dirty="0">
                <a:latin typeface="Times New Roman" panose="02020603050405020304" pitchFamily="18" charset="0"/>
                <a:cs typeface="Times New Roman" panose="02020603050405020304" pitchFamily="18" charset="0"/>
              </a:rPr>
              <a:t>Using KNN (K=10)</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7370E4-6277-02DD-A977-373EDC8C2EBA}"/>
              </a:ext>
            </a:extLst>
          </p:cNvPr>
          <p:cNvPicPr>
            <a:picLocks noChangeAspect="1"/>
          </p:cNvPicPr>
          <p:nvPr/>
        </p:nvPicPr>
        <p:blipFill>
          <a:blip r:embed="rId2"/>
          <a:stretch>
            <a:fillRect/>
          </a:stretch>
        </p:blipFill>
        <p:spPr>
          <a:xfrm>
            <a:off x="3514725" y="3350368"/>
            <a:ext cx="6640952" cy="3011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840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7E3E-4736-2844-B895-258F635EE510}"/>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D0398-5796-6FA7-6404-573EBD94BCEC}"/>
              </a:ext>
            </a:extLst>
          </p:cNvPr>
          <p:cNvSpPr>
            <a:spLocks noGrp="1"/>
          </p:cNvSpPr>
          <p:nvPr>
            <p:ph idx="1"/>
          </p:nvPr>
        </p:nvSpPr>
        <p:spPr>
          <a:xfrm>
            <a:off x="1484310" y="2667000"/>
            <a:ext cx="10018713" cy="893324"/>
          </a:xfrm>
        </p:spPr>
        <p:txBody>
          <a:bodyPr/>
          <a:lstStyle/>
          <a:p>
            <a:r>
              <a:rPr lang="en-US" b="1" dirty="0">
                <a:latin typeface="Times New Roman" panose="02020603050405020304" pitchFamily="18" charset="0"/>
                <a:cs typeface="Times New Roman" panose="02020603050405020304" pitchFamily="18" charset="0"/>
              </a:rPr>
              <a:t>Using Logistic Regression</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09EAB7-705F-0073-EDE3-415540EE0562}"/>
              </a:ext>
            </a:extLst>
          </p:cNvPr>
          <p:cNvPicPr>
            <a:picLocks noChangeAspect="1"/>
          </p:cNvPicPr>
          <p:nvPr/>
        </p:nvPicPr>
        <p:blipFill>
          <a:blip r:embed="rId2"/>
          <a:stretch>
            <a:fillRect/>
          </a:stretch>
        </p:blipFill>
        <p:spPr>
          <a:xfrm>
            <a:off x="3443590" y="3464171"/>
            <a:ext cx="7655669" cy="2708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880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977D-CD52-CD2F-B19B-443E5BA46E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 of used algorithms</a:t>
            </a:r>
          </a:p>
        </p:txBody>
      </p:sp>
      <p:sp>
        <p:nvSpPr>
          <p:cNvPr id="3" name="Content Placeholder 2">
            <a:extLst>
              <a:ext uri="{FF2B5EF4-FFF2-40B4-BE49-F238E27FC236}">
                <a16:creationId xmlns:a16="http://schemas.microsoft.com/office/drawing/2014/main" id="{A225E578-1DF3-8747-27AB-BD7406AC9FE1}"/>
              </a:ext>
            </a:extLst>
          </p:cNvPr>
          <p:cNvSpPr>
            <a:spLocks noGrp="1"/>
          </p:cNvSpPr>
          <p:nvPr>
            <p:ph idx="1"/>
          </p:nvPr>
        </p:nvSpPr>
        <p:spPr>
          <a:xfrm>
            <a:off x="1484310" y="2438399"/>
            <a:ext cx="10018713" cy="3124201"/>
          </a:xfrm>
        </p:spPr>
        <p:txBody>
          <a:bodyPr/>
          <a:lstStyle/>
          <a:p>
            <a:pPr marL="0" indent="0" algn="just">
              <a:buNone/>
            </a:pPr>
            <a:r>
              <a:rPr lang="en-US" dirty="0">
                <a:latin typeface="Times New Roman" panose="02020603050405020304" pitchFamily="18" charset="0"/>
                <a:cs typeface="Times New Roman" panose="02020603050405020304" pitchFamily="18" charset="0"/>
              </a:rPr>
              <a:t>In previous slides, we can clearly see the difference in accuracy, precision, recall, f1-score among three algorithms. Among the three algorithms, SVM has the highest accuracy which is 97% while predicting breast cancer in women. On the other hand logistic regression model has 92% accuracy and the K-Nearest Neighbors (KNN) model has 93%. This is the main reason for using SVM most widely.</a:t>
            </a:r>
          </a:p>
        </p:txBody>
      </p:sp>
    </p:spTree>
    <p:extLst>
      <p:ext uri="{BB962C8B-B14F-4D97-AF65-F5344CB8AC3E}">
        <p14:creationId xmlns:p14="http://schemas.microsoft.com/office/powerpoint/2010/main" val="35764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DB34-D006-D715-62F2-A07489C613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Supervisor:</a:t>
            </a:r>
          </a:p>
        </p:txBody>
      </p:sp>
      <p:sp>
        <p:nvSpPr>
          <p:cNvPr id="3" name="Content Placeholder 2">
            <a:extLst>
              <a:ext uri="{FF2B5EF4-FFF2-40B4-BE49-F238E27FC236}">
                <a16:creationId xmlns:a16="http://schemas.microsoft.com/office/drawing/2014/main" id="{C5E91679-04E0-CD95-6951-0E8708737B6D}"/>
              </a:ext>
            </a:extLst>
          </p:cNvPr>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Md. Mahmudur Rahman</a:t>
            </a:r>
          </a:p>
          <a:p>
            <a:pPr marL="0" indent="0" algn="ctr">
              <a:buNone/>
            </a:pPr>
            <a:r>
              <a:rPr lang="en-US" dirty="0">
                <a:latin typeface="Times New Roman" panose="02020603050405020304" pitchFamily="18" charset="0"/>
                <a:cs typeface="Times New Roman" panose="02020603050405020304" pitchFamily="18" charset="0"/>
              </a:rPr>
              <a:t>Lecturer</a:t>
            </a:r>
          </a:p>
          <a:p>
            <a:pPr marL="0" indent="0" algn="ctr">
              <a:buNone/>
            </a:pPr>
            <a:r>
              <a:rPr lang="en-US" dirty="0">
                <a:latin typeface="Times New Roman" panose="02020603050405020304" pitchFamily="18" charset="0"/>
                <a:cs typeface="Times New Roman" panose="02020603050405020304" pitchFamily="18" charset="0"/>
              </a:rPr>
              <a:t>Institute of Information Technology</a:t>
            </a:r>
          </a:p>
          <a:p>
            <a:pPr marL="0" indent="0" algn="ctr">
              <a:buNone/>
            </a:pPr>
            <a:r>
              <a:rPr lang="en-US" dirty="0">
                <a:latin typeface="Times New Roman" panose="02020603050405020304" pitchFamily="18" charset="0"/>
                <a:cs typeface="Times New Roman" panose="02020603050405020304" pitchFamily="18" charset="0"/>
              </a:rPr>
              <a:t>Jahangirnagar University</a:t>
            </a:r>
          </a:p>
        </p:txBody>
      </p:sp>
    </p:spTree>
    <p:extLst>
      <p:ext uri="{BB962C8B-B14F-4D97-AF65-F5344CB8AC3E}">
        <p14:creationId xmlns:p14="http://schemas.microsoft.com/office/powerpoint/2010/main" val="300670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54AC-7194-B200-C095-8B15633BF9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34CE514-67D4-B7F2-4520-93B381BA9854}"/>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Breast cancer is a serious disease, if we early detect the cancer and start the treatment then it can significantly improve the survival rate. Machine learning models help to identify women’s breast cancer and play a significant role. Here we use SVM, KNN, and Logistic Regression models. The model was trained on a dataset containing 569 specimens of cancer cells, both harmless and malignant. The model developed in this project has an accuracy of over 98%, and it also has a high specificity and sensitivity.</a:t>
            </a:r>
          </a:p>
        </p:txBody>
      </p:sp>
    </p:spTree>
    <p:extLst>
      <p:ext uri="{BB962C8B-B14F-4D97-AF65-F5344CB8AC3E}">
        <p14:creationId xmlns:p14="http://schemas.microsoft.com/office/powerpoint/2010/main" val="98169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5071-309A-495E-8B23-BE938F6AFD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79733859-8A9C-CC96-B447-B5F584321B9B}"/>
              </a:ext>
            </a:extLst>
          </p:cNvPr>
          <p:cNvSpPr>
            <a:spLocks noGrp="1"/>
          </p:cNvSpPr>
          <p:nvPr>
            <p:ph idx="1"/>
          </p:nvPr>
        </p:nvSpPr>
        <p:spPr>
          <a:xfrm>
            <a:off x="1484311" y="1866899"/>
            <a:ext cx="10018713" cy="3124201"/>
          </a:xfrm>
        </p:spPr>
        <p:txBody>
          <a:bodyPr/>
          <a:lstStyle/>
          <a:p>
            <a:pPr marL="0" indent="0">
              <a:buNone/>
            </a:pPr>
            <a:r>
              <a:rPr lang="en-US" dirty="0">
                <a:latin typeface="Times New Roman" panose="02020603050405020304" pitchFamily="18" charset="0"/>
                <a:cs typeface="Times New Roman" panose="02020603050405020304" pitchFamily="18" charset="0"/>
              </a:rPr>
              <a:t>Our future objective will be:</a:t>
            </a:r>
          </a:p>
          <a:p>
            <a:r>
              <a:rPr lang="en-US" dirty="0">
                <a:latin typeface="Times New Roman" panose="02020603050405020304" pitchFamily="18" charset="0"/>
                <a:cs typeface="Times New Roman" panose="02020603050405020304" pitchFamily="18" charset="0"/>
              </a:rPr>
              <a:t>Develop a more accurate risk prediction model.</a:t>
            </a:r>
          </a:p>
          <a:p>
            <a:r>
              <a:rPr lang="en-US" dirty="0">
                <a:latin typeface="Times New Roman" panose="02020603050405020304" pitchFamily="18" charset="0"/>
                <a:cs typeface="Times New Roman" panose="02020603050405020304" pitchFamily="18" charset="0"/>
              </a:rPr>
              <a:t>Develop a real-time risk prediction model.</a:t>
            </a:r>
          </a:p>
          <a:p>
            <a:r>
              <a:rPr lang="en-US" dirty="0">
                <a:latin typeface="Times New Roman" panose="02020603050405020304" pitchFamily="18" charset="0"/>
                <a:cs typeface="Times New Roman" panose="02020603050405020304" pitchFamily="18" charset="0"/>
              </a:rPr>
              <a:t>Develop models that can predict cancer treatment.</a:t>
            </a:r>
          </a:p>
        </p:txBody>
      </p:sp>
    </p:spTree>
    <p:extLst>
      <p:ext uri="{BB962C8B-B14F-4D97-AF65-F5344CB8AC3E}">
        <p14:creationId xmlns:p14="http://schemas.microsoft.com/office/powerpoint/2010/main" val="405596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D507-0D3A-FE6A-B126-300A53733BB1}"/>
              </a:ext>
            </a:extLst>
          </p:cNvPr>
          <p:cNvSpPr>
            <a:spLocks noGrp="1"/>
          </p:cNvSpPr>
          <p:nvPr>
            <p:ph type="title"/>
          </p:nvPr>
        </p:nvSpPr>
        <p:spPr>
          <a:xfrm>
            <a:off x="949290" y="2388140"/>
            <a:ext cx="10018713" cy="1752599"/>
          </a:xfrm>
        </p:spPr>
        <p:txBody>
          <a:bodyPr>
            <a:normAutofit/>
          </a:bodyPr>
          <a:lstStyle/>
          <a:p>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8719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6F13-7346-2812-4C52-A7AB05458DF7}"/>
              </a:ext>
            </a:extLst>
          </p:cNvPr>
          <p:cNvSpPr>
            <a:spLocks noGrp="1"/>
          </p:cNvSpPr>
          <p:nvPr>
            <p:ph type="title"/>
          </p:nvPr>
        </p:nvSpPr>
        <p:spPr>
          <a:xfrm>
            <a:off x="1484311" y="685800"/>
            <a:ext cx="10018713" cy="880353"/>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F1F7B73-9949-2011-65F9-347610EBE7A2}"/>
              </a:ext>
            </a:extLst>
          </p:cNvPr>
          <p:cNvSpPr>
            <a:spLocks noGrp="1"/>
          </p:cNvSpPr>
          <p:nvPr>
            <p:ph idx="1"/>
          </p:nvPr>
        </p:nvSpPr>
        <p:spPr>
          <a:xfrm>
            <a:off x="1482883" y="1689357"/>
            <a:ext cx="10018713" cy="3124201"/>
          </a:xfrm>
        </p:spPr>
        <p:txBody>
          <a:bodyPr/>
          <a:lstStyle/>
          <a:p>
            <a:pPr marL="0" indent="0" algn="just">
              <a:buNone/>
            </a:pPr>
            <a:r>
              <a:rPr lang="en-US" dirty="0">
                <a:latin typeface="Times New Roman" panose="02020603050405020304" pitchFamily="18" charset="0"/>
                <a:cs typeface="Times New Roman" panose="02020603050405020304" pitchFamily="18" charset="0"/>
              </a:rPr>
              <a:t>Our project, named Breast Cancer Prediction here we developed our project using machine learning. </a:t>
            </a:r>
            <a:r>
              <a:rPr lang="en-US" b="1" dirty="0">
                <a:latin typeface="Times New Roman" panose="02020603050405020304" pitchFamily="18" charset="0"/>
                <a:cs typeface="Times New Roman" panose="02020603050405020304" pitchFamily="18" charset="0"/>
              </a:rPr>
              <a:t>Machine learning </a:t>
            </a:r>
            <a:r>
              <a:rPr lang="en-US" dirty="0">
                <a:latin typeface="Times New Roman" panose="02020603050405020304" pitchFamily="18" charset="0"/>
                <a:cs typeface="Times New Roman" panose="02020603050405020304" pitchFamily="18" charset="0"/>
              </a:rPr>
              <a:t>(ML) is a field of artificial intelligence that uses statistical techniques to give computer systems the ability to "learn" (e.g., progressively improve performance on a specific task) from data, without being explicitly programmed.</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0313F1-9FED-B065-47E9-04642AB30A1E}"/>
              </a:ext>
            </a:extLst>
          </p:cNvPr>
          <p:cNvPicPr>
            <a:picLocks noChangeAspect="1"/>
          </p:cNvPicPr>
          <p:nvPr/>
        </p:nvPicPr>
        <p:blipFill>
          <a:blip r:embed="rId2"/>
          <a:stretch>
            <a:fillRect/>
          </a:stretch>
        </p:blipFill>
        <p:spPr>
          <a:xfrm>
            <a:off x="6943602" y="3725476"/>
            <a:ext cx="4053840" cy="2886333"/>
          </a:xfrm>
          <a:prstGeom prst="rect">
            <a:avLst/>
          </a:prstGeom>
        </p:spPr>
      </p:pic>
    </p:spTree>
    <p:extLst>
      <p:ext uri="{BB962C8B-B14F-4D97-AF65-F5344CB8AC3E}">
        <p14:creationId xmlns:p14="http://schemas.microsoft.com/office/powerpoint/2010/main" val="135529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242A-0659-4F9F-90DD-D6B201DBFC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B0A22522-E716-880C-C54E-DD0452337949}"/>
              </a:ext>
            </a:extLst>
          </p:cNvPr>
          <p:cNvSpPr>
            <a:spLocks noGrp="1"/>
          </p:cNvSpPr>
          <p:nvPr>
            <p:ph idx="1"/>
          </p:nvPr>
        </p:nvSpPr>
        <p:spPr>
          <a:xfrm>
            <a:off x="1484310" y="1966608"/>
            <a:ext cx="10018713" cy="312420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 detailed description of the proposed machine learning methods used to create predictive model to foretell the detection of breast cancer. In this endeavor, the database included 569 independent data, 35% of which were from breast cancer patients with 31 attributes in which records were obtained from Kaggle. </a:t>
            </a:r>
          </a:p>
          <a:p>
            <a:pPr marL="0" indent="0" algn="just">
              <a:buNone/>
            </a:pPr>
            <a:r>
              <a:rPr lang="en-US" dirty="0">
                <a:latin typeface="Times New Roman" panose="02020603050405020304" pitchFamily="18" charset="0"/>
                <a:cs typeface="Times New Roman" panose="02020603050405020304" pitchFamily="18" charset="0"/>
              </a:rPr>
              <a:t>The Support Vector Machine(SVM), K-Nearest Neighbors(KNN), and Logistic Regression Machine Learning Algorithm were used in this study. </a:t>
            </a:r>
          </a:p>
        </p:txBody>
      </p:sp>
    </p:spTree>
    <p:extLst>
      <p:ext uri="{BB962C8B-B14F-4D97-AF65-F5344CB8AC3E}">
        <p14:creationId xmlns:p14="http://schemas.microsoft.com/office/powerpoint/2010/main" val="172198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EA0E-8D73-FA9E-DF50-40BE6CD2FB00}"/>
              </a:ext>
            </a:extLst>
          </p:cNvPr>
          <p:cNvSpPr>
            <a:spLocks noGrp="1"/>
          </p:cNvSpPr>
          <p:nvPr>
            <p:ph type="title"/>
          </p:nvPr>
        </p:nvSpPr>
        <p:spPr>
          <a:xfrm>
            <a:off x="1484311" y="685801"/>
            <a:ext cx="10018713" cy="97763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Objective</a:t>
            </a:r>
          </a:p>
        </p:txBody>
      </p:sp>
      <p:sp>
        <p:nvSpPr>
          <p:cNvPr id="3" name="Content Placeholder 2">
            <a:extLst>
              <a:ext uri="{FF2B5EF4-FFF2-40B4-BE49-F238E27FC236}">
                <a16:creationId xmlns:a16="http://schemas.microsoft.com/office/drawing/2014/main" id="{204F1CCC-E69C-0217-8247-C61658031F63}"/>
              </a:ext>
            </a:extLst>
          </p:cNvPr>
          <p:cNvSpPr>
            <a:spLocks noGrp="1"/>
          </p:cNvSpPr>
          <p:nvPr>
            <p:ph idx="1"/>
          </p:nvPr>
        </p:nvSpPr>
        <p:spPr>
          <a:xfrm>
            <a:off x="1484310" y="2355714"/>
            <a:ext cx="10130516" cy="381648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main objectives are:</a:t>
            </a:r>
          </a:p>
          <a:p>
            <a:pPr algn="just"/>
            <a:r>
              <a:rPr lang="en-US" dirty="0">
                <a:latin typeface="Times New Roman" panose="02020603050405020304" pitchFamily="18" charset="0"/>
                <a:cs typeface="Times New Roman" panose="02020603050405020304" pitchFamily="18" charset="0"/>
              </a:rPr>
              <a:t>Gather information on a large number of women, such as their reproductive histories, lifestyle variables, and personal and family histories of breast cancer.</a:t>
            </a:r>
          </a:p>
          <a:p>
            <a:pPr algn="just"/>
            <a:r>
              <a:rPr lang="en-US" dirty="0">
                <a:latin typeface="Times New Roman" panose="02020603050405020304" pitchFamily="18" charset="0"/>
                <a:cs typeface="Times New Roman" panose="02020603050405020304" pitchFamily="18" charset="0"/>
              </a:rPr>
              <a:t>Determine which variables have the strongest correlations with the risk of breast cancer by using machine learning methods.</a:t>
            </a:r>
          </a:p>
          <a:p>
            <a:pPr algn="just"/>
            <a:r>
              <a:rPr lang="en-US" dirty="0">
                <a:latin typeface="Times New Roman" panose="02020603050405020304" pitchFamily="18" charset="0"/>
                <a:cs typeface="Times New Roman" panose="02020603050405020304" pitchFamily="18" charset="0"/>
              </a:rPr>
              <a:t>Use a different dataset of women with breast cancer diagnoses to validate the model.</a:t>
            </a:r>
          </a:p>
        </p:txBody>
      </p:sp>
    </p:spTree>
    <p:extLst>
      <p:ext uri="{BB962C8B-B14F-4D97-AF65-F5344CB8AC3E}">
        <p14:creationId xmlns:p14="http://schemas.microsoft.com/office/powerpoint/2010/main" val="70336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262-2CE5-761A-0BE1-523CB165BD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Required Library</a:t>
            </a:r>
          </a:p>
        </p:txBody>
      </p:sp>
      <p:sp>
        <p:nvSpPr>
          <p:cNvPr id="3" name="Content Placeholder 2">
            <a:extLst>
              <a:ext uri="{FF2B5EF4-FFF2-40B4-BE49-F238E27FC236}">
                <a16:creationId xmlns:a16="http://schemas.microsoft.com/office/drawing/2014/main" id="{9927EC86-F0F9-5D5C-BC61-6FA2990CA1AB}"/>
              </a:ext>
            </a:extLst>
          </p:cNvPr>
          <p:cNvSpPr>
            <a:spLocks noGrp="1"/>
          </p:cNvSpPr>
          <p:nvPr>
            <p:ph idx="1"/>
          </p:nvPr>
        </p:nvSpPr>
        <p:spPr>
          <a:xfrm>
            <a:off x="2173287" y="2579450"/>
            <a:ext cx="10018713" cy="3124201"/>
          </a:xfrm>
        </p:spPr>
        <p:txBody>
          <a:bodyPr/>
          <a:lstStyle/>
          <a:p>
            <a:r>
              <a:rPr lang="en-US" dirty="0">
                <a:latin typeface="Times New Roman" panose="02020603050405020304" pitchFamily="18" charset="0"/>
                <a:cs typeface="Times New Roman" panose="02020603050405020304" pitchFamily="18" charset="0"/>
              </a:rPr>
              <a:t>Seaborn</a:t>
            </a:r>
          </a:p>
          <a:p>
            <a:r>
              <a:rPr lang="en-US" dirty="0">
                <a:latin typeface="Times New Roman" panose="02020603050405020304" pitchFamily="18" charset="0"/>
                <a:cs typeface="Times New Roman" panose="02020603050405020304" pitchFamily="18" charset="0"/>
              </a:rPr>
              <a:t>Matplotlib </a:t>
            </a:r>
          </a:p>
          <a:p>
            <a:r>
              <a:rPr lang="en-US" dirty="0">
                <a:latin typeface="Times New Roman" panose="02020603050405020304" pitchFamily="18" charset="0"/>
                <a:cs typeface="Times New Roman" panose="02020603050405020304" pitchFamily="18" charset="0"/>
              </a:rPr>
              <a:t>Pandas</a:t>
            </a:r>
          </a:p>
          <a:p>
            <a:r>
              <a:rPr lang="en-US" dirty="0">
                <a:latin typeface="Times New Roman" panose="02020603050405020304" pitchFamily="18" charset="0"/>
                <a:cs typeface="Times New Roman" panose="02020603050405020304" pitchFamily="18" charset="0"/>
              </a:rPr>
              <a:t>NumPy</a:t>
            </a:r>
          </a:p>
          <a:p>
            <a:r>
              <a:rPr lang="en-US" dirty="0">
                <a:latin typeface="Times New Roman" panose="02020603050405020304" pitchFamily="18" charset="0"/>
                <a:cs typeface="Times New Roman" panose="02020603050405020304" pitchFamily="18" charset="0"/>
              </a:rPr>
              <a:t>Scikit Learn</a:t>
            </a:r>
          </a:p>
        </p:txBody>
      </p:sp>
    </p:spTree>
    <p:extLst>
      <p:ext uri="{BB962C8B-B14F-4D97-AF65-F5344CB8AC3E}">
        <p14:creationId xmlns:p14="http://schemas.microsoft.com/office/powerpoint/2010/main" val="354082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6B0-1CEF-C037-192E-2172A81E24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5FBCEB45-BF1D-272A-A897-F862FC9D8A11}"/>
              </a:ext>
            </a:extLst>
          </p:cNvPr>
          <p:cNvSpPr>
            <a:spLocks noGrp="1"/>
          </p:cNvSpPr>
          <p:nvPr>
            <p:ph idx="1"/>
          </p:nvPr>
        </p:nvSpPr>
        <p:spPr>
          <a:xfrm>
            <a:off x="2173287" y="2005519"/>
            <a:ext cx="10018713" cy="3124201"/>
          </a:xfrm>
        </p:spPr>
        <p:txBody>
          <a:bodyPr/>
          <a:lstStyle/>
          <a:p>
            <a:r>
              <a:rPr lang="en-US" dirty="0">
                <a:latin typeface="Times New Roman" panose="02020603050405020304" pitchFamily="18" charset="0"/>
                <a:cs typeface="Times New Roman" panose="02020603050405020304" pitchFamily="18" charset="0"/>
              </a:rPr>
              <a:t>Support Vector Machines(SVM)</a:t>
            </a:r>
          </a:p>
          <a:p>
            <a:r>
              <a:rPr lang="en-US" dirty="0">
                <a:latin typeface="Times New Roman" panose="02020603050405020304" pitchFamily="18" charset="0"/>
                <a:cs typeface="Times New Roman" panose="02020603050405020304" pitchFamily="18" charset="0"/>
              </a:rPr>
              <a:t>K-Nearest Neighbors (KNN)</a:t>
            </a:r>
          </a:p>
          <a:p>
            <a:r>
              <a:rPr lang="en-US" dirty="0">
                <a:latin typeface="Times New Roman" panose="02020603050405020304" pitchFamily="18" charset="0"/>
                <a:cs typeface="Times New Roman" panose="02020603050405020304" pitchFamily="18" charset="0"/>
              </a:rPr>
              <a:t>Logistic Regression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2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E2CC-C921-CC36-0D5B-E94BC4FFCD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01F36C7-C8D2-C542-37A1-D9CBF44F5BCC}"/>
              </a:ext>
            </a:extLst>
          </p:cNvPr>
          <p:cNvSpPr>
            <a:spLocks noGrp="1"/>
          </p:cNvSpPr>
          <p:nvPr>
            <p:ph idx="1"/>
          </p:nvPr>
        </p:nvSpPr>
        <p:spPr>
          <a:xfrm>
            <a:off x="1484310" y="2108200"/>
            <a:ext cx="10018713" cy="2238375"/>
          </a:xfrm>
        </p:spPr>
        <p:txBody>
          <a:bodyPr>
            <a:normAutofit fontScale="92500" lnSpcReduction="20000"/>
          </a:bodyPr>
          <a:lstStyle/>
          <a:p>
            <a:pPr marL="0" indent="0" algn="just">
              <a:buNone/>
            </a:pPr>
            <a:r>
              <a:rPr lang="en-US" sz="2800" b="1" dirty="0">
                <a:latin typeface="Times New Roman" panose="02020603050405020304" pitchFamily="18" charset="0"/>
                <a:cs typeface="Times New Roman" panose="02020603050405020304" pitchFamily="18" charset="0"/>
              </a:rPr>
              <a:t>1. Identify data sources</a:t>
            </a:r>
          </a:p>
          <a:p>
            <a:pPr marL="0" indent="0" algn="just">
              <a:buNone/>
            </a:pPr>
            <a:r>
              <a:rPr lang="en-US" dirty="0">
                <a:latin typeface="Times New Roman" panose="02020603050405020304" pitchFamily="18" charset="0"/>
                <a:cs typeface="Times New Roman" panose="02020603050405020304" pitchFamily="18" charset="0"/>
              </a:rPr>
              <a:t>The first two columns in the dataset store the unique ID numbers of the samples and the corresponding diagnosis (M=malignant, B=benign), respectively.</a:t>
            </a:r>
          </a:p>
          <a:p>
            <a:pPr marL="0" indent="0" algn="just">
              <a:buNone/>
            </a:pPr>
            <a:r>
              <a:rPr lang="en-US" dirty="0">
                <a:latin typeface="Times New Roman" panose="02020603050405020304" pitchFamily="18" charset="0"/>
                <a:cs typeface="Times New Roman" panose="02020603050405020304" pitchFamily="18" charset="0"/>
              </a:rPr>
              <a:t>The columns 3-32 contain 30 real-value features that have been computed from digitized images of the cell nuclei, which can be used to build a model to predict whether a cancer is benign or malignant.</a:t>
            </a:r>
          </a:p>
        </p:txBody>
      </p:sp>
      <p:pic>
        <p:nvPicPr>
          <p:cNvPr id="5" name="Picture 4">
            <a:extLst>
              <a:ext uri="{FF2B5EF4-FFF2-40B4-BE49-F238E27FC236}">
                <a16:creationId xmlns:a16="http://schemas.microsoft.com/office/drawing/2014/main" id="{8F54E90D-A40F-8791-5D11-66E43F888829}"/>
              </a:ext>
            </a:extLst>
          </p:cNvPr>
          <p:cNvPicPr>
            <a:picLocks noChangeAspect="1"/>
          </p:cNvPicPr>
          <p:nvPr/>
        </p:nvPicPr>
        <p:blipFill>
          <a:blip r:embed="rId2"/>
          <a:stretch>
            <a:fillRect/>
          </a:stretch>
        </p:blipFill>
        <p:spPr>
          <a:xfrm>
            <a:off x="2297247" y="4346575"/>
            <a:ext cx="9001125" cy="2238375"/>
          </a:xfrm>
          <a:prstGeom prst="rect">
            <a:avLst/>
          </a:prstGeom>
        </p:spPr>
      </p:pic>
    </p:spTree>
    <p:extLst>
      <p:ext uri="{BB962C8B-B14F-4D97-AF65-F5344CB8AC3E}">
        <p14:creationId xmlns:p14="http://schemas.microsoft.com/office/powerpoint/2010/main" val="45786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66E8C-11CE-D291-37DA-FB5C8BD1FDD6}"/>
              </a:ext>
            </a:extLst>
          </p:cNvPr>
          <p:cNvSpPr>
            <a:spLocks noGrp="1"/>
          </p:cNvSpPr>
          <p:nvPr>
            <p:ph idx="1"/>
          </p:nvPr>
        </p:nvSpPr>
        <p:spPr>
          <a:xfrm>
            <a:off x="1470988" y="1253331"/>
            <a:ext cx="10066016"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2. Exploratory Data Analysis</a:t>
            </a:r>
          </a:p>
          <a:p>
            <a:pPr marL="0" indent="0" algn="just">
              <a:buNone/>
            </a:pPr>
            <a:r>
              <a:rPr lang="en-US" sz="2200" dirty="0">
                <a:latin typeface="Times New Roman" panose="02020603050405020304" pitchFamily="18" charset="0"/>
                <a:cs typeface="Times New Roman" panose="02020603050405020304" pitchFamily="18" charset="0"/>
              </a:rPr>
              <a:t>There are two approaches used to examine the data.</a:t>
            </a:r>
          </a:p>
          <a:p>
            <a:pPr marL="0" indent="0" algn="just">
              <a:buNone/>
            </a:pPr>
            <a:r>
              <a:rPr lang="en-US" sz="2200" b="1" dirty="0">
                <a:latin typeface="Times New Roman" panose="02020603050405020304" pitchFamily="18" charset="0"/>
                <a:cs typeface="Times New Roman" panose="02020603050405020304" pitchFamily="18" charset="0"/>
              </a:rPr>
              <a:t>Descriptive statistics </a:t>
            </a:r>
            <a:r>
              <a:rPr lang="en-US" sz="2200" dirty="0">
                <a:latin typeface="Times New Roman" panose="02020603050405020304" pitchFamily="18" charset="0"/>
                <a:cs typeface="Times New Roman" panose="02020603050405020304" pitchFamily="18" charset="0"/>
              </a:rPr>
              <a:t>is the process of condensing key characteristics of the data set into simple numeric metrics. Some of the common metrics used are mean, standard deviation, and correlation.</a:t>
            </a:r>
          </a:p>
          <a:p>
            <a:pPr marL="0" indent="0" algn="just">
              <a:buNone/>
            </a:pPr>
            <a:r>
              <a:rPr lang="en-US" sz="2200" b="1" dirty="0">
                <a:latin typeface="Times New Roman" panose="02020603050405020304" pitchFamily="18" charset="0"/>
                <a:cs typeface="Times New Roman" panose="02020603050405020304" pitchFamily="18" charset="0"/>
              </a:rPr>
              <a:t>Visualization</a:t>
            </a:r>
            <a:r>
              <a:rPr lang="en-US" sz="2200" dirty="0">
                <a:latin typeface="Times New Roman" panose="02020603050405020304" pitchFamily="18" charset="0"/>
                <a:cs typeface="Times New Roman" panose="02020603050405020304" pitchFamily="18" charset="0"/>
              </a:rPr>
              <a:t> is the process of projecting the data, or parts of it, into Cartesian space or into abstract images. In the data mining process, data exploration is leveraged in many different steps including preprocessing, modeling, and interpretation of results.</a:t>
            </a:r>
          </a:p>
        </p:txBody>
      </p:sp>
      <p:sp>
        <p:nvSpPr>
          <p:cNvPr id="4" name="Title 1">
            <a:extLst>
              <a:ext uri="{FF2B5EF4-FFF2-40B4-BE49-F238E27FC236}">
                <a16:creationId xmlns:a16="http://schemas.microsoft.com/office/drawing/2014/main" id="{36457197-565B-1E88-441C-636428D33180}"/>
              </a:ext>
            </a:extLst>
          </p:cNvPr>
          <p:cNvSpPr>
            <a:spLocks noGrp="1"/>
          </p:cNvSpPr>
          <p:nvPr>
            <p:ph type="title"/>
          </p:nvPr>
        </p:nvSpPr>
        <p:spPr>
          <a:xfrm>
            <a:off x="949289" y="121595"/>
            <a:ext cx="10018713" cy="1752599"/>
          </a:xfrm>
        </p:spPr>
        <p:txBody>
          <a:bodyPr/>
          <a:lstStyle/>
          <a:p>
            <a:r>
              <a:rPr lang="en-US"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536953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252</TotalTime>
  <Words>861</Words>
  <Application>Microsoft Office PowerPoint</Application>
  <PresentationFormat>Widescreen</PresentationFormat>
  <Paragraphs>69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Parallax</vt:lpstr>
      <vt:lpstr>Breast Cancer Prediction</vt:lpstr>
      <vt:lpstr>Project Supervisor:</vt:lpstr>
      <vt:lpstr>Introduction</vt:lpstr>
      <vt:lpstr>Overview</vt:lpstr>
      <vt:lpstr>  Objective</vt:lpstr>
      <vt:lpstr>Required Library</vt:lpstr>
      <vt:lpstr>Algorithms</vt:lpstr>
      <vt:lpstr>Methodology</vt:lpstr>
      <vt:lpstr>Methodology</vt:lpstr>
      <vt:lpstr>Countplot</vt:lpstr>
      <vt:lpstr>PowerPoint Presentation</vt:lpstr>
      <vt:lpstr>Methodology</vt:lpstr>
      <vt:lpstr>PowerPoint Presentation</vt:lpstr>
      <vt:lpstr>Accuracy</vt:lpstr>
      <vt:lpstr>Result</vt:lpstr>
      <vt:lpstr>Result</vt:lpstr>
      <vt:lpstr>Result</vt:lpstr>
      <vt:lpstr>Result</vt:lpstr>
      <vt:lpstr>Comparison of used algorithms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Amit Azim Amit</dc:creator>
  <cp:lastModifiedBy>Amit Azim Amit</cp:lastModifiedBy>
  <cp:revision>21</cp:revision>
  <dcterms:created xsi:type="dcterms:W3CDTF">2023-11-01T13:10:15Z</dcterms:created>
  <dcterms:modified xsi:type="dcterms:W3CDTF">2023-11-01T18:03:37Z</dcterms:modified>
</cp:coreProperties>
</file>