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856D0-6BA0-46A0-983F-1A4EF83AD420}"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92B7F-B2D5-4FFD-AFF8-B91ECD80A840}" type="slidenum">
              <a:rPr lang="en-US" smtClean="0"/>
              <a:t>‹#›</a:t>
            </a:fld>
            <a:endParaRPr lang="en-US"/>
          </a:p>
        </p:txBody>
      </p:sp>
    </p:spTree>
    <p:extLst>
      <p:ext uri="{BB962C8B-B14F-4D97-AF65-F5344CB8AC3E}">
        <p14:creationId xmlns:p14="http://schemas.microsoft.com/office/powerpoint/2010/main" val="368033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355F-40AB-A205-3C9C-35C977093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702E4-844E-2F06-1A70-04F7AC250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0D2E0-D53F-E9CA-343E-2DDF2FC1FB72}"/>
              </a:ext>
            </a:extLst>
          </p:cNvPr>
          <p:cNvSpPr>
            <a:spLocks noGrp="1"/>
          </p:cNvSpPr>
          <p:nvPr>
            <p:ph type="dt" sz="half" idx="10"/>
          </p:nvPr>
        </p:nvSpPr>
        <p:spPr/>
        <p:txBody>
          <a:bodyPr/>
          <a:lstStyle/>
          <a:p>
            <a:fld id="{65EB2814-B891-4E7D-9D51-63A364754CD0}" type="datetime1">
              <a:rPr lang="en-US" smtClean="0"/>
              <a:t>10/24/2024</a:t>
            </a:fld>
            <a:endParaRPr lang="en-US"/>
          </a:p>
        </p:txBody>
      </p:sp>
      <p:sp>
        <p:nvSpPr>
          <p:cNvPr id="5" name="Footer Placeholder 4">
            <a:extLst>
              <a:ext uri="{FF2B5EF4-FFF2-40B4-BE49-F238E27FC236}">
                <a16:creationId xmlns:a16="http://schemas.microsoft.com/office/drawing/2014/main" id="{5D0A8309-3861-38D8-F331-A569C3DCC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C7D74-F07D-5D44-CC15-E2DDE4C99A2C}"/>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5825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6B48-0448-3F4E-BD60-D54EF2856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457445-BBB4-701A-FE67-C9AE08B28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6DB4A-D702-01A9-27DB-8FC8FD99C9E6}"/>
              </a:ext>
            </a:extLst>
          </p:cNvPr>
          <p:cNvSpPr>
            <a:spLocks noGrp="1"/>
          </p:cNvSpPr>
          <p:nvPr>
            <p:ph type="dt" sz="half" idx="10"/>
          </p:nvPr>
        </p:nvSpPr>
        <p:spPr/>
        <p:txBody>
          <a:bodyPr/>
          <a:lstStyle/>
          <a:p>
            <a:fld id="{E7B98338-7B0A-4CEF-8787-7C2ED15285AB}" type="datetime1">
              <a:rPr lang="en-US" smtClean="0"/>
              <a:t>10/24/2024</a:t>
            </a:fld>
            <a:endParaRPr lang="en-US"/>
          </a:p>
        </p:txBody>
      </p:sp>
      <p:sp>
        <p:nvSpPr>
          <p:cNvPr id="5" name="Footer Placeholder 4">
            <a:extLst>
              <a:ext uri="{FF2B5EF4-FFF2-40B4-BE49-F238E27FC236}">
                <a16:creationId xmlns:a16="http://schemas.microsoft.com/office/drawing/2014/main" id="{4D4B09DD-D6F7-4B85-54EC-8493EEC97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E08FB-4161-CF20-89A7-A10D929BC4E8}"/>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030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2C005-5F29-50D2-02A8-960941576F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4C44E-59F3-CA67-8A13-EBDF4EEFC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DC11B-BBA3-B8D6-0000-35077C9B68F2}"/>
              </a:ext>
            </a:extLst>
          </p:cNvPr>
          <p:cNvSpPr>
            <a:spLocks noGrp="1"/>
          </p:cNvSpPr>
          <p:nvPr>
            <p:ph type="dt" sz="half" idx="10"/>
          </p:nvPr>
        </p:nvSpPr>
        <p:spPr/>
        <p:txBody>
          <a:bodyPr/>
          <a:lstStyle/>
          <a:p>
            <a:fld id="{9DC97AF0-1A60-4654-80C3-61ABA7F13A63}" type="datetime1">
              <a:rPr lang="en-US" smtClean="0"/>
              <a:t>10/24/2024</a:t>
            </a:fld>
            <a:endParaRPr lang="en-US"/>
          </a:p>
        </p:txBody>
      </p:sp>
      <p:sp>
        <p:nvSpPr>
          <p:cNvPr id="5" name="Footer Placeholder 4">
            <a:extLst>
              <a:ext uri="{FF2B5EF4-FFF2-40B4-BE49-F238E27FC236}">
                <a16:creationId xmlns:a16="http://schemas.microsoft.com/office/drawing/2014/main" id="{11A4BC13-866F-F68B-879C-572E9627F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DF287-6351-AF7E-9E88-09F72363B4F0}"/>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37761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E2C9-C627-DB0D-FD87-26FDF6E03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CA1D0-0981-5E7B-88AF-9ED92D6E0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A7066-E9B2-09E8-C86C-77DA6B853FDB}"/>
              </a:ext>
            </a:extLst>
          </p:cNvPr>
          <p:cNvSpPr>
            <a:spLocks noGrp="1"/>
          </p:cNvSpPr>
          <p:nvPr>
            <p:ph type="dt" sz="half" idx="10"/>
          </p:nvPr>
        </p:nvSpPr>
        <p:spPr/>
        <p:txBody>
          <a:bodyPr/>
          <a:lstStyle/>
          <a:p>
            <a:fld id="{0283CF20-8AFA-4600-8183-480C23DF4C0A}" type="datetime1">
              <a:rPr lang="en-US" smtClean="0"/>
              <a:t>10/24/2024</a:t>
            </a:fld>
            <a:endParaRPr lang="en-US"/>
          </a:p>
        </p:txBody>
      </p:sp>
      <p:sp>
        <p:nvSpPr>
          <p:cNvPr id="5" name="Footer Placeholder 4">
            <a:extLst>
              <a:ext uri="{FF2B5EF4-FFF2-40B4-BE49-F238E27FC236}">
                <a16:creationId xmlns:a16="http://schemas.microsoft.com/office/drawing/2014/main" id="{747419D5-69CD-ACA2-095D-22A95A0C3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F1C44-3E22-B7C6-F81C-DC850B084876}"/>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79302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830D-C8A9-21AA-DCA4-12A382006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B64B3-68D8-5F32-383D-FB0F402253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8F85A5-6E9E-1DCF-59BB-7DEDFF2A2B17}"/>
              </a:ext>
            </a:extLst>
          </p:cNvPr>
          <p:cNvSpPr>
            <a:spLocks noGrp="1"/>
          </p:cNvSpPr>
          <p:nvPr>
            <p:ph type="dt" sz="half" idx="10"/>
          </p:nvPr>
        </p:nvSpPr>
        <p:spPr/>
        <p:txBody>
          <a:bodyPr/>
          <a:lstStyle/>
          <a:p>
            <a:fld id="{64637983-1D60-4001-9036-484DFCCCA6CF}" type="datetime1">
              <a:rPr lang="en-US" smtClean="0"/>
              <a:t>10/24/2024</a:t>
            </a:fld>
            <a:endParaRPr lang="en-US"/>
          </a:p>
        </p:txBody>
      </p:sp>
      <p:sp>
        <p:nvSpPr>
          <p:cNvPr id="5" name="Footer Placeholder 4">
            <a:extLst>
              <a:ext uri="{FF2B5EF4-FFF2-40B4-BE49-F238E27FC236}">
                <a16:creationId xmlns:a16="http://schemas.microsoft.com/office/drawing/2014/main" id="{6CFAE24A-E4ED-3F0D-475D-46D58340B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20498-576A-DC04-BDEC-09B6E3CF246A}"/>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7379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15D6-3912-58FD-597D-1B74D8035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F5E70-51A3-7B34-7CF0-3055AB82C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F7276-2B61-54A1-09AF-7C75731A5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54859E-7773-449C-41A1-03833306F824}"/>
              </a:ext>
            </a:extLst>
          </p:cNvPr>
          <p:cNvSpPr>
            <a:spLocks noGrp="1"/>
          </p:cNvSpPr>
          <p:nvPr>
            <p:ph type="dt" sz="half" idx="10"/>
          </p:nvPr>
        </p:nvSpPr>
        <p:spPr/>
        <p:txBody>
          <a:bodyPr/>
          <a:lstStyle/>
          <a:p>
            <a:fld id="{30D088DD-5321-43F2-9EA8-30B227E940C6}" type="datetime1">
              <a:rPr lang="en-US" smtClean="0"/>
              <a:t>10/24/2024</a:t>
            </a:fld>
            <a:endParaRPr lang="en-US"/>
          </a:p>
        </p:txBody>
      </p:sp>
      <p:sp>
        <p:nvSpPr>
          <p:cNvPr id="6" name="Footer Placeholder 5">
            <a:extLst>
              <a:ext uri="{FF2B5EF4-FFF2-40B4-BE49-F238E27FC236}">
                <a16:creationId xmlns:a16="http://schemas.microsoft.com/office/drawing/2014/main" id="{F65D26AB-572C-15F7-E7B5-286A1C766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9A6F7-8405-007E-336C-647B18D71A6A}"/>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403166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CE3D-A7C1-664B-E348-5B858F394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29B1F-D0F9-E22B-D988-4757AC021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AF36F-2619-245A-6965-A7491882B7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11726-6AEC-6FDE-525C-3ED864321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B575F-9202-4DEA-EEF9-B89431ADB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EF8F97-554F-6AB7-DA33-F21B1C35D4F6}"/>
              </a:ext>
            </a:extLst>
          </p:cNvPr>
          <p:cNvSpPr>
            <a:spLocks noGrp="1"/>
          </p:cNvSpPr>
          <p:nvPr>
            <p:ph type="dt" sz="half" idx="10"/>
          </p:nvPr>
        </p:nvSpPr>
        <p:spPr/>
        <p:txBody>
          <a:bodyPr/>
          <a:lstStyle/>
          <a:p>
            <a:fld id="{EADFB0E2-837E-4350-8A36-89D39C85F655}" type="datetime1">
              <a:rPr lang="en-US" smtClean="0"/>
              <a:t>10/24/2024</a:t>
            </a:fld>
            <a:endParaRPr lang="en-US"/>
          </a:p>
        </p:txBody>
      </p:sp>
      <p:sp>
        <p:nvSpPr>
          <p:cNvPr id="8" name="Footer Placeholder 7">
            <a:extLst>
              <a:ext uri="{FF2B5EF4-FFF2-40B4-BE49-F238E27FC236}">
                <a16:creationId xmlns:a16="http://schemas.microsoft.com/office/drawing/2014/main" id="{1A8D4FD0-18E2-63A4-F9BA-ED334B9E2E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51F777-D36D-CE90-42A6-E9CB4927BF45}"/>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7932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D9A-AC3B-A347-16C3-0A7F83288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00074-0A0E-9AF1-C5C6-D3E4CF90FBAD}"/>
              </a:ext>
            </a:extLst>
          </p:cNvPr>
          <p:cNvSpPr>
            <a:spLocks noGrp="1"/>
          </p:cNvSpPr>
          <p:nvPr>
            <p:ph type="dt" sz="half" idx="10"/>
          </p:nvPr>
        </p:nvSpPr>
        <p:spPr/>
        <p:txBody>
          <a:bodyPr/>
          <a:lstStyle/>
          <a:p>
            <a:fld id="{626D6971-C62B-4779-B8C8-A96A5F2FCF49}" type="datetime1">
              <a:rPr lang="en-US" smtClean="0"/>
              <a:t>10/24/2024</a:t>
            </a:fld>
            <a:endParaRPr lang="en-US"/>
          </a:p>
        </p:txBody>
      </p:sp>
      <p:sp>
        <p:nvSpPr>
          <p:cNvPr id="4" name="Footer Placeholder 3">
            <a:extLst>
              <a:ext uri="{FF2B5EF4-FFF2-40B4-BE49-F238E27FC236}">
                <a16:creationId xmlns:a16="http://schemas.microsoft.com/office/drawing/2014/main" id="{AA537C3A-607A-1BC3-B0C8-1D28D3137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02B64-63AF-DD23-527A-C7B186DAB290}"/>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310058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A40EE-3F1E-CE04-56A4-7F14167679F8}"/>
              </a:ext>
            </a:extLst>
          </p:cNvPr>
          <p:cNvSpPr>
            <a:spLocks noGrp="1"/>
          </p:cNvSpPr>
          <p:nvPr>
            <p:ph type="dt" sz="half" idx="10"/>
          </p:nvPr>
        </p:nvSpPr>
        <p:spPr/>
        <p:txBody>
          <a:bodyPr/>
          <a:lstStyle/>
          <a:p>
            <a:fld id="{81BE1290-7B62-4E5D-9EB2-AF7AD028FE0A}" type="datetime1">
              <a:rPr lang="en-US" smtClean="0"/>
              <a:t>10/24/2024</a:t>
            </a:fld>
            <a:endParaRPr lang="en-US"/>
          </a:p>
        </p:txBody>
      </p:sp>
      <p:sp>
        <p:nvSpPr>
          <p:cNvPr id="3" name="Footer Placeholder 2">
            <a:extLst>
              <a:ext uri="{FF2B5EF4-FFF2-40B4-BE49-F238E27FC236}">
                <a16:creationId xmlns:a16="http://schemas.microsoft.com/office/drawing/2014/main" id="{6657D345-68E1-F7EF-5E61-A618237A0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4A61A-9DEB-B859-B2F8-3D94DFABEFEE}"/>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27109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27B3-3DB1-47FC-85AF-68A68C7D1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119A-2045-F8FB-8F1D-4577DB1F4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5709C-81E3-9203-EC33-EC3469199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4FA0E-1568-E696-064D-513EC096A980}"/>
              </a:ext>
            </a:extLst>
          </p:cNvPr>
          <p:cNvSpPr>
            <a:spLocks noGrp="1"/>
          </p:cNvSpPr>
          <p:nvPr>
            <p:ph type="dt" sz="half" idx="10"/>
          </p:nvPr>
        </p:nvSpPr>
        <p:spPr/>
        <p:txBody>
          <a:bodyPr/>
          <a:lstStyle/>
          <a:p>
            <a:fld id="{C7C40A12-B6C5-40F0-81E9-8E36DA721CC5}" type="datetime1">
              <a:rPr lang="en-US" smtClean="0"/>
              <a:t>10/24/2024</a:t>
            </a:fld>
            <a:endParaRPr lang="en-US"/>
          </a:p>
        </p:txBody>
      </p:sp>
      <p:sp>
        <p:nvSpPr>
          <p:cNvPr id="6" name="Footer Placeholder 5">
            <a:extLst>
              <a:ext uri="{FF2B5EF4-FFF2-40B4-BE49-F238E27FC236}">
                <a16:creationId xmlns:a16="http://schemas.microsoft.com/office/drawing/2014/main" id="{AF3F1CC8-A23A-1237-45FE-A273278B6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2DB97-C80C-65AB-56BE-24BB049D6889}"/>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45961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A964-63BB-E45A-E07B-BB2B33EBB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74B46-B4AD-980F-FC11-B392234D3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2BE3C0-BCE9-52E2-1810-FB08A1BD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67F64-82BB-7602-3B9A-D6C1A0DAE140}"/>
              </a:ext>
            </a:extLst>
          </p:cNvPr>
          <p:cNvSpPr>
            <a:spLocks noGrp="1"/>
          </p:cNvSpPr>
          <p:nvPr>
            <p:ph type="dt" sz="half" idx="10"/>
          </p:nvPr>
        </p:nvSpPr>
        <p:spPr/>
        <p:txBody>
          <a:bodyPr/>
          <a:lstStyle/>
          <a:p>
            <a:fld id="{4F614D2B-F227-4852-B17B-207A2140D598}" type="datetime1">
              <a:rPr lang="en-US" smtClean="0"/>
              <a:t>10/24/2024</a:t>
            </a:fld>
            <a:endParaRPr lang="en-US"/>
          </a:p>
        </p:txBody>
      </p:sp>
      <p:sp>
        <p:nvSpPr>
          <p:cNvPr id="6" name="Footer Placeholder 5">
            <a:extLst>
              <a:ext uri="{FF2B5EF4-FFF2-40B4-BE49-F238E27FC236}">
                <a16:creationId xmlns:a16="http://schemas.microsoft.com/office/drawing/2014/main" id="{278270F1-DD13-21E7-CFBC-109F73088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E2DFA-CBAE-D5A4-F84B-3E9350BC3EBC}"/>
              </a:ext>
            </a:extLst>
          </p:cNvPr>
          <p:cNvSpPr>
            <a:spLocks noGrp="1"/>
          </p:cNvSpPr>
          <p:nvPr>
            <p:ph type="sldNum" sz="quarter" idx="12"/>
          </p:nvPr>
        </p:nvSpPr>
        <p:spPr/>
        <p:txBody>
          <a:bodyPr/>
          <a:lstStyle/>
          <a:p>
            <a:fld id="{8A0DDE92-2AEB-47FC-AA42-94967B1939D8}" type="slidenum">
              <a:rPr lang="en-US" smtClean="0"/>
              <a:t>‹#›</a:t>
            </a:fld>
            <a:endParaRPr lang="en-US"/>
          </a:p>
        </p:txBody>
      </p:sp>
    </p:spTree>
    <p:extLst>
      <p:ext uri="{BB962C8B-B14F-4D97-AF65-F5344CB8AC3E}">
        <p14:creationId xmlns:p14="http://schemas.microsoft.com/office/powerpoint/2010/main" val="17527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E269E1-9A47-0DB0-C9B8-CACEE884F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F75930-26B8-32EF-F51B-4AD15E8AC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A5C41-7675-AA78-EC61-A25494557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E50037-C857-472D-B60E-03CEEC82E353}" type="datetime1">
              <a:rPr lang="en-US" smtClean="0"/>
              <a:t>10/24/2024</a:t>
            </a:fld>
            <a:endParaRPr lang="en-US"/>
          </a:p>
        </p:txBody>
      </p:sp>
      <p:sp>
        <p:nvSpPr>
          <p:cNvPr id="5" name="Footer Placeholder 4">
            <a:extLst>
              <a:ext uri="{FF2B5EF4-FFF2-40B4-BE49-F238E27FC236}">
                <a16:creationId xmlns:a16="http://schemas.microsoft.com/office/drawing/2014/main" id="{0A11845E-9118-6854-C454-8BEBEBC59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AB8991-2688-959C-8E5F-BEB0119CC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0DDE92-2AEB-47FC-AA42-94967B1939D8}" type="slidenum">
              <a:rPr lang="en-US" smtClean="0"/>
              <a:t>‹#›</a:t>
            </a:fld>
            <a:endParaRPr lang="en-US"/>
          </a:p>
        </p:txBody>
      </p:sp>
    </p:spTree>
    <p:extLst>
      <p:ext uri="{BB962C8B-B14F-4D97-AF65-F5344CB8AC3E}">
        <p14:creationId xmlns:p14="http://schemas.microsoft.com/office/powerpoint/2010/main" val="76028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128-0CE1-2942-D4AA-67974D6BAC1E}"/>
              </a:ext>
            </a:extLst>
          </p:cNvPr>
          <p:cNvSpPr>
            <a:spLocks noGrp="1"/>
          </p:cNvSpPr>
          <p:nvPr>
            <p:ph type="ctrTitle"/>
          </p:nvPr>
        </p:nvSpPr>
        <p:spPr/>
        <p:txBody>
          <a:bodyPr/>
          <a:lstStyle/>
          <a:p>
            <a:r>
              <a:rPr lang="en-US" dirty="0"/>
              <a:t>Security Policies</a:t>
            </a:r>
          </a:p>
        </p:txBody>
      </p:sp>
      <p:sp>
        <p:nvSpPr>
          <p:cNvPr id="3" name="Subtitle 2">
            <a:extLst>
              <a:ext uri="{FF2B5EF4-FFF2-40B4-BE49-F238E27FC236}">
                <a16:creationId xmlns:a16="http://schemas.microsoft.com/office/drawing/2014/main" id="{9A326DE1-C9BE-9982-C8A5-4AAB439262F1}"/>
              </a:ext>
            </a:extLst>
          </p:cNvPr>
          <p:cNvSpPr>
            <a:spLocks noGrp="1"/>
          </p:cNvSpPr>
          <p:nvPr>
            <p:ph type="subTitle" idx="1"/>
          </p:nvPr>
        </p:nvSpPr>
        <p:spPr/>
        <p:txBody>
          <a:bodyPr/>
          <a:lstStyle/>
          <a:p>
            <a:r>
              <a:rPr lang="en-US" dirty="0"/>
              <a:t>Prepared by</a:t>
            </a:r>
          </a:p>
          <a:p>
            <a:r>
              <a:rPr lang="en-US" dirty="0"/>
              <a:t>Dr. Risala </a:t>
            </a:r>
            <a:r>
              <a:rPr lang="en-US" dirty="0" err="1"/>
              <a:t>Tasin</a:t>
            </a:r>
            <a:r>
              <a:rPr lang="en-US" dirty="0"/>
              <a:t> Khan</a:t>
            </a:r>
          </a:p>
        </p:txBody>
      </p:sp>
      <p:sp>
        <p:nvSpPr>
          <p:cNvPr id="4" name="Footer Placeholder 3">
            <a:extLst>
              <a:ext uri="{FF2B5EF4-FFF2-40B4-BE49-F238E27FC236}">
                <a16:creationId xmlns:a16="http://schemas.microsoft.com/office/drawing/2014/main" id="{E5BA3E27-49FA-A87F-B067-5CDC28E30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C23D2-4ECA-8C3A-2E33-BB12CC93505D}"/>
              </a:ext>
            </a:extLst>
          </p:cNvPr>
          <p:cNvSpPr>
            <a:spLocks noGrp="1"/>
          </p:cNvSpPr>
          <p:nvPr>
            <p:ph type="sldNum" sz="quarter" idx="12"/>
          </p:nvPr>
        </p:nvSpPr>
        <p:spPr/>
        <p:txBody>
          <a:bodyPr/>
          <a:lstStyle/>
          <a:p>
            <a:fld id="{8A0DDE92-2AEB-47FC-AA42-94967B1939D8}" type="slidenum">
              <a:rPr lang="en-US" smtClean="0"/>
              <a:t>1</a:t>
            </a:fld>
            <a:endParaRPr lang="en-US"/>
          </a:p>
        </p:txBody>
      </p:sp>
    </p:spTree>
    <p:extLst>
      <p:ext uri="{BB962C8B-B14F-4D97-AF65-F5344CB8AC3E}">
        <p14:creationId xmlns:p14="http://schemas.microsoft.com/office/powerpoint/2010/main" val="384580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6534-5094-12FB-4E44-0ADA82B0D919}"/>
              </a:ext>
            </a:extLst>
          </p:cNvPr>
          <p:cNvSpPr>
            <a:spLocks noGrp="1"/>
          </p:cNvSpPr>
          <p:nvPr>
            <p:ph type="title"/>
          </p:nvPr>
        </p:nvSpPr>
        <p:spPr/>
        <p:txBody>
          <a:bodyPr/>
          <a:lstStyle/>
          <a:p>
            <a:r>
              <a:rPr lang="en-US" dirty="0"/>
              <a:t>Policies affecting Users (Acceptable Use Policies) (</a:t>
            </a:r>
            <a:r>
              <a:rPr lang="en-US" dirty="0" err="1"/>
              <a:t>Cont</a:t>
            </a:r>
            <a:r>
              <a:rPr lang="en-US" dirty="0"/>
              <a:t>…)</a:t>
            </a:r>
          </a:p>
        </p:txBody>
      </p:sp>
      <p:sp>
        <p:nvSpPr>
          <p:cNvPr id="3" name="Content Placeholder 2">
            <a:extLst>
              <a:ext uri="{FF2B5EF4-FFF2-40B4-BE49-F238E27FC236}">
                <a16:creationId xmlns:a16="http://schemas.microsoft.com/office/drawing/2014/main" id="{AA876BBE-4AA5-691C-4468-04CE403445D7}"/>
              </a:ext>
            </a:extLst>
          </p:cNvPr>
          <p:cNvSpPr>
            <a:spLocks noGrp="1"/>
          </p:cNvSpPr>
          <p:nvPr>
            <p:ph idx="1"/>
          </p:nvPr>
        </p:nvSpPr>
        <p:spPr/>
        <p:txBody>
          <a:bodyPr>
            <a:normAutofit fontScale="85000" lnSpcReduction="10000"/>
          </a:bodyPr>
          <a:lstStyle/>
          <a:p>
            <a:pPr marL="0" indent="0">
              <a:buNone/>
            </a:pPr>
            <a:r>
              <a:rPr lang="en-US" dirty="0"/>
              <a:t>■ </a:t>
            </a:r>
            <a:r>
              <a:rPr lang="en-US" b="1" dirty="0">
                <a:solidFill>
                  <a:srgbClr val="00B0F0"/>
                </a:solidFill>
              </a:rPr>
              <a:t>Acceptable use of mobile devices:</a:t>
            </a:r>
          </a:p>
          <a:p>
            <a:pPr lvl="1"/>
            <a:r>
              <a:rPr lang="en-US" dirty="0"/>
              <a:t> This policy should cover any rules surrounding mobile devices, such as the types of mobile devices that can be used for corporate e-mail and phone calls.</a:t>
            </a:r>
          </a:p>
          <a:p>
            <a:pPr lvl="1"/>
            <a:r>
              <a:rPr lang="en-US" dirty="0"/>
              <a:t> Also specify how much personal use is allowed with the mobile device and what to do if the mobile device is stolen.</a:t>
            </a:r>
          </a:p>
          <a:p>
            <a:pPr lvl="1"/>
            <a:r>
              <a:rPr lang="en-US" dirty="0">
                <a:solidFill>
                  <a:srgbClr val="FF0000"/>
                </a:solidFill>
              </a:rPr>
              <a:t> Lastly, you may want to specify what features of a mobile device are to be enabled or disabled. </a:t>
            </a:r>
          </a:p>
          <a:p>
            <a:pPr marL="0" indent="0">
              <a:buNone/>
            </a:pPr>
            <a:r>
              <a:rPr lang="en-US" dirty="0"/>
              <a:t> ■ </a:t>
            </a:r>
            <a:r>
              <a:rPr lang="en-US" b="1" dirty="0">
                <a:solidFill>
                  <a:srgbClr val="00B0F0"/>
                </a:solidFill>
              </a:rPr>
              <a:t>Acceptable use of social media:</a:t>
            </a:r>
          </a:p>
          <a:p>
            <a:pPr lvl="1"/>
            <a:r>
              <a:rPr lang="en-US" dirty="0"/>
              <a:t> This policy should cover rules surrounding the use of social media and what type of content the employee is allowed or not allowed to share or comment on.</a:t>
            </a:r>
          </a:p>
          <a:p>
            <a:pPr lvl="1"/>
            <a:r>
              <a:rPr lang="en-US" dirty="0"/>
              <a:t> For example, a company may specify that the employee is not to comment on behalf of the company or give the impression that their viewpoints are those of the company.</a:t>
            </a:r>
          </a:p>
          <a:p>
            <a:pPr lvl="1"/>
            <a:r>
              <a:rPr lang="en-US" dirty="0"/>
              <a:t> A different approach companies may take is that if an employee comments on a product related to their industry, the employee must state that they work for the company</a:t>
            </a:r>
          </a:p>
          <a:p>
            <a:pPr marL="0" indent="0">
              <a:buNone/>
            </a:pPr>
            <a:endParaRPr lang="en-US" dirty="0"/>
          </a:p>
        </p:txBody>
      </p:sp>
      <p:sp>
        <p:nvSpPr>
          <p:cNvPr id="4" name="Footer Placeholder 3">
            <a:extLst>
              <a:ext uri="{FF2B5EF4-FFF2-40B4-BE49-F238E27FC236}">
                <a16:creationId xmlns:a16="http://schemas.microsoft.com/office/drawing/2014/main" id="{7C132A9F-F887-867C-C78F-3936B29C2A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552C9-BDE5-FE3D-787D-5E6DF8704088}"/>
              </a:ext>
            </a:extLst>
          </p:cNvPr>
          <p:cNvSpPr>
            <a:spLocks noGrp="1"/>
          </p:cNvSpPr>
          <p:nvPr>
            <p:ph type="sldNum" sz="quarter" idx="12"/>
          </p:nvPr>
        </p:nvSpPr>
        <p:spPr/>
        <p:txBody>
          <a:bodyPr/>
          <a:lstStyle/>
          <a:p>
            <a:fld id="{8A0DDE92-2AEB-47FC-AA42-94967B1939D8}" type="slidenum">
              <a:rPr lang="en-US" smtClean="0"/>
              <a:t>10</a:t>
            </a:fld>
            <a:endParaRPr lang="en-US"/>
          </a:p>
        </p:txBody>
      </p:sp>
    </p:spTree>
    <p:extLst>
      <p:ext uri="{BB962C8B-B14F-4D97-AF65-F5344CB8AC3E}">
        <p14:creationId xmlns:p14="http://schemas.microsoft.com/office/powerpoint/2010/main" val="296196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BD20-8295-D9C7-2F1C-515E471A737F}"/>
              </a:ext>
            </a:extLst>
          </p:cNvPr>
          <p:cNvSpPr>
            <a:spLocks noGrp="1"/>
          </p:cNvSpPr>
          <p:nvPr>
            <p:ph type="title"/>
          </p:nvPr>
        </p:nvSpPr>
        <p:spPr/>
        <p:txBody>
          <a:bodyPr/>
          <a:lstStyle/>
          <a:p>
            <a:r>
              <a:rPr lang="en-US" dirty="0"/>
              <a:t>Password Policy</a:t>
            </a:r>
          </a:p>
        </p:txBody>
      </p:sp>
      <p:sp>
        <p:nvSpPr>
          <p:cNvPr id="3" name="Content Placeholder 2">
            <a:extLst>
              <a:ext uri="{FF2B5EF4-FFF2-40B4-BE49-F238E27FC236}">
                <a16:creationId xmlns:a16="http://schemas.microsoft.com/office/drawing/2014/main" id="{B7C19870-4C26-6EF1-09D5-B6ADFE5136ED}"/>
              </a:ext>
            </a:extLst>
          </p:cNvPr>
          <p:cNvSpPr>
            <a:spLocks noGrp="1"/>
          </p:cNvSpPr>
          <p:nvPr>
            <p:ph idx="1"/>
          </p:nvPr>
        </p:nvSpPr>
        <p:spPr/>
        <p:txBody>
          <a:bodyPr>
            <a:normAutofit fontScale="70000" lnSpcReduction="20000"/>
          </a:bodyPr>
          <a:lstStyle/>
          <a:p>
            <a:pPr marL="0" indent="0">
              <a:buNone/>
            </a:pPr>
            <a:r>
              <a:rPr lang="en-US" dirty="0"/>
              <a:t>The password policy is an important policy to both users and administrators. </a:t>
            </a:r>
          </a:p>
          <a:p>
            <a:pPr marL="0" indent="0">
              <a:buNone/>
            </a:pPr>
            <a:r>
              <a:rPr lang="en-US" dirty="0"/>
              <a:t> The following outlines some of the considerations that should go into the password policy:</a:t>
            </a:r>
          </a:p>
          <a:p>
            <a:pPr marL="0" indent="0">
              <a:buNone/>
            </a:pPr>
            <a:r>
              <a:rPr lang="en-US" dirty="0"/>
              <a:t> ■ </a:t>
            </a:r>
            <a:r>
              <a:rPr lang="en-US" b="1" dirty="0">
                <a:solidFill>
                  <a:srgbClr val="00B0F0"/>
                </a:solidFill>
              </a:rPr>
              <a:t>Minimum password length:</a:t>
            </a:r>
          </a:p>
          <a:p>
            <a:pPr lvl="1"/>
            <a:r>
              <a:rPr lang="en-US" dirty="0"/>
              <a:t> The minimum password length specifies how many characters employees must have in their passwords.</a:t>
            </a:r>
          </a:p>
          <a:p>
            <a:pPr lvl="1"/>
            <a:r>
              <a:rPr lang="en-US" dirty="0"/>
              <a:t> The typical minimum length used by businesses is eight characters.</a:t>
            </a:r>
          </a:p>
          <a:p>
            <a:pPr marL="0" indent="0">
              <a:buNone/>
            </a:pPr>
            <a:r>
              <a:rPr lang="en-US" dirty="0"/>
              <a:t> ■ </a:t>
            </a:r>
            <a:r>
              <a:rPr lang="en-US" b="1" dirty="0">
                <a:solidFill>
                  <a:srgbClr val="00B0F0"/>
                </a:solidFill>
              </a:rPr>
              <a:t>Password history</a:t>
            </a:r>
          </a:p>
          <a:p>
            <a:pPr lvl="1"/>
            <a:r>
              <a:rPr lang="en-US" dirty="0"/>
              <a:t> The password history setting specifies how many past passwords the system should keep track of.</a:t>
            </a:r>
          </a:p>
          <a:p>
            <a:pPr lvl="1"/>
            <a:r>
              <a:rPr lang="en-US" dirty="0"/>
              <a:t> The concept here is that employees are not allowed to reuse a password in the password history.</a:t>
            </a:r>
          </a:p>
          <a:p>
            <a:pPr lvl="1"/>
            <a:r>
              <a:rPr lang="en-US" dirty="0"/>
              <a:t> Companies typically set the history to 12 or 24 passwords. </a:t>
            </a:r>
          </a:p>
          <a:p>
            <a:pPr marL="0" indent="0">
              <a:buNone/>
            </a:pPr>
            <a:r>
              <a:rPr lang="en-US" dirty="0"/>
              <a:t>■ </a:t>
            </a:r>
            <a:r>
              <a:rPr lang="en-US" b="1" dirty="0">
                <a:solidFill>
                  <a:srgbClr val="00B0F0"/>
                </a:solidFill>
              </a:rPr>
              <a:t>Maximum password age:</a:t>
            </a:r>
          </a:p>
          <a:p>
            <a:pPr lvl="1"/>
            <a:r>
              <a:rPr lang="en-US" dirty="0"/>
              <a:t> The maximum password age specifies how long an employee is allowed to have a specific password.</a:t>
            </a:r>
          </a:p>
          <a:p>
            <a:pPr lvl="1"/>
            <a:r>
              <a:rPr lang="en-US" dirty="0"/>
              <a:t> This value is normally set anywhere from 30 to 60 days, at which time the user must change their password.</a:t>
            </a:r>
          </a:p>
        </p:txBody>
      </p:sp>
      <p:sp>
        <p:nvSpPr>
          <p:cNvPr id="4" name="Footer Placeholder 3">
            <a:extLst>
              <a:ext uri="{FF2B5EF4-FFF2-40B4-BE49-F238E27FC236}">
                <a16:creationId xmlns:a16="http://schemas.microsoft.com/office/drawing/2014/main" id="{FA3ECA6B-4D91-78AC-04E2-4AF6927377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A0799F-F878-5DF5-5B2C-A8D9E470401D}"/>
              </a:ext>
            </a:extLst>
          </p:cNvPr>
          <p:cNvSpPr>
            <a:spLocks noGrp="1"/>
          </p:cNvSpPr>
          <p:nvPr>
            <p:ph type="sldNum" sz="quarter" idx="12"/>
          </p:nvPr>
        </p:nvSpPr>
        <p:spPr/>
        <p:txBody>
          <a:bodyPr/>
          <a:lstStyle/>
          <a:p>
            <a:fld id="{8A0DDE92-2AEB-47FC-AA42-94967B1939D8}" type="slidenum">
              <a:rPr lang="en-US" smtClean="0"/>
              <a:t>11</a:t>
            </a:fld>
            <a:endParaRPr lang="en-US"/>
          </a:p>
        </p:txBody>
      </p:sp>
    </p:spTree>
    <p:extLst>
      <p:ext uri="{BB962C8B-B14F-4D97-AF65-F5344CB8AC3E}">
        <p14:creationId xmlns:p14="http://schemas.microsoft.com/office/powerpoint/2010/main" val="313296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A0A5-BC0A-6346-9610-78D5DE1A23B9}"/>
              </a:ext>
            </a:extLst>
          </p:cNvPr>
          <p:cNvSpPr>
            <a:spLocks noGrp="1"/>
          </p:cNvSpPr>
          <p:nvPr>
            <p:ph type="title"/>
          </p:nvPr>
        </p:nvSpPr>
        <p:spPr/>
        <p:txBody>
          <a:bodyPr/>
          <a:lstStyle/>
          <a:p>
            <a:r>
              <a:rPr lang="en-US" dirty="0"/>
              <a:t>Password Policy (</a:t>
            </a:r>
            <a:r>
              <a:rPr lang="en-US" dirty="0" err="1"/>
              <a:t>Cont</a:t>
            </a:r>
            <a:r>
              <a:rPr lang="en-US" dirty="0"/>
              <a:t>…)</a:t>
            </a:r>
          </a:p>
        </p:txBody>
      </p:sp>
      <p:sp>
        <p:nvSpPr>
          <p:cNvPr id="3" name="Content Placeholder 2">
            <a:extLst>
              <a:ext uri="{FF2B5EF4-FFF2-40B4-BE49-F238E27FC236}">
                <a16:creationId xmlns:a16="http://schemas.microsoft.com/office/drawing/2014/main" id="{9CC93380-C787-91F1-AE8A-410907E1E994}"/>
              </a:ext>
            </a:extLst>
          </p:cNvPr>
          <p:cNvSpPr>
            <a:spLocks noGrp="1"/>
          </p:cNvSpPr>
          <p:nvPr>
            <p:ph idx="1"/>
          </p:nvPr>
        </p:nvSpPr>
        <p:spPr/>
        <p:txBody>
          <a:bodyPr>
            <a:normAutofit fontScale="92500" lnSpcReduction="10000"/>
          </a:bodyPr>
          <a:lstStyle/>
          <a:p>
            <a:pPr marL="0" indent="0">
              <a:buNone/>
            </a:pPr>
            <a:r>
              <a:rPr lang="en-US" dirty="0"/>
              <a:t> ■ </a:t>
            </a:r>
            <a:r>
              <a:rPr lang="en-US" b="1" dirty="0">
                <a:solidFill>
                  <a:srgbClr val="00B0F0"/>
                </a:solidFill>
              </a:rPr>
              <a:t>Minimum password age</a:t>
            </a:r>
          </a:p>
          <a:p>
            <a:pPr lvl="1"/>
            <a:r>
              <a:rPr lang="en-US" dirty="0"/>
              <a:t> The minimum password age is a minimum number of days that a user must have their password.</a:t>
            </a:r>
          </a:p>
          <a:p>
            <a:pPr lvl="1"/>
            <a:r>
              <a:rPr lang="en-US" dirty="0"/>
              <a:t> </a:t>
            </a:r>
            <a:r>
              <a:rPr lang="en-US" dirty="0">
                <a:solidFill>
                  <a:srgbClr val="FF0000"/>
                </a:solidFill>
              </a:rPr>
              <a:t>This setting prevents employees from changing their password multiple times in order to get the desired password out of the history with the intent of reusing an old password.</a:t>
            </a:r>
          </a:p>
          <a:p>
            <a:pPr marL="0" indent="0">
              <a:buNone/>
            </a:pPr>
            <a:r>
              <a:rPr lang="en-US" dirty="0"/>
              <a:t> ■ </a:t>
            </a:r>
            <a:r>
              <a:rPr lang="en-US" b="1" dirty="0">
                <a:solidFill>
                  <a:srgbClr val="00B0F0"/>
                </a:solidFill>
              </a:rPr>
              <a:t>Password complexity:</a:t>
            </a:r>
          </a:p>
          <a:p>
            <a:pPr lvl="1"/>
            <a:r>
              <a:rPr lang="en-US" dirty="0"/>
              <a:t> The password complexity setting specifies whether you require complex passwords.</a:t>
            </a:r>
          </a:p>
          <a:p>
            <a:pPr lvl="1"/>
            <a:r>
              <a:rPr lang="en-US" dirty="0"/>
              <a:t> A complex password is one that has a mix of letters, numbers, and symbols and uses a mix of uppercase and lowercase characters. </a:t>
            </a:r>
          </a:p>
          <a:p>
            <a:pPr lvl="1"/>
            <a:r>
              <a:rPr lang="en-US" dirty="0"/>
              <a:t>It is highly recommended to have password complexity enabled within your environment.</a:t>
            </a:r>
          </a:p>
          <a:p>
            <a:endParaRPr lang="en-US" dirty="0"/>
          </a:p>
        </p:txBody>
      </p:sp>
      <p:sp>
        <p:nvSpPr>
          <p:cNvPr id="4" name="Footer Placeholder 3">
            <a:extLst>
              <a:ext uri="{FF2B5EF4-FFF2-40B4-BE49-F238E27FC236}">
                <a16:creationId xmlns:a16="http://schemas.microsoft.com/office/drawing/2014/main" id="{AC91C17D-36F2-9F58-5D04-FCFEB4FB0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90DD4-E1A8-2899-3AD0-7F50F687BD4A}"/>
              </a:ext>
            </a:extLst>
          </p:cNvPr>
          <p:cNvSpPr>
            <a:spLocks noGrp="1"/>
          </p:cNvSpPr>
          <p:nvPr>
            <p:ph type="sldNum" sz="quarter" idx="12"/>
          </p:nvPr>
        </p:nvSpPr>
        <p:spPr/>
        <p:txBody>
          <a:bodyPr/>
          <a:lstStyle/>
          <a:p>
            <a:fld id="{8A0DDE92-2AEB-47FC-AA42-94967B1939D8}" type="slidenum">
              <a:rPr lang="en-US" smtClean="0"/>
              <a:t>12</a:t>
            </a:fld>
            <a:endParaRPr lang="en-US"/>
          </a:p>
        </p:txBody>
      </p:sp>
    </p:spTree>
    <p:extLst>
      <p:ext uri="{BB962C8B-B14F-4D97-AF65-F5344CB8AC3E}">
        <p14:creationId xmlns:p14="http://schemas.microsoft.com/office/powerpoint/2010/main" val="101705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9943-5566-497A-CCBE-4E1013D74BE9}"/>
              </a:ext>
            </a:extLst>
          </p:cNvPr>
          <p:cNvSpPr>
            <a:spLocks noGrp="1"/>
          </p:cNvSpPr>
          <p:nvPr>
            <p:ph type="title"/>
          </p:nvPr>
        </p:nvSpPr>
        <p:spPr/>
        <p:txBody>
          <a:bodyPr/>
          <a:lstStyle/>
          <a:p>
            <a:r>
              <a:rPr lang="en-US" dirty="0"/>
              <a:t>Policies Affecting Personnel Management</a:t>
            </a:r>
          </a:p>
        </p:txBody>
      </p:sp>
      <p:sp>
        <p:nvSpPr>
          <p:cNvPr id="3" name="Content Placeholder 2">
            <a:extLst>
              <a:ext uri="{FF2B5EF4-FFF2-40B4-BE49-F238E27FC236}">
                <a16:creationId xmlns:a16="http://schemas.microsoft.com/office/drawing/2014/main" id="{40ED4049-AC0E-7773-827C-26C2423560BA}"/>
              </a:ext>
            </a:extLst>
          </p:cNvPr>
          <p:cNvSpPr>
            <a:spLocks noGrp="1"/>
          </p:cNvSpPr>
          <p:nvPr>
            <p:ph idx="1"/>
          </p:nvPr>
        </p:nvSpPr>
        <p:spPr/>
        <p:txBody>
          <a:bodyPr>
            <a:normAutofit fontScale="85000" lnSpcReduction="20000"/>
          </a:bodyPr>
          <a:lstStyle/>
          <a:p>
            <a:pPr marL="0" indent="0">
              <a:buNone/>
            </a:pPr>
            <a:r>
              <a:rPr lang="en-US" dirty="0"/>
              <a:t>The following policies should be defined to ensure the company knows what actions to take when hiring a new employee or an employee leaves the company: </a:t>
            </a:r>
          </a:p>
          <a:p>
            <a:pPr marL="0" indent="0">
              <a:buNone/>
            </a:pPr>
            <a:r>
              <a:rPr lang="en-US" dirty="0"/>
              <a:t>■ </a:t>
            </a:r>
            <a:r>
              <a:rPr lang="en-US" b="1" dirty="0">
                <a:solidFill>
                  <a:srgbClr val="00B0F0"/>
                </a:solidFill>
              </a:rPr>
              <a:t>Nondisclosure agreement (NDA)</a:t>
            </a:r>
            <a:r>
              <a:rPr lang="en-US" dirty="0"/>
              <a:t> :</a:t>
            </a:r>
          </a:p>
          <a:p>
            <a:pPr lvl="1"/>
            <a:r>
              <a:rPr lang="en-US" dirty="0"/>
              <a:t>The nondisclosure agreement should be read and signed by employees, contractors, and management personnel to acknowledge that they understand and accept that they cannot share sensitive information about the company that they gain access to while working at the company. </a:t>
            </a:r>
          </a:p>
          <a:p>
            <a:pPr lvl="1"/>
            <a:r>
              <a:rPr lang="en-US" dirty="0"/>
              <a:t>The NDA applies not only while working for the company but also after the work engagement has completed. </a:t>
            </a:r>
          </a:p>
          <a:p>
            <a:pPr marL="0" indent="0">
              <a:buNone/>
            </a:pPr>
            <a:r>
              <a:rPr lang="en-US" dirty="0"/>
              <a:t>■ </a:t>
            </a:r>
            <a:r>
              <a:rPr lang="en-US" b="1" dirty="0">
                <a:solidFill>
                  <a:srgbClr val="00B0F0"/>
                </a:solidFill>
              </a:rPr>
              <a:t>Onboarding:</a:t>
            </a:r>
          </a:p>
          <a:p>
            <a:pPr lvl="1"/>
            <a:r>
              <a:rPr lang="en-US" dirty="0"/>
              <a:t> The company should have onboarding policies defined that specify for each job role any specific training employees should have to help them in that job role.</a:t>
            </a:r>
          </a:p>
          <a:p>
            <a:pPr lvl="1"/>
            <a:r>
              <a:rPr lang="en-US" dirty="0"/>
              <a:t> This includes onboarding for employees, management, and executives. </a:t>
            </a:r>
          </a:p>
          <a:p>
            <a:pPr lvl="1"/>
            <a:r>
              <a:rPr lang="en-US" dirty="0"/>
              <a:t>Onboarding would also include granting access to resources such as a mobile device. </a:t>
            </a:r>
          </a:p>
        </p:txBody>
      </p:sp>
      <p:sp>
        <p:nvSpPr>
          <p:cNvPr id="4" name="Footer Placeholder 3">
            <a:extLst>
              <a:ext uri="{FF2B5EF4-FFF2-40B4-BE49-F238E27FC236}">
                <a16:creationId xmlns:a16="http://schemas.microsoft.com/office/drawing/2014/main" id="{3826CA6F-D0FE-E7E0-9608-1FAD24347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F42B9-6F48-D843-EEDF-D617D9473C6C}"/>
              </a:ext>
            </a:extLst>
          </p:cNvPr>
          <p:cNvSpPr>
            <a:spLocks noGrp="1"/>
          </p:cNvSpPr>
          <p:nvPr>
            <p:ph type="sldNum" sz="quarter" idx="12"/>
          </p:nvPr>
        </p:nvSpPr>
        <p:spPr/>
        <p:txBody>
          <a:bodyPr/>
          <a:lstStyle/>
          <a:p>
            <a:fld id="{8A0DDE92-2AEB-47FC-AA42-94967B1939D8}" type="slidenum">
              <a:rPr lang="en-US" smtClean="0"/>
              <a:t>13</a:t>
            </a:fld>
            <a:endParaRPr lang="en-US"/>
          </a:p>
        </p:txBody>
      </p:sp>
    </p:spTree>
    <p:extLst>
      <p:ext uri="{BB962C8B-B14F-4D97-AF65-F5344CB8AC3E}">
        <p14:creationId xmlns:p14="http://schemas.microsoft.com/office/powerpoint/2010/main" val="289377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72E3-2B68-96E0-8D22-4B34AAEF0CE9}"/>
              </a:ext>
            </a:extLst>
          </p:cNvPr>
          <p:cNvSpPr>
            <a:spLocks noGrp="1"/>
          </p:cNvSpPr>
          <p:nvPr>
            <p:ph type="title"/>
          </p:nvPr>
        </p:nvSpPr>
        <p:spPr/>
        <p:txBody>
          <a:bodyPr/>
          <a:lstStyle/>
          <a:p>
            <a:r>
              <a:rPr lang="en-US" dirty="0"/>
              <a:t>Policies Affecting Personnel Management(Cont..)</a:t>
            </a:r>
          </a:p>
        </p:txBody>
      </p:sp>
      <p:sp>
        <p:nvSpPr>
          <p:cNvPr id="3" name="Content Placeholder 2">
            <a:extLst>
              <a:ext uri="{FF2B5EF4-FFF2-40B4-BE49-F238E27FC236}">
                <a16:creationId xmlns:a16="http://schemas.microsoft.com/office/drawing/2014/main" id="{C8EE19DD-B766-E25E-9814-0414E559391B}"/>
              </a:ext>
            </a:extLst>
          </p:cNvPr>
          <p:cNvSpPr>
            <a:spLocks noGrp="1"/>
          </p:cNvSpPr>
          <p:nvPr>
            <p:ph idx="1"/>
          </p:nvPr>
        </p:nvSpPr>
        <p:spPr/>
        <p:txBody>
          <a:bodyPr>
            <a:normAutofit fontScale="70000" lnSpcReduction="20000"/>
          </a:bodyPr>
          <a:lstStyle/>
          <a:p>
            <a:pPr marL="0" indent="0">
              <a:buNone/>
            </a:pPr>
            <a:r>
              <a:rPr lang="en-US" dirty="0"/>
              <a:t>■ </a:t>
            </a:r>
            <a:r>
              <a:rPr lang="en-US" b="1" dirty="0">
                <a:solidFill>
                  <a:srgbClr val="00B0F0"/>
                </a:solidFill>
              </a:rPr>
              <a:t>Offboarding:</a:t>
            </a:r>
          </a:p>
          <a:p>
            <a:pPr lvl="1"/>
            <a:r>
              <a:rPr lang="en-US" dirty="0"/>
              <a:t> Offboarding policies would indicate procedures that should be taken when an employee leaves a department or company. </a:t>
            </a:r>
          </a:p>
          <a:p>
            <a:pPr lvl="1"/>
            <a:r>
              <a:rPr lang="en-US" dirty="0"/>
              <a:t>For example, one of the procedures would be for the collecting of resources such as PKI cards and company devices.</a:t>
            </a:r>
          </a:p>
          <a:p>
            <a:pPr marL="0" indent="0">
              <a:buNone/>
            </a:pPr>
            <a:r>
              <a:rPr lang="en-US" dirty="0"/>
              <a:t> ■ </a:t>
            </a:r>
            <a:r>
              <a:rPr lang="en-US" b="1" dirty="0">
                <a:solidFill>
                  <a:srgbClr val="00B0F0"/>
                </a:solidFill>
              </a:rPr>
              <a:t>Continuing education:</a:t>
            </a:r>
          </a:p>
          <a:p>
            <a:pPr lvl="1"/>
            <a:r>
              <a:rPr lang="en-US" dirty="0"/>
              <a:t> Training is one of those company perks that really help boost employee morale.</a:t>
            </a:r>
          </a:p>
          <a:p>
            <a:pPr lvl="1"/>
            <a:r>
              <a:rPr lang="en-US" dirty="0"/>
              <a:t> The company should have a continuing education policy defined that specifies each employee’s budget for training per year based on their job role. </a:t>
            </a:r>
          </a:p>
          <a:p>
            <a:pPr marL="0" indent="0">
              <a:buNone/>
            </a:pPr>
            <a:r>
              <a:rPr lang="en-US" dirty="0"/>
              <a:t>■ </a:t>
            </a:r>
            <a:r>
              <a:rPr lang="en-US" b="1" dirty="0">
                <a:solidFill>
                  <a:srgbClr val="00B0F0"/>
                </a:solidFill>
              </a:rPr>
              <a:t>Acceptable use policy/rules of behavior:</a:t>
            </a:r>
          </a:p>
          <a:p>
            <a:pPr lvl="1"/>
            <a:r>
              <a:rPr lang="en-US" dirty="0"/>
              <a:t> As previously described, the acceptable use policy defines the rules for how employees, management, and executives are to use technologies such as mobile devices, e-mail, the Internet, and social media.</a:t>
            </a:r>
          </a:p>
          <a:p>
            <a:pPr marL="0" indent="0">
              <a:buNone/>
            </a:pPr>
            <a:r>
              <a:rPr lang="en-US" dirty="0"/>
              <a:t> ■ </a:t>
            </a:r>
            <a:r>
              <a:rPr lang="en-US" b="1" dirty="0">
                <a:solidFill>
                  <a:srgbClr val="00B0F0"/>
                </a:solidFill>
              </a:rPr>
              <a:t>Adverse actions:</a:t>
            </a:r>
          </a:p>
          <a:p>
            <a:pPr lvl="1"/>
            <a:r>
              <a:rPr lang="en-US" dirty="0"/>
              <a:t> With the support of the executive team, each policy should specify adverse actions for anyone who does not follow the security policies.</a:t>
            </a:r>
          </a:p>
          <a:p>
            <a:pPr lvl="1"/>
            <a:r>
              <a:rPr lang="en-US" dirty="0"/>
              <a:t> For example, employees should be put on notice that they could lose their job as a result of not complying with the policy. </a:t>
            </a:r>
          </a:p>
        </p:txBody>
      </p:sp>
      <p:sp>
        <p:nvSpPr>
          <p:cNvPr id="4" name="Footer Placeholder 3">
            <a:extLst>
              <a:ext uri="{FF2B5EF4-FFF2-40B4-BE49-F238E27FC236}">
                <a16:creationId xmlns:a16="http://schemas.microsoft.com/office/drawing/2014/main" id="{8439733F-D5E1-D94B-F163-BFD2120CB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F2C06-1C34-C4E7-C593-099BCE977972}"/>
              </a:ext>
            </a:extLst>
          </p:cNvPr>
          <p:cNvSpPr>
            <a:spLocks noGrp="1"/>
          </p:cNvSpPr>
          <p:nvPr>
            <p:ph type="sldNum" sz="quarter" idx="12"/>
          </p:nvPr>
        </p:nvSpPr>
        <p:spPr/>
        <p:txBody>
          <a:bodyPr/>
          <a:lstStyle/>
          <a:p>
            <a:fld id="{8A0DDE92-2AEB-47FC-AA42-94967B1939D8}" type="slidenum">
              <a:rPr lang="en-US" smtClean="0"/>
              <a:t>14</a:t>
            </a:fld>
            <a:endParaRPr lang="en-US"/>
          </a:p>
        </p:txBody>
      </p:sp>
    </p:spTree>
    <p:extLst>
      <p:ext uri="{BB962C8B-B14F-4D97-AF65-F5344CB8AC3E}">
        <p14:creationId xmlns:p14="http://schemas.microsoft.com/office/powerpoint/2010/main" val="166280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AF5F-4DCF-96B1-587A-AB20CFD2BBC7}"/>
              </a:ext>
            </a:extLst>
          </p:cNvPr>
          <p:cNvSpPr>
            <a:spLocks noGrp="1"/>
          </p:cNvSpPr>
          <p:nvPr>
            <p:ph type="title"/>
          </p:nvPr>
        </p:nvSpPr>
        <p:spPr/>
        <p:txBody>
          <a:bodyPr/>
          <a:lstStyle/>
          <a:p>
            <a:r>
              <a:rPr lang="en-US" dirty="0"/>
              <a:t>Policies Affecting Administrators</a:t>
            </a:r>
          </a:p>
        </p:txBody>
      </p:sp>
      <p:sp>
        <p:nvSpPr>
          <p:cNvPr id="3" name="Content Placeholder 2">
            <a:extLst>
              <a:ext uri="{FF2B5EF4-FFF2-40B4-BE49-F238E27FC236}">
                <a16:creationId xmlns:a16="http://schemas.microsoft.com/office/drawing/2014/main" id="{A65AD43E-AFDF-3C9E-51F5-6E8906294603}"/>
              </a:ext>
            </a:extLst>
          </p:cNvPr>
          <p:cNvSpPr>
            <a:spLocks noGrp="1"/>
          </p:cNvSpPr>
          <p:nvPr>
            <p:ph idx="1"/>
          </p:nvPr>
        </p:nvSpPr>
        <p:spPr/>
        <p:txBody>
          <a:bodyPr>
            <a:normAutofit/>
          </a:bodyPr>
          <a:lstStyle/>
          <a:p>
            <a:pPr marL="0" indent="0">
              <a:buNone/>
            </a:pPr>
            <a:r>
              <a:rPr lang="en-US" dirty="0"/>
              <a:t>This section outlines some popular policies that should be in place to guide the administrators to follow best practices.</a:t>
            </a:r>
          </a:p>
          <a:p>
            <a:pPr marL="0" indent="0">
              <a:buNone/>
            </a:pPr>
            <a:r>
              <a:rPr lang="en-US" b="1" dirty="0">
                <a:solidFill>
                  <a:srgbClr val="00B0F0"/>
                </a:solidFill>
              </a:rPr>
              <a:t>Asset Management:</a:t>
            </a:r>
          </a:p>
          <a:p>
            <a:pPr lvl="1"/>
            <a:r>
              <a:rPr lang="en-US" dirty="0"/>
              <a:t> Organizations should have asset management policies; this includes policies surrounding the purchasing, day-to-day management, and the retiring of company assets.</a:t>
            </a:r>
          </a:p>
          <a:p>
            <a:pPr lvl="1"/>
            <a:r>
              <a:rPr lang="en-US" dirty="0"/>
              <a:t> For example, companies should have established suppliers that can be contacted when new server hardware needs to be purchased. </a:t>
            </a:r>
          </a:p>
          <a:p>
            <a:pPr lvl="1"/>
            <a:r>
              <a:rPr lang="en-US" dirty="0"/>
              <a:t>There should be policies in place dictating the maintenance of the server asset and how the asset is decommissioned once it has exceeded its lifetime.</a:t>
            </a:r>
          </a:p>
        </p:txBody>
      </p:sp>
      <p:sp>
        <p:nvSpPr>
          <p:cNvPr id="4" name="Footer Placeholder 3">
            <a:extLst>
              <a:ext uri="{FF2B5EF4-FFF2-40B4-BE49-F238E27FC236}">
                <a16:creationId xmlns:a16="http://schemas.microsoft.com/office/drawing/2014/main" id="{F3A20E17-471D-5965-9D7C-04B90BC04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5D9AB-4BD4-7254-1348-B6CD5549F5E2}"/>
              </a:ext>
            </a:extLst>
          </p:cNvPr>
          <p:cNvSpPr>
            <a:spLocks noGrp="1"/>
          </p:cNvSpPr>
          <p:nvPr>
            <p:ph type="sldNum" sz="quarter" idx="12"/>
          </p:nvPr>
        </p:nvSpPr>
        <p:spPr/>
        <p:txBody>
          <a:bodyPr/>
          <a:lstStyle/>
          <a:p>
            <a:fld id="{8A0DDE92-2AEB-47FC-AA42-94967B1939D8}" type="slidenum">
              <a:rPr lang="en-US" smtClean="0"/>
              <a:t>15</a:t>
            </a:fld>
            <a:endParaRPr lang="en-US"/>
          </a:p>
        </p:txBody>
      </p:sp>
    </p:spTree>
    <p:extLst>
      <p:ext uri="{BB962C8B-B14F-4D97-AF65-F5344CB8AC3E}">
        <p14:creationId xmlns:p14="http://schemas.microsoft.com/office/powerpoint/2010/main" val="169626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7218-13D3-BFF8-51ED-D75569427DFA}"/>
              </a:ext>
            </a:extLst>
          </p:cNvPr>
          <p:cNvSpPr>
            <a:spLocks noGrp="1"/>
          </p:cNvSpPr>
          <p:nvPr>
            <p:ph type="title"/>
          </p:nvPr>
        </p:nvSpPr>
        <p:spPr/>
        <p:txBody>
          <a:bodyPr/>
          <a:lstStyle/>
          <a:p>
            <a:r>
              <a:rPr lang="en-US" dirty="0"/>
              <a:t>Policies Affecting Administrators(</a:t>
            </a:r>
            <a:r>
              <a:rPr lang="en-US" dirty="0" err="1"/>
              <a:t>Cont</a:t>
            </a:r>
            <a:r>
              <a:rPr lang="en-US" dirty="0"/>
              <a:t>…)</a:t>
            </a:r>
          </a:p>
        </p:txBody>
      </p:sp>
      <p:sp>
        <p:nvSpPr>
          <p:cNvPr id="3" name="Content Placeholder 2">
            <a:extLst>
              <a:ext uri="{FF2B5EF4-FFF2-40B4-BE49-F238E27FC236}">
                <a16:creationId xmlns:a16="http://schemas.microsoft.com/office/drawing/2014/main" id="{8635E7B8-5496-7B10-9AAB-7B62DD10F686}"/>
              </a:ext>
            </a:extLst>
          </p:cNvPr>
          <p:cNvSpPr>
            <a:spLocks noGrp="1"/>
          </p:cNvSpPr>
          <p:nvPr>
            <p:ph idx="1"/>
          </p:nvPr>
        </p:nvSpPr>
        <p:spPr/>
        <p:txBody>
          <a:bodyPr>
            <a:normAutofit lnSpcReduction="10000"/>
          </a:bodyPr>
          <a:lstStyle/>
          <a:p>
            <a:pPr marL="0" indent="0">
              <a:buNone/>
            </a:pPr>
            <a:r>
              <a:rPr lang="en-US" b="1" dirty="0">
                <a:solidFill>
                  <a:srgbClr val="00B0F0"/>
                </a:solidFill>
              </a:rPr>
              <a:t>Change Control/Management Policy:</a:t>
            </a:r>
          </a:p>
          <a:p>
            <a:pPr lvl="1"/>
            <a:r>
              <a:rPr lang="en-US" dirty="0"/>
              <a:t> One of the most critical policies to have in place is a change control or change management policy that specifies the process to follow when implementing a change to the network.</a:t>
            </a:r>
          </a:p>
          <a:p>
            <a:pPr lvl="1"/>
            <a:r>
              <a:rPr lang="en-US" dirty="0"/>
              <a:t> When a change management process is not in place and the policy is not being followed, access to the network may be denied due to mistakes made when implementing changes. </a:t>
            </a:r>
          </a:p>
          <a:p>
            <a:pPr lvl="1"/>
            <a:r>
              <a:rPr lang="en-US" dirty="0"/>
              <a:t>Having a change management policy that specifies procedures to follow should reduce mistakes in configuration because a process can ensure that the change will be properly tested.</a:t>
            </a:r>
          </a:p>
          <a:p>
            <a:pPr lvl="1"/>
            <a:r>
              <a:rPr lang="en-US" dirty="0"/>
              <a:t> The change management policy should also specify who should be notified of a change before it is implemented so that person can sign off on the change. </a:t>
            </a:r>
          </a:p>
        </p:txBody>
      </p:sp>
      <p:sp>
        <p:nvSpPr>
          <p:cNvPr id="4" name="Footer Placeholder 3">
            <a:extLst>
              <a:ext uri="{FF2B5EF4-FFF2-40B4-BE49-F238E27FC236}">
                <a16:creationId xmlns:a16="http://schemas.microsoft.com/office/drawing/2014/main" id="{BA829243-61F9-E95B-BF62-905706C236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DCEC0-181D-5F61-31AF-9C0AEA256BC2}"/>
              </a:ext>
            </a:extLst>
          </p:cNvPr>
          <p:cNvSpPr>
            <a:spLocks noGrp="1"/>
          </p:cNvSpPr>
          <p:nvPr>
            <p:ph type="sldNum" sz="quarter" idx="12"/>
          </p:nvPr>
        </p:nvSpPr>
        <p:spPr/>
        <p:txBody>
          <a:bodyPr/>
          <a:lstStyle/>
          <a:p>
            <a:fld id="{8A0DDE92-2AEB-47FC-AA42-94967B1939D8}" type="slidenum">
              <a:rPr lang="en-US" smtClean="0"/>
              <a:t>16</a:t>
            </a:fld>
            <a:endParaRPr lang="en-US"/>
          </a:p>
        </p:txBody>
      </p:sp>
    </p:spTree>
    <p:extLst>
      <p:ext uri="{BB962C8B-B14F-4D97-AF65-F5344CB8AC3E}">
        <p14:creationId xmlns:p14="http://schemas.microsoft.com/office/powerpoint/2010/main" val="245012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0C16-E13F-356B-24F1-6A6488C33DA7}"/>
              </a:ext>
            </a:extLst>
          </p:cNvPr>
          <p:cNvSpPr>
            <a:spLocks noGrp="1"/>
          </p:cNvSpPr>
          <p:nvPr>
            <p:ph type="title"/>
          </p:nvPr>
        </p:nvSpPr>
        <p:spPr/>
        <p:txBody>
          <a:bodyPr/>
          <a:lstStyle/>
          <a:p>
            <a:r>
              <a:rPr lang="en-US" dirty="0"/>
              <a:t>Policies Affecting Administrators(</a:t>
            </a:r>
            <a:r>
              <a:rPr lang="en-US" dirty="0" err="1"/>
              <a:t>Cont</a:t>
            </a:r>
            <a:r>
              <a:rPr lang="en-US" dirty="0"/>
              <a:t>…)</a:t>
            </a:r>
          </a:p>
        </p:txBody>
      </p:sp>
      <p:sp>
        <p:nvSpPr>
          <p:cNvPr id="3" name="Content Placeholder 2">
            <a:extLst>
              <a:ext uri="{FF2B5EF4-FFF2-40B4-BE49-F238E27FC236}">
                <a16:creationId xmlns:a16="http://schemas.microsoft.com/office/drawing/2014/main" id="{2F54673A-6776-1B9B-AD1E-16DBADF33024}"/>
              </a:ext>
            </a:extLst>
          </p:cNvPr>
          <p:cNvSpPr>
            <a:spLocks noGrp="1"/>
          </p:cNvSpPr>
          <p:nvPr>
            <p:ph idx="1"/>
          </p:nvPr>
        </p:nvSpPr>
        <p:spPr/>
        <p:txBody>
          <a:bodyPr>
            <a:normAutofit fontScale="85000" lnSpcReduction="10000"/>
          </a:bodyPr>
          <a:lstStyle/>
          <a:p>
            <a:pPr marL="0" indent="0">
              <a:buNone/>
            </a:pPr>
            <a:r>
              <a:rPr lang="en-US" b="1" dirty="0">
                <a:solidFill>
                  <a:srgbClr val="00B0F0"/>
                </a:solidFill>
              </a:rPr>
              <a:t>Secure Disposal of Equipment Policy:</a:t>
            </a:r>
          </a:p>
          <a:p>
            <a:pPr lvl="1"/>
            <a:r>
              <a:rPr lang="en-US" dirty="0"/>
              <a:t> One of the most vital policies to consider today covers </a:t>
            </a:r>
            <a:r>
              <a:rPr lang="en-US" dirty="0">
                <a:solidFill>
                  <a:srgbClr val="FF0000"/>
                </a:solidFill>
              </a:rPr>
              <a:t>secure disposal of equipment</a:t>
            </a:r>
            <a:r>
              <a:rPr lang="en-US" dirty="0"/>
              <a:t>.</a:t>
            </a:r>
          </a:p>
          <a:p>
            <a:pPr lvl="1"/>
            <a:r>
              <a:rPr lang="en-US" dirty="0"/>
              <a:t> What do you do with a computer that has been decommissioned in the business? Do you donate it to the local school system? What about the corporate data that resides on the hard drive of that system?</a:t>
            </a:r>
          </a:p>
          <a:p>
            <a:pPr lvl="1"/>
            <a:r>
              <a:rPr lang="en-US" dirty="0"/>
              <a:t> It is important to have a policy that specifies what to do with systems and devices after they are taken out of production.</a:t>
            </a:r>
          </a:p>
          <a:p>
            <a:pPr lvl="1"/>
            <a:r>
              <a:rPr lang="en-US" dirty="0"/>
              <a:t> In highly secure environments, it is critical that you physically destroy any hard drives that hold sensitive data.</a:t>
            </a:r>
          </a:p>
          <a:p>
            <a:pPr lvl="1"/>
            <a:r>
              <a:rPr lang="en-US" dirty="0"/>
              <a:t> In less secure environments, you may want to securely wipe the drives so that the data cannot be recovered. </a:t>
            </a:r>
          </a:p>
          <a:p>
            <a:pPr lvl="1"/>
            <a:r>
              <a:rPr lang="en-US" dirty="0">
                <a:solidFill>
                  <a:srgbClr val="FF0000"/>
                </a:solidFill>
              </a:rPr>
              <a:t>Simply reformatting a drive does not remove the information, and it still can be retrieved.</a:t>
            </a:r>
            <a:r>
              <a:rPr lang="en-US" dirty="0"/>
              <a:t> </a:t>
            </a:r>
          </a:p>
          <a:p>
            <a:pPr lvl="1"/>
            <a:r>
              <a:rPr lang="en-US" dirty="0"/>
              <a:t>Also specify in the secure disposal of equipment policy what to do with other old equipment taken out of production. This includes servers, tapes, switches, routers, and mobile devices.</a:t>
            </a:r>
          </a:p>
        </p:txBody>
      </p:sp>
      <p:sp>
        <p:nvSpPr>
          <p:cNvPr id="4" name="Footer Placeholder 3">
            <a:extLst>
              <a:ext uri="{FF2B5EF4-FFF2-40B4-BE49-F238E27FC236}">
                <a16:creationId xmlns:a16="http://schemas.microsoft.com/office/drawing/2014/main" id="{72017345-06E5-931E-35F9-FCDAC08AD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A1765-B9F3-C4B3-E06D-A8892EB7372B}"/>
              </a:ext>
            </a:extLst>
          </p:cNvPr>
          <p:cNvSpPr>
            <a:spLocks noGrp="1"/>
          </p:cNvSpPr>
          <p:nvPr>
            <p:ph type="sldNum" sz="quarter" idx="12"/>
          </p:nvPr>
        </p:nvSpPr>
        <p:spPr/>
        <p:txBody>
          <a:bodyPr/>
          <a:lstStyle/>
          <a:p>
            <a:fld id="{8A0DDE92-2AEB-47FC-AA42-94967B1939D8}" type="slidenum">
              <a:rPr lang="en-US" smtClean="0"/>
              <a:t>17</a:t>
            </a:fld>
            <a:endParaRPr lang="en-US"/>
          </a:p>
        </p:txBody>
      </p:sp>
    </p:spTree>
    <p:extLst>
      <p:ext uri="{BB962C8B-B14F-4D97-AF65-F5344CB8AC3E}">
        <p14:creationId xmlns:p14="http://schemas.microsoft.com/office/powerpoint/2010/main" val="225951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170-B987-C50F-47AE-0ACC2F62D036}"/>
              </a:ext>
            </a:extLst>
          </p:cNvPr>
          <p:cNvSpPr>
            <a:spLocks noGrp="1"/>
          </p:cNvSpPr>
          <p:nvPr>
            <p:ph type="title"/>
          </p:nvPr>
        </p:nvSpPr>
        <p:spPr/>
        <p:txBody>
          <a:bodyPr/>
          <a:lstStyle/>
          <a:p>
            <a:r>
              <a:rPr lang="en-US" dirty="0"/>
              <a:t>Policies Affecting Management</a:t>
            </a:r>
          </a:p>
        </p:txBody>
      </p:sp>
      <p:sp>
        <p:nvSpPr>
          <p:cNvPr id="3" name="Content Placeholder 2">
            <a:extLst>
              <a:ext uri="{FF2B5EF4-FFF2-40B4-BE49-F238E27FC236}">
                <a16:creationId xmlns:a16="http://schemas.microsoft.com/office/drawing/2014/main" id="{13FD5292-A35E-8C78-187D-1CF376E44720}"/>
              </a:ext>
            </a:extLst>
          </p:cNvPr>
          <p:cNvSpPr>
            <a:spLocks noGrp="1"/>
          </p:cNvSpPr>
          <p:nvPr>
            <p:ph idx="1"/>
          </p:nvPr>
        </p:nvSpPr>
        <p:spPr/>
        <p:txBody>
          <a:bodyPr>
            <a:normAutofit lnSpcReduction="10000"/>
          </a:bodyPr>
          <a:lstStyle/>
          <a:p>
            <a:pPr marL="0" indent="0">
              <a:buNone/>
            </a:pPr>
            <a:r>
              <a:rPr lang="en-US" dirty="0"/>
              <a:t>Although most policies directly affect the administrative team by informing them how to make changes or what types of changes need to be made, some policies directly affect management. This section outlines a few policies that management should consider to help protect their business and assets. </a:t>
            </a:r>
          </a:p>
          <a:p>
            <a:r>
              <a:rPr lang="en-US" b="1" dirty="0">
                <a:solidFill>
                  <a:schemeClr val="accent1">
                    <a:lumMod val="60000"/>
                    <a:lumOff val="40000"/>
                  </a:schemeClr>
                </a:solidFill>
              </a:rPr>
              <a:t>Privacy Policy</a:t>
            </a:r>
            <a:r>
              <a:rPr lang="en-US" dirty="0"/>
              <a:t> </a:t>
            </a:r>
          </a:p>
          <a:p>
            <a:pPr lvl="1"/>
            <a:r>
              <a:rPr lang="en-US" dirty="0"/>
              <a:t>An important aspect to any organization today is to have a privacy policy in place that is used to educate employees and customers as to how and why information is collected from its customers and how that information will be used. </a:t>
            </a:r>
          </a:p>
          <a:p>
            <a:pPr lvl="1"/>
            <a:r>
              <a:rPr lang="en-US" dirty="0"/>
              <a:t>Most businesses place a privacy statement on their web site to inform the public how they intend to use and manage that information.</a:t>
            </a:r>
          </a:p>
        </p:txBody>
      </p:sp>
      <p:sp>
        <p:nvSpPr>
          <p:cNvPr id="4" name="Footer Placeholder 3">
            <a:extLst>
              <a:ext uri="{FF2B5EF4-FFF2-40B4-BE49-F238E27FC236}">
                <a16:creationId xmlns:a16="http://schemas.microsoft.com/office/drawing/2014/main" id="{69E697F6-2D41-BF86-4D23-1EDAF0521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09E76C-BD0F-A679-0039-7D378F62C59E}"/>
              </a:ext>
            </a:extLst>
          </p:cNvPr>
          <p:cNvSpPr>
            <a:spLocks noGrp="1"/>
          </p:cNvSpPr>
          <p:nvPr>
            <p:ph type="sldNum" sz="quarter" idx="12"/>
          </p:nvPr>
        </p:nvSpPr>
        <p:spPr/>
        <p:txBody>
          <a:bodyPr/>
          <a:lstStyle/>
          <a:p>
            <a:fld id="{8A0DDE92-2AEB-47FC-AA42-94967B1939D8}" type="slidenum">
              <a:rPr lang="en-US" smtClean="0"/>
              <a:t>18</a:t>
            </a:fld>
            <a:endParaRPr lang="en-US"/>
          </a:p>
        </p:txBody>
      </p:sp>
    </p:spTree>
    <p:extLst>
      <p:ext uri="{BB962C8B-B14F-4D97-AF65-F5344CB8AC3E}">
        <p14:creationId xmlns:p14="http://schemas.microsoft.com/office/powerpoint/2010/main" val="279748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7D6E-43A8-A27D-380A-A9ECD9DABABD}"/>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B6E88582-A71D-D4BE-29D6-BBC48424C238}"/>
              </a:ext>
            </a:extLst>
          </p:cNvPr>
          <p:cNvSpPr>
            <a:spLocks noGrp="1"/>
          </p:cNvSpPr>
          <p:nvPr>
            <p:ph idx="1"/>
          </p:nvPr>
        </p:nvSpPr>
        <p:spPr/>
        <p:txBody>
          <a:bodyPr>
            <a:normAutofit fontScale="62500" lnSpcReduction="20000"/>
          </a:bodyPr>
          <a:lstStyle/>
          <a:p>
            <a:r>
              <a:rPr lang="en-US" b="1" dirty="0">
                <a:solidFill>
                  <a:schemeClr val="tx2">
                    <a:lumMod val="50000"/>
                    <a:lumOff val="50000"/>
                  </a:schemeClr>
                </a:solidFill>
              </a:rPr>
              <a:t>Information Classification Policies:</a:t>
            </a:r>
          </a:p>
          <a:p>
            <a:pPr lvl="1"/>
            <a:r>
              <a:rPr lang="en-US" dirty="0"/>
              <a:t>Another example of a policy that deals with the concerns of management is an information classification policy. </a:t>
            </a:r>
          </a:p>
          <a:p>
            <a:pPr lvl="1"/>
            <a:r>
              <a:rPr lang="en-US" dirty="0"/>
              <a:t>The information classification policy helps define the different classifications of information (for example, secret and top secret) and what clearance level is needed to access that information.</a:t>
            </a:r>
          </a:p>
          <a:p>
            <a:pPr lvl="1"/>
            <a:r>
              <a:rPr lang="en-US" dirty="0"/>
              <a:t>Assigning a classification level (known as a data label) to information determines which security controls are used to secure the information and how much money is invested in protecting that information. </a:t>
            </a:r>
          </a:p>
          <a:p>
            <a:pPr lvl="1"/>
            <a:r>
              <a:rPr lang="en-US" dirty="0"/>
              <a:t>The following are some popular information classifications used by the military:</a:t>
            </a:r>
          </a:p>
          <a:p>
            <a:pPr marL="457200" lvl="1" indent="0">
              <a:buNone/>
            </a:pPr>
            <a:r>
              <a:rPr lang="en-US" dirty="0"/>
              <a:t> ■ </a:t>
            </a:r>
            <a:r>
              <a:rPr lang="en-US" b="1" dirty="0">
                <a:solidFill>
                  <a:srgbClr val="00B050"/>
                </a:solidFill>
              </a:rPr>
              <a:t>Top secret:</a:t>
            </a:r>
            <a:r>
              <a:rPr lang="en-US" dirty="0"/>
              <a:t> </a:t>
            </a:r>
          </a:p>
          <a:p>
            <a:pPr marL="457200" lvl="1" indent="0">
              <a:buNone/>
            </a:pPr>
            <a:r>
              <a:rPr lang="en-US" dirty="0"/>
              <a:t>This is the highest classification level. Public disclosure of top secret information would cause grave damage to national security. </a:t>
            </a:r>
          </a:p>
          <a:p>
            <a:pPr marL="457200" lvl="1" indent="0">
              <a:buNone/>
            </a:pPr>
            <a:r>
              <a:rPr lang="en-US" dirty="0"/>
              <a:t>■ </a:t>
            </a:r>
            <a:r>
              <a:rPr lang="en-US" b="1" dirty="0">
                <a:solidFill>
                  <a:srgbClr val="00B050"/>
                </a:solidFill>
              </a:rPr>
              <a:t>Secret:</a:t>
            </a:r>
            <a:r>
              <a:rPr lang="en-US" dirty="0"/>
              <a:t> </a:t>
            </a:r>
          </a:p>
          <a:p>
            <a:pPr marL="457200" lvl="1" indent="0">
              <a:buNone/>
            </a:pPr>
            <a:r>
              <a:rPr lang="en-US" dirty="0"/>
              <a:t>A classification level below top secret. Public disclosure of information classified as secret could cause serious damage to national security.</a:t>
            </a:r>
          </a:p>
          <a:p>
            <a:pPr marL="457200" lvl="1" indent="0">
              <a:buNone/>
            </a:pPr>
            <a:r>
              <a:rPr lang="en-US" dirty="0"/>
              <a:t> ■ </a:t>
            </a:r>
            <a:r>
              <a:rPr lang="en-US" b="1" dirty="0">
                <a:solidFill>
                  <a:srgbClr val="00B050"/>
                </a:solidFill>
              </a:rPr>
              <a:t>Confidential:</a:t>
            </a:r>
          </a:p>
          <a:p>
            <a:pPr marL="457200" lvl="1" indent="0">
              <a:buNone/>
            </a:pPr>
            <a:r>
              <a:rPr lang="en-US" dirty="0">
                <a:solidFill>
                  <a:srgbClr val="00B050"/>
                </a:solidFill>
              </a:rPr>
              <a:t> </a:t>
            </a:r>
            <a:r>
              <a:rPr lang="en-US" dirty="0"/>
              <a:t>A classification level below secret and the lowest classification level. Public disclosure of information classified as confidential could cause damage to national security.</a:t>
            </a:r>
          </a:p>
          <a:p>
            <a:pPr marL="457200" lvl="1" indent="0">
              <a:buNone/>
            </a:pPr>
            <a:r>
              <a:rPr lang="en-US" dirty="0"/>
              <a:t> ■ </a:t>
            </a:r>
            <a:r>
              <a:rPr lang="en-US" b="1" dirty="0">
                <a:solidFill>
                  <a:srgbClr val="00B050"/>
                </a:solidFill>
              </a:rPr>
              <a:t>Unclassified:</a:t>
            </a:r>
            <a:r>
              <a:rPr lang="en-US" dirty="0">
                <a:solidFill>
                  <a:srgbClr val="00B050"/>
                </a:solidFill>
              </a:rPr>
              <a:t> </a:t>
            </a:r>
          </a:p>
          <a:p>
            <a:pPr marL="457200" lvl="1" indent="0">
              <a:buNone/>
            </a:pPr>
            <a:r>
              <a:rPr lang="en-US" dirty="0"/>
              <a:t>Any information that is not classified falls into this category. Public disclosure of unclassified information is considered safe and not harmful to national security.</a:t>
            </a:r>
          </a:p>
        </p:txBody>
      </p:sp>
      <p:sp>
        <p:nvSpPr>
          <p:cNvPr id="4" name="Footer Placeholder 3">
            <a:extLst>
              <a:ext uri="{FF2B5EF4-FFF2-40B4-BE49-F238E27FC236}">
                <a16:creationId xmlns:a16="http://schemas.microsoft.com/office/drawing/2014/main" id="{8368F73B-F19E-E723-CFEA-D55BB916F8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B42F1-BF4A-77F7-A3B5-A49DF7D37CA7}"/>
              </a:ext>
            </a:extLst>
          </p:cNvPr>
          <p:cNvSpPr>
            <a:spLocks noGrp="1"/>
          </p:cNvSpPr>
          <p:nvPr>
            <p:ph type="sldNum" sz="quarter" idx="12"/>
          </p:nvPr>
        </p:nvSpPr>
        <p:spPr/>
        <p:txBody>
          <a:bodyPr/>
          <a:lstStyle/>
          <a:p>
            <a:fld id="{8A0DDE92-2AEB-47FC-AA42-94967B1939D8}" type="slidenum">
              <a:rPr lang="en-US" smtClean="0"/>
              <a:t>19</a:t>
            </a:fld>
            <a:endParaRPr lang="en-US"/>
          </a:p>
        </p:txBody>
      </p:sp>
    </p:spTree>
    <p:extLst>
      <p:ext uri="{BB962C8B-B14F-4D97-AF65-F5344CB8AC3E}">
        <p14:creationId xmlns:p14="http://schemas.microsoft.com/office/powerpoint/2010/main" val="219188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9C1B-D54D-0766-CE22-AA3B3E71D06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7DF214E-7AAE-822B-24C3-42596D662E17}"/>
              </a:ext>
            </a:extLst>
          </p:cNvPr>
          <p:cNvSpPr>
            <a:spLocks noGrp="1"/>
          </p:cNvSpPr>
          <p:nvPr>
            <p:ph idx="1"/>
          </p:nvPr>
        </p:nvSpPr>
        <p:spPr/>
        <p:txBody>
          <a:bodyPr>
            <a:normAutofit fontScale="62500" lnSpcReduction="20000"/>
          </a:bodyPr>
          <a:lstStyle/>
          <a:p>
            <a:r>
              <a:rPr lang="en-US" dirty="0"/>
              <a:t>A security policy is a large document that’s made up of many subdocuments and defines the company’s security strategy. </a:t>
            </a:r>
          </a:p>
          <a:p>
            <a:r>
              <a:rPr lang="en-US" dirty="0"/>
              <a:t>It is a document that defines all the rules in the organization that all personnel need to follow—including users, network administrators, security professionals, and the management team.</a:t>
            </a:r>
          </a:p>
          <a:p>
            <a:r>
              <a:rPr lang="en-US" dirty="0"/>
              <a:t> It is important to note that even the security team in the organization must follow the security policy defined by the organization.</a:t>
            </a:r>
          </a:p>
          <a:p>
            <a:r>
              <a:rPr lang="en-US" dirty="0"/>
              <a:t> It should be stressed that the security policy is designed to protect the assets of the organization and ensure that actions within the organization are legal and compliant with any regulations governing the organization.</a:t>
            </a:r>
          </a:p>
          <a:p>
            <a:r>
              <a:rPr lang="en-US" dirty="0"/>
              <a:t>As mentioned, the security policy is made up of many subdocuments, with each subdocument covering a specific area of concern, known as a </a:t>
            </a:r>
            <a:r>
              <a:rPr lang="en-US" b="1" dirty="0">
                <a:solidFill>
                  <a:srgbClr val="00B0F0"/>
                </a:solidFill>
              </a:rPr>
              <a:t>policy</a:t>
            </a:r>
            <a:r>
              <a:rPr lang="en-US" dirty="0"/>
              <a:t>.</a:t>
            </a:r>
          </a:p>
          <a:p>
            <a:r>
              <a:rPr lang="en-US" dirty="0"/>
              <a:t> These policies specify the </a:t>
            </a:r>
            <a:r>
              <a:rPr lang="en-US" dirty="0">
                <a:solidFill>
                  <a:srgbClr val="FF0000"/>
                </a:solidFill>
              </a:rPr>
              <a:t>dos</a:t>
            </a:r>
            <a:r>
              <a:rPr lang="en-US" dirty="0"/>
              <a:t> and </a:t>
            </a:r>
            <a:r>
              <a:rPr lang="en-US" dirty="0">
                <a:solidFill>
                  <a:srgbClr val="FF0000"/>
                </a:solidFill>
              </a:rPr>
              <a:t>don’ts</a:t>
            </a:r>
            <a:r>
              <a:rPr lang="en-US" dirty="0"/>
              <a:t> that everyone within the organization must follow. </a:t>
            </a:r>
          </a:p>
          <a:p>
            <a:r>
              <a:rPr lang="en-US" dirty="0"/>
              <a:t>The policies are created by the security professional but are sponsored by upper-level management. </a:t>
            </a:r>
          </a:p>
          <a:p>
            <a:r>
              <a:rPr lang="en-US" dirty="0"/>
              <a:t>The first step to creating a security policy is to get the support and approval of upper-level management, to ensure that the policy will be enforceable</a:t>
            </a:r>
          </a:p>
        </p:txBody>
      </p:sp>
      <p:sp>
        <p:nvSpPr>
          <p:cNvPr id="4" name="Footer Placeholder 3">
            <a:extLst>
              <a:ext uri="{FF2B5EF4-FFF2-40B4-BE49-F238E27FC236}">
                <a16:creationId xmlns:a16="http://schemas.microsoft.com/office/drawing/2014/main" id="{69A06CFC-CF25-8D5C-F3DC-0F4A4EF7F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38FD9-FB82-87DC-A34F-195A0184B736}"/>
              </a:ext>
            </a:extLst>
          </p:cNvPr>
          <p:cNvSpPr>
            <a:spLocks noGrp="1"/>
          </p:cNvSpPr>
          <p:nvPr>
            <p:ph type="sldNum" sz="quarter" idx="12"/>
          </p:nvPr>
        </p:nvSpPr>
        <p:spPr/>
        <p:txBody>
          <a:bodyPr/>
          <a:lstStyle/>
          <a:p>
            <a:fld id="{8A0DDE92-2AEB-47FC-AA42-94967B1939D8}" type="slidenum">
              <a:rPr lang="en-US" smtClean="0"/>
              <a:t>2</a:t>
            </a:fld>
            <a:endParaRPr lang="en-US"/>
          </a:p>
        </p:txBody>
      </p:sp>
    </p:spTree>
    <p:extLst>
      <p:ext uri="{BB962C8B-B14F-4D97-AF65-F5344CB8AC3E}">
        <p14:creationId xmlns:p14="http://schemas.microsoft.com/office/powerpoint/2010/main" val="220860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5BD9-6B53-755C-5D56-62DA4EF7210C}"/>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407FC8B9-227A-C4C0-FCD4-2967406BE8ED}"/>
              </a:ext>
            </a:extLst>
          </p:cNvPr>
          <p:cNvSpPr>
            <a:spLocks noGrp="1"/>
          </p:cNvSpPr>
          <p:nvPr>
            <p:ph idx="1"/>
          </p:nvPr>
        </p:nvSpPr>
        <p:spPr/>
        <p:txBody>
          <a:bodyPr>
            <a:normAutofit fontScale="70000" lnSpcReduction="20000"/>
          </a:bodyPr>
          <a:lstStyle/>
          <a:p>
            <a:r>
              <a:rPr lang="en-US" dirty="0"/>
              <a:t>The security policy should specify what type of information is top secret, secret, confidential, and unclassified. </a:t>
            </a:r>
          </a:p>
          <a:p>
            <a:r>
              <a:rPr lang="en-US" dirty="0">
                <a:solidFill>
                  <a:srgbClr val="FF0000"/>
                </a:solidFill>
              </a:rPr>
              <a:t>The policy should specify not only how information is classified but also under what circumstances information can be declassified (the classification removed or changed) and what the process is to have that classification on the information changed.</a:t>
            </a:r>
          </a:p>
          <a:p>
            <a:r>
              <a:rPr lang="en-US" dirty="0"/>
              <a:t>Once the information in the organization has been classified, the next step is to assign to persons within the organization a clearance level.</a:t>
            </a:r>
          </a:p>
          <a:p>
            <a:r>
              <a:rPr lang="en-US" dirty="0"/>
              <a:t> To access top secret information, for example, an employee would need top secret clearance and need-to-know status.</a:t>
            </a:r>
            <a:r>
              <a:rPr lang="en-US" b="1" dirty="0">
                <a:solidFill>
                  <a:srgbClr val="FF0000"/>
                </a:solidFill>
              </a:rPr>
              <a:t> </a:t>
            </a:r>
          </a:p>
          <a:p>
            <a:r>
              <a:rPr lang="en-US" b="1" dirty="0">
                <a:solidFill>
                  <a:srgbClr val="FF0000"/>
                </a:solidFill>
              </a:rPr>
              <a:t>Security Clearance and Data Labels:</a:t>
            </a:r>
          </a:p>
          <a:p>
            <a:pPr lvl="1"/>
            <a:r>
              <a:rPr lang="en-US" dirty="0"/>
              <a:t>Many people confuse the concepts of data classification labels and security clearance levels.</a:t>
            </a:r>
          </a:p>
          <a:p>
            <a:pPr lvl="1"/>
            <a:r>
              <a:rPr lang="en-US" dirty="0"/>
              <a:t>The classification labels (such as secret, top secret, or even unclassified) are assigned to the information, or assets. </a:t>
            </a:r>
          </a:p>
          <a:p>
            <a:pPr lvl="1"/>
            <a:r>
              <a:rPr lang="en-US" dirty="0"/>
              <a:t>Once all of the assets have their classification labels assigned, you can then assign employees their security clearance levels that determine which assets they can access.</a:t>
            </a:r>
          </a:p>
          <a:p>
            <a:pPr lvl="1"/>
            <a:r>
              <a:rPr lang="en-US" dirty="0"/>
              <a:t> For example, an employee with a security clearance of top secret can access information with a top secret label assigned to it.</a:t>
            </a:r>
            <a:endParaRPr lang="en-US" b="1" dirty="0"/>
          </a:p>
        </p:txBody>
      </p:sp>
      <p:sp>
        <p:nvSpPr>
          <p:cNvPr id="4" name="Footer Placeholder 3">
            <a:extLst>
              <a:ext uri="{FF2B5EF4-FFF2-40B4-BE49-F238E27FC236}">
                <a16:creationId xmlns:a16="http://schemas.microsoft.com/office/drawing/2014/main" id="{2B32158C-0735-4E13-66B8-1C0BCD5FC4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72189-1302-BCE5-D9FA-5AC51B13A1B8}"/>
              </a:ext>
            </a:extLst>
          </p:cNvPr>
          <p:cNvSpPr>
            <a:spLocks noGrp="1"/>
          </p:cNvSpPr>
          <p:nvPr>
            <p:ph type="sldNum" sz="quarter" idx="12"/>
          </p:nvPr>
        </p:nvSpPr>
        <p:spPr/>
        <p:txBody>
          <a:bodyPr/>
          <a:lstStyle/>
          <a:p>
            <a:fld id="{8A0DDE92-2AEB-47FC-AA42-94967B1939D8}" type="slidenum">
              <a:rPr lang="en-US" smtClean="0"/>
              <a:t>20</a:t>
            </a:fld>
            <a:endParaRPr lang="en-US"/>
          </a:p>
        </p:txBody>
      </p:sp>
    </p:spTree>
    <p:extLst>
      <p:ext uri="{BB962C8B-B14F-4D97-AF65-F5344CB8AC3E}">
        <p14:creationId xmlns:p14="http://schemas.microsoft.com/office/powerpoint/2010/main" val="178671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78E-39D3-D7B2-5241-DDF03EA832F2}"/>
              </a:ext>
            </a:extLst>
          </p:cNvPr>
          <p:cNvSpPr>
            <a:spLocks noGrp="1"/>
          </p:cNvSpPr>
          <p:nvPr>
            <p:ph type="title"/>
          </p:nvPr>
        </p:nvSpPr>
        <p:spPr/>
        <p:txBody>
          <a:bodyPr/>
          <a:lstStyle/>
          <a:p>
            <a:r>
              <a:rPr lang="en-US" dirty="0"/>
              <a:t>Policies Affecting Management(Cont..)</a:t>
            </a:r>
          </a:p>
        </p:txBody>
      </p:sp>
      <p:sp>
        <p:nvSpPr>
          <p:cNvPr id="3" name="Content Placeholder 2">
            <a:extLst>
              <a:ext uri="{FF2B5EF4-FFF2-40B4-BE49-F238E27FC236}">
                <a16:creationId xmlns:a16="http://schemas.microsoft.com/office/drawing/2014/main" id="{FD1E5A23-CA01-CB0A-6729-E25D45B08975}"/>
              </a:ext>
            </a:extLst>
          </p:cNvPr>
          <p:cNvSpPr>
            <a:spLocks noGrp="1"/>
          </p:cNvSpPr>
          <p:nvPr>
            <p:ph idx="1"/>
          </p:nvPr>
        </p:nvSpPr>
        <p:spPr/>
        <p:txBody>
          <a:bodyPr>
            <a:normAutofit fontScale="62500" lnSpcReduction="20000"/>
          </a:bodyPr>
          <a:lstStyle/>
          <a:p>
            <a:pPr marL="0" indent="0">
              <a:buNone/>
            </a:pPr>
            <a:r>
              <a:rPr lang="en-US" dirty="0"/>
              <a:t>Companies may use their own internal classification system.</a:t>
            </a:r>
          </a:p>
          <a:p>
            <a:pPr marL="0" indent="0">
              <a:buNone/>
            </a:pPr>
            <a:r>
              <a:rPr lang="en-US" dirty="0"/>
              <a:t> The following are other examples of classification labels:</a:t>
            </a:r>
          </a:p>
          <a:p>
            <a:pPr marL="0" indent="0">
              <a:buNone/>
            </a:pPr>
            <a:r>
              <a:rPr lang="en-US" dirty="0"/>
              <a:t> ■ </a:t>
            </a:r>
            <a:r>
              <a:rPr lang="en-US" b="1" dirty="0">
                <a:solidFill>
                  <a:srgbClr val="00B050"/>
                </a:solidFill>
              </a:rPr>
              <a:t>High/medium/low:</a:t>
            </a:r>
            <a:r>
              <a:rPr lang="en-US" dirty="0"/>
              <a:t> Your company may use an internal classification system of low, medium, and high to rate the security risk if the information is exposed to the public.</a:t>
            </a:r>
          </a:p>
          <a:p>
            <a:pPr marL="0" indent="0">
              <a:buNone/>
            </a:pPr>
            <a:r>
              <a:rPr lang="en-US" dirty="0"/>
              <a:t> ■ </a:t>
            </a:r>
            <a:r>
              <a:rPr lang="en-US" b="1" dirty="0">
                <a:solidFill>
                  <a:srgbClr val="00B050"/>
                </a:solidFill>
              </a:rPr>
              <a:t>Private/public:</a:t>
            </a:r>
            <a:r>
              <a:rPr lang="en-US" dirty="0"/>
              <a:t> A simple approach to classifying information is to label the information as either private or public. Private means that the information is for internal use, while public is information that does not present a security risk if exposed to the public. </a:t>
            </a:r>
          </a:p>
          <a:p>
            <a:pPr marL="0" indent="0">
              <a:buNone/>
            </a:pPr>
            <a:r>
              <a:rPr lang="en-US" dirty="0"/>
              <a:t>■ </a:t>
            </a:r>
            <a:r>
              <a:rPr lang="en-US" b="1" dirty="0">
                <a:solidFill>
                  <a:srgbClr val="00B050"/>
                </a:solidFill>
              </a:rPr>
              <a:t>Sensitive:</a:t>
            </a:r>
            <a:r>
              <a:rPr lang="en-US" dirty="0"/>
              <a:t> Sensitive data is data that should be protected so that external parties do not have access to the information. Sensitive data is considered private data.</a:t>
            </a:r>
          </a:p>
          <a:p>
            <a:pPr marL="0" indent="0">
              <a:buNone/>
            </a:pPr>
            <a:r>
              <a:rPr lang="en-US" dirty="0"/>
              <a:t> ■ </a:t>
            </a:r>
            <a:r>
              <a:rPr lang="en-US" b="1" dirty="0">
                <a:solidFill>
                  <a:srgbClr val="00B050"/>
                </a:solidFill>
              </a:rPr>
              <a:t>Confidential:</a:t>
            </a:r>
            <a:r>
              <a:rPr lang="en-US" dirty="0"/>
              <a:t> Data should be considered confidential if it could cause significant risk to a business if accessed by unauthorized persons. Confidential data and sensitive data are terms that are often interchanged. </a:t>
            </a:r>
          </a:p>
          <a:p>
            <a:pPr marL="0" indent="0">
              <a:buNone/>
            </a:pPr>
            <a:r>
              <a:rPr lang="en-US" dirty="0"/>
              <a:t>■ </a:t>
            </a:r>
            <a:r>
              <a:rPr lang="en-US" b="1" dirty="0">
                <a:solidFill>
                  <a:srgbClr val="00B050"/>
                </a:solidFill>
              </a:rPr>
              <a:t>Critical:</a:t>
            </a:r>
            <a:r>
              <a:rPr lang="en-US" dirty="0"/>
              <a:t> Critical data is the data that is important to business operations. For example, critical data to a business may be its customer list or product list. </a:t>
            </a:r>
          </a:p>
          <a:p>
            <a:pPr marL="0" indent="0">
              <a:buNone/>
            </a:pPr>
            <a:r>
              <a:rPr lang="en-US" dirty="0"/>
              <a:t>■ </a:t>
            </a:r>
            <a:r>
              <a:rPr lang="en-US" b="1" dirty="0">
                <a:solidFill>
                  <a:srgbClr val="00B050"/>
                </a:solidFill>
              </a:rPr>
              <a:t>Proprietary</a:t>
            </a:r>
            <a:r>
              <a:rPr lang="en-US" dirty="0"/>
              <a:t> :Proprietary information is information that is company owned and should not be shared outside the company</a:t>
            </a:r>
          </a:p>
        </p:txBody>
      </p:sp>
      <p:sp>
        <p:nvSpPr>
          <p:cNvPr id="4" name="Footer Placeholder 3">
            <a:extLst>
              <a:ext uri="{FF2B5EF4-FFF2-40B4-BE49-F238E27FC236}">
                <a16:creationId xmlns:a16="http://schemas.microsoft.com/office/drawing/2014/main" id="{83BC3184-C0DA-F93A-0E6C-9580B07E9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8E945-264E-FEA3-C1D0-60EC2BB4E995}"/>
              </a:ext>
            </a:extLst>
          </p:cNvPr>
          <p:cNvSpPr>
            <a:spLocks noGrp="1"/>
          </p:cNvSpPr>
          <p:nvPr>
            <p:ph type="sldNum" sz="quarter" idx="12"/>
          </p:nvPr>
        </p:nvSpPr>
        <p:spPr/>
        <p:txBody>
          <a:bodyPr/>
          <a:lstStyle/>
          <a:p>
            <a:fld id="{8A0DDE92-2AEB-47FC-AA42-94967B1939D8}" type="slidenum">
              <a:rPr lang="en-US" smtClean="0"/>
              <a:t>21</a:t>
            </a:fld>
            <a:endParaRPr lang="en-US"/>
          </a:p>
        </p:txBody>
      </p:sp>
    </p:spTree>
    <p:extLst>
      <p:ext uri="{BB962C8B-B14F-4D97-AF65-F5344CB8AC3E}">
        <p14:creationId xmlns:p14="http://schemas.microsoft.com/office/powerpoint/2010/main" val="416790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AA5D-6766-7D1B-FCC7-DCC9C40CE53C}"/>
              </a:ext>
            </a:extLst>
          </p:cNvPr>
          <p:cNvSpPr>
            <a:spLocks noGrp="1"/>
          </p:cNvSpPr>
          <p:nvPr>
            <p:ph type="title"/>
          </p:nvPr>
        </p:nvSpPr>
        <p:spPr/>
        <p:txBody>
          <a:bodyPr/>
          <a:lstStyle/>
          <a:p>
            <a:r>
              <a:rPr lang="en-US" b="1" dirty="0"/>
              <a:t>Data Retention Policy:</a:t>
            </a:r>
            <a:br>
              <a:rPr lang="en-US" b="1" dirty="0"/>
            </a:br>
            <a:endParaRPr lang="en-US" dirty="0"/>
          </a:p>
        </p:txBody>
      </p:sp>
      <p:sp>
        <p:nvSpPr>
          <p:cNvPr id="3" name="Content Placeholder 2">
            <a:extLst>
              <a:ext uri="{FF2B5EF4-FFF2-40B4-BE49-F238E27FC236}">
                <a16:creationId xmlns:a16="http://schemas.microsoft.com/office/drawing/2014/main" id="{96C8EC8E-76A1-CB8F-3E78-E33030B02B44}"/>
              </a:ext>
            </a:extLst>
          </p:cNvPr>
          <p:cNvSpPr>
            <a:spLocks noGrp="1"/>
          </p:cNvSpPr>
          <p:nvPr>
            <p:ph idx="1"/>
          </p:nvPr>
        </p:nvSpPr>
        <p:spPr/>
        <p:txBody>
          <a:bodyPr>
            <a:normAutofit fontScale="55000" lnSpcReduction="20000"/>
          </a:bodyPr>
          <a:lstStyle/>
          <a:p>
            <a:pPr marL="0" indent="0">
              <a:buNone/>
            </a:pPr>
            <a:r>
              <a:rPr lang="en-US" dirty="0"/>
              <a:t>Data retention policy specifying how long certain information must be retained within the organization. Organizations may have a retention policy that specifies a number of actions that are performed on data:</a:t>
            </a:r>
          </a:p>
          <a:p>
            <a:pPr marL="0" indent="0">
              <a:buNone/>
            </a:pPr>
            <a:r>
              <a:rPr lang="en-US" dirty="0"/>
              <a:t> ■ </a:t>
            </a:r>
            <a:r>
              <a:rPr lang="en-US" b="1" dirty="0">
                <a:solidFill>
                  <a:srgbClr val="0070C0"/>
                </a:solidFill>
              </a:rPr>
              <a:t>Age of data:</a:t>
            </a:r>
            <a:r>
              <a:rPr lang="en-US" dirty="0"/>
              <a:t> </a:t>
            </a:r>
          </a:p>
          <a:p>
            <a:pPr lvl="1">
              <a:buFont typeface="Wingdings" panose="05000000000000000000" pitchFamily="2" charset="2"/>
              <a:buChar char="Ø"/>
            </a:pPr>
            <a:r>
              <a:rPr lang="en-US" dirty="0"/>
              <a:t>Some companies have policies in place specifying that each piece of information must include metadata identifying the creation date and the expiration date.</a:t>
            </a:r>
          </a:p>
          <a:p>
            <a:pPr lvl="1">
              <a:buFont typeface="Wingdings" panose="05000000000000000000" pitchFamily="2" charset="2"/>
              <a:buChar char="Ø"/>
            </a:pPr>
            <a:r>
              <a:rPr lang="en-US" dirty="0"/>
              <a:t> This helps someone looking at the data know whether it needs to be retained or can be destroyed, because it is possible that old data is outdated and inaccurate. </a:t>
            </a:r>
          </a:p>
          <a:p>
            <a:pPr lvl="1">
              <a:buFont typeface="Wingdings" panose="05000000000000000000" pitchFamily="2" charset="2"/>
              <a:buChar char="Ø"/>
            </a:pPr>
            <a:r>
              <a:rPr lang="en-US" dirty="0"/>
              <a:t>The age limit on data could be three years to seven years, and the retention policy may specify that the data is to be destroyed after that time.</a:t>
            </a:r>
          </a:p>
          <a:p>
            <a:pPr marL="0" indent="0">
              <a:buNone/>
            </a:pPr>
            <a:r>
              <a:rPr lang="en-US" dirty="0"/>
              <a:t> ■ </a:t>
            </a:r>
            <a:r>
              <a:rPr lang="en-US" b="1" dirty="0">
                <a:solidFill>
                  <a:srgbClr val="0070C0"/>
                </a:solidFill>
              </a:rPr>
              <a:t>Retaining data:</a:t>
            </a:r>
            <a:r>
              <a:rPr lang="en-US" b="1" dirty="0">
                <a:solidFill>
                  <a:srgbClr val="00B050"/>
                </a:solidFill>
              </a:rPr>
              <a:t> </a:t>
            </a:r>
          </a:p>
          <a:p>
            <a:pPr lvl="1">
              <a:buFont typeface="Wingdings" panose="05000000000000000000" pitchFamily="2" charset="2"/>
              <a:buChar char="Ø"/>
            </a:pPr>
            <a:r>
              <a:rPr lang="en-US" dirty="0"/>
              <a:t>Companies should also have policies in place that specify how long information must be retained before it is allowed to be destroyed. </a:t>
            </a:r>
          </a:p>
          <a:p>
            <a:pPr lvl="1">
              <a:buFont typeface="Wingdings" panose="05000000000000000000" pitchFamily="2" charset="2"/>
              <a:buChar char="Ø"/>
            </a:pPr>
            <a:r>
              <a:rPr lang="en-US" dirty="0"/>
              <a:t>Many companies have retention periods of up to seven years. </a:t>
            </a:r>
          </a:p>
          <a:p>
            <a:pPr lvl="1">
              <a:buFont typeface="Wingdings" panose="05000000000000000000" pitchFamily="2" charset="2"/>
              <a:buChar char="Ø"/>
            </a:pPr>
            <a:r>
              <a:rPr lang="en-US" dirty="0"/>
              <a:t>The retention policy should also identify the retention periods for different types of information. For example, accounting data could have a retention period of seven years, while marketing data could have a retention period of only three years. </a:t>
            </a:r>
          </a:p>
          <a:p>
            <a:pPr lvl="1">
              <a:buFont typeface="Wingdings" panose="05000000000000000000" pitchFamily="2" charset="2"/>
              <a:buChar char="Ø"/>
            </a:pPr>
            <a:r>
              <a:rPr lang="en-US" dirty="0"/>
              <a:t>The retention policy should also identify where information is archived for long-term storage.</a:t>
            </a:r>
          </a:p>
          <a:p>
            <a:pPr lvl="1">
              <a:buFont typeface="Wingdings" panose="05000000000000000000" pitchFamily="2" charset="2"/>
              <a:buChar char="Ø"/>
            </a:pPr>
            <a:r>
              <a:rPr lang="en-US" dirty="0"/>
              <a:t> Some data may have a retention category assigned, such as transient data, which is data that does not have to be retained. This may include items such as voicemails and some types of e-mail.</a:t>
            </a:r>
          </a:p>
          <a:p>
            <a:pPr lvl="1">
              <a:buFont typeface="Wingdings" panose="05000000000000000000" pitchFamily="2" charset="2"/>
              <a:buChar char="Ø"/>
            </a:pPr>
            <a:r>
              <a:rPr lang="en-US" dirty="0"/>
              <a:t> It should be noted that regulations governing an organization may dictate the retention polices that are required for different types of information.</a:t>
            </a:r>
          </a:p>
        </p:txBody>
      </p:sp>
      <p:sp>
        <p:nvSpPr>
          <p:cNvPr id="4" name="Footer Placeholder 3">
            <a:extLst>
              <a:ext uri="{FF2B5EF4-FFF2-40B4-BE49-F238E27FC236}">
                <a16:creationId xmlns:a16="http://schemas.microsoft.com/office/drawing/2014/main" id="{73ED84D0-7AA1-D11B-40FF-E08453665E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C1639C-0E8F-1611-0C51-05AAAA688ED7}"/>
              </a:ext>
            </a:extLst>
          </p:cNvPr>
          <p:cNvSpPr>
            <a:spLocks noGrp="1"/>
          </p:cNvSpPr>
          <p:nvPr>
            <p:ph type="sldNum" sz="quarter" idx="12"/>
          </p:nvPr>
        </p:nvSpPr>
        <p:spPr/>
        <p:txBody>
          <a:bodyPr/>
          <a:lstStyle/>
          <a:p>
            <a:fld id="{8A0DDE92-2AEB-47FC-AA42-94967B1939D8}" type="slidenum">
              <a:rPr lang="en-US" smtClean="0"/>
              <a:t>22</a:t>
            </a:fld>
            <a:endParaRPr lang="en-US"/>
          </a:p>
        </p:txBody>
      </p:sp>
    </p:spTree>
    <p:extLst>
      <p:ext uri="{BB962C8B-B14F-4D97-AF65-F5344CB8AC3E}">
        <p14:creationId xmlns:p14="http://schemas.microsoft.com/office/powerpoint/2010/main" val="248433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EA72-87D9-618D-DB0B-28BB000A21FA}"/>
              </a:ext>
            </a:extLst>
          </p:cNvPr>
          <p:cNvSpPr>
            <a:spLocks noGrp="1"/>
          </p:cNvSpPr>
          <p:nvPr>
            <p:ph type="title"/>
          </p:nvPr>
        </p:nvSpPr>
        <p:spPr/>
        <p:txBody>
          <a:bodyPr/>
          <a:lstStyle/>
          <a:p>
            <a:r>
              <a:rPr lang="en-US" dirty="0"/>
              <a:t>Other Popular Policies(Cont..)</a:t>
            </a:r>
          </a:p>
        </p:txBody>
      </p:sp>
      <p:sp>
        <p:nvSpPr>
          <p:cNvPr id="3" name="Content Placeholder 2">
            <a:extLst>
              <a:ext uri="{FF2B5EF4-FFF2-40B4-BE49-F238E27FC236}">
                <a16:creationId xmlns:a16="http://schemas.microsoft.com/office/drawing/2014/main" id="{00911990-1276-4959-E869-E5482260B541}"/>
              </a:ext>
            </a:extLst>
          </p:cNvPr>
          <p:cNvSpPr>
            <a:spLocks noGrp="1"/>
          </p:cNvSpPr>
          <p:nvPr>
            <p:ph idx="1"/>
          </p:nvPr>
        </p:nvSpPr>
        <p:spPr/>
        <p:txBody>
          <a:bodyPr>
            <a:normAutofit fontScale="70000" lnSpcReduction="20000"/>
          </a:bodyPr>
          <a:lstStyle/>
          <a:p>
            <a:pPr marL="0" indent="0">
              <a:buNone/>
            </a:pPr>
            <a:r>
              <a:rPr lang="en-US" dirty="0"/>
              <a:t>As mentioned earlier, numerous different policies go into a security policy. </a:t>
            </a:r>
          </a:p>
          <a:p>
            <a:pPr marL="0" indent="0">
              <a:buNone/>
            </a:pPr>
            <a:r>
              <a:rPr lang="en-US" dirty="0"/>
              <a:t>The following are some other popular policies that exist within large organizations: </a:t>
            </a:r>
          </a:p>
          <a:p>
            <a:pPr marL="0" indent="0">
              <a:buNone/>
            </a:pPr>
            <a:r>
              <a:rPr lang="en-US" b="1" dirty="0">
                <a:solidFill>
                  <a:srgbClr val="00B0F0"/>
                </a:solidFill>
              </a:rPr>
              <a:t>■ Remote access policy:</a:t>
            </a:r>
            <a:r>
              <a:rPr lang="en-US" dirty="0"/>
              <a:t> </a:t>
            </a:r>
          </a:p>
          <a:p>
            <a:r>
              <a:rPr lang="en-US" dirty="0"/>
              <a:t>The remote access policy is designed to determine how remote users will gain access to the network, if at all.</a:t>
            </a:r>
          </a:p>
          <a:p>
            <a:r>
              <a:rPr lang="en-US" dirty="0"/>
              <a:t> In the remote access policy, you specify remote access protocols that are required to be used and specific software solutions the company has tested and approved.</a:t>
            </a:r>
          </a:p>
          <a:p>
            <a:r>
              <a:rPr lang="en-US" dirty="0"/>
              <a:t> You may also specify that the client system must be up to date with patches and antivirus updates.</a:t>
            </a:r>
          </a:p>
          <a:p>
            <a:pPr marL="0" indent="0">
              <a:buNone/>
            </a:pPr>
            <a:r>
              <a:rPr lang="en-US" dirty="0"/>
              <a:t> </a:t>
            </a:r>
            <a:r>
              <a:rPr lang="en-US" b="1" dirty="0">
                <a:solidFill>
                  <a:srgbClr val="00B0F0"/>
                </a:solidFill>
              </a:rPr>
              <a:t>■ Wireless policy:</a:t>
            </a:r>
            <a:r>
              <a:rPr lang="en-US" dirty="0"/>
              <a:t> </a:t>
            </a:r>
          </a:p>
          <a:p>
            <a:r>
              <a:rPr lang="en-US" dirty="0"/>
              <a:t>The wireless policy specifies whether wireless networking is allowed to be used within the company. </a:t>
            </a:r>
          </a:p>
          <a:p>
            <a:r>
              <a:rPr lang="en-US" dirty="0"/>
              <a:t>If wireless networking is allowed, the wireless policy specifies the security controls that should be put in place to secure wireless; for example, whether MAC filtering is used and if wireless encryption, such as WPA2 or WPA3, is required. </a:t>
            </a:r>
          </a:p>
        </p:txBody>
      </p:sp>
      <p:sp>
        <p:nvSpPr>
          <p:cNvPr id="4" name="Footer Placeholder 3">
            <a:extLst>
              <a:ext uri="{FF2B5EF4-FFF2-40B4-BE49-F238E27FC236}">
                <a16:creationId xmlns:a16="http://schemas.microsoft.com/office/drawing/2014/main" id="{F20D6A98-43D4-A996-DAEA-715D871CA2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E51C6-2757-A73D-148A-6F61030B724C}"/>
              </a:ext>
            </a:extLst>
          </p:cNvPr>
          <p:cNvSpPr>
            <a:spLocks noGrp="1"/>
          </p:cNvSpPr>
          <p:nvPr>
            <p:ph type="sldNum" sz="quarter" idx="12"/>
          </p:nvPr>
        </p:nvSpPr>
        <p:spPr/>
        <p:txBody>
          <a:bodyPr/>
          <a:lstStyle/>
          <a:p>
            <a:fld id="{8A0DDE92-2AEB-47FC-AA42-94967B1939D8}" type="slidenum">
              <a:rPr lang="en-US" smtClean="0"/>
              <a:t>23</a:t>
            </a:fld>
            <a:endParaRPr lang="en-US"/>
          </a:p>
        </p:txBody>
      </p:sp>
    </p:spTree>
    <p:extLst>
      <p:ext uri="{BB962C8B-B14F-4D97-AF65-F5344CB8AC3E}">
        <p14:creationId xmlns:p14="http://schemas.microsoft.com/office/powerpoint/2010/main" val="3804022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C1AD-6BA4-DA0D-29C9-F70212FCD954}"/>
              </a:ext>
            </a:extLst>
          </p:cNvPr>
          <p:cNvSpPr>
            <a:spLocks noGrp="1"/>
          </p:cNvSpPr>
          <p:nvPr>
            <p:ph type="title"/>
          </p:nvPr>
        </p:nvSpPr>
        <p:spPr/>
        <p:txBody>
          <a:bodyPr/>
          <a:lstStyle/>
          <a:p>
            <a:r>
              <a:rPr lang="en-US" dirty="0"/>
              <a:t>Other Popular Policies(Cont..)</a:t>
            </a:r>
          </a:p>
        </p:txBody>
      </p:sp>
      <p:sp>
        <p:nvSpPr>
          <p:cNvPr id="3" name="Content Placeholder 2">
            <a:extLst>
              <a:ext uri="{FF2B5EF4-FFF2-40B4-BE49-F238E27FC236}">
                <a16:creationId xmlns:a16="http://schemas.microsoft.com/office/drawing/2014/main" id="{D4A7A4E2-AA18-CDA5-D151-568BD4FA06E8}"/>
              </a:ext>
            </a:extLst>
          </p:cNvPr>
          <p:cNvSpPr>
            <a:spLocks noGrp="1"/>
          </p:cNvSpPr>
          <p:nvPr>
            <p:ph idx="1"/>
          </p:nvPr>
        </p:nvSpPr>
        <p:spPr/>
        <p:txBody>
          <a:bodyPr>
            <a:normAutofit fontScale="55000" lnSpcReduction="20000"/>
          </a:bodyPr>
          <a:lstStyle/>
          <a:p>
            <a:pPr marL="0" indent="0">
              <a:buNone/>
            </a:pPr>
            <a:r>
              <a:rPr lang="en-US" dirty="0"/>
              <a:t>■ </a:t>
            </a:r>
            <a:r>
              <a:rPr lang="en-US" b="1" dirty="0">
                <a:solidFill>
                  <a:srgbClr val="00B0F0"/>
                </a:solidFill>
              </a:rPr>
              <a:t>VPN policy:</a:t>
            </a:r>
          </a:p>
          <a:p>
            <a:r>
              <a:rPr lang="en-US" dirty="0"/>
              <a:t> The virtual private network (VPN) policy specifies how remote users will connect to the network using the Internet. </a:t>
            </a:r>
          </a:p>
          <a:p>
            <a:r>
              <a:rPr lang="en-US" dirty="0"/>
              <a:t>In the VPN policy, you specify which VPN protocol and solution are to be used for remote access via a VPN. </a:t>
            </a:r>
          </a:p>
          <a:p>
            <a:r>
              <a:rPr lang="en-US" dirty="0"/>
              <a:t>You may also specify that the client system must be up to date with patches and antivirus updates.</a:t>
            </a:r>
          </a:p>
          <a:p>
            <a:pPr marL="0" indent="0">
              <a:buNone/>
            </a:pPr>
            <a:r>
              <a:rPr lang="en-US" dirty="0"/>
              <a:t> ■</a:t>
            </a:r>
            <a:r>
              <a:rPr lang="en-US" b="1" dirty="0">
                <a:solidFill>
                  <a:srgbClr val="00B0F0"/>
                </a:solidFill>
              </a:rPr>
              <a:t> Incident response policy:</a:t>
            </a:r>
          </a:p>
          <a:p>
            <a:r>
              <a:rPr lang="en-US" dirty="0"/>
              <a:t> The incident response policy is designed for the security team that will be handling security incidents.</a:t>
            </a:r>
          </a:p>
          <a:p>
            <a:r>
              <a:rPr lang="en-US" dirty="0"/>
              <a:t> The incident response policy specifies what each person on the incident response team is responsible for and how to handle security incidents. </a:t>
            </a:r>
          </a:p>
          <a:p>
            <a:pPr marL="0" indent="0">
              <a:buNone/>
            </a:pPr>
            <a:r>
              <a:rPr lang="en-US" dirty="0"/>
              <a:t>■ </a:t>
            </a:r>
            <a:r>
              <a:rPr lang="en-US" b="1" dirty="0">
                <a:solidFill>
                  <a:srgbClr val="00B0F0"/>
                </a:solidFill>
              </a:rPr>
              <a:t>Firewall policy</a:t>
            </a:r>
            <a:r>
              <a:rPr lang="en-US" dirty="0"/>
              <a:t> :</a:t>
            </a:r>
          </a:p>
          <a:p>
            <a:r>
              <a:rPr lang="en-US" dirty="0"/>
              <a:t>The firewall policy specifies the company’s firewall solution and the types of traffic allowed and not allowed to pass through the firewall. </a:t>
            </a:r>
          </a:p>
          <a:p>
            <a:pPr marL="0" indent="0">
              <a:buNone/>
            </a:pPr>
            <a:r>
              <a:rPr lang="en-US" dirty="0"/>
              <a:t>■ </a:t>
            </a:r>
            <a:r>
              <a:rPr lang="en-US" b="1" dirty="0">
                <a:solidFill>
                  <a:srgbClr val="00B0F0"/>
                </a:solidFill>
              </a:rPr>
              <a:t>Virus protection policy:</a:t>
            </a:r>
          </a:p>
          <a:p>
            <a:r>
              <a:rPr lang="en-US" dirty="0"/>
              <a:t> The virus protection policy specifies which devices and systems require antivirus software to be installed. </a:t>
            </a:r>
          </a:p>
          <a:p>
            <a:r>
              <a:rPr lang="en-US" dirty="0"/>
              <a:t>It also specifies what settings should be configured within the AV software, such as whether the automatic updating of virus definitions is enabled and the scheduling of virus scans.</a:t>
            </a:r>
          </a:p>
        </p:txBody>
      </p:sp>
      <p:sp>
        <p:nvSpPr>
          <p:cNvPr id="4" name="Footer Placeholder 3">
            <a:extLst>
              <a:ext uri="{FF2B5EF4-FFF2-40B4-BE49-F238E27FC236}">
                <a16:creationId xmlns:a16="http://schemas.microsoft.com/office/drawing/2014/main" id="{3885EF80-9606-AF44-4432-05F70A1A27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C25DCD-20BF-E54E-A32F-54097391C979}"/>
              </a:ext>
            </a:extLst>
          </p:cNvPr>
          <p:cNvSpPr>
            <a:spLocks noGrp="1"/>
          </p:cNvSpPr>
          <p:nvPr>
            <p:ph type="sldNum" sz="quarter" idx="12"/>
          </p:nvPr>
        </p:nvSpPr>
        <p:spPr/>
        <p:txBody>
          <a:bodyPr/>
          <a:lstStyle/>
          <a:p>
            <a:fld id="{8A0DDE92-2AEB-47FC-AA42-94967B1939D8}" type="slidenum">
              <a:rPr lang="en-US" smtClean="0"/>
              <a:t>24</a:t>
            </a:fld>
            <a:endParaRPr lang="en-US"/>
          </a:p>
        </p:txBody>
      </p:sp>
    </p:spTree>
    <p:extLst>
      <p:ext uri="{BB962C8B-B14F-4D97-AF65-F5344CB8AC3E}">
        <p14:creationId xmlns:p14="http://schemas.microsoft.com/office/powerpoint/2010/main" val="414097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9152-E0BA-30AD-0DC0-CC27A7C17E6D}"/>
              </a:ext>
            </a:extLst>
          </p:cNvPr>
          <p:cNvSpPr>
            <a:spLocks noGrp="1"/>
          </p:cNvSpPr>
          <p:nvPr>
            <p:ph type="title"/>
          </p:nvPr>
        </p:nvSpPr>
        <p:spPr/>
        <p:txBody>
          <a:bodyPr/>
          <a:lstStyle/>
          <a:p>
            <a:r>
              <a:rPr lang="en-US" dirty="0"/>
              <a:t>Other Popular Policies(</a:t>
            </a:r>
            <a:r>
              <a:rPr lang="en-US" dirty="0" err="1"/>
              <a:t>Cont</a:t>
            </a:r>
            <a:r>
              <a:rPr lang="en-US" dirty="0"/>
              <a:t>…)</a:t>
            </a:r>
          </a:p>
        </p:txBody>
      </p:sp>
      <p:sp>
        <p:nvSpPr>
          <p:cNvPr id="3" name="Content Placeholder 2">
            <a:extLst>
              <a:ext uri="{FF2B5EF4-FFF2-40B4-BE49-F238E27FC236}">
                <a16:creationId xmlns:a16="http://schemas.microsoft.com/office/drawing/2014/main" id="{E5740004-A57F-F222-7A1B-C9104B137CCD}"/>
              </a:ext>
            </a:extLst>
          </p:cNvPr>
          <p:cNvSpPr>
            <a:spLocks noGrp="1"/>
          </p:cNvSpPr>
          <p:nvPr>
            <p:ph idx="1"/>
          </p:nvPr>
        </p:nvSpPr>
        <p:spPr/>
        <p:txBody>
          <a:bodyPr>
            <a:normAutofit fontScale="55000" lnSpcReduction="20000"/>
          </a:bodyPr>
          <a:lstStyle/>
          <a:p>
            <a:pPr marL="0" indent="0">
              <a:buNone/>
            </a:pPr>
            <a:r>
              <a:rPr lang="en-US" dirty="0"/>
              <a:t>■ </a:t>
            </a:r>
            <a:r>
              <a:rPr lang="en-US" b="1" dirty="0">
                <a:solidFill>
                  <a:srgbClr val="00B0F0"/>
                </a:solidFill>
              </a:rPr>
              <a:t>Audit policy:</a:t>
            </a:r>
          </a:p>
          <a:p>
            <a:r>
              <a:rPr lang="en-US" dirty="0"/>
              <a:t> The audit policy is an important policy that specifies where auditing needs to be implemented in the company. </a:t>
            </a:r>
          </a:p>
          <a:p>
            <a:r>
              <a:rPr lang="en-US" dirty="0"/>
              <a:t>The audit policy should specify what types of servers on the network need auditing enabled and what type of activity should be audited.</a:t>
            </a:r>
          </a:p>
          <a:p>
            <a:r>
              <a:rPr lang="en-US" dirty="0"/>
              <a:t> The audit policy should also specify who is to review the logs and how frequently. </a:t>
            </a:r>
          </a:p>
          <a:p>
            <a:pPr marL="0" indent="0">
              <a:buNone/>
            </a:pPr>
            <a:r>
              <a:rPr lang="en-US" dirty="0"/>
              <a:t>■ </a:t>
            </a:r>
            <a:r>
              <a:rPr lang="en-US" b="1" dirty="0">
                <a:solidFill>
                  <a:srgbClr val="00B0F0"/>
                </a:solidFill>
              </a:rPr>
              <a:t>Physical security policy:</a:t>
            </a:r>
          </a:p>
          <a:p>
            <a:r>
              <a:rPr lang="en-US" dirty="0"/>
              <a:t> The physical security policy is designed to specify any physical security controls, such as locked doors, fencing, and guards, that should be implemented. </a:t>
            </a:r>
          </a:p>
          <a:p>
            <a:r>
              <a:rPr lang="en-US" dirty="0"/>
              <a:t>It is important to ensure that you control access to servers by placing them in a locked server room.</a:t>
            </a:r>
          </a:p>
          <a:p>
            <a:pPr marL="0" indent="0">
              <a:buNone/>
            </a:pPr>
            <a:r>
              <a:rPr lang="en-US" dirty="0"/>
              <a:t> ■ </a:t>
            </a:r>
            <a:r>
              <a:rPr lang="en-US" b="1" dirty="0">
                <a:solidFill>
                  <a:srgbClr val="00B0F0"/>
                </a:solidFill>
              </a:rPr>
              <a:t>Software policy:</a:t>
            </a:r>
          </a:p>
          <a:p>
            <a:r>
              <a:rPr lang="en-US" dirty="0"/>
              <a:t> The software policy specifies which software is approved for the business and indicates what software can and cannot be installed on the system.</a:t>
            </a:r>
          </a:p>
          <a:p>
            <a:r>
              <a:rPr lang="en-US" dirty="0"/>
              <a:t>You also want to ensure you indicate in the software policy that software piracy by employees is prohibited. </a:t>
            </a:r>
          </a:p>
          <a:p>
            <a:pPr marL="0" indent="0">
              <a:buNone/>
            </a:pPr>
            <a:r>
              <a:rPr lang="en-US" dirty="0"/>
              <a:t>■</a:t>
            </a:r>
            <a:r>
              <a:rPr lang="en-US" b="1" dirty="0">
                <a:solidFill>
                  <a:srgbClr val="00B0F0"/>
                </a:solidFill>
              </a:rPr>
              <a:t> Backup policy:</a:t>
            </a:r>
          </a:p>
          <a:p>
            <a:r>
              <a:rPr lang="en-US" dirty="0"/>
              <a:t> The backup policy specifies what type of data needs to be backed up and how frequently. </a:t>
            </a:r>
          </a:p>
          <a:p>
            <a:r>
              <a:rPr lang="en-US" dirty="0"/>
              <a:t>Administrators will look to the backup policy to determine how they will back up data within the business.</a:t>
            </a:r>
          </a:p>
        </p:txBody>
      </p:sp>
      <p:sp>
        <p:nvSpPr>
          <p:cNvPr id="4" name="Footer Placeholder 3">
            <a:extLst>
              <a:ext uri="{FF2B5EF4-FFF2-40B4-BE49-F238E27FC236}">
                <a16:creationId xmlns:a16="http://schemas.microsoft.com/office/drawing/2014/main" id="{B2202411-78F8-8B5E-0CB5-E01DF07388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57FCA-1116-7E49-835A-8A16C33E176E}"/>
              </a:ext>
            </a:extLst>
          </p:cNvPr>
          <p:cNvSpPr>
            <a:spLocks noGrp="1"/>
          </p:cNvSpPr>
          <p:nvPr>
            <p:ph type="sldNum" sz="quarter" idx="12"/>
          </p:nvPr>
        </p:nvSpPr>
        <p:spPr/>
        <p:txBody>
          <a:bodyPr/>
          <a:lstStyle/>
          <a:p>
            <a:fld id="{8A0DDE92-2AEB-47FC-AA42-94967B1939D8}" type="slidenum">
              <a:rPr lang="en-US" smtClean="0"/>
              <a:t>25</a:t>
            </a:fld>
            <a:endParaRPr lang="en-US"/>
          </a:p>
        </p:txBody>
      </p:sp>
    </p:spTree>
    <p:extLst>
      <p:ext uri="{BB962C8B-B14F-4D97-AF65-F5344CB8AC3E}">
        <p14:creationId xmlns:p14="http://schemas.microsoft.com/office/powerpoint/2010/main" val="418746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paper ships being led by a yellow ship">
            <a:extLst>
              <a:ext uri="{FF2B5EF4-FFF2-40B4-BE49-F238E27FC236}">
                <a16:creationId xmlns:a16="http://schemas.microsoft.com/office/drawing/2014/main" id="{BAACE9B8-DF1B-80DE-E2CA-A6F3E1A49B50}"/>
              </a:ext>
            </a:extLst>
          </p:cNvPr>
          <p:cNvPicPr>
            <a:picLocks noChangeAspect="1"/>
          </p:cNvPicPr>
          <p:nvPr/>
        </p:nvPicPr>
        <p:blipFill>
          <a:blip r:embed="rId2">
            <a:alphaModFix amt="50000"/>
          </a:blip>
          <a:srcRect t="14944" b="787"/>
          <a:stretch/>
        </p:blipFill>
        <p:spPr>
          <a:xfrm>
            <a:off x="20" y="1"/>
            <a:ext cx="12191980" cy="6857999"/>
          </a:xfrm>
          <a:prstGeom prst="rect">
            <a:avLst/>
          </a:prstGeom>
        </p:spPr>
      </p:pic>
      <p:sp>
        <p:nvSpPr>
          <p:cNvPr id="2" name="Title 1">
            <a:extLst>
              <a:ext uri="{FF2B5EF4-FFF2-40B4-BE49-F238E27FC236}">
                <a16:creationId xmlns:a16="http://schemas.microsoft.com/office/drawing/2014/main" id="{7CB24B8D-97DA-8C36-8F45-742336930748}"/>
              </a:ext>
            </a:extLst>
          </p:cNvPr>
          <p:cNvSpPr>
            <a:spLocks noGrp="1"/>
          </p:cNvSpPr>
          <p:nvPr>
            <p:ph type="title" idx="4294967295"/>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Employee Education and Awareness</a:t>
            </a:r>
            <a:br>
              <a:rPr lang="en-US" sz="6000" dirty="0">
                <a:solidFill>
                  <a:srgbClr val="FFFFFF"/>
                </a:solidFill>
              </a:rPr>
            </a:br>
            <a:endParaRPr lang="en-US" sz="6000" dirty="0">
              <a:solidFill>
                <a:srgbClr val="FFFFFF"/>
              </a:solidFill>
            </a:endParaRPr>
          </a:p>
        </p:txBody>
      </p:sp>
      <p:sp>
        <p:nvSpPr>
          <p:cNvPr id="3" name="Footer Placeholder 2">
            <a:extLst>
              <a:ext uri="{FF2B5EF4-FFF2-40B4-BE49-F238E27FC236}">
                <a16:creationId xmlns:a16="http://schemas.microsoft.com/office/drawing/2014/main" id="{B597FA51-B74E-6FDA-CE2A-18153C8D2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1A904-AC68-D08B-A193-79E3EDFC8B20}"/>
              </a:ext>
            </a:extLst>
          </p:cNvPr>
          <p:cNvSpPr>
            <a:spLocks noGrp="1"/>
          </p:cNvSpPr>
          <p:nvPr>
            <p:ph type="sldNum" sz="quarter" idx="12"/>
          </p:nvPr>
        </p:nvSpPr>
        <p:spPr/>
        <p:txBody>
          <a:bodyPr/>
          <a:lstStyle/>
          <a:p>
            <a:fld id="{8A0DDE92-2AEB-47FC-AA42-94967B1939D8}" type="slidenum">
              <a:rPr lang="en-US" smtClean="0"/>
              <a:t>26</a:t>
            </a:fld>
            <a:endParaRPr lang="en-US"/>
          </a:p>
        </p:txBody>
      </p:sp>
    </p:spTree>
    <p:extLst>
      <p:ext uri="{BB962C8B-B14F-4D97-AF65-F5344CB8AC3E}">
        <p14:creationId xmlns:p14="http://schemas.microsoft.com/office/powerpoint/2010/main" val="244002326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3746-B09F-58F7-1C8D-35C6256F4297}"/>
              </a:ext>
            </a:extLst>
          </p:cNvPr>
          <p:cNvSpPr>
            <a:spLocks noGrp="1"/>
          </p:cNvSpPr>
          <p:nvPr>
            <p:ph type="title"/>
          </p:nvPr>
        </p:nvSpPr>
        <p:spPr/>
        <p:txBody>
          <a:bodyPr/>
          <a:lstStyle/>
          <a:p>
            <a:r>
              <a:rPr lang="en-US" dirty="0"/>
              <a:t>Password Behavior</a:t>
            </a:r>
          </a:p>
        </p:txBody>
      </p:sp>
      <p:sp>
        <p:nvSpPr>
          <p:cNvPr id="3" name="Content Placeholder 2">
            <a:extLst>
              <a:ext uri="{FF2B5EF4-FFF2-40B4-BE49-F238E27FC236}">
                <a16:creationId xmlns:a16="http://schemas.microsoft.com/office/drawing/2014/main" id="{8E16EA4B-77FA-E2A4-B23B-798086C733D8}"/>
              </a:ext>
            </a:extLst>
          </p:cNvPr>
          <p:cNvSpPr>
            <a:spLocks noGrp="1"/>
          </p:cNvSpPr>
          <p:nvPr>
            <p:ph idx="1"/>
          </p:nvPr>
        </p:nvSpPr>
        <p:spPr/>
        <p:txBody>
          <a:bodyPr>
            <a:normAutofit fontScale="70000" lnSpcReduction="20000"/>
          </a:bodyPr>
          <a:lstStyle/>
          <a:p>
            <a:r>
              <a:rPr lang="en-US" dirty="0"/>
              <a:t>When it comes to good password best practices, educate your users on the importance of having strong passwords and the fact that a simple password can be cracked in seconds.</a:t>
            </a:r>
          </a:p>
          <a:p>
            <a:r>
              <a:rPr lang="en-US" dirty="0"/>
              <a:t> Explain that a strong password is a password that has at least eight characters, has a mix of upper- and lowercase characters, and contains numbers and/or symbols. Ensure that users are not using easy-to-guess passwords or writing their passwords down. </a:t>
            </a:r>
          </a:p>
          <a:p>
            <a:r>
              <a:rPr lang="en-US" dirty="0"/>
              <a:t>This point should be clearly specified in the password policy. </a:t>
            </a:r>
          </a:p>
          <a:p>
            <a:r>
              <a:rPr lang="en-US" dirty="0"/>
              <a:t>Also, ensure that users are not sharing their passwords with others and that they are changing their passwords on a regular basis to help prevent a hacked account from being used for a long period of time.</a:t>
            </a:r>
          </a:p>
          <a:p>
            <a:r>
              <a:rPr lang="en-US" dirty="0"/>
              <a:t> Finally, users should not be using the same password they use for other user accounts because if someone hacks the password for one of the accounts, the hacker can get into all the accounts. </a:t>
            </a:r>
          </a:p>
          <a:p>
            <a:r>
              <a:rPr lang="en-US" dirty="0"/>
              <a:t>This applies to accounts used to log on to web sites.</a:t>
            </a:r>
          </a:p>
          <a:p>
            <a:r>
              <a:rPr lang="en-US" dirty="0">
                <a:solidFill>
                  <a:srgbClr val="FF0000"/>
                </a:solidFill>
              </a:rPr>
              <a:t> For example, a user shouldn’t have the same password for their bank account, Outlook.com, Gmail, and Facebook account, as a cracked password means the hacker can get into all of these accounts</a:t>
            </a:r>
          </a:p>
        </p:txBody>
      </p:sp>
      <p:sp>
        <p:nvSpPr>
          <p:cNvPr id="4" name="Footer Placeholder 3">
            <a:extLst>
              <a:ext uri="{FF2B5EF4-FFF2-40B4-BE49-F238E27FC236}">
                <a16:creationId xmlns:a16="http://schemas.microsoft.com/office/drawing/2014/main" id="{47A3DDC2-8367-44DF-40D2-BABCE209E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0649C3-90F3-89F9-9478-52D528476FA5}"/>
              </a:ext>
            </a:extLst>
          </p:cNvPr>
          <p:cNvSpPr>
            <a:spLocks noGrp="1"/>
          </p:cNvSpPr>
          <p:nvPr>
            <p:ph type="sldNum" sz="quarter" idx="12"/>
          </p:nvPr>
        </p:nvSpPr>
        <p:spPr/>
        <p:txBody>
          <a:bodyPr/>
          <a:lstStyle/>
          <a:p>
            <a:fld id="{8A0DDE92-2AEB-47FC-AA42-94967B1939D8}" type="slidenum">
              <a:rPr lang="en-US" smtClean="0"/>
              <a:t>27</a:t>
            </a:fld>
            <a:endParaRPr lang="en-US"/>
          </a:p>
        </p:txBody>
      </p:sp>
    </p:spTree>
    <p:extLst>
      <p:ext uri="{BB962C8B-B14F-4D97-AF65-F5344CB8AC3E}">
        <p14:creationId xmlns:p14="http://schemas.microsoft.com/office/powerpoint/2010/main" val="250174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A135-FF22-BBDD-A8A3-F85C37D5076D}"/>
              </a:ext>
            </a:extLst>
          </p:cNvPr>
          <p:cNvSpPr>
            <a:spLocks noGrp="1"/>
          </p:cNvSpPr>
          <p:nvPr>
            <p:ph type="title"/>
          </p:nvPr>
        </p:nvSpPr>
        <p:spPr/>
        <p:txBody>
          <a:bodyPr/>
          <a:lstStyle/>
          <a:p>
            <a:r>
              <a:rPr lang="en-US" dirty="0"/>
              <a:t>Data Handling</a:t>
            </a:r>
          </a:p>
        </p:txBody>
      </p:sp>
      <p:sp>
        <p:nvSpPr>
          <p:cNvPr id="3" name="Content Placeholder 2">
            <a:extLst>
              <a:ext uri="{FF2B5EF4-FFF2-40B4-BE49-F238E27FC236}">
                <a16:creationId xmlns:a16="http://schemas.microsoft.com/office/drawing/2014/main" id="{EB50CBA2-E21F-6DC6-306C-6726F4C4B4C8}"/>
              </a:ext>
            </a:extLst>
          </p:cNvPr>
          <p:cNvSpPr>
            <a:spLocks noGrp="1"/>
          </p:cNvSpPr>
          <p:nvPr>
            <p:ph idx="1"/>
          </p:nvPr>
        </p:nvSpPr>
        <p:spPr/>
        <p:txBody>
          <a:bodyPr>
            <a:normAutofit fontScale="62500" lnSpcReduction="20000"/>
          </a:bodyPr>
          <a:lstStyle/>
          <a:p>
            <a:r>
              <a:rPr lang="en-US" dirty="0"/>
              <a:t>Users should also be educated on secure ways to handle data.</a:t>
            </a:r>
          </a:p>
          <a:p>
            <a:r>
              <a:rPr lang="en-US" dirty="0"/>
              <a:t> Data that is kept on a removable drive should be stored in an encrypted format so that if the removable media falls into the wrong hands, the data is protected. </a:t>
            </a:r>
          </a:p>
          <a:p>
            <a:r>
              <a:rPr lang="en-US" dirty="0"/>
              <a:t>Policies should be in place as to what types of removable media are allowed in the business and what types of information are allowed to be stored on that media.</a:t>
            </a:r>
          </a:p>
          <a:p>
            <a:r>
              <a:rPr lang="en-US" dirty="0"/>
              <a:t> You must ensure that users review the policy and understand the terms of use for such media.</a:t>
            </a:r>
          </a:p>
          <a:p>
            <a:r>
              <a:rPr lang="en-US" dirty="0"/>
              <a:t> Be sure to educate your users on the proper destruction of data. </a:t>
            </a:r>
          </a:p>
          <a:p>
            <a:r>
              <a:rPr lang="en-US" dirty="0"/>
              <a:t>Educate the users that simply deleting the files off the drive does not remove the data from the disk and that employees must follow the secure disposal of equipment policy to get rid of any devices. </a:t>
            </a:r>
          </a:p>
          <a:p>
            <a:r>
              <a:rPr lang="en-US" dirty="0"/>
              <a:t>Educate your users on proper destruction of hard copies of data (paper-based printouts) and ensure there is a shredder available to all users to shred sensitive hard-copy documents when they are no longer needed.</a:t>
            </a:r>
          </a:p>
          <a:p>
            <a:r>
              <a:rPr lang="en-US" dirty="0"/>
              <a:t>Educate the users on the fact that hackers will dumpster dive, meaning they will go through the garbage trying to find sensitive information, which is why documents need to be shredded.</a:t>
            </a:r>
          </a:p>
        </p:txBody>
      </p:sp>
      <p:sp>
        <p:nvSpPr>
          <p:cNvPr id="4" name="Footer Placeholder 3">
            <a:extLst>
              <a:ext uri="{FF2B5EF4-FFF2-40B4-BE49-F238E27FC236}">
                <a16:creationId xmlns:a16="http://schemas.microsoft.com/office/drawing/2014/main" id="{74B5F966-296E-C31A-2B9E-5212D1990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C54EE4-F250-C988-F144-429F5B84AEE2}"/>
              </a:ext>
            </a:extLst>
          </p:cNvPr>
          <p:cNvSpPr>
            <a:spLocks noGrp="1"/>
          </p:cNvSpPr>
          <p:nvPr>
            <p:ph type="sldNum" sz="quarter" idx="12"/>
          </p:nvPr>
        </p:nvSpPr>
        <p:spPr/>
        <p:txBody>
          <a:bodyPr/>
          <a:lstStyle/>
          <a:p>
            <a:fld id="{8A0DDE92-2AEB-47FC-AA42-94967B1939D8}" type="slidenum">
              <a:rPr lang="en-US" smtClean="0"/>
              <a:t>28</a:t>
            </a:fld>
            <a:endParaRPr lang="en-US"/>
          </a:p>
        </p:txBody>
      </p:sp>
    </p:spTree>
    <p:extLst>
      <p:ext uri="{BB962C8B-B14F-4D97-AF65-F5344CB8AC3E}">
        <p14:creationId xmlns:p14="http://schemas.microsoft.com/office/powerpoint/2010/main" val="216387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5B97-8FA9-5599-A65D-163752461DC4}"/>
              </a:ext>
            </a:extLst>
          </p:cNvPr>
          <p:cNvSpPr>
            <a:spLocks noGrp="1"/>
          </p:cNvSpPr>
          <p:nvPr>
            <p:ph type="title"/>
          </p:nvPr>
        </p:nvSpPr>
        <p:spPr/>
        <p:txBody>
          <a:bodyPr/>
          <a:lstStyle/>
          <a:p>
            <a:r>
              <a:rPr lang="en-US" dirty="0"/>
              <a:t>Clean Desk Policy</a:t>
            </a:r>
          </a:p>
        </p:txBody>
      </p:sp>
      <p:sp>
        <p:nvSpPr>
          <p:cNvPr id="3" name="Content Placeholder 2">
            <a:extLst>
              <a:ext uri="{FF2B5EF4-FFF2-40B4-BE49-F238E27FC236}">
                <a16:creationId xmlns:a16="http://schemas.microsoft.com/office/drawing/2014/main" id="{4A03C9B5-19A7-24FA-FBC6-353D7495CBCF}"/>
              </a:ext>
            </a:extLst>
          </p:cNvPr>
          <p:cNvSpPr>
            <a:spLocks noGrp="1"/>
          </p:cNvSpPr>
          <p:nvPr>
            <p:ph idx="1"/>
          </p:nvPr>
        </p:nvSpPr>
        <p:spPr/>
        <p:txBody>
          <a:bodyPr>
            <a:normAutofit fontScale="92500" lnSpcReduction="10000"/>
          </a:bodyPr>
          <a:lstStyle/>
          <a:p>
            <a:r>
              <a:rPr lang="en-US" dirty="0"/>
              <a:t>Many organizations implement a clean desk space policy that requires users to ensure that any sensitive documents are stored away in a secure location at all times and not left in plain view on someone’s desk.</a:t>
            </a:r>
          </a:p>
          <a:p>
            <a:r>
              <a:rPr lang="en-US" dirty="0"/>
              <a:t> It is important to stress to employees what the ramifications of not following the clean desk policy are and to be sure to perform periodic checks in the evening by walking around the office to see if anyone has left sensitive documents in plain view. </a:t>
            </a:r>
          </a:p>
          <a:p>
            <a:r>
              <a:rPr lang="en-US" dirty="0"/>
              <a:t>Another aspect to a clean desk space policy in highly secure environments is ensuring that documents are in locked cabinets and devices such as mobile phones are in locked drawers or filing cabinets when not being used.</a:t>
            </a:r>
          </a:p>
        </p:txBody>
      </p:sp>
      <p:sp>
        <p:nvSpPr>
          <p:cNvPr id="4" name="Footer Placeholder 3">
            <a:extLst>
              <a:ext uri="{FF2B5EF4-FFF2-40B4-BE49-F238E27FC236}">
                <a16:creationId xmlns:a16="http://schemas.microsoft.com/office/drawing/2014/main" id="{D21DE5AC-B8A3-E454-DD21-A1271D3E3B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C55C5-B4EC-22AD-3727-72FCCAEE0074}"/>
              </a:ext>
            </a:extLst>
          </p:cNvPr>
          <p:cNvSpPr>
            <a:spLocks noGrp="1"/>
          </p:cNvSpPr>
          <p:nvPr>
            <p:ph type="sldNum" sz="quarter" idx="12"/>
          </p:nvPr>
        </p:nvSpPr>
        <p:spPr/>
        <p:txBody>
          <a:bodyPr/>
          <a:lstStyle/>
          <a:p>
            <a:fld id="{8A0DDE92-2AEB-47FC-AA42-94967B1939D8}" type="slidenum">
              <a:rPr lang="en-US" smtClean="0"/>
              <a:t>29</a:t>
            </a:fld>
            <a:endParaRPr lang="en-US"/>
          </a:p>
        </p:txBody>
      </p:sp>
    </p:spTree>
    <p:extLst>
      <p:ext uri="{BB962C8B-B14F-4D97-AF65-F5344CB8AC3E}">
        <p14:creationId xmlns:p14="http://schemas.microsoft.com/office/powerpoint/2010/main" val="190392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D061-F545-A805-C487-AAF9547CE349}"/>
              </a:ext>
            </a:extLst>
          </p:cNvPr>
          <p:cNvSpPr>
            <a:spLocks noGrp="1"/>
          </p:cNvSpPr>
          <p:nvPr>
            <p:ph type="title"/>
          </p:nvPr>
        </p:nvSpPr>
        <p:spPr/>
        <p:txBody>
          <a:bodyPr/>
          <a:lstStyle/>
          <a:p>
            <a:r>
              <a:rPr lang="en-US" dirty="0"/>
              <a:t>Structure of a Policy</a:t>
            </a:r>
          </a:p>
        </p:txBody>
      </p:sp>
      <p:sp>
        <p:nvSpPr>
          <p:cNvPr id="3" name="Content Placeholder 2">
            <a:extLst>
              <a:ext uri="{FF2B5EF4-FFF2-40B4-BE49-F238E27FC236}">
                <a16:creationId xmlns:a16="http://schemas.microsoft.com/office/drawing/2014/main" id="{98D8D87C-9D8A-D170-84B6-4AB01612A673}"/>
              </a:ext>
            </a:extLst>
          </p:cNvPr>
          <p:cNvSpPr>
            <a:spLocks noGrp="1"/>
          </p:cNvSpPr>
          <p:nvPr>
            <p:ph idx="1"/>
          </p:nvPr>
        </p:nvSpPr>
        <p:spPr/>
        <p:txBody>
          <a:bodyPr>
            <a:normAutofit fontScale="77500" lnSpcReduction="20000"/>
          </a:bodyPr>
          <a:lstStyle/>
          <a:p>
            <a:pPr marL="0" indent="0">
              <a:buNone/>
            </a:pPr>
            <a:r>
              <a:rPr lang="en-US" dirty="0"/>
              <a:t>The following sections should be part of any security policy:</a:t>
            </a:r>
          </a:p>
          <a:p>
            <a:pPr marL="0" indent="0">
              <a:buNone/>
            </a:pPr>
            <a:r>
              <a:rPr lang="en-US" dirty="0"/>
              <a:t> ■</a:t>
            </a:r>
            <a:r>
              <a:rPr lang="en-US" b="1" dirty="0">
                <a:solidFill>
                  <a:schemeClr val="tx2">
                    <a:lumMod val="50000"/>
                    <a:lumOff val="50000"/>
                  </a:schemeClr>
                </a:solidFill>
              </a:rPr>
              <a:t> Overview:</a:t>
            </a:r>
          </a:p>
          <a:p>
            <a:pPr lvl="1"/>
            <a:r>
              <a:rPr lang="en-US" dirty="0"/>
              <a:t> This first section should identify what the purpose of the policy is and how it helps secure the environment. </a:t>
            </a:r>
          </a:p>
          <a:p>
            <a:pPr lvl="1"/>
            <a:r>
              <a:rPr lang="en-US" dirty="0"/>
              <a:t>For example, the overview of the password policy should specify the need to have strong passwords and secure usage of passwords.</a:t>
            </a:r>
          </a:p>
          <a:p>
            <a:pPr marL="0" indent="0">
              <a:buNone/>
            </a:pPr>
            <a:r>
              <a:rPr lang="en-US" dirty="0"/>
              <a:t> ■ </a:t>
            </a:r>
            <a:r>
              <a:rPr lang="en-US" b="1" dirty="0">
                <a:solidFill>
                  <a:schemeClr val="tx2">
                    <a:lumMod val="50000"/>
                    <a:lumOff val="50000"/>
                  </a:schemeClr>
                </a:solidFill>
              </a:rPr>
              <a:t>Scope</a:t>
            </a:r>
            <a:r>
              <a:rPr lang="en-US" dirty="0">
                <a:solidFill>
                  <a:schemeClr val="tx2">
                    <a:lumMod val="50000"/>
                    <a:lumOff val="50000"/>
                  </a:schemeClr>
                </a:solidFill>
              </a:rPr>
              <a:t>:</a:t>
            </a:r>
            <a:r>
              <a:rPr lang="en-US" dirty="0"/>
              <a:t> </a:t>
            </a:r>
          </a:p>
          <a:p>
            <a:pPr lvl="1"/>
            <a:r>
              <a:rPr lang="en-US" dirty="0"/>
              <a:t>The Scope section of the policy defines who the policy applies to. </a:t>
            </a:r>
          </a:p>
          <a:p>
            <a:pPr lvl="1"/>
            <a:r>
              <a:rPr lang="en-US" dirty="0"/>
              <a:t>For example, you should explicitly specify whether the policy applies to all employees, contractors, and/or temporary employees. </a:t>
            </a:r>
          </a:p>
          <a:p>
            <a:pPr lvl="1"/>
            <a:r>
              <a:rPr lang="en-US" dirty="0"/>
              <a:t>You should also specify if the policy is to apply to all equipment within the organization.</a:t>
            </a:r>
          </a:p>
          <a:p>
            <a:pPr marL="0" indent="0">
              <a:buNone/>
            </a:pPr>
            <a:r>
              <a:rPr lang="en-US" dirty="0"/>
              <a:t> ■ </a:t>
            </a:r>
            <a:r>
              <a:rPr lang="en-US" b="1" dirty="0">
                <a:solidFill>
                  <a:schemeClr val="tx2">
                    <a:lumMod val="50000"/>
                    <a:lumOff val="50000"/>
                  </a:schemeClr>
                </a:solidFill>
              </a:rPr>
              <a:t>Policy:</a:t>
            </a:r>
            <a:r>
              <a:rPr lang="en-US" dirty="0"/>
              <a:t> </a:t>
            </a:r>
          </a:p>
          <a:p>
            <a:pPr lvl="1"/>
            <a:r>
              <a:rPr lang="en-US" dirty="0"/>
              <a:t>The Policy section is the largest section in the document and is the listing of do’s and don’ts. </a:t>
            </a:r>
          </a:p>
          <a:p>
            <a:pPr lvl="1"/>
            <a:r>
              <a:rPr lang="en-US" dirty="0"/>
              <a:t>The policy section may be divided into different parts to help organize all of the rules specified by the policy.</a:t>
            </a:r>
          </a:p>
        </p:txBody>
      </p:sp>
      <p:sp>
        <p:nvSpPr>
          <p:cNvPr id="4" name="Footer Placeholder 3">
            <a:extLst>
              <a:ext uri="{FF2B5EF4-FFF2-40B4-BE49-F238E27FC236}">
                <a16:creationId xmlns:a16="http://schemas.microsoft.com/office/drawing/2014/main" id="{C07FA9A8-AA68-77C7-75A5-40D06A2C87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73DE6-5658-D0A2-A6F9-1039F274772F}"/>
              </a:ext>
            </a:extLst>
          </p:cNvPr>
          <p:cNvSpPr>
            <a:spLocks noGrp="1"/>
          </p:cNvSpPr>
          <p:nvPr>
            <p:ph type="sldNum" sz="quarter" idx="12"/>
          </p:nvPr>
        </p:nvSpPr>
        <p:spPr/>
        <p:txBody>
          <a:bodyPr/>
          <a:lstStyle/>
          <a:p>
            <a:fld id="{8A0DDE92-2AEB-47FC-AA42-94967B1939D8}" type="slidenum">
              <a:rPr lang="en-US" smtClean="0"/>
              <a:t>3</a:t>
            </a:fld>
            <a:endParaRPr lang="en-US"/>
          </a:p>
        </p:txBody>
      </p:sp>
    </p:spTree>
    <p:extLst>
      <p:ext uri="{BB962C8B-B14F-4D97-AF65-F5344CB8AC3E}">
        <p14:creationId xmlns:p14="http://schemas.microsoft.com/office/powerpoint/2010/main" val="3472487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A721-F2F8-9EA9-4A71-64D0D3C7781B}"/>
              </a:ext>
            </a:extLst>
          </p:cNvPr>
          <p:cNvSpPr>
            <a:spLocks noGrp="1"/>
          </p:cNvSpPr>
          <p:nvPr>
            <p:ph type="title"/>
          </p:nvPr>
        </p:nvSpPr>
        <p:spPr/>
        <p:txBody>
          <a:bodyPr/>
          <a:lstStyle/>
          <a:p>
            <a:r>
              <a:rPr lang="en-US" dirty="0"/>
              <a:t>Tailgating and Piggybacking</a:t>
            </a:r>
          </a:p>
        </p:txBody>
      </p:sp>
      <p:sp>
        <p:nvSpPr>
          <p:cNvPr id="3" name="Content Placeholder 2">
            <a:extLst>
              <a:ext uri="{FF2B5EF4-FFF2-40B4-BE49-F238E27FC236}">
                <a16:creationId xmlns:a16="http://schemas.microsoft.com/office/drawing/2014/main" id="{8150DF96-12F0-DEB4-FC59-E2E47C645834}"/>
              </a:ext>
            </a:extLst>
          </p:cNvPr>
          <p:cNvSpPr>
            <a:spLocks noGrp="1"/>
          </p:cNvSpPr>
          <p:nvPr>
            <p:ph idx="1"/>
          </p:nvPr>
        </p:nvSpPr>
        <p:spPr/>
        <p:txBody>
          <a:bodyPr>
            <a:normAutofit fontScale="70000" lnSpcReduction="20000"/>
          </a:bodyPr>
          <a:lstStyle/>
          <a:p>
            <a:r>
              <a:rPr lang="en-US" dirty="0">
                <a:solidFill>
                  <a:srgbClr val="00B0F0"/>
                </a:solidFill>
              </a:rPr>
              <a:t>Tailgating and piggybacking</a:t>
            </a:r>
            <a:r>
              <a:rPr lang="en-US" dirty="0"/>
              <a:t> are methods intruders use to bypass the physical security controls put in place by a company. </a:t>
            </a:r>
          </a:p>
          <a:p>
            <a:r>
              <a:rPr lang="en-US" dirty="0">
                <a:solidFill>
                  <a:srgbClr val="00B0F0"/>
                </a:solidFill>
              </a:rPr>
              <a:t>Tailgating</a:t>
            </a:r>
            <a:r>
              <a:rPr lang="en-US" dirty="0"/>
              <a:t> is when an intruder waits until an authorized person uses their swipe card or pass code to open a door, and then the intruder walks closely behind the person through the open door without the authorized person’s knowledge.</a:t>
            </a:r>
          </a:p>
          <a:p>
            <a:r>
              <a:rPr lang="en-US" dirty="0">
                <a:solidFill>
                  <a:srgbClr val="00B0F0"/>
                </a:solidFill>
              </a:rPr>
              <a:t> Piggybacking</a:t>
            </a:r>
            <a:r>
              <a:rPr lang="en-US" dirty="0"/>
              <a:t> is when the intruder slips through the door with the authorized person’s knowledge.</a:t>
            </a:r>
          </a:p>
          <a:p>
            <a:r>
              <a:rPr lang="en-US" dirty="0"/>
              <a:t> To help prevent tailgating, your organization can use a revolving door or a mantrap.</a:t>
            </a:r>
          </a:p>
          <a:p>
            <a:pPr lvl="1"/>
            <a:r>
              <a:rPr lang="en-US" dirty="0"/>
              <a:t> A mantrap is an area between two interlocking doors in which a person must wait until the first door completely closes before the second door will open to allow access to the building.</a:t>
            </a:r>
          </a:p>
          <a:p>
            <a:pPr lvl="1"/>
            <a:r>
              <a:rPr lang="en-US" dirty="0"/>
              <a:t> A security guard can monitor the mantrap to make sure only one person enters at a time.</a:t>
            </a:r>
          </a:p>
          <a:p>
            <a:r>
              <a:rPr lang="en-US" dirty="0"/>
              <a:t> Educate your employees on what to do if someone tries to tailgate, or piggyback, through an open door. </a:t>
            </a:r>
          </a:p>
          <a:p>
            <a:r>
              <a:rPr lang="en-US" dirty="0"/>
              <a:t>Most companies tell employees not to open the door if someone is hanging around the entrance and to ensure the door closes completely after they enter or leave the building.</a:t>
            </a:r>
          </a:p>
        </p:txBody>
      </p:sp>
      <p:sp>
        <p:nvSpPr>
          <p:cNvPr id="4" name="Footer Placeholder 3">
            <a:extLst>
              <a:ext uri="{FF2B5EF4-FFF2-40B4-BE49-F238E27FC236}">
                <a16:creationId xmlns:a16="http://schemas.microsoft.com/office/drawing/2014/main" id="{FABEFA95-2341-66D2-264B-CE6A80E61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9012B-381E-9181-105E-6030D2DB9EFF}"/>
              </a:ext>
            </a:extLst>
          </p:cNvPr>
          <p:cNvSpPr>
            <a:spLocks noGrp="1"/>
          </p:cNvSpPr>
          <p:nvPr>
            <p:ph type="sldNum" sz="quarter" idx="12"/>
          </p:nvPr>
        </p:nvSpPr>
        <p:spPr/>
        <p:txBody>
          <a:bodyPr/>
          <a:lstStyle/>
          <a:p>
            <a:fld id="{8A0DDE92-2AEB-47FC-AA42-94967B1939D8}" type="slidenum">
              <a:rPr lang="en-US" smtClean="0"/>
              <a:t>30</a:t>
            </a:fld>
            <a:endParaRPr lang="en-US"/>
          </a:p>
        </p:txBody>
      </p:sp>
    </p:spTree>
    <p:extLst>
      <p:ext uri="{BB962C8B-B14F-4D97-AF65-F5344CB8AC3E}">
        <p14:creationId xmlns:p14="http://schemas.microsoft.com/office/powerpoint/2010/main" val="68359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2E6E-E249-B4CE-995A-957E9AEF2343}"/>
              </a:ext>
            </a:extLst>
          </p:cNvPr>
          <p:cNvSpPr>
            <a:spLocks noGrp="1"/>
          </p:cNvSpPr>
          <p:nvPr>
            <p:ph type="title"/>
          </p:nvPr>
        </p:nvSpPr>
        <p:spPr/>
        <p:txBody>
          <a:bodyPr/>
          <a:lstStyle/>
          <a:p>
            <a:r>
              <a:rPr lang="en-US" dirty="0"/>
              <a:t>Personally Owned Devices</a:t>
            </a:r>
          </a:p>
        </p:txBody>
      </p:sp>
      <p:sp>
        <p:nvSpPr>
          <p:cNvPr id="3" name="Content Placeholder 2">
            <a:extLst>
              <a:ext uri="{FF2B5EF4-FFF2-40B4-BE49-F238E27FC236}">
                <a16:creationId xmlns:a16="http://schemas.microsoft.com/office/drawing/2014/main" id="{1A3DC2A9-21D4-3E1E-87C6-8E850C11A857}"/>
              </a:ext>
            </a:extLst>
          </p:cNvPr>
          <p:cNvSpPr>
            <a:spLocks noGrp="1"/>
          </p:cNvSpPr>
          <p:nvPr>
            <p:ph idx="1"/>
          </p:nvPr>
        </p:nvSpPr>
        <p:spPr/>
        <p:txBody>
          <a:bodyPr/>
          <a:lstStyle/>
          <a:p>
            <a:r>
              <a:rPr lang="en-US" dirty="0"/>
              <a:t>You should ensure that your security policy and AUP(</a:t>
            </a:r>
            <a:r>
              <a:rPr lang="en-US" i="1" dirty="0"/>
              <a:t>The acceptable use policy</a:t>
            </a:r>
            <a:r>
              <a:rPr lang="en-US" dirty="0"/>
              <a:t>) cover the company’s policy surrounding the usage of personally owned devices for business use or within the company’s network and facility. </a:t>
            </a:r>
          </a:p>
          <a:p>
            <a:r>
              <a:rPr lang="en-US" dirty="0">
                <a:solidFill>
                  <a:srgbClr val="FF0000"/>
                </a:solidFill>
              </a:rPr>
              <a:t>This is known as the bring your own device (BYOD) policy.</a:t>
            </a:r>
          </a:p>
          <a:p>
            <a:r>
              <a:rPr lang="en-US" dirty="0"/>
              <a:t> The security best practice is to not allow usage of personally owned devices because the company has no right to search or monitor activity if the device is not owned by the company. </a:t>
            </a:r>
          </a:p>
          <a:p>
            <a:r>
              <a:rPr lang="en-US" dirty="0"/>
              <a:t>For this reason, it is safest to simply state that no personal devices are allowed for work-related purposes. </a:t>
            </a:r>
          </a:p>
        </p:txBody>
      </p:sp>
      <p:sp>
        <p:nvSpPr>
          <p:cNvPr id="4" name="Footer Placeholder 3">
            <a:extLst>
              <a:ext uri="{FF2B5EF4-FFF2-40B4-BE49-F238E27FC236}">
                <a16:creationId xmlns:a16="http://schemas.microsoft.com/office/drawing/2014/main" id="{C8336FB5-47E9-EF80-5992-E5D1A03BF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D8BB1-D593-84A8-557F-C54E89F5F4D9}"/>
              </a:ext>
            </a:extLst>
          </p:cNvPr>
          <p:cNvSpPr>
            <a:spLocks noGrp="1"/>
          </p:cNvSpPr>
          <p:nvPr>
            <p:ph type="sldNum" sz="quarter" idx="12"/>
          </p:nvPr>
        </p:nvSpPr>
        <p:spPr/>
        <p:txBody>
          <a:bodyPr/>
          <a:lstStyle/>
          <a:p>
            <a:fld id="{8A0DDE92-2AEB-47FC-AA42-94967B1939D8}" type="slidenum">
              <a:rPr lang="en-US" smtClean="0"/>
              <a:t>31</a:t>
            </a:fld>
            <a:endParaRPr lang="en-US"/>
          </a:p>
        </p:txBody>
      </p:sp>
    </p:spTree>
    <p:extLst>
      <p:ext uri="{BB962C8B-B14F-4D97-AF65-F5344CB8AC3E}">
        <p14:creationId xmlns:p14="http://schemas.microsoft.com/office/powerpoint/2010/main" val="347350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A41A-4040-8AD1-E963-725760715CFB}"/>
              </a:ext>
            </a:extLst>
          </p:cNvPr>
          <p:cNvSpPr>
            <a:spLocks noGrp="1"/>
          </p:cNvSpPr>
          <p:nvPr>
            <p:ph type="title"/>
          </p:nvPr>
        </p:nvSpPr>
        <p:spPr/>
        <p:txBody>
          <a:bodyPr/>
          <a:lstStyle/>
          <a:p>
            <a:r>
              <a:rPr lang="en-US" dirty="0"/>
              <a:t>Use of Social Networks and P2P Programs</a:t>
            </a:r>
          </a:p>
        </p:txBody>
      </p:sp>
      <p:sp>
        <p:nvSpPr>
          <p:cNvPr id="3" name="Content Placeholder 2">
            <a:extLst>
              <a:ext uri="{FF2B5EF4-FFF2-40B4-BE49-F238E27FC236}">
                <a16:creationId xmlns:a16="http://schemas.microsoft.com/office/drawing/2014/main" id="{DF122889-12B7-2BCD-43AB-2BED3C148416}"/>
              </a:ext>
            </a:extLst>
          </p:cNvPr>
          <p:cNvSpPr>
            <a:spLocks noGrp="1"/>
          </p:cNvSpPr>
          <p:nvPr>
            <p:ph idx="1"/>
          </p:nvPr>
        </p:nvSpPr>
        <p:spPr/>
        <p:txBody>
          <a:bodyPr>
            <a:normAutofit fontScale="47500" lnSpcReduction="20000"/>
          </a:bodyPr>
          <a:lstStyle/>
          <a:p>
            <a:r>
              <a:rPr lang="en-US" dirty="0"/>
              <a:t>One of the leading security concerns regarding employees’ everyday computer use is their Internet habits at home, in the office, or on a company laptop.</a:t>
            </a:r>
          </a:p>
          <a:p>
            <a:r>
              <a:rPr lang="en-US" dirty="0"/>
              <a:t> Two areas of concern are </a:t>
            </a:r>
            <a:r>
              <a:rPr lang="en-US" dirty="0">
                <a:solidFill>
                  <a:srgbClr val="FF0000"/>
                </a:solidFill>
              </a:rPr>
              <a:t>social networking sites</a:t>
            </a:r>
            <a:r>
              <a:rPr lang="en-US" dirty="0"/>
              <a:t> and </a:t>
            </a:r>
            <a:r>
              <a:rPr lang="en-US" dirty="0">
                <a:solidFill>
                  <a:srgbClr val="FF0000"/>
                </a:solidFill>
              </a:rPr>
              <a:t>peer-to-peer (P2P) programs</a:t>
            </a:r>
            <a:r>
              <a:rPr lang="en-US" dirty="0"/>
              <a:t> that allow users to download music, movies, and software. </a:t>
            </a:r>
          </a:p>
          <a:p>
            <a:r>
              <a:rPr lang="en-US" dirty="0"/>
              <a:t>Both social media and P2P downloads can be a way that viruses are spread to the user systems.</a:t>
            </a:r>
          </a:p>
          <a:p>
            <a:r>
              <a:rPr lang="en-US" dirty="0"/>
              <a:t> The company may perform social media analysis to see if employees are exposing sensitive information about work on social media. </a:t>
            </a:r>
          </a:p>
          <a:p>
            <a:r>
              <a:rPr lang="en-US" dirty="0"/>
              <a:t>This could be something as simple as taking a picture of them at their desk, and the desk has confidential files open that someone can view if they zoom in on the picture.</a:t>
            </a:r>
          </a:p>
          <a:p>
            <a:r>
              <a:rPr lang="en-US" dirty="0"/>
              <a:t> A company may also monitor social media for negative postings about the company. </a:t>
            </a:r>
          </a:p>
          <a:p>
            <a:r>
              <a:rPr lang="en-US" dirty="0"/>
              <a:t>Be sure to educate your employees on acceptable use of social media such as Twitter, Instagram, and Facebook. </a:t>
            </a:r>
          </a:p>
          <a:p>
            <a:r>
              <a:rPr lang="en-US" dirty="0"/>
              <a:t>Ensure that employees know not to post company-related information on such sites, and prohibit them from posting pictures of company parties and other events. </a:t>
            </a:r>
          </a:p>
          <a:p>
            <a:r>
              <a:rPr lang="en-US" dirty="0"/>
              <a:t>You should also specify in the acceptable use policy the company’s rules regarding the use of social networking sites during work hours. </a:t>
            </a:r>
          </a:p>
          <a:p>
            <a:r>
              <a:rPr lang="en-US" dirty="0"/>
              <a:t>Some businesses allow the use of such sites on break or lunchtime, but many people spend more time than they should on such sites, even during work hours. </a:t>
            </a:r>
          </a:p>
          <a:p>
            <a:r>
              <a:rPr lang="en-US" dirty="0"/>
              <a:t>Many organizations block these sites at the firewall.</a:t>
            </a:r>
          </a:p>
          <a:p>
            <a:r>
              <a:rPr lang="en-US" dirty="0"/>
              <a:t> Be sure to keep antivirus software up to date because a large number of viruses are being written in applications used in social networking sites. </a:t>
            </a:r>
          </a:p>
        </p:txBody>
      </p:sp>
      <p:sp>
        <p:nvSpPr>
          <p:cNvPr id="4" name="Footer Placeholder 3">
            <a:extLst>
              <a:ext uri="{FF2B5EF4-FFF2-40B4-BE49-F238E27FC236}">
                <a16:creationId xmlns:a16="http://schemas.microsoft.com/office/drawing/2014/main" id="{DE204EDE-4E47-8624-79B0-511F54AA6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26B15-85CD-BFAD-C4D9-247ED62B90CB}"/>
              </a:ext>
            </a:extLst>
          </p:cNvPr>
          <p:cNvSpPr>
            <a:spLocks noGrp="1"/>
          </p:cNvSpPr>
          <p:nvPr>
            <p:ph type="sldNum" sz="quarter" idx="12"/>
          </p:nvPr>
        </p:nvSpPr>
        <p:spPr/>
        <p:txBody>
          <a:bodyPr/>
          <a:lstStyle/>
          <a:p>
            <a:fld id="{8A0DDE92-2AEB-47FC-AA42-94967B1939D8}" type="slidenum">
              <a:rPr lang="en-US" smtClean="0"/>
              <a:t>32</a:t>
            </a:fld>
            <a:endParaRPr lang="en-US"/>
          </a:p>
        </p:txBody>
      </p:sp>
    </p:spTree>
    <p:extLst>
      <p:ext uri="{BB962C8B-B14F-4D97-AF65-F5344CB8AC3E}">
        <p14:creationId xmlns:p14="http://schemas.microsoft.com/office/powerpoint/2010/main" val="333963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A089-CD76-E481-52A1-F359810774EA}"/>
              </a:ext>
            </a:extLst>
          </p:cNvPr>
          <p:cNvSpPr>
            <a:spLocks noGrp="1"/>
          </p:cNvSpPr>
          <p:nvPr>
            <p:ph type="title"/>
          </p:nvPr>
        </p:nvSpPr>
        <p:spPr/>
        <p:txBody>
          <a:bodyPr/>
          <a:lstStyle/>
          <a:p>
            <a:r>
              <a:rPr lang="en-US" dirty="0"/>
              <a:t>Use of Social Networks and P2P Programs</a:t>
            </a:r>
            <a:r>
              <a:rPr lang="en-US"/>
              <a:t>(Cont..)</a:t>
            </a:r>
          </a:p>
        </p:txBody>
      </p:sp>
      <p:sp>
        <p:nvSpPr>
          <p:cNvPr id="3" name="Content Placeholder 2">
            <a:extLst>
              <a:ext uri="{FF2B5EF4-FFF2-40B4-BE49-F238E27FC236}">
                <a16:creationId xmlns:a16="http://schemas.microsoft.com/office/drawing/2014/main" id="{0522DE43-C933-BCF8-4C6D-E0D8F9999BB3}"/>
              </a:ext>
            </a:extLst>
          </p:cNvPr>
          <p:cNvSpPr>
            <a:spLocks noGrp="1"/>
          </p:cNvSpPr>
          <p:nvPr>
            <p:ph idx="1"/>
          </p:nvPr>
        </p:nvSpPr>
        <p:spPr/>
        <p:txBody>
          <a:bodyPr>
            <a:normAutofit fontScale="85000" lnSpcReduction="20000"/>
          </a:bodyPr>
          <a:lstStyle/>
          <a:p>
            <a:r>
              <a:rPr lang="en-US" dirty="0"/>
              <a:t>Peer-to-peer software such as BitTorrent is used to share music, videos, and software applications on the Internet for the rest of the world to download.</a:t>
            </a:r>
          </a:p>
          <a:p>
            <a:r>
              <a:rPr lang="en-US" dirty="0"/>
              <a:t> There are two areas to educate your employees on P2P software use.</a:t>
            </a:r>
          </a:p>
          <a:p>
            <a:r>
              <a:rPr lang="en-US" dirty="0"/>
              <a:t> </a:t>
            </a:r>
            <a:r>
              <a:rPr lang="en-US" dirty="0">
                <a:solidFill>
                  <a:srgbClr val="00B0F0"/>
                </a:solidFill>
              </a:rPr>
              <a:t>First,</a:t>
            </a:r>
            <a:r>
              <a:rPr lang="en-US" dirty="0"/>
              <a:t> this is a popular way for hackers to distribute viruses across the network, which is one of the reasons why P2P software should not be allowed in the company.</a:t>
            </a:r>
          </a:p>
          <a:p>
            <a:r>
              <a:rPr lang="en-US" dirty="0"/>
              <a:t> Also, employees should be reminded that they should have antivirus software up to date on all systems at home. </a:t>
            </a:r>
          </a:p>
          <a:p>
            <a:r>
              <a:rPr lang="en-US" dirty="0">
                <a:solidFill>
                  <a:srgbClr val="00B0F0"/>
                </a:solidFill>
              </a:rPr>
              <a:t>The second point</a:t>
            </a:r>
            <a:r>
              <a:rPr lang="en-US" dirty="0"/>
              <a:t> that should be made in the AUP (</a:t>
            </a:r>
            <a:r>
              <a:rPr lang="en-US" i="1" dirty="0"/>
              <a:t>The acceptable use policy</a:t>
            </a:r>
            <a:r>
              <a:rPr lang="en-US" dirty="0"/>
              <a:t>) is that downloading or sharing of any copyrighted material (such as music, movies, TV shows, or software) from the company’s systems and assets is prohibited. Make it clear that the company has no tolerance for copyright violations and software piracy.</a:t>
            </a:r>
          </a:p>
        </p:txBody>
      </p:sp>
      <p:sp>
        <p:nvSpPr>
          <p:cNvPr id="4" name="Footer Placeholder 3">
            <a:extLst>
              <a:ext uri="{FF2B5EF4-FFF2-40B4-BE49-F238E27FC236}">
                <a16:creationId xmlns:a16="http://schemas.microsoft.com/office/drawing/2014/main" id="{6C889959-57EF-D25E-A573-A65E52CE11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088E6-861B-3F9F-877A-93992756E848}"/>
              </a:ext>
            </a:extLst>
          </p:cNvPr>
          <p:cNvSpPr>
            <a:spLocks noGrp="1"/>
          </p:cNvSpPr>
          <p:nvPr>
            <p:ph type="sldNum" sz="quarter" idx="12"/>
          </p:nvPr>
        </p:nvSpPr>
        <p:spPr/>
        <p:txBody>
          <a:bodyPr/>
          <a:lstStyle/>
          <a:p>
            <a:fld id="{8A0DDE92-2AEB-47FC-AA42-94967B1939D8}" type="slidenum">
              <a:rPr lang="en-US" smtClean="0"/>
              <a:t>33</a:t>
            </a:fld>
            <a:endParaRPr lang="en-US"/>
          </a:p>
        </p:txBody>
      </p:sp>
    </p:spTree>
    <p:extLst>
      <p:ext uri="{BB962C8B-B14F-4D97-AF65-F5344CB8AC3E}">
        <p14:creationId xmlns:p14="http://schemas.microsoft.com/office/powerpoint/2010/main" val="2980584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anding over keys">
            <a:extLst>
              <a:ext uri="{FF2B5EF4-FFF2-40B4-BE49-F238E27FC236}">
                <a16:creationId xmlns:a16="http://schemas.microsoft.com/office/drawing/2014/main" id="{B9F0503B-3D01-AE65-E57A-5CED05E52F26}"/>
              </a:ext>
            </a:extLst>
          </p:cNvPr>
          <p:cNvPicPr>
            <a:picLocks noChangeAspect="1"/>
          </p:cNvPicPr>
          <p:nvPr/>
        </p:nvPicPr>
        <p:blipFill>
          <a:blip r:embed="rId2"/>
          <a:srcRect l="17683" r="29658"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9A587-77EF-6993-C4DE-99A507076D7B}"/>
              </a:ext>
            </a:extLst>
          </p:cNvPr>
          <p:cNvSpPr>
            <a:spLocks noGrp="1"/>
          </p:cNvSpPr>
          <p:nvPr>
            <p:ph idx="4294967295"/>
          </p:nvPr>
        </p:nvSpPr>
        <p:spPr>
          <a:xfrm>
            <a:off x="6115317" y="2743200"/>
            <a:ext cx="5247340" cy="3496878"/>
          </a:xfrm>
        </p:spPr>
        <p:txBody>
          <a:bodyPr vert="horz" lIns="91440" tIns="45720" rIns="91440" bIns="45720" rtlCol="0" anchor="ctr">
            <a:normAutofit/>
          </a:bodyPr>
          <a:lstStyle/>
          <a:p>
            <a:pPr marL="0"/>
            <a:r>
              <a:rPr lang="en-US" b="1" dirty="0"/>
              <a:t>IMPORTANCE OF POLICIES TO ORGANIZATIONAL SECURITY</a:t>
            </a:r>
          </a:p>
        </p:txBody>
      </p:sp>
      <p:sp>
        <p:nvSpPr>
          <p:cNvPr id="4" name="Footer Placeholder 3">
            <a:extLst>
              <a:ext uri="{FF2B5EF4-FFF2-40B4-BE49-F238E27FC236}">
                <a16:creationId xmlns:a16="http://schemas.microsoft.com/office/drawing/2014/main" id="{403C7DD8-7CFC-07A3-E81A-7BE148D84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A45B-71D2-FDEB-3E1B-E451043ACFEC}"/>
              </a:ext>
            </a:extLst>
          </p:cNvPr>
          <p:cNvSpPr>
            <a:spLocks noGrp="1"/>
          </p:cNvSpPr>
          <p:nvPr>
            <p:ph type="sldNum" sz="quarter" idx="12"/>
          </p:nvPr>
        </p:nvSpPr>
        <p:spPr/>
        <p:txBody>
          <a:bodyPr/>
          <a:lstStyle/>
          <a:p>
            <a:fld id="{8A0DDE92-2AEB-47FC-AA42-94967B1939D8}" type="slidenum">
              <a:rPr lang="en-US" smtClean="0"/>
              <a:t>34</a:t>
            </a:fld>
            <a:endParaRPr lang="en-US"/>
          </a:p>
        </p:txBody>
      </p:sp>
    </p:spTree>
    <p:extLst>
      <p:ext uri="{BB962C8B-B14F-4D97-AF65-F5344CB8AC3E}">
        <p14:creationId xmlns:p14="http://schemas.microsoft.com/office/powerpoint/2010/main" val="1181814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370D-60BB-7827-6CD4-3D4AC06BC924}"/>
              </a:ext>
            </a:extLst>
          </p:cNvPr>
          <p:cNvSpPr>
            <a:spLocks noGrp="1"/>
          </p:cNvSpPr>
          <p:nvPr>
            <p:ph type="title"/>
          </p:nvPr>
        </p:nvSpPr>
        <p:spPr/>
        <p:txBody>
          <a:bodyPr/>
          <a:lstStyle/>
          <a:p>
            <a:r>
              <a:rPr lang="en-US" dirty="0"/>
              <a:t>Third-Party Risk Management</a:t>
            </a:r>
          </a:p>
        </p:txBody>
      </p:sp>
      <p:sp>
        <p:nvSpPr>
          <p:cNvPr id="3" name="Content Placeholder 2">
            <a:extLst>
              <a:ext uri="{FF2B5EF4-FFF2-40B4-BE49-F238E27FC236}">
                <a16:creationId xmlns:a16="http://schemas.microsoft.com/office/drawing/2014/main" id="{7D326574-0F67-8D92-51CE-33633CD53B1F}"/>
              </a:ext>
            </a:extLst>
          </p:cNvPr>
          <p:cNvSpPr>
            <a:spLocks noGrp="1"/>
          </p:cNvSpPr>
          <p:nvPr>
            <p:ph idx="1"/>
          </p:nvPr>
        </p:nvSpPr>
        <p:spPr/>
        <p:txBody>
          <a:bodyPr>
            <a:normAutofit/>
          </a:bodyPr>
          <a:lstStyle/>
          <a:p>
            <a:pPr algn="l"/>
            <a:r>
              <a:rPr lang="en-US" sz="1800" b="0" i="0" u="none" strike="noStrike" baseline="0" dirty="0">
                <a:latin typeface="WarnockPro-Regular"/>
              </a:rPr>
              <a:t>When a business interacts with other third-party companies or individuals, there is risk to the company that should be identified.</a:t>
            </a:r>
          </a:p>
          <a:p>
            <a:pPr marL="0" indent="0" algn="l">
              <a:buNone/>
            </a:pPr>
            <a:r>
              <a:rPr lang="en-US" sz="1800" b="0" i="0" u="none" strike="noStrike" baseline="0" dirty="0">
                <a:latin typeface="WarnockPro-Regular"/>
              </a:rPr>
              <a:t>The following list outlines some key third-party organizations your company may interact with:</a:t>
            </a:r>
          </a:p>
          <a:p>
            <a:pPr algn="l"/>
            <a:r>
              <a:rPr lang="en-US" sz="1800" b="1" i="0" u="none" strike="noStrike" baseline="0" dirty="0">
                <a:solidFill>
                  <a:srgbClr val="000000"/>
                </a:solidFill>
                <a:latin typeface="WarnockPro-Bold"/>
              </a:rPr>
              <a:t>Vendors: </a:t>
            </a:r>
            <a:r>
              <a:rPr lang="en-US" sz="1800" b="0" i="0" u="none" strike="noStrike" baseline="0" dirty="0">
                <a:solidFill>
                  <a:srgbClr val="000000"/>
                </a:solidFill>
                <a:latin typeface="WarnockPro-Regular"/>
              </a:rPr>
              <a:t>Vendors are companies you interact with that may supply computer hardware, networking cable, or even pop for your pop machine in the company cafeteria. It is important to identify the information that is shared with vendors and ensure the vendor takes steps to guard any sensitive information.</a:t>
            </a:r>
          </a:p>
          <a:p>
            <a:pPr algn="l"/>
            <a:r>
              <a:rPr lang="en-US" sz="1800" b="1" i="0" u="none" strike="noStrike" baseline="0" dirty="0">
                <a:solidFill>
                  <a:srgbClr val="000000"/>
                </a:solidFill>
                <a:latin typeface="WarnockPro-Bold"/>
              </a:rPr>
              <a:t>Supply chain: </a:t>
            </a:r>
            <a:r>
              <a:rPr lang="en-US" sz="1800" b="0" i="0" u="none" strike="noStrike" baseline="0" dirty="0">
                <a:solidFill>
                  <a:srgbClr val="000000"/>
                </a:solidFill>
                <a:latin typeface="WarnockPro-Regular"/>
              </a:rPr>
              <a:t>The supply chain is composed of the different companies that provide materials to your company for it to deliver its products or services to its customers. Attackers may attempt to hack into your supply chain to infiltrate your business when the materials are sent into your company.</a:t>
            </a:r>
          </a:p>
          <a:p>
            <a:pPr algn="l"/>
            <a:r>
              <a:rPr lang="en-US" sz="1800" b="1" i="0" u="none" strike="noStrike" baseline="0" dirty="0">
                <a:solidFill>
                  <a:srgbClr val="000000"/>
                </a:solidFill>
                <a:latin typeface="WarnockPro-Bold"/>
              </a:rPr>
              <a:t>Business partners: </a:t>
            </a:r>
            <a:r>
              <a:rPr lang="en-US" sz="1800" b="0" i="0" u="none" strike="noStrike" baseline="0" dirty="0">
                <a:solidFill>
                  <a:srgbClr val="000000"/>
                </a:solidFill>
                <a:latin typeface="WarnockPro-Regular"/>
              </a:rPr>
              <a:t>Your company may have business partners it works with. There is a risk that the business partners’ systems are compromised so that when they connect to your company network, the attacker is able to gain access. Steps should be taken to ensure that business partners only have access to information needed.</a:t>
            </a:r>
            <a:endParaRPr lang="en-US" dirty="0"/>
          </a:p>
        </p:txBody>
      </p:sp>
      <p:sp>
        <p:nvSpPr>
          <p:cNvPr id="4" name="Footer Placeholder 3">
            <a:extLst>
              <a:ext uri="{FF2B5EF4-FFF2-40B4-BE49-F238E27FC236}">
                <a16:creationId xmlns:a16="http://schemas.microsoft.com/office/drawing/2014/main" id="{BD5F6402-02DB-E969-418F-63C59A177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54E9C-C10F-5B26-FB7B-B5F8E1954298}"/>
              </a:ext>
            </a:extLst>
          </p:cNvPr>
          <p:cNvSpPr>
            <a:spLocks noGrp="1"/>
          </p:cNvSpPr>
          <p:nvPr>
            <p:ph type="sldNum" sz="quarter" idx="12"/>
          </p:nvPr>
        </p:nvSpPr>
        <p:spPr/>
        <p:txBody>
          <a:bodyPr/>
          <a:lstStyle/>
          <a:p>
            <a:fld id="{8A0DDE92-2AEB-47FC-AA42-94967B1939D8}" type="slidenum">
              <a:rPr lang="en-US" smtClean="0"/>
              <a:t>35</a:t>
            </a:fld>
            <a:endParaRPr lang="en-US"/>
          </a:p>
        </p:txBody>
      </p:sp>
    </p:spTree>
    <p:extLst>
      <p:ext uri="{BB962C8B-B14F-4D97-AF65-F5344CB8AC3E}">
        <p14:creationId xmlns:p14="http://schemas.microsoft.com/office/powerpoint/2010/main" val="462451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BA46-E981-267A-38DD-548136550C16}"/>
              </a:ext>
            </a:extLst>
          </p:cNvPr>
          <p:cNvSpPr>
            <a:spLocks noGrp="1"/>
          </p:cNvSpPr>
          <p:nvPr>
            <p:ph type="title"/>
          </p:nvPr>
        </p:nvSpPr>
        <p:spPr/>
        <p:txBody>
          <a:bodyPr/>
          <a:lstStyle/>
          <a:p>
            <a:r>
              <a:rPr lang="en-US" dirty="0"/>
              <a:t>Common Security Terms need to know</a:t>
            </a:r>
          </a:p>
        </p:txBody>
      </p:sp>
      <p:sp>
        <p:nvSpPr>
          <p:cNvPr id="3" name="Content Placeholder 2">
            <a:extLst>
              <a:ext uri="{FF2B5EF4-FFF2-40B4-BE49-F238E27FC236}">
                <a16:creationId xmlns:a16="http://schemas.microsoft.com/office/drawing/2014/main" id="{E465FFD4-DF99-8A22-51EA-646079518E5B}"/>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The following are types of agreements you need to be familiar with for the Security+ certification exam:</a:t>
            </a:r>
          </a:p>
          <a:p>
            <a:pPr algn="l"/>
            <a:r>
              <a:rPr lang="en-US" sz="1800" b="1" i="0" u="none" strike="noStrike" baseline="0" dirty="0">
                <a:solidFill>
                  <a:srgbClr val="000000"/>
                </a:solidFill>
                <a:latin typeface="WarnockPro-Bold"/>
              </a:rPr>
              <a:t>Service level agreement (SLA) </a:t>
            </a:r>
          </a:p>
          <a:p>
            <a:pPr algn="l"/>
            <a:r>
              <a:rPr lang="en-US" sz="1800" b="0" i="0" u="none" strike="noStrike" baseline="0" dirty="0">
                <a:solidFill>
                  <a:srgbClr val="000000"/>
                </a:solidFill>
                <a:latin typeface="WarnockPro-Regular"/>
              </a:rPr>
              <a:t>An SLA is a contract, or agreement, between your organization and anyone providing services to the organization. </a:t>
            </a:r>
          </a:p>
          <a:p>
            <a:pPr algn="l"/>
            <a:r>
              <a:rPr lang="en-US" sz="1800" b="0" i="0" u="none" strike="noStrike" baseline="0" dirty="0">
                <a:solidFill>
                  <a:srgbClr val="000000"/>
                </a:solidFill>
                <a:latin typeface="WarnockPro-Regular"/>
              </a:rPr>
              <a:t>The SLA sets the maximum amount of downtime that is allowed for assets such as Internet service and e-mail service and is an important element of the security policy.</a:t>
            </a:r>
          </a:p>
          <a:p>
            <a:pPr algn="l"/>
            <a:r>
              <a:rPr lang="en-US" sz="1800" b="0" i="0" u="none" strike="noStrike" baseline="0" dirty="0">
                <a:solidFill>
                  <a:srgbClr val="000000"/>
                </a:solidFill>
                <a:latin typeface="WarnockPro-Regular"/>
              </a:rPr>
              <a:t> It is important to ensure you have an SLA in place with all providers, including Internet providers, communication link providers, and even the network service team. </a:t>
            </a:r>
          </a:p>
          <a:p>
            <a:pPr algn="l"/>
            <a:r>
              <a:rPr lang="en-US" sz="1800" b="0" i="0" u="none" strike="noStrike" baseline="0" dirty="0">
                <a:solidFill>
                  <a:srgbClr val="000000"/>
                </a:solidFill>
                <a:latin typeface="WarnockPro-Regular"/>
              </a:rPr>
              <a:t>Should the provider not meet the SLA requirements, that could warrant looking elsewhere for the service.</a:t>
            </a:r>
          </a:p>
          <a:p>
            <a:pPr algn="l"/>
            <a:r>
              <a:rPr lang="en-US" sz="1800" b="0" i="0" u="none" strike="noStrike" baseline="0" dirty="0">
                <a:solidFill>
                  <a:srgbClr val="000000"/>
                </a:solidFill>
                <a:latin typeface="WarnockPro-Regular"/>
              </a:rPr>
              <a:t> It should also be noted that SLAs are used within a company between the IT department and the other departments so that the various departments have reasonable expectations regarding quality of service.</a:t>
            </a:r>
            <a:endParaRPr lang="en-US" dirty="0"/>
          </a:p>
        </p:txBody>
      </p:sp>
      <p:sp>
        <p:nvSpPr>
          <p:cNvPr id="4" name="Footer Placeholder 3">
            <a:extLst>
              <a:ext uri="{FF2B5EF4-FFF2-40B4-BE49-F238E27FC236}">
                <a16:creationId xmlns:a16="http://schemas.microsoft.com/office/drawing/2014/main" id="{34BA105B-0995-1B06-EC07-D505FCAB14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929A9-8C69-5D19-ECF1-7F19344BD2C1}"/>
              </a:ext>
            </a:extLst>
          </p:cNvPr>
          <p:cNvSpPr>
            <a:spLocks noGrp="1"/>
          </p:cNvSpPr>
          <p:nvPr>
            <p:ph type="sldNum" sz="quarter" idx="12"/>
          </p:nvPr>
        </p:nvSpPr>
        <p:spPr/>
        <p:txBody>
          <a:bodyPr/>
          <a:lstStyle/>
          <a:p>
            <a:fld id="{8A0DDE92-2AEB-47FC-AA42-94967B1939D8}" type="slidenum">
              <a:rPr lang="en-US" smtClean="0"/>
              <a:t>36</a:t>
            </a:fld>
            <a:endParaRPr lang="en-US"/>
          </a:p>
        </p:txBody>
      </p:sp>
    </p:spTree>
    <p:extLst>
      <p:ext uri="{BB962C8B-B14F-4D97-AF65-F5344CB8AC3E}">
        <p14:creationId xmlns:p14="http://schemas.microsoft.com/office/powerpoint/2010/main" val="122804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D8B-51A4-C38B-B083-1B7FC34C7009}"/>
              </a:ext>
            </a:extLst>
          </p:cNvPr>
          <p:cNvSpPr>
            <a:spLocks noGrp="1"/>
          </p:cNvSpPr>
          <p:nvPr>
            <p:ph type="title"/>
          </p:nvPr>
        </p:nvSpPr>
        <p:spPr/>
        <p:txBody>
          <a:bodyPr/>
          <a:lstStyle/>
          <a:p>
            <a:r>
              <a:rPr lang="en-US" dirty="0"/>
              <a:t>Structure of a Policy (</a:t>
            </a:r>
            <a:r>
              <a:rPr lang="en-US" dirty="0" err="1"/>
              <a:t>Cont</a:t>
            </a:r>
            <a:r>
              <a:rPr lang="en-US" dirty="0"/>
              <a:t>…)</a:t>
            </a:r>
          </a:p>
        </p:txBody>
      </p:sp>
      <p:sp>
        <p:nvSpPr>
          <p:cNvPr id="3" name="Content Placeholder 2">
            <a:extLst>
              <a:ext uri="{FF2B5EF4-FFF2-40B4-BE49-F238E27FC236}">
                <a16:creationId xmlns:a16="http://schemas.microsoft.com/office/drawing/2014/main" id="{ACBE2E7C-B25C-CD43-081B-A982F827AD39}"/>
              </a:ext>
            </a:extLst>
          </p:cNvPr>
          <p:cNvSpPr>
            <a:spLocks noGrp="1"/>
          </p:cNvSpPr>
          <p:nvPr>
            <p:ph idx="1"/>
          </p:nvPr>
        </p:nvSpPr>
        <p:spPr/>
        <p:txBody>
          <a:bodyPr>
            <a:normAutofit fontScale="92500" lnSpcReduction="20000"/>
          </a:bodyPr>
          <a:lstStyle/>
          <a:p>
            <a:pPr marL="0" indent="0">
              <a:buNone/>
            </a:pPr>
            <a:r>
              <a:rPr lang="en-US" dirty="0"/>
              <a:t> ■ </a:t>
            </a:r>
            <a:r>
              <a:rPr lang="en-US" b="1" dirty="0">
                <a:solidFill>
                  <a:schemeClr val="tx2">
                    <a:lumMod val="50000"/>
                    <a:lumOff val="50000"/>
                  </a:schemeClr>
                </a:solidFill>
              </a:rPr>
              <a:t>Enforcement:</a:t>
            </a:r>
          </a:p>
          <a:p>
            <a:pPr lvl="1"/>
            <a:r>
              <a:rPr lang="en-US" dirty="0"/>
              <a:t> A very important part of the policy is to specify what happens if employees do not follow it.</a:t>
            </a:r>
          </a:p>
          <a:p>
            <a:pPr lvl="1"/>
            <a:r>
              <a:rPr lang="en-US" dirty="0"/>
              <a:t> The Enforcement section is usually a short section specifying that if employees do not adhere to the policy, disciplinary action and maybe even termination of employment could result. </a:t>
            </a:r>
          </a:p>
          <a:p>
            <a:pPr marL="0" indent="0">
              <a:buNone/>
            </a:pPr>
            <a:r>
              <a:rPr lang="en-US" dirty="0"/>
              <a:t>■ </a:t>
            </a:r>
            <a:r>
              <a:rPr lang="en-US" b="1" dirty="0">
                <a:solidFill>
                  <a:schemeClr val="tx2">
                    <a:lumMod val="50000"/>
                    <a:lumOff val="50000"/>
                  </a:schemeClr>
                </a:solidFill>
              </a:rPr>
              <a:t>Definitions:</a:t>
            </a:r>
            <a:r>
              <a:rPr lang="en-US" dirty="0"/>
              <a:t> </a:t>
            </a:r>
          </a:p>
          <a:p>
            <a:pPr marL="457200" lvl="1" indent="0">
              <a:buNone/>
            </a:pPr>
            <a:r>
              <a:rPr lang="en-US" dirty="0"/>
              <a:t>The Definitions section is where you can add definitions for terms that are used in the policy that the reader of the policy may not know.</a:t>
            </a:r>
          </a:p>
          <a:p>
            <a:pPr marL="0" indent="0">
              <a:buNone/>
            </a:pPr>
            <a:r>
              <a:rPr lang="en-US" dirty="0"/>
              <a:t> ■ </a:t>
            </a:r>
            <a:r>
              <a:rPr lang="en-US" b="1" dirty="0">
                <a:solidFill>
                  <a:schemeClr val="tx2">
                    <a:lumMod val="50000"/>
                    <a:lumOff val="50000"/>
                  </a:schemeClr>
                </a:solidFill>
              </a:rPr>
              <a:t>Revision History:</a:t>
            </a:r>
            <a:r>
              <a:rPr lang="en-US" dirty="0"/>
              <a:t> </a:t>
            </a:r>
          </a:p>
          <a:p>
            <a:pPr lvl="1"/>
            <a:r>
              <a:rPr lang="en-US" dirty="0"/>
              <a:t>The Revision History section of the policy lists the date the policy was changed, who made the change, and maybe who authorized the change. </a:t>
            </a:r>
          </a:p>
          <a:p>
            <a:pPr lvl="1"/>
            <a:r>
              <a:rPr lang="en-US" dirty="0"/>
              <a:t>Do not forget to add an entry to the revision history showing the creation date of the policy</a:t>
            </a:r>
          </a:p>
          <a:p>
            <a:endParaRPr lang="en-US" dirty="0"/>
          </a:p>
        </p:txBody>
      </p:sp>
      <p:sp>
        <p:nvSpPr>
          <p:cNvPr id="4" name="Footer Placeholder 3">
            <a:extLst>
              <a:ext uri="{FF2B5EF4-FFF2-40B4-BE49-F238E27FC236}">
                <a16:creationId xmlns:a16="http://schemas.microsoft.com/office/drawing/2014/main" id="{09CAE6DC-C1C6-3E5E-F3CA-22E1001EB0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81EF01-C1AC-F3ED-349B-BF97FA49B60A}"/>
              </a:ext>
            </a:extLst>
          </p:cNvPr>
          <p:cNvSpPr>
            <a:spLocks noGrp="1"/>
          </p:cNvSpPr>
          <p:nvPr>
            <p:ph type="sldNum" sz="quarter" idx="12"/>
          </p:nvPr>
        </p:nvSpPr>
        <p:spPr/>
        <p:txBody>
          <a:bodyPr/>
          <a:lstStyle/>
          <a:p>
            <a:fld id="{8A0DDE92-2AEB-47FC-AA42-94967B1939D8}" type="slidenum">
              <a:rPr lang="en-US" smtClean="0"/>
              <a:t>4</a:t>
            </a:fld>
            <a:endParaRPr lang="en-US"/>
          </a:p>
        </p:txBody>
      </p:sp>
    </p:spTree>
    <p:extLst>
      <p:ext uri="{BB962C8B-B14F-4D97-AF65-F5344CB8AC3E}">
        <p14:creationId xmlns:p14="http://schemas.microsoft.com/office/powerpoint/2010/main" val="208502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44D-B1BE-C234-16A3-1EAA5D430F07}"/>
              </a:ext>
            </a:extLst>
          </p:cNvPr>
          <p:cNvSpPr>
            <a:spLocks noGrp="1"/>
          </p:cNvSpPr>
          <p:nvPr>
            <p:ph type="title"/>
          </p:nvPr>
        </p:nvSpPr>
        <p:spPr/>
        <p:txBody>
          <a:bodyPr/>
          <a:lstStyle/>
          <a:p>
            <a:r>
              <a:rPr lang="en-US" dirty="0"/>
              <a:t>Identifying types of Policies</a:t>
            </a:r>
          </a:p>
        </p:txBody>
      </p:sp>
      <p:sp>
        <p:nvSpPr>
          <p:cNvPr id="3" name="Content Placeholder 2">
            <a:extLst>
              <a:ext uri="{FF2B5EF4-FFF2-40B4-BE49-F238E27FC236}">
                <a16:creationId xmlns:a16="http://schemas.microsoft.com/office/drawing/2014/main" id="{80BC07BE-62A7-4F9D-D187-7AA86751BF81}"/>
              </a:ext>
            </a:extLst>
          </p:cNvPr>
          <p:cNvSpPr>
            <a:spLocks noGrp="1"/>
          </p:cNvSpPr>
          <p:nvPr>
            <p:ph idx="1"/>
          </p:nvPr>
        </p:nvSpPr>
        <p:spPr/>
        <p:txBody>
          <a:bodyPr>
            <a:normAutofit fontScale="70000" lnSpcReduction="20000"/>
          </a:bodyPr>
          <a:lstStyle/>
          <a:p>
            <a:pPr marL="0" indent="0">
              <a:buNone/>
            </a:pPr>
            <a:r>
              <a:rPr lang="en-US" dirty="0"/>
              <a:t>Three popular types of policies are standards, guidelines, and procedures.</a:t>
            </a:r>
          </a:p>
          <a:p>
            <a:pPr marL="0" indent="0">
              <a:buNone/>
            </a:pPr>
            <a:r>
              <a:rPr lang="en-US" b="1" dirty="0">
                <a:solidFill>
                  <a:schemeClr val="tx2">
                    <a:lumMod val="50000"/>
                    <a:lumOff val="50000"/>
                  </a:schemeClr>
                </a:solidFill>
              </a:rPr>
              <a:t>Standard:</a:t>
            </a:r>
          </a:p>
          <a:p>
            <a:pPr lvl="1"/>
            <a:r>
              <a:rPr lang="en-US" dirty="0"/>
              <a:t> Most policies within an organization are standards that must be followed.</a:t>
            </a:r>
          </a:p>
          <a:p>
            <a:pPr lvl="1"/>
            <a:r>
              <a:rPr lang="en-US" dirty="0"/>
              <a:t> </a:t>
            </a:r>
            <a:r>
              <a:rPr lang="en-US" dirty="0">
                <a:solidFill>
                  <a:srgbClr val="FF0000"/>
                </a:solidFill>
              </a:rPr>
              <a:t>A standard policy is a policy that needs to be followed and typically covers a specific area of security.</a:t>
            </a:r>
          </a:p>
          <a:p>
            <a:pPr lvl="1"/>
            <a:r>
              <a:rPr lang="en-US" dirty="0"/>
              <a:t> Failure to follow a standard policy typically results in disciplinary action such as termination of employment.</a:t>
            </a:r>
          </a:p>
          <a:p>
            <a:pPr marL="0" indent="0">
              <a:buNone/>
            </a:pPr>
            <a:r>
              <a:rPr lang="en-US" b="1" dirty="0">
                <a:solidFill>
                  <a:srgbClr val="00B0F0"/>
                </a:solidFill>
              </a:rPr>
              <a:t>Guidelines:</a:t>
            </a:r>
          </a:p>
          <a:p>
            <a:pPr lvl="1"/>
            <a:r>
              <a:rPr lang="en-US" dirty="0"/>
              <a:t> Some policies are guidelines, which are recommendations on how to follow security best practices.</a:t>
            </a:r>
          </a:p>
          <a:p>
            <a:pPr lvl="1"/>
            <a:r>
              <a:rPr lang="en-US" dirty="0"/>
              <a:t> In the past, the National Security Agency (NSA) had published on its web site a number of guidelines on security best practices for different types of servers and operating systems.</a:t>
            </a:r>
          </a:p>
          <a:p>
            <a:pPr lvl="1"/>
            <a:r>
              <a:rPr lang="en-US" dirty="0">
                <a:solidFill>
                  <a:srgbClr val="FF0000"/>
                </a:solidFill>
              </a:rPr>
              <a:t> No disciplinary actions result from not following a recommended policy because it is just that—a recommendation. </a:t>
            </a:r>
          </a:p>
          <a:p>
            <a:pPr marL="0" indent="0">
              <a:buNone/>
            </a:pPr>
            <a:r>
              <a:rPr lang="en-US" b="1" dirty="0">
                <a:solidFill>
                  <a:srgbClr val="00B0F0"/>
                </a:solidFill>
              </a:rPr>
              <a:t>Procedure</a:t>
            </a:r>
            <a:r>
              <a:rPr lang="en-US" dirty="0"/>
              <a:t> </a:t>
            </a:r>
          </a:p>
          <a:p>
            <a:pPr lvl="1"/>
            <a:r>
              <a:rPr lang="en-US" dirty="0"/>
              <a:t>The final type of policy is a procedure policy, also known as a standard operating procedure (SOP). </a:t>
            </a:r>
          </a:p>
          <a:p>
            <a:pPr lvl="1"/>
            <a:r>
              <a:rPr lang="en-US" dirty="0">
                <a:solidFill>
                  <a:srgbClr val="FF0000"/>
                </a:solidFill>
              </a:rPr>
              <a:t>The SOP documents step-by-step procedures showing how to configure a system or device, or step-by-step instructions on how to implement a specific security solution.</a:t>
            </a:r>
          </a:p>
        </p:txBody>
      </p:sp>
      <p:sp>
        <p:nvSpPr>
          <p:cNvPr id="4" name="Footer Placeholder 3">
            <a:extLst>
              <a:ext uri="{FF2B5EF4-FFF2-40B4-BE49-F238E27FC236}">
                <a16:creationId xmlns:a16="http://schemas.microsoft.com/office/drawing/2014/main" id="{9A5CE302-6EF1-934B-3C47-BEDAB9A94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C4D605-B331-0033-A153-6EDE9E204CC0}"/>
              </a:ext>
            </a:extLst>
          </p:cNvPr>
          <p:cNvSpPr>
            <a:spLocks noGrp="1"/>
          </p:cNvSpPr>
          <p:nvPr>
            <p:ph type="sldNum" sz="quarter" idx="12"/>
          </p:nvPr>
        </p:nvSpPr>
        <p:spPr/>
        <p:txBody>
          <a:bodyPr/>
          <a:lstStyle/>
          <a:p>
            <a:fld id="{8A0DDE92-2AEB-47FC-AA42-94967B1939D8}" type="slidenum">
              <a:rPr lang="en-US" smtClean="0"/>
              <a:t>5</a:t>
            </a:fld>
            <a:endParaRPr lang="en-US"/>
          </a:p>
        </p:txBody>
      </p:sp>
    </p:spTree>
    <p:extLst>
      <p:ext uri="{BB962C8B-B14F-4D97-AF65-F5344CB8AC3E}">
        <p14:creationId xmlns:p14="http://schemas.microsoft.com/office/powerpoint/2010/main" val="27173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065E-1F6F-8465-582A-B25ED3B573DE}"/>
              </a:ext>
            </a:extLst>
          </p:cNvPr>
          <p:cNvSpPr>
            <a:spLocks noGrp="1"/>
          </p:cNvSpPr>
          <p:nvPr>
            <p:ph type="title" idx="4294967295"/>
          </p:nvPr>
        </p:nvSpPr>
        <p:spPr>
          <a:xfrm>
            <a:off x="971909" y="2717261"/>
            <a:ext cx="10515600" cy="1325563"/>
          </a:xfrm>
        </p:spPr>
        <p:txBody>
          <a:bodyPr/>
          <a:lstStyle/>
          <a:p>
            <a:pPr algn="ctr"/>
            <a:r>
              <a:rPr lang="en-US" dirty="0"/>
              <a:t>General Security Policies</a:t>
            </a:r>
          </a:p>
        </p:txBody>
      </p:sp>
      <p:sp>
        <p:nvSpPr>
          <p:cNvPr id="3" name="Footer Placeholder 2">
            <a:extLst>
              <a:ext uri="{FF2B5EF4-FFF2-40B4-BE49-F238E27FC236}">
                <a16:creationId xmlns:a16="http://schemas.microsoft.com/office/drawing/2014/main" id="{2DD8E17F-5814-813F-2A50-3BCE1871E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887263-86F8-53B3-E22B-3AEC028D9916}"/>
              </a:ext>
            </a:extLst>
          </p:cNvPr>
          <p:cNvSpPr>
            <a:spLocks noGrp="1"/>
          </p:cNvSpPr>
          <p:nvPr>
            <p:ph type="sldNum" sz="quarter" idx="12"/>
          </p:nvPr>
        </p:nvSpPr>
        <p:spPr/>
        <p:txBody>
          <a:bodyPr/>
          <a:lstStyle/>
          <a:p>
            <a:fld id="{8A0DDE92-2AEB-47FC-AA42-94967B1939D8}" type="slidenum">
              <a:rPr lang="en-US" smtClean="0"/>
              <a:t>6</a:t>
            </a:fld>
            <a:endParaRPr lang="en-US"/>
          </a:p>
        </p:txBody>
      </p:sp>
    </p:spTree>
    <p:extLst>
      <p:ext uri="{BB962C8B-B14F-4D97-AF65-F5344CB8AC3E}">
        <p14:creationId xmlns:p14="http://schemas.microsoft.com/office/powerpoint/2010/main" val="35328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E13F-CB2B-A0B3-CBD6-6B1F0C37B59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0EB95E6-096E-0560-CC02-1EEC7CFD3D1B}"/>
              </a:ext>
            </a:extLst>
          </p:cNvPr>
          <p:cNvSpPr>
            <a:spLocks noGrp="1"/>
          </p:cNvSpPr>
          <p:nvPr>
            <p:ph idx="1"/>
          </p:nvPr>
        </p:nvSpPr>
        <p:spPr/>
        <p:txBody>
          <a:bodyPr>
            <a:normAutofit fontScale="77500" lnSpcReduction="20000"/>
          </a:bodyPr>
          <a:lstStyle/>
          <a:p>
            <a:r>
              <a:rPr lang="en-US" dirty="0"/>
              <a:t>All organizations need a security policy as a starting point to implementing security because the security policy defines the rules in the business and all the do’s and don’ts. </a:t>
            </a:r>
          </a:p>
          <a:p>
            <a:r>
              <a:rPr lang="en-US" dirty="0"/>
              <a:t>Without the security policy in place, the security team has no idea what kind of security controls to implement. </a:t>
            </a:r>
          </a:p>
          <a:p>
            <a:r>
              <a:rPr lang="en-US" dirty="0"/>
              <a:t>For example, the security policy will have a firewall policy that determines what firewall products are used by the organization and what type of firewall rules are to be applied. Without this policy, the firewall administrator will not know what to configure on the firewall.</a:t>
            </a:r>
          </a:p>
          <a:p>
            <a:r>
              <a:rPr lang="en-US" dirty="0">
                <a:solidFill>
                  <a:srgbClr val="FF0000"/>
                </a:solidFill>
              </a:rPr>
              <a:t>The term </a:t>
            </a:r>
            <a:r>
              <a:rPr lang="en-US" dirty="0">
                <a:solidFill>
                  <a:schemeClr val="accent1">
                    <a:lumMod val="60000"/>
                    <a:lumOff val="40000"/>
                  </a:schemeClr>
                </a:solidFill>
              </a:rPr>
              <a:t>security control</a:t>
            </a:r>
            <a:r>
              <a:rPr lang="en-US" dirty="0">
                <a:solidFill>
                  <a:srgbClr val="FF0000"/>
                </a:solidFill>
              </a:rPr>
              <a:t> is used to identify any mechanism used to protect an asset within the organization. Examples of security controls are firewalls, antivirus software, and access control lists.</a:t>
            </a:r>
          </a:p>
          <a:p>
            <a:endParaRPr lang="en-US" dirty="0"/>
          </a:p>
          <a:p>
            <a:pPr marL="0" indent="0">
              <a:buNone/>
            </a:pPr>
            <a:r>
              <a:rPr lang="en-US" dirty="0"/>
              <a:t>This section is designed to give you an idea of some of the different security policies that should exist within your organization.</a:t>
            </a:r>
          </a:p>
          <a:p>
            <a:pPr marL="0" indent="0">
              <a:buNone/>
            </a:pPr>
            <a:endParaRPr lang="en-US" dirty="0">
              <a:solidFill>
                <a:srgbClr val="FF0000"/>
              </a:solidFill>
            </a:endParaRPr>
          </a:p>
        </p:txBody>
      </p:sp>
      <p:sp>
        <p:nvSpPr>
          <p:cNvPr id="4" name="Footer Placeholder 3">
            <a:extLst>
              <a:ext uri="{FF2B5EF4-FFF2-40B4-BE49-F238E27FC236}">
                <a16:creationId xmlns:a16="http://schemas.microsoft.com/office/drawing/2014/main" id="{A82C38F8-C51F-B18B-9302-3456B847A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42582-B600-C5BE-8D28-BF0B0E5F2EDB}"/>
              </a:ext>
            </a:extLst>
          </p:cNvPr>
          <p:cNvSpPr>
            <a:spLocks noGrp="1"/>
          </p:cNvSpPr>
          <p:nvPr>
            <p:ph type="sldNum" sz="quarter" idx="12"/>
          </p:nvPr>
        </p:nvSpPr>
        <p:spPr/>
        <p:txBody>
          <a:bodyPr/>
          <a:lstStyle/>
          <a:p>
            <a:fld id="{8A0DDE92-2AEB-47FC-AA42-94967B1939D8}" type="slidenum">
              <a:rPr lang="en-US" smtClean="0"/>
              <a:t>7</a:t>
            </a:fld>
            <a:endParaRPr lang="en-US"/>
          </a:p>
        </p:txBody>
      </p:sp>
    </p:spTree>
    <p:extLst>
      <p:ext uri="{BB962C8B-B14F-4D97-AF65-F5344CB8AC3E}">
        <p14:creationId xmlns:p14="http://schemas.microsoft.com/office/powerpoint/2010/main" val="243048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D53E-45FA-D701-2399-A689FB9C6C73}"/>
              </a:ext>
            </a:extLst>
          </p:cNvPr>
          <p:cNvSpPr>
            <a:spLocks noGrp="1"/>
          </p:cNvSpPr>
          <p:nvPr>
            <p:ph type="title"/>
          </p:nvPr>
        </p:nvSpPr>
        <p:spPr/>
        <p:txBody>
          <a:bodyPr/>
          <a:lstStyle/>
          <a:p>
            <a:r>
              <a:rPr lang="en-US" dirty="0"/>
              <a:t>Policies affecting Users</a:t>
            </a:r>
          </a:p>
        </p:txBody>
      </p:sp>
      <p:sp>
        <p:nvSpPr>
          <p:cNvPr id="3" name="Content Placeholder 2">
            <a:extLst>
              <a:ext uri="{FF2B5EF4-FFF2-40B4-BE49-F238E27FC236}">
                <a16:creationId xmlns:a16="http://schemas.microsoft.com/office/drawing/2014/main" id="{0D939A33-DE58-3BD3-4E1A-3827E91853F8}"/>
              </a:ext>
            </a:extLst>
          </p:cNvPr>
          <p:cNvSpPr>
            <a:spLocks noGrp="1"/>
          </p:cNvSpPr>
          <p:nvPr>
            <p:ph idx="1"/>
          </p:nvPr>
        </p:nvSpPr>
        <p:spPr/>
        <p:txBody>
          <a:bodyPr>
            <a:normAutofit fontScale="92500" lnSpcReduction="20000"/>
          </a:bodyPr>
          <a:lstStyle/>
          <a:p>
            <a:r>
              <a:rPr lang="en-US" dirty="0"/>
              <a:t>The policies may affect how users interact with the assets within the business on a daily basis.</a:t>
            </a:r>
          </a:p>
          <a:p>
            <a:r>
              <a:rPr lang="en-US" dirty="0"/>
              <a:t> Two popular policies that affect users are the </a:t>
            </a:r>
            <a:r>
              <a:rPr lang="en-US" b="1" dirty="0">
                <a:solidFill>
                  <a:schemeClr val="accent1">
                    <a:lumMod val="60000"/>
                    <a:lumOff val="40000"/>
                  </a:schemeClr>
                </a:solidFill>
              </a:rPr>
              <a:t>acceptable use policy</a:t>
            </a:r>
            <a:r>
              <a:rPr lang="en-US" dirty="0"/>
              <a:t> and </a:t>
            </a:r>
            <a:r>
              <a:rPr lang="en-US" b="1" dirty="0">
                <a:solidFill>
                  <a:schemeClr val="accent1">
                    <a:lumMod val="60000"/>
                    <a:lumOff val="40000"/>
                  </a:schemeClr>
                </a:solidFill>
              </a:rPr>
              <a:t>the password policy</a:t>
            </a:r>
            <a:r>
              <a:rPr lang="en-US" dirty="0"/>
              <a:t>. </a:t>
            </a:r>
          </a:p>
          <a:p>
            <a:pPr marL="0" indent="0">
              <a:buNone/>
            </a:pPr>
            <a:r>
              <a:rPr lang="en-US" b="1" dirty="0">
                <a:solidFill>
                  <a:schemeClr val="accent1">
                    <a:lumMod val="60000"/>
                    <a:lumOff val="40000"/>
                  </a:schemeClr>
                </a:solidFill>
              </a:rPr>
              <a:t>Acceptable Use Policy:</a:t>
            </a:r>
          </a:p>
          <a:p>
            <a:pPr lvl="1" algn="just"/>
            <a:r>
              <a:rPr lang="en-US" dirty="0"/>
              <a:t> The acceptable use policy, also known as the AUP, is an important policy because it lets the users know what the company considers acceptable use of its assets such as Internet service, e-mail, laptops, and mobile devices.</a:t>
            </a:r>
          </a:p>
          <a:p>
            <a:pPr lvl="1" algn="just"/>
            <a:r>
              <a:rPr lang="en-US" b="1" dirty="0">
                <a:solidFill>
                  <a:srgbClr val="FF0000"/>
                </a:solidFill>
              </a:rPr>
              <a:t> Be sure to have all employees read and sign the acceptable use policy to ensure that they understand what is considered acceptable use of company assets such as computers, Internet service, and e-mail.</a:t>
            </a:r>
          </a:p>
          <a:p>
            <a:pPr lvl="1" algn="just"/>
            <a:r>
              <a:rPr lang="en-US" dirty="0"/>
              <a:t>The acceptable use policy should be reviewed by all employees during employee orientation and should be signed as proof that they have read the policy and agree to its terms.</a:t>
            </a:r>
          </a:p>
        </p:txBody>
      </p:sp>
      <p:sp>
        <p:nvSpPr>
          <p:cNvPr id="4" name="Footer Placeholder 3">
            <a:extLst>
              <a:ext uri="{FF2B5EF4-FFF2-40B4-BE49-F238E27FC236}">
                <a16:creationId xmlns:a16="http://schemas.microsoft.com/office/drawing/2014/main" id="{50CCB9C6-E510-0A2F-0020-75F377E222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DF5D5-1D3F-6F26-63B8-E95AD749AAAC}"/>
              </a:ext>
            </a:extLst>
          </p:cNvPr>
          <p:cNvSpPr>
            <a:spLocks noGrp="1"/>
          </p:cNvSpPr>
          <p:nvPr>
            <p:ph type="sldNum" sz="quarter" idx="12"/>
          </p:nvPr>
        </p:nvSpPr>
        <p:spPr/>
        <p:txBody>
          <a:bodyPr/>
          <a:lstStyle/>
          <a:p>
            <a:fld id="{8A0DDE92-2AEB-47FC-AA42-94967B1939D8}" type="slidenum">
              <a:rPr lang="en-US" smtClean="0"/>
              <a:t>8</a:t>
            </a:fld>
            <a:endParaRPr lang="en-US"/>
          </a:p>
        </p:txBody>
      </p:sp>
    </p:spTree>
    <p:extLst>
      <p:ext uri="{BB962C8B-B14F-4D97-AF65-F5344CB8AC3E}">
        <p14:creationId xmlns:p14="http://schemas.microsoft.com/office/powerpoint/2010/main" val="305710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71B8-5F6C-3B47-1387-9DF6CD2CF87A}"/>
              </a:ext>
            </a:extLst>
          </p:cNvPr>
          <p:cNvSpPr>
            <a:spLocks noGrp="1"/>
          </p:cNvSpPr>
          <p:nvPr>
            <p:ph type="title"/>
          </p:nvPr>
        </p:nvSpPr>
        <p:spPr/>
        <p:txBody>
          <a:bodyPr/>
          <a:lstStyle/>
          <a:p>
            <a:r>
              <a:rPr lang="en-US" dirty="0"/>
              <a:t>Policies affecting Users (Acceptable Use Policies) (</a:t>
            </a:r>
            <a:r>
              <a:rPr lang="en-US" dirty="0" err="1"/>
              <a:t>Cont</a:t>
            </a:r>
            <a:r>
              <a:rPr lang="en-US" dirty="0"/>
              <a:t>…)</a:t>
            </a:r>
          </a:p>
        </p:txBody>
      </p:sp>
      <p:sp>
        <p:nvSpPr>
          <p:cNvPr id="3" name="Content Placeholder 2">
            <a:extLst>
              <a:ext uri="{FF2B5EF4-FFF2-40B4-BE49-F238E27FC236}">
                <a16:creationId xmlns:a16="http://schemas.microsoft.com/office/drawing/2014/main" id="{77A5A038-711E-5615-21B6-E4DFBF414B35}"/>
              </a:ext>
            </a:extLst>
          </p:cNvPr>
          <p:cNvSpPr>
            <a:spLocks noGrp="1"/>
          </p:cNvSpPr>
          <p:nvPr>
            <p:ph idx="1"/>
          </p:nvPr>
        </p:nvSpPr>
        <p:spPr/>
        <p:txBody>
          <a:bodyPr>
            <a:normAutofit fontScale="70000" lnSpcReduction="20000"/>
          </a:bodyPr>
          <a:lstStyle/>
          <a:p>
            <a:pPr marL="0" indent="0">
              <a:buNone/>
            </a:pPr>
            <a:r>
              <a:rPr lang="en-US" dirty="0"/>
              <a:t>The following are topics typically covered by the acceptable use policy: </a:t>
            </a:r>
          </a:p>
          <a:p>
            <a:pPr marL="0" indent="0">
              <a:buNone/>
            </a:pPr>
            <a:r>
              <a:rPr lang="en-US" dirty="0"/>
              <a:t>■ </a:t>
            </a:r>
            <a:r>
              <a:rPr lang="en-US" b="1" dirty="0">
                <a:solidFill>
                  <a:srgbClr val="00B0F0"/>
                </a:solidFill>
              </a:rPr>
              <a:t>Acceptable use of Internet</a:t>
            </a:r>
            <a:r>
              <a:rPr lang="en-US" dirty="0"/>
              <a:t> :</a:t>
            </a:r>
          </a:p>
          <a:p>
            <a:pPr lvl="1"/>
            <a:r>
              <a:rPr lang="en-US" dirty="0"/>
              <a:t>Typically covers rules such as prohibiting inappropriate content.</a:t>
            </a:r>
          </a:p>
          <a:p>
            <a:pPr lvl="1"/>
            <a:r>
              <a:rPr lang="en-US" dirty="0"/>
              <a:t> You may also want to state whether the Internet should be used only for business purposes and what the company tolerance is for use of social networking sites during business hours.</a:t>
            </a:r>
          </a:p>
          <a:p>
            <a:pPr marL="0" indent="0">
              <a:buNone/>
            </a:pPr>
            <a:r>
              <a:rPr lang="en-US" dirty="0"/>
              <a:t> ■ </a:t>
            </a:r>
            <a:r>
              <a:rPr lang="en-US" b="1" dirty="0">
                <a:solidFill>
                  <a:srgbClr val="00B0F0"/>
                </a:solidFill>
              </a:rPr>
              <a:t>Acceptable use of e-mail:</a:t>
            </a:r>
          </a:p>
          <a:p>
            <a:pPr lvl="1"/>
            <a:r>
              <a:rPr lang="en-US" dirty="0"/>
              <a:t> This policy should cover the fact that e-mail is for business use, with minimal personal e-mail allowed. </a:t>
            </a:r>
          </a:p>
          <a:p>
            <a:pPr lvl="1"/>
            <a:r>
              <a:rPr lang="en-US" dirty="0"/>
              <a:t>Also specify in the policy what the company rules are surrounding the topic of forwarding chain letters, and specify that harassing e-mails cannot be sent from business e-mail accounts. </a:t>
            </a:r>
          </a:p>
          <a:p>
            <a:pPr marL="0" indent="0">
              <a:buNone/>
            </a:pPr>
            <a:r>
              <a:rPr lang="en-US" dirty="0"/>
              <a:t>■ </a:t>
            </a:r>
            <a:r>
              <a:rPr lang="en-US" b="1" dirty="0">
                <a:solidFill>
                  <a:srgbClr val="00B0F0"/>
                </a:solidFill>
              </a:rPr>
              <a:t>Acceptable use of laptops:</a:t>
            </a:r>
          </a:p>
          <a:p>
            <a:pPr lvl="1"/>
            <a:r>
              <a:rPr lang="en-US" dirty="0"/>
              <a:t> This policy specifies any rules surrounding the use of laptops. </a:t>
            </a:r>
          </a:p>
          <a:p>
            <a:pPr lvl="1"/>
            <a:r>
              <a:rPr lang="en-US" dirty="0"/>
              <a:t>You may want to cover topics such as locking the laptop in the trunk if it is left in a car—laptops are not to be left in plain view. </a:t>
            </a:r>
          </a:p>
          <a:p>
            <a:pPr lvl="1"/>
            <a:r>
              <a:rPr lang="en-US" dirty="0"/>
              <a:t>Also specify whether the content on the laptop should be encrypted and whether the user can connect the laptop to non-work networks.</a:t>
            </a:r>
          </a:p>
          <a:p>
            <a:pPr marL="0" indent="0">
              <a:buNone/>
            </a:pPr>
            <a:r>
              <a:rPr lang="en-US" dirty="0"/>
              <a:t> </a:t>
            </a:r>
          </a:p>
        </p:txBody>
      </p:sp>
      <p:sp>
        <p:nvSpPr>
          <p:cNvPr id="4" name="Footer Placeholder 3">
            <a:extLst>
              <a:ext uri="{FF2B5EF4-FFF2-40B4-BE49-F238E27FC236}">
                <a16:creationId xmlns:a16="http://schemas.microsoft.com/office/drawing/2014/main" id="{164FA199-1F9F-462E-A67A-65F759EC0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9F1D8-F3B3-47D1-FFDA-8FB78DBA64D8}"/>
              </a:ext>
            </a:extLst>
          </p:cNvPr>
          <p:cNvSpPr>
            <a:spLocks noGrp="1"/>
          </p:cNvSpPr>
          <p:nvPr>
            <p:ph type="sldNum" sz="quarter" idx="12"/>
          </p:nvPr>
        </p:nvSpPr>
        <p:spPr/>
        <p:txBody>
          <a:bodyPr/>
          <a:lstStyle/>
          <a:p>
            <a:fld id="{8A0DDE92-2AEB-47FC-AA42-94967B1939D8}" type="slidenum">
              <a:rPr lang="en-US" smtClean="0"/>
              <a:t>9</a:t>
            </a:fld>
            <a:endParaRPr lang="en-US"/>
          </a:p>
        </p:txBody>
      </p:sp>
    </p:spTree>
    <p:extLst>
      <p:ext uri="{BB962C8B-B14F-4D97-AF65-F5344CB8AC3E}">
        <p14:creationId xmlns:p14="http://schemas.microsoft.com/office/powerpoint/2010/main" val="284587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7525</TotalTime>
  <Words>5885</Words>
  <Application>Microsoft Office PowerPoint</Application>
  <PresentationFormat>Widescreen</PresentationFormat>
  <Paragraphs>340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Aptos Display</vt:lpstr>
      <vt:lpstr>Arial</vt:lpstr>
      <vt:lpstr>WarnockPro-Bold</vt:lpstr>
      <vt:lpstr>WarnockPro-Regular</vt:lpstr>
      <vt:lpstr>Wingdings</vt:lpstr>
      <vt:lpstr>Office Theme</vt:lpstr>
      <vt:lpstr>Security Policies</vt:lpstr>
      <vt:lpstr>Overview</vt:lpstr>
      <vt:lpstr>Structure of a Policy</vt:lpstr>
      <vt:lpstr>Structure of a Policy (Cont…)</vt:lpstr>
      <vt:lpstr>Identifying types of Policies</vt:lpstr>
      <vt:lpstr>General Security Policies</vt:lpstr>
      <vt:lpstr>Overview</vt:lpstr>
      <vt:lpstr>Policies affecting Users</vt:lpstr>
      <vt:lpstr>Policies affecting Users (Acceptable Use Policies) (Cont…)</vt:lpstr>
      <vt:lpstr>Policies affecting Users (Acceptable Use Policies) (Cont…)</vt:lpstr>
      <vt:lpstr>Password Policy</vt:lpstr>
      <vt:lpstr>Password Policy (Cont…)</vt:lpstr>
      <vt:lpstr>Policies Affecting Personnel Management</vt:lpstr>
      <vt:lpstr>Policies Affecting Personnel Management(Cont..)</vt:lpstr>
      <vt:lpstr>Policies Affecting Administrators</vt:lpstr>
      <vt:lpstr>Policies Affecting Administrators(Cont…)</vt:lpstr>
      <vt:lpstr>Policies Affecting Administrators(Cont…)</vt:lpstr>
      <vt:lpstr>Policies Affecting Management</vt:lpstr>
      <vt:lpstr>Policies Affecting Management(Cont..)</vt:lpstr>
      <vt:lpstr>Policies Affecting Management(Cont..)</vt:lpstr>
      <vt:lpstr>Policies Affecting Management(Cont..)</vt:lpstr>
      <vt:lpstr>Data Retention Policy: </vt:lpstr>
      <vt:lpstr>Other Popular Policies(Cont..)</vt:lpstr>
      <vt:lpstr>Other Popular Policies(Cont..)</vt:lpstr>
      <vt:lpstr>Other Popular Policies(Cont…)</vt:lpstr>
      <vt:lpstr>Employee Education and Awareness </vt:lpstr>
      <vt:lpstr>Password Behavior</vt:lpstr>
      <vt:lpstr>Data Handling</vt:lpstr>
      <vt:lpstr>Clean Desk Policy</vt:lpstr>
      <vt:lpstr>Tailgating and Piggybacking</vt:lpstr>
      <vt:lpstr>Personally Owned Devices</vt:lpstr>
      <vt:lpstr>Use of Social Networks and P2P Programs</vt:lpstr>
      <vt:lpstr>Use of Social Networks and P2P Programs(Cont..)</vt:lpstr>
      <vt:lpstr>PowerPoint Presentation</vt:lpstr>
      <vt:lpstr>Third-Party Risk Management</vt:lpstr>
      <vt:lpstr>Common Security Terms need to know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ZBT</cp:lastModifiedBy>
  <cp:revision>53</cp:revision>
  <dcterms:created xsi:type="dcterms:W3CDTF">2024-07-25T04:32:13Z</dcterms:created>
  <dcterms:modified xsi:type="dcterms:W3CDTF">2024-10-24T12:53:51Z</dcterms:modified>
</cp:coreProperties>
</file>