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09" autoAdjust="0"/>
  </p:normalViewPr>
  <p:slideViewPr>
    <p:cSldViewPr>
      <p:cViewPr varScale="1">
        <p:scale>
          <a:sx n="10" d="100"/>
          <a:sy n="10" d="100"/>
        </p:scale>
        <p:origin x="-2406" y="-6"/>
      </p:cViewPr>
      <p:guideLst>
        <p:guide orient="horz" pos="13482"/>
        <p:guide pos="953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918FD-3CFE-4A53-B6AF-11DF1FE7608E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51EA-D580-4FC8-A430-5C44590D0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514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Architecture-&gt; right loc[ascl,idrt], 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0" dirty="0" smtClean="0"/>
              <a:t> rows , </a:t>
            </a:r>
            <a:r>
              <a:rPr lang="en-US" baseline="0" smtClean="0"/>
              <a:t>quality pictures, same border, width,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51EA-D580-4FC8-A430-5C44590D05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256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139"/>
            <a:ext cx="6811923" cy="365219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139"/>
            <a:ext cx="19931182" cy="365219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48"/>
            <a:ext cx="13371552" cy="2824850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48"/>
            <a:ext cx="13371552" cy="2824850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5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882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4175882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4175882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4175882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4175882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package" Target="../embeddings/Microsoft_Visio_Drawing1.vsdx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oleObject" Target="shakilHome/Drawing1.vsdx/Drawing/~Page-1/Sheet.2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0" y="65881"/>
            <a:ext cx="30275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Speech </a:t>
            </a:r>
            <a:r>
              <a:rPr lang="en-US" sz="7200" b="1" dirty="0"/>
              <a:t>to </a:t>
            </a:r>
            <a:r>
              <a:rPr lang="en-US" sz="7200" b="1" dirty="0" smtClean="0"/>
              <a:t>American Sign Language (</a:t>
            </a:r>
            <a:r>
              <a:rPr lang="en-US" sz="9600" b="1" dirty="0" smtClean="0">
                <a:solidFill>
                  <a:srgbClr val="FF0000"/>
                </a:solidFill>
              </a:rPr>
              <a:t>ASL</a:t>
            </a:r>
            <a:r>
              <a:rPr lang="en-US" sz="7200" b="1" dirty="0" smtClean="0"/>
              <a:t>) </a:t>
            </a:r>
          </a:p>
          <a:p>
            <a:pPr algn="ctr"/>
            <a:r>
              <a:rPr lang="en-US" sz="7200" b="1" dirty="0" smtClean="0"/>
              <a:t>Animation Engine using 3D Avatar</a:t>
            </a:r>
          </a:p>
          <a:p>
            <a:pPr algn="ctr"/>
            <a:endParaRPr lang="en-US" sz="72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1049209" y="3231039"/>
            <a:ext cx="1012599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/>
              <a:t>MdShakil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Ahamed</a:t>
            </a:r>
            <a:endParaRPr lang="en-US" sz="6600" b="1" dirty="0" smtClean="0"/>
          </a:p>
          <a:p>
            <a:pPr algn="ctr"/>
            <a:r>
              <a:rPr lang="en-US" sz="4000" dirty="0" smtClean="0"/>
              <a:t>School </a:t>
            </a:r>
            <a:r>
              <a:rPr lang="en-US" sz="4000" dirty="0"/>
              <a:t>of </a:t>
            </a:r>
            <a:r>
              <a:rPr lang="en-US" sz="4000" dirty="0" smtClean="0"/>
              <a:t>Computing </a:t>
            </a:r>
            <a:r>
              <a:rPr lang="en-US" sz="4000" dirty="0"/>
              <a:t>and </a:t>
            </a:r>
            <a:r>
              <a:rPr lang="en-US" sz="4000" dirty="0" smtClean="0"/>
              <a:t>Info. Sciences</a:t>
            </a:r>
            <a:endParaRPr lang="en-US" sz="4000" dirty="0"/>
          </a:p>
          <a:p>
            <a:pPr algn="ctr"/>
            <a:r>
              <a:rPr lang="en-US" sz="4000" dirty="0" smtClean="0"/>
              <a:t>Florida International University</a:t>
            </a:r>
            <a:endParaRPr lang="en-US" sz="4000" dirty="0"/>
          </a:p>
          <a:p>
            <a:pPr algn="ctr"/>
            <a:r>
              <a:rPr lang="en-US" sz="4000" dirty="0" smtClean="0"/>
              <a:t>11200 </a:t>
            </a:r>
            <a:r>
              <a:rPr lang="en-US" sz="4000" dirty="0"/>
              <a:t>SW 8th St, Miami, FL </a:t>
            </a:r>
            <a:r>
              <a:rPr lang="en-US" sz="4000" dirty="0" smtClean="0"/>
              <a:t>33199</a:t>
            </a:r>
            <a:endParaRPr lang="en-US" sz="4000" dirty="0"/>
          </a:p>
          <a:p>
            <a:pPr algn="ctr"/>
            <a:r>
              <a:rPr lang="en-US" sz="4000" dirty="0" smtClean="0"/>
              <a:t>maham001@cis.fiu.edu</a:t>
            </a:r>
            <a:endParaRPr lang="en-US" sz="4000" dirty="0"/>
          </a:p>
        </p:txBody>
      </p:sp>
      <p:sp>
        <p:nvSpPr>
          <p:cNvPr id="72" name="TextBox 71"/>
          <p:cNvSpPr txBox="1"/>
          <p:nvPr/>
        </p:nvSpPr>
        <p:spPr>
          <a:xfrm>
            <a:off x="19862006" y="3048873"/>
            <a:ext cx="9296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Christine </a:t>
            </a:r>
            <a:r>
              <a:rPr lang="en-US" sz="6600" b="1" dirty="0" err="1" smtClean="0"/>
              <a:t>Lisetti</a:t>
            </a:r>
            <a:endParaRPr lang="en-US" sz="6600" b="1" dirty="0" smtClean="0"/>
          </a:p>
          <a:p>
            <a:pPr algn="ctr"/>
            <a:r>
              <a:rPr lang="en-US" sz="4000" dirty="0" smtClean="0"/>
              <a:t>School </a:t>
            </a:r>
            <a:r>
              <a:rPr lang="en-US" sz="4000" dirty="0"/>
              <a:t>of </a:t>
            </a:r>
            <a:r>
              <a:rPr lang="en-US" sz="4000" dirty="0" smtClean="0"/>
              <a:t>Computing </a:t>
            </a:r>
            <a:r>
              <a:rPr lang="en-US" sz="4000" dirty="0"/>
              <a:t>and </a:t>
            </a:r>
            <a:r>
              <a:rPr lang="en-US" sz="4000" dirty="0" smtClean="0"/>
              <a:t>Info. Sciences</a:t>
            </a:r>
            <a:endParaRPr lang="en-US" sz="4000" dirty="0"/>
          </a:p>
          <a:p>
            <a:pPr algn="ctr"/>
            <a:r>
              <a:rPr lang="en-US" sz="4000" dirty="0" smtClean="0"/>
              <a:t>Florida International University</a:t>
            </a:r>
            <a:endParaRPr lang="en-US" sz="4000" dirty="0"/>
          </a:p>
          <a:p>
            <a:pPr algn="ctr"/>
            <a:r>
              <a:rPr lang="en-US" sz="4000" dirty="0" smtClean="0"/>
              <a:t>11200 </a:t>
            </a:r>
            <a:r>
              <a:rPr lang="en-US" sz="4000" dirty="0"/>
              <a:t>SW 8th St, Miami, FL </a:t>
            </a:r>
            <a:r>
              <a:rPr lang="en-US" sz="4000" dirty="0" smtClean="0"/>
              <a:t>33199 </a:t>
            </a:r>
            <a:endParaRPr lang="en-US" sz="4000" dirty="0"/>
          </a:p>
          <a:p>
            <a:pPr algn="ctr"/>
            <a:r>
              <a:rPr lang="en-US" sz="4000" dirty="0"/>
              <a:t>lisetti@cis.fiu.edu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87680" y="8143081"/>
            <a:ext cx="14068926" cy="9525000"/>
          </a:xfrm>
          <a:prstGeom prst="roundRect">
            <a:avLst/>
          </a:prstGeom>
          <a:effectLst>
            <a:outerShdw blurRad="88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8975" indent="-688975">
              <a:buFont typeface="Wingdings" pitchFamily="2" charset="2"/>
              <a:buChar char="q"/>
            </a:pPr>
            <a:r>
              <a:rPr lang="en-US" sz="4000" b="1" dirty="0" smtClean="0"/>
              <a:t>ASL translation Engine (ATE)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Avatar based sign translation from English to ASL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Real-time interaction between human speech to  signing avatar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Capable of converting real-time gesture behavior in avatar. 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Capable of generating robust ASL sign words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Parameter sign component based engine which is more </a:t>
            </a:r>
          </a:p>
          <a:p>
            <a:pPr marL="1139825" indent="-569913"/>
            <a:r>
              <a:rPr lang="en-US" sz="3300" dirty="0" smtClean="0"/>
              <a:t>      efficient than probability based approach in terms of accuracy</a:t>
            </a:r>
          </a:p>
          <a:p>
            <a:pPr marL="688975" indent="-688975">
              <a:buFont typeface="Wingdings" pitchFamily="2" charset="2"/>
              <a:buChar char="q"/>
            </a:pPr>
            <a:r>
              <a:rPr lang="en-US" sz="4000" b="1" dirty="0" smtClean="0"/>
              <a:t>ATE Applications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Facial modality based research for the ASL signers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Sign Language teacher , Signer Health Coach, Signer Virtual patient 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Entertainment, web page translator</a:t>
            </a:r>
          </a:p>
          <a:p>
            <a:pPr marL="688975" indent="-688975">
              <a:buFont typeface="Wingdings" pitchFamily="2" charset="2"/>
              <a:buChar char="q"/>
            </a:pPr>
            <a:r>
              <a:rPr lang="en-US" sz="4000" b="1" dirty="0" smtClean="0"/>
              <a:t>Challenges:  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Creating ASL signs with changing meaning on the fly depends on  proper control of face, eye, hand and body movement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Developing broad range of gesture with proper orientation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Controling the gesture speed  with proper synchronization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594805" y="8066881"/>
            <a:ext cx="14173201" cy="9525000"/>
          </a:xfrm>
          <a:prstGeom prst="roundRect">
            <a:avLst/>
          </a:prstGeom>
          <a:effectLst>
            <a:outerShdw blurRad="88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8975" indent="-688975">
              <a:buFont typeface="Wingdings" pitchFamily="2" charset="2"/>
              <a:buChar char="q"/>
            </a:pPr>
            <a:endParaRPr lang="en-US" sz="3600" b="1" dirty="0" smtClean="0"/>
          </a:p>
          <a:p>
            <a:pPr marL="688975" indent="-688975">
              <a:buFont typeface="Wingdings" pitchFamily="2" charset="2"/>
              <a:buChar char="q"/>
            </a:pPr>
            <a:r>
              <a:rPr lang="en-US" sz="3600" b="1" dirty="0" smtClean="0"/>
              <a:t>Vcom3D ASL avatar: </a:t>
            </a:r>
            <a:r>
              <a:rPr lang="en-US" sz="3600" dirty="0" smtClean="0"/>
              <a:t>[H’nerfauth, 2007] , [Andrei ,etal, 2013]</a:t>
            </a:r>
            <a:endParaRPr lang="en-US" sz="3600" b="1" dirty="0" smtClean="0"/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Widely used in ASL gesture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Limitations: not realistic  character,  less natural motion</a:t>
            </a:r>
          </a:p>
          <a:p>
            <a:pPr marL="688975" indent="-688975">
              <a:buFont typeface="Wingdings" pitchFamily="2" charset="2"/>
              <a:buChar char="q"/>
            </a:pPr>
            <a:r>
              <a:rPr lang="en-US" sz="3600" b="1" dirty="0" smtClean="0"/>
              <a:t>DePaul ASL avatar: </a:t>
            </a:r>
            <a:r>
              <a:rPr lang="en-US" sz="3600" dirty="0" smtClean="0"/>
              <a:t>[Wolfe,1999] , [Kelley, 2011]</a:t>
            </a:r>
            <a:endParaRPr lang="en-US" sz="3600" b="1" dirty="0" smtClean="0"/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ASL applications research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Limitations:  Issue with avatar texture quality</a:t>
            </a:r>
          </a:p>
          <a:p>
            <a:pPr marL="688975" indent="-688975">
              <a:buFont typeface="Wingdings" pitchFamily="2" charset="2"/>
              <a:buChar char="q"/>
            </a:pPr>
            <a:r>
              <a:rPr lang="en-US" sz="3600" b="1" dirty="0" smtClean="0"/>
              <a:t>Tessa SL avatar: </a:t>
            </a:r>
            <a:r>
              <a:rPr lang="en-US" sz="3600" dirty="0" smtClean="0"/>
              <a:t>[Hanke, 2014], [Hursley, 2007]</a:t>
            </a:r>
            <a:endParaRPr lang="en-US" sz="3600" b="1" dirty="0" smtClean="0"/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British Sign Language appl. </a:t>
            </a:r>
          </a:p>
          <a:p>
            <a:pPr marL="1139825" lvl="2" indent="-569913">
              <a:buFont typeface="Wingdings" pitchFamily="2" charset="2"/>
              <a:buChar char="§"/>
            </a:pPr>
            <a:r>
              <a:rPr lang="en-US" sz="3300" dirty="0" smtClean="0"/>
              <a:t>Limitations:  follow word-by-word’ english ordering not  ASL</a:t>
            </a:r>
          </a:p>
          <a:p>
            <a:pPr marL="688975" indent="-688975">
              <a:buFont typeface="Wingdings" pitchFamily="2" charset="2"/>
              <a:buChar char="q"/>
            </a:pPr>
            <a:r>
              <a:rPr lang="en-US" sz="3600" b="1" dirty="0" smtClean="0"/>
              <a:t>Smartbody  SL avatar:</a:t>
            </a:r>
            <a:r>
              <a:rPr lang="en-US" sz="3600" dirty="0" smtClean="0"/>
              <a:t> [M. Kipp et al. 2011]</a:t>
            </a:r>
            <a:endParaRPr lang="en-US" sz="3600" b="1" dirty="0" smtClean="0"/>
          </a:p>
          <a:p>
            <a:pPr marL="1139825" lvl="1" indent="-569913">
              <a:buFont typeface="Wingdings" pitchFamily="2" charset="2"/>
              <a:buChar char="§"/>
            </a:pPr>
            <a:r>
              <a:rPr lang="en-US" sz="3300" dirty="0" smtClean="0"/>
              <a:t>Some ASL improving research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Limitations:  not user friendly for the novice user</a:t>
            </a:r>
          </a:p>
          <a:p>
            <a:pPr marL="1139825" indent="-569913">
              <a:buFont typeface="Wingdings" pitchFamily="2" charset="2"/>
              <a:buChar char="§"/>
            </a:pPr>
            <a:endParaRPr lang="en-US" sz="3600" dirty="0" smtClean="0"/>
          </a:p>
        </p:txBody>
      </p:sp>
      <p:sp>
        <p:nvSpPr>
          <p:cNvPr id="75" name="Rounded Rectangle 74"/>
          <p:cNvSpPr/>
          <p:nvPr/>
        </p:nvSpPr>
        <p:spPr>
          <a:xfrm>
            <a:off x="687680" y="30771433"/>
            <a:ext cx="14526126" cy="9528048"/>
          </a:xfrm>
          <a:prstGeom prst="roundRect">
            <a:avLst/>
          </a:prstGeom>
          <a:effectLst>
            <a:outerShdw blurRad="88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3600" b="1" dirty="0" smtClean="0"/>
              <a:t>Current Accomplishment: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48 shapes and 26 right hand  orientation codes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72 locations and 41 right hand direction codes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Resolved parameter integration conflicts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Integrated 4 parameters  with evaluation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3600" b="1" dirty="0" smtClean="0"/>
              <a:t>Steps remaining: 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Generate left hand shape, </a:t>
            </a:r>
          </a:p>
          <a:p>
            <a:pPr marL="1139825" indent="-569913"/>
            <a:r>
              <a:rPr lang="en-US" sz="3300" dirty="0" smtClean="0"/>
              <a:t>      orientation and direction codes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Integrate Speech using SAPI API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Implement words that start </a:t>
            </a:r>
          </a:p>
          <a:p>
            <a:pPr marL="1139825" indent="-569913"/>
            <a:r>
              <a:rPr lang="en-US" sz="3300" dirty="0" smtClean="0"/>
              <a:t>       and end with dierent shapes, </a:t>
            </a:r>
          </a:p>
          <a:p>
            <a:pPr marL="1139825" indent="-569913"/>
            <a:r>
              <a:rPr lang="en-US" sz="3300" dirty="0" smtClean="0"/>
              <a:t>       orientations, and locations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System subjective and objective  </a:t>
            </a:r>
          </a:p>
          <a:p>
            <a:pPr marL="1139825" indent="-569913"/>
            <a:r>
              <a:rPr lang="en-US" sz="3300" dirty="0" smtClean="0"/>
              <a:t>       performance evaluation</a:t>
            </a:r>
          </a:p>
          <a:p>
            <a:pPr marL="1139825" indent="-569913"/>
            <a:endParaRPr lang="en-US" sz="3300" dirty="0" smtClean="0"/>
          </a:p>
          <a:p>
            <a:pPr marL="1139825" indent="-569913"/>
            <a:endParaRPr lang="en-US" sz="3300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sz="3600" dirty="0"/>
          </a:p>
        </p:txBody>
      </p:sp>
      <p:sp>
        <p:nvSpPr>
          <p:cNvPr id="76" name="Rounded Rectangle 75"/>
          <p:cNvSpPr/>
          <p:nvPr/>
        </p:nvSpPr>
        <p:spPr>
          <a:xfrm>
            <a:off x="15594806" y="30771433"/>
            <a:ext cx="14068926" cy="9528048"/>
          </a:xfrm>
          <a:prstGeom prst="roundRect">
            <a:avLst/>
          </a:prstGeom>
          <a:effectLst>
            <a:outerShdw blurRad="88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88975" indent="-688975">
              <a:buFont typeface="Wingdings" pitchFamily="2" charset="2"/>
              <a:buChar char="q"/>
            </a:pPr>
            <a:r>
              <a:rPr lang="en-US" sz="4000" b="1" dirty="0" smtClean="0"/>
              <a:t>Current System Limitation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Limited but goal oriented direction of movement code developed which are not enough for very natural movement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Need very precise controlling of the shape and orientation change on the fly of body and hand movement 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Only consider hands for sign</a:t>
            </a:r>
          </a:p>
          <a:p>
            <a:pPr marL="688975" indent="-688975">
              <a:buFont typeface="Wingdings" pitchFamily="2" charset="2"/>
              <a:buChar char="q"/>
            </a:pPr>
            <a:r>
              <a:rPr lang="en-US" sz="4000" b="1" dirty="0" smtClean="0"/>
              <a:t>Conclusion and future goals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Integrate eye, face, body and hands coordination for sign generation.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Improve degree of naturalness of direction of movement codes using computer vision based gesture recording using Kinect.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Comparative study of sign generation and how accurately avatar can represent signs.</a:t>
            </a:r>
          </a:p>
          <a:p>
            <a:pPr marL="1139825" indent="-569913">
              <a:buFont typeface="Wingdings" pitchFamily="2" charset="2"/>
              <a:buChar char="§"/>
            </a:pPr>
            <a:r>
              <a:rPr lang="en-US" sz="3300" dirty="0" smtClean="0"/>
              <a:t>How  sign avatar can address health, psychology and pedagogical improvement. </a:t>
            </a:r>
          </a:p>
          <a:p>
            <a:pPr marL="1139825" indent="-569913"/>
            <a:endParaRPr lang="en-US" sz="3300" dirty="0" smtClean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80" y="40832881"/>
            <a:ext cx="8893599" cy="16002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1135711" y="40832881"/>
            <a:ext cx="18528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Contact: Affective Social Computing Lab (</a:t>
            </a:r>
            <a:r>
              <a:rPr lang="en-US" sz="5400" b="1" u="sng" dirty="0" smtClean="0">
                <a:solidFill>
                  <a:srgbClr val="0070C0"/>
                </a:solidFill>
              </a:rPr>
              <a:t>http://ascl.cis.fiu.edu/</a:t>
            </a:r>
            <a:r>
              <a:rPr lang="en-US" sz="5400" b="1" dirty="0" smtClean="0">
                <a:solidFill>
                  <a:prstClr val="black"/>
                </a:solidFill>
              </a:rPr>
              <a:t>)</a:t>
            </a:r>
            <a:endParaRPr lang="en-US" sz="5400" b="1" dirty="0">
              <a:solidFill>
                <a:prstClr val="black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59606" y="19554210"/>
            <a:ext cx="28976052" cy="9696271"/>
          </a:xfrm>
          <a:prstGeom prst="roundRect">
            <a:avLst/>
          </a:prstGeom>
          <a:effectLst>
            <a:outerShdw blurRad="88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8975" indent="-688975">
              <a:buFont typeface="Wingdings" pitchFamily="2" charset="2"/>
              <a:buChar char="q"/>
            </a:pPr>
            <a:endParaRPr lang="en-US" sz="3600" b="1" dirty="0" smtClean="0"/>
          </a:p>
          <a:p>
            <a:pPr marL="688975" indent="-688975">
              <a:buFont typeface="Wingdings" pitchFamily="2" charset="2"/>
              <a:buChar char="q"/>
            </a:pPr>
            <a:endParaRPr lang="en-US" sz="3600" b="1" dirty="0" smtClean="0"/>
          </a:p>
          <a:p>
            <a:pPr marL="688975" indent="-688975">
              <a:buFont typeface="Wingdings" pitchFamily="2" charset="2"/>
              <a:buChar char="q"/>
            </a:pPr>
            <a:endParaRPr lang="en-US" sz="3600" b="1" dirty="0" smtClean="0"/>
          </a:p>
          <a:p>
            <a:pPr marL="688975" indent="-688975">
              <a:buFont typeface="Wingdings" pitchFamily="2" charset="2"/>
              <a:buChar char="q"/>
            </a:pPr>
            <a:endParaRPr lang="en-US" sz="3600" b="1" dirty="0" smtClean="0"/>
          </a:p>
          <a:p>
            <a:pPr marL="688975" indent="-688975">
              <a:buFont typeface="Wingdings" pitchFamily="2" charset="2"/>
              <a:buChar char="q"/>
            </a:pPr>
            <a:endParaRPr lang="en-US" sz="3600" b="1" dirty="0" smtClean="0"/>
          </a:p>
          <a:p>
            <a:pPr marL="688975" indent="-688975">
              <a:buFont typeface="Wingdings" pitchFamily="2" charset="2"/>
              <a:buChar char="q"/>
            </a:pPr>
            <a:endParaRPr lang="en-US" sz="3600" b="1" dirty="0" smtClean="0"/>
          </a:p>
          <a:p>
            <a:pPr marL="688975" indent="-688975"/>
            <a:endParaRPr lang="en-US" sz="3600" dirty="0" smtClean="0"/>
          </a:p>
          <a:p>
            <a:pPr marL="1139825" indent="-569913">
              <a:buFont typeface="Wingdings" pitchFamily="2" charset="2"/>
              <a:buChar char="§"/>
            </a:pPr>
            <a:endParaRPr lang="en-US" sz="3600" dirty="0" smtClean="0"/>
          </a:p>
          <a:p>
            <a:pPr marL="1139825" indent="-569913">
              <a:buFont typeface="Wingdings" pitchFamily="2" charset="2"/>
              <a:buChar char="§"/>
            </a:pPr>
            <a:endParaRPr lang="en-US" sz="3600" dirty="0" smtClean="0"/>
          </a:p>
          <a:p>
            <a:pPr marL="1139825" indent="-569913">
              <a:buFont typeface="Wingdings" pitchFamily="2" charset="2"/>
              <a:buChar char="§"/>
            </a:pPr>
            <a:endParaRPr lang="en-US" sz="3600" dirty="0" smtClean="0"/>
          </a:p>
          <a:p>
            <a:pPr marL="1139825" indent="-569913">
              <a:buFont typeface="Wingdings" pitchFamily="2" charset="2"/>
              <a:buChar char="§"/>
            </a:pPr>
            <a:endParaRPr lang="en-US" sz="3600" dirty="0" smtClean="0"/>
          </a:p>
          <a:p>
            <a:pPr marL="1139825" indent="-569913">
              <a:buFont typeface="Wingdings" pitchFamily="2" charset="2"/>
              <a:buChar char="§"/>
            </a:pPr>
            <a:endParaRPr lang="en-US" sz="3600" dirty="0" smtClean="0"/>
          </a:p>
          <a:p>
            <a:pPr marL="1139825" indent="-569913">
              <a:buFont typeface="Wingdings" pitchFamily="2" charset="2"/>
              <a:buChar char="§"/>
            </a:pPr>
            <a:endParaRPr lang="en-US" sz="3600" dirty="0" smtClean="0"/>
          </a:p>
          <a:p>
            <a:pPr marL="1139825" indent="-569913">
              <a:buFont typeface="Wingdings" pitchFamily="2" charset="2"/>
              <a:buChar char="§"/>
            </a:pPr>
            <a:endParaRPr lang="en-US" sz="36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2006641" y="6771481"/>
            <a:ext cx="4444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018041" y="6771481"/>
            <a:ext cx="5374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Related Work</a:t>
            </a: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96923" y="18277681"/>
            <a:ext cx="15708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System Architecture, Tools and Snapshot</a:t>
            </a: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31206" y="29574152"/>
            <a:ext cx="8810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Evaluation and Results</a:t>
            </a: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014328" y="29574152"/>
            <a:ext cx="11319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Future Research &amp; Directions</a:t>
            </a: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056689" y="41816040"/>
            <a:ext cx="16482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FIU College of Engineering &amp; Computing 30th Anniversary Celebration</a:t>
            </a:r>
            <a:endParaRPr lang="en-US" sz="4400" b="1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489406" y="3113881"/>
            <a:ext cx="9677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Reza </a:t>
            </a:r>
            <a:r>
              <a:rPr lang="en-US" sz="6600" b="1" dirty="0" err="1" smtClean="0"/>
              <a:t>Amini</a:t>
            </a:r>
            <a:endParaRPr lang="en-US" sz="6600" b="1" dirty="0"/>
          </a:p>
          <a:p>
            <a:pPr algn="ctr"/>
            <a:r>
              <a:rPr lang="en-US" sz="4000" dirty="0" smtClean="0"/>
              <a:t>School </a:t>
            </a:r>
            <a:r>
              <a:rPr lang="en-US" sz="4000" dirty="0"/>
              <a:t>of </a:t>
            </a:r>
            <a:r>
              <a:rPr lang="en-US" sz="4000" dirty="0" smtClean="0"/>
              <a:t>Computing </a:t>
            </a:r>
            <a:r>
              <a:rPr lang="en-US" sz="4000" dirty="0"/>
              <a:t>and </a:t>
            </a:r>
            <a:r>
              <a:rPr lang="en-US" sz="4000" dirty="0" smtClean="0"/>
              <a:t>Info. Sciences</a:t>
            </a:r>
            <a:endParaRPr lang="en-US" sz="4000" dirty="0"/>
          </a:p>
          <a:p>
            <a:pPr algn="ctr"/>
            <a:r>
              <a:rPr lang="en-US" sz="4000" dirty="0" smtClean="0"/>
              <a:t>Florida </a:t>
            </a:r>
            <a:r>
              <a:rPr lang="en-US" sz="4000" dirty="0"/>
              <a:t>International</a:t>
            </a:r>
            <a:r>
              <a:rPr lang="en-US" sz="4000" dirty="0" smtClean="0"/>
              <a:t> University</a:t>
            </a:r>
            <a:endParaRPr lang="en-US" sz="4000" dirty="0"/>
          </a:p>
          <a:p>
            <a:pPr algn="ctr"/>
            <a:r>
              <a:rPr lang="en-US" sz="4000" dirty="0" smtClean="0"/>
              <a:t>11200 </a:t>
            </a:r>
            <a:r>
              <a:rPr lang="en-US" sz="4000" dirty="0"/>
              <a:t>SW 8th St, Miami, FL </a:t>
            </a:r>
            <a:r>
              <a:rPr lang="en-US" sz="4000" dirty="0" smtClean="0"/>
              <a:t>33199</a:t>
            </a:r>
            <a:endParaRPr lang="en-US" sz="4000" dirty="0"/>
          </a:p>
          <a:p>
            <a:pPr algn="ctr"/>
            <a:r>
              <a:rPr lang="en-US" sz="4000" dirty="0" smtClean="0"/>
              <a:t>ramin001@cis.fiu.edu</a:t>
            </a:r>
            <a:endParaRPr lang="en-US" sz="4000" dirty="0"/>
          </a:p>
        </p:txBody>
      </p:sp>
      <p:pic>
        <p:nvPicPr>
          <p:cNvPr id="2050" name="Picture 2" descr="http://www.csusm.edu/act/images/ns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407" y="209443"/>
            <a:ext cx="2819400" cy="2835698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58894" y="599281"/>
            <a:ext cx="560911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7" cstate="print"/>
          <a:srcRect l="41221" t="27094" r="25397" b="50672"/>
          <a:stretch>
            <a:fillRect/>
          </a:stretch>
        </p:blipFill>
        <p:spPr bwMode="auto">
          <a:xfrm>
            <a:off x="20434209" y="25973881"/>
            <a:ext cx="8343197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8" cstate="print"/>
          <a:srcRect l="42393" t="21886" r="26509" b="61453"/>
          <a:stretch>
            <a:fillRect/>
          </a:stretch>
        </p:blipFill>
        <p:spPr bwMode="auto">
          <a:xfrm>
            <a:off x="20428934" y="23459281"/>
            <a:ext cx="8348472" cy="251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27206" y="19801681"/>
            <a:ext cx="5427857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072" name="Object 24"/>
          <p:cNvGraphicFramePr>
            <a:graphicFrameLocks noChangeAspect="1"/>
          </p:cNvGraphicFramePr>
          <p:nvPr/>
        </p:nvGraphicFramePr>
        <p:xfrm>
          <a:off x="1193007" y="19954081"/>
          <a:ext cx="6934200" cy="2565400"/>
        </p:xfrm>
        <a:graphic>
          <a:graphicData uri="http://schemas.openxmlformats.org/presentationml/2006/ole">
            <p:oleObj spid="_x0000_s2072" name="Visio" r:id="rId10" imgW="2600340" imgH="962043" progId="Visio.Drawing.15">
              <p:link updateAutomatic="1"/>
            </p:oleObj>
          </a:graphicData>
        </a:graphic>
      </p:graphicFrame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11" cstate="print"/>
          <a:srcRect l="47078" t="11469" r="30082" b="13531"/>
          <a:stretch>
            <a:fillRect/>
          </a:stretch>
        </p:blipFill>
        <p:spPr bwMode="auto">
          <a:xfrm>
            <a:off x="10540207" y="31536481"/>
            <a:ext cx="4292599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12" cstate="print"/>
          <a:srcRect r="36364" b="33333"/>
          <a:stretch>
            <a:fillRect/>
          </a:stretch>
        </p:blipFill>
        <p:spPr bwMode="auto">
          <a:xfrm>
            <a:off x="14451806" y="20182681"/>
            <a:ext cx="5334000" cy="38686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75" name="Object 27"/>
          <p:cNvGraphicFramePr>
            <a:graphicFrameLocks noChangeAspect="1"/>
          </p:cNvGraphicFramePr>
          <p:nvPr/>
        </p:nvGraphicFramePr>
        <p:xfrm>
          <a:off x="1414135" y="22773481"/>
          <a:ext cx="12275671" cy="6019800"/>
        </p:xfrm>
        <a:graphic>
          <a:graphicData uri="http://schemas.openxmlformats.org/presentationml/2006/ole">
            <p:oleObj spid="_x0000_s2075" name="Visio" r:id="rId13" imgW="9458458" imgH="4638809" progId="Visio.Drawing.15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948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2623</TotalTime>
  <Words>534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shakilHome\Drawing1.vsdx\Drawing\~Page-1\Sheet.2</vt:lpstr>
      <vt:lpstr>Visio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amini</dc:creator>
  <cp:lastModifiedBy>shakil</cp:lastModifiedBy>
  <cp:revision>257</cp:revision>
  <dcterms:created xsi:type="dcterms:W3CDTF">2006-08-16T00:00:00Z</dcterms:created>
  <dcterms:modified xsi:type="dcterms:W3CDTF">2014-09-28T23:51:28Z</dcterms:modified>
</cp:coreProperties>
</file>