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95" r:id="rId3"/>
    <p:sldId id="257" r:id="rId4"/>
    <p:sldId id="263" r:id="rId5"/>
    <p:sldId id="287" r:id="rId6"/>
    <p:sldId id="277" r:id="rId7"/>
    <p:sldId id="286" r:id="rId8"/>
    <p:sldId id="282" r:id="rId9"/>
    <p:sldId id="288" r:id="rId10"/>
    <p:sldId id="289" r:id="rId11"/>
    <p:sldId id="290" r:id="rId12"/>
    <p:sldId id="299" r:id="rId13"/>
    <p:sldId id="300" r:id="rId14"/>
    <p:sldId id="301" r:id="rId15"/>
    <p:sldId id="303" r:id="rId16"/>
    <p:sldId id="304" r:id="rId17"/>
    <p:sldId id="302" r:id="rId18"/>
    <p:sldId id="305" r:id="rId19"/>
    <p:sldId id="283" r:id="rId20"/>
    <p:sldId id="298" r:id="rId21"/>
    <p:sldId id="291" r:id="rId22"/>
    <p:sldId id="292" r:id="rId23"/>
    <p:sldId id="271" r:id="rId24"/>
    <p:sldId id="297" r:id="rId25"/>
    <p:sldId id="296" r:id="rId2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21"/>
    <a:srgbClr val="9900CC"/>
    <a:srgbClr val="FF9900"/>
    <a:srgbClr val="D99B01"/>
    <a:srgbClr val="FF66CC"/>
    <a:srgbClr val="FF67AC"/>
    <a:srgbClr val="CC0099"/>
    <a:srgbClr val="FFDC47"/>
    <a:srgbClr val="5EEC3C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63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7D595-D9E4-4FB6-BD6C-036BE821CFA9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A0160-FCDC-461E-B9BB-4E3556509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636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7AA5A4-C535-4F7C-8CD2-E9522CED5E4C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0C6FA9-A787-40A7-A5C3-4AA686755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7284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C6FA9-A787-40A7-A5C3-4AA6867552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61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C6FA9-A787-40A7-A5C3-4AA6867552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81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3029866"/>
            <a:ext cx="6566315" cy="1383822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4404211"/>
            <a:ext cx="6566315" cy="610819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B0F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D3B9-594D-45A2-9A30-01140EDE2D73}" type="datetime1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3546-1697-4CF3-83F9-B2C20EAB9ADB}" type="datetime1">
              <a:rPr lang="en-US" smtClean="0"/>
              <a:t>3/8/2020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0B0C6-36C2-477E-A526-09E36D52A193}" type="datetime1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516A-E703-4DCA-A13B-921E504B2455}" type="datetime1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4200" y="3793390"/>
            <a:ext cx="1308430" cy="471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89199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1"/>
            <a:ext cx="8246070" cy="3359504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C4DEF-ADF8-4DF1-99B4-7E5205B706BF}" type="datetime1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595549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8559"/>
            <a:ext cx="5955495" cy="3511061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3DB5-92D2-4C84-9928-B21B926E404B}" type="datetime1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A1AB-26FE-4BC8-B76B-FC0E1A03F0C8}" type="datetime1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AFC0-4A07-4DAC-AF81-C4A1213D1D7F}" type="datetime1">
              <a:rPr lang="en-US" smtClean="0"/>
              <a:t>3/8/2020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433880"/>
            <a:ext cx="8246071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0281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34335"/>
            <a:ext cx="4040188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0281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34335"/>
            <a:ext cx="4041775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6BFFC-6655-4F80-A131-68767B081FB0}" type="datetime1">
              <a:rPr lang="en-US" smtClean="0"/>
              <a:t>3/8/2020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68E70-2175-461E-B042-F02D348348C3}" type="datetime1">
              <a:rPr lang="en-US" smtClean="0"/>
              <a:t>3/8/2020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4945F-32CA-4553-9DC0-6FE8281E0F4B}" type="datetime1">
              <a:rPr lang="en-US" smtClean="0"/>
              <a:t>3/8/2020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CD744-863E-47CE-851F-783B64D4501A}" type="datetime1">
              <a:rPr lang="en-US" smtClean="0"/>
              <a:t>3/8/2020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CE6BD-96EB-456D-BD60-02A0705DB4F3}" type="datetime1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670" y="3029866"/>
            <a:ext cx="7787955" cy="61081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 smtClean="0"/>
              <a:t>LAND VERIFICATION SYSTEM USING BLOCKCHAIN TECNOLOGY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01669" y="3918104"/>
            <a:ext cx="1985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SM. </a:t>
            </a:r>
            <a:r>
              <a:rPr lang="en-US" sz="1400" dirty="0"/>
              <a:t>Shakil Ahmed</a:t>
            </a:r>
          </a:p>
          <a:p>
            <a:r>
              <a:rPr lang="en-US" sz="1400" dirty="0"/>
              <a:t>Id:16104025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1668" y="4431072"/>
            <a:ext cx="1985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Nur A Alam Khan</a:t>
            </a:r>
          </a:p>
          <a:p>
            <a:r>
              <a:rPr lang="en-US" sz="1400" dirty="0"/>
              <a:t>Id:16104032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1670" y="3508013"/>
            <a:ext cx="2595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Presented By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46531" y="3764753"/>
            <a:ext cx="2595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Supervisor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46531" y="4079985"/>
            <a:ext cx="19851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Md. Almash Alam</a:t>
            </a:r>
          </a:p>
          <a:p>
            <a:r>
              <a:rPr lang="en-US" sz="1400" dirty="0" smtClean="0"/>
              <a:t>Lecturer,CSE</a:t>
            </a:r>
          </a:p>
          <a:p>
            <a:r>
              <a:rPr lang="en-US" sz="1400" dirty="0" smtClean="0"/>
              <a:t>BAUET </a:t>
            </a:r>
            <a:endParaRPr lang="en-US" sz="14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816466" y="281175"/>
            <a:ext cx="7787955" cy="61081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BANGLADESH ARMY UNIVERSITY OF </a:t>
            </a:r>
          </a:p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ENGINEERING AND TECHNOLOGY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28720" y="4431072"/>
            <a:ext cx="1985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Md</a:t>
            </a:r>
            <a:r>
              <a:rPr lang="en-US" sz="1400" dirty="0" smtClean="0"/>
              <a:t>. Abdul Azim</a:t>
            </a:r>
            <a:endParaRPr lang="en-US" sz="1400" dirty="0"/>
          </a:p>
          <a:p>
            <a:r>
              <a:rPr lang="en-US" sz="1400" dirty="0" smtClean="0"/>
              <a:t>Id:16104049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CONT…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892246" y="1350110"/>
            <a:ext cx="3837178" cy="305411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Seller makes land available for transaction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907080" y="2242101"/>
            <a:ext cx="2443280" cy="305411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Buyer send request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793640" y="2283235"/>
            <a:ext cx="2443280" cy="305411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No transaction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350360" y="3029865"/>
            <a:ext cx="2443280" cy="305411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Buyer buy this property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54375" y="4044440"/>
            <a:ext cx="2901395" cy="305411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Success transaction ownership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793640" y="3827502"/>
            <a:ext cx="2443280" cy="739289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Transaction Cancelled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128720" y="1655521"/>
            <a:ext cx="2443280" cy="5515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2"/>
          </p:cNvCxnSpPr>
          <p:nvPr/>
        </p:nvCxnSpPr>
        <p:spPr>
          <a:xfrm>
            <a:off x="4810835" y="1655521"/>
            <a:ext cx="2204445" cy="5764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3" idx="3"/>
          </p:cNvCxnSpPr>
          <p:nvPr/>
        </p:nvCxnSpPr>
        <p:spPr>
          <a:xfrm>
            <a:off x="3350360" y="2394807"/>
            <a:ext cx="1221640" cy="593924"/>
          </a:xfrm>
          <a:prstGeom prst="bentConnector3">
            <a:avLst>
              <a:gd name="adj1" fmla="val 10008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rot="10800000" flipV="1">
            <a:off x="2128720" y="3182569"/>
            <a:ext cx="1221640" cy="763526"/>
          </a:xfrm>
          <a:prstGeom prst="bentConnector3">
            <a:avLst>
              <a:gd name="adj1" fmla="val 10008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/>
          <p:nvPr/>
        </p:nvCxnSpPr>
        <p:spPr>
          <a:xfrm>
            <a:off x="5782412" y="3182569"/>
            <a:ext cx="1221640" cy="593924"/>
          </a:xfrm>
          <a:prstGeom prst="bentConnector3">
            <a:avLst>
              <a:gd name="adj1" fmla="val 10008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14" idx="3"/>
            <a:endCxn id="4" idx="3"/>
          </p:cNvCxnSpPr>
          <p:nvPr/>
        </p:nvCxnSpPr>
        <p:spPr>
          <a:xfrm flipH="1" flipV="1">
            <a:off x="6729424" y="1502816"/>
            <a:ext cx="1507496" cy="933125"/>
          </a:xfrm>
          <a:prstGeom prst="bentConnector3">
            <a:avLst>
              <a:gd name="adj1" fmla="val -1516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586835" y="1743264"/>
            <a:ext cx="661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</a:rPr>
              <a:t>True</a:t>
            </a:r>
            <a:endParaRPr lang="en-US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968422" y="1743264"/>
            <a:ext cx="661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False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408961" y="2931762"/>
            <a:ext cx="661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</a:rPr>
              <a:t>True</a:t>
            </a:r>
            <a:endParaRPr lang="en-US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068268" y="2929366"/>
            <a:ext cx="661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False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21664" y="2547633"/>
            <a:ext cx="813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Accept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9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92245" y="4582597"/>
            <a:ext cx="381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Fig: </a:t>
            </a:r>
            <a:r>
              <a:rPr lang="en-US" dirty="0" err="1"/>
              <a:t>Ethereum</a:t>
            </a:r>
            <a:r>
              <a:rPr lang="en-US" dirty="0"/>
              <a:t> </a:t>
            </a:r>
            <a:r>
              <a:rPr lang="en-US" dirty="0" smtClean="0"/>
              <a:t>Account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85" y="1350941"/>
            <a:ext cx="7024430" cy="32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42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CONT…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07019" y="4404210"/>
            <a:ext cx="290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Fig: Add Super User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72" y="1199989"/>
            <a:ext cx="6074636" cy="318134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6260" y="2419045"/>
            <a:ext cx="1068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Account 1</a:t>
            </a:r>
            <a:endParaRPr lang="en-US" sz="1600" dirty="0"/>
          </a:p>
        </p:txBody>
      </p:sp>
      <p:sp>
        <p:nvSpPr>
          <p:cNvPr id="9" name="Right Arrow 8"/>
          <p:cNvSpPr/>
          <p:nvPr/>
        </p:nvSpPr>
        <p:spPr>
          <a:xfrm>
            <a:off x="1517900" y="2452189"/>
            <a:ext cx="916230" cy="30541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2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CONT…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61180" y="4534852"/>
            <a:ext cx="290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Fig: Ownership Allocation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180" y="1245335"/>
            <a:ext cx="6256330" cy="32173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6260" y="2419045"/>
            <a:ext cx="1068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Account 2</a:t>
            </a:r>
            <a:endParaRPr lang="en-US" sz="1600" dirty="0"/>
          </a:p>
        </p:txBody>
      </p:sp>
      <p:sp>
        <p:nvSpPr>
          <p:cNvPr id="10" name="Right Arrow 9"/>
          <p:cNvSpPr/>
          <p:nvPr/>
        </p:nvSpPr>
        <p:spPr>
          <a:xfrm>
            <a:off x="1517900" y="2452189"/>
            <a:ext cx="916230" cy="30541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8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CONT…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684534" y="4244182"/>
            <a:ext cx="290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Fig: My property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360" y="1270461"/>
            <a:ext cx="5569744" cy="28764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6260" y="2419045"/>
            <a:ext cx="1068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Account 3</a:t>
            </a:r>
            <a:endParaRPr lang="en-US" sz="1600" dirty="0"/>
          </a:p>
        </p:txBody>
      </p:sp>
      <p:sp>
        <p:nvSpPr>
          <p:cNvPr id="8" name="Right Arrow 7"/>
          <p:cNvSpPr/>
          <p:nvPr/>
        </p:nvSpPr>
        <p:spPr>
          <a:xfrm>
            <a:off x="1517900" y="2452189"/>
            <a:ext cx="916230" cy="30541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97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CONT…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66590" y="4272411"/>
            <a:ext cx="3246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Fig: Search and attempt to buy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655" y="1373563"/>
            <a:ext cx="5650085" cy="277332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96260" y="2419045"/>
            <a:ext cx="1068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Account 4</a:t>
            </a:r>
            <a:endParaRPr lang="en-US" sz="1600" dirty="0"/>
          </a:p>
        </p:txBody>
      </p:sp>
      <p:sp>
        <p:nvSpPr>
          <p:cNvPr id="11" name="Right Arrow 10"/>
          <p:cNvSpPr/>
          <p:nvPr/>
        </p:nvSpPr>
        <p:spPr>
          <a:xfrm>
            <a:off x="1517900" y="2452189"/>
            <a:ext cx="916230" cy="30541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2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CONT…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66590" y="4272411"/>
            <a:ext cx="3246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Fig: Accept the buyer request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6260" y="2419045"/>
            <a:ext cx="1068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Account </a:t>
            </a:r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11" name="Right Arrow 10"/>
          <p:cNvSpPr/>
          <p:nvPr/>
        </p:nvSpPr>
        <p:spPr>
          <a:xfrm>
            <a:off x="1517900" y="2452189"/>
            <a:ext cx="916230" cy="30541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243" y="1173170"/>
            <a:ext cx="5173670" cy="277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37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CONT…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65195" y="4534853"/>
            <a:ext cx="3512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Fig: New </a:t>
            </a:r>
            <a:r>
              <a:rPr lang="en-US" dirty="0"/>
              <a:t>o</a:t>
            </a:r>
            <a:r>
              <a:rPr lang="en-US" dirty="0" smtClean="0"/>
              <a:t>wnership Allocation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563" y="2303168"/>
            <a:ext cx="1985165" cy="11016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0" y="1168419"/>
            <a:ext cx="5955495" cy="346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33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CONT…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63187" y="4534823"/>
            <a:ext cx="3512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Fig: Transaction log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05" y="1218332"/>
            <a:ext cx="5497380" cy="329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99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96260" y="1808225"/>
            <a:ext cx="870418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More secure than existing system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Less time consuming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Decrease the fraud and corruption activity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Increase trust to the government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4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5955495" cy="57264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4" y="1044700"/>
            <a:ext cx="5955495" cy="3511061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What is </a:t>
            </a:r>
            <a:r>
              <a:rPr lang="en-US" sz="2000" dirty="0" err="1" smtClean="0"/>
              <a:t>blockchain</a:t>
            </a:r>
            <a:r>
              <a:rPr lang="en-US" sz="2000" dirty="0" smtClean="0"/>
              <a:t>?</a:t>
            </a:r>
          </a:p>
          <a:p>
            <a:r>
              <a:rPr lang="en-US" sz="2000" dirty="0" smtClean="0"/>
              <a:t>Land Registration</a:t>
            </a:r>
          </a:p>
          <a:p>
            <a:r>
              <a:rPr lang="en-US" sz="2000" dirty="0" smtClean="0"/>
              <a:t>Existing System</a:t>
            </a:r>
          </a:p>
          <a:p>
            <a:r>
              <a:rPr lang="en-US" sz="2000" dirty="0" smtClean="0"/>
              <a:t>Drawbacks</a:t>
            </a:r>
          </a:p>
          <a:p>
            <a:r>
              <a:rPr lang="en-US" sz="2000" dirty="0" smtClean="0"/>
              <a:t>Proposed Model</a:t>
            </a:r>
          </a:p>
          <a:p>
            <a:r>
              <a:rPr lang="en-US" sz="2000" dirty="0" smtClean="0"/>
              <a:t>User </a:t>
            </a:r>
            <a:r>
              <a:rPr lang="en-US" sz="2000" dirty="0" smtClean="0"/>
              <a:t>Interface</a:t>
            </a:r>
          </a:p>
          <a:p>
            <a:r>
              <a:rPr lang="en-US" sz="2000" dirty="0" smtClean="0"/>
              <a:t>Impact</a:t>
            </a:r>
            <a:endParaRPr lang="en-US" sz="2000" dirty="0" smtClean="0"/>
          </a:p>
          <a:p>
            <a:r>
              <a:rPr lang="en-US" sz="2000" dirty="0" smtClean="0"/>
              <a:t>Roadblocks</a:t>
            </a:r>
          </a:p>
          <a:p>
            <a:r>
              <a:rPr lang="en-US" sz="2000" dirty="0" smtClean="0"/>
              <a:t>Solutions</a:t>
            </a:r>
          </a:p>
          <a:p>
            <a:r>
              <a:rPr lang="en-US" sz="2000" dirty="0" smtClean="0"/>
              <a:t>Components</a:t>
            </a:r>
            <a:endParaRPr lang="en-US" sz="2000" dirty="0" smtClean="0"/>
          </a:p>
          <a:p>
            <a:r>
              <a:rPr lang="en-US" sz="2000" dirty="0" smtClean="0"/>
              <a:t>Conclusion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18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ROADBLOCKS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48965" y="1655520"/>
            <a:ext cx="8246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User are anonymous and only defined by private, public key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Permission less Blockchain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Single shared ledger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0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1670" y="1960930"/>
            <a:ext cx="62609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Use the private/hybrid Blockchain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Private </a:t>
            </a:r>
            <a:r>
              <a:rPr lang="en-US" dirty="0"/>
              <a:t>Blockchain is a permissioned </a:t>
            </a:r>
            <a:r>
              <a:rPr lang="en-US" dirty="0" err="1" smtClean="0"/>
              <a:t>blockchain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Multiple ledger</a:t>
            </a:r>
          </a:p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1670" y="3487980"/>
            <a:ext cx="794065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TimesNewRomanPSMT"/>
              </a:rPr>
              <a:t>Using 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  <a:latin typeface="TimesNewRomanPSMT"/>
              </a:rPr>
              <a:t>hyperledger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TimesNewRomanPSMT"/>
              </a:rPr>
              <a:t> fabric may be better solution to deal with land verification system. </a:t>
            </a:r>
            <a:endParaRPr lang="en-US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07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96260" y="128470"/>
            <a:ext cx="8246070" cy="891995"/>
          </a:xfrm>
        </p:spPr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COMPONENTS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43555" y="1502815"/>
            <a:ext cx="82460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Membership service provider(x.509 certificate)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Ordering Node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Peers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Endorser </a:t>
            </a:r>
            <a:r>
              <a:rPr lang="en-US" dirty="0" smtClean="0"/>
              <a:t>peer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Anchor </a:t>
            </a:r>
            <a:r>
              <a:rPr lang="en-US" dirty="0"/>
              <a:t>peer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Orderer </a:t>
            </a:r>
            <a:r>
              <a:rPr lang="en-US" dirty="0" smtClean="0"/>
              <a:t>peer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Channel 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Smart contracts (chaincode)</a:t>
            </a:r>
          </a:p>
        </p:txBody>
      </p:sp>
    </p:spTree>
    <p:extLst>
      <p:ext uri="{BB962C8B-B14F-4D97-AF65-F5344CB8AC3E}">
        <p14:creationId xmlns:p14="http://schemas.microsoft.com/office/powerpoint/2010/main" val="334540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F66FB0-6C4E-426F-B881-83E81F608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80A8390-FA38-403A-B32F-2FB1659A0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6" y="1808225"/>
            <a:ext cx="8246070" cy="290139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Land </a:t>
            </a:r>
            <a:r>
              <a:rPr lang="en-US" sz="1800" dirty="0">
                <a:solidFill>
                  <a:schemeClr val="tx1"/>
                </a:solidFill>
              </a:rPr>
              <a:t>administration system in Bangladesh is corrupt, inefficient, and unreliable and inherently contains systematic weaknesses. </a:t>
            </a:r>
            <a:r>
              <a:rPr lang="en-US" sz="1800" b="1" dirty="0">
                <a:solidFill>
                  <a:schemeClr val="tx1"/>
                </a:solidFill>
              </a:rPr>
              <a:t>The </a:t>
            </a:r>
            <a:r>
              <a:rPr lang="en-US" sz="1800" b="1" dirty="0" err="1">
                <a:solidFill>
                  <a:schemeClr val="tx1"/>
                </a:solidFill>
              </a:rPr>
              <a:t>blockchain</a:t>
            </a:r>
            <a:r>
              <a:rPr lang="en-US" sz="1800" b="1" dirty="0">
                <a:solidFill>
                  <a:schemeClr val="tx1"/>
                </a:solidFill>
              </a:rPr>
              <a:t> is the only solution. </a:t>
            </a:r>
            <a:r>
              <a:rPr lang="en-US" sz="1800" dirty="0">
                <a:solidFill>
                  <a:schemeClr val="tx1"/>
                </a:solidFill>
              </a:rPr>
              <a:t>No one has demonstrated a trustworthy </a:t>
            </a:r>
            <a:r>
              <a:rPr lang="en-US" sz="1800" dirty="0" smtClean="0">
                <a:solidFill>
                  <a:schemeClr val="tx1"/>
                </a:solidFill>
              </a:rPr>
              <a:t>solution for </a:t>
            </a:r>
            <a:r>
              <a:rPr lang="en-US" sz="1800" dirty="0">
                <a:solidFill>
                  <a:schemeClr val="tx1"/>
                </a:solidFill>
              </a:rPr>
              <a:t>creating, enacting, verifying, storing and securing digital contracts.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5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F66FB0-6C4E-426F-B881-83E81F608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80A8390-FA38-403A-B32F-2FB1659A0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5" y="1808225"/>
            <a:ext cx="8551479" cy="290139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1600" dirty="0" smtClean="0"/>
              <a:t>“Hyperledger” -  https</a:t>
            </a:r>
            <a:r>
              <a:rPr lang="en-US" sz="1600" dirty="0"/>
              <a:t>://blockgeeks.com/guides/hyperledger</a:t>
            </a:r>
            <a:r>
              <a:rPr lang="en-US" sz="1600" dirty="0" smtClean="0"/>
              <a:t>/</a:t>
            </a:r>
            <a:endParaRPr lang="en-US" sz="1600" dirty="0"/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1600" dirty="0" smtClean="0"/>
              <a:t>“Blockchain Property registration” - </a:t>
            </a:r>
            <a:r>
              <a:rPr lang="en-US" sz="1600" dirty="0" smtClean="0"/>
              <a:t>https://github.com/mayanku/Blockchain-Property-registration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 smtClean="0"/>
              <a:t>“Land registry with Blockchain” - http</a:t>
            </a:r>
            <a:r>
              <a:rPr lang="en-US" sz="1600" dirty="0"/>
              <a:t>://potdar.info/index.php/2018/07/06/how-to-build-a-land-registry-blockchain/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 smtClean="0"/>
              <a:t>“</a:t>
            </a:r>
            <a:r>
              <a:rPr lang="en-US" sz="1600" dirty="0"/>
              <a:t>B</a:t>
            </a:r>
            <a:r>
              <a:rPr lang="en-US" sz="1600" dirty="0" smtClean="0"/>
              <a:t>lockchain land registry platform” - https</a:t>
            </a:r>
            <a:r>
              <a:rPr lang="en-US" sz="1600" dirty="0"/>
              <a:t>://www.leewayhertz.com/blockchain-land-registry-platform</a:t>
            </a:r>
            <a:r>
              <a:rPr lang="en-US" sz="1600" dirty="0" smtClean="0"/>
              <a:t>/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1600" dirty="0" smtClean="0"/>
              <a:t>“Hyperledger Fabric” - https</a:t>
            </a:r>
            <a:r>
              <a:rPr lang="en-US" sz="1600" dirty="0"/>
              <a:t>://hyperledger-fabric.readthedocs.io/en/release-1.4/blockchain.html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9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6015" y="2571750"/>
            <a:ext cx="5039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Thank You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3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6" y="159882"/>
            <a:ext cx="8246070" cy="891995"/>
          </a:xfrm>
        </p:spPr>
        <p:txBody>
          <a:bodyPr>
            <a:normAutofit/>
          </a:bodyPr>
          <a:lstStyle/>
          <a:p>
            <a:r>
              <a:rPr lang="en-US" sz="3200" dirty="0"/>
              <a:t>WHAT IS BLOCKCHAIN?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96260" y="1960930"/>
            <a:ext cx="87041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Open, distributed ledger that can record transaction between two parties efficiently and in a verifiable and permanent way.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48966" y="2877155"/>
            <a:ext cx="82460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Distributed Ledger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Peer-to-Peer network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Decentralized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Secure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Immutable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1" cy="763525"/>
          </a:xfrm>
        </p:spPr>
        <p:txBody>
          <a:bodyPr/>
          <a:lstStyle/>
          <a:p>
            <a:r>
              <a:rPr lang="en-US" dirty="0" smtClean="0"/>
              <a:t>CONT…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5" y="2266340"/>
            <a:ext cx="7781925" cy="181927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0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1" cy="763525"/>
          </a:xfrm>
        </p:spPr>
        <p:txBody>
          <a:bodyPr/>
          <a:lstStyle/>
          <a:p>
            <a:r>
              <a:rPr lang="en-US" dirty="0" smtClean="0"/>
              <a:t>LAND REGISTRATION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8965" y="2113635"/>
            <a:ext cx="79406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Land Registry is one of the use cases that involve a lot of </a:t>
            </a:r>
            <a:r>
              <a:rPr lang="en-US" dirty="0" smtClean="0"/>
              <a:t>trust.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Keeping an up-to-date and accurate registry is one of the biggest challenges for land governance in developing </a:t>
            </a:r>
            <a:r>
              <a:rPr lang="en-US" dirty="0" smtClean="0"/>
              <a:t>countries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issues of unclear ownership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9785" y="3793390"/>
            <a:ext cx="7024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</a:rPr>
              <a:t>Blockchain has a great solution!</a:t>
            </a:r>
            <a:endParaRPr lang="en-US" sz="28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6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System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96260" y="1808225"/>
            <a:ext cx="8704185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Confirm the record of rights from the Land </a:t>
            </a:r>
            <a:r>
              <a:rPr lang="en-US" dirty="0" smtClean="0"/>
              <a:t>Office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Check &amp; Verify Bia Deeds, </a:t>
            </a:r>
            <a:r>
              <a:rPr lang="en-US" dirty="0" smtClean="0"/>
              <a:t>Khatiayans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Physical </a:t>
            </a:r>
            <a:r>
              <a:rPr lang="en-US" dirty="0" smtClean="0"/>
              <a:t>Survey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Prepare deed of transfer and pay stamp </a:t>
            </a:r>
            <a:r>
              <a:rPr lang="en-US" dirty="0" smtClean="0"/>
              <a:t>duty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Apply for registration at the relevant </a:t>
            </a:r>
            <a:r>
              <a:rPr lang="en-US" dirty="0" smtClean="0"/>
              <a:t>Sub-registry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Recording the Land in latest survey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9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1" cy="763525"/>
          </a:xfrm>
        </p:spPr>
        <p:txBody>
          <a:bodyPr/>
          <a:lstStyle/>
          <a:p>
            <a:r>
              <a:rPr lang="en-US" dirty="0" smtClean="0"/>
              <a:t>DRAWBACKS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306" y="3070689"/>
            <a:ext cx="1449297" cy="13526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096" y="2166306"/>
            <a:ext cx="1221640" cy="9214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9278" y="1175737"/>
            <a:ext cx="1394756" cy="13743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889" y="2166306"/>
            <a:ext cx="1221640" cy="9214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9337" y="3053607"/>
            <a:ext cx="1338435" cy="135060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96260" y="4556915"/>
            <a:ext cx="8551480" cy="40011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Same land was sold Miss X and Mr. Z here, which shows the case of land fraud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5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CONT…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96260" y="1808225"/>
            <a:ext cx="87041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More Time Consuming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Less Secure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No Transparency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Easily Changeable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MODEL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350360" y="1350110"/>
            <a:ext cx="2443280" cy="305411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Migrate and run DAPP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907080" y="2242101"/>
            <a:ext cx="2443280" cy="305411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Adding super admin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793640" y="2283235"/>
            <a:ext cx="2443280" cy="305411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Error in migration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350360" y="3029865"/>
            <a:ext cx="2443280" cy="305411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Registration of land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907080" y="4044440"/>
            <a:ext cx="2443280" cy="305411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Land </a:t>
            </a:r>
            <a:r>
              <a:rPr lang="en-US" sz="1600" dirty="0">
                <a:solidFill>
                  <a:schemeClr val="tx1"/>
                </a:solidFill>
              </a:rPr>
              <a:t>r</a:t>
            </a:r>
            <a:r>
              <a:rPr lang="en-US" sz="1600" dirty="0" smtClean="0">
                <a:solidFill>
                  <a:schemeClr val="tx1"/>
                </a:solidFill>
              </a:rPr>
              <a:t>egistration success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793640" y="3827502"/>
            <a:ext cx="2443280" cy="739289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Unsuccessful! </a:t>
            </a:r>
            <a:r>
              <a:rPr lang="en-US" sz="1600" dirty="0">
                <a:solidFill>
                  <a:schemeClr val="tx1"/>
                </a:solidFill>
              </a:rPr>
              <a:t>r</a:t>
            </a:r>
            <a:r>
              <a:rPr lang="en-US" sz="1600" dirty="0" smtClean="0">
                <a:solidFill>
                  <a:schemeClr val="tx1"/>
                </a:solidFill>
              </a:rPr>
              <a:t>egistration not done by super admin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128720" y="1655521"/>
            <a:ext cx="2443280" cy="5515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2"/>
          </p:cNvCxnSpPr>
          <p:nvPr/>
        </p:nvCxnSpPr>
        <p:spPr>
          <a:xfrm>
            <a:off x="4572000" y="1655521"/>
            <a:ext cx="2443280" cy="5764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3" idx="3"/>
          </p:cNvCxnSpPr>
          <p:nvPr/>
        </p:nvCxnSpPr>
        <p:spPr>
          <a:xfrm>
            <a:off x="3350360" y="2394807"/>
            <a:ext cx="1221640" cy="593924"/>
          </a:xfrm>
          <a:prstGeom prst="bentConnector3">
            <a:avLst>
              <a:gd name="adj1" fmla="val 10008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rot="10800000" flipV="1">
            <a:off x="2128720" y="3182569"/>
            <a:ext cx="1221640" cy="763526"/>
          </a:xfrm>
          <a:prstGeom prst="bentConnector3">
            <a:avLst>
              <a:gd name="adj1" fmla="val 10008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/>
          <p:nvPr/>
        </p:nvCxnSpPr>
        <p:spPr>
          <a:xfrm>
            <a:off x="5782412" y="3182569"/>
            <a:ext cx="1221640" cy="593924"/>
          </a:xfrm>
          <a:prstGeom prst="bentConnector3">
            <a:avLst>
              <a:gd name="adj1" fmla="val 10008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14" idx="3"/>
            <a:endCxn id="4" idx="3"/>
          </p:cNvCxnSpPr>
          <p:nvPr/>
        </p:nvCxnSpPr>
        <p:spPr>
          <a:xfrm flipH="1" flipV="1">
            <a:off x="5793640" y="1502816"/>
            <a:ext cx="2443280" cy="933125"/>
          </a:xfrm>
          <a:prstGeom prst="bentConnector3">
            <a:avLst>
              <a:gd name="adj1" fmla="val -9356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586835" y="1743264"/>
            <a:ext cx="661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</a:rPr>
              <a:t>True</a:t>
            </a:r>
            <a:endParaRPr lang="en-US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968422" y="1743264"/>
            <a:ext cx="661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False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408961" y="2931762"/>
            <a:ext cx="661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</a:rPr>
              <a:t>True</a:t>
            </a:r>
            <a:endParaRPr lang="en-US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068268" y="2929366"/>
            <a:ext cx="661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False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6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3485</TotalTime>
  <Words>536</Words>
  <Application>Microsoft Office PowerPoint</Application>
  <PresentationFormat>On-screen Show (16:9)</PresentationFormat>
  <Paragraphs>156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TimesNewRomanPSMT</vt:lpstr>
      <vt:lpstr>Wingdings</vt:lpstr>
      <vt:lpstr>Office Theme</vt:lpstr>
      <vt:lpstr>LAND VERIFICATION SYSTEM USING BLOCKCHAIN TECNOLOGY</vt:lpstr>
      <vt:lpstr>Content</vt:lpstr>
      <vt:lpstr>WHAT IS BLOCKCHAIN?</vt:lpstr>
      <vt:lpstr>CONT…</vt:lpstr>
      <vt:lpstr>LAND REGISTRATION</vt:lpstr>
      <vt:lpstr>Existing System</vt:lpstr>
      <vt:lpstr>DRAWBACKS</vt:lpstr>
      <vt:lpstr>CONT…</vt:lpstr>
      <vt:lpstr>PROPOSED MODEL</vt:lpstr>
      <vt:lpstr>CONT…</vt:lpstr>
      <vt:lpstr>USER INTERFACE</vt:lpstr>
      <vt:lpstr>CONT…</vt:lpstr>
      <vt:lpstr>CONT…</vt:lpstr>
      <vt:lpstr>CONT…</vt:lpstr>
      <vt:lpstr>CONT…</vt:lpstr>
      <vt:lpstr>CONT…</vt:lpstr>
      <vt:lpstr>CONT…</vt:lpstr>
      <vt:lpstr>CONT…</vt:lpstr>
      <vt:lpstr>Impacts</vt:lpstr>
      <vt:lpstr>ROADBLOCKS</vt:lpstr>
      <vt:lpstr>SOLUTION</vt:lpstr>
      <vt:lpstr>COMPONENTS</vt:lpstr>
      <vt:lpstr>CONCLUSION</vt:lpstr>
      <vt:lpstr>REFERENCES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Asus</cp:lastModifiedBy>
  <cp:revision>270</cp:revision>
  <dcterms:created xsi:type="dcterms:W3CDTF">2013-08-21T19:17:07Z</dcterms:created>
  <dcterms:modified xsi:type="dcterms:W3CDTF">2020-03-08T17:44:12Z</dcterms:modified>
</cp:coreProperties>
</file>