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Kollektif Bold" charset="1" panose="020B0604020101010102"/>
      <p:regular r:id="rId28"/>
    </p:embeddedFont>
    <p:embeddedFont>
      <p:font typeface="DM Sans Bold" charset="1" panose="00000000000000000000"/>
      <p:regular r:id="rId29"/>
    </p:embeddedFont>
    <p:embeddedFont>
      <p:font typeface="DM Sans"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https://drive.google.com/file/d/1mtz-vvQHjzhbnDn7-O5GxjFBS3Tyq%20view?usp=sharing" TargetMode="External" Type="http://schemas.openxmlformats.org/officeDocument/2006/relationships/hyperlink"/><Relationship Id="rId11" Target="../media/image24.jpeg" Type="http://schemas.openxmlformats.org/officeDocument/2006/relationships/image"/><Relationship Id="rId12" Target="https://shakiliitju.github.io/Identifying-Suicidal-Tendency/" TargetMode="External" Type="http://schemas.openxmlformats.org/officeDocument/2006/relationships/hyperlink"/><Relationship Id="rId13" Target="../media/image2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3" id="3"/>
          <p:cNvSpPr txBox="true"/>
          <p:nvPr/>
        </p:nvSpPr>
        <p:spPr>
          <a:xfrm rot="0">
            <a:off x="213799" y="681044"/>
            <a:ext cx="13917745" cy="3570621"/>
          </a:xfrm>
          <a:prstGeom prst="rect">
            <a:avLst/>
          </a:prstGeom>
        </p:spPr>
        <p:txBody>
          <a:bodyPr anchor="t" rtlCol="false" tIns="0" lIns="0" bIns="0" rIns="0">
            <a:spAutoFit/>
          </a:bodyPr>
          <a:lstStyle/>
          <a:p>
            <a:pPr algn="ctr">
              <a:lnSpc>
                <a:spcPts val="6700"/>
              </a:lnSpc>
            </a:pPr>
            <a:r>
              <a:rPr lang="en-US" sz="6700">
                <a:solidFill>
                  <a:srgbClr val="1CC7B2"/>
                </a:solidFill>
                <a:latin typeface="Kollektif Bold"/>
              </a:rPr>
              <a:t>IDENTIFYING SUICIDAL TENDENCY AMONG YOUNG STUDENTS OF BANGLADESH USING MACHINE LEARNING</a:t>
            </a:r>
          </a:p>
        </p:txBody>
      </p:sp>
      <p:grpSp>
        <p:nvGrpSpPr>
          <p:cNvPr name="Group 4" id="4"/>
          <p:cNvGrpSpPr/>
          <p:nvPr/>
        </p:nvGrpSpPr>
        <p:grpSpPr>
          <a:xfrm rot="0">
            <a:off x="0" y="6358355"/>
            <a:ext cx="5489368" cy="4392386"/>
            <a:chOff x="0" y="0"/>
            <a:chExt cx="7319157" cy="5856514"/>
          </a:xfrm>
        </p:grpSpPr>
        <p:sp>
          <p:nvSpPr>
            <p:cNvPr name="Freeform 5" id="5"/>
            <p:cNvSpPr/>
            <p:nvPr/>
          </p:nvSpPr>
          <p:spPr>
            <a:xfrm flipH="false" flipV="false" rot="-10800000">
              <a:off x="1270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45079" y="38100"/>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1483179"/>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0" y="2928257"/>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5400000">
              <a:off x="1445079" y="2928257"/>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10800000">
              <a:off x="1445079" y="4353821"/>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4429000" y="2966357"/>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4429000" y="15212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5874078" y="2966357"/>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983921" y="4411436"/>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4429000" y="4411436"/>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5400000">
              <a:off x="0" y="4373336"/>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7" id="17"/>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8134454" y="4429954"/>
            <a:ext cx="5352299" cy="5352299"/>
          </a:xfrm>
          <a:custGeom>
            <a:avLst/>
            <a:gdLst/>
            <a:ahLst/>
            <a:cxnLst/>
            <a:rect r="r" b="b" t="t" l="l"/>
            <a:pathLst>
              <a:path h="5352299" w="5352299">
                <a:moveTo>
                  <a:pt x="0" y="0"/>
                </a:moveTo>
                <a:lnTo>
                  <a:pt x="5352298" y="0"/>
                </a:lnTo>
                <a:lnTo>
                  <a:pt x="5352298" y="5352298"/>
                </a:lnTo>
                <a:lnTo>
                  <a:pt x="0" y="5352298"/>
                </a:lnTo>
                <a:lnTo>
                  <a:pt x="0" y="0"/>
                </a:lnTo>
                <a:close/>
              </a:path>
            </a:pathLst>
          </a:custGeom>
          <a:blipFill>
            <a:blip r:embed="rId10"/>
            <a:stretch>
              <a:fillRect l="0" t="0" r="0" b="0"/>
            </a:stretch>
          </a:blipFill>
        </p:spPr>
      </p:sp>
      <p:grpSp>
        <p:nvGrpSpPr>
          <p:cNvPr name="Group 26" id="26"/>
          <p:cNvGrpSpPr/>
          <p:nvPr/>
        </p:nvGrpSpPr>
        <p:grpSpPr>
          <a:xfrm rot="5400000">
            <a:off x="14324586" y="6849741"/>
            <a:ext cx="5869427" cy="5865022"/>
            <a:chOff x="0" y="0"/>
            <a:chExt cx="7825903" cy="7820029"/>
          </a:xfrm>
        </p:grpSpPr>
        <p:sp>
          <p:nvSpPr>
            <p:cNvPr name="AutoShape 27" id="27"/>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28" id="28"/>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29" id="29"/>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30" id="30"/>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31" id="31"/>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5400000">
            <a:off x="14324586" y="6849741"/>
            <a:ext cx="5869427" cy="5865022"/>
            <a:chOff x="0" y="0"/>
            <a:chExt cx="7825903" cy="7820029"/>
          </a:xfrm>
        </p:grpSpPr>
        <p:sp>
          <p:nvSpPr>
            <p:cNvPr name="AutoShape 12" id="12"/>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13" id="13"/>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14" id="14"/>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15" id="15"/>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16" id="16"/>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
        <p:nvSpPr>
          <p:cNvPr name="Freeform 17" id="17"/>
          <p:cNvSpPr/>
          <p:nvPr/>
        </p:nvSpPr>
        <p:spPr>
          <a:xfrm flipH="false" flipV="false" rot="5400000">
            <a:off x="6135260" y="4257075"/>
            <a:ext cx="5575252" cy="5972775"/>
          </a:xfrm>
          <a:custGeom>
            <a:avLst/>
            <a:gdLst/>
            <a:ahLst/>
            <a:cxnLst/>
            <a:rect r="r" b="b" t="t" l="l"/>
            <a:pathLst>
              <a:path h="5972775" w="5575252">
                <a:moveTo>
                  <a:pt x="0" y="0"/>
                </a:moveTo>
                <a:lnTo>
                  <a:pt x="5575252" y="0"/>
                </a:lnTo>
                <a:lnTo>
                  <a:pt x="5575252" y="5972775"/>
                </a:lnTo>
                <a:lnTo>
                  <a:pt x="0" y="5972775"/>
                </a:lnTo>
                <a:lnTo>
                  <a:pt x="0" y="0"/>
                </a:lnTo>
                <a:close/>
              </a:path>
            </a:pathLst>
          </a:custGeom>
          <a:blipFill>
            <a:blip r:embed="rId10"/>
            <a:stretch>
              <a:fillRect l="0" t="0" r="0" b="0"/>
            </a:stretch>
          </a:blipFill>
        </p:spPr>
      </p:sp>
      <p:sp>
        <p:nvSpPr>
          <p:cNvPr name="TextBox 18" id="18"/>
          <p:cNvSpPr txBox="true"/>
          <p:nvPr/>
        </p:nvSpPr>
        <p:spPr>
          <a:xfrm rot="0">
            <a:off x="2744003" y="908930"/>
            <a:ext cx="11819497" cy="1313823"/>
          </a:xfrm>
          <a:prstGeom prst="rect">
            <a:avLst/>
          </a:prstGeom>
        </p:spPr>
        <p:txBody>
          <a:bodyPr anchor="t" rtlCol="false" tIns="0" lIns="0" bIns="0" rIns="0">
            <a:spAutoFit/>
          </a:bodyPr>
          <a:lstStyle/>
          <a:p>
            <a:pPr algn="ctr">
              <a:lnSpc>
                <a:spcPts val="8600"/>
              </a:lnSpc>
            </a:pPr>
            <a:r>
              <a:rPr lang="en-US" sz="8600">
                <a:solidFill>
                  <a:srgbClr val="1CC7B2"/>
                </a:solidFill>
                <a:latin typeface="Kollektif Bold"/>
              </a:rPr>
              <a:t>DATA CLEANING</a:t>
            </a:r>
          </a:p>
        </p:txBody>
      </p:sp>
      <p:sp>
        <p:nvSpPr>
          <p:cNvPr name="TextBox 19" id="19"/>
          <p:cNvSpPr txBox="true"/>
          <p:nvPr/>
        </p:nvSpPr>
        <p:spPr>
          <a:xfrm rot="0">
            <a:off x="2479188" y="2639671"/>
            <a:ext cx="13641194" cy="1466850"/>
          </a:xfrm>
          <a:prstGeom prst="rect">
            <a:avLst/>
          </a:prstGeom>
        </p:spPr>
        <p:txBody>
          <a:bodyPr anchor="t" rtlCol="false" tIns="0" lIns="0" bIns="0" rIns="0">
            <a:spAutoFit/>
          </a:bodyPr>
          <a:lstStyle/>
          <a:p>
            <a:pPr algn="just">
              <a:lnSpc>
                <a:spcPts val="3839"/>
              </a:lnSpc>
            </a:pPr>
            <a:r>
              <a:rPr lang="en-US" sz="3199">
                <a:solidFill>
                  <a:srgbClr val="545454"/>
                </a:solidFill>
                <a:latin typeface="DM Sans"/>
              </a:rPr>
              <a:t>•  Impute the missing values with the column’s mean, median, or mode.</a:t>
            </a:r>
          </a:p>
          <a:p>
            <a:pPr algn="just">
              <a:lnSpc>
                <a:spcPts val="3839"/>
              </a:lnSpc>
            </a:pPr>
            <a:r>
              <a:rPr lang="en-US" sz="3199">
                <a:solidFill>
                  <a:srgbClr val="545454"/>
                </a:solidFill>
                <a:latin typeface="DM Sans"/>
              </a:rPr>
              <a:t>•  Drop the rows with missing values.</a:t>
            </a:r>
          </a:p>
          <a:p>
            <a:pPr algn="just">
              <a:lnSpc>
                <a:spcPts val="3839"/>
              </a:lnSpc>
            </a:pPr>
            <a:r>
              <a:rPr lang="en-US" sz="3199">
                <a:solidFill>
                  <a:srgbClr val="545454"/>
                </a:solidFill>
                <a:latin typeface="DM Sans"/>
              </a:rPr>
              <a:t>•  Use a machine learning model to predict the missing values like isnull()</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5400000">
            <a:off x="14324586" y="6849741"/>
            <a:ext cx="5869427" cy="5865022"/>
            <a:chOff x="0" y="0"/>
            <a:chExt cx="7825903" cy="7820029"/>
          </a:xfrm>
        </p:grpSpPr>
        <p:sp>
          <p:nvSpPr>
            <p:cNvPr name="AutoShape 12" id="12"/>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13" id="13"/>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14" id="14"/>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15" id="15"/>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16" id="16"/>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
        <p:nvSpPr>
          <p:cNvPr name="Freeform 17" id="17"/>
          <p:cNvSpPr/>
          <p:nvPr/>
        </p:nvSpPr>
        <p:spPr>
          <a:xfrm flipH="false" flipV="false" rot="0">
            <a:off x="3111777" y="4873255"/>
            <a:ext cx="13008605" cy="4341800"/>
          </a:xfrm>
          <a:custGeom>
            <a:avLst/>
            <a:gdLst/>
            <a:ahLst/>
            <a:cxnLst/>
            <a:rect r="r" b="b" t="t" l="l"/>
            <a:pathLst>
              <a:path h="4341800" w="13008605">
                <a:moveTo>
                  <a:pt x="0" y="0"/>
                </a:moveTo>
                <a:lnTo>
                  <a:pt x="13008605" y="0"/>
                </a:lnTo>
                <a:lnTo>
                  <a:pt x="13008605" y="4341800"/>
                </a:lnTo>
                <a:lnTo>
                  <a:pt x="0" y="4341800"/>
                </a:lnTo>
                <a:lnTo>
                  <a:pt x="0" y="0"/>
                </a:lnTo>
                <a:close/>
              </a:path>
            </a:pathLst>
          </a:custGeom>
          <a:blipFill>
            <a:blip r:embed="rId10"/>
            <a:stretch>
              <a:fillRect l="0" t="0" r="0" b="0"/>
            </a:stretch>
          </a:blipFill>
        </p:spPr>
      </p:sp>
      <p:sp>
        <p:nvSpPr>
          <p:cNvPr name="TextBox 18" id="18"/>
          <p:cNvSpPr txBox="true"/>
          <p:nvPr/>
        </p:nvSpPr>
        <p:spPr>
          <a:xfrm rot="0">
            <a:off x="1625713" y="659372"/>
            <a:ext cx="13959829" cy="1812941"/>
          </a:xfrm>
          <a:prstGeom prst="rect">
            <a:avLst/>
          </a:prstGeom>
        </p:spPr>
        <p:txBody>
          <a:bodyPr anchor="t" rtlCol="false" tIns="0" lIns="0" bIns="0" rIns="0">
            <a:spAutoFit/>
          </a:bodyPr>
          <a:lstStyle/>
          <a:p>
            <a:pPr algn="ctr">
              <a:lnSpc>
                <a:spcPts val="6500"/>
              </a:lnSpc>
            </a:pPr>
            <a:r>
              <a:rPr lang="en-US" sz="6500">
                <a:solidFill>
                  <a:srgbClr val="1CC7B2"/>
                </a:solidFill>
                <a:latin typeface="Kollektif Bold"/>
              </a:rPr>
              <a:t>NORMALIZE THE DATA AND OVERSAMPLING</a:t>
            </a:r>
          </a:p>
        </p:txBody>
      </p:sp>
      <p:sp>
        <p:nvSpPr>
          <p:cNvPr name="TextBox 19" id="19"/>
          <p:cNvSpPr txBox="true"/>
          <p:nvPr/>
        </p:nvSpPr>
        <p:spPr>
          <a:xfrm rot="0">
            <a:off x="1093334" y="2892055"/>
            <a:ext cx="15027048" cy="1466850"/>
          </a:xfrm>
          <a:prstGeom prst="rect">
            <a:avLst/>
          </a:prstGeom>
        </p:spPr>
        <p:txBody>
          <a:bodyPr anchor="t" rtlCol="false" tIns="0" lIns="0" bIns="0" rIns="0">
            <a:spAutoFit/>
          </a:bodyPr>
          <a:lstStyle/>
          <a:p>
            <a:pPr algn="just">
              <a:lnSpc>
                <a:spcPts val="3839"/>
              </a:lnSpc>
            </a:pPr>
            <a:r>
              <a:rPr lang="en-US" sz="3199">
                <a:solidFill>
                  <a:srgbClr val="545454"/>
                </a:solidFill>
                <a:latin typeface="DM Sans"/>
              </a:rPr>
              <a:t>Normalization is scaling the data so that all features have similar values. This can improve the performance of machine learning models by making the parts more comparable.</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5400000">
            <a:off x="14324586" y="6849741"/>
            <a:ext cx="5869427" cy="5865022"/>
            <a:chOff x="0" y="0"/>
            <a:chExt cx="7825903" cy="7820029"/>
          </a:xfrm>
        </p:grpSpPr>
        <p:sp>
          <p:nvSpPr>
            <p:cNvPr name="AutoShape 12" id="12"/>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13" id="13"/>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14" id="14"/>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15" id="15"/>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16" id="16"/>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
        <p:nvSpPr>
          <p:cNvPr name="Freeform 17" id="17"/>
          <p:cNvSpPr/>
          <p:nvPr/>
        </p:nvSpPr>
        <p:spPr>
          <a:xfrm flipH="false" flipV="false" rot="0">
            <a:off x="2703396" y="3274386"/>
            <a:ext cx="13416986" cy="4882153"/>
          </a:xfrm>
          <a:custGeom>
            <a:avLst/>
            <a:gdLst/>
            <a:ahLst/>
            <a:cxnLst/>
            <a:rect r="r" b="b" t="t" l="l"/>
            <a:pathLst>
              <a:path h="4882153" w="13416986">
                <a:moveTo>
                  <a:pt x="0" y="0"/>
                </a:moveTo>
                <a:lnTo>
                  <a:pt x="13416986" y="0"/>
                </a:lnTo>
                <a:lnTo>
                  <a:pt x="13416986" y="4882153"/>
                </a:lnTo>
                <a:lnTo>
                  <a:pt x="0" y="4882153"/>
                </a:lnTo>
                <a:lnTo>
                  <a:pt x="0" y="0"/>
                </a:lnTo>
                <a:close/>
              </a:path>
            </a:pathLst>
          </a:custGeom>
          <a:blipFill>
            <a:blip r:embed="rId10"/>
            <a:stretch>
              <a:fillRect l="0" t="0" r="0" b="0"/>
            </a:stretch>
          </a:blipFill>
        </p:spPr>
      </p:sp>
      <p:sp>
        <p:nvSpPr>
          <p:cNvPr name="TextBox 18" id="18"/>
          <p:cNvSpPr txBox="true"/>
          <p:nvPr/>
        </p:nvSpPr>
        <p:spPr>
          <a:xfrm rot="0">
            <a:off x="1625713" y="1118718"/>
            <a:ext cx="13959829" cy="993791"/>
          </a:xfrm>
          <a:prstGeom prst="rect">
            <a:avLst/>
          </a:prstGeom>
        </p:spPr>
        <p:txBody>
          <a:bodyPr anchor="t" rtlCol="false" tIns="0" lIns="0" bIns="0" rIns="0">
            <a:spAutoFit/>
          </a:bodyPr>
          <a:lstStyle/>
          <a:p>
            <a:pPr algn="ctr">
              <a:lnSpc>
                <a:spcPts val="6500"/>
              </a:lnSpc>
            </a:pPr>
            <a:r>
              <a:rPr lang="en-US" sz="6500">
                <a:solidFill>
                  <a:srgbClr val="1CC7B2"/>
                </a:solidFill>
                <a:latin typeface="Kollektif Bold"/>
              </a:rPr>
              <a:t>FEATURE SELECTION</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7ED"/>
        </a:solidFill>
      </p:bgPr>
    </p:bg>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5400000">
            <a:off x="14324586" y="6849741"/>
            <a:ext cx="5869427" cy="5865022"/>
            <a:chOff x="0" y="0"/>
            <a:chExt cx="7825903" cy="7820029"/>
          </a:xfrm>
        </p:grpSpPr>
        <p:sp>
          <p:nvSpPr>
            <p:cNvPr name="AutoShape 12" id="12"/>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13" id="13"/>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14" id="14"/>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15" id="15"/>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16" id="16"/>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
        <p:nvSpPr>
          <p:cNvPr name="Freeform 17" id="17"/>
          <p:cNvSpPr/>
          <p:nvPr/>
        </p:nvSpPr>
        <p:spPr>
          <a:xfrm flipH="false" flipV="false" rot="0">
            <a:off x="2421435" y="1529328"/>
            <a:ext cx="13698947" cy="7169116"/>
          </a:xfrm>
          <a:custGeom>
            <a:avLst/>
            <a:gdLst/>
            <a:ahLst/>
            <a:cxnLst/>
            <a:rect r="r" b="b" t="t" l="l"/>
            <a:pathLst>
              <a:path h="7169116" w="13698947">
                <a:moveTo>
                  <a:pt x="0" y="0"/>
                </a:moveTo>
                <a:lnTo>
                  <a:pt x="13698947" y="0"/>
                </a:lnTo>
                <a:lnTo>
                  <a:pt x="13698947" y="7169115"/>
                </a:lnTo>
                <a:lnTo>
                  <a:pt x="0" y="7169115"/>
                </a:lnTo>
                <a:lnTo>
                  <a:pt x="0" y="0"/>
                </a:lnTo>
                <a:close/>
              </a:path>
            </a:pathLst>
          </a:custGeom>
          <a:blipFill>
            <a:blip r:embed="rId10"/>
            <a:stretch>
              <a:fillRect l="0" t="0" r="0" b="0"/>
            </a:stretch>
          </a:blipFill>
        </p:spPr>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5400000">
            <a:off x="14324586" y="6849741"/>
            <a:ext cx="5869427" cy="5865022"/>
            <a:chOff x="0" y="0"/>
            <a:chExt cx="7825903" cy="7820029"/>
          </a:xfrm>
        </p:grpSpPr>
        <p:sp>
          <p:nvSpPr>
            <p:cNvPr name="AutoShape 12" id="12"/>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13" id="13"/>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14" id="14"/>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15" id="15"/>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16" id="16"/>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
        <p:nvSpPr>
          <p:cNvPr name="Freeform 17" id="17"/>
          <p:cNvSpPr/>
          <p:nvPr/>
        </p:nvSpPr>
        <p:spPr>
          <a:xfrm flipH="false" flipV="false" rot="0">
            <a:off x="2683081" y="3223528"/>
            <a:ext cx="12921837" cy="5474915"/>
          </a:xfrm>
          <a:custGeom>
            <a:avLst/>
            <a:gdLst/>
            <a:ahLst/>
            <a:cxnLst/>
            <a:rect r="r" b="b" t="t" l="l"/>
            <a:pathLst>
              <a:path h="5474915" w="12921837">
                <a:moveTo>
                  <a:pt x="0" y="0"/>
                </a:moveTo>
                <a:lnTo>
                  <a:pt x="12921838" y="0"/>
                </a:lnTo>
                <a:lnTo>
                  <a:pt x="12921838" y="5474915"/>
                </a:lnTo>
                <a:lnTo>
                  <a:pt x="0" y="5474915"/>
                </a:lnTo>
                <a:lnTo>
                  <a:pt x="0" y="0"/>
                </a:lnTo>
                <a:close/>
              </a:path>
            </a:pathLst>
          </a:custGeom>
          <a:blipFill>
            <a:blip r:embed="rId10"/>
            <a:stretch>
              <a:fillRect l="0" t="0" r="0" b="0"/>
            </a:stretch>
          </a:blipFill>
        </p:spPr>
      </p:sp>
      <p:sp>
        <p:nvSpPr>
          <p:cNvPr name="TextBox 18" id="18"/>
          <p:cNvSpPr txBox="true"/>
          <p:nvPr/>
        </p:nvSpPr>
        <p:spPr>
          <a:xfrm rot="0">
            <a:off x="1625713" y="1118718"/>
            <a:ext cx="13959829" cy="993791"/>
          </a:xfrm>
          <a:prstGeom prst="rect">
            <a:avLst/>
          </a:prstGeom>
        </p:spPr>
        <p:txBody>
          <a:bodyPr anchor="t" rtlCol="false" tIns="0" lIns="0" bIns="0" rIns="0">
            <a:spAutoFit/>
          </a:bodyPr>
          <a:lstStyle/>
          <a:p>
            <a:pPr algn="ctr">
              <a:lnSpc>
                <a:spcPts val="6500"/>
              </a:lnSpc>
            </a:pPr>
            <a:r>
              <a:rPr lang="en-US" sz="6500">
                <a:solidFill>
                  <a:srgbClr val="1CC7B2"/>
                </a:solidFill>
                <a:latin typeface="Kollektif Bold"/>
              </a:rPr>
              <a:t>PERFORMANCE ANALYSIS</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5400000">
            <a:off x="14324586" y="6849741"/>
            <a:ext cx="5869427" cy="5865022"/>
            <a:chOff x="0" y="0"/>
            <a:chExt cx="7825903" cy="7820029"/>
          </a:xfrm>
        </p:grpSpPr>
        <p:sp>
          <p:nvSpPr>
            <p:cNvPr name="AutoShape 12" id="12"/>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13" id="13"/>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14" id="14"/>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15" id="15"/>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16" id="16"/>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
        <p:nvSpPr>
          <p:cNvPr name="Freeform 17" id="17"/>
          <p:cNvSpPr/>
          <p:nvPr/>
        </p:nvSpPr>
        <p:spPr>
          <a:xfrm flipH="false" flipV="false" rot="0">
            <a:off x="3411930" y="2646608"/>
            <a:ext cx="11849226" cy="3236658"/>
          </a:xfrm>
          <a:custGeom>
            <a:avLst/>
            <a:gdLst/>
            <a:ahLst/>
            <a:cxnLst/>
            <a:rect r="r" b="b" t="t" l="l"/>
            <a:pathLst>
              <a:path h="3236658" w="11849226">
                <a:moveTo>
                  <a:pt x="0" y="0"/>
                </a:moveTo>
                <a:lnTo>
                  <a:pt x="11849226" y="0"/>
                </a:lnTo>
                <a:lnTo>
                  <a:pt x="11849226" y="3236658"/>
                </a:lnTo>
                <a:lnTo>
                  <a:pt x="0" y="3236658"/>
                </a:lnTo>
                <a:lnTo>
                  <a:pt x="0" y="0"/>
                </a:lnTo>
                <a:close/>
              </a:path>
            </a:pathLst>
          </a:custGeom>
          <a:blipFill>
            <a:blip r:embed="rId10"/>
            <a:stretch>
              <a:fillRect l="0" t="0" r="0" b="0"/>
            </a:stretch>
          </a:blipFill>
        </p:spPr>
      </p:sp>
      <p:sp>
        <p:nvSpPr>
          <p:cNvPr name="Freeform 18" id="18"/>
          <p:cNvSpPr/>
          <p:nvPr/>
        </p:nvSpPr>
        <p:spPr>
          <a:xfrm flipH="false" flipV="false" rot="0">
            <a:off x="3411930" y="5811491"/>
            <a:ext cx="11849226" cy="3606286"/>
          </a:xfrm>
          <a:custGeom>
            <a:avLst/>
            <a:gdLst/>
            <a:ahLst/>
            <a:cxnLst/>
            <a:rect r="r" b="b" t="t" l="l"/>
            <a:pathLst>
              <a:path h="3606286" w="11849226">
                <a:moveTo>
                  <a:pt x="0" y="0"/>
                </a:moveTo>
                <a:lnTo>
                  <a:pt x="11849226" y="0"/>
                </a:lnTo>
                <a:lnTo>
                  <a:pt x="11849226" y="3606287"/>
                </a:lnTo>
                <a:lnTo>
                  <a:pt x="0" y="3606287"/>
                </a:lnTo>
                <a:lnTo>
                  <a:pt x="0" y="0"/>
                </a:lnTo>
                <a:close/>
              </a:path>
            </a:pathLst>
          </a:custGeom>
          <a:blipFill>
            <a:blip r:embed="rId11"/>
            <a:stretch>
              <a:fillRect l="0" t="0" r="0" b="0"/>
            </a:stretch>
          </a:blipFill>
        </p:spPr>
      </p:sp>
      <p:sp>
        <p:nvSpPr>
          <p:cNvPr name="TextBox 19" id="19"/>
          <p:cNvSpPr txBox="true"/>
          <p:nvPr/>
        </p:nvSpPr>
        <p:spPr>
          <a:xfrm rot="0">
            <a:off x="1625713" y="1118718"/>
            <a:ext cx="13959829" cy="993791"/>
          </a:xfrm>
          <a:prstGeom prst="rect">
            <a:avLst/>
          </a:prstGeom>
        </p:spPr>
        <p:txBody>
          <a:bodyPr anchor="t" rtlCol="false" tIns="0" lIns="0" bIns="0" rIns="0">
            <a:spAutoFit/>
          </a:bodyPr>
          <a:lstStyle/>
          <a:p>
            <a:pPr algn="ctr">
              <a:lnSpc>
                <a:spcPts val="6500"/>
              </a:lnSpc>
            </a:pPr>
            <a:r>
              <a:rPr lang="en-US" sz="6500">
                <a:solidFill>
                  <a:srgbClr val="1CC7B2"/>
                </a:solidFill>
                <a:latin typeface="Kollektif Bold"/>
              </a:rPr>
              <a:t>PERFORMANCE ANALYSIS</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5400000">
            <a:off x="14324586" y="6849741"/>
            <a:ext cx="5869427" cy="5865022"/>
            <a:chOff x="0" y="0"/>
            <a:chExt cx="7825903" cy="7820029"/>
          </a:xfrm>
        </p:grpSpPr>
        <p:sp>
          <p:nvSpPr>
            <p:cNvPr name="AutoShape 12" id="12"/>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13" id="13"/>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14" id="14"/>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15" id="15"/>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16" id="16"/>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
        <p:nvSpPr>
          <p:cNvPr name="Freeform 17" id="17"/>
          <p:cNvSpPr/>
          <p:nvPr/>
        </p:nvSpPr>
        <p:spPr>
          <a:xfrm flipH="false" flipV="false" rot="0">
            <a:off x="3189044" y="2889796"/>
            <a:ext cx="11909912" cy="4507407"/>
          </a:xfrm>
          <a:custGeom>
            <a:avLst/>
            <a:gdLst/>
            <a:ahLst/>
            <a:cxnLst/>
            <a:rect r="r" b="b" t="t" l="l"/>
            <a:pathLst>
              <a:path h="4507407" w="11909912">
                <a:moveTo>
                  <a:pt x="0" y="0"/>
                </a:moveTo>
                <a:lnTo>
                  <a:pt x="11909912" y="0"/>
                </a:lnTo>
                <a:lnTo>
                  <a:pt x="11909912" y="4507408"/>
                </a:lnTo>
                <a:lnTo>
                  <a:pt x="0" y="4507408"/>
                </a:lnTo>
                <a:lnTo>
                  <a:pt x="0" y="0"/>
                </a:lnTo>
                <a:close/>
              </a:path>
            </a:pathLst>
          </a:custGeom>
          <a:blipFill>
            <a:blip r:embed="rId10"/>
            <a:stretch>
              <a:fillRect l="0" t="0" r="0" b="0"/>
            </a:stretch>
          </a:blipFill>
        </p:spPr>
      </p:sp>
      <p:sp>
        <p:nvSpPr>
          <p:cNvPr name="TextBox 18" id="18"/>
          <p:cNvSpPr txBox="true"/>
          <p:nvPr/>
        </p:nvSpPr>
        <p:spPr>
          <a:xfrm rot="0">
            <a:off x="1625713" y="1118718"/>
            <a:ext cx="13959829" cy="993791"/>
          </a:xfrm>
          <a:prstGeom prst="rect">
            <a:avLst/>
          </a:prstGeom>
        </p:spPr>
        <p:txBody>
          <a:bodyPr anchor="t" rtlCol="false" tIns="0" lIns="0" bIns="0" rIns="0">
            <a:spAutoFit/>
          </a:bodyPr>
          <a:lstStyle/>
          <a:p>
            <a:pPr algn="ctr">
              <a:lnSpc>
                <a:spcPts val="6500"/>
              </a:lnSpc>
            </a:pPr>
            <a:r>
              <a:rPr lang="en-US" sz="6500">
                <a:solidFill>
                  <a:srgbClr val="1CC7B2"/>
                </a:solidFill>
                <a:latin typeface="Kollektif Bold"/>
              </a:rPr>
              <a:t>CLASSIFIER ANALYSIS</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5400000">
            <a:off x="14324586" y="6849741"/>
            <a:ext cx="5869427" cy="5865022"/>
            <a:chOff x="0" y="0"/>
            <a:chExt cx="7825903" cy="7820029"/>
          </a:xfrm>
        </p:grpSpPr>
        <p:sp>
          <p:nvSpPr>
            <p:cNvPr name="AutoShape 12" id="12"/>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13" id="13"/>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14" id="14"/>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15" id="15"/>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16" id="16"/>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
        <p:nvSpPr>
          <p:cNvPr name="Freeform 17" id="17"/>
          <p:cNvSpPr/>
          <p:nvPr/>
        </p:nvSpPr>
        <p:spPr>
          <a:xfrm flipH="false" flipV="false" rot="0">
            <a:off x="5991877" y="2654413"/>
            <a:ext cx="6304246" cy="6328462"/>
          </a:xfrm>
          <a:custGeom>
            <a:avLst/>
            <a:gdLst/>
            <a:ahLst/>
            <a:cxnLst/>
            <a:rect r="r" b="b" t="t" l="l"/>
            <a:pathLst>
              <a:path h="6328462" w="6304246">
                <a:moveTo>
                  <a:pt x="0" y="0"/>
                </a:moveTo>
                <a:lnTo>
                  <a:pt x="6304246" y="0"/>
                </a:lnTo>
                <a:lnTo>
                  <a:pt x="6304246" y="6328462"/>
                </a:lnTo>
                <a:lnTo>
                  <a:pt x="0" y="6328462"/>
                </a:lnTo>
                <a:lnTo>
                  <a:pt x="0" y="0"/>
                </a:lnTo>
                <a:close/>
              </a:path>
            </a:pathLst>
          </a:custGeom>
          <a:blipFill>
            <a:blip r:embed="rId10"/>
            <a:stretch>
              <a:fillRect l="0" t="0" r="0" b="0"/>
            </a:stretch>
          </a:blipFill>
        </p:spPr>
      </p:sp>
      <p:sp>
        <p:nvSpPr>
          <p:cNvPr name="TextBox 18" id="18"/>
          <p:cNvSpPr txBox="true"/>
          <p:nvPr/>
        </p:nvSpPr>
        <p:spPr>
          <a:xfrm rot="0">
            <a:off x="1625713" y="1118718"/>
            <a:ext cx="13959829" cy="993791"/>
          </a:xfrm>
          <a:prstGeom prst="rect">
            <a:avLst/>
          </a:prstGeom>
        </p:spPr>
        <p:txBody>
          <a:bodyPr anchor="t" rtlCol="false" tIns="0" lIns="0" bIns="0" rIns="0">
            <a:spAutoFit/>
          </a:bodyPr>
          <a:lstStyle/>
          <a:p>
            <a:pPr algn="ctr">
              <a:lnSpc>
                <a:spcPts val="6500"/>
              </a:lnSpc>
            </a:pPr>
            <a:r>
              <a:rPr lang="en-US" sz="6500">
                <a:solidFill>
                  <a:srgbClr val="1CC7B2"/>
                </a:solidFill>
                <a:latin typeface="Kollektif Bold"/>
              </a:rPr>
              <a:t>CLASSIFIER ANALYSIS</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5400000">
            <a:off x="14324586" y="6849741"/>
            <a:ext cx="5869427" cy="5865022"/>
            <a:chOff x="0" y="0"/>
            <a:chExt cx="7825903" cy="7820029"/>
          </a:xfrm>
        </p:grpSpPr>
        <p:sp>
          <p:nvSpPr>
            <p:cNvPr name="AutoShape 7" id="7"/>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8" id="8"/>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9" id="9"/>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10" id="10"/>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11" id="11"/>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
        <p:nvSpPr>
          <p:cNvPr name="Freeform 12" id="12"/>
          <p:cNvSpPr/>
          <p:nvPr/>
        </p:nvSpPr>
        <p:spPr>
          <a:xfrm flipH="false" flipV="false" rot="0">
            <a:off x="9144000" y="2395242"/>
            <a:ext cx="7514726" cy="6303201"/>
          </a:xfrm>
          <a:custGeom>
            <a:avLst/>
            <a:gdLst/>
            <a:ahLst/>
            <a:cxnLst/>
            <a:rect r="r" b="b" t="t" l="l"/>
            <a:pathLst>
              <a:path h="6303201" w="7514726">
                <a:moveTo>
                  <a:pt x="0" y="0"/>
                </a:moveTo>
                <a:lnTo>
                  <a:pt x="7514726" y="0"/>
                </a:lnTo>
                <a:lnTo>
                  <a:pt x="7514726" y="6303201"/>
                </a:lnTo>
                <a:lnTo>
                  <a:pt x="0" y="6303201"/>
                </a:lnTo>
                <a:lnTo>
                  <a:pt x="0" y="0"/>
                </a:lnTo>
                <a:close/>
              </a:path>
            </a:pathLst>
          </a:custGeom>
          <a:blipFill>
            <a:blip r:embed="rId10"/>
            <a:stretch>
              <a:fillRect l="0" t="0" r="0" b="0"/>
            </a:stretch>
          </a:blipFill>
        </p:spPr>
      </p:sp>
      <p:sp>
        <p:nvSpPr>
          <p:cNvPr name="Freeform 13" id="13"/>
          <p:cNvSpPr/>
          <p:nvPr/>
        </p:nvSpPr>
        <p:spPr>
          <a:xfrm flipH="false" flipV="false" rot="0">
            <a:off x="486968" y="3196318"/>
            <a:ext cx="8657032" cy="4272943"/>
          </a:xfrm>
          <a:custGeom>
            <a:avLst/>
            <a:gdLst/>
            <a:ahLst/>
            <a:cxnLst/>
            <a:rect r="r" b="b" t="t" l="l"/>
            <a:pathLst>
              <a:path h="4272943" w="8657032">
                <a:moveTo>
                  <a:pt x="0" y="0"/>
                </a:moveTo>
                <a:lnTo>
                  <a:pt x="8657032" y="0"/>
                </a:lnTo>
                <a:lnTo>
                  <a:pt x="8657032" y="4272943"/>
                </a:lnTo>
                <a:lnTo>
                  <a:pt x="0" y="4272943"/>
                </a:lnTo>
                <a:lnTo>
                  <a:pt x="0" y="0"/>
                </a:lnTo>
                <a:close/>
              </a:path>
            </a:pathLst>
          </a:custGeom>
          <a:blipFill>
            <a:blip r:embed="rId11"/>
            <a:stretch>
              <a:fillRect l="0" t="0" r="0" b="0"/>
            </a:stretch>
          </a:blipFill>
        </p:spPr>
      </p:sp>
      <p:sp>
        <p:nvSpPr>
          <p:cNvPr name="TextBox 14" id="14"/>
          <p:cNvSpPr txBox="true"/>
          <p:nvPr/>
        </p:nvSpPr>
        <p:spPr>
          <a:xfrm rot="0">
            <a:off x="1625713" y="1118718"/>
            <a:ext cx="13959829" cy="993791"/>
          </a:xfrm>
          <a:prstGeom prst="rect">
            <a:avLst/>
          </a:prstGeom>
        </p:spPr>
        <p:txBody>
          <a:bodyPr anchor="t" rtlCol="false" tIns="0" lIns="0" bIns="0" rIns="0">
            <a:spAutoFit/>
          </a:bodyPr>
          <a:lstStyle/>
          <a:p>
            <a:pPr algn="ctr">
              <a:lnSpc>
                <a:spcPts val="6500"/>
              </a:lnSpc>
            </a:pPr>
            <a:r>
              <a:rPr lang="en-US" sz="6500">
                <a:solidFill>
                  <a:srgbClr val="1CC7B2"/>
                </a:solidFill>
                <a:latin typeface="Kollektif Bold"/>
              </a:rPr>
              <a:t>BEST MODEL</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5400000">
            <a:off x="14324586" y="6849741"/>
            <a:ext cx="5869427" cy="5865022"/>
            <a:chOff x="0" y="0"/>
            <a:chExt cx="7825903" cy="7820029"/>
          </a:xfrm>
        </p:grpSpPr>
        <p:sp>
          <p:nvSpPr>
            <p:cNvPr name="AutoShape 7" id="7"/>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8" id="8"/>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9" id="9"/>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10" id="10"/>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11" id="11"/>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grpSp>
        <p:nvGrpSpPr>
          <p:cNvPr name="Group 12" id="12"/>
          <p:cNvGrpSpPr/>
          <p:nvPr/>
        </p:nvGrpSpPr>
        <p:grpSpPr>
          <a:xfrm rot="0">
            <a:off x="9682372" y="1895328"/>
            <a:ext cx="5311909" cy="6024731"/>
            <a:chOff x="0" y="0"/>
            <a:chExt cx="7082546" cy="8032975"/>
          </a:xfrm>
        </p:grpSpPr>
        <p:grpSp>
          <p:nvGrpSpPr>
            <p:cNvPr name="Group 13" id="13"/>
            <p:cNvGrpSpPr/>
            <p:nvPr/>
          </p:nvGrpSpPr>
          <p:grpSpPr>
            <a:xfrm rot="0">
              <a:off x="423368" y="6995160"/>
              <a:ext cx="6240720" cy="1037815"/>
              <a:chOff x="0" y="0"/>
              <a:chExt cx="1232735" cy="205000"/>
            </a:xfrm>
          </p:grpSpPr>
          <p:sp>
            <p:nvSpPr>
              <p:cNvPr name="Freeform 14" id="14"/>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48CFAE"/>
              </a:solidFill>
            </p:spPr>
          </p:sp>
          <p:sp>
            <p:nvSpPr>
              <p:cNvPr name="TextBox 15" id="15"/>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sp>
          <p:nvSpPr>
            <p:cNvPr name="TextBox 16" id="16"/>
            <p:cNvSpPr txBox="true"/>
            <p:nvPr/>
          </p:nvSpPr>
          <p:spPr>
            <a:xfrm rot="0">
              <a:off x="0" y="7188606"/>
              <a:ext cx="7082546" cy="619126"/>
            </a:xfrm>
            <a:prstGeom prst="rect">
              <a:avLst/>
            </a:prstGeom>
          </p:spPr>
          <p:txBody>
            <a:bodyPr anchor="t" rtlCol="false" tIns="0" lIns="0" bIns="0" rIns="0">
              <a:spAutoFit/>
            </a:bodyPr>
            <a:lstStyle/>
            <a:p>
              <a:pPr algn="ctr">
                <a:lnSpc>
                  <a:spcPts val="3000"/>
                </a:lnSpc>
              </a:pPr>
              <a:r>
                <a:rPr lang="en-US" sz="3000" u="sng">
                  <a:solidFill>
                    <a:srgbClr val="FFFFFF"/>
                  </a:solidFill>
                  <a:latin typeface="Kollektif Bold"/>
                  <a:hlinkClick r:id="rId10" tooltip="https://drive.google.com/file/d/1mtz-vvQHjzhbnDn7-O5GxjFBS3Tyq%20view?usp=sharing"/>
                </a:rPr>
                <a:t>APP</a:t>
              </a:r>
            </a:p>
          </p:txBody>
        </p:sp>
        <p:grpSp>
          <p:nvGrpSpPr>
            <p:cNvPr name="Group 17" id="17"/>
            <p:cNvGrpSpPr>
              <a:grpSpLocks noChangeAspect="true"/>
            </p:cNvGrpSpPr>
            <p:nvPr/>
          </p:nvGrpSpPr>
          <p:grpSpPr>
            <a:xfrm rot="0">
              <a:off x="1773633" y="0"/>
              <a:ext cx="3535281" cy="6995160"/>
              <a:chOff x="0" y="0"/>
              <a:chExt cx="2620010" cy="5184140"/>
            </a:xfrm>
          </p:grpSpPr>
          <p:sp>
            <p:nvSpPr>
              <p:cNvPr name="Freeform 18" id="18"/>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9" id="19"/>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11"/>
                <a:stretch>
                  <a:fillRect l="-4175" t="0" r="-4175" b="0"/>
                </a:stretch>
              </a:blipFill>
            </p:spPr>
          </p:sp>
          <p:sp>
            <p:nvSpPr>
              <p:cNvPr name="Freeform 20" id="20"/>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1" id="21"/>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2" id="22"/>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3" id="23"/>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4" id="24"/>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5" id="25"/>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6" id="26"/>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grpSp>
        <p:nvGrpSpPr>
          <p:cNvPr name="Group 27" id="27"/>
          <p:cNvGrpSpPr/>
          <p:nvPr/>
        </p:nvGrpSpPr>
        <p:grpSpPr>
          <a:xfrm rot="0">
            <a:off x="2167618" y="1895328"/>
            <a:ext cx="6534348" cy="6024731"/>
            <a:chOff x="0" y="0"/>
            <a:chExt cx="8712464" cy="8032975"/>
          </a:xfrm>
        </p:grpSpPr>
        <p:grpSp>
          <p:nvGrpSpPr>
            <p:cNvPr name="Group 28" id="28"/>
            <p:cNvGrpSpPr/>
            <p:nvPr/>
          </p:nvGrpSpPr>
          <p:grpSpPr>
            <a:xfrm rot="0">
              <a:off x="1198339" y="6995160"/>
              <a:ext cx="6240720" cy="1037815"/>
              <a:chOff x="0" y="0"/>
              <a:chExt cx="1232735" cy="205000"/>
            </a:xfrm>
          </p:grpSpPr>
          <p:sp>
            <p:nvSpPr>
              <p:cNvPr name="Freeform 29" id="29"/>
              <p:cNvSpPr/>
              <p:nvPr/>
            </p:nvSpPr>
            <p:spPr>
              <a:xfrm flipH="false" flipV="false" rot="0">
                <a:off x="0" y="0"/>
                <a:ext cx="1232735" cy="205000"/>
              </a:xfrm>
              <a:custGeom>
                <a:avLst/>
                <a:gdLst/>
                <a:ahLst/>
                <a:cxnLst/>
                <a:rect r="r" b="b" t="t" l="l"/>
                <a:pathLst>
                  <a:path h="205000" w="1232735">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227C9D"/>
              </a:solidFill>
            </p:spPr>
          </p:sp>
          <p:sp>
            <p:nvSpPr>
              <p:cNvPr name="TextBox 30" id="30"/>
              <p:cNvSpPr txBox="true"/>
              <p:nvPr/>
            </p:nvSpPr>
            <p:spPr>
              <a:xfrm>
                <a:off x="0" y="19050"/>
                <a:ext cx="1232735" cy="185950"/>
              </a:xfrm>
              <a:prstGeom prst="rect">
                <a:avLst/>
              </a:prstGeom>
            </p:spPr>
            <p:txBody>
              <a:bodyPr anchor="ctr" rtlCol="false" tIns="50800" lIns="50800" bIns="50800" rIns="50800"/>
              <a:lstStyle/>
              <a:p>
                <a:pPr algn="ctr">
                  <a:lnSpc>
                    <a:spcPts val="2553"/>
                  </a:lnSpc>
                </a:pPr>
              </a:p>
            </p:txBody>
          </p:sp>
        </p:grpSp>
        <p:sp>
          <p:nvSpPr>
            <p:cNvPr name="TextBox 31" id="31"/>
            <p:cNvSpPr txBox="true"/>
            <p:nvPr/>
          </p:nvSpPr>
          <p:spPr>
            <a:xfrm rot="0">
              <a:off x="759279" y="7210879"/>
              <a:ext cx="7082546" cy="619126"/>
            </a:xfrm>
            <a:prstGeom prst="rect">
              <a:avLst/>
            </a:prstGeom>
          </p:spPr>
          <p:txBody>
            <a:bodyPr anchor="t" rtlCol="false" tIns="0" lIns="0" bIns="0" rIns="0">
              <a:spAutoFit/>
            </a:bodyPr>
            <a:lstStyle/>
            <a:p>
              <a:pPr algn="ctr">
                <a:lnSpc>
                  <a:spcPts val="3000"/>
                </a:lnSpc>
              </a:pPr>
              <a:r>
                <a:rPr lang="en-US" sz="3000" u="sng">
                  <a:solidFill>
                    <a:srgbClr val="FFFFFF"/>
                  </a:solidFill>
                  <a:latin typeface="Kollektif Bold"/>
                  <a:hlinkClick r:id="rId12" tooltip="https://shakiliitju.github.io/Identifying-Suicidal-Tendency/"/>
                </a:rPr>
                <a:t>WEBSITE</a:t>
              </a:r>
            </a:p>
          </p:txBody>
        </p:sp>
        <p:grpSp>
          <p:nvGrpSpPr>
            <p:cNvPr name="Group 32" id="32"/>
            <p:cNvGrpSpPr>
              <a:grpSpLocks noChangeAspect="true"/>
            </p:cNvGrpSpPr>
            <p:nvPr/>
          </p:nvGrpSpPr>
          <p:grpSpPr>
            <a:xfrm rot="0">
              <a:off x="0" y="0"/>
              <a:ext cx="8712464" cy="6995160"/>
              <a:chOff x="0" y="0"/>
              <a:chExt cx="7467600" cy="5995670"/>
            </a:xfrm>
          </p:grpSpPr>
          <p:sp>
            <p:nvSpPr>
              <p:cNvPr name="Freeform 33" id="33"/>
              <p:cNvSpPr/>
              <p:nvPr/>
            </p:nvSpPr>
            <p:spPr>
              <a:xfrm flipH="false" flipV="false" rot="0">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34" id="34"/>
              <p:cNvSpPr/>
              <p:nvPr/>
            </p:nvSpPr>
            <p:spPr>
              <a:xfrm flipH="false" flipV="false" rot="0">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35" id="35"/>
              <p:cNvSpPr/>
              <p:nvPr/>
            </p:nvSpPr>
            <p:spPr>
              <a:xfrm flipH="false" flipV="false" rot="0">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36" id="36"/>
              <p:cNvSpPr/>
              <p:nvPr/>
            </p:nvSpPr>
            <p:spPr>
              <a:xfrm flipH="false" flipV="false" rot="0">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13"/>
                <a:stretch>
                  <a:fillRect l="0" t="0" r="-14009" b="0"/>
                </a:stretch>
              </a:blipFill>
            </p:spPr>
          </p:sp>
        </p:grpSp>
      </p:grpSp>
      <p:sp>
        <p:nvSpPr>
          <p:cNvPr name="TextBox 37" id="37"/>
          <p:cNvSpPr txBox="true"/>
          <p:nvPr/>
        </p:nvSpPr>
        <p:spPr>
          <a:xfrm rot="0">
            <a:off x="2702457" y="576814"/>
            <a:ext cx="13959829" cy="993791"/>
          </a:xfrm>
          <a:prstGeom prst="rect">
            <a:avLst/>
          </a:prstGeom>
        </p:spPr>
        <p:txBody>
          <a:bodyPr anchor="t" rtlCol="false" tIns="0" lIns="0" bIns="0" rIns="0">
            <a:spAutoFit/>
          </a:bodyPr>
          <a:lstStyle/>
          <a:p>
            <a:pPr algn="ctr">
              <a:lnSpc>
                <a:spcPts val="6500"/>
              </a:lnSpc>
            </a:pPr>
            <a:r>
              <a:rPr lang="en-US" sz="6500">
                <a:solidFill>
                  <a:srgbClr val="1CC7B2"/>
                </a:solidFill>
                <a:latin typeface="Kollektif Bold"/>
              </a:rPr>
              <a:t>DEPLOYMENTS</a:t>
            </a:r>
          </a:p>
        </p:txBody>
      </p:sp>
      <p:sp>
        <p:nvSpPr>
          <p:cNvPr name="Freeform 38" id="38"/>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9" id="39"/>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0" id="40"/>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3" id="3"/>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4" id="4"/>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grpSp>
        <p:nvGrpSpPr>
          <p:cNvPr name="Group 5" id="5"/>
          <p:cNvGrpSpPr/>
          <p:nvPr/>
        </p:nvGrpSpPr>
        <p:grpSpPr>
          <a:xfrm rot="0">
            <a:off x="0" y="6358355"/>
            <a:ext cx="5489368" cy="4392386"/>
            <a:chOff x="0" y="0"/>
            <a:chExt cx="7319157" cy="5856514"/>
          </a:xfrm>
        </p:grpSpPr>
        <p:sp>
          <p:nvSpPr>
            <p:cNvPr name="Freeform 6" id="6"/>
            <p:cNvSpPr/>
            <p:nvPr/>
          </p:nvSpPr>
          <p:spPr>
            <a:xfrm flipH="false" flipV="false" rot="-10800000">
              <a:off x="1270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5079" y="38100"/>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1483179"/>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2928257"/>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445079" y="2928257"/>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1445079" y="4353821"/>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800000">
              <a:off x="4429000" y="2966357"/>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4429000" y="15212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5874078" y="2966357"/>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2983921" y="4411436"/>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429000" y="4411436"/>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5400000">
              <a:off x="0" y="4373336"/>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18" id="18"/>
          <p:cNvSpPr txBox="true"/>
          <p:nvPr/>
        </p:nvSpPr>
        <p:spPr>
          <a:xfrm rot="0">
            <a:off x="3121973" y="1961739"/>
            <a:ext cx="12044053" cy="2691765"/>
          </a:xfrm>
          <a:prstGeom prst="rect">
            <a:avLst/>
          </a:prstGeom>
        </p:spPr>
        <p:txBody>
          <a:bodyPr anchor="t" rtlCol="false" tIns="0" lIns="0" bIns="0" rIns="0">
            <a:spAutoFit/>
          </a:bodyPr>
          <a:lstStyle/>
          <a:p>
            <a:pPr algn="ctr">
              <a:lnSpc>
                <a:spcPts val="9600"/>
              </a:lnSpc>
            </a:pPr>
            <a:r>
              <a:rPr lang="en-US" sz="9600">
                <a:solidFill>
                  <a:srgbClr val="FE6D73"/>
                </a:solidFill>
                <a:latin typeface="Kollektif Bold"/>
                <a:ea typeface="Kollektif Bold"/>
              </a:rPr>
              <a:t>”DON'T BE SAD😞”</a:t>
            </a:r>
          </a:p>
          <a:p>
            <a:pPr algn="ctr">
              <a:lnSpc>
                <a:spcPts val="9600"/>
              </a:lnSpc>
            </a:pPr>
          </a:p>
        </p:txBody>
      </p:sp>
      <p:sp>
        <p:nvSpPr>
          <p:cNvPr name="TextBox 19" id="19"/>
          <p:cNvSpPr txBox="true"/>
          <p:nvPr/>
        </p:nvSpPr>
        <p:spPr>
          <a:xfrm rot="0">
            <a:off x="2283539" y="4402455"/>
            <a:ext cx="13720921" cy="1472565"/>
          </a:xfrm>
          <a:prstGeom prst="rect">
            <a:avLst/>
          </a:prstGeom>
        </p:spPr>
        <p:txBody>
          <a:bodyPr anchor="t" rtlCol="false" tIns="0" lIns="0" bIns="0" rIns="0">
            <a:spAutoFit/>
          </a:bodyPr>
          <a:lstStyle/>
          <a:p>
            <a:pPr algn="ctr">
              <a:lnSpc>
                <a:spcPts val="9600"/>
              </a:lnSpc>
            </a:pPr>
            <a:r>
              <a:rPr lang="en-US" sz="9600">
                <a:solidFill>
                  <a:srgbClr val="1CC7B2"/>
                </a:solidFill>
                <a:latin typeface="Kollektif Bold"/>
                <a:ea typeface="Kollektif Bold"/>
              </a:rPr>
              <a:t>“ENJOY YOUR LIFE.😊”</a:t>
            </a:r>
          </a:p>
        </p:txBody>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5400000">
            <a:off x="14324586" y="6849741"/>
            <a:ext cx="5869427" cy="5865022"/>
            <a:chOff x="0" y="0"/>
            <a:chExt cx="7825903" cy="7820029"/>
          </a:xfrm>
        </p:grpSpPr>
        <p:sp>
          <p:nvSpPr>
            <p:cNvPr name="AutoShape 3" id="3"/>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4" id="4"/>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5" id="5"/>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6" id="6"/>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7" id="7"/>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
        <p:nvSpPr>
          <p:cNvPr name="TextBox 8" id="8"/>
          <p:cNvSpPr txBox="true"/>
          <p:nvPr/>
        </p:nvSpPr>
        <p:spPr>
          <a:xfrm rot="0">
            <a:off x="2710979" y="2994025"/>
            <a:ext cx="12866041" cy="1347477"/>
          </a:xfrm>
          <a:prstGeom prst="rect">
            <a:avLst/>
          </a:prstGeom>
        </p:spPr>
        <p:txBody>
          <a:bodyPr anchor="t" rtlCol="false" tIns="0" lIns="0" bIns="0" rIns="0">
            <a:spAutoFit/>
          </a:bodyPr>
          <a:lstStyle/>
          <a:p>
            <a:pPr algn="ctr">
              <a:lnSpc>
                <a:spcPts val="8800"/>
              </a:lnSpc>
            </a:pPr>
            <a:r>
              <a:rPr lang="en-US" sz="8800">
                <a:solidFill>
                  <a:srgbClr val="1CC7B2"/>
                </a:solidFill>
                <a:latin typeface="Kollektif Bold"/>
              </a:rPr>
              <a:t>CONCLUSION</a:t>
            </a:r>
          </a:p>
        </p:txBody>
      </p:sp>
      <p:grpSp>
        <p:nvGrpSpPr>
          <p:cNvPr name="Group 9" id="9"/>
          <p:cNvGrpSpPr/>
          <p:nvPr/>
        </p:nvGrpSpPr>
        <p:grpSpPr>
          <a:xfrm rot="2700000">
            <a:off x="-1376391" y="-3093321"/>
            <a:ext cx="7415398" cy="3565095"/>
            <a:chOff x="0" y="0"/>
            <a:chExt cx="660400" cy="317500"/>
          </a:xfrm>
        </p:grpSpPr>
        <p:sp>
          <p:nvSpPr>
            <p:cNvPr name="Freeform 10" id="1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1" id="1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2" id="12"/>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3" id="13"/>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4" id="14"/>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5" id="15"/>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6" id="16"/>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7" id="17"/>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8" id="18"/>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9" id="19"/>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0" id="20"/>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1" id="31"/>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7" id="37"/>
          <p:cNvSpPr txBox="true"/>
          <p:nvPr/>
        </p:nvSpPr>
        <p:spPr>
          <a:xfrm rot="0">
            <a:off x="2847712" y="4384639"/>
            <a:ext cx="12592576" cy="3771900"/>
          </a:xfrm>
          <a:prstGeom prst="rect">
            <a:avLst/>
          </a:prstGeom>
        </p:spPr>
        <p:txBody>
          <a:bodyPr anchor="t" rtlCol="false" tIns="0" lIns="0" bIns="0" rIns="0">
            <a:spAutoFit/>
          </a:bodyPr>
          <a:lstStyle/>
          <a:p>
            <a:pPr algn="just">
              <a:lnSpc>
                <a:spcPts val="3360"/>
              </a:lnSpc>
            </a:pPr>
            <a:r>
              <a:rPr lang="en-US" sz="2800">
                <a:solidFill>
                  <a:srgbClr val="545454"/>
                </a:solidFill>
                <a:latin typeface="DM Sans"/>
              </a:rPr>
              <a:t>To determine important factors that contribute to young students’ resistance to suicidal thoughts and actions or risk factors for suicide, this study used a data-driven paradigm. Numerous factors that can be changed turned out to be significant corre- lations of STBs. Future research should look at whether programmes that encourage participation in worthwhile, fulfilling, and enjoyable activities also strengthen social bonds, boost wellbeing, and lessen the intensity of suicidal thoughts and actions in student populations</a:t>
            </a:r>
          </a:p>
          <a:p>
            <a:pPr algn="just">
              <a:lnSpc>
                <a:spcPts val="3360"/>
              </a:lnSpc>
            </a:pP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TextBox 2" id="2"/>
          <p:cNvSpPr txBox="true"/>
          <p:nvPr/>
        </p:nvSpPr>
        <p:spPr>
          <a:xfrm rot="0">
            <a:off x="541904" y="1589042"/>
            <a:ext cx="5480392" cy="844677"/>
          </a:xfrm>
          <a:prstGeom prst="rect">
            <a:avLst/>
          </a:prstGeom>
        </p:spPr>
        <p:txBody>
          <a:bodyPr anchor="t" rtlCol="false" tIns="0" lIns="0" bIns="0" rIns="0">
            <a:spAutoFit/>
          </a:bodyPr>
          <a:lstStyle/>
          <a:p>
            <a:pPr algn="l">
              <a:lnSpc>
                <a:spcPts val="5544"/>
              </a:lnSpc>
            </a:pPr>
            <a:r>
              <a:rPr lang="en-US" sz="5600">
                <a:solidFill>
                  <a:srgbClr val="FE6D73"/>
                </a:solidFill>
                <a:latin typeface="Kollektif Bold"/>
              </a:rPr>
              <a:t>FUTURE WORK</a:t>
            </a:r>
          </a:p>
        </p:txBody>
      </p:sp>
      <p:sp>
        <p:nvSpPr>
          <p:cNvPr name="Freeform 3" id="3"/>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08380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6615800" y="1589042"/>
            <a:ext cx="5056399" cy="1447800"/>
          </a:xfrm>
          <a:prstGeom prst="rect">
            <a:avLst/>
          </a:prstGeom>
        </p:spPr>
        <p:txBody>
          <a:bodyPr anchor="t" rtlCol="false" tIns="0" lIns="0" bIns="0" rIns="0">
            <a:spAutoFit/>
          </a:bodyPr>
          <a:lstStyle/>
          <a:p>
            <a:pPr algn="just" marL="518160" indent="-259080" lvl="1">
              <a:lnSpc>
                <a:spcPts val="2879"/>
              </a:lnSpc>
              <a:buFont typeface="Arial"/>
              <a:buChar char="•"/>
            </a:pPr>
            <a:r>
              <a:rPr lang="en-US" sz="2400">
                <a:solidFill>
                  <a:srgbClr val="545454"/>
                </a:solidFill>
                <a:latin typeface="DM Sans Bold"/>
              </a:rPr>
              <a:t>Longitudinal Studies: </a:t>
            </a:r>
            <a:r>
              <a:rPr lang="en-US" sz="2400">
                <a:solidFill>
                  <a:srgbClr val="545454"/>
                </a:solidFill>
                <a:latin typeface="DM Sans"/>
              </a:rPr>
              <a:t>Collect data over time to understand how risk factors    evolve and predict future suicide attempts.</a:t>
            </a:r>
          </a:p>
        </p:txBody>
      </p:sp>
      <p:sp>
        <p:nvSpPr>
          <p:cNvPr name="TextBox 16" id="16"/>
          <p:cNvSpPr txBox="true"/>
          <p:nvPr/>
        </p:nvSpPr>
        <p:spPr>
          <a:xfrm rot="0">
            <a:off x="12202901" y="1589042"/>
            <a:ext cx="5056399" cy="1809750"/>
          </a:xfrm>
          <a:prstGeom prst="rect">
            <a:avLst/>
          </a:prstGeom>
        </p:spPr>
        <p:txBody>
          <a:bodyPr anchor="t" rtlCol="false" tIns="0" lIns="0" bIns="0" rIns="0">
            <a:spAutoFit/>
          </a:bodyPr>
          <a:lstStyle/>
          <a:p>
            <a:pPr algn="just" marL="518160" indent="-259080" lvl="1">
              <a:lnSpc>
                <a:spcPts val="2879"/>
              </a:lnSpc>
              <a:buFont typeface="Arial"/>
              <a:buChar char="•"/>
            </a:pPr>
            <a:r>
              <a:rPr lang="en-US" sz="2400">
                <a:solidFill>
                  <a:srgbClr val="545454"/>
                </a:solidFill>
                <a:latin typeface="DM Sans Bold"/>
              </a:rPr>
              <a:t>Social Media Data:</a:t>
            </a:r>
            <a:r>
              <a:rPr lang="en-US" sz="2400">
                <a:solidFill>
                  <a:srgbClr val="545454"/>
                </a:solidFill>
                <a:latin typeface="DM Sans"/>
              </a:rPr>
              <a:t> Explore the potential of analyzing anonymized social media data for early signs of suicidal ideation.</a:t>
            </a:r>
          </a:p>
        </p:txBody>
      </p:sp>
      <p:sp>
        <p:nvSpPr>
          <p:cNvPr name="TextBox 17" id="17"/>
          <p:cNvSpPr txBox="true"/>
          <p:nvPr/>
        </p:nvSpPr>
        <p:spPr>
          <a:xfrm rot="0">
            <a:off x="6615800" y="4333237"/>
            <a:ext cx="5056399" cy="1809750"/>
          </a:xfrm>
          <a:prstGeom prst="rect">
            <a:avLst/>
          </a:prstGeom>
        </p:spPr>
        <p:txBody>
          <a:bodyPr anchor="t" rtlCol="false" tIns="0" lIns="0" bIns="0" rIns="0">
            <a:spAutoFit/>
          </a:bodyPr>
          <a:lstStyle/>
          <a:p>
            <a:pPr algn="just" marL="518160" indent="-259080" lvl="1">
              <a:lnSpc>
                <a:spcPts val="2879"/>
              </a:lnSpc>
              <a:buFont typeface="Arial"/>
              <a:buChar char="•"/>
            </a:pPr>
            <a:r>
              <a:rPr lang="en-US" sz="2400">
                <a:solidFill>
                  <a:srgbClr val="545454"/>
                </a:solidFill>
                <a:latin typeface="DM Sans Bold"/>
              </a:rPr>
              <a:t>Deep Learning Techniques:</a:t>
            </a:r>
            <a:r>
              <a:rPr lang="en-US" sz="2400">
                <a:solidFill>
                  <a:srgbClr val="545454"/>
                </a:solidFill>
                <a:latin typeface="DM Sans"/>
              </a:rPr>
              <a:t> Explore using deep learning architectures to handle complex relationships between risk factors.</a:t>
            </a:r>
          </a:p>
        </p:txBody>
      </p:sp>
      <p:grpSp>
        <p:nvGrpSpPr>
          <p:cNvPr name="Group 18" id="18"/>
          <p:cNvGrpSpPr/>
          <p:nvPr/>
        </p:nvGrpSpPr>
        <p:grpSpPr>
          <a:xfrm rot="0">
            <a:off x="13123603" y="5475036"/>
            <a:ext cx="8847511" cy="8855676"/>
            <a:chOff x="0" y="0"/>
            <a:chExt cx="11796681" cy="11807568"/>
          </a:xfrm>
        </p:grpSpPr>
        <p:grpSp>
          <p:nvGrpSpPr>
            <p:cNvPr name="Group 19" id="19"/>
            <p:cNvGrpSpPr/>
            <p:nvPr/>
          </p:nvGrpSpPr>
          <p:grpSpPr>
            <a:xfrm rot="2700000">
              <a:off x="1676828" y="2799524"/>
              <a:ext cx="9887197" cy="4753460"/>
              <a:chOff x="0" y="0"/>
              <a:chExt cx="660400" cy="317500"/>
            </a:xfrm>
          </p:grpSpPr>
          <p:sp>
            <p:nvSpPr>
              <p:cNvPr name="Freeform 20" id="2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1" id="2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2" id="22"/>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3" id="23"/>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4" id="24"/>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5" id="25"/>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6" id="26"/>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7" id="27"/>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8" id="28"/>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9" id="29"/>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0" id="30"/>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
        <p:nvSpPr>
          <p:cNvPr name="TextBox 31" id="31"/>
          <p:cNvSpPr txBox="true"/>
          <p:nvPr/>
        </p:nvSpPr>
        <p:spPr>
          <a:xfrm rot="0">
            <a:off x="12202901" y="4333237"/>
            <a:ext cx="5056399" cy="2171700"/>
          </a:xfrm>
          <a:prstGeom prst="rect">
            <a:avLst/>
          </a:prstGeom>
        </p:spPr>
        <p:txBody>
          <a:bodyPr anchor="t" rtlCol="false" tIns="0" lIns="0" bIns="0" rIns="0">
            <a:spAutoFit/>
          </a:bodyPr>
          <a:lstStyle/>
          <a:p>
            <a:pPr algn="just" marL="518160" indent="-259080" lvl="1">
              <a:lnSpc>
                <a:spcPts val="2879"/>
              </a:lnSpc>
              <a:buFont typeface="Arial"/>
              <a:buChar char="•"/>
            </a:pPr>
            <a:r>
              <a:rPr lang="en-US" sz="2400">
                <a:solidFill>
                  <a:srgbClr val="545454"/>
                </a:solidFill>
                <a:latin typeface="DM Sans Bold"/>
              </a:rPr>
              <a:t>Explainable AI: </a:t>
            </a:r>
            <a:r>
              <a:rPr lang="en-US" sz="2400">
                <a:solidFill>
                  <a:srgbClr val="545454"/>
                </a:solidFill>
                <a:latin typeface="DM Sans"/>
              </a:rPr>
              <a:t>Implement techniques to understand why the model identifies certain students as high-risk, increasing transparency and trust.</a:t>
            </a:r>
          </a:p>
        </p:txBody>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3833915" y="3960810"/>
            <a:ext cx="10620170" cy="1886584"/>
          </a:xfrm>
          <a:prstGeom prst="rect">
            <a:avLst/>
          </a:prstGeom>
        </p:spPr>
        <p:txBody>
          <a:bodyPr anchor="t" rtlCol="false" tIns="0" lIns="0" bIns="0" rIns="0">
            <a:spAutoFit/>
          </a:bodyPr>
          <a:lstStyle/>
          <a:p>
            <a:pPr algn="ctr">
              <a:lnSpc>
                <a:spcPts val="12399"/>
              </a:lnSpc>
            </a:pPr>
            <a:r>
              <a:rPr lang="en-US" sz="12399">
                <a:solidFill>
                  <a:srgbClr val="1CC7B2"/>
                </a:solidFill>
                <a:latin typeface="Kollektif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flipV="true">
            <a:off x="3160461" y="5241779"/>
            <a:ext cx="1198289" cy="630733"/>
          </a:xfrm>
          <a:prstGeom prst="line">
            <a:avLst/>
          </a:prstGeom>
          <a:ln cap="flat" w="38100">
            <a:solidFill>
              <a:srgbClr val="A6A6A6"/>
            </a:solidFill>
            <a:prstDash val="solid"/>
            <a:headEnd type="none" len="sm" w="sm"/>
            <a:tailEnd type="none" len="sm" w="sm"/>
          </a:ln>
        </p:spPr>
      </p:sp>
      <p:sp>
        <p:nvSpPr>
          <p:cNvPr name="AutoShape 3" id="3"/>
          <p:cNvSpPr/>
          <p:nvPr/>
        </p:nvSpPr>
        <p:spPr>
          <a:xfrm flipV="true">
            <a:off x="8323826" y="5241779"/>
            <a:ext cx="1116890" cy="965328"/>
          </a:xfrm>
          <a:prstGeom prst="line">
            <a:avLst/>
          </a:prstGeom>
          <a:ln cap="flat" w="38100">
            <a:solidFill>
              <a:srgbClr val="A6A6A6"/>
            </a:solidFill>
            <a:prstDash val="solid"/>
            <a:headEnd type="none" len="sm" w="sm"/>
            <a:tailEnd type="none" len="sm" w="sm"/>
          </a:ln>
        </p:spPr>
      </p:sp>
      <p:sp>
        <p:nvSpPr>
          <p:cNvPr name="AutoShape 4" id="4"/>
          <p:cNvSpPr/>
          <p:nvPr/>
        </p:nvSpPr>
        <p:spPr>
          <a:xfrm flipV="true">
            <a:off x="13386742" y="5241779"/>
            <a:ext cx="1153653" cy="962528"/>
          </a:xfrm>
          <a:prstGeom prst="line">
            <a:avLst/>
          </a:prstGeom>
          <a:ln cap="flat" w="38100">
            <a:solidFill>
              <a:srgbClr val="A6A6A6"/>
            </a:solidFill>
            <a:prstDash val="solid"/>
            <a:headEnd type="none" len="sm" w="sm"/>
            <a:tailEnd type="none" len="sm" w="sm"/>
          </a:ln>
        </p:spPr>
      </p:sp>
      <p:sp>
        <p:nvSpPr>
          <p:cNvPr name="AutoShape 5" id="5"/>
          <p:cNvSpPr/>
          <p:nvPr/>
        </p:nvSpPr>
        <p:spPr>
          <a:xfrm flipH="true" flipV="true">
            <a:off x="5783157" y="5241779"/>
            <a:ext cx="1116262" cy="965328"/>
          </a:xfrm>
          <a:prstGeom prst="line">
            <a:avLst/>
          </a:prstGeom>
          <a:ln cap="flat" w="38100">
            <a:solidFill>
              <a:srgbClr val="A6A6A6"/>
            </a:solidFill>
            <a:prstDash val="solid"/>
            <a:headEnd type="none" len="sm" w="sm"/>
            <a:tailEnd type="none" len="sm" w="sm"/>
          </a:ln>
        </p:spPr>
      </p:sp>
      <p:sp>
        <p:nvSpPr>
          <p:cNvPr name="AutoShape 6" id="6"/>
          <p:cNvSpPr/>
          <p:nvPr/>
        </p:nvSpPr>
        <p:spPr>
          <a:xfrm flipH="true" flipV="true">
            <a:off x="10865123" y="5241779"/>
            <a:ext cx="1097212" cy="962528"/>
          </a:xfrm>
          <a:prstGeom prst="line">
            <a:avLst/>
          </a:prstGeom>
          <a:ln cap="flat" w="38100">
            <a:solidFill>
              <a:srgbClr val="A6A6A6"/>
            </a:solidFill>
            <a:prstDash val="solid"/>
            <a:headEnd type="none" len="sm" w="sm"/>
            <a:tailEnd type="none" len="sm" w="sm"/>
          </a:ln>
        </p:spPr>
      </p:sp>
      <p:grpSp>
        <p:nvGrpSpPr>
          <p:cNvPr name="Group 7" id="7"/>
          <p:cNvGrpSpPr/>
          <p:nvPr/>
        </p:nvGrpSpPr>
        <p:grpSpPr>
          <a:xfrm rot="0">
            <a:off x="1817900" y="5492103"/>
            <a:ext cx="1424407" cy="14244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9" id="9"/>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0" id="10"/>
          <p:cNvGrpSpPr/>
          <p:nvPr/>
        </p:nvGrpSpPr>
        <p:grpSpPr>
          <a:xfrm rot="0">
            <a:off x="4358750" y="4529575"/>
            <a:ext cx="1424407" cy="14244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3" id="13"/>
          <p:cNvGrpSpPr/>
          <p:nvPr/>
        </p:nvGrpSpPr>
        <p:grpSpPr>
          <a:xfrm rot="0">
            <a:off x="6899419" y="5494903"/>
            <a:ext cx="1424407" cy="14244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6" id="16"/>
          <p:cNvGrpSpPr/>
          <p:nvPr/>
        </p:nvGrpSpPr>
        <p:grpSpPr>
          <a:xfrm rot="0">
            <a:off x="9440716" y="4529575"/>
            <a:ext cx="1424407" cy="14244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name="TextBox 18" id="18"/>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9" id="19"/>
          <p:cNvGrpSpPr/>
          <p:nvPr/>
        </p:nvGrpSpPr>
        <p:grpSpPr>
          <a:xfrm rot="0">
            <a:off x="11962335" y="5492103"/>
            <a:ext cx="1424407" cy="14244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21" id="21"/>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2" id="22"/>
          <p:cNvGrpSpPr/>
          <p:nvPr/>
        </p:nvGrpSpPr>
        <p:grpSpPr>
          <a:xfrm rot="0">
            <a:off x="14540395" y="4529575"/>
            <a:ext cx="1424407" cy="14244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24" id="24"/>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5" id="25"/>
          <p:cNvGrpSpPr/>
          <p:nvPr/>
        </p:nvGrpSpPr>
        <p:grpSpPr>
          <a:xfrm rot="2700000">
            <a:off x="-2396474" y="-2921783"/>
            <a:ext cx="7415398" cy="3565095"/>
            <a:chOff x="0" y="0"/>
            <a:chExt cx="660400" cy="317500"/>
          </a:xfrm>
        </p:grpSpPr>
        <p:sp>
          <p:nvSpPr>
            <p:cNvPr name="Freeform 26" id="2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7" id="2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8" id="28"/>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29" id="29"/>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30" id="30"/>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31" id="31"/>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32" id="32"/>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33" id="33"/>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34" id="34"/>
          <p:cNvSpPr txBox="true"/>
          <p:nvPr/>
        </p:nvSpPr>
        <p:spPr>
          <a:xfrm rot="0">
            <a:off x="5343984" y="1028700"/>
            <a:ext cx="7600032" cy="844677"/>
          </a:xfrm>
          <a:prstGeom prst="rect">
            <a:avLst/>
          </a:prstGeom>
        </p:spPr>
        <p:txBody>
          <a:bodyPr anchor="t" rtlCol="false" tIns="0" lIns="0" bIns="0" rIns="0">
            <a:spAutoFit/>
          </a:bodyPr>
          <a:lstStyle/>
          <a:p>
            <a:pPr algn="ctr">
              <a:lnSpc>
                <a:spcPts val="5544"/>
              </a:lnSpc>
            </a:pPr>
            <a:r>
              <a:rPr lang="en-US" sz="5600">
                <a:solidFill>
                  <a:srgbClr val="1CC7B2"/>
                </a:solidFill>
                <a:latin typeface="Kollektif Bold"/>
              </a:rPr>
              <a:t>OVERVIEW</a:t>
            </a:r>
          </a:p>
        </p:txBody>
      </p:sp>
      <p:sp>
        <p:nvSpPr>
          <p:cNvPr name="TextBox 35" id="35"/>
          <p:cNvSpPr txBox="true"/>
          <p:nvPr/>
        </p:nvSpPr>
        <p:spPr>
          <a:xfrm rot="0">
            <a:off x="1508942" y="7149994"/>
            <a:ext cx="2042322"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Introduction</a:t>
            </a:r>
          </a:p>
        </p:txBody>
      </p:sp>
      <p:sp>
        <p:nvSpPr>
          <p:cNvPr name="TextBox 36" id="36"/>
          <p:cNvSpPr txBox="true"/>
          <p:nvPr/>
        </p:nvSpPr>
        <p:spPr>
          <a:xfrm rot="0">
            <a:off x="1817900" y="5889664"/>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1</a:t>
            </a:r>
          </a:p>
        </p:txBody>
      </p:sp>
      <p:sp>
        <p:nvSpPr>
          <p:cNvPr name="TextBox 37" id="37"/>
          <p:cNvSpPr txBox="true"/>
          <p:nvPr/>
        </p:nvSpPr>
        <p:spPr>
          <a:xfrm rot="0">
            <a:off x="4367623" y="4927136"/>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2</a:t>
            </a:r>
          </a:p>
        </p:txBody>
      </p:sp>
      <p:sp>
        <p:nvSpPr>
          <p:cNvPr name="TextBox 38" id="38"/>
          <p:cNvSpPr txBox="true"/>
          <p:nvPr/>
        </p:nvSpPr>
        <p:spPr>
          <a:xfrm rot="0">
            <a:off x="6886962" y="5903985"/>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3</a:t>
            </a:r>
          </a:p>
        </p:txBody>
      </p:sp>
      <p:sp>
        <p:nvSpPr>
          <p:cNvPr name="TextBox 39" id="39"/>
          <p:cNvSpPr txBox="true"/>
          <p:nvPr/>
        </p:nvSpPr>
        <p:spPr>
          <a:xfrm rot="0">
            <a:off x="9453173" y="4912816"/>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4</a:t>
            </a:r>
          </a:p>
        </p:txBody>
      </p:sp>
      <p:sp>
        <p:nvSpPr>
          <p:cNvPr name="TextBox 40" id="40"/>
          <p:cNvSpPr txBox="true"/>
          <p:nvPr/>
        </p:nvSpPr>
        <p:spPr>
          <a:xfrm rot="0">
            <a:off x="11974898" y="5889664"/>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5</a:t>
            </a:r>
          </a:p>
        </p:txBody>
      </p:sp>
      <p:sp>
        <p:nvSpPr>
          <p:cNvPr name="TextBox 41" id="41"/>
          <p:cNvSpPr txBox="true"/>
          <p:nvPr/>
        </p:nvSpPr>
        <p:spPr>
          <a:xfrm rot="0">
            <a:off x="14540395" y="4927136"/>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6</a:t>
            </a:r>
          </a:p>
        </p:txBody>
      </p:sp>
      <p:sp>
        <p:nvSpPr>
          <p:cNvPr name="TextBox 42" id="42"/>
          <p:cNvSpPr txBox="true"/>
          <p:nvPr/>
        </p:nvSpPr>
        <p:spPr>
          <a:xfrm rot="0">
            <a:off x="4172255" y="3776550"/>
            <a:ext cx="2042322"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Objective</a:t>
            </a:r>
          </a:p>
        </p:txBody>
      </p:sp>
      <p:sp>
        <p:nvSpPr>
          <p:cNvPr name="TextBox 43" id="43"/>
          <p:cNvSpPr txBox="true"/>
          <p:nvPr/>
        </p:nvSpPr>
        <p:spPr>
          <a:xfrm rot="0">
            <a:off x="6380911" y="7149994"/>
            <a:ext cx="2553539"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Data Description</a:t>
            </a:r>
          </a:p>
        </p:txBody>
      </p:sp>
      <p:sp>
        <p:nvSpPr>
          <p:cNvPr name="TextBox 44" id="44"/>
          <p:cNvSpPr txBox="true"/>
          <p:nvPr/>
        </p:nvSpPr>
        <p:spPr>
          <a:xfrm rot="0">
            <a:off x="9144216" y="3786075"/>
            <a:ext cx="2042322"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Methodology</a:t>
            </a:r>
          </a:p>
        </p:txBody>
      </p:sp>
      <p:sp>
        <p:nvSpPr>
          <p:cNvPr name="TextBox 45" id="45"/>
          <p:cNvSpPr txBox="true"/>
          <p:nvPr/>
        </p:nvSpPr>
        <p:spPr>
          <a:xfrm rot="0">
            <a:off x="11014324" y="7149994"/>
            <a:ext cx="3383196"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Performance Analysis</a:t>
            </a:r>
          </a:p>
        </p:txBody>
      </p:sp>
      <p:sp>
        <p:nvSpPr>
          <p:cNvPr name="TextBox 46" id="46"/>
          <p:cNvSpPr txBox="true"/>
          <p:nvPr/>
        </p:nvSpPr>
        <p:spPr>
          <a:xfrm rot="0">
            <a:off x="13933949" y="3562238"/>
            <a:ext cx="2542049" cy="737235"/>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Future work and Conclusion</a:t>
            </a:r>
          </a:p>
        </p:txBody>
      </p:sp>
      <p:sp>
        <p:nvSpPr>
          <p:cNvPr name="Freeform 47" id="47"/>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8" id="48"/>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9" id="49"/>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0" id="50"/>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1" id="51"/>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2" id="52"/>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3" id="53"/>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4" id="54"/>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4324586" y="6849741"/>
            <a:ext cx="5869427" cy="5865022"/>
            <a:chOff x="0" y="0"/>
            <a:chExt cx="7825903" cy="7820029"/>
          </a:xfrm>
        </p:grpSpPr>
        <p:sp>
          <p:nvSpPr>
            <p:cNvPr name="AutoShape 3" id="3"/>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4" id="4"/>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5" id="5"/>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6" id="6"/>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7" id="7"/>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
        <p:nvSpPr>
          <p:cNvPr name="TextBox 8" id="8"/>
          <p:cNvSpPr txBox="true"/>
          <p:nvPr/>
        </p:nvSpPr>
        <p:spPr>
          <a:xfrm rot="0">
            <a:off x="2710979" y="2994025"/>
            <a:ext cx="12866041" cy="1347477"/>
          </a:xfrm>
          <a:prstGeom prst="rect">
            <a:avLst/>
          </a:prstGeom>
        </p:spPr>
        <p:txBody>
          <a:bodyPr anchor="t" rtlCol="false" tIns="0" lIns="0" bIns="0" rIns="0">
            <a:spAutoFit/>
          </a:bodyPr>
          <a:lstStyle/>
          <a:p>
            <a:pPr algn="ctr">
              <a:lnSpc>
                <a:spcPts val="8800"/>
              </a:lnSpc>
            </a:pPr>
            <a:r>
              <a:rPr lang="en-US" sz="8800">
                <a:solidFill>
                  <a:srgbClr val="1CC7B2"/>
                </a:solidFill>
                <a:latin typeface="Kollektif Bold"/>
              </a:rPr>
              <a:t>INTRODUCTION</a:t>
            </a:r>
          </a:p>
        </p:txBody>
      </p:sp>
      <p:sp>
        <p:nvSpPr>
          <p:cNvPr name="TextBox 9" id="9"/>
          <p:cNvSpPr txBox="true"/>
          <p:nvPr/>
        </p:nvSpPr>
        <p:spPr>
          <a:xfrm rot="0">
            <a:off x="2847712" y="4384639"/>
            <a:ext cx="12592576" cy="3771900"/>
          </a:xfrm>
          <a:prstGeom prst="rect">
            <a:avLst/>
          </a:prstGeom>
        </p:spPr>
        <p:txBody>
          <a:bodyPr anchor="t" rtlCol="false" tIns="0" lIns="0" bIns="0" rIns="0">
            <a:spAutoFit/>
          </a:bodyPr>
          <a:lstStyle/>
          <a:p>
            <a:pPr algn="just">
              <a:lnSpc>
                <a:spcPts val="3360"/>
              </a:lnSpc>
            </a:pPr>
            <a:r>
              <a:rPr lang="en-US" sz="2800">
                <a:solidFill>
                  <a:srgbClr val="545454"/>
                </a:solidFill>
                <a:latin typeface="DM Sans"/>
              </a:rPr>
              <a:t>The thesis proposes a machine learning approach for Identifying Suicidal Tendency among Young Students of Bangladesh Using Machine Learning. The approach involves collecting data on student characteristics and behaviours, preprocessing and engineering the data to create features suitable for machine learning, evaluating various machine learning models, and deploying the best-performing model to a production environment. This could lead to earlier intervention and prevention of suicide, which would save lives.</a:t>
            </a:r>
          </a:p>
          <a:p>
            <a:pPr algn="just">
              <a:lnSpc>
                <a:spcPts val="3360"/>
              </a:lnSpc>
            </a:pPr>
          </a:p>
        </p:txBody>
      </p:sp>
      <p:grpSp>
        <p:nvGrpSpPr>
          <p:cNvPr name="Group 10" id="10"/>
          <p:cNvGrpSpPr/>
          <p:nvPr/>
        </p:nvGrpSpPr>
        <p:grpSpPr>
          <a:xfrm rot="2700000">
            <a:off x="-1376391" y="-3093321"/>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9" id="19"/>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0" id="20"/>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1" id="21"/>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625713" y="4518405"/>
            <a:ext cx="4773668" cy="1027869"/>
            <a:chOff x="0" y="0"/>
            <a:chExt cx="1257262" cy="270714"/>
          </a:xfrm>
        </p:grpSpPr>
        <p:sp>
          <p:nvSpPr>
            <p:cNvPr name="Freeform 3" id="3"/>
            <p:cNvSpPr/>
            <p:nvPr/>
          </p:nvSpPr>
          <p:spPr>
            <a:xfrm flipH="false" flipV="false" rot="0">
              <a:off x="0" y="0"/>
              <a:ext cx="1257262" cy="270714"/>
            </a:xfrm>
            <a:custGeom>
              <a:avLst/>
              <a:gdLst/>
              <a:ahLst/>
              <a:cxnLst/>
              <a:rect r="r" b="b" t="t" l="l"/>
              <a:pathLst>
                <a:path h="270714" w="1257262">
                  <a:moveTo>
                    <a:pt x="82712" y="0"/>
                  </a:moveTo>
                  <a:lnTo>
                    <a:pt x="1174551" y="0"/>
                  </a:lnTo>
                  <a:cubicBezTo>
                    <a:pt x="1220231" y="0"/>
                    <a:pt x="1257262" y="37031"/>
                    <a:pt x="1257262" y="82712"/>
                  </a:cubicBezTo>
                  <a:lnTo>
                    <a:pt x="1257262" y="188003"/>
                  </a:lnTo>
                  <a:cubicBezTo>
                    <a:pt x="1257262" y="209939"/>
                    <a:pt x="1248548" y="230977"/>
                    <a:pt x="1233037" y="246489"/>
                  </a:cubicBezTo>
                  <a:cubicBezTo>
                    <a:pt x="1217525" y="262000"/>
                    <a:pt x="1196487" y="270714"/>
                    <a:pt x="1174551" y="270714"/>
                  </a:cubicBezTo>
                  <a:lnTo>
                    <a:pt x="82712" y="270714"/>
                  </a:lnTo>
                  <a:cubicBezTo>
                    <a:pt x="60775" y="270714"/>
                    <a:pt x="39737" y="262000"/>
                    <a:pt x="24226" y="246489"/>
                  </a:cubicBezTo>
                  <a:cubicBezTo>
                    <a:pt x="8714" y="230977"/>
                    <a:pt x="0" y="209939"/>
                    <a:pt x="0" y="188003"/>
                  </a:cubicBezTo>
                  <a:lnTo>
                    <a:pt x="0" y="82712"/>
                  </a:lnTo>
                  <a:cubicBezTo>
                    <a:pt x="0" y="60775"/>
                    <a:pt x="8714" y="39737"/>
                    <a:pt x="24226" y="24226"/>
                  </a:cubicBezTo>
                  <a:cubicBezTo>
                    <a:pt x="39737" y="8714"/>
                    <a:pt x="60775" y="0"/>
                    <a:pt x="82712" y="0"/>
                  </a:cubicBezTo>
                  <a:close/>
                </a:path>
              </a:pathLst>
            </a:custGeom>
            <a:solidFill>
              <a:srgbClr val="FE6D73"/>
            </a:solidFill>
          </p:spPr>
        </p:sp>
        <p:sp>
          <p:nvSpPr>
            <p:cNvPr name="TextBox 4" id="4"/>
            <p:cNvSpPr txBox="true"/>
            <p:nvPr/>
          </p:nvSpPr>
          <p:spPr>
            <a:xfrm>
              <a:off x="0" y="19050"/>
              <a:ext cx="1257262" cy="251664"/>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0">
            <a:off x="1625713" y="6918705"/>
            <a:ext cx="4773668" cy="1027869"/>
            <a:chOff x="0" y="0"/>
            <a:chExt cx="1257262" cy="270714"/>
          </a:xfrm>
        </p:grpSpPr>
        <p:sp>
          <p:nvSpPr>
            <p:cNvPr name="Freeform 6" id="6"/>
            <p:cNvSpPr/>
            <p:nvPr/>
          </p:nvSpPr>
          <p:spPr>
            <a:xfrm flipH="false" flipV="false" rot="0">
              <a:off x="0" y="0"/>
              <a:ext cx="1257262" cy="270714"/>
            </a:xfrm>
            <a:custGeom>
              <a:avLst/>
              <a:gdLst/>
              <a:ahLst/>
              <a:cxnLst/>
              <a:rect r="r" b="b" t="t" l="l"/>
              <a:pathLst>
                <a:path h="270714" w="1257262">
                  <a:moveTo>
                    <a:pt x="82712" y="0"/>
                  </a:moveTo>
                  <a:lnTo>
                    <a:pt x="1174551" y="0"/>
                  </a:lnTo>
                  <a:cubicBezTo>
                    <a:pt x="1220231" y="0"/>
                    <a:pt x="1257262" y="37031"/>
                    <a:pt x="1257262" y="82712"/>
                  </a:cubicBezTo>
                  <a:lnTo>
                    <a:pt x="1257262" y="188003"/>
                  </a:lnTo>
                  <a:cubicBezTo>
                    <a:pt x="1257262" y="209939"/>
                    <a:pt x="1248548" y="230977"/>
                    <a:pt x="1233037" y="246489"/>
                  </a:cubicBezTo>
                  <a:cubicBezTo>
                    <a:pt x="1217525" y="262000"/>
                    <a:pt x="1196487" y="270714"/>
                    <a:pt x="1174551" y="270714"/>
                  </a:cubicBezTo>
                  <a:lnTo>
                    <a:pt x="82712" y="270714"/>
                  </a:lnTo>
                  <a:cubicBezTo>
                    <a:pt x="60775" y="270714"/>
                    <a:pt x="39737" y="262000"/>
                    <a:pt x="24226" y="246489"/>
                  </a:cubicBezTo>
                  <a:cubicBezTo>
                    <a:pt x="8714" y="230977"/>
                    <a:pt x="0" y="209939"/>
                    <a:pt x="0" y="188003"/>
                  </a:cubicBezTo>
                  <a:lnTo>
                    <a:pt x="0" y="82712"/>
                  </a:lnTo>
                  <a:cubicBezTo>
                    <a:pt x="0" y="60775"/>
                    <a:pt x="8714" y="39737"/>
                    <a:pt x="24226" y="24226"/>
                  </a:cubicBezTo>
                  <a:cubicBezTo>
                    <a:pt x="39737" y="8714"/>
                    <a:pt x="60775" y="0"/>
                    <a:pt x="82712" y="0"/>
                  </a:cubicBezTo>
                  <a:close/>
                </a:path>
              </a:pathLst>
            </a:custGeom>
            <a:solidFill>
              <a:srgbClr val="227C9D"/>
            </a:solidFill>
          </p:spPr>
        </p:sp>
        <p:sp>
          <p:nvSpPr>
            <p:cNvPr name="TextBox 7" id="7"/>
            <p:cNvSpPr txBox="true"/>
            <p:nvPr/>
          </p:nvSpPr>
          <p:spPr>
            <a:xfrm>
              <a:off x="0" y="19050"/>
              <a:ext cx="1257262" cy="251664"/>
            </a:xfrm>
            <a:prstGeom prst="rect">
              <a:avLst/>
            </a:prstGeom>
          </p:spPr>
          <p:txBody>
            <a:bodyPr anchor="ctr" rtlCol="false" tIns="50800" lIns="50800" bIns="50800" rIns="50800"/>
            <a:lstStyle/>
            <a:p>
              <a:pPr algn="ctr">
                <a:lnSpc>
                  <a:spcPts val="2553"/>
                </a:lnSpc>
              </a:pPr>
            </a:p>
          </p:txBody>
        </p:sp>
      </p:grpSp>
      <p:sp>
        <p:nvSpPr>
          <p:cNvPr name="Freeform 8" id="8"/>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7" id="17"/>
          <p:cNvGrpSpPr/>
          <p:nvPr/>
        </p:nvGrpSpPr>
        <p:grpSpPr>
          <a:xfrm rot="0">
            <a:off x="1625713" y="2394745"/>
            <a:ext cx="4773668" cy="1027869"/>
            <a:chOff x="0" y="0"/>
            <a:chExt cx="1257262" cy="270714"/>
          </a:xfrm>
        </p:grpSpPr>
        <p:sp>
          <p:nvSpPr>
            <p:cNvPr name="Freeform 18" id="18"/>
            <p:cNvSpPr/>
            <p:nvPr/>
          </p:nvSpPr>
          <p:spPr>
            <a:xfrm flipH="false" flipV="false" rot="0">
              <a:off x="0" y="0"/>
              <a:ext cx="1257262" cy="270714"/>
            </a:xfrm>
            <a:custGeom>
              <a:avLst/>
              <a:gdLst/>
              <a:ahLst/>
              <a:cxnLst/>
              <a:rect r="r" b="b" t="t" l="l"/>
              <a:pathLst>
                <a:path h="270714" w="1257262">
                  <a:moveTo>
                    <a:pt x="82712" y="0"/>
                  </a:moveTo>
                  <a:lnTo>
                    <a:pt x="1174551" y="0"/>
                  </a:lnTo>
                  <a:cubicBezTo>
                    <a:pt x="1220231" y="0"/>
                    <a:pt x="1257262" y="37031"/>
                    <a:pt x="1257262" y="82712"/>
                  </a:cubicBezTo>
                  <a:lnTo>
                    <a:pt x="1257262" y="188003"/>
                  </a:lnTo>
                  <a:cubicBezTo>
                    <a:pt x="1257262" y="209939"/>
                    <a:pt x="1248548" y="230977"/>
                    <a:pt x="1233037" y="246489"/>
                  </a:cubicBezTo>
                  <a:cubicBezTo>
                    <a:pt x="1217525" y="262000"/>
                    <a:pt x="1196487" y="270714"/>
                    <a:pt x="1174551" y="270714"/>
                  </a:cubicBezTo>
                  <a:lnTo>
                    <a:pt x="82712" y="270714"/>
                  </a:lnTo>
                  <a:cubicBezTo>
                    <a:pt x="60775" y="270714"/>
                    <a:pt x="39737" y="262000"/>
                    <a:pt x="24226" y="246489"/>
                  </a:cubicBezTo>
                  <a:cubicBezTo>
                    <a:pt x="8714" y="230977"/>
                    <a:pt x="0" y="209939"/>
                    <a:pt x="0" y="188003"/>
                  </a:cubicBezTo>
                  <a:lnTo>
                    <a:pt x="0" y="82712"/>
                  </a:lnTo>
                  <a:cubicBezTo>
                    <a:pt x="0" y="60775"/>
                    <a:pt x="8714" y="39737"/>
                    <a:pt x="24226" y="24226"/>
                  </a:cubicBezTo>
                  <a:cubicBezTo>
                    <a:pt x="39737" y="8714"/>
                    <a:pt x="60775" y="0"/>
                    <a:pt x="82712" y="0"/>
                  </a:cubicBezTo>
                  <a:close/>
                </a:path>
              </a:pathLst>
            </a:custGeom>
            <a:solidFill>
              <a:srgbClr val="1CC7B2"/>
            </a:solidFill>
          </p:spPr>
        </p:sp>
        <p:sp>
          <p:nvSpPr>
            <p:cNvPr name="TextBox 19" id="19"/>
            <p:cNvSpPr txBox="true"/>
            <p:nvPr/>
          </p:nvSpPr>
          <p:spPr>
            <a:xfrm>
              <a:off x="0" y="19050"/>
              <a:ext cx="1257262" cy="251664"/>
            </a:xfrm>
            <a:prstGeom prst="rect">
              <a:avLst/>
            </a:prstGeom>
          </p:spPr>
          <p:txBody>
            <a:bodyPr anchor="ctr" rtlCol="false" tIns="50800" lIns="50800" bIns="50800" rIns="50800"/>
            <a:lstStyle/>
            <a:p>
              <a:pPr algn="ctr">
                <a:lnSpc>
                  <a:spcPts val="2553"/>
                </a:lnSpc>
              </a:pPr>
            </a:p>
          </p:txBody>
        </p:sp>
      </p:grpSp>
      <p:sp>
        <p:nvSpPr>
          <p:cNvPr name="TextBox 20" id="20"/>
          <p:cNvSpPr txBox="true"/>
          <p:nvPr/>
        </p:nvSpPr>
        <p:spPr>
          <a:xfrm rot="0">
            <a:off x="1896969" y="2595942"/>
            <a:ext cx="4502412" cy="615950"/>
          </a:xfrm>
          <a:prstGeom prst="rect">
            <a:avLst/>
          </a:prstGeom>
        </p:spPr>
        <p:txBody>
          <a:bodyPr anchor="t" rtlCol="false" tIns="0" lIns="0" bIns="0" rIns="0">
            <a:spAutoFit/>
          </a:bodyPr>
          <a:lstStyle/>
          <a:p>
            <a:pPr algn="l">
              <a:lnSpc>
                <a:spcPts val="4000"/>
              </a:lnSpc>
            </a:pPr>
            <a:r>
              <a:rPr lang="en-US" sz="4000">
                <a:solidFill>
                  <a:srgbClr val="FFFFFF"/>
                </a:solidFill>
                <a:latin typeface="Kollektif Bold"/>
              </a:rPr>
              <a:t>01 - DEVELOP</a:t>
            </a:r>
          </a:p>
        </p:txBody>
      </p:sp>
      <p:sp>
        <p:nvSpPr>
          <p:cNvPr name="TextBox 21" id="21"/>
          <p:cNvSpPr txBox="true"/>
          <p:nvPr/>
        </p:nvSpPr>
        <p:spPr>
          <a:xfrm rot="0">
            <a:off x="1896969" y="4719601"/>
            <a:ext cx="4502412" cy="615950"/>
          </a:xfrm>
          <a:prstGeom prst="rect">
            <a:avLst/>
          </a:prstGeom>
        </p:spPr>
        <p:txBody>
          <a:bodyPr anchor="t" rtlCol="false" tIns="0" lIns="0" bIns="0" rIns="0">
            <a:spAutoFit/>
          </a:bodyPr>
          <a:lstStyle/>
          <a:p>
            <a:pPr algn="l">
              <a:lnSpc>
                <a:spcPts val="4000"/>
              </a:lnSpc>
            </a:pPr>
            <a:r>
              <a:rPr lang="en-US" sz="4000">
                <a:solidFill>
                  <a:srgbClr val="FFFFFF"/>
                </a:solidFill>
                <a:latin typeface="Kollektif Bold"/>
              </a:rPr>
              <a:t>02 - COLLECT</a:t>
            </a:r>
          </a:p>
        </p:txBody>
      </p:sp>
      <p:sp>
        <p:nvSpPr>
          <p:cNvPr name="TextBox 22" id="22"/>
          <p:cNvSpPr txBox="true"/>
          <p:nvPr/>
        </p:nvSpPr>
        <p:spPr>
          <a:xfrm rot="0">
            <a:off x="1896969" y="7119901"/>
            <a:ext cx="4502412" cy="615950"/>
          </a:xfrm>
          <a:prstGeom prst="rect">
            <a:avLst/>
          </a:prstGeom>
        </p:spPr>
        <p:txBody>
          <a:bodyPr anchor="t" rtlCol="false" tIns="0" lIns="0" bIns="0" rIns="0">
            <a:spAutoFit/>
          </a:bodyPr>
          <a:lstStyle/>
          <a:p>
            <a:pPr algn="l">
              <a:lnSpc>
                <a:spcPts val="4000"/>
              </a:lnSpc>
            </a:pPr>
            <a:r>
              <a:rPr lang="en-US" sz="4000">
                <a:solidFill>
                  <a:srgbClr val="FFFFFF"/>
                </a:solidFill>
                <a:latin typeface="Kollektif Bold"/>
              </a:rPr>
              <a:t>03 - EXPLORE</a:t>
            </a:r>
          </a:p>
        </p:txBody>
      </p:sp>
      <p:sp>
        <p:nvSpPr>
          <p:cNvPr name="TextBox 23" id="23"/>
          <p:cNvSpPr txBox="true"/>
          <p:nvPr/>
        </p:nvSpPr>
        <p:spPr>
          <a:xfrm rot="0">
            <a:off x="7176214" y="2184780"/>
            <a:ext cx="9172170" cy="1447800"/>
          </a:xfrm>
          <a:prstGeom prst="rect">
            <a:avLst/>
          </a:prstGeom>
        </p:spPr>
        <p:txBody>
          <a:bodyPr anchor="t" rtlCol="false" tIns="0" lIns="0" bIns="0" rIns="0">
            <a:spAutoFit/>
          </a:bodyPr>
          <a:lstStyle/>
          <a:p>
            <a:pPr algn="just">
              <a:lnSpc>
                <a:spcPts val="2879"/>
              </a:lnSpc>
            </a:pPr>
            <a:r>
              <a:rPr lang="en-US" sz="2400">
                <a:solidFill>
                  <a:srgbClr val="545454"/>
                </a:solidFill>
                <a:latin typeface="DM Sans"/>
              </a:rPr>
              <a:t>Develop a machine learning model that can analyze patterns and identify potential signs of suicidal tendencies in young students based on their online activities, such as social media posts, search history, and online interactions.</a:t>
            </a:r>
          </a:p>
        </p:txBody>
      </p:sp>
      <p:sp>
        <p:nvSpPr>
          <p:cNvPr name="TextBox 24" id="24"/>
          <p:cNvSpPr txBox="true"/>
          <p:nvPr/>
        </p:nvSpPr>
        <p:spPr>
          <a:xfrm rot="0">
            <a:off x="7176214" y="4308439"/>
            <a:ext cx="9172170" cy="1447800"/>
          </a:xfrm>
          <a:prstGeom prst="rect">
            <a:avLst/>
          </a:prstGeom>
        </p:spPr>
        <p:txBody>
          <a:bodyPr anchor="t" rtlCol="false" tIns="0" lIns="0" bIns="0" rIns="0">
            <a:spAutoFit/>
          </a:bodyPr>
          <a:lstStyle/>
          <a:p>
            <a:pPr algn="just">
              <a:lnSpc>
                <a:spcPts val="2879"/>
              </a:lnSpc>
            </a:pPr>
            <a:r>
              <a:rPr lang="en-US" sz="2400">
                <a:solidFill>
                  <a:srgbClr val="545454"/>
                </a:solidFill>
                <a:latin typeface="DM Sans"/>
              </a:rPr>
              <a:t>Collect and analyze a comprehensive dataset consisting of various factors related to mental health, such as depression symptoms, anxiety levels, stressors, and previous history of self-harm or suicidal ideation among young students in Bangladesh.</a:t>
            </a:r>
          </a:p>
        </p:txBody>
      </p:sp>
      <p:sp>
        <p:nvSpPr>
          <p:cNvPr name="TextBox 25" id="25"/>
          <p:cNvSpPr txBox="true"/>
          <p:nvPr/>
        </p:nvSpPr>
        <p:spPr>
          <a:xfrm rot="0">
            <a:off x="7176214" y="6527764"/>
            <a:ext cx="9172170" cy="1447800"/>
          </a:xfrm>
          <a:prstGeom prst="rect">
            <a:avLst/>
          </a:prstGeom>
        </p:spPr>
        <p:txBody>
          <a:bodyPr anchor="t" rtlCol="false" tIns="0" lIns="0" bIns="0" rIns="0">
            <a:spAutoFit/>
          </a:bodyPr>
          <a:lstStyle/>
          <a:p>
            <a:pPr algn="just">
              <a:lnSpc>
                <a:spcPts val="2879"/>
              </a:lnSpc>
            </a:pPr>
            <a:r>
              <a:rPr lang="en-US" sz="2400">
                <a:solidFill>
                  <a:srgbClr val="545454"/>
                </a:solidFill>
                <a:latin typeface="DM Sans"/>
              </a:rPr>
              <a:t>Explore different machine learning algorithms, such as decision trees, logistic regression, or support vector machines, to build a predictive model that can accurately detect and classify young students at risk of suicidal tendencies.</a:t>
            </a:r>
          </a:p>
        </p:txBody>
      </p:sp>
      <p:sp>
        <p:nvSpPr>
          <p:cNvPr name="TextBox 26" id="26"/>
          <p:cNvSpPr txBox="true"/>
          <p:nvPr/>
        </p:nvSpPr>
        <p:spPr>
          <a:xfrm rot="0">
            <a:off x="5170673" y="663827"/>
            <a:ext cx="7600032" cy="844677"/>
          </a:xfrm>
          <a:prstGeom prst="rect">
            <a:avLst/>
          </a:prstGeom>
        </p:spPr>
        <p:txBody>
          <a:bodyPr anchor="t" rtlCol="false" tIns="0" lIns="0" bIns="0" rIns="0">
            <a:spAutoFit/>
          </a:bodyPr>
          <a:lstStyle/>
          <a:p>
            <a:pPr algn="ctr">
              <a:lnSpc>
                <a:spcPts val="5544"/>
              </a:lnSpc>
            </a:pPr>
            <a:r>
              <a:rPr lang="en-US" sz="5600">
                <a:solidFill>
                  <a:srgbClr val="1CC7B2"/>
                </a:solidFill>
                <a:latin typeface="Kollektif Bold"/>
              </a:rPr>
              <a:t>OBJECTIVE</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25713" y="5018558"/>
            <a:ext cx="5586730" cy="1027869"/>
            <a:chOff x="0" y="0"/>
            <a:chExt cx="1471402" cy="270714"/>
          </a:xfrm>
        </p:grpSpPr>
        <p:sp>
          <p:nvSpPr>
            <p:cNvPr name="Freeform 3" id="3"/>
            <p:cNvSpPr/>
            <p:nvPr/>
          </p:nvSpPr>
          <p:spPr>
            <a:xfrm flipH="false" flipV="false" rot="0">
              <a:off x="0" y="0"/>
              <a:ext cx="1471402" cy="270714"/>
            </a:xfrm>
            <a:custGeom>
              <a:avLst/>
              <a:gdLst/>
              <a:ahLst/>
              <a:cxnLst/>
              <a:rect r="r" b="b" t="t" l="l"/>
              <a:pathLst>
                <a:path h="270714" w="1471402">
                  <a:moveTo>
                    <a:pt x="70674" y="0"/>
                  </a:moveTo>
                  <a:lnTo>
                    <a:pt x="1400728" y="0"/>
                  </a:lnTo>
                  <a:cubicBezTo>
                    <a:pt x="1419472" y="0"/>
                    <a:pt x="1437448" y="7446"/>
                    <a:pt x="1450702" y="20700"/>
                  </a:cubicBezTo>
                  <a:cubicBezTo>
                    <a:pt x="1463956" y="33954"/>
                    <a:pt x="1471402" y="51930"/>
                    <a:pt x="1471402" y="70674"/>
                  </a:cubicBezTo>
                  <a:lnTo>
                    <a:pt x="1471402" y="200040"/>
                  </a:lnTo>
                  <a:cubicBezTo>
                    <a:pt x="1471402" y="218784"/>
                    <a:pt x="1463956" y="236760"/>
                    <a:pt x="1450702" y="250014"/>
                  </a:cubicBezTo>
                  <a:cubicBezTo>
                    <a:pt x="1437448" y="263268"/>
                    <a:pt x="1419472" y="270714"/>
                    <a:pt x="1400728" y="270714"/>
                  </a:cubicBezTo>
                  <a:lnTo>
                    <a:pt x="70674" y="270714"/>
                  </a:lnTo>
                  <a:cubicBezTo>
                    <a:pt x="51930" y="270714"/>
                    <a:pt x="33954" y="263268"/>
                    <a:pt x="20700" y="250014"/>
                  </a:cubicBezTo>
                  <a:cubicBezTo>
                    <a:pt x="7446" y="236760"/>
                    <a:pt x="0" y="218784"/>
                    <a:pt x="0" y="200040"/>
                  </a:cubicBezTo>
                  <a:lnTo>
                    <a:pt x="0" y="70674"/>
                  </a:lnTo>
                  <a:cubicBezTo>
                    <a:pt x="0" y="51930"/>
                    <a:pt x="7446" y="33954"/>
                    <a:pt x="20700" y="20700"/>
                  </a:cubicBezTo>
                  <a:cubicBezTo>
                    <a:pt x="33954" y="7446"/>
                    <a:pt x="51930" y="0"/>
                    <a:pt x="70674" y="0"/>
                  </a:cubicBezTo>
                  <a:close/>
                </a:path>
              </a:pathLst>
            </a:custGeom>
            <a:solidFill>
              <a:srgbClr val="1CC7B2"/>
            </a:solidFill>
          </p:spPr>
        </p:sp>
        <p:sp>
          <p:nvSpPr>
            <p:cNvPr name="TextBox 4" id="4"/>
            <p:cNvSpPr txBox="true"/>
            <p:nvPr/>
          </p:nvSpPr>
          <p:spPr>
            <a:xfrm>
              <a:off x="0" y="19050"/>
              <a:ext cx="1471402"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1625713" y="2515757"/>
            <a:ext cx="5586730" cy="1027869"/>
            <a:chOff x="0" y="0"/>
            <a:chExt cx="1471402" cy="270714"/>
          </a:xfrm>
        </p:grpSpPr>
        <p:sp>
          <p:nvSpPr>
            <p:cNvPr name="Freeform 10" id="10"/>
            <p:cNvSpPr/>
            <p:nvPr/>
          </p:nvSpPr>
          <p:spPr>
            <a:xfrm flipH="false" flipV="false" rot="0">
              <a:off x="0" y="0"/>
              <a:ext cx="1471402" cy="270714"/>
            </a:xfrm>
            <a:custGeom>
              <a:avLst/>
              <a:gdLst/>
              <a:ahLst/>
              <a:cxnLst/>
              <a:rect r="r" b="b" t="t" l="l"/>
              <a:pathLst>
                <a:path h="270714" w="1471402">
                  <a:moveTo>
                    <a:pt x="70674" y="0"/>
                  </a:moveTo>
                  <a:lnTo>
                    <a:pt x="1400728" y="0"/>
                  </a:lnTo>
                  <a:cubicBezTo>
                    <a:pt x="1419472" y="0"/>
                    <a:pt x="1437448" y="7446"/>
                    <a:pt x="1450702" y="20700"/>
                  </a:cubicBezTo>
                  <a:cubicBezTo>
                    <a:pt x="1463956" y="33954"/>
                    <a:pt x="1471402" y="51930"/>
                    <a:pt x="1471402" y="70674"/>
                  </a:cubicBezTo>
                  <a:lnTo>
                    <a:pt x="1471402" y="200040"/>
                  </a:lnTo>
                  <a:cubicBezTo>
                    <a:pt x="1471402" y="218784"/>
                    <a:pt x="1463956" y="236760"/>
                    <a:pt x="1450702" y="250014"/>
                  </a:cubicBezTo>
                  <a:cubicBezTo>
                    <a:pt x="1437448" y="263268"/>
                    <a:pt x="1419472" y="270714"/>
                    <a:pt x="1400728" y="270714"/>
                  </a:cubicBezTo>
                  <a:lnTo>
                    <a:pt x="70674" y="270714"/>
                  </a:lnTo>
                  <a:cubicBezTo>
                    <a:pt x="51930" y="270714"/>
                    <a:pt x="33954" y="263268"/>
                    <a:pt x="20700" y="250014"/>
                  </a:cubicBezTo>
                  <a:cubicBezTo>
                    <a:pt x="7446" y="236760"/>
                    <a:pt x="0" y="218784"/>
                    <a:pt x="0" y="200040"/>
                  </a:cubicBezTo>
                  <a:lnTo>
                    <a:pt x="0" y="70674"/>
                  </a:lnTo>
                  <a:cubicBezTo>
                    <a:pt x="0" y="51930"/>
                    <a:pt x="7446" y="33954"/>
                    <a:pt x="20700" y="20700"/>
                  </a:cubicBezTo>
                  <a:cubicBezTo>
                    <a:pt x="33954" y="7446"/>
                    <a:pt x="51930" y="0"/>
                    <a:pt x="70674" y="0"/>
                  </a:cubicBezTo>
                  <a:close/>
                </a:path>
              </a:pathLst>
            </a:custGeom>
            <a:solidFill>
              <a:srgbClr val="FFCB77"/>
            </a:solidFill>
          </p:spPr>
        </p:sp>
        <p:sp>
          <p:nvSpPr>
            <p:cNvPr name="TextBox 11" id="11"/>
            <p:cNvSpPr txBox="true"/>
            <p:nvPr/>
          </p:nvSpPr>
          <p:spPr>
            <a:xfrm>
              <a:off x="0" y="19050"/>
              <a:ext cx="1471402" cy="251664"/>
            </a:xfrm>
            <a:prstGeom prst="rect">
              <a:avLst/>
            </a:prstGeom>
          </p:spPr>
          <p:txBody>
            <a:bodyPr anchor="ctr" rtlCol="false" tIns="50800" lIns="50800" bIns="50800" rIns="50800"/>
            <a:lstStyle/>
            <a:p>
              <a:pPr algn="ctr">
                <a:lnSpc>
                  <a:spcPts val="2553"/>
                </a:lnSpc>
              </a:pPr>
            </a:p>
          </p:txBody>
        </p:sp>
      </p:grpSp>
      <p:sp>
        <p:nvSpPr>
          <p:cNvPr name="TextBox 12" id="12"/>
          <p:cNvSpPr txBox="true"/>
          <p:nvPr/>
        </p:nvSpPr>
        <p:spPr>
          <a:xfrm rot="0">
            <a:off x="1943170" y="2716954"/>
            <a:ext cx="5269273" cy="615950"/>
          </a:xfrm>
          <a:prstGeom prst="rect">
            <a:avLst/>
          </a:prstGeom>
        </p:spPr>
        <p:txBody>
          <a:bodyPr anchor="t" rtlCol="false" tIns="0" lIns="0" bIns="0" rIns="0">
            <a:spAutoFit/>
          </a:bodyPr>
          <a:lstStyle/>
          <a:p>
            <a:pPr algn="l">
              <a:lnSpc>
                <a:spcPts val="4000"/>
              </a:lnSpc>
            </a:pPr>
            <a:r>
              <a:rPr lang="en-US" sz="4000">
                <a:solidFill>
                  <a:srgbClr val="FFFFFF"/>
                </a:solidFill>
                <a:latin typeface="Kollektif Bold"/>
              </a:rPr>
              <a:t>04 - COLLABORATE</a:t>
            </a:r>
          </a:p>
        </p:txBody>
      </p:sp>
      <p:sp>
        <p:nvSpPr>
          <p:cNvPr name="TextBox 13" id="13"/>
          <p:cNvSpPr txBox="true"/>
          <p:nvPr/>
        </p:nvSpPr>
        <p:spPr>
          <a:xfrm rot="0">
            <a:off x="1943170" y="5219755"/>
            <a:ext cx="5269273" cy="615950"/>
          </a:xfrm>
          <a:prstGeom prst="rect">
            <a:avLst/>
          </a:prstGeom>
        </p:spPr>
        <p:txBody>
          <a:bodyPr anchor="t" rtlCol="false" tIns="0" lIns="0" bIns="0" rIns="0">
            <a:spAutoFit/>
          </a:bodyPr>
          <a:lstStyle/>
          <a:p>
            <a:pPr algn="l">
              <a:lnSpc>
                <a:spcPts val="4000"/>
              </a:lnSpc>
            </a:pPr>
            <a:r>
              <a:rPr lang="en-US" sz="4000">
                <a:solidFill>
                  <a:srgbClr val="FFFFFF"/>
                </a:solidFill>
                <a:latin typeface="Kollektif Bold"/>
              </a:rPr>
              <a:t>05 - EVALUATE</a:t>
            </a:r>
          </a:p>
        </p:txBody>
      </p:sp>
      <p:sp>
        <p:nvSpPr>
          <p:cNvPr name="TextBox 14" id="14"/>
          <p:cNvSpPr txBox="true"/>
          <p:nvPr/>
        </p:nvSpPr>
        <p:spPr>
          <a:xfrm rot="0">
            <a:off x="7671121" y="2305792"/>
            <a:ext cx="8818665" cy="1447800"/>
          </a:xfrm>
          <a:prstGeom prst="rect">
            <a:avLst/>
          </a:prstGeom>
        </p:spPr>
        <p:txBody>
          <a:bodyPr anchor="t" rtlCol="false" tIns="0" lIns="0" bIns="0" rIns="0">
            <a:spAutoFit/>
          </a:bodyPr>
          <a:lstStyle/>
          <a:p>
            <a:pPr algn="just">
              <a:lnSpc>
                <a:spcPts val="2879"/>
              </a:lnSpc>
            </a:pPr>
            <a:r>
              <a:rPr lang="en-US" sz="2400">
                <a:solidFill>
                  <a:srgbClr val="545454"/>
                </a:solidFill>
                <a:latin typeface="DM Sans"/>
              </a:rPr>
              <a:t>Collaborate with mental health professionals, educators, and counsellors to incorporate their expertise and domain knowledge into the model development process, ensuring the inclusion of relevant features and validation of the results.</a:t>
            </a:r>
          </a:p>
        </p:txBody>
      </p:sp>
      <p:sp>
        <p:nvSpPr>
          <p:cNvPr name="TextBox 15" id="15"/>
          <p:cNvSpPr txBox="true"/>
          <p:nvPr/>
        </p:nvSpPr>
        <p:spPr>
          <a:xfrm rot="0">
            <a:off x="7671121" y="4808593"/>
            <a:ext cx="8818665" cy="1447800"/>
          </a:xfrm>
          <a:prstGeom prst="rect">
            <a:avLst/>
          </a:prstGeom>
        </p:spPr>
        <p:txBody>
          <a:bodyPr anchor="t" rtlCol="false" tIns="0" lIns="0" bIns="0" rIns="0">
            <a:spAutoFit/>
          </a:bodyPr>
          <a:lstStyle/>
          <a:p>
            <a:pPr algn="just">
              <a:lnSpc>
                <a:spcPts val="2879"/>
              </a:lnSpc>
            </a:pPr>
            <a:r>
              <a:rPr lang="en-US" sz="2400">
                <a:solidFill>
                  <a:srgbClr val="545454"/>
                </a:solidFill>
                <a:latin typeface="DM Sans"/>
              </a:rPr>
              <a:t>Evaluate the machine learning model’s performance using appropriate metrics, such as accuracy, precision, recall, and F1 score, to measure its effectiveness in identifying and predicting suicidal tendencies among young students.</a:t>
            </a:r>
          </a:p>
        </p:txBody>
      </p:sp>
      <p:grpSp>
        <p:nvGrpSpPr>
          <p:cNvPr name="Group 16" id="16"/>
          <p:cNvGrpSpPr/>
          <p:nvPr/>
        </p:nvGrpSpPr>
        <p:grpSpPr>
          <a:xfrm rot="0">
            <a:off x="12770705" y="7053680"/>
            <a:ext cx="5517295" cy="3251427"/>
            <a:chOff x="0" y="0"/>
            <a:chExt cx="7356393" cy="4335236"/>
          </a:xfrm>
        </p:grpSpPr>
        <p:sp>
          <p:nvSpPr>
            <p:cNvPr name="Freeform 17" id="17"/>
            <p:cNvSpPr/>
            <p:nvPr/>
          </p:nvSpPr>
          <p:spPr>
            <a:xfrm flipH="false" flipV="false" rot="0">
              <a:off x="4466236"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5911315" y="14450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5911315" y="2890157"/>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4466236" y="1445079"/>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3021158" y="2890157"/>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true" flipV="true" rot="5400000">
              <a:off x="0" y="1445079"/>
              <a:ext cx="1445079" cy="1445079"/>
            </a:xfrm>
            <a:custGeom>
              <a:avLst/>
              <a:gdLst/>
              <a:ahLst/>
              <a:cxnLst/>
              <a:rect r="r" b="b" t="t" l="l"/>
              <a:pathLst>
                <a:path h="1445079" w="1445079">
                  <a:moveTo>
                    <a:pt x="1445079" y="1445078"/>
                  </a:moveTo>
                  <a:lnTo>
                    <a:pt x="0" y="1445078"/>
                  </a:lnTo>
                  <a:lnTo>
                    <a:pt x="0" y="0"/>
                  </a:lnTo>
                  <a:lnTo>
                    <a:pt x="1445079" y="0"/>
                  </a:lnTo>
                  <a:lnTo>
                    <a:pt x="1445079" y="144507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true" flipV="true" rot="-10800000">
              <a:off x="0" y="2890157"/>
              <a:ext cx="1445079" cy="1445079"/>
            </a:xfrm>
            <a:custGeom>
              <a:avLst/>
              <a:gdLst/>
              <a:ahLst/>
              <a:cxnLst/>
              <a:rect r="r" b="b" t="t" l="l"/>
              <a:pathLst>
                <a:path h="1445079" w="1445079">
                  <a:moveTo>
                    <a:pt x="1445079" y="1445079"/>
                  </a:moveTo>
                  <a:lnTo>
                    <a:pt x="0" y="1445079"/>
                  </a:lnTo>
                  <a:lnTo>
                    <a:pt x="0" y="0"/>
                  </a:lnTo>
                  <a:lnTo>
                    <a:pt x="1445079" y="0"/>
                  </a:lnTo>
                  <a:lnTo>
                    <a:pt x="1445079" y="144507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24" id="24"/>
          <p:cNvSpPr txBox="true"/>
          <p:nvPr/>
        </p:nvSpPr>
        <p:spPr>
          <a:xfrm rot="0">
            <a:off x="5170673" y="663827"/>
            <a:ext cx="7600032" cy="844677"/>
          </a:xfrm>
          <a:prstGeom prst="rect">
            <a:avLst/>
          </a:prstGeom>
        </p:spPr>
        <p:txBody>
          <a:bodyPr anchor="t" rtlCol="false" tIns="0" lIns="0" bIns="0" rIns="0">
            <a:spAutoFit/>
          </a:bodyPr>
          <a:lstStyle/>
          <a:p>
            <a:pPr algn="ctr">
              <a:lnSpc>
                <a:spcPts val="5544"/>
              </a:lnSpc>
            </a:pPr>
            <a:r>
              <a:rPr lang="en-US" sz="5600">
                <a:solidFill>
                  <a:srgbClr val="1CC7B2"/>
                </a:solidFill>
                <a:latin typeface="Kollektif Bold"/>
              </a:rPr>
              <a:t>OBJECTIVE</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3843825" y="2914344"/>
            <a:ext cx="9619852" cy="6077658"/>
          </a:xfrm>
          <a:custGeom>
            <a:avLst/>
            <a:gdLst/>
            <a:ahLst/>
            <a:cxnLst/>
            <a:rect r="r" b="b" t="t" l="l"/>
            <a:pathLst>
              <a:path h="6077658" w="9619852">
                <a:moveTo>
                  <a:pt x="0" y="0"/>
                </a:moveTo>
                <a:lnTo>
                  <a:pt x="9619852" y="0"/>
                </a:lnTo>
                <a:lnTo>
                  <a:pt x="9619852" y="6077659"/>
                </a:lnTo>
                <a:lnTo>
                  <a:pt x="0" y="6077659"/>
                </a:lnTo>
                <a:lnTo>
                  <a:pt x="0" y="0"/>
                </a:lnTo>
                <a:close/>
              </a:path>
            </a:pathLst>
          </a:custGeom>
          <a:blipFill>
            <a:blip r:embed="rId10"/>
            <a:stretch>
              <a:fillRect l="0" t="0" r="0" b="0"/>
            </a:stretch>
          </a:blipFill>
        </p:spPr>
      </p:sp>
      <p:sp>
        <p:nvSpPr>
          <p:cNvPr name="TextBox 15" id="15"/>
          <p:cNvSpPr txBox="true"/>
          <p:nvPr/>
        </p:nvSpPr>
        <p:spPr>
          <a:xfrm rot="0">
            <a:off x="2744003" y="908930"/>
            <a:ext cx="11819497" cy="1313823"/>
          </a:xfrm>
          <a:prstGeom prst="rect">
            <a:avLst/>
          </a:prstGeom>
        </p:spPr>
        <p:txBody>
          <a:bodyPr anchor="t" rtlCol="false" tIns="0" lIns="0" bIns="0" rIns="0">
            <a:spAutoFit/>
          </a:bodyPr>
          <a:lstStyle/>
          <a:p>
            <a:pPr algn="ctr">
              <a:lnSpc>
                <a:spcPts val="8600"/>
              </a:lnSpc>
            </a:pPr>
            <a:r>
              <a:rPr lang="en-US" sz="8600">
                <a:solidFill>
                  <a:srgbClr val="1CC7B2"/>
                </a:solidFill>
                <a:latin typeface="Kollektif Bold"/>
              </a:rPr>
              <a:t>BLOCK DIAGRAM</a:t>
            </a:r>
          </a:p>
        </p:txBody>
      </p:sp>
      <p:grpSp>
        <p:nvGrpSpPr>
          <p:cNvPr name="Group 16" id="16"/>
          <p:cNvGrpSpPr/>
          <p:nvPr/>
        </p:nvGrpSpPr>
        <p:grpSpPr>
          <a:xfrm rot="5400000">
            <a:off x="14324586" y="6849741"/>
            <a:ext cx="5869427" cy="5865022"/>
            <a:chOff x="0" y="0"/>
            <a:chExt cx="7825903" cy="7820029"/>
          </a:xfrm>
        </p:grpSpPr>
        <p:sp>
          <p:nvSpPr>
            <p:cNvPr name="AutoShape 17" id="17"/>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18" id="18"/>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19" id="19"/>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20" id="20"/>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21" id="21"/>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343984" y="606361"/>
            <a:ext cx="7600032" cy="844677"/>
          </a:xfrm>
          <a:prstGeom prst="rect">
            <a:avLst/>
          </a:prstGeom>
        </p:spPr>
        <p:txBody>
          <a:bodyPr anchor="t" rtlCol="false" tIns="0" lIns="0" bIns="0" rIns="0">
            <a:spAutoFit/>
          </a:bodyPr>
          <a:lstStyle/>
          <a:p>
            <a:pPr algn="ctr">
              <a:lnSpc>
                <a:spcPts val="5544"/>
              </a:lnSpc>
            </a:pPr>
            <a:r>
              <a:rPr lang="en-US" sz="5600">
                <a:solidFill>
                  <a:srgbClr val="1CC7B2"/>
                </a:solidFill>
                <a:latin typeface="Kollektif Bold"/>
              </a:rPr>
              <a:t>DATA COLLECTION</a:t>
            </a:r>
          </a:p>
        </p:txBody>
      </p:sp>
      <p:pic>
        <p:nvPicPr>
          <p:cNvPr name="Picture 3" id="3"/>
          <p:cNvPicPr>
            <a:picLocks noChangeAspect="true"/>
          </p:cNvPicPr>
          <p:nvPr/>
        </p:nvPicPr>
        <p:blipFill>
          <a:blip r:embed="rId2"/>
          <a:stretch>
            <a:fillRect/>
          </a:stretch>
        </p:blipFill>
        <p:spPr>
          <a:xfrm rot="0">
            <a:off x="4396275" y="1037033"/>
            <a:ext cx="9695200" cy="8837277"/>
          </a:xfrm>
          <a:prstGeom prst="rect">
            <a:avLst/>
          </a:prstGeom>
        </p:spPr>
      </p:pic>
      <p:grpSp>
        <p:nvGrpSpPr>
          <p:cNvPr name="Group 4" id="4"/>
          <p:cNvGrpSpPr/>
          <p:nvPr/>
        </p:nvGrpSpPr>
        <p:grpSpPr>
          <a:xfrm rot="0">
            <a:off x="14056069" y="2803170"/>
            <a:ext cx="2915093" cy="576797"/>
            <a:chOff x="0" y="0"/>
            <a:chExt cx="1036059" cy="205000"/>
          </a:xfrm>
        </p:grpSpPr>
        <p:sp>
          <p:nvSpPr>
            <p:cNvPr name="Freeform 5" id="5"/>
            <p:cNvSpPr/>
            <p:nvPr/>
          </p:nvSpPr>
          <p:spPr>
            <a:xfrm flipH="false" flipV="false" rot="0">
              <a:off x="0" y="0"/>
              <a:ext cx="1036060" cy="205000"/>
            </a:xfrm>
            <a:custGeom>
              <a:avLst/>
              <a:gdLst/>
              <a:ahLst/>
              <a:cxnLst/>
              <a:rect r="r" b="b" t="t" l="l"/>
              <a:pathLst>
                <a:path h="205000" w="103606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48CFAE"/>
            </a:solidFill>
          </p:spPr>
        </p:sp>
        <p:sp>
          <p:nvSpPr>
            <p:cNvPr name="TextBox 6" id="6"/>
            <p:cNvSpPr txBox="true"/>
            <p:nvPr/>
          </p:nvSpPr>
          <p:spPr>
            <a:xfrm>
              <a:off x="0" y="19050"/>
              <a:ext cx="1036059" cy="185950"/>
            </a:xfrm>
            <a:prstGeom prst="rect">
              <a:avLst/>
            </a:prstGeom>
          </p:spPr>
          <p:txBody>
            <a:bodyPr anchor="ctr" rtlCol="false" tIns="50800" lIns="50800" bIns="50800" rIns="50800"/>
            <a:lstStyle/>
            <a:p>
              <a:pPr algn="ctr">
                <a:lnSpc>
                  <a:spcPts val="2553"/>
                </a:lnSpc>
              </a:pPr>
            </a:p>
          </p:txBody>
        </p:sp>
      </p:grpSp>
      <p:sp>
        <p:nvSpPr>
          <p:cNvPr name="TextBox 7" id="7"/>
          <p:cNvSpPr txBox="true"/>
          <p:nvPr/>
        </p:nvSpPr>
        <p:spPr>
          <a:xfrm rot="0">
            <a:off x="14056069" y="2922023"/>
            <a:ext cx="2915093"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SCHOOL</a:t>
            </a:r>
          </a:p>
        </p:txBody>
      </p:sp>
      <p:grpSp>
        <p:nvGrpSpPr>
          <p:cNvPr name="Group 8" id="8"/>
          <p:cNvGrpSpPr/>
          <p:nvPr/>
        </p:nvGrpSpPr>
        <p:grpSpPr>
          <a:xfrm rot="0">
            <a:off x="1562665" y="3018872"/>
            <a:ext cx="2915093" cy="576797"/>
            <a:chOff x="0" y="0"/>
            <a:chExt cx="1036059" cy="205000"/>
          </a:xfrm>
        </p:grpSpPr>
        <p:sp>
          <p:nvSpPr>
            <p:cNvPr name="Freeform 9" id="9"/>
            <p:cNvSpPr/>
            <p:nvPr/>
          </p:nvSpPr>
          <p:spPr>
            <a:xfrm flipH="false" flipV="false" rot="0">
              <a:off x="0" y="0"/>
              <a:ext cx="1036060" cy="205000"/>
            </a:xfrm>
            <a:custGeom>
              <a:avLst/>
              <a:gdLst/>
              <a:ahLst/>
              <a:cxnLst/>
              <a:rect r="r" b="b" t="t" l="l"/>
              <a:pathLst>
                <a:path h="205000" w="103606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FCB77"/>
            </a:solidFill>
          </p:spPr>
        </p:sp>
        <p:sp>
          <p:nvSpPr>
            <p:cNvPr name="TextBox 10" id="10"/>
            <p:cNvSpPr txBox="true"/>
            <p:nvPr/>
          </p:nvSpPr>
          <p:spPr>
            <a:xfrm>
              <a:off x="0" y="19050"/>
              <a:ext cx="1036059" cy="185950"/>
            </a:xfrm>
            <a:prstGeom prst="rect">
              <a:avLst/>
            </a:prstGeom>
          </p:spPr>
          <p:txBody>
            <a:bodyPr anchor="ctr" rtlCol="false" tIns="50800" lIns="50800" bIns="50800" rIns="50800"/>
            <a:lstStyle/>
            <a:p>
              <a:pPr algn="ctr">
                <a:lnSpc>
                  <a:spcPts val="2553"/>
                </a:lnSpc>
              </a:pPr>
            </a:p>
          </p:txBody>
        </p:sp>
      </p:grpSp>
      <p:sp>
        <p:nvSpPr>
          <p:cNvPr name="TextBox 11" id="11"/>
          <p:cNvSpPr txBox="true"/>
          <p:nvPr/>
        </p:nvSpPr>
        <p:spPr>
          <a:xfrm rot="0">
            <a:off x="1562665" y="3137725"/>
            <a:ext cx="2915093"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MADRASHA</a:t>
            </a:r>
          </a:p>
        </p:txBody>
      </p:sp>
      <p:grpSp>
        <p:nvGrpSpPr>
          <p:cNvPr name="Group 12" id="12"/>
          <p:cNvGrpSpPr/>
          <p:nvPr/>
        </p:nvGrpSpPr>
        <p:grpSpPr>
          <a:xfrm rot="0">
            <a:off x="1562665" y="6517514"/>
            <a:ext cx="2915093" cy="576797"/>
            <a:chOff x="0" y="0"/>
            <a:chExt cx="1036059" cy="205000"/>
          </a:xfrm>
        </p:grpSpPr>
        <p:sp>
          <p:nvSpPr>
            <p:cNvPr name="Freeform 13" id="13"/>
            <p:cNvSpPr/>
            <p:nvPr/>
          </p:nvSpPr>
          <p:spPr>
            <a:xfrm flipH="false" flipV="false" rot="0">
              <a:off x="0" y="0"/>
              <a:ext cx="1036060" cy="205000"/>
            </a:xfrm>
            <a:custGeom>
              <a:avLst/>
              <a:gdLst/>
              <a:ahLst/>
              <a:cxnLst/>
              <a:rect r="r" b="b" t="t" l="l"/>
              <a:pathLst>
                <a:path h="205000" w="103606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E6D73"/>
            </a:solidFill>
          </p:spPr>
        </p:sp>
        <p:sp>
          <p:nvSpPr>
            <p:cNvPr name="TextBox 14" id="14"/>
            <p:cNvSpPr txBox="true"/>
            <p:nvPr/>
          </p:nvSpPr>
          <p:spPr>
            <a:xfrm>
              <a:off x="0" y="19050"/>
              <a:ext cx="1036059" cy="185950"/>
            </a:xfrm>
            <a:prstGeom prst="rect">
              <a:avLst/>
            </a:prstGeom>
          </p:spPr>
          <p:txBody>
            <a:bodyPr anchor="ctr" rtlCol="false" tIns="50800" lIns="50800" bIns="50800" rIns="50800"/>
            <a:lstStyle/>
            <a:p>
              <a:pPr algn="ctr">
                <a:lnSpc>
                  <a:spcPts val="2553"/>
                </a:lnSpc>
              </a:pPr>
            </a:p>
          </p:txBody>
        </p:sp>
      </p:grpSp>
      <p:sp>
        <p:nvSpPr>
          <p:cNvPr name="TextBox 15" id="15"/>
          <p:cNvSpPr txBox="true"/>
          <p:nvPr/>
        </p:nvSpPr>
        <p:spPr>
          <a:xfrm rot="0">
            <a:off x="1562665" y="6636367"/>
            <a:ext cx="2915093"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UNIVERSITY</a:t>
            </a:r>
          </a:p>
        </p:txBody>
      </p:sp>
      <p:grpSp>
        <p:nvGrpSpPr>
          <p:cNvPr name="Group 16" id="16"/>
          <p:cNvGrpSpPr/>
          <p:nvPr/>
        </p:nvGrpSpPr>
        <p:grpSpPr>
          <a:xfrm rot="0">
            <a:off x="14167453" y="6805912"/>
            <a:ext cx="2915093" cy="576797"/>
            <a:chOff x="0" y="0"/>
            <a:chExt cx="1036059" cy="205000"/>
          </a:xfrm>
        </p:grpSpPr>
        <p:sp>
          <p:nvSpPr>
            <p:cNvPr name="Freeform 17" id="17"/>
            <p:cNvSpPr/>
            <p:nvPr/>
          </p:nvSpPr>
          <p:spPr>
            <a:xfrm flipH="false" flipV="false" rot="0">
              <a:off x="0" y="0"/>
              <a:ext cx="1036060" cy="205000"/>
            </a:xfrm>
            <a:custGeom>
              <a:avLst/>
              <a:gdLst/>
              <a:ahLst/>
              <a:cxnLst/>
              <a:rect r="r" b="b" t="t" l="l"/>
              <a:pathLst>
                <a:path h="205000" w="103606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227C9D"/>
            </a:solidFill>
          </p:spPr>
        </p:sp>
        <p:sp>
          <p:nvSpPr>
            <p:cNvPr name="TextBox 18" id="18"/>
            <p:cNvSpPr txBox="true"/>
            <p:nvPr/>
          </p:nvSpPr>
          <p:spPr>
            <a:xfrm>
              <a:off x="0" y="19050"/>
              <a:ext cx="1036059" cy="185950"/>
            </a:xfrm>
            <a:prstGeom prst="rect">
              <a:avLst/>
            </a:prstGeom>
          </p:spPr>
          <p:txBody>
            <a:bodyPr anchor="ctr" rtlCol="false" tIns="50800" lIns="50800" bIns="50800" rIns="50800"/>
            <a:lstStyle/>
            <a:p>
              <a:pPr algn="ctr">
                <a:lnSpc>
                  <a:spcPts val="2553"/>
                </a:lnSpc>
              </a:pPr>
            </a:p>
          </p:txBody>
        </p:sp>
      </p:grpSp>
      <p:sp>
        <p:nvSpPr>
          <p:cNvPr name="TextBox 19" id="19"/>
          <p:cNvSpPr txBox="true"/>
          <p:nvPr/>
        </p:nvSpPr>
        <p:spPr>
          <a:xfrm rot="0">
            <a:off x="14167453" y="6924765"/>
            <a:ext cx="2915093" cy="329565"/>
          </a:xfrm>
          <a:prstGeom prst="rect">
            <a:avLst/>
          </a:prstGeom>
        </p:spPr>
        <p:txBody>
          <a:bodyPr anchor="t" rtlCol="false" tIns="0" lIns="0" bIns="0" rIns="0">
            <a:spAutoFit/>
          </a:bodyPr>
          <a:lstStyle/>
          <a:p>
            <a:pPr algn="ctr">
              <a:lnSpc>
                <a:spcPts val="2100"/>
              </a:lnSpc>
            </a:pPr>
            <a:r>
              <a:rPr lang="en-US" sz="2100">
                <a:solidFill>
                  <a:srgbClr val="FFFFFF"/>
                </a:solidFill>
                <a:latin typeface="Kollektif Bold"/>
              </a:rPr>
              <a:t>COLLEGE</a:t>
            </a:r>
          </a:p>
        </p:txBody>
      </p:sp>
      <p:sp>
        <p:nvSpPr>
          <p:cNvPr name="TextBox 20" id="20"/>
          <p:cNvSpPr txBox="true"/>
          <p:nvPr/>
        </p:nvSpPr>
        <p:spPr>
          <a:xfrm rot="0">
            <a:off x="1562665" y="3790023"/>
            <a:ext cx="2915093" cy="533400"/>
          </a:xfrm>
          <a:prstGeom prst="rect">
            <a:avLst/>
          </a:prstGeom>
        </p:spPr>
        <p:txBody>
          <a:bodyPr anchor="t" rtlCol="false" tIns="0" lIns="0" bIns="0" rIns="0">
            <a:spAutoFit/>
          </a:bodyPr>
          <a:lstStyle/>
          <a:p>
            <a:pPr algn="ctr">
              <a:lnSpc>
                <a:spcPts val="2160"/>
              </a:lnSpc>
            </a:pPr>
            <a:r>
              <a:rPr lang="en-US" sz="1800">
                <a:solidFill>
                  <a:srgbClr val="545454"/>
                </a:solidFill>
                <a:latin typeface="DM Sans"/>
              </a:rPr>
              <a:t>We collected 5.1% data from Madrasha Students.</a:t>
            </a:r>
          </a:p>
        </p:txBody>
      </p:sp>
      <p:sp>
        <p:nvSpPr>
          <p:cNvPr name="TextBox 21" id="21"/>
          <p:cNvSpPr txBox="true"/>
          <p:nvPr/>
        </p:nvSpPr>
        <p:spPr>
          <a:xfrm rot="0">
            <a:off x="14056069" y="3671147"/>
            <a:ext cx="2915093" cy="533400"/>
          </a:xfrm>
          <a:prstGeom prst="rect">
            <a:avLst/>
          </a:prstGeom>
        </p:spPr>
        <p:txBody>
          <a:bodyPr anchor="t" rtlCol="false" tIns="0" lIns="0" bIns="0" rIns="0">
            <a:spAutoFit/>
          </a:bodyPr>
          <a:lstStyle/>
          <a:p>
            <a:pPr algn="ctr">
              <a:lnSpc>
                <a:spcPts val="2160"/>
              </a:lnSpc>
            </a:pPr>
            <a:r>
              <a:rPr lang="en-US" sz="1800">
                <a:solidFill>
                  <a:srgbClr val="545454"/>
                </a:solidFill>
                <a:latin typeface="DM Sans"/>
              </a:rPr>
              <a:t>We collected 9.1% data from Schools Students.</a:t>
            </a:r>
          </a:p>
        </p:txBody>
      </p:sp>
      <p:sp>
        <p:nvSpPr>
          <p:cNvPr name="TextBox 22" id="22"/>
          <p:cNvSpPr txBox="true"/>
          <p:nvPr/>
        </p:nvSpPr>
        <p:spPr>
          <a:xfrm rot="0">
            <a:off x="1562665" y="7418160"/>
            <a:ext cx="2915093" cy="533400"/>
          </a:xfrm>
          <a:prstGeom prst="rect">
            <a:avLst/>
          </a:prstGeom>
        </p:spPr>
        <p:txBody>
          <a:bodyPr anchor="t" rtlCol="false" tIns="0" lIns="0" bIns="0" rIns="0">
            <a:spAutoFit/>
          </a:bodyPr>
          <a:lstStyle/>
          <a:p>
            <a:pPr algn="ctr">
              <a:lnSpc>
                <a:spcPts val="2160"/>
              </a:lnSpc>
            </a:pPr>
            <a:r>
              <a:rPr lang="en-US" sz="1800">
                <a:solidFill>
                  <a:srgbClr val="545454"/>
                </a:solidFill>
                <a:latin typeface="DM Sans"/>
              </a:rPr>
              <a:t>We collected 64.1% data from University Students.</a:t>
            </a:r>
          </a:p>
        </p:txBody>
      </p:sp>
      <p:sp>
        <p:nvSpPr>
          <p:cNvPr name="TextBox 23" id="23"/>
          <p:cNvSpPr txBox="true"/>
          <p:nvPr/>
        </p:nvSpPr>
        <p:spPr>
          <a:xfrm rot="0">
            <a:off x="14167453" y="7677983"/>
            <a:ext cx="2915093" cy="533400"/>
          </a:xfrm>
          <a:prstGeom prst="rect">
            <a:avLst/>
          </a:prstGeom>
        </p:spPr>
        <p:txBody>
          <a:bodyPr anchor="t" rtlCol="false" tIns="0" lIns="0" bIns="0" rIns="0">
            <a:spAutoFit/>
          </a:bodyPr>
          <a:lstStyle/>
          <a:p>
            <a:pPr algn="ctr">
              <a:lnSpc>
                <a:spcPts val="2160"/>
              </a:lnSpc>
            </a:pPr>
            <a:r>
              <a:rPr lang="en-US" sz="1800">
                <a:solidFill>
                  <a:srgbClr val="545454"/>
                </a:solidFill>
                <a:latin typeface="DM Sans"/>
              </a:rPr>
              <a:t>We collected 21.7% data from College Students.</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5400000">
            <a:off x="14324586" y="6849741"/>
            <a:ext cx="5869427" cy="5865022"/>
            <a:chOff x="0" y="0"/>
            <a:chExt cx="7825903" cy="7820029"/>
          </a:xfrm>
        </p:grpSpPr>
        <p:sp>
          <p:nvSpPr>
            <p:cNvPr name="AutoShape 12" id="12"/>
            <p:cNvSpPr/>
            <p:nvPr/>
          </p:nvSpPr>
          <p:spPr>
            <a:xfrm>
              <a:off x="898880" y="13539"/>
              <a:ext cx="6913622" cy="6843603"/>
            </a:xfrm>
            <a:prstGeom prst="line">
              <a:avLst/>
            </a:prstGeom>
            <a:ln cap="flat" w="38100">
              <a:solidFill>
                <a:srgbClr val="8CA9AD"/>
              </a:solidFill>
              <a:prstDash val="solid"/>
              <a:headEnd type="none" len="sm" w="sm"/>
              <a:tailEnd type="none" len="sm" w="sm"/>
            </a:ln>
          </p:spPr>
        </p:sp>
        <p:sp>
          <p:nvSpPr>
            <p:cNvPr name="AutoShape 13" id="13"/>
            <p:cNvSpPr/>
            <p:nvPr/>
          </p:nvSpPr>
          <p:spPr>
            <a:xfrm>
              <a:off x="613617" y="430441"/>
              <a:ext cx="6718471" cy="6718471"/>
            </a:xfrm>
            <a:prstGeom prst="line">
              <a:avLst/>
            </a:prstGeom>
            <a:ln cap="flat" w="38100">
              <a:solidFill>
                <a:srgbClr val="8CA9AD"/>
              </a:solidFill>
              <a:prstDash val="solid"/>
              <a:headEnd type="none" len="sm" w="sm"/>
              <a:tailEnd type="none" len="sm" w="sm"/>
            </a:ln>
          </p:spPr>
        </p:sp>
        <p:sp>
          <p:nvSpPr>
            <p:cNvPr name="AutoShape 14" id="14"/>
            <p:cNvSpPr/>
            <p:nvPr/>
          </p:nvSpPr>
          <p:spPr>
            <a:xfrm>
              <a:off x="374148" y="908401"/>
              <a:ext cx="6489522" cy="6489522"/>
            </a:xfrm>
            <a:prstGeom prst="line">
              <a:avLst/>
            </a:prstGeom>
            <a:ln cap="flat" w="38100">
              <a:solidFill>
                <a:srgbClr val="8CA9AD"/>
              </a:solidFill>
              <a:prstDash val="solid"/>
              <a:headEnd type="none" len="sm" w="sm"/>
              <a:tailEnd type="none" len="sm" w="sm"/>
            </a:ln>
          </p:spPr>
        </p:sp>
        <p:sp>
          <p:nvSpPr>
            <p:cNvPr name="AutoShape 15" id="15"/>
            <p:cNvSpPr/>
            <p:nvPr/>
          </p:nvSpPr>
          <p:spPr>
            <a:xfrm>
              <a:off x="205276" y="1423425"/>
              <a:ext cx="6254021" cy="6254021"/>
            </a:xfrm>
            <a:prstGeom prst="line">
              <a:avLst/>
            </a:prstGeom>
            <a:ln cap="flat" w="38100">
              <a:solidFill>
                <a:srgbClr val="8CA9AD"/>
              </a:solidFill>
              <a:prstDash val="solid"/>
              <a:headEnd type="none" len="sm" w="sm"/>
              <a:tailEnd type="none" len="sm" w="sm"/>
            </a:ln>
          </p:spPr>
        </p:sp>
        <p:sp>
          <p:nvSpPr>
            <p:cNvPr name="AutoShape 16" id="16"/>
            <p:cNvSpPr/>
            <p:nvPr/>
          </p:nvSpPr>
          <p:spPr>
            <a:xfrm>
              <a:off x="13470" y="2009660"/>
              <a:ext cx="5796899" cy="5796899"/>
            </a:xfrm>
            <a:prstGeom prst="line">
              <a:avLst/>
            </a:prstGeom>
            <a:ln cap="flat" w="38100">
              <a:solidFill>
                <a:srgbClr val="8CA9AD"/>
              </a:solidFill>
              <a:prstDash val="solid"/>
              <a:headEnd type="none" len="sm" w="sm"/>
              <a:tailEnd type="none" len="sm" w="sm"/>
            </a:ln>
          </p:spPr>
        </p:sp>
      </p:grpSp>
      <p:sp>
        <p:nvSpPr>
          <p:cNvPr name="Freeform 17" id="17"/>
          <p:cNvSpPr/>
          <p:nvPr/>
        </p:nvSpPr>
        <p:spPr>
          <a:xfrm flipH="false" flipV="false" rot="0">
            <a:off x="2744003" y="2540217"/>
            <a:ext cx="13119629" cy="7242035"/>
          </a:xfrm>
          <a:custGeom>
            <a:avLst/>
            <a:gdLst/>
            <a:ahLst/>
            <a:cxnLst/>
            <a:rect r="r" b="b" t="t" l="l"/>
            <a:pathLst>
              <a:path h="7242035" w="13119629">
                <a:moveTo>
                  <a:pt x="0" y="0"/>
                </a:moveTo>
                <a:lnTo>
                  <a:pt x="13119629" y="0"/>
                </a:lnTo>
                <a:lnTo>
                  <a:pt x="13119629" y="7242035"/>
                </a:lnTo>
                <a:lnTo>
                  <a:pt x="0" y="7242035"/>
                </a:lnTo>
                <a:lnTo>
                  <a:pt x="0" y="0"/>
                </a:lnTo>
                <a:close/>
              </a:path>
            </a:pathLst>
          </a:custGeom>
          <a:blipFill>
            <a:blip r:embed="rId10"/>
            <a:stretch>
              <a:fillRect l="0" t="0" r="0" b="0"/>
            </a:stretch>
          </a:blipFill>
        </p:spPr>
      </p:sp>
      <p:sp>
        <p:nvSpPr>
          <p:cNvPr name="TextBox 18" id="18"/>
          <p:cNvSpPr txBox="true"/>
          <p:nvPr/>
        </p:nvSpPr>
        <p:spPr>
          <a:xfrm rot="0">
            <a:off x="2744003" y="908930"/>
            <a:ext cx="11819497" cy="1313823"/>
          </a:xfrm>
          <a:prstGeom prst="rect">
            <a:avLst/>
          </a:prstGeom>
        </p:spPr>
        <p:txBody>
          <a:bodyPr anchor="t" rtlCol="false" tIns="0" lIns="0" bIns="0" rIns="0">
            <a:spAutoFit/>
          </a:bodyPr>
          <a:lstStyle/>
          <a:p>
            <a:pPr algn="ctr">
              <a:lnSpc>
                <a:spcPts val="8600"/>
              </a:lnSpc>
            </a:pPr>
            <a:r>
              <a:rPr lang="en-US" sz="8600">
                <a:solidFill>
                  <a:srgbClr val="1CC7B2"/>
                </a:solidFill>
                <a:latin typeface="Kollektif Bold"/>
              </a:rPr>
              <a:t>DATA ANALYSIS</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DAGJfPtSTgA</dc:identifier>
  <dcterms:modified xsi:type="dcterms:W3CDTF">2011-08-01T06:04:30Z</dcterms:modified>
  <cp:revision>1</cp:revision>
  <dc:title>Group-23</dc:title>
</cp:coreProperties>
</file>