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57" r:id="rId18"/>
    <p:sldId id="266" r:id="rId19"/>
    <p:sldId id="267" r:id="rId20"/>
    <p:sldId id="268" r:id="rId21"/>
    <p:sldId id="269" r:id="rId22"/>
    <p:sldId id="270" r:id="rId23"/>
    <p:sldId id="271" r:id="rId24"/>
    <p:sldId id="265"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KJJPjQR0FCm6iKZQ/D6vBH9fe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7317CE-5F2B-4D9A-A537-B91309DB4B63}">
  <a:tblStyle styleId="{597317CE-5F2B-4D9A-A537-B91309DB4B6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845716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46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270646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199057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587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70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1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2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2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1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16"/>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16"/>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16"/>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1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a:spLocks noGrp="1"/>
          </p:cNvSpPr>
          <p:nvPr>
            <p:ph type="pic" idx="2"/>
          </p:nvPr>
        </p:nvSpPr>
        <p:spPr>
          <a:xfrm>
            <a:off x="2589212" y="634965"/>
            <a:ext cx="8915400" cy="3854970"/>
          </a:xfrm>
          <a:prstGeom prst="rect">
            <a:avLst/>
          </a:prstGeom>
          <a:noFill/>
          <a:ln>
            <a:noFill/>
          </a:ln>
        </p:spPr>
      </p:sp>
      <p:sp>
        <p:nvSpPr>
          <p:cNvPr id="99" name="Google Shape;99;p2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 y="228600"/>
            <a:ext cx="2851516" cy="6638628"/>
            <a:chOff x="2487613" y="285750"/>
            <a:chExt cx="2428875" cy="5654676"/>
          </a:xfrm>
        </p:grpSpPr>
        <p:sp>
          <p:nvSpPr>
            <p:cNvPr id="7" name="Google Shape;7;p1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1"/>
          <p:cNvGrpSpPr/>
          <p:nvPr/>
        </p:nvGrpSpPr>
        <p:grpSpPr>
          <a:xfrm>
            <a:off x="27222" y="157"/>
            <a:ext cx="2356674" cy="6853096"/>
            <a:chOff x="6627813" y="195610"/>
            <a:chExt cx="1952625" cy="5678141"/>
          </a:xfrm>
        </p:grpSpPr>
        <p:sp>
          <p:nvSpPr>
            <p:cNvPr id="20" name="Google Shape;20;p11"/>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og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log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ehrin-Anannya/ICT-2206-repo.gi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914402" y="518374"/>
            <a:ext cx="10654606" cy="2262781"/>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168DBA"/>
              </a:buClr>
              <a:buSzPct val="100000"/>
              <a:buFont typeface="Century Gothic"/>
              <a:buNone/>
            </a:pPr>
            <a:r>
              <a:rPr lang="en-US" dirty="0"/>
              <a:t>Internet and Web Technology Lab</a:t>
            </a:r>
            <a:br>
              <a:rPr lang="en-US" dirty="0"/>
            </a:br>
            <a:r>
              <a:rPr lang="en-US" dirty="0"/>
              <a:t>ICT- 2206</a:t>
            </a:r>
            <a:br>
              <a:rPr lang="en-US" dirty="0"/>
            </a:br>
            <a:r>
              <a:rPr lang="en-US" dirty="0"/>
              <a:t>Lecture - </a:t>
            </a:r>
            <a:r>
              <a:rPr lang="en-US" dirty="0" smtClean="0"/>
              <a:t>16</a:t>
            </a:r>
            <a:endParaRPr dirty="0"/>
          </a:p>
        </p:txBody>
      </p:sp>
      <p:sp>
        <p:nvSpPr>
          <p:cNvPr id="165" name="Google Shape;165;p1"/>
          <p:cNvSpPr txBox="1">
            <a:spLocks noGrp="1"/>
          </p:cNvSpPr>
          <p:nvPr>
            <p:ph type="subTitle" idx="1"/>
          </p:nvPr>
        </p:nvSpPr>
        <p:spPr>
          <a:xfrm>
            <a:off x="2589213" y="3953815"/>
            <a:ext cx="8915399" cy="1949848"/>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800"/>
              <a:buNone/>
            </a:pPr>
            <a:r>
              <a:rPr lang="en-US" b="1"/>
              <a:t>Presented By:</a:t>
            </a:r>
            <a:endParaRPr/>
          </a:p>
          <a:p>
            <a:pPr marL="0" lvl="0" indent="0" algn="l" rtl="0">
              <a:spcBef>
                <a:spcPts val="1000"/>
              </a:spcBef>
              <a:spcAft>
                <a:spcPts val="0"/>
              </a:spcAft>
              <a:buSzPts val="1800"/>
              <a:buNone/>
            </a:pPr>
            <a:r>
              <a:rPr lang="en-US"/>
              <a:t>Mehrin Anannya</a:t>
            </a:r>
            <a:endParaRPr/>
          </a:p>
          <a:p>
            <a:pPr marL="0" lvl="0" indent="0" algn="l" rtl="0">
              <a:spcBef>
                <a:spcPts val="1000"/>
              </a:spcBef>
              <a:spcAft>
                <a:spcPts val="0"/>
              </a:spcAft>
              <a:buSzPts val="1800"/>
              <a:buNone/>
            </a:pPr>
            <a:r>
              <a:rPr lang="en-US"/>
              <a:t>Lecturer</a:t>
            </a:r>
            <a:endParaRPr/>
          </a:p>
          <a:p>
            <a:pPr marL="0" lvl="0" indent="0" algn="l" rtl="0">
              <a:spcBef>
                <a:spcPts val="1000"/>
              </a:spcBef>
              <a:spcAft>
                <a:spcPts val="0"/>
              </a:spcAft>
              <a:buSzPts val="1800"/>
              <a:buNone/>
            </a:pPr>
            <a:r>
              <a:rPr lang="en-US"/>
              <a:t>Institute of Information Technology</a:t>
            </a:r>
            <a:endParaRPr/>
          </a:p>
          <a:p>
            <a:pPr marL="0" lvl="0" indent="0" algn="l" rtl="0">
              <a:spcBef>
                <a:spcPts val="1000"/>
              </a:spcBef>
              <a:spcAft>
                <a:spcPts val="0"/>
              </a:spcAft>
              <a:buSzPts val="1800"/>
              <a:buNone/>
            </a:pPr>
            <a:r>
              <a:rPr lang="en-US"/>
              <a:t>Jahangirnagar University.</a:t>
            </a:r>
            <a:endParaRPr/>
          </a:p>
          <a:p>
            <a:pPr marL="0" lvl="0" indent="0" algn="l" rtl="0">
              <a:spcBef>
                <a:spcPts val="1000"/>
              </a:spcBef>
              <a:spcAft>
                <a:spcPts val="0"/>
              </a:spcAft>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1773994" y="567523"/>
            <a:ext cx="10157354" cy="762000"/>
          </a:xfrm>
        </p:spPr>
        <p:txBody>
          <a:bodyPr>
            <a:noAutofit/>
          </a:bodyPr>
          <a:lstStyle/>
          <a:p>
            <a:pPr fontAlgn="base">
              <a:lnSpc>
                <a:spcPct val="100000"/>
              </a:lnSpc>
            </a:pPr>
            <a:r>
              <a:rPr lang="en-US" dirty="0">
                <a:solidFill>
                  <a:schemeClr val="accent2">
                    <a:lumMod val="75000"/>
                  </a:schemeClr>
                </a:solidFill>
                <a:latin typeface="Century Gothic" panose="020B0502020202020204" pitchFamily="34" charset="0"/>
              </a:rPr>
              <a:t>Git Repositories</a:t>
            </a:r>
          </a:p>
        </p:txBody>
      </p:sp>
      <p:sp>
        <p:nvSpPr>
          <p:cNvPr id="3" name="Content Placeholder 2">
            <a:extLst>
              <a:ext uri="{FF2B5EF4-FFF2-40B4-BE49-F238E27FC236}">
                <a16:creationId xmlns:a16="http://schemas.microsoft.com/office/drawing/2014/main" xmlns="" id="{DDBBA3E6-C601-4648-9341-51E256A04852}"/>
              </a:ext>
            </a:extLst>
          </p:cNvPr>
          <p:cNvSpPr>
            <a:spLocks noGrp="1"/>
          </p:cNvSpPr>
          <p:nvPr>
            <p:ph idx="1"/>
          </p:nvPr>
        </p:nvSpPr>
        <p:spPr>
          <a:xfrm>
            <a:off x="1773994" y="1261282"/>
            <a:ext cx="10238096" cy="4495800"/>
          </a:xfrm>
        </p:spPr>
        <p:txBody>
          <a:bodyPr>
            <a:noAutofit/>
          </a:bodyPr>
          <a:lstStyle/>
          <a:p>
            <a:pPr>
              <a:lnSpc>
                <a:spcPct val="150000"/>
              </a:lnSpc>
            </a:pPr>
            <a:r>
              <a:rPr lang="en-US" sz="2000" u="sng" dirty="0">
                <a:solidFill>
                  <a:schemeClr val="accent2">
                    <a:lumMod val="50000"/>
                  </a:schemeClr>
                </a:solidFill>
                <a:latin typeface="Century Gothic" panose="020B0502020202020204" pitchFamily="34" charset="0"/>
              </a:rPr>
              <a:t>Local repository</a:t>
            </a:r>
            <a:r>
              <a:rPr lang="en-US" sz="2000" dirty="0">
                <a:solidFill>
                  <a:schemeClr val="accent2">
                    <a:lumMod val="50000"/>
                  </a:schemeClr>
                </a:solidFill>
                <a:latin typeface="Century Gothic" panose="020B0502020202020204" pitchFamily="34" charset="0"/>
              </a:rPr>
              <a:t>: </a:t>
            </a:r>
            <a:r>
              <a:rPr lang="en-US" sz="2000" dirty="0">
                <a:latin typeface="Century Gothic" panose="020B0502020202020204" pitchFamily="34" charset="0"/>
              </a:rPr>
              <a:t> one on which we will make local changes, typically this local repository is on our computer.</a:t>
            </a:r>
          </a:p>
          <a:p>
            <a:pPr marL="0" indent="0">
              <a:lnSpc>
                <a:spcPct val="150000"/>
              </a:lnSpc>
              <a:buNone/>
            </a:pPr>
            <a:r>
              <a:rPr lang="en-US" sz="2000" dirty="0">
                <a:solidFill>
                  <a:schemeClr val="accent2">
                    <a:lumMod val="50000"/>
                  </a:schemeClr>
                </a:solidFill>
                <a:latin typeface="Century Gothic" panose="020B0502020202020204" pitchFamily="34" charset="0"/>
              </a:rPr>
              <a:t>     keywords : </a:t>
            </a:r>
            <a:r>
              <a:rPr lang="fr-FR" sz="2000" dirty="0">
                <a:latin typeface="Century Gothic" panose="020B0502020202020204" pitchFamily="34" charset="0"/>
              </a:rPr>
              <a:t>commit, branche, merge, rebase, etc.</a:t>
            </a:r>
            <a:endParaRPr lang="en-US" sz="2000" dirty="0">
              <a:solidFill>
                <a:schemeClr val="accent2">
                  <a:lumMod val="50000"/>
                </a:schemeClr>
              </a:solidFill>
              <a:latin typeface="Century Gothic" panose="020B0502020202020204" pitchFamily="34" charset="0"/>
            </a:endParaRPr>
          </a:p>
          <a:p>
            <a:pPr>
              <a:lnSpc>
                <a:spcPct val="150000"/>
              </a:lnSpc>
            </a:pPr>
            <a:r>
              <a:rPr lang="en-US" sz="2000" u="sng" dirty="0">
                <a:solidFill>
                  <a:schemeClr val="accent2">
                    <a:lumMod val="50000"/>
                  </a:schemeClr>
                </a:solidFill>
                <a:latin typeface="Century Gothic" panose="020B0502020202020204" pitchFamily="34" charset="0"/>
              </a:rPr>
              <a:t>Remote repository</a:t>
            </a:r>
            <a:r>
              <a:rPr lang="en-US" sz="2000" dirty="0">
                <a:solidFill>
                  <a:schemeClr val="accent2">
                    <a:lumMod val="50000"/>
                  </a:schemeClr>
                </a:solidFill>
                <a:latin typeface="Century Gothic" panose="020B0502020202020204" pitchFamily="34" charset="0"/>
              </a:rPr>
              <a:t>: </a:t>
            </a:r>
            <a:r>
              <a:rPr lang="en-US" sz="2000" dirty="0">
                <a:latin typeface="Century Gothic" panose="020B0502020202020204" pitchFamily="34" charset="0"/>
              </a:rPr>
              <a:t>one of the server, typically a machine situated at 42 miles away. The purpose of a remote repository (e.g. - GitHub) is to publish your code to the world (or to some people) and allow them to read or write it.</a:t>
            </a:r>
          </a:p>
          <a:p>
            <a:pPr lvl="1">
              <a:lnSpc>
                <a:spcPct val="150000"/>
              </a:lnSpc>
              <a:buFont typeface="Wingdings" panose="05000000000000000000" pitchFamily="2" charset="2"/>
              <a:buChar char="v"/>
            </a:pPr>
            <a:r>
              <a:rPr lang="en-US" sz="2000" dirty="0">
                <a:latin typeface="Century Gothic" panose="020B0502020202020204" pitchFamily="34" charset="0"/>
              </a:rPr>
              <a:t> The remote repository is involved when you </a:t>
            </a:r>
            <a:r>
              <a:rPr lang="en-US" sz="2000" b="1" dirty="0">
                <a:latin typeface="Century Gothic" panose="020B0502020202020204" pitchFamily="34" charset="0"/>
              </a:rPr>
              <a:t>git push </a:t>
            </a:r>
            <a:r>
              <a:rPr lang="en-US" sz="2000" dirty="0">
                <a:latin typeface="Century Gothic" panose="020B0502020202020204" pitchFamily="34" charset="0"/>
              </a:rPr>
              <a:t>your local commits to remote repo &amp; </a:t>
            </a:r>
            <a:r>
              <a:rPr lang="en-US" sz="2000" b="1" dirty="0">
                <a:latin typeface="Century Gothic" panose="020B0502020202020204" pitchFamily="34" charset="0"/>
              </a:rPr>
              <a:t>git pull </a:t>
            </a:r>
            <a:r>
              <a:rPr lang="en-US" sz="2000" dirty="0">
                <a:latin typeface="Century Gothic" panose="020B0502020202020204" pitchFamily="34" charset="0"/>
              </a:rPr>
              <a:t>when someone else’s commits from it.</a:t>
            </a:r>
            <a:endParaRPr lang="en-US" sz="2000" dirty="0">
              <a:solidFill>
                <a:schemeClr val="accent2">
                  <a:lumMod val="50000"/>
                </a:schemeClr>
              </a:solidFill>
              <a:latin typeface="Century Gothic" panose="020B0502020202020204" pitchFamily="34" charset="0"/>
            </a:endParaRPr>
          </a:p>
        </p:txBody>
      </p:sp>
    </p:spTree>
    <p:extLst>
      <p:ext uri="{BB962C8B-B14F-4D97-AF65-F5344CB8AC3E}">
        <p14:creationId xmlns:p14="http://schemas.microsoft.com/office/powerpoint/2010/main" val="3244616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1610218" y="200169"/>
            <a:ext cx="10157354" cy="762000"/>
          </a:xfrm>
        </p:spPr>
        <p:txBody>
          <a:bodyPr>
            <a:noAutofit/>
          </a:bodyPr>
          <a:lstStyle/>
          <a:p>
            <a:pPr fontAlgn="base">
              <a:lnSpc>
                <a:spcPct val="100000"/>
              </a:lnSpc>
            </a:pPr>
            <a:r>
              <a:rPr lang="en-US" dirty="0">
                <a:solidFill>
                  <a:schemeClr val="accent2">
                    <a:lumMod val="75000"/>
                  </a:schemeClr>
                </a:solidFill>
                <a:latin typeface="Century Gothic" panose="020B0502020202020204" pitchFamily="34" charset="0"/>
              </a:rPr>
              <a:t>Git working procedure</a:t>
            </a:r>
          </a:p>
        </p:txBody>
      </p:sp>
      <p:grpSp>
        <p:nvGrpSpPr>
          <p:cNvPr id="7" name="Group 6">
            <a:extLst>
              <a:ext uri="{FF2B5EF4-FFF2-40B4-BE49-F238E27FC236}">
                <a16:creationId xmlns:a16="http://schemas.microsoft.com/office/drawing/2014/main" xmlns="" id="{4F045F9E-8502-434A-BBAE-D2B94AF8A634}"/>
              </a:ext>
            </a:extLst>
          </p:cNvPr>
          <p:cNvGrpSpPr/>
          <p:nvPr/>
        </p:nvGrpSpPr>
        <p:grpSpPr>
          <a:xfrm>
            <a:off x="1922062" y="990600"/>
            <a:ext cx="9982200" cy="5638800"/>
            <a:chOff x="760412" y="990600"/>
            <a:chExt cx="9982200" cy="5638800"/>
          </a:xfrm>
        </p:grpSpPr>
        <p:pic>
          <p:nvPicPr>
            <p:cNvPr id="3074" name="Picture 2" descr="git workflow">
              <a:extLst>
                <a:ext uri="{FF2B5EF4-FFF2-40B4-BE49-F238E27FC236}">
                  <a16:creationId xmlns:a16="http://schemas.microsoft.com/office/drawing/2014/main" xmlns="" id="{649DC2B2-8764-4853-AF6E-CD5E72FE5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990600"/>
              <a:ext cx="9982200" cy="531971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Left 5">
              <a:extLst>
                <a:ext uri="{FF2B5EF4-FFF2-40B4-BE49-F238E27FC236}">
                  <a16:creationId xmlns:a16="http://schemas.microsoft.com/office/drawing/2014/main" xmlns="" id="{CC71E1BD-F141-4CF8-BD76-B5115A1B6E10}"/>
                </a:ext>
              </a:extLst>
            </p:cNvPr>
            <p:cNvSpPr/>
            <p:nvPr/>
          </p:nvSpPr>
          <p:spPr>
            <a:xfrm>
              <a:off x="1522412" y="6096000"/>
              <a:ext cx="7848600" cy="533400"/>
            </a:xfrm>
            <a:prstGeom prst="leftArrow">
              <a:avLst/>
            </a:prstGeom>
            <a:solidFill>
              <a:srgbClr val="D86C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lumMod val="10000"/>
                    </a:schemeClr>
                  </a:solidFill>
                  <a:latin typeface="Arial" panose="020B0604020202020204" pitchFamily="34" charset="0"/>
                  <a:cs typeface="Arial" panose="020B0604020202020204" pitchFamily="34" charset="0"/>
                </a:rPr>
                <a:t>git pull</a:t>
              </a:r>
            </a:p>
          </p:txBody>
        </p:sp>
      </p:grpSp>
    </p:spTree>
    <p:extLst>
      <p:ext uri="{BB962C8B-B14F-4D97-AF65-F5344CB8AC3E}">
        <p14:creationId xmlns:p14="http://schemas.microsoft.com/office/powerpoint/2010/main" val="1324366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038" y="1972479"/>
            <a:ext cx="7008574" cy="1270000"/>
          </a:xfrm>
        </p:spPr>
        <p:txBody>
          <a:bodyPr>
            <a:normAutofit/>
          </a:bodyPr>
          <a:lstStyle/>
          <a:p>
            <a:pPr algn="ctr"/>
            <a:r>
              <a:rPr lang="en-US" sz="7200" b="1" dirty="0"/>
              <a:t>GitHub</a:t>
            </a:r>
          </a:p>
        </p:txBody>
      </p:sp>
    </p:spTree>
    <p:extLst>
      <p:ext uri="{BB962C8B-B14F-4D97-AF65-F5344CB8AC3E}">
        <p14:creationId xmlns:p14="http://schemas.microsoft.com/office/powerpoint/2010/main" val="528900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2087891" y="185384"/>
            <a:ext cx="10157354" cy="762000"/>
          </a:xfrm>
        </p:spPr>
        <p:txBody>
          <a:bodyPr>
            <a:noAutofit/>
          </a:bodyPr>
          <a:lstStyle/>
          <a:p>
            <a:pPr fontAlgn="base">
              <a:lnSpc>
                <a:spcPct val="100000"/>
              </a:lnSpc>
            </a:pPr>
            <a:r>
              <a:rPr lang="en-US" dirty="0">
                <a:solidFill>
                  <a:schemeClr val="accent2">
                    <a:lumMod val="75000"/>
                  </a:schemeClr>
                </a:solidFill>
                <a:latin typeface="Century Gothic" panose="020B0502020202020204" pitchFamily="34" charset="0"/>
              </a:rPr>
              <a:t>GitHub Introduction</a:t>
            </a:r>
          </a:p>
        </p:txBody>
      </p:sp>
      <p:sp>
        <p:nvSpPr>
          <p:cNvPr id="3" name="Content Placeholder 2">
            <a:extLst>
              <a:ext uri="{FF2B5EF4-FFF2-40B4-BE49-F238E27FC236}">
                <a16:creationId xmlns:a16="http://schemas.microsoft.com/office/drawing/2014/main" xmlns="" id="{DDBBA3E6-C601-4648-9341-51E256A04852}"/>
              </a:ext>
            </a:extLst>
          </p:cNvPr>
          <p:cNvSpPr>
            <a:spLocks noGrp="1"/>
          </p:cNvSpPr>
          <p:nvPr>
            <p:ph idx="1"/>
          </p:nvPr>
        </p:nvSpPr>
        <p:spPr>
          <a:xfrm>
            <a:off x="1651378" y="838199"/>
            <a:ext cx="10388221" cy="5835555"/>
          </a:xfrm>
        </p:spPr>
        <p:txBody>
          <a:bodyPr>
            <a:noAutofit/>
          </a:bodyPr>
          <a:lstStyle/>
          <a:p>
            <a:pPr fontAlgn="base">
              <a:lnSpc>
                <a:spcPct val="150000"/>
              </a:lnSpc>
            </a:pPr>
            <a:r>
              <a:rPr lang="en-US" sz="2000" b="1" dirty="0">
                <a:solidFill>
                  <a:schemeClr val="tx1"/>
                </a:solidFill>
                <a:latin typeface="Century Gothic" panose="020B0502020202020204" pitchFamily="34" charset="0"/>
              </a:rPr>
              <a:t>A web-based</a:t>
            </a:r>
            <a:r>
              <a:rPr lang="en-US" sz="2000" dirty="0">
                <a:solidFill>
                  <a:schemeClr val="tx1"/>
                </a:solidFill>
                <a:latin typeface="Century Gothic" panose="020B0502020202020204" pitchFamily="34" charset="0"/>
              </a:rPr>
              <a:t> Git repository </a:t>
            </a:r>
            <a:r>
              <a:rPr lang="en-US" sz="2000" b="1" dirty="0">
                <a:solidFill>
                  <a:schemeClr val="tx1"/>
                </a:solidFill>
                <a:latin typeface="Century Gothic" panose="020B0502020202020204" pitchFamily="34" charset="0"/>
              </a:rPr>
              <a:t>hosting service</a:t>
            </a:r>
            <a:r>
              <a:rPr lang="en-US" sz="2000" dirty="0">
                <a:solidFill>
                  <a:schemeClr val="tx1"/>
                </a:solidFill>
                <a:latin typeface="Century Gothic" panose="020B0502020202020204" pitchFamily="34" charset="0"/>
              </a:rPr>
              <a:t>, that offers all the functions of distributed version control and source code management (SCM) functionality found in Git, as well as adds more. </a:t>
            </a:r>
          </a:p>
          <a:p>
            <a:pPr fontAlgn="base">
              <a:lnSpc>
                <a:spcPct val="150000"/>
              </a:lnSpc>
            </a:pPr>
            <a:r>
              <a:rPr lang="en-US" sz="2000" dirty="0">
                <a:solidFill>
                  <a:schemeClr val="tx1"/>
                </a:solidFill>
                <a:latin typeface="Century Gothic" panose="020B0502020202020204" pitchFamily="34" charset="0"/>
              </a:rPr>
              <a:t>It is commonly used in collaboration with Git and allows developers to save their coding online and then collaborate with other developers on different projects. </a:t>
            </a:r>
          </a:p>
          <a:p>
            <a:pPr fontAlgn="base">
              <a:lnSpc>
                <a:spcPct val="150000"/>
              </a:lnSpc>
            </a:pPr>
            <a:r>
              <a:rPr lang="en-US" sz="2000" dirty="0">
                <a:solidFill>
                  <a:schemeClr val="tx1"/>
                </a:solidFill>
                <a:latin typeface="Century Gothic" panose="020B0502020202020204" pitchFamily="34" charset="0"/>
              </a:rPr>
              <a:t>GitHub also provides access control, plus also collaboration functions such as bug tracking, feature requests, task management, and wikis for every project. </a:t>
            </a:r>
          </a:p>
          <a:p>
            <a:pPr fontAlgn="base">
              <a:lnSpc>
                <a:spcPct val="150000"/>
              </a:lnSpc>
            </a:pPr>
            <a:r>
              <a:rPr lang="en-US" sz="2000" dirty="0">
                <a:solidFill>
                  <a:schemeClr val="tx1"/>
                </a:solidFill>
                <a:latin typeface="Century Gothic" panose="020B0502020202020204" pitchFamily="34" charset="0"/>
              </a:rPr>
              <a:t>The objective of GitHub, and what it is marketed as, is to simply promote collaborations between developers, allowing them to get a new set of ideas on the project.</a:t>
            </a:r>
          </a:p>
        </p:txBody>
      </p:sp>
    </p:spTree>
    <p:extLst>
      <p:ext uri="{BB962C8B-B14F-4D97-AF65-F5344CB8AC3E}">
        <p14:creationId xmlns:p14="http://schemas.microsoft.com/office/powerpoint/2010/main" val="3661530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2361063" y="649408"/>
            <a:ext cx="8915188" cy="762000"/>
          </a:xfrm>
        </p:spPr>
        <p:txBody>
          <a:bodyPr>
            <a:noAutofit/>
          </a:bodyPr>
          <a:lstStyle/>
          <a:p>
            <a:pPr fontAlgn="base">
              <a:lnSpc>
                <a:spcPct val="100000"/>
              </a:lnSpc>
            </a:pPr>
            <a:r>
              <a:rPr lang="en-US" dirty="0">
                <a:solidFill>
                  <a:schemeClr val="accent2">
                    <a:lumMod val="75000"/>
                  </a:schemeClr>
                </a:solidFill>
                <a:latin typeface="Century Gothic" panose="020B0502020202020204" pitchFamily="34" charset="0"/>
              </a:rPr>
              <a:t>GitHub Features</a:t>
            </a:r>
          </a:p>
        </p:txBody>
      </p:sp>
      <p:sp>
        <p:nvSpPr>
          <p:cNvPr id="3" name="Content Placeholder 2">
            <a:extLst>
              <a:ext uri="{FF2B5EF4-FFF2-40B4-BE49-F238E27FC236}">
                <a16:creationId xmlns:a16="http://schemas.microsoft.com/office/drawing/2014/main" xmlns="" id="{DDBBA3E6-C601-4648-9341-51E256A04852}"/>
              </a:ext>
            </a:extLst>
          </p:cNvPr>
          <p:cNvSpPr>
            <a:spLocks noGrp="1"/>
          </p:cNvSpPr>
          <p:nvPr>
            <p:ph idx="1"/>
          </p:nvPr>
        </p:nvSpPr>
        <p:spPr>
          <a:xfrm>
            <a:off x="2483893" y="1318145"/>
            <a:ext cx="9109880" cy="4495800"/>
          </a:xfrm>
        </p:spPr>
        <p:txBody>
          <a:bodyPr>
            <a:noAutofit/>
          </a:bodyPr>
          <a:lstStyle/>
          <a:p>
            <a:pPr fontAlgn="base">
              <a:lnSpc>
                <a:spcPct val="150000"/>
              </a:lnSpc>
            </a:pPr>
            <a:r>
              <a:rPr lang="en-US" sz="2000" dirty="0">
                <a:solidFill>
                  <a:schemeClr val="tx1"/>
                </a:solidFill>
                <a:latin typeface="Century Gothic" panose="020B0502020202020204" pitchFamily="34" charset="0"/>
              </a:rPr>
              <a:t>Share your repositories with others.</a:t>
            </a:r>
          </a:p>
          <a:p>
            <a:pPr fontAlgn="base">
              <a:lnSpc>
                <a:spcPct val="150000"/>
              </a:lnSpc>
            </a:pPr>
            <a:r>
              <a:rPr lang="en-US" sz="2000" dirty="0">
                <a:solidFill>
                  <a:schemeClr val="tx1"/>
                </a:solidFill>
                <a:latin typeface="Century Gothic" panose="020B0502020202020204" pitchFamily="34" charset="0"/>
              </a:rPr>
              <a:t>Access other user's repositories.</a:t>
            </a:r>
          </a:p>
          <a:p>
            <a:pPr fontAlgn="base">
              <a:lnSpc>
                <a:spcPct val="150000"/>
              </a:lnSpc>
            </a:pPr>
            <a:r>
              <a:rPr lang="en-US" sz="2000" dirty="0">
                <a:solidFill>
                  <a:schemeClr val="tx1"/>
                </a:solidFill>
                <a:latin typeface="Century Gothic" panose="020B0502020202020204" pitchFamily="34" charset="0"/>
              </a:rPr>
              <a:t>Store remote copies of your repositories (</a:t>
            </a:r>
            <a:r>
              <a:rPr lang="en-US" sz="2000" dirty="0" err="1">
                <a:solidFill>
                  <a:schemeClr val="tx1"/>
                </a:solidFill>
                <a:latin typeface="Century Gothic" panose="020B0502020202020204" pitchFamily="34" charset="0"/>
              </a:rPr>
              <a:t>github</a:t>
            </a:r>
            <a:r>
              <a:rPr lang="en-US" sz="2000" dirty="0">
                <a:solidFill>
                  <a:schemeClr val="tx1"/>
                </a:solidFill>
                <a:latin typeface="Century Gothic" panose="020B0502020202020204" pitchFamily="34" charset="0"/>
              </a:rPr>
              <a:t> servers) as backup of your local copies.</a:t>
            </a:r>
          </a:p>
        </p:txBody>
      </p:sp>
    </p:spTree>
    <p:extLst>
      <p:ext uri="{BB962C8B-B14F-4D97-AF65-F5344CB8AC3E}">
        <p14:creationId xmlns:p14="http://schemas.microsoft.com/office/powerpoint/2010/main" val="3416977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1801503" y="559560"/>
            <a:ext cx="9474747" cy="762000"/>
          </a:xfrm>
        </p:spPr>
        <p:txBody>
          <a:bodyPr>
            <a:noAutofit/>
          </a:bodyPr>
          <a:lstStyle/>
          <a:p>
            <a:pPr fontAlgn="base">
              <a:lnSpc>
                <a:spcPct val="100000"/>
              </a:lnSpc>
            </a:pPr>
            <a:r>
              <a:rPr lang="en-US" dirty="0">
                <a:solidFill>
                  <a:schemeClr val="accent2">
                    <a:lumMod val="75000"/>
                  </a:schemeClr>
                </a:solidFill>
                <a:latin typeface="Century Gothic" panose="020B0502020202020204" pitchFamily="34" charset="0"/>
              </a:rPr>
              <a:t>Comparison with SVN</a:t>
            </a:r>
          </a:p>
        </p:txBody>
      </p:sp>
      <p:sp>
        <p:nvSpPr>
          <p:cNvPr id="3" name="Content Placeholder 2">
            <a:extLst>
              <a:ext uri="{FF2B5EF4-FFF2-40B4-BE49-F238E27FC236}">
                <a16:creationId xmlns:a16="http://schemas.microsoft.com/office/drawing/2014/main" xmlns="" id="{DDBBA3E6-C601-4648-9341-51E256A04852}"/>
              </a:ext>
            </a:extLst>
          </p:cNvPr>
          <p:cNvSpPr>
            <a:spLocks noGrp="1"/>
          </p:cNvSpPr>
          <p:nvPr>
            <p:ph idx="1"/>
          </p:nvPr>
        </p:nvSpPr>
        <p:spPr>
          <a:xfrm>
            <a:off x="1248773" y="1193036"/>
            <a:ext cx="10819051" cy="5664963"/>
          </a:xfrm>
        </p:spPr>
        <p:txBody>
          <a:bodyPr>
            <a:noAutofit/>
          </a:bodyPr>
          <a:lstStyle/>
          <a:p>
            <a:pPr algn="just" fontAlgn="base">
              <a:lnSpc>
                <a:spcPct val="150000"/>
              </a:lnSpc>
            </a:pPr>
            <a:r>
              <a:rPr lang="en-US" sz="2000" dirty="0">
                <a:solidFill>
                  <a:schemeClr val="tx1"/>
                </a:solidFill>
                <a:latin typeface="Century Gothic" panose="020B0502020202020204" pitchFamily="34" charset="0"/>
              </a:rPr>
              <a:t>In the SVN analogy, Git replaces SVN, while GitHub replaces </a:t>
            </a:r>
            <a:r>
              <a:rPr lang="en-US" sz="2000" dirty="0" err="1">
                <a:solidFill>
                  <a:schemeClr val="tx1"/>
                </a:solidFill>
                <a:latin typeface="Century Gothic" panose="020B0502020202020204" pitchFamily="34" charset="0"/>
              </a:rPr>
              <a:t>SourceForge</a:t>
            </a:r>
            <a:r>
              <a:rPr lang="en-US" sz="2000" dirty="0">
                <a:solidFill>
                  <a:schemeClr val="tx1"/>
                </a:solidFill>
                <a:latin typeface="Century Gothic" panose="020B0502020202020204" pitchFamily="34" charset="0"/>
              </a:rPr>
              <a:t>.</a:t>
            </a:r>
          </a:p>
          <a:p>
            <a:pPr fontAlgn="base">
              <a:lnSpc>
                <a:spcPct val="150000"/>
              </a:lnSpc>
            </a:pPr>
            <a:r>
              <a:rPr lang="en-US" sz="2000" dirty="0">
                <a:solidFill>
                  <a:schemeClr val="tx1"/>
                </a:solidFill>
                <a:latin typeface="Century Gothic" panose="020B0502020202020204" pitchFamily="34" charset="0"/>
              </a:rPr>
              <a:t>The key difference is that it is decentralized. Imagine you are a developer on the road, you develop on your laptop and you want to have source control so that you can go back 3 hours.</a:t>
            </a:r>
          </a:p>
          <a:p>
            <a:pPr fontAlgn="base">
              <a:lnSpc>
                <a:spcPct val="150000"/>
              </a:lnSpc>
            </a:pPr>
            <a:r>
              <a:rPr lang="en-US" sz="2000" dirty="0">
                <a:solidFill>
                  <a:schemeClr val="tx1"/>
                </a:solidFill>
                <a:latin typeface="Century Gothic" panose="020B0502020202020204" pitchFamily="34" charset="0"/>
              </a:rPr>
              <a:t>With Subversion, you have a Problem: The SVN Repository may be in a location you can't reach (in your company, and you don't have internet at the moment), you cannot commit. If you want to make a copy of your code, you have to literally copy/paste it.</a:t>
            </a:r>
          </a:p>
          <a:p>
            <a:pPr fontAlgn="base">
              <a:lnSpc>
                <a:spcPct val="150000"/>
              </a:lnSpc>
            </a:pPr>
            <a:r>
              <a:rPr lang="en-US" sz="2000" dirty="0">
                <a:solidFill>
                  <a:schemeClr val="tx1"/>
                </a:solidFill>
                <a:latin typeface="Century Gothic" panose="020B0502020202020204" pitchFamily="34" charset="0"/>
              </a:rPr>
              <a:t>With Git, you do not have this problem. Your local copy is a repository, and you can commit to it and get all benefits of source control. When you regain connectivity to the main repository, you can commit against </a:t>
            </a:r>
            <a:r>
              <a:rPr lang="en-US" sz="2000" dirty="0" smtClean="0">
                <a:solidFill>
                  <a:schemeClr val="tx1"/>
                </a:solidFill>
                <a:latin typeface="Century Gothic" panose="020B0502020202020204" pitchFamily="34" charset="0"/>
              </a:rPr>
              <a:t>it.</a:t>
            </a: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885659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3538457"/>
          </a:xfrm>
        </p:spPr>
        <p:txBody>
          <a:bodyPr/>
          <a:lstStyle/>
          <a:p>
            <a:pPr algn="ctr"/>
            <a:r>
              <a:rPr lang="en-US" dirty="0" smtClean="0"/>
              <a:t/>
            </a:r>
            <a:br>
              <a:rPr lang="en-US" dirty="0" smtClean="0"/>
            </a:br>
            <a:r>
              <a:rPr lang="en-US" dirty="0"/>
              <a:t/>
            </a:r>
            <a:br>
              <a:rPr lang="en-US" dirty="0"/>
            </a:br>
            <a:r>
              <a:rPr lang="en-US" dirty="0"/>
              <a:t/>
            </a:r>
            <a:br>
              <a:rPr lang="en-US" dirty="0"/>
            </a:br>
            <a:r>
              <a:rPr lang="en-US" sz="4800" dirty="0" smtClean="0"/>
              <a:t>Hands on Practice</a:t>
            </a:r>
            <a:endParaRPr lang="en-US" sz="4800" dirty="0"/>
          </a:p>
        </p:txBody>
      </p:sp>
    </p:spTree>
    <p:extLst>
      <p:ext uri="{BB962C8B-B14F-4D97-AF65-F5344CB8AC3E}">
        <p14:creationId xmlns:p14="http://schemas.microsoft.com/office/powerpoint/2010/main" val="145039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dirty="0" smtClean="0"/>
              <a:t>Hands on </a:t>
            </a:r>
            <a:r>
              <a:rPr lang="en-US" dirty="0"/>
              <a:t>P</a:t>
            </a:r>
            <a:r>
              <a:rPr lang="en-US" dirty="0" smtClean="0"/>
              <a:t>ractice Contents</a:t>
            </a:r>
            <a:endParaRPr dirty="0"/>
          </a:p>
        </p:txBody>
      </p:sp>
      <p:sp>
        <p:nvSpPr>
          <p:cNvPr id="171" name="Google Shape;171;p2"/>
          <p:cNvSpPr txBox="1">
            <a:spLocks noGrp="1"/>
          </p:cNvSpPr>
          <p:nvPr>
            <p:ph type="body" idx="1"/>
          </p:nvPr>
        </p:nvSpPr>
        <p:spPr>
          <a:xfrm>
            <a:off x="2592925" y="1360865"/>
            <a:ext cx="8915400" cy="5258876"/>
          </a:xfrm>
          <a:prstGeom prst="rect">
            <a:avLst/>
          </a:prstGeom>
          <a:noFill/>
          <a:ln>
            <a:noFill/>
          </a:ln>
        </p:spPr>
        <p:txBody>
          <a:bodyPr spcFirstLastPara="1" wrap="square" lIns="91425" tIns="45700" rIns="91425" bIns="45700" anchor="t" anchorCtr="0">
            <a:noAutofit/>
          </a:bodyPr>
          <a:lstStyle/>
          <a:p>
            <a:pPr marL="469900" algn="just">
              <a:buSzPts val="2000"/>
              <a:buFont typeface="Wingdings" panose="05000000000000000000" pitchFamily="2" charset="2"/>
              <a:buChar char="Ø"/>
            </a:pPr>
            <a:r>
              <a:rPr lang="en-US" sz="2000" dirty="0" smtClean="0"/>
              <a:t>Account creation in </a:t>
            </a:r>
            <a:r>
              <a:rPr lang="en-US" sz="2000" dirty="0" err="1" smtClean="0"/>
              <a:t>GitHub</a:t>
            </a:r>
            <a:endParaRPr lang="en-US" sz="2000" dirty="0"/>
          </a:p>
          <a:p>
            <a:pPr marL="469900" algn="just">
              <a:buSzPts val="2000"/>
              <a:buFont typeface="Wingdings" panose="05000000000000000000" pitchFamily="2" charset="2"/>
              <a:buChar char="Ø"/>
            </a:pPr>
            <a:r>
              <a:rPr lang="en-US" sz="2000" dirty="0" smtClean="0"/>
              <a:t>Download </a:t>
            </a:r>
            <a:r>
              <a:rPr lang="en-US" sz="2000" dirty="0" smtClean="0"/>
              <a:t>eclipse and ready to use</a:t>
            </a:r>
            <a:endParaRPr lang="en-US" sz="2000" dirty="0" smtClean="0"/>
          </a:p>
          <a:p>
            <a:pPr marL="469900" algn="just">
              <a:buSzPts val="2000"/>
              <a:buFont typeface="Wingdings" panose="05000000000000000000" pitchFamily="2" charset="2"/>
              <a:buChar char="Ø"/>
            </a:pPr>
            <a:r>
              <a:rPr lang="en-US" sz="2000" dirty="0" smtClean="0"/>
              <a:t>Create a repository in </a:t>
            </a:r>
            <a:r>
              <a:rPr lang="en-US" sz="2000" dirty="0" err="1" smtClean="0"/>
              <a:t>GitHub</a:t>
            </a:r>
            <a:endParaRPr lang="en-US" sz="2000" dirty="0" smtClean="0"/>
          </a:p>
          <a:p>
            <a:pPr marL="469900" algn="just">
              <a:buSzPts val="2000"/>
              <a:buFont typeface="Wingdings" panose="05000000000000000000" pitchFamily="2" charset="2"/>
              <a:buChar char="Ø"/>
            </a:pPr>
            <a:r>
              <a:rPr lang="en-US" sz="2000" dirty="0" smtClean="0"/>
              <a:t>Add the </a:t>
            </a:r>
            <a:r>
              <a:rPr lang="en-US" sz="2000" dirty="0" err="1" smtClean="0"/>
              <a:t>Github</a:t>
            </a:r>
            <a:r>
              <a:rPr lang="en-US" sz="2000" dirty="0" smtClean="0"/>
              <a:t> </a:t>
            </a:r>
            <a:r>
              <a:rPr lang="en-US" sz="2000" dirty="0" smtClean="0"/>
              <a:t>repository perspective in eclipse</a:t>
            </a:r>
          </a:p>
          <a:p>
            <a:pPr marL="469900" algn="just">
              <a:buSzPts val="2000"/>
              <a:buFont typeface="Wingdings" panose="05000000000000000000" pitchFamily="2" charset="2"/>
              <a:buChar char="Ø"/>
            </a:pPr>
            <a:r>
              <a:rPr lang="en-US" sz="2000" dirty="0" smtClean="0"/>
              <a:t>Clone the repository in eclipse</a:t>
            </a:r>
          </a:p>
          <a:p>
            <a:pPr marL="469900" algn="just">
              <a:buSzPts val="2000"/>
              <a:buFont typeface="Wingdings" panose="05000000000000000000" pitchFamily="2" charset="2"/>
              <a:buChar char="Ø"/>
            </a:pPr>
            <a:r>
              <a:rPr lang="en-US" sz="2000" dirty="0" smtClean="0"/>
              <a:t>Add eclipsed project </a:t>
            </a:r>
            <a:r>
              <a:rPr lang="en-US" sz="2000" dirty="0"/>
              <a:t>to </a:t>
            </a:r>
            <a:r>
              <a:rPr lang="en-US" sz="2000" dirty="0" err="1" smtClean="0"/>
              <a:t>GitHub</a:t>
            </a:r>
            <a:r>
              <a:rPr lang="en-US" sz="2000" dirty="0" smtClean="0"/>
              <a:t> repository</a:t>
            </a:r>
          </a:p>
          <a:p>
            <a:pPr marL="469900" algn="just">
              <a:buSzPts val="2000"/>
              <a:buFont typeface="Wingdings" panose="05000000000000000000" pitchFamily="2" charset="2"/>
              <a:buChar char="Ø"/>
            </a:pPr>
            <a:r>
              <a:rPr lang="en-US" sz="2000" dirty="0" smtClean="0"/>
              <a:t>How to commit, pull and push</a:t>
            </a: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creation in </a:t>
            </a:r>
            <a:r>
              <a:rPr lang="en-US" dirty="0" err="1"/>
              <a:t>GitHub</a:t>
            </a:r>
            <a:endParaRPr lang="en-US" dirty="0"/>
          </a:p>
        </p:txBody>
      </p:sp>
      <p:sp>
        <p:nvSpPr>
          <p:cNvPr id="3" name="Text Placeholder 2"/>
          <p:cNvSpPr>
            <a:spLocks noGrp="1"/>
          </p:cNvSpPr>
          <p:nvPr>
            <p:ph type="body" idx="1"/>
          </p:nvPr>
        </p:nvSpPr>
        <p:spPr>
          <a:xfrm>
            <a:off x="2589212" y="1601334"/>
            <a:ext cx="8915400" cy="3777622"/>
          </a:xfrm>
        </p:spPr>
        <p:txBody>
          <a:bodyPr>
            <a:normAutofit/>
          </a:bodyPr>
          <a:lstStyle/>
          <a:p>
            <a:pPr>
              <a:buFont typeface="Wingdings" panose="05000000000000000000" pitchFamily="2" charset="2"/>
              <a:buChar char="v"/>
            </a:pPr>
            <a:r>
              <a:rPr lang="en-US" sz="2000" dirty="0" smtClean="0"/>
              <a:t>Go to </a:t>
            </a:r>
            <a:r>
              <a:rPr lang="en-US" sz="2000" dirty="0" smtClean="0">
                <a:hlinkClick r:id="rId2"/>
              </a:rPr>
              <a:t>https</a:t>
            </a:r>
            <a:r>
              <a:rPr lang="en-US" sz="2000" dirty="0">
                <a:hlinkClick r:id="rId2"/>
              </a:rPr>
              <a:t>://</a:t>
            </a:r>
            <a:r>
              <a:rPr lang="en-US" sz="2000" dirty="0" smtClean="0">
                <a:hlinkClick r:id="rId2"/>
              </a:rPr>
              <a:t>github.com/login</a:t>
            </a:r>
            <a:endParaRPr lang="en-US" sz="2000" dirty="0" smtClean="0"/>
          </a:p>
          <a:p>
            <a:pPr>
              <a:buFont typeface="Wingdings" panose="05000000000000000000" pitchFamily="2" charset="2"/>
              <a:buChar char="v"/>
            </a:pPr>
            <a:r>
              <a:rPr lang="en-US" sz="2000" dirty="0" smtClean="0"/>
              <a:t>Create an account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4142322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5" y="487632"/>
            <a:ext cx="8911687" cy="1280890"/>
          </a:xfrm>
        </p:spPr>
        <p:txBody>
          <a:bodyPr/>
          <a:lstStyle/>
          <a:p>
            <a:pPr marL="469900" algn="just">
              <a:buSzPts val="2000"/>
            </a:pPr>
            <a:r>
              <a:rPr lang="en-US" dirty="0"/>
              <a:t>Download eclipse</a:t>
            </a:r>
          </a:p>
        </p:txBody>
      </p:sp>
      <p:sp>
        <p:nvSpPr>
          <p:cNvPr id="3" name="Text Placeholder 2"/>
          <p:cNvSpPr>
            <a:spLocks noGrp="1"/>
          </p:cNvSpPr>
          <p:nvPr>
            <p:ph type="body" idx="1"/>
          </p:nvPr>
        </p:nvSpPr>
        <p:spPr>
          <a:xfrm>
            <a:off x="2370846" y="1423914"/>
            <a:ext cx="8915400" cy="3777622"/>
          </a:xfrm>
        </p:spPr>
        <p:txBody>
          <a:bodyPr>
            <a:normAutofit/>
          </a:bodyPr>
          <a:lstStyle/>
          <a:p>
            <a:pPr>
              <a:lnSpc>
                <a:spcPct val="150000"/>
              </a:lnSpc>
              <a:buFont typeface="Wingdings" panose="05000000000000000000" pitchFamily="2" charset="2"/>
              <a:buChar char="v"/>
            </a:pPr>
            <a:r>
              <a:rPr lang="en-US" sz="2000" dirty="0" smtClean="0"/>
              <a:t>Sign in </a:t>
            </a:r>
            <a:r>
              <a:rPr lang="en-US" sz="2000" dirty="0"/>
              <a:t>to </a:t>
            </a:r>
            <a:r>
              <a:rPr lang="en-US" sz="2000" dirty="0">
                <a:hlinkClick r:id="rId2"/>
              </a:rPr>
              <a:t>https://www.eclipse.org/downloads</a:t>
            </a:r>
            <a:r>
              <a:rPr lang="en-US" sz="2000" dirty="0" smtClean="0">
                <a:hlinkClick r:id="rId2"/>
              </a:rPr>
              <a:t>/</a:t>
            </a:r>
            <a:endParaRPr lang="en-US" sz="2000" dirty="0" smtClean="0"/>
          </a:p>
          <a:p>
            <a:pPr>
              <a:lnSpc>
                <a:spcPct val="150000"/>
              </a:lnSpc>
              <a:buFont typeface="Wingdings" panose="05000000000000000000" pitchFamily="2" charset="2"/>
              <a:buChar char="v"/>
            </a:pPr>
            <a:r>
              <a:rPr lang="en-US" sz="2000" dirty="0" smtClean="0"/>
              <a:t>Select the installer</a:t>
            </a:r>
          </a:p>
          <a:p>
            <a:pPr>
              <a:lnSpc>
                <a:spcPct val="150000"/>
              </a:lnSpc>
              <a:buFont typeface="Wingdings" panose="05000000000000000000" pitchFamily="2" charset="2"/>
              <a:buChar char="v"/>
            </a:pPr>
            <a:r>
              <a:rPr lang="en-US" sz="2000" dirty="0" smtClean="0"/>
              <a:t>After its installation, select the desired eclipse IDE</a:t>
            </a:r>
          </a:p>
          <a:p>
            <a:pPr>
              <a:lnSpc>
                <a:spcPct val="150000"/>
              </a:lnSpc>
              <a:buFont typeface="Wingdings" panose="05000000000000000000" pitchFamily="2" charset="2"/>
              <a:buChar char="v"/>
            </a:pPr>
            <a:r>
              <a:rPr lang="en-US" sz="2000" dirty="0" smtClean="0"/>
              <a:t>The </a:t>
            </a:r>
            <a:r>
              <a:rPr lang="en-US" sz="2000" dirty="0" smtClean="0"/>
              <a:t>install</a:t>
            </a:r>
            <a:endParaRPr lang="en-US" sz="2000" dirty="0"/>
          </a:p>
        </p:txBody>
      </p:sp>
    </p:spTree>
    <p:extLst>
      <p:ext uri="{BB962C8B-B14F-4D97-AF65-F5344CB8AC3E}">
        <p14:creationId xmlns:p14="http://schemas.microsoft.com/office/powerpoint/2010/main" val="144047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47666" y="203200"/>
            <a:ext cx="9420158" cy="787400"/>
          </a:xfrm>
        </p:spPr>
        <p:txBody>
          <a:bodyPr/>
          <a:lstStyle/>
          <a:p>
            <a:r>
              <a:rPr lang="en-US" dirty="0">
                <a:solidFill>
                  <a:schemeClr val="accent2">
                    <a:lumMod val="75000"/>
                  </a:schemeClr>
                </a:solidFill>
                <a:latin typeface="Century Gothic" panose="020B0502020202020204" pitchFamily="34" charset="0"/>
              </a:rPr>
              <a:t>Contents</a:t>
            </a:r>
          </a:p>
        </p:txBody>
      </p:sp>
      <p:sp>
        <p:nvSpPr>
          <p:cNvPr id="14" name="Content Placeholder 13"/>
          <p:cNvSpPr>
            <a:spLocks noGrp="1"/>
          </p:cNvSpPr>
          <p:nvPr>
            <p:ph idx="1"/>
          </p:nvPr>
        </p:nvSpPr>
        <p:spPr>
          <a:xfrm>
            <a:off x="2402006" y="990600"/>
            <a:ext cx="7738281" cy="5181600"/>
          </a:xfrm>
        </p:spPr>
        <p:txBody>
          <a:bodyPr>
            <a:normAutofit/>
          </a:bodyPr>
          <a:lstStyle/>
          <a:p>
            <a:r>
              <a:rPr lang="en-US" sz="2000" dirty="0">
                <a:solidFill>
                  <a:schemeClr val="tx1"/>
                </a:solidFill>
                <a:latin typeface="Century Gothic" panose="020B0502020202020204" pitchFamily="34" charset="0"/>
              </a:rPr>
              <a:t>Version Control</a:t>
            </a:r>
          </a:p>
          <a:p>
            <a:r>
              <a:rPr lang="en-US" sz="2000" dirty="0">
                <a:solidFill>
                  <a:schemeClr val="tx1"/>
                </a:solidFill>
                <a:latin typeface="Century Gothic" panose="020B0502020202020204" pitchFamily="34" charset="0"/>
              </a:rPr>
              <a:t>VCS and their operations</a:t>
            </a:r>
          </a:p>
          <a:p>
            <a:r>
              <a:rPr lang="en-US" sz="2000" dirty="0">
                <a:solidFill>
                  <a:schemeClr val="tx1"/>
                </a:solidFill>
                <a:latin typeface="Century Gothic" panose="020B0502020202020204" pitchFamily="34" charset="0"/>
              </a:rPr>
              <a:t>Centralized VCS</a:t>
            </a:r>
          </a:p>
          <a:p>
            <a:r>
              <a:rPr lang="en-US" sz="2000" dirty="0">
                <a:solidFill>
                  <a:schemeClr val="tx1"/>
                </a:solidFill>
                <a:latin typeface="Century Gothic" panose="020B0502020202020204" pitchFamily="34" charset="0"/>
              </a:rPr>
              <a:t>Distributed VCS</a:t>
            </a:r>
          </a:p>
          <a:p>
            <a:r>
              <a:rPr lang="en-US" sz="2000" dirty="0">
                <a:solidFill>
                  <a:schemeClr val="tx1"/>
                </a:solidFill>
                <a:latin typeface="Century Gothic" panose="020B0502020202020204" pitchFamily="34" charset="0"/>
              </a:rPr>
              <a:t>Git</a:t>
            </a:r>
          </a:p>
          <a:p>
            <a:r>
              <a:rPr lang="en-US" sz="2000" dirty="0">
                <a:solidFill>
                  <a:schemeClr val="tx1"/>
                </a:solidFill>
                <a:latin typeface="Century Gothic" panose="020B0502020202020204" pitchFamily="34" charset="0"/>
              </a:rPr>
              <a:t>GitHub</a:t>
            </a:r>
          </a:p>
          <a:p>
            <a:r>
              <a:rPr lang="en-US" sz="2000" dirty="0">
                <a:solidFill>
                  <a:schemeClr val="tx1"/>
                </a:solidFill>
                <a:latin typeface="Century Gothic" panose="020B0502020202020204" pitchFamily="34" charset="0"/>
              </a:rPr>
              <a:t>Hands on Practice</a:t>
            </a:r>
          </a:p>
        </p:txBody>
      </p:sp>
    </p:spTree>
    <p:extLst>
      <p:ext uri="{BB962C8B-B14F-4D97-AF65-F5344CB8AC3E}">
        <p14:creationId xmlns:p14="http://schemas.microsoft.com/office/powerpoint/2010/main" val="418150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5" y="487632"/>
            <a:ext cx="8911687" cy="1280890"/>
          </a:xfrm>
        </p:spPr>
        <p:txBody>
          <a:bodyPr/>
          <a:lstStyle/>
          <a:p>
            <a:pPr marL="469900">
              <a:buSzPts val="2000"/>
            </a:pPr>
            <a:r>
              <a:rPr lang="en-US" dirty="0"/>
              <a:t>Create a repository in </a:t>
            </a:r>
            <a:r>
              <a:rPr lang="en-US" dirty="0" err="1"/>
              <a:t>GitHub</a:t>
            </a:r>
            <a:endParaRPr lang="en-US" dirty="0"/>
          </a:p>
        </p:txBody>
      </p:sp>
      <p:sp>
        <p:nvSpPr>
          <p:cNvPr id="3" name="Text Placeholder 2"/>
          <p:cNvSpPr>
            <a:spLocks noGrp="1"/>
          </p:cNvSpPr>
          <p:nvPr>
            <p:ph type="body" idx="1"/>
          </p:nvPr>
        </p:nvSpPr>
        <p:spPr>
          <a:xfrm>
            <a:off x="2411789" y="1423913"/>
            <a:ext cx="8915400" cy="4799465"/>
          </a:xfrm>
        </p:spPr>
        <p:txBody>
          <a:bodyPr>
            <a:noAutofit/>
          </a:bodyPr>
          <a:lstStyle/>
          <a:p>
            <a:pPr>
              <a:lnSpc>
                <a:spcPct val="150000"/>
              </a:lnSpc>
              <a:buFont typeface="Wingdings" panose="05000000000000000000" pitchFamily="2" charset="2"/>
              <a:buChar char="v"/>
            </a:pPr>
            <a:r>
              <a:rPr lang="en-US" sz="2000" dirty="0" smtClean="0"/>
              <a:t>Sign in to </a:t>
            </a:r>
            <a:r>
              <a:rPr lang="en-US" sz="2000" dirty="0" smtClean="0">
                <a:hlinkClick r:id="rId2"/>
              </a:rPr>
              <a:t>https://github.com/login</a:t>
            </a:r>
            <a:r>
              <a:rPr lang="en-US" sz="2000" dirty="0" smtClean="0"/>
              <a:t> </a:t>
            </a:r>
          </a:p>
          <a:p>
            <a:pPr>
              <a:lnSpc>
                <a:spcPct val="150000"/>
              </a:lnSpc>
              <a:buFont typeface="Wingdings" panose="05000000000000000000" pitchFamily="2" charset="2"/>
              <a:buChar char="v"/>
            </a:pPr>
            <a:r>
              <a:rPr lang="en-US" sz="2000" dirty="0" smtClean="0"/>
              <a:t>Create </a:t>
            </a:r>
            <a:r>
              <a:rPr lang="en-US" sz="2000" dirty="0"/>
              <a:t>a token (Settings &gt; Developer Settings &gt;  Personal access tokens). It has to be used for authentication while doing push pull</a:t>
            </a:r>
            <a:r>
              <a:rPr lang="en-US" sz="2000" dirty="0" smtClean="0"/>
              <a:t>.</a:t>
            </a:r>
            <a:endParaRPr lang="en-US" sz="2000" dirty="0"/>
          </a:p>
          <a:p>
            <a:pPr>
              <a:lnSpc>
                <a:spcPct val="150000"/>
              </a:lnSpc>
              <a:buFont typeface="Wingdings" panose="05000000000000000000" pitchFamily="2" charset="2"/>
              <a:buChar char="v"/>
            </a:pPr>
            <a:r>
              <a:rPr lang="en-US" sz="2000" dirty="0" smtClean="0"/>
              <a:t>If </a:t>
            </a:r>
            <a:r>
              <a:rPr lang="en-US" sz="2000" dirty="0"/>
              <a:t>there is Start A project then select that or click the Repositories and click the New button.</a:t>
            </a:r>
          </a:p>
          <a:p>
            <a:pPr>
              <a:lnSpc>
                <a:spcPct val="150000"/>
              </a:lnSpc>
              <a:buFont typeface="Wingdings" panose="05000000000000000000" pitchFamily="2" charset="2"/>
              <a:buChar char="v"/>
            </a:pPr>
            <a:r>
              <a:rPr lang="en-US" sz="2000" dirty="0"/>
              <a:t>Give the repository name in which you will keep the project folder.</a:t>
            </a:r>
          </a:p>
          <a:p>
            <a:pPr>
              <a:lnSpc>
                <a:spcPct val="150000"/>
              </a:lnSpc>
              <a:buFont typeface="Wingdings" panose="05000000000000000000" pitchFamily="2" charset="2"/>
              <a:buChar char="v"/>
            </a:pPr>
            <a:r>
              <a:rPr lang="en-US" sz="2000" dirty="0"/>
              <a:t>Press the Create repository button</a:t>
            </a:r>
            <a:r>
              <a:rPr lang="en-US" sz="2000" dirty="0" smtClean="0"/>
              <a:t>.</a:t>
            </a:r>
          </a:p>
          <a:p>
            <a:pPr>
              <a:lnSpc>
                <a:spcPct val="150000"/>
              </a:lnSpc>
              <a:buFont typeface="Wingdings" panose="05000000000000000000" pitchFamily="2" charset="2"/>
              <a:buChar char="v"/>
            </a:pPr>
            <a:r>
              <a:rPr lang="en-US" sz="2000" dirty="0" smtClean="0"/>
              <a:t>After </a:t>
            </a:r>
            <a:r>
              <a:rPr lang="en-US" sz="2000" dirty="0"/>
              <a:t>its creation copy the created link. </a:t>
            </a:r>
          </a:p>
        </p:txBody>
      </p:sp>
    </p:spTree>
    <p:extLst>
      <p:ext uri="{BB962C8B-B14F-4D97-AF65-F5344CB8AC3E}">
        <p14:creationId xmlns:p14="http://schemas.microsoft.com/office/powerpoint/2010/main" val="27333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857" y="487632"/>
            <a:ext cx="10208525" cy="1280890"/>
          </a:xfrm>
        </p:spPr>
        <p:txBody>
          <a:bodyPr/>
          <a:lstStyle/>
          <a:p>
            <a:pPr marL="469900">
              <a:buSzPts val="2000"/>
            </a:pPr>
            <a:r>
              <a:rPr lang="en-US" dirty="0"/>
              <a:t>Add the </a:t>
            </a:r>
            <a:r>
              <a:rPr lang="en-US" dirty="0" err="1"/>
              <a:t>Githuib</a:t>
            </a:r>
            <a:r>
              <a:rPr lang="en-US" dirty="0"/>
              <a:t> repository </a:t>
            </a:r>
            <a:r>
              <a:rPr lang="en-US" dirty="0" smtClean="0"/>
              <a:t>perspective in Eclipse</a:t>
            </a:r>
            <a:endParaRPr lang="en-US" dirty="0"/>
          </a:p>
        </p:txBody>
      </p:sp>
      <p:sp>
        <p:nvSpPr>
          <p:cNvPr id="3" name="Text Placeholder 2"/>
          <p:cNvSpPr>
            <a:spLocks noGrp="1"/>
          </p:cNvSpPr>
          <p:nvPr>
            <p:ph type="body" idx="1"/>
          </p:nvPr>
        </p:nvSpPr>
        <p:spPr>
          <a:xfrm>
            <a:off x="2297938" y="1642276"/>
            <a:ext cx="9698443" cy="5215723"/>
          </a:xfrm>
        </p:spPr>
        <p:txBody>
          <a:bodyPr>
            <a:noAutofit/>
          </a:bodyPr>
          <a:lstStyle/>
          <a:p>
            <a:pPr>
              <a:lnSpc>
                <a:spcPct val="150000"/>
              </a:lnSpc>
              <a:buFont typeface="Wingdings" panose="05000000000000000000" pitchFamily="2" charset="2"/>
              <a:buChar char="v"/>
            </a:pPr>
            <a:r>
              <a:rPr lang="en-US" sz="2000" dirty="0" smtClean="0"/>
              <a:t>In the top right corner search box write the </a:t>
            </a:r>
            <a:r>
              <a:rPr lang="en-US" sz="2000" dirty="0" err="1" smtClean="0"/>
              <a:t>Git</a:t>
            </a:r>
            <a:r>
              <a:rPr lang="en-US" sz="2000" dirty="0" smtClean="0"/>
              <a:t> repository and select that.</a:t>
            </a:r>
          </a:p>
          <a:p>
            <a:pPr>
              <a:lnSpc>
                <a:spcPct val="150000"/>
              </a:lnSpc>
              <a:buFont typeface="Wingdings" panose="05000000000000000000" pitchFamily="2" charset="2"/>
              <a:buChar char="v"/>
            </a:pPr>
            <a:r>
              <a:rPr lang="en-US" sz="2000" dirty="0" smtClean="0"/>
              <a:t>Then after its addition in the lower left corner.</a:t>
            </a:r>
          </a:p>
          <a:p>
            <a:pPr>
              <a:lnSpc>
                <a:spcPct val="150000"/>
              </a:lnSpc>
              <a:buFont typeface="Wingdings" panose="05000000000000000000" pitchFamily="2" charset="2"/>
              <a:buChar char="v"/>
            </a:pPr>
            <a:r>
              <a:rPr lang="en-US" sz="2000" dirty="0" smtClean="0"/>
              <a:t>Select the Clone a </a:t>
            </a:r>
            <a:r>
              <a:rPr lang="en-US" sz="2000" dirty="0" err="1" smtClean="0"/>
              <a:t>Git</a:t>
            </a:r>
            <a:r>
              <a:rPr lang="en-US" sz="2000" dirty="0" smtClean="0"/>
              <a:t> repository.</a:t>
            </a:r>
          </a:p>
          <a:p>
            <a:pPr>
              <a:lnSpc>
                <a:spcPct val="150000"/>
              </a:lnSpc>
              <a:buFont typeface="Wingdings" panose="05000000000000000000" pitchFamily="2" charset="2"/>
              <a:buChar char="v"/>
            </a:pPr>
            <a:r>
              <a:rPr lang="en-US" sz="2000" dirty="0" smtClean="0"/>
              <a:t>Then in URI paste the copied </a:t>
            </a:r>
            <a:r>
              <a:rPr lang="en-US" sz="2000" dirty="0"/>
              <a:t>clone </a:t>
            </a:r>
            <a:r>
              <a:rPr lang="en-US" sz="2000" dirty="0" err="1"/>
              <a:t>url</a:t>
            </a:r>
            <a:r>
              <a:rPr lang="en-US" sz="2000" dirty="0"/>
              <a:t>(</a:t>
            </a:r>
            <a:r>
              <a:rPr lang="en-US" sz="2000" dirty="0">
                <a:hlinkClick r:id="rId2"/>
              </a:rPr>
              <a:t>https://</a:t>
            </a:r>
            <a:r>
              <a:rPr lang="en-US" sz="2000" dirty="0" smtClean="0">
                <a:hlinkClick r:id="rId2"/>
              </a:rPr>
              <a:t>github.com/Mehrin-Anannya/ICT-2206-repo.git</a:t>
            </a:r>
            <a:r>
              <a:rPr lang="en-US" sz="2000" dirty="0" smtClean="0"/>
              <a:t>)  from </a:t>
            </a:r>
            <a:r>
              <a:rPr lang="en-US" sz="2000" dirty="0" err="1" smtClean="0"/>
              <a:t>github</a:t>
            </a:r>
            <a:r>
              <a:rPr lang="en-US" sz="2000" dirty="0" smtClean="0"/>
              <a:t> here.</a:t>
            </a:r>
          </a:p>
          <a:p>
            <a:pPr>
              <a:lnSpc>
                <a:spcPct val="150000"/>
              </a:lnSpc>
              <a:buFont typeface="Wingdings" panose="05000000000000000000" pitchFamily="2" charset="2"/>
              <a:buChar char="v"/>
            </a:pPr>
            <a:r>
              <a:rPr lang="en-US" sz="2000" dirty="0" smtClean="0"/>
              <a:t>Give the username and password.</a:t>
            </a:r>
          </a:p>
          <a:p>
            <a:pPr>
              <a:lnSpc>
                <a:spcPct val="150000"/>
              </a:lnSpc>
              <a:buFont typeface="Wingdings" panose="05000000000000000000" pitchFamily="2" charset="2"/>
              <a:buChar char="v"/>
            </a:pPr>
            <a:r>
              <a:rPr lang="en-US" sz="2000" dirty="0" smtClean="0"/>
              <a:t>Then hit the finish.</a:t>
            </a:r>
          </a:p>
          <a:p>
            <a:pPr>
              <a:lnSpc>
                <a:spcPct val="150000"/>
              </a:lnSpc>
              <a:buFont typeface="Wingdings" panose="05000000000000000000" pitchFamily="2" charset="2"/>
              <a:buChar char="v"/>
            </a:pPr>
            <a:r>
              <a:rPr lang="en-US" sz="2000" dirty="0" smtClean="0"/>
              <a:t>Then its local repository is ready to work here to get upload from here to the </a:t>
            </a:r>
            <a:r>
              <a:rPr lang="en-US" sz="2000" dirty="0" err="1" smtClean="0"/>
              <a:t>github</a:t>
            </a:r>
            <a:r>
              <a:rPr lang="en-US" sz="2000" dirty="0" smtClean="0"/>
              <a:t> </a:t>
            </a:r>
            <a:r>
              <a:rPr lang="en-US" sz="2000" dirty="0" smtClean="0"/>
              <a:t>repository.</a:t>
            </a:r>
            <a:endParaRPr lang="en-US" sz="2000" dirty="0" smtClean="0"/>
          </a:p>
          <a:p>
            <a:pPr>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146257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9599075" cy="1286577"/>
          </a:xfrm>
        </p:spPr>
        <p:txBody>
          <a:bodyPr/>
          <a:lstStyle/>
          <a:p>
            <a:r>
              <a:rPr lang="en-US" dirty="0"/>
              <a:t>Add eclipsed project to </a:t>
            </a:r>
            <a:r>
              <a:rPr lang="en-US" dirty="0" err="1"/>
              <a:t>GitHub</a:t>
            </a:r>
            <a:r>
              <a:rPr lang="en-US" dirty="0"/>
              <a:t> repository</a:t>
            </a:r>
          </a:p>
        </p:txBody>
      </p:sp>
      <p:sp>
        <p:nvSpPr>
          <p:cNvPr id="3" name="Text Placeholder 2"/>
          <p:cNvSpPr>
            <a:spLocks noGrp="1"/>
          </p:cNvSpPr>
          <p:nvPr>
            <p:ph type="body" idx="1"/>
          </p:nvPr>
        </p:nvSpPr>
        <p:spPr/>
        <p:txBody>
          <a:bodyPr>
            <a:normAutofit/>
          </a:bodyPr>
          <a:lstStyle/>
          <a:p>
            <a:pPr>
              <a:lnSpc>
                <a:spcPct val="150000"/>
              </a:lnSpc>
              <a:buFont typeface="Wingdings" panose="05000000000000000000" pitchFamily="2" charset="2"/>
              <a:buChar char="v"/>
            </a:pPr>
            <a:r>
              <a:rPr lang="en-US" sz="2000" dirty="0" smtClean="0"/>
              <a:t>Create a Dynamic Web Project:  File &gt; New &gt; Web &gt; Dynamic Web Project &gt; give a name &gt; Finish</a:t>
            </a:r>
          </a:p>
          <a:p>
            <a:pPr>
              <a:lnSpc>
                <a:spcPct val="150000"/>
              </a:lnSpc>
              <a:buFont typeface="Wingdings" panose="05000000000000000000" pitchFamily="2" charset="2"/>
              <a:buChar char="v"/>
            </a:pPr>
            <a:r>
              <a:rPr lang="en-US" sz="2000" dirty="0" smtClean="0"/>
              <a:t>Select the project &gt; Configure &gt; Convert into Maven project (Maven will be taught in the next slide)</a:t>
            </a:r>
          </a:p>
          <a:p>
            <a:pPr>
              <a:lnSpc>
                <a:spcPct val="150000"/>
              </a:lnSpc>
              <a:buFont typeface="Wingdings" panose="05000000000000000000" pitchFamily="2" charset="2"/>
              <a:buChar char="v"/>
            </a:pPr>
            <a:r>
              <a:rPr lang="en-US" sz="2000" dirty="0" smtClean="0"/>
              <a:t>Add Dependencies in pom.xml (4 dependencies)</a:t>
            </a:r>
          </a:p>
          <a:p>
            <a:pPr>
              <a:lnSpc>
                <a:spcPct val="150000"/>
              </a:lnSpc>
              <a:buFont typeface="Wingdings" panose="05000000000000000000" pitchFamily="2" charset="2"/>
              <a:buChar char="v"/>
            </a:pPr>
            <a:endParaRPr lang="en-US" sz="2000" dirty="0" smtClean="0"/>
          </a:p>
        </p:txBody>
      </p:sp>
    </p:spTree>
    <p:extLst>
      <p:ext uri="{BB962C8B-B14F-4D97-AF65-F5344CB8AC3E}">
        <p14:creationId xmlns:p14="http://schemas.microsoft.com/office/powerpoint/2010/main" val="78007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434" y="624110"/>
            <a:ext cx="9608175" cy="959030"/>
          </a:xfrm>
        </p:spPr>
        <p:txBody>
          <a:bodyPr>
            <a:normAutofit/>
          </a:bodyPr>
          <a:lstStyle/>
          <a:p>
            <a:r>
              <a:rPr lang="en-US" dirty="0"/>
              <a:t>How to commit, </a:t>
            </a:r>
            <a:r>
              <a:rPr lang="en-US" dirty="0" smtClean="0"/>
              <a:t>push </a:t>
            </a:r>
            <a:r>
              <a:rPr lang="en-US" dirty="0"/>
              <a:t>and </a:t>
            </a:r>
            <a:r>
              <a:rPr lang="en-US" dirty="0" smtClean="0"/>
              <a:t>pull in </a:t>
            </a:r>
            <a:r>
              <a:rPr lang="en-US" dirty="0" err="1" smtClean="0"/>
              <a:t>GitHub</a:t>
            </a:r>
            <a:r>
              <a:rPr lang="en-US" dirty="0" smtClean="0"/>
              <a:t>?</a:t>
            </a:r>
            <a:endParaRPr lang="en-US" dirty="0"/>
          </a:p>
        </p:txBody>
      </p:sp>
      <p:sp>
        <p:nvSpPr>
          <p:cNvPr id="3" name="Text Placeholder 2"/>
          <p:cNvSpPr>
            <a:spLocks noGrp="1"/>
          </p:cNvSpPr>
          <p:nvPr>
            <p:ph type="body" idx="1"/>
          </p:nvPr>
        </p:nvSpPr>
        <p:spPr>
          <a:xfrm>
            <a:off x="2029203" y="1264555"/>
            <a:ext cx="10162797" cy="5422848"/>
          </a:xfrm>
        </p:spPr>
        <p:txBody>
          <a:bodyPr>
            <a:normAutofit/>
          </a:bodyPr>
          <a:lstStyle/>
          <a:p>
            <a:pPr>
              <a:lnSpc>
                <a:spcPct val="150000"/>
              </a:lnSpc>
              <a:buFont typeface="Wingdings" panose="05000000000000000000" pitchFamily="2" charset="2"/>
              <a:buChar char="v"/>
            </a:pPr>
            <a:r>
              <a:rPr lang="en-US" sz="2000" dirty="0" smtClean="0"/>
              <a:t>Select the project &gt; Right click on it &gt; Team &gt; Share Project &gt; Configure </a:t>
            </a:r>
            <a:r>
              <a:rPr lang="en-US" sz="2000" dirty="0" err="1" smtClean="0"/>
              <a:t>Git</a:t>
            </a:r>
            <a:r>
              <a:rPr lang="en-US" sz="2000" dirty="0" smtClean="0"/>
              <a:t> Repository &gt; From Repository dropdown select your repository &gt; Finish</a:t>
            </a:r>
          </a:p>
          <a:p>
            <a:pPr>
              <a:lnSpc>
                <a:spcPct val="150000"/>
              </a:lnSpc>
              <a:buFont typeface="Wingdings" panose="05000000000000000000" pitchFamily="2" charset="2"/>
              <a:buChar char="v"/>
            </a:pPr>
            <a:r>
              <a:rPr lang="en-US" sz="2000" b="1" dirty="0" smtClean="0"/>
              <a:t>Commit and push: </a:t>
            </a:r>
            <a:r>
              <a:rPr lang="en-US" sz="2000" dirty="0" smtClean="0"/>
              <a:t>Commit </a:t>
            </a:r>
            <a:r>
              <a:rPr lang="en-US" sz="2000" dirty="0" smtClean="0"/>
              <a:t>the project in the repository: Select the project &gt; Team &gt;Commit &gt; From </a:t>
            </a:r>
            <a:r>
              <a:rPr lang="en-US" sz="2000" dirty="0" err="1" smtClean="0"/>
              <a:t>Unstaged</a:t>
            </a:r>
            <a:r>
              <a:rPr lang="en-US" sz="2000" dirty="0" smtClean="0"/>
              <a:t> Changes select the files and drag and drop in the staged changes &gt; Add comment &gt; Commit and push / Commit &gt; Push to branch in remote &gt; Preview/ Next &gt; Give login credentials (you can check the store for future credential check</a:t>
            </a:r>
            <a:r>
              <a:rPr lang="en-US" sz="2000" dirty="0" smtClean="0"/>
              <a:t>)</a:t>
            </a:r>
          </a:p>
          <a:p>
            <a:pPr>
              <a:lnSpc>
                <a:spcPct val="150000"/>
              </a:lnSpc>
              <a:buFont typeface="Wingdings" panose="05000000000000000000" pitchFamily="2" charset="2"/>
              <a:buChar char="v"/>
            </a:pPr>
            <a:r>
              <a:rPr lang="en-US" sz="2000" b="1" dirty="0" smtClean="0"/>
              <a:t>Pull:</a:t>
            </a:r>
            <a:r>
              <a:rPr lang="en-US" sz="2000" dirty="0" smtClean="0"/>
              <a:t> Team &gt; Pull Request </a:t>
            </a:r>
            <a:endParaRPr lang="en-US" sz="2000" dirty="0"/>
          </a:p>
        </p:txBody>
      </p:sp>
    </p:spTree>
    <p:extLst>
      <p:ext uri="{BB962C8B-B14F-4D97-AF65-F5344CB8AC3E}">
        <p14:creationId xmlns:p14="http://schemas.microsoft.com/office/powerpoint/2010/main" val="3862572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0"/>
          <p:cNvPicPr preferRelativeResize="0"/>
          <p:nvPr/>
        </p:nvPicPr>
        <p:blipFill rotWithShape="1">
          <a:blip r:embed="rId3">
            <a:alphaModFix/>
          </a:blip>
          <a:srcRect b="8877"/>
          <a:stretch/>
        </p:blipFill>
        <p:spPr>
          <a:xfrm>
            <a:off x="3284113" y="618186"/>
            <a:ext cx="7160653" cy="54871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629" y="45491"/>
            <a:ext cx="9324621" cy="609600"/>
          </a:xfrm>
        </p:spPr>
        <p:txBody>
          <a:bodyPr>
            <a:noAutofit/>
          </a:bodyPr>
          <a:lstStyle/>
          <a:p>
            <a:pPr>
              <a:lnSpc>
                <a:spcPct val="150000"/>
              </a:lnSpc>
            </a:pPr>
            <a:r>
              <a:rPr lang="en-US" dirty="0">
                <a:solidFill>
                  <a:schemeClr val="accent2">
                    <a:lumMod val="75000"/>
                  </a:schemeClr>
                </a:solidFill>
                <a:latin typeface="Century Gothic" panose="020B0502020202020204" pitchFamily="34" charset="0"/>
              </a:rPr>
              <a:t>Version Control</a:t>
            </a:r>
          </a:p>
        </p:txBody>
      </p:sp>
      <p:sp>
        <p:nvSpPr>
          <p:cNvPr id="3" name="Content Placeholder 2">
            <a:extLst>
              <a:ext uri="{FF2B5EF4-FFF2-40B4-BE49-F238E27FC236}">
                <a16:creationId xmlns:a16="http://schemas.microsoft.com/office/drawing/2014/main" xmlns="" id="{503A5C88-BBBE-4F43-BC8D-C0536C3ABB60}"/>
              </a:ext>
            </a:extLst>
          </p:cNvPr>
          <p:cNvSpPr>
            <a:spLocks noGrp="1"/>
          </p:cNvSpPr>
          <p:nvPr>
            <p:ph idx="1"/>
          </p:nvPr>
        </p:nvSpPr>
        <p:spPr>
          <a:xfrm>
            <a:off x="1937768" y="817725"/>
            <a:ext cx="10157354" cy="4470400"/>
          </a:xfrm>
        </p:spPr>
        <p:txBody>
          <a:bodyPr>
            <a:noAutofit/>
          </a:bodyPr>
          <a:lstStyle/>
          <a:p>
            <a:pPr marL="0" indent="0">
              <a:lnSpc>
                <a:spcPct val="150000"/>
              </a:lnSpc>
              <a:spcBef>
                <a:spcPct val="0"/>
              </a:spcBef>
              <a:buNone/>
            </a:pPr>
            <a:r>
              <a:rPr lang="en-US" altLang="en-US" sz="2000" dirty="0">
                <a:solidFill>
                  <a:schemeClr val="tx1"/>
                </a:solidFill>
                <a:latin typeface="Century Gothic" panose="020B0502020202020204" pitchFamily="34" charset="0"/>
              </a:rPr>
              <a:t>A system for managing changes made to documents and other computer files.</a:t>
            </a:r>
            <a:endParaRPr lang="en-US" altLang="en-US" sz="2000" dirty="0">
              <a:solidFill>
                <a:schemeClr val="tx1"/>
              </a:solidFill>
              <a:latin typeface="Century Gothic" panose="020B0502020202020204" pitchFamily="34" charset="0"/>
            </a:endParaRPr>
          </a:p>
          <a:p>
            <a:pPr marL="0" indent="0">
              <a:lnSpc>
                <a:spcPct val="150000"/>
              </a:lnSpc>
              <a:spcBef>
                <a:spcPct val="0"/>
              </a:spcBef>
              <a:buNone/>
            </a:pPr>
            <a:endParaRPr lang="en-US" altLang="en-US" sz="2000" dirty="0">
              <a:solidFill>
                <a:schemeClr val="tx1"/>
              </a:solidFill>
              <a:latin typeface="Century Gothic" panose="020B0502020202020204" pitchFamily="34" charset="0"/>
            </a:endParaRPr>
          </a:p>
          <a:p>
            <a:pPr marL="0" indent="0">
              <a:lnSpc>
                <a:spcPct val="150000"/>
              </a:lnSpc>
              <a:spcBef>
                <a:spcPct val="0"/>
              </a:spcBef>
              <a:buNone/>
            </a:pPr>
            <a:r>
              <a:rPr lang="en-US" altLang="en-US" sz="2000" dirty="0">
                <a:solidFill>
                  <a:schemeClr val="tx1"/>
                </a:solidFill>
                <a:latin typeface="Century Gothic" panose="020B0502020202020204" pitchFamily="34" charset="0"/>
              </a:rPr>
              <a:t>What kinds of files can we use it with?</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Source code</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Documentation</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Short stories</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Binary files (music and pictures)</a:t>
            </a:r>
          </a:p>
          <a:p>
            <a:pPr marL="0" indent="0">
              <a:lnSpc>
                <a:spcPct val="150000"/>
              </a:lnSpc>
              <a:spcBef>
                <a:spcPct val="0"/>
              </a:spcBef>
              <a:buNone/>
            </a:pPr>
            <a:endParaRPr lang="en-US" altLang="en-US" sz="2000" dirty="0">
              <a:solidFill>
                <a:schemeClr val="tx1"/>
              </a:solidFill>
              <a:latin typeface="Century Gothic" panose="020B0502020202020204" pitchFamily="34" charset="0"/>
            </a:endParaRPr>
          </a:p>
          <a:p>
            <a:pPr marL="0" indent="0">
              <a:lnSpc>
                <a:spcPct val="150000"/>
              </a:lnSpc>
              <a:spcBef>
                <a:spcPct val="0"/>
              </a:spcBef>
              <a:buNone/>
            </a:pPr>
            <a:r>
              <a:rPr lang="en-US" altLang="en-US" sz="2000" dirty="0">
                <a:solidFill>
                  <a:schemeClr val="tx1"/>
                </a:solidFill>
                <a:latin typeface="Century Gothic" panose="020B0502020202020204" pitchFamily="34" charset="0"/>
              </a:rPr>
              <a:t>What </a:t>
            </a:r>
            <a:r>
              <a:rPr lang="en-US" altLang="en-US" sz="2000" i="1" dirty="0">
                <a:solidFill>
                  <a:schemeClr val="tx1"/>
                </a:solidFill>
                <a:latin typeface="Century Gothic" panose="020B0502020202020204" pitchFamily="34" charset="0"/>
              </a:rPr>
              <a:t>should</a:t>
            </a:r>
            <a:r>
              <a:rPr lang="en-US" altLang="en-US" sz="2000" dirty="0">
                <a:solidFill>
                  <a:schemeClr val="tx1"/>
                </a:solidFill>
                <a:latin typeface="Century Gothic" panose="020B0502020202020204" pitchFamily="34" charset="0"/>
              </a:rPr>
              <a:t> we use it for?</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Source code</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Text files</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Projects that have lots of revisions (changes)</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Collaborating</a:t>
            </a: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61435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696" y="464024"/>
            <a:ext cx="10157354" cy="791573"/>
          </a:xfrm>
        </p:spPr>
        <p:txBody>
          <a:bodyPr>
            <a:noAutofit/>
          </a:bodyPr>
          <a:lstStyle/>
          <a:p>
            <a:pPr>
              <a:lnSpc>
                <a:spcPct val="150000"/>
              </a:lnSpc>
            </a:pPr>
            <a:r>
              <a:rPr lang="en-US" altLang="en-US" dirty="0">
                <a:solidFill>
                  <a:schemeClr val="accent2">
                    <a:lumMod val="75000"/>
                  </a:schemeClr>
                </a:solidFill>
                <a:latin typeface="Century Gothic" panose="020B0502020202020204" pitchFamily="34" charset="0"/>
              </a:rPr>
              <a:t>VCS and their Operation</a:t>
            </a:r>
            <a:endParaRPr lang="en-US" dirty="0">
              <a:solidFill>
                <a:schemeClr val="accent2">
                  <a:lumMod val="75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503A5C88-BBBE-4F43-BC8D-C0536C3ABB60}"/>
              </a:ext>
            </a:extLst>
          </p:cNvPr>
          <p:cNvSpPr>
            <a:spLocks noGrp="1"/>
          </p:cNvSpPr>
          <p:nvPr>
            <p:ph idx="1"/>
          </p:nvPr>
        </p:nvSpPr>
        <p:spPr>
          <a:xfrm>
            <a:off x="1746696" y="1636597"/>
            <a:ext cx="10157354" cy="4470400"/>
          </a:xfrm>
        </p:spPr>
        <p:txBody>
          <a:bodyPr>
            <a:normAutofit lnSpcReduction="10000"/>
          </a:bodyPr>
          <a:lstStyle/>
          <a:p>
            <a:pPr marL="0" indent="0">
              <a:lnSpc>
                <a:spcPct val="150000"/>
              </a:lnSpc>
              <a:spcBef>
                <a:spcPct val="0"/>
              </a:spcBef>
              <a:buNone/>
            </a:pPr>
            <a:r>
              <a:rPr lang="en-US" altLang="en-US" sz="2000" dirty="0">
                <a:solidFill>
                  <a:schemeClr val="tx1"/>
                </a:solidFill>
                <a:latin typeface="Century Gothic" panose="020B0502020202020204" pitchFamily="34" charset="0"/>
              </a:rPr>
              <a:t>Lots of different choices available:</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CVS</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SVN</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Perforce</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Git</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Mercurial (Hg)</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Bazaar</a:t>
            </a:r>
          </a:p>
          <a:p>
            <a:pPr>
              <a:lnSpc>
                <a:spcPct val="150000"/>
              </a:lnSpc>
              <a:spcBef>
                <a:spcPct val="0"/>
              </a:spcBef>
              <a:buFont typeface="Wingdings" panose="05000000000000000000" pitchFamily="2" charset="2"/>
              <a:buChar char="v"/>
            </a:pPr>
            <a:r>
              <a:rPr lang="en-US" altLang="en-US" sz="2000" dirty="0">
                <a:solidFill>
                  <a:schemeClr val="tx1"/>
                </a:solidFill>
                <a:latin typeface="Century Gothic" panose="020B0502020202020204" pitchFamily="34" charset="0"/>
              </a:rPr>
              <a:t>  </a:t>
            </a:r>
            <a:r>
              <a:rPr lang="en-US" altLang="en-US" sz="2000" dirty="0">
                <a:solidFill>
                  <a:schemeClr val="tx1"/>
                </a:solidFill>
                <a:latin typeface="Century Gothic" panose="020B0502020202020204" pitchFamily="34" charset="0"/>
              </a:rPr>
              <a:t>And more!</a:t>
            </a:r>
            <a:endParaRPr lang="en-US" altLang="en-US" sz="2000" dirty="0">
              <a:solidFill>
                <a:schemeClr val="tx1"/>
              </a:solidFill>
              <a:latin typeface="Century Gothic" panose="020B0502020202020204" pitchFamily="34" charset="0"/>
            </a:endParaRPr>
          </a:p>
          <a:p>
            <a:pPr marL="0" indent="0">
              <a:lnSpc>
                <a:spcPct val="150000"/>
              </a:lnSpc>
              <a:spcBef>
                <a:spcPct val="0"/>
              </a:spcBef>
              <a:buNone/>
            </a:pPr>
            <a:endParaRPr lang="en-US" altLang="en-US" sz="2000" dirty="0">
              <a:solidFill>
                <a:schemeClr val="tx1"/>
              </a:solidFill>
              <a:latin typeface="Century Gothic" panose="020B0502020202020204" pitchFamily="34" charset="0"/>
            </a:endParaRPr>
          </a:p>
          <a:p>
            <a:pPr marL="0" indent="0">
              <a:lnSpc>
                <a:spcPct val="150000"/>
              </a:lnSpc>
              <a:spcBef>
                <a:spcPct val="0"/>
              </a:spcBef>
              <a:buNone/>
            </a:pPr>
            <a:r>
              <a:rPr lang="en-US" altLang="en-US" sz="2000" dirty="0">
                <a:solidFill>
                  <a:schemeClr val="tx1"/>
                </a:solidFill>
                <a:latin typeface="Century Gothic" panose="020B0502020202020204" pitchFamily="34" charset="0"/>
              </a:rPr>
              <a:t>Most follow a </a:t>
            </a:r>
            <a:r>
              <a:rPr lang="en-US" altLang="en-US" sz="2000" i="1" dirty="0">
                <a:solidFill>
                  <a:schemeClr val="tx1"/>
                </a:solidFill>
                <a:latin typeface="Century Gothic" panose="020B0502020202020204" pitchFamily="34" charset="0"/>
              </a:rPr>
              <a:t>repository</a:t>
            </a:r>
            <a:r>
              <a:rPr lang="en-US" altLang="en-US" sz="2000" dirty="0">
                <a:solidFill>
                  <a:schemeClr val="tx1"/>
                </a:solidFill>
                <a:latin typeface="Century Gothic" panose="020B0502020202020204" pitchFamily="34" charset="0"/>
              </a:rPr>
              <a:t> model (though differ in how the repositories work)</a:t>
            </a:r>
          </a:p>
        </p:txBody>
      </p:sp>
    </p:spTree>
    <p:extLst>
      <p:ext uri="{BB962C8B-B14F-4D97-AF65-F5344CB8AC3E}">
        <p14:creationId xmlns:p14="http://schemas.microsoft.com/office/powerpoint/2010/main" val="2445015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entralized version control">
            <a:extLst>
              <a:ext uri="{FF2B5EF4-FFF2-40B4-BE49-F238E27FC236}">
                <a16:creationId xmlns:a16="http://schemas.microsoft.com/office/drawing/2014/main" xmlns="" id="{198E6C3B-0061-4929-9919-F7B57C284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33400"/>
            <a:ext cx="9525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285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stributed version control example">
            <a:extLst>
              <a:ext uri="{FF2B5EF4-FFF2-40B4-BE49-F238E27FC236}">
                <a16:creationId xmlns:a16="http://schemas.microsoft.com/office/drawing/2014/main" xmlns="" id="{9A7F2F4F-E4F5-4FEA-9B61-03633E6A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57200"/>
            <a:ext cx="9372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44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7008574" cy="1295400"/>
          </a:xfrm>
        </p:spPr>
        <p:txBody>
          <a:bodyPr>
            <a:normAutofit fontScale="90000"/>
          </a:bodyPr>
          <a:lstStyle/>
          <a:p>
            <a:pPr algn="ctr"/>
            <a:r>
              <a:rPr lang="en-US" sz="8800" b="1" dirty="0"/>
              <a:t>Git</a:t>
            </a:r>
          </a:p>
        </p:txBody>
      </p:sp>
    </p:spTree>
    <p:extLst>
      <p:ext uri="{BB962C8B-B14F-4D97-AF65-F5344CB8AC3E}">
        <p14:creationId xmlns:p14="http://schemas.microsoft.com/office/powerpoint/2010/main" val="3499404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1653080" y="96675"/>
            <a:ext cx="10157354" cy="762000"/>
          </a:xfrm>
        </p:spPr>
        <p:txBody>
          <a:bodyPr>
            <a:noAutofit/>
          </a:bodyPr>
          <a:lstStyle/>
          <a:p>
            <a:pPr>
              <a:lnSpc>
                <a:spcPct val="150000"/>
              </a:lnSpc>
            </a:pPr>
            <a:r>
              <a:rPr lang="en-US" dirty="0">
                <a:solidFill>
                  <a:schemeClr val="accent2">
                    <a:lumMod val="75000"/>
                  </a:schemeClr>
                </a:solidFill>
                <a:latin typeface="Century Gothic" panose="020B0502020202020204" pitchFamily="34" charset="0"/>
              </a:rPr>
              <a:t>Git Introduction</a:t>
            </a:r>
          </a:p>
        </p:txBody>
      </p:sp>
      <p:sp>
        <p:nvSpPr>
          <p:cNvPr id="3" name="Content Placeholder 2">
            <a:extLst>
              <a:ext uri="{FF2B5EF4-FFF2-40B4-BE49-F238E27FC236}">
                <a16:creationId xmlns:a16="http://schemas.microsoft.com/office/drawing/2014/main" xmlns="" id="{DDBBA3E6-C601-4648-9341-51E256A04852}"/>
              </a:ext>
            </a:extLst>
          </p:cNvPr>
          <p:cNvSpPr>
            <a:spLocks noGrp="1"/>
          </p:cNvSpPr>
          <p:nvPr>
            <p:ph idx="1"/>
          </p:nvPr>
        </p:nvSpPr>
        <p:spPr>
          <a:xfrm>
            <a:off x="1271514" y="715368"/>
            <a:ext cx="10920486" cy="5562600"/>
          </a:xfrm>
        </p:spPr>
        <p:txBody>
          <a:bodyPr>
            <a:noAutofit/>
          </a:bodyPr>
          <a:lstStyle/>
          <a:p>
            <a:pPr fontAlgn="base">
              <a:lnSpc>
                <a:spcPct val="150000"/>
              </a:lnSpc>
            </a:pPr>
            <a:r>
              <a:rPr lang="en-US" sz="2000" b="1" dirty="0">
                <a:solidFill>
                  <a:schemeClr val="tx1"/>
                </a:solidFill>
                <a:latin typeface="Century Gothic" panose="020B0502020202020204" pitchFamily="34" charset="0"/>
              </a:rPr>
              <a:t>Git</a:t>
            </a:r>
            <a:r>
              <a:rPr lang="en-US" sz="2000" dirty="0">
                <a:solidFill>
                  <a:schemeClr val="tx1"/>
                </a:solidFill>
                <a:latin typeface="Century Gothic" panose="020B0502020202020204" pitchFamily="34" charset="0"/>
              </a:rPr>
              <a:t> is a distributed version control system </a:t>
            </a:r>
            <a:r>
              <a:rPr lang="en-US" sz="2000" i="1" dirty="0">
                <a:solidFill>
                  <a:schemeClr val="tx1"/>
                </a:solidFill>
                <a:latin typeface="Century Gothic" panose="020B0502020202020204" pitchFamily="34" charset="0"/>
              </a:rPr>
              <a:t>that allows developers to track changes in their computer files and work in collaboration with other developers.</a:t>
            </a:r>
            <a:r>
              <a:rPr lang="en-US" sz="2000" dirty="0">
                <a:solidFill>
                  <a:schemeClr val="tx1"/>
                </a:solidFill>
                <a:latin typeface="Century Gothic" panose="020B0502020202020204" pitchFamily="34" charset="0"/>
              </a:rPr>
              <a:t> </a:t>
            </a:r>
          </a:p>
          <a:p>
            <a:pPr fontAlgn="base">
              <a:lnSpc>
                <a:spcPct val="150000"/>
              </a:lnSpc>
            </a:pPr>
            <a:r>
              <a:rPr lang="en-US" sz="2000" dirty="0">
                <a:solidFill>
                  <a:schemeClr val="tx1"/>
                </a:solidFill>
                <a:latin typeface="Century Gothic" panose="020B0502020202020204" pitchFamily="34" charset="0"/>
              </a:rPr>
              <a:t>It was created by Linus Torvalds, the creator of Linux, in 2005 for allowing other developers to contribute towards the Linux kernel. </a:t>
            </a:r>
          </a:p>
          <a:p>
            <a:pPr fontAlgn="base">
              <a:lnSpc>
                <a:spcPct val="150000"/>
              </a:lnSpc>
            </a:pPr>
            <a:r>
              <a:rPr lang="en-US" sz="2000" dirty="0">
                <a:solidFill>
                  <a:schemeClr val="tx1"/>
                </a:solidFill>
                <a:latin typeface="Century Gothic" panose="020B0502020202020204" pitchFamily="34" charset="0"/>
              </a:rPr>
              <a:t>Distributed version control system means that there is not a single repository centralizing all the code history. All the code history is in each repository, which means that you have all the history in your local repository as well as in the others.</a:t>
            </a:r>
          </a:p>
          <a:p>
            <a:pPr fontAlgn="base">
              <a:lnSpc>
                <a:spcPct val="150000"/>
              </a:lnSpc>
            </a:pPr>
            <a:r>
              <a:rPr lang="en-US" sz="2000" dirty="0">
                <a:solidFill>
                  <a:schemeClr val="tx1"/>
                </a:solidFill>
                <a:latin typeface="Century Gothic" panose="020B0502020202020204" pitchFamily="34" charset="0"/>
              </a:rPr>
              <a:t>It is known for amazing functions such as speed, simple and easy to use design, support for non-linear development, full distribution and ability to handle large projects with efficiency. </a:t>
            </a:r>
          </a:p>
          <a:p>
            <a:pPr fontAlgn="base">
              <a:lnSpc>
                <a:spcPct val="150000"/>
              </a:lnSpc>
            </a:pPr>
            <a:r>
              <a:rPr lang="en-US" sz="2000" dirty="0">
                <a:solidFill>
                  <a:schemeClr val="tx1"/>
                </a:solidFill>
                <a:latin typeface="Century Gothic" panose="020B0502020202020204" pitchFamily="34" charset="0"/>
              </a:rPr>
              <a:t>Though acronym of Git shows as global information tracker but Linus named it by its meaning - ‘an unpleasant or contemptible person’</a:t>
            </a:r>
          </a:p>
          <a:p>
            <a:pPr>
              <a:lnSpc>
                <a:spcPct val="150000"/>
              </a:lnSpc>
            </a:pP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550759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6D355-67D0-4486-9966-EED304A1B65B}"/>
              </a:ext>
            </a:extLst>
          </p:cNvPr>
          <p:cNvSpPr>
            <a:spLocks noGrp="1"/>
          </p:cNvSpPr>
          <p:nvPr>
            <p:ph type="title"/>
          </p:nvPr>
        </p:nvSpPr>
        <p:spPr>
          <a:xfrm>
            <a:off x="2183425" y="471985"/>
            <a:ext cx="7042462" cy="1042915"/>
          </a:xfrm>
        </p:spPr>
        <p:txBody>
          <a:bodyPr>
            <a:noAutofit/>
          </a:bodyPr>
          <a:lstStyle/>
          <a:p>
            <a:pPr fontAlgn="base">
              <a:lnSpc>
                <a:spcPct val="100000"/>
              </a:lnSpc>
            </a:pPr>
            <a:r>
              <a:rPr lang="en-US" dirty="0">
                <a:solidFill>
                  <a:schemeClr val="accent2">
                    <a:lumMod val="75000"/>
                  </a:schemeClr>
                </a:solidFill>
                <a:latin typeface="Century Gothic" panose="020B0502020202020204" pitchFamily="34" charset="0"/>
              </a:rPr>
              <a:t>Advantages of Git</a:t>
            </a:r>
          </a:p>
        </p:txBody>
      </p:sp>
      <p:sp>
        <p:nvSpPr>
          <p:cNvPr id="3" name="Content Placeholder 2">
            <a:extLst>
              <a:ext uri="{FF2B5EF4-FFF2-40B4-BE49-F238E27FC236}">
                <a16:creationId xmlns:a16="http://schemas.microsoft.com/office/drawing/2014/main" xmlns="" id="{DDBBA3E6-C601-4648-9341-51E256A04852}"/>
              </a:ext>
            </a:extLst>
          </p:cNvPr>
          <p:cNvSpPr>
            <a:spLocks noGrp="1"/>
          </p:cNvSpPr>
          <p:nvPr>
            <p:ph idx="1"/>
          </p:nvPr>
        </p:nvSpPr>
        <p:spPr>
          <a:xfrm>
            <a:off x="2197644" y="1344307"/>
            <a:ext cx="9501116" cy="4495800"/>
          </a:xfrm>
        </p:spPr>
        <p:txBody>
          <a:bodyPr>
            <a:noAutofit/>
          </a:bodyPr>
          <a:lstStyle/>
          <a:p>
            <a:pPr fontAlgn="base">
              <a:lnSpc>
                <a:spcPct val="150000"/>
              </a:lnSpc>
            </a:pPr>
            <a:r>
              <a:rPr lang="en-US" sz="2000" dirty="0">
                <a:solidFill>
                  <a:schemeClr val="tx1"/>
                </a:solidFill>
                <a:latin typeface="Century Gothic" panose="020B0502020202020204" pitchFamily="34" charset="0"/>
              </a:rPr>
              <a:t>Free and Open Source</a:t>
            </a:r>
          </a:p>
          <a:p>
            <a:pPr fontAlgn="base">
              <a:lnSpc>
                <a:spcPct val="150000"/>
              </a:lnSpc>
            </a:pPr>
            <a:r>
              <a:rPr lang="en-US" sz="2000" dirty="0">
                <a:solidFill>
                  <a:schemeClr val="tx1"/>
                </a:solidFill>
                <a:latin typeface="Century Gothic" panose="020B0502020202020204" pitchFamily="34" charset="0"/>
              </a:rPr>
              <a:t>Fast &amp; Small</a:t>
            </a:r>
          </a:p>
          <a:p>
            <a:pPr fontAlgn="base">
              <a:lnSpc>
                <a:spcPct val="150000"/>
              </a:lnSpc>
            </a:pPr>
            <a:r>
              <a:rPr lang="en-US" sz="2000" dirty="0">
                <a:solidFill>
                  <a:schemeClr val="tx1"/>
                </a:solidFill>
                <a:latin typeface="Century Gothic" panose="020B0502020202020204" pitchFamily="34" charset="0"/>
              </a:rPr>
              <a:t>Backup</a:t>
            </a:r>
          </a:p>
          <a:p>
            <a:pPr fontAlgn="base">
              <a:lnSpc>
                <a:spcPct val="150000"/>
              </a:lnSpc>
            </a:pPr>
            <a:r>
              <a:rPr lang="en-US" sz="2000" dirty="0">
                <a:solidFill>
                  <a:schemeClr val="tx1"/>
                </a:solidFill>
                <a:latin typeface="Century Gothic" panose="020B0502020202020204" pitchFamily="34" charset="0"/>
              </a:rPr>
              <a:t>Easier Branching</a:t>
            </a:r>
          </a:p>
          <a:p>
            <a:pPr>
              <a:lnSpc>
                <a:spcPct val="150000"/>
              </a:lnSpc>
            </a:pP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99958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7128</TotalTime>
  <Words>754</Words>
  <Application>Microsoft Office PowerPoint</Application>
  <PresentationFormat>Widescreen</PresentationFormat>
  <Paragraphs>115</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Century Gothic</vt:lpstr>
      <vt:lpstr>Noto Sans Symbols</vt:lpstr>
      <vt:lpstr>Wingdings</vt:lpstr>
      <vt:lpstr>Arial</vt:lpstr>
      <vt:lpstr>Wisp</vt:lpstr>
      <vt:lpstr>Internet and Web Technology Lab ICT- 2206 Lecture - 16</vt:lpstr>
      <vt:lpstr>Contents</vt:lpstr>
      <vt:lpstr>Version Control</vt:lpstr>
      <vt:lpstr>VCS and their Operation</vt:lpstr>
      <vt:lpstr>PowerPoint Presentation</vt:lpstr>
      <vt:lpstr>PowerPoint Presentation</vt:lpstr>
      <vt:lpstr>Git</vt:lpstr>
      <vt:lpstr>Git Introduction</vt:lpstr>
      <vt:lpstr>Advantages of Git</vt:lpstr>
      <vt:lpstr>Git Repositories</vt:lpstr>
      <vt:lpstr>Git working procedure</vt:lpstr>
      <vt:lpstr>GitHub</vt:lpstr>
      <vt:lpstr>GitHub Introduction</vt:lpstr>
      <vt:lpstr>GitHub Features</vt:lpstr>
      <vt:lpstr>Comparison with SVN</vt:lpstr>
      <vt:lpstr>   Hands on Practice</vt:lpstr>
      <vt:lpstr>Hands on Practice Contents</vt:lpstr>
      <vt:lpstr>Account creation in GitHub</vt:lpstr>
      <vt:lpstr>Download eclipse</vt:lpstr>
      <vt:lpstr>Create a repository in GitHub</vt:lpstr>
      <vt:lpstr>Add the Githuib repository perspective in Eclipse</vt:lpstr>
      <vt:lpstr>Add eclipsed project to GitHub repository</vt:lpstr>
      <vt:lpstr>How to commit, push and pull in GitHub?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and Web Technology Lab ICT- 2206 Lecture - 4</dc:title>
  <dc:creator>HP</dc:creator>
  <cp:lastModifiedBy>HP</cp:lastModifiedBy>
  <cp:revision>87</cp:revision>
  <dcterms:created xsi:type="dcterms:W3CDTF">2021-08-05T12:08:08Z</dcterms:created>
  <dcterms:modified xsi:type="dcterms:W3CDTF">2022-01-11T08:18:26Z</dcterms:modified>
</cp:coreProperties>
</file>