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72" r:id="rId4"/>
    <p:sldId id="267" r:id="rId5"/>
    <p:sldId id="271" r:id="rId6"/>
    <p:sldId id="269" r:id="rId7"/>
    <p:sldId id="266" r:id="rId8"/>
    <p:sldId id="270" r:id="rId9"/>
    <p:sldId id="265" r:id="rId10"/>
  </p:sldIdLst>
  <p:sldSz cx="12192000" cy="6858000"/>
  <p:notesSz cx="6858000" cy="9144000"/>
  <p:embeddedFontLst>
    <p:embeddedFont>
      <p:font typeface="Consolas" panose="020B0609020204030204" pitchFamily="49" charset="0"/>
      <p:regular r:id="rId12"/>
      <p:bold r:id="rId13"/>
      <p:italic r:id="rId14"/>
      <p:boldItalic r:id="rId15"/>
    </p:embeddedFont>
    <p:embeddedFont>
      <p:font typeface="Century Gothic" panose="020B0502020202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hKJJPjQR0FCm6iKZQ/D6vBH9fe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7317CE-5F2B-4D9A-A537-B91309DB4B63}">
  <a:tblStyle styleId="{597317CE-5F2B-4D9A-A537-B91309DB4B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45716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1462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9587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394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2702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1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2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22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22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3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4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24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2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5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5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6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000"/>
              <a:buFont typeface="Century Gothic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4DCE3"/>
            </a:gs>
          </a:gsLst>
          <a:lin ang="540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1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11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1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1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1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1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1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1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1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1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1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1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1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11"/>
          <p:cNvGrpSpPr/>
          <p:nvPr/>
        </p:nvGrpSpPr>
        <p:grpSpPr>
          <a:xfrm>
            <a:off x="27222" y="157"/>
            <a:ext cx="2356674" cy="6853096"/>
            <a:chOff x="6627813" y="195610"/>
            <a:chExt cx="1952625" cy="5678141"/>
          </a:xfrm>
        </p:grpSpPr>
        <p:sp>
          <p:nvSpPr>
            <p:cNvPr id="20" name="Google Shape;20;p11"/>
            <p:cNvSpPr/>
            <p:nvPr/>
          </p:nvSpPr>
          <p:spPr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1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1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1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1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1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1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1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1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1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1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1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1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 txBox="1">
            <a:spLocks noGrp="1"/>
          </p:cNvSpPr>
          <p:nvPr>
            <p:ph type="ctrTitle"/>
          </p:nvPr>
        </p:nvSpPr>
        <p:spPr>
          <a:xfrm>
            <a:off x="914402" y="518374"/>
            <a:ext cx="10654606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ct val="100000"/>
              <a:buFont typeface="Century Gothic"/>
              <a:buNone/>
            </a:pPr>
            <a:r>
              <a:rPr lang="en-US" dirty="0"/>
              <a:t>Internet and Web Technology Lab</a:t>
            </a:r>
            <a:br>
              <a:rPr lang="en-US" dirty="0"/>
            </a:br>
            <a:r>
              <a:rPr lang="en-US" dirty="0"/>
              <a:t>ICT- 2206</a:t>
            </a:r>
            <a:br>
              <a:rPr lang="en-US" dirty="0"/>
            </a:br>
            <a:r>
              <a:rPr lang="en-US" dirty="0"/>
              <a:t>Lecture </a:t>
            </a:r>
            <a:r>
              <a:rPr lang="en-US"/>
              <a:t>- </a:t>
            </a:r>
            <a:r>
              <a:rPr lang="en-US" smtClean="0"/>
              <a:t>14</a:t>
            </a:r>
            <a:endParaRPr dirty="0"/>
          </a:p>
        </p:txBody>
      </p:sp>
      <p:sp>
        <p:nvSpPr>
          <p:cNvPr id="165" name="Google Shape;165;p1"/>
          <p:cNvSpPr txBox="1">
            <a:spLocks noGrp="1"/>
          </p:cNvSpPr>
          <p:nvPr>
            <p:ph type="subTitle" idx="1"/>
          </p:nvPr>
        </p:nvSpPr>
        <p:spPr>
          <a:xfrm>
            <a:off x="2589213" y="3953815"/>
            <a:ext cx="8915399" cy="194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/>
              <a:t>Presented By: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Mehrin Anannya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Lecturer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Institute of Information Technology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Jahangirnagar University.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171" name="Google Shape;171;p2"/>
          <p:cNvSpPr txBox="1">
            <a:spLocks noGrp="1"/>
          </p:cNvSpPr>
          <p:nvPr>
            <p:ph type="body" idx="1"/>
          </p:nvPr>
        </p:nvSpPr>
        <p:spPr>
          <a:xfrm>
            <a:off x="2592925" y="1360865"/>
            <a:ext cx="8915400" cy="5258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algn="just">
              <a:buSzPts val="2000"/>
              <a:buFont typeface="Wingdings" panose="05000000000000000000" pitchFamily="2" charset="2"/>
              <a:buChar char="Ø"/>
            </a:pPr>
            <a:r>
              <a:rPr lang="en-US" sz="2000" dirty="0" smtClean="0"/>
              <a:t>Self Learn Topics</a:t>
            </a:r>
          </a:p>
          <a:p>
            <a:pPr marL="469900" algn="just">
              <a:buSzPts val="2000"/>
              <a:buFont typeface="Wingdings" panose="05000000000000000000" pitchFamily="2" charset="2"/>
              <a:buChar char="Ø"/>
            </a:pPr>
            <a:r>
              <a:rPr lang="en-US" sz="2000" dirty="0" smtClean="0"/>
              <a:t>Introduction to JSON</a:t>
            </a:r>
          </a:p>
          <a:p>
            <a:pPr marL="469900" algn="just">
              <a:buSzPts val="2000"/>
              <a:buFont typeface="Wingdings" panose="05000000000000000000" pitchFamily="2" charset="2"/>
              <a:buChar char="Ø"/>
            </a:pPr>
            <a:r>
              <a:rPr lang="en-US" sz="2000" dirty="0" err="1" smtClean="0"/>
              <a:t>Api</a:t>
            </a:r>
            <a:r>
              <a:rPr lang="en-US" sz="2000" dirty="0" smtClean="0"/>
              <a:t> Calling from </a:t>
            </a:r>
            <a:r>
              <a:rPr lang="en-US" sz="2000" dirty="0" err="1" smtClean="0"/>
              <a:t>Javascript</a:t>
            </a:r>
            <a:endParaRPr lang="en-US" sz="2000" dirty="0"/>
          </a:p>
          <a:p>
            <a:pPr marL="469900" lvl="0" algn="just" rtl="0">
              <a:spcBef>
                <a:spcPts val="100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469900" lvl="0" algn="just" rtl="0">
              <a:spcBef>
                <a:spcPts val="100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469900" lvl="0" algn="just" rtl="0">
              <a:spcBef>
                <a:spcPts val="100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469900" lvl="0" algn="just" rtl="0">
              <a:spcBef>
                <a:spcPts val="100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469900" lvl="0" algn="just" rtl="0">
              <a:spcBef>
                <a:spcPts val="100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469900" lvl="0" algn="just" rtl="0">
              <a:spcBef>
                <a:spcPts val="100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469900" lvl="0" algn="just" rtl="0">
              <a:spcBef>
                <a:spcPts val="100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Ø"/>
            </a:pPr>
            <a:endParaRPr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 dirty="0" smtClean="0"/>
              <a:t>Self Learn Topics</a:t>
            </a:r>
            <a:endParaRPr dirty="0"/>
          </a:p>
        </p:txBody>
      </p:sp>
      <p:sp>
        <p:nvSpPr>
          <p:cNvPr id="171" name="Google Shape;171;p2"/>
          <p:cNvSpPr txBox="1">
            <a:spLocks noGrp="1"/>
          </p:cNvSpPr>
          <p:nvPr>
            <p:ph type="body" idx="1"/>
          </p:nvPr>
        </p:nvSpPr>
        <p:spPr>
          <a:xfrm>
            <a:off x="2592925" y="1360865"/>
            <a:ext cx="8915400" cy="5258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algn="just">
              <a:buSzPts val="2000"/>
              <a:buFont typeface="Wingdings" panose="05000000000000000000" pitchFamily="2" charset="2"/>
              <a:buChar char="Ø"/>
            </a:pPr>
            <a:r>
              <a:rPr lang="en-US" sz="2000" dirty="0" smtClean="0"/>
              <a:t>Synchronous </a:t>
            </a:r>
            <a:r>
              <a:rPr lang="en-US" sz="2000" dirty="0" err="1" smtClean="0"/>
              <a:t>vs</a:t>
            </a:r>
            <a:r>
              <a:rPr lang="en-US" sz="2000" dirty="0" smtClean="0"/>
              <a:t> Asynchronous Programming</a:t>
            </a:r>
          </a:p>
          <a:p>
            <a:pPr marL="469900" algn="just">
              <a:buSzPts val="2000"/>
              <a:buFont typeface="Wingdings" panose="05000000000000000000" pitchFamily="2" charset="2"/>
              <a:buChar char="Ø"/>
            </a:pPr>
            <a:r>
              <a:rPr lang="en-US" sz="2000" dirty="0" smtClean="0"/>
              <a:t>Callback and higher order function</a:t>
            </a:r>
          </a:p>
          <a:p>
            <a:pPr marL="469900" algn="just">
              <a:buSzPts val="2000"/>
              <a:buFont typeface="Wingdings" panose="05000000000000000000" pitchFamily="2" charset="2"/>
              <a:buChar char="Ø"/>
            </a:pPr>
            <a:r>
              <a:rPr lang="en-US" sz="2000" dirty="0" smtClean="0"/>
              <a:t>Promise</a:t>
            </a:r>
          </a:p>
          <a:p>
            <a:pPr marL="469900" algn="just">
              <a:buSzPts val="2000"/>
              <a:buFont typeface="Wingdings" panose="05000000000000000000" pitchFamily="2" charset="2"/>
              <a:buChar char="Ø"/>
            </a:pPr>
            <a:r>
              <a:rPr lang="en-US" sz="2000" dirty="0" smtClean="0"/>
              <a:t>After learning the fetch with then</a:t>
            </a:r>
          </a:p>
          <a:p>
            <a:pPr marL="469900" algn="just">
              <a:buSzPts val="2000"/>
              <a:buFont typeface="Wingdings" panose="05000000000000000000" pitchFamily="2" charset="2"/>
              <a:buChar char="Ø"/>
            </a:pPr>
            <a:r>
              <a:rPr lang="en-US" sz="2000" dirty="0" smtClean="0"/>
              <a:t>Then try to use the await keyword in </a:t>
            </a:r>
            <a:r>
              <a:rPr lang="en-US" sz="2000" dirty="0" err="1" smtClean="0"/>
              <a:t>api</a:t>
            </a:r>
            <a:r>
              <a:rPr lang="en-US" sz="2000" dirty="0" smtClean="0"/>
              <a:t> calling with fetch</a:t>
            </a:r>
          </a:p>
          <a:p>
            <a:pPr marL="469900" lvl="0" algn="just" rtl="0">
              <a:spcBef>
                <a:spcPts val="100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469900" lvl="0" algn="just" rtl="0">
              <a:spcBef>
                <a:spcPts val="100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469900" lvl="0" algn="just" rtl="0">
              <a:spcBef>
                <a:spcPts val="100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469900" lvl="0" algn="just" rtl="0">
              <a:spcBef>
                <a:spcPts val="100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469900" lvl="0" algn="just" rtl="0">
              <a:spcBef>
                <a:spcPts val="100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469900" lvl="0" algn="just" rtl="0">
              <a:spcBef>
                <a:spcPts val="100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Ø"/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455805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JSON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1260140"/>
            <a:ext cx="8915400" cy="3777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JSON stands for </a:t>
            </a:r>
            <a:r>
              <a:rPr lang="en-US" sz="2000" b="1" dirty="0"/>
              <a:t>J</a:t>
            </a:r>
            <a:r>
              <a:rPr lang="en-US" sz="2000" dirty="0"/>
              <a:t>ava</a:t>
            </a:r>
            <a:r>
              <a:rPr lang="en-US" sz="2000" b="1" dirty="0"/>
              <a:t>S</a:t>
            </a:r>
            <a:r>
              <a:rPr lang="en-US" sz="2000" dirty="0"/>
              <a:t>cript </a:t>
            </a:r>
            <a:r>
              <a:rPr lang="en-US" sz="2000" b="1" dirty="0"/>
              <a:t>O</a:t>
            </a:r>
            <a:r>
              <a:rPr lang="en-US" sz="2000" dirty="0"/>
              <a:t>bject </a:t>
            </a:r>
            <a:r>
              <a:rPr lang="en-US" sz="2000" b="1" dirty="0" smtClean="0"/>
              <a:t>N</a:t>
            </a:r>
            <a:r>
              <a:rPr lang="en-US" sz="2000" dirty="0" smtClean="0"/>
              <a:t>otation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JSON </a:t>
            </a:r>
            <a:r>
              <a:rPr lang="en-US" sz="2000" dirty="0"/>
              <a:t>is a lightweight data-interchange </a:t>
            </a:r>
            <a:r>
              <a:rPr lang="en-US" sz="2000" dirty="0" smtClean="0"/>
              <a:t>format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JSON </a:t>
            </a:r>
            <a:r>
              <a:rPr lang="en-US" sz="2000" dirty="0"/>
              <a:t>is plain text written in JavaScript object </a:t>
            </a:r>
            <a:r>
              <a:rPr lang="en-US" sz="2000" dirty="0" smtClean="0"/>
              <a:t>notation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JSON </a:t>
            </a:r>
            <a:r>
              <a:rPr lang="en-US" sz="2000" dirty="0"/>
              <a:t>is used to send data between </a:t>
            </a:r>
            <a:r>
              <a:rPr lang="en-US" sz="2000" dirty="0" smtClean="0"/>
              <a:t>computers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JSON </a:t>
            </a:r>
            <a:r>
              <a:rPr lang="en-US" sz="2000" dirty="0"/>
              <a:t>is language </a:t>
            </a:r>
            <a:r>
              <a:rPr lang="en-US" sz="2000" dirty="0" smtClean="0"/>
              <a:t>independent</a:t>
            </a:r>
            <a:r>
              <a:rPr lang="en-US" sz="2000" b="1" dirty="0" smtClean="0"/>
              <a:t>.</a:t>
            </a:r>
          </a:p>
          <a:p>
            <a:pPr marL="11430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The </a:t>
            </a:r>
            <a:r>
              <a:rPr lang="en-US" sz="2000" dirty="0">
                <a:solidFill>
                  <a:srgbClr val="FF0000"/>
                </a:solidFill>
              </a:rPr>
              <a:t>JSON format was originally specified by Douglas </a:t>
            </a:r>
            <a:r>
              <a:rPr lang="en-US" sz="2000" dirty="0" err="1">
                <a:solidFill>
                  <a:srgbClr val="FF0000"/>
                </a:solidFill>
              </a:rPr>
              <a:t>Crockford</a:t>
            </a:r>
            <a:r>
              <a:rPr lang="en-US" sz="2000" dirty="0">
                <a:solidFill>
                  <a:srgbClr val="FF0000"/>
                </a:solidFill>
              </a:rPr>
              <a:t>.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79297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JSON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1232844"/>
            <a:ext cx="8915400" cy="3777622"/>
          </a:xfrm>
        </p:spPr>
        <p:txBody>
          <a:bodyPr>
            <a:normAutofit fontScale="85000" lnSpcReduction="20000"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2800" dirty="0"/>
              <a:t>{</a:t>
            </a:r>
            <a:br>
              <a:rPr lang="en-US" sz="2800" dirty="0"/>
            </a:br>
            <a:r>
              <a:rPr lang="en-US" sz="2800" dirty="0"/>
              <a:t>"employees":[</a:t>
            </a:r>
            <a:br>
              <a:rPr lang="en-US" sz="2800" dirty="0"/>
            </a:br>
            <a:r>
              <a:rPr lang="en-US" sz="2800" dirty="0"/>
              <a:t>  {"</a:t>
            </a:r>
            <a:r>
              <a:rPr lang="en-US" sz="2800" dirty="0" err="1"/>
              <a:t>firstName</a:t>
            </a:r>
            <a:r>
              <a:rPr lang="en-US" sz="2800" dirty="0"/>
              <a:t>":"John", "</a:t>
            </a:r>
            <a:r>
              <a:rPr lang="en-US" sz="2800" dirty="0" err="1"/>
              <a:t>lastName</a:t>
            </a:r>
            <a:r>
              <a:rPr lang="en-US" sz="2800" dirty="0"/>
              <a:t>":"Doe"},</a:t>
            </a:r>
            <a:br>
              <a:rPr lang="en-US" sz="2800" dirty="0"/>
            </a:br>
            <a:r>
              <a:rPr lang="en-US" sz="2800" dirty="0"/>
              <a:t>  {"</a:t>
            </a:r>
            <a:r>
              <a:rPr lang="en-US" sz="2800" dirty="0" err="1"/>
              <a:t>firstName</a:t>
            </a:r>
            <a:r>
              <a:rPr lang="en-US" sz="2800" dirty="0"/>
              <a:t>":"Anna", "</a:t>
            </a:r>
            <a:r>
              <a:rPr lang="en-US" sz="2800" dirty="0" err="1"/>
              <a:t>lastName</a:t>
            </a:r>
            <a:r>
              <a:rPr lang="en-US" sz="2800" dirty="0"/>
              <a:t>":"Smith"},</a:t>
            </a:r>
            <a:br>
              <a:rPr lang="en-US" sz="2800" dirty="0"/>
            </a:br>
            <a:r>
              <a:rPr lang="en-US" sz="2800" dirty="0"/>
              <a:t>  {"</a:t>
            </a:r>
            <a:r>
              <a:rPr lang="en-US" sz="2800" dirty="0" err="1"/>
              <a:t>firstName</a:t>
            </a:r>
            <a:r>
              <a:rPr lang="en-US" sz="2800" dirty="0"/>
              <a:t>":"Peter", "</a:t>
            </a:r>
            <a:r>
              <a:rPr lang="en-US" sz="2800" dirty="0" err="1"/>
              <a:t>lastName</a:t>
            </a:r>
            <a:r>
              <a:rPr lang="en-US" sz="2800" dirty="0"/>
              <a:t>":"Jones"}</a:t>
            </a:r>
            <a:br>
              <a:rPr lang="en-US" sz="2800" dirty="0"/>
            </a:br>
            <a:r>
              <a:rPr lang="en-US" sz="2800" dirty="0"/>
              <a:t>]</a:t>
            </a:r>
            <a:br>
              <a:rPr lang="en-US" sz="2800" dirty="0"/>
            </a:br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7678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788" y="637758"/>
            <a:ext cx="8911687" cy="717917"/>
          </a:xfrm>
        </p:spPr>
        <p:txBody>
          <a:bodyPr/>
          <a:lstStyle/>
          <a:p>
            <a:r>
              <a:rPr lang="en-US" dirty="0" smtClean="0"/>
              <a:t>Why use JSON?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9051" y="1342027"/>
            <a:ext cx="9375561" cy="5154307"/>
          </a:xfrm>
        </p:spPr>
        <p:txBody>
          <a:bodyPr>
            <a:normAutofit/>
          </a:bodyPr>
          <a:lstStyle/>
          <a:p>
            <a:pPr marL="342900"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The JSON format is syntactically similar to the code for creating JavaScript objects. Because of this, a JavaScript program can easily convert JSON data into JavaScript </a:t>
            </a:r>
            <a:r>
              <a:rPr lang="en-US" sz="2000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objects.</a:t>
            </a:r>
          </a:p>
          <a:p>
            <a:pPr marL="342900"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Since </a:t>
            </a:r>
            <a:r>
              <a:rPr lang="en-US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the format is text only, JSON data can easily be sent between computers, and used by any programming </a:t>
            </a:r>
            <a:r>
              <a:rPr lang="en-US" sz="2000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language.</a:t>
            </a:r>
            <a:endParaRPr lang="en-US" sz="20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342900"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JavaScript </a:t>
            </a:r>
            <a:r>
              <a:rPr lang="en-US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has a built in function for converting JSON strings into JavaScript objects:</a:t>
            </a:r>
            <a:endParaRPr lang="en-US" sz="20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smtClean="0">
                <a:solidFill>
                  <a:srgbClr val="DC143C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     </a:t>
            </a:r>
            <a:r>
              <a:rPr lang="en-US" sz="2000" dirty="0" err="1" smtClean="0">
                <a:solidFill>
                  <a:srgbClr val="DC143C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JSON.parse</a:t>
            </a:r>
            <a:r>
              <a:rPr lang="en-US" sz="2000" dirty="0" smtClean="0">
                <a:solidFill>
                  <a:srgbClr val="DC143C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()</a:t>
            </a:r>
          </a:p>
          <a:p>
            <a:pPr marL="342900"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JavaScript </a:t>
            </a:r>
            <a:r>
              <a:rPr lang="en-US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also has a built in function for converting an object into a JSON string:</a:t>
            </a:r>
            <a:endParaRPr lang="en-US" sz="20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smtClean="0">
                <a:solidFill>
                  <a:srgbClr val="DC143C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     </a:t>
            </a:r>
            <a:r>
              <a:rPr lang="en-US" sz="2000" dirty="0" err="1" smtClean="0">
                <a:solidFill>
                  <a:srgbClr val="DC143C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JSON.stringify</a:t>
            </a:r>
            <a:r>
              <a:rPr lang="en-US" sz="2000" dirty="0">
                <a:solidFill>
                  <a:srgbClr val="DC143C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()</a:t>
            </a:r>
            <a:endParaRPr lang="en-US" sz="2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61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126" y="364799"/>
            <a:ext cx="8911687" cy="672429"/>
          </a:xfrm>
        </p:spPr>
        <p:txBody>
          <a:bodyPr/>
          <a:lstStyle/>
          <a:p>
            <a:r>
              <a:rPr lang="en-US" dirty="0" err="1" smtClean="0"/>
              <a:t>Api</a:t>
            </a:r>
            <a:r>
              <a:rPr lang="en-US" dirty="0" smtClean="0"/>
              <a:t> calling from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126" y="1037229"/>
            <a:ext cx="10226874" cy="5820772"/>
          </a:xfrm>
        </p:spPr>
        <p:txBody>
          <a:bodyPr>
            <a:norm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2000" dirty="0" smtClean="0"/>
              <a:t>4 ways to call </a:t>
            </a:r>
            <a:r>
              <a:rPr lang="en-US" sz="2000" dirty="0" err="1" smtClean="0"/>
              <a:t>api</a:t>
            </a:r>
            <a:r>
              <a:rPr lang="en-US" sz="2000" dirty="0" smtClean="0"/>
              <a:t> namely – </a:t>
            </a:r>
            <a:r>
              <a:rPr lang="en-US" sz="2000" dirty="0" err="1" smtClean="0"/>
              <a:t>XMLHttpRequest</a:t>
            </a:r>
            <a:r>
              <a:rPr lang="en-US" sz="2000" dirty="0" smtClean="0"/>
              <a:t>, fetch, </a:t>
            </a:r>
            <a:r>
              <a:rPr lang="en-US" sz="2000" dirty="0" err="1" smtClean="0"/>
              <a:t>axios</a:t>
            </a:r>
            <a:r>
              <a:rPr lang="en-US" sz="2000" dirty="0" smtClean="0"/>
              <a:t> and </a:t>
            </a:r>
            <a:r>
              <a:rPr lang="en-US" sz="2000" dirty="0" err="1" smtClean="0"/>
              <a:t>jquery</a:t>
            </a: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err="1" smtClean="0"/>
              <a:t>XMLHttpRequest</a:t>
            </a:r>
            <a:r>
              <a:rPr lang="en-US" sz="2000" dirty="0" smtClean="0"/>
              <a:t>: is a back dated </a:t>
            </a:r>
            <a:r>
              <a:rPr lang="en-US" sz="2000" dirty="0" err="1" smtClean="0"/>
              <a:t>api</a:t>
            </a:r>
            <a:r>
              <a:rPr lang="en-US" sz="2000" dirty="0" smtClean="0"/>
              <a:t> calling process.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/>
              <a:t>Fetch : </a:t>
            </a:r>
            <a:r>
              <a:rPr lang="en-US" sz="2000" dirty="0"/>
              <a:t>The Fetch API provides </a:t>
            </a:r>
            <a:r>
              <a:rPr lang="en-US" sz="2000" b="1" dirty="0"/>
              <a:t>a JavaScript interface for accessing and manipulating parts of the HTTP pipeline</a:t>
            </a:r>
            <a:r>
              <a:rPr lang="en-US" sz="2000" dirty="0"/>
              <a:t>, such as requests and </a:t>
            </a:r>
            <a:r>
              <a:rPr lang="en-US" sz="2000" dirty="0" smtClean="0"/>
              <a:t>responses or making HTTP request. It allows </a:t>
            </a:r>
            <a:r>
              <a:rPr lang="en-US" sz="2000" dirty="0"/>
              <a:t>web browser to make HTTP requests to web servers</a:t>
            </a:r>
            <a:r>
              <a:rPr lang="en-US" sz="2000" dirty="0" smtClean="0"/>
              <a:t>. Global method for making HTTP Request. Two ways to call fetch – then, </a:t>
            </a:r>
            <a:r>
              <a:rPr lang="en-US" sz="2000" dirty="0" err="1" smtClean="0"/>
              <a:t>async</a:t>
            </a:r>
            <a:r>
              <a:rPr lang="en-US" sz="2000" dirty="0" smtClean="0"/>
              <a:t> await. It is easier </a:t>
            </a:r>
            <a:r>
              <a:rPr lang="en-US" sz="2000" dirty="0"/>
              <a:t>than </a:t>
            </a:r>
            <a:r>
              <a:rPr lang="en-US" sz="2000" dirty="0" err="1" smtClean="0"/>
              <a:t>XMLHttpRequest</a:t>
            </a:r>
            <a:r>
              <a:rPr lang="en-US" sz="2000" dirty="0" smtClean="0"/>
              <a:t> and is </a:t>
            </a:r>
            <a:r>
              <a:rPr lang="en-US" sz="2000" dirty="0"/>
              <a:t>an up gradation to </a:t>
            </a:r>
            <a:r>
              <a:rPr lang="en-US" sz="2000" dirty="0" smtClean="0"/>
              <a:t>it. It returns a promise, which can handle network error not the client or server error. It </a:t>
            </a:r>
            <a:r>
              <a:rPr lang="en-US" sz="2000" dirty="0" err="1" smtClean="0"/>
              <a:t>doesnot</a:t>
            </a:r>
            <a:r>
              <a:rPr lang="en-US" sz="2000" dirty="0" smtClean="0"/>
              <a:t> support older browser.</a:t>
            </a:r>
          </a:p>
        </p:txBody>
      </p:sp>
    </p:spTree>
    <p:extLst>
      <p:ext uri="{BB962C8B-B14F-4D97-AF65-F5344CB8AC3E}">
        <p14:creationId xmlns:p14="http://schemas.microsoft.com/office/powerpoint/2010/main" val="2983946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126" y="364799"/>
            <a:ext cx="8911687" cy="672429"/>
          </a:xfrm>
        </p:spPr>
        <p:txBody>
          <a:bodyPr/>
          <a:lstStyle/>
          <a:p>
            <a:r>
              <a:rPr lang="en-US" dirty="0" err="1" smtClean="0"/>
              <a:t>Api</a:t>
            </a:r>
            <a:r>
              <a:rPr lang="en-US" dirty="0" smtClean="0"/>
              <a:t> calling from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126" y="1037229"/>
            <a:ext cx="10226874" cy="58207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err="1" smtClean="0"/>
              <a:t>Axios</a:t>
            </a:r>
            <a:r>
              <a:rPr lang="en-US" sz="2000" dirty="0" smtClean="0"/>
              <a:t> : </a:t>
            </a:r>
            <a:r>
              <a:rPr lang="en-US" sz="2000" b="1" dirty="0" err="1"/>
              <a:t>Axios</a:t>
            </a:r>
            <a:r>
              <a:rPr lang="en-US" sz="2000" dirty="0"/>
              <a:t> is a popular, promise-based HTTP client that sports an easy-to-use API and can be used in both the browser and Node. </a:t>
            </a:r>
            <a:r>
              <a:rPr lang="en-US" sz="2000" dirty="0" err="1"/>
              <a:t>js</a:t>
            </a:r>
            <a:r>
              <a:rPr lang="en-US" sz="2000" dirty="0"/>
              <a:t>. Making HTTP requests to fetch or save data is one of the most common tasks a client-side JavaScript application will need to </a:t>
            </a:r>
            <a:r>
              <a:rPr lang="en-US" sz="2000" dirty="0" smtClean="0"/>
              <a:t>do.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err="1" smtClean="0"/>
              <a:t>jquery</a:t>
            </a:r>
            <a:r>
              <a:rPr lang="en-US" sz="2000" dirty="0" smtClean="0"/>
              <a:t>: </a:t>
            </a:r>
            <a:r>
              <a:rPr lang="en-US" sz="2000" b="1" dirty="0" err="1"/>
              <a:t>jQuery</a:t>
            </a:r>
            <a:r>
              <a:rPr lang="en-US" sz="2000" dirty="0"/>
              <a:t> is a fast, small, and feature-rich JavaScript library. It makes things like HTML document traversal and manipulation, event handling, animation, and </a:t>
            </a:r>
            <a:r>
              <a:rPr lang="en-US" sz="2000" dirty="0" smtClean="0"/>
              <a:t>Ajax. It also has API calling process.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45536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10"/>
          <p:cNvPicPr preferRelativeResize="0"/>
          <p:nvPr/>
        </p:nvPicPr>
        <p:blipFill rotWithShape="1">
          <a:blip r:embed="rId3">
            <a:alphaModFix/>
          </a:blip>
          <a:srcRect b="8877"/>
          <a:stretch/>
        </p:blipFill>
        <p:spPr>
          <a:xfrm>
            <a:off x="3284113" y="618186"/>
            <a:ext cx="7160653" cy="5487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5845</TotalTime>
  <Words>205</Words>
  <Application>Microsoft Office PowerPoint</Application>
  <PresentationFormat>Widescreen</PresentationFormat>
  <Paragraphs>48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Wingdings</vt:lpstr>
      <vt:lpstr>Noto Sans Symbols</vt:lpstr>
      <vt:lpstr>Arial</vt:lpstr>
      <vt:lpstr>Consolas</vt:lpstr>
      <vt:lpstr>Century Gothic</vt:lpstr>
      <vt:lpstr>Wisp</vt:lpstr>
      <vt:lpstr>Internet and Web Technology Lab ICT- 2206 Lecture - 14</vt:lpstr>
      <vt:lpstr>Contents</vt:lpstr>
      <vt:lpstr>Self Learn Topics</vt:lpstr>
      <vt:lpstr>Introduction to JSON</vt:lpstr>
      <vt:lpstr>Example of JSON</vt:lpstr>
      <vt:lpstr>Why use JSON?</vt:lpstr>
      <vt:lpstr>Api calling from Javascript</vt:lpstr>
      <vt:lpstr>Api calling from Javascript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and Web Technology Lab ICT- 2206 Lecture - 4</dc:title>
  <dc:creator>HP</dc:creator>
  <cp:lastModifiedBy>HP</cp:lastModifiedBy>
  <cp:revision>56</cp:revision>
  <dcterms:created xsi:type="dcterms:W3CDTF">2021-08-05T12:08:08Z</dcterms:created>
  <dcterms:modified xsi:type="dcterms:W3CDTF">2022-01-09T19:23:42Z</dcterms:modified>
</cp:coreProperties>
</file>