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3" r:id="rId6"/>
    <p:sldId id="264" r:id="rId7"/>
    <p:sldId id="265" r:id="rId8"/>
    <p:sldId id="267" r:id="rId9"/>
    <p:sldId id="268" r:id="rId10"/>
    <p:sldId id="269" r:id="rId11"/>
    <p:sldId id="270" r:id="rId12"/>
    <p:sldId id="271" r:id="rId13"/>
    <p:sldId id="272" r:id="rId14"/>
    <p:sldId id="273" r:id="rId15"/>
    <p:sldId id="262" r:id="rId16"/>
    <p:sldId id="259"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736" y="-3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7/26/2021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7/26/2021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7/26/2021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7/26/2021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7/26/2021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7/26/2021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strips dir="rd"/>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447800"/>
            <a:ext cx="7391400" cy="1470025"/>
          </a:xfrm>
        </p:spPr>
        <p:txBody>
          <a:bodyPr/>
          <a:lstStyle/>
          <a:p>
            <a:r>
              <a:rPr lang="en-US" dirty="0" smtClean="0">
                <a:solidFill>
                  <a:schemeClr val="accent1">
                    <a:lumMod val="75000"/>
                  </a:schemeClr>
                </a:solidFill>
              </a:rPr>
              <a:t>Library Management System of IIT</a:t>
            </a:r>
            <a:endParaRPr lang="en-US" dirty="0">
              <a:solidFill>
                <a:schemeClr val="accent1">
                  <a:lumMod val="75000"/>
                </a:schemeClr>
              </a:solidFill>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1.jpg"/>
          <p:cNvPicPr>
            <a:picLocks noGrp="1" noChangeAspect="1"/>
          </p:cNvPicPr>
          <p:nvPr>
            <p:ph sz="quarter" idx="1"/>
          </p:nvPr>
        </p:nvPicPr>
        <p:blipFill>
          <a:blip r:embed="rId2" cstate="print"/>
          <a:stretch>
            <a:fillRect/>
          </a:stretch>
        </p:blipFill>
        <p:spPr>
          <a:xfrm>
            <a:off x="937840" y="1447800"/>
            <a:ext cx="7024669" cy="3733800"/>
          </a:xfrm>
        </p:spPr>
      </p:pic>
      <p:sp>
        <p:nvSpPr>
          <p:cNvPr id="6" name="Title 1"/>
          <p:cNvSpPr txBox="1">
            <a:spLocks/>
          </p:cNvSpPr>
          <p:nvPr/>
        </p:nvSpPr>
        <p:spPr>
          <a:xfrm>
            <a:off x="762000" y="4572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noProof="0" dirty="0" smtClean="0">
                <a:ea typeface="宋体" panose="02010600030101010101" pitchFamily="2" charset="-122"/>
                <a:cs typeface="Calibri" pitchFamily="34" charset="0"/>
              </a:rPr>
              <a:t>New Student</a:t>
            </a:r>
            <a:endParaRPr kumimoji="0" lang="en-US" sz="3000" i="0" u="none" strike="noStrike" kern="1200" cap="small" spc="0" normalizeH="0" baseline="0" noProof="0" dirty="0">
              <a:ln>
                <a:noFill/>
              </a:ln>
              <a:effectLst/>
              <a:uLnTx/>
              <a:uFillTx/>
              <a:ea typeface="+mj-ea"/>
              <a:cs typeface="Calibri" pitchFamily="34" charset="0"/>
            </a:endParaRPr>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1.jpg"/>
          <p:cNvPicPr>
            <a:picLocks noGrp="1" noChangeAspect="1"/>
          </p:cNvPicPr>
          <p:nvPr>
            <p:ph sz="quarter" idx="1"/>
          </p:nvPr>
        </p:nvPicPr>
        <p:blipFill>
          <a:blip r:embed="rId2" cstate="print"/>
          <a:stretch>
            <a:fillRect/>
          </a:stretch>
        </p:blipFill>
        <p:spPr>
          <a:xfrm>
            <a:off x="919926" y="1787508"/>
            <a:ext cx="6815633" cy="3622691"/>
          </a:xfrm>
        </p:spPr>
      </p:pic>
      <p:sp>
        <p:nvSpPr>
          <p:cNvPr id="6" name="Title 1"/>
          <p:cNvSpPr txBox="1">
            <a:spLocks/>
          </p:cNvSpPr>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noProof="0" dirty="0" smtClean="0">
                <a:ea typeface="宋体" panose="02010600030101010101" pitchFamily="2" charset="-122"/>
                <a:cs typeface="Calibri" pitchFamily="34" charset="0"/>
              </a:rPr>
              <a:t>New Book</a:t>
            </a:r>
            <a:endParaRPr kumimoji="0" lang="en-US" sz="3000" i="0" u="none" strike="noStrike" kern="1200" cap="small" spc="0" normalizeH="0" baseline="0" noProof="0" dirty="0">
              <a:ln>
                <a:noFill/>
              </a:ln>
              <a:effectLst/>
              <a:uLnTx/>
              <a:uFillTx/>
              <a:ea typeface="+mj-ea"/>
              <a:cs typeface="Calibri" pitchFamily="34" charset="0"/>
            </a:endParaRP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1.jpg"/>
          <p:cNvPicPr>
            <a:picLocks noGrp="1" noChangeAspect="1"/>
          </p:cNvPicPr>
          <p:nvPr>
            <p:ph sz="quarter" idx="1"/>
          </p:nvPr>
        </p:nvPicPr>
        <p:blipFill>
          <a:blip r:embed="rId2" cstate="print"/>
          <a:stretch>
            <a:fillRect/>
          </a:stretch>
        </p:blipFill>
        <p:spPr>
          <a:xfrm>
            <a:off x="919926" y="1779137"/>
            <a:ext cx="6831384" cy="3631063"/>
          </a:xfrm>
        </p:spPr>
      </p:pic>
      <p:sp>
        <p:nvSpPr>
          <p:cNvPr id="6" name="Title 1"/>
          <p:cNvSpPr txBox="1">
            <a:spLocks/>
          </p:cNvSpPr>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ea typeface="宋体" panose="02010600030101010101" pitchFamily="2" charset="-122"/>
                <a:cs typeface="Calibri" pitchFamily="34" charset="0"/>
              </a:rPr>
              <a:t>Issue Book</a:t>
            </a:r>
            <a:endParaRPr kumimoji="0" lang="en-US" sz="3000" i="0" u="none" strike="noStrike" kern="1200" cap="small" spc="0" normalizeH="0" baseline="0" noProof="0" dirty="0">
              <a:ln>
                <a:noFill/>
              </a:ln>
              <a:effectLst/>
              <a:uLnTx/>
              <a:uFillTx/>
              <a:ea typeface="+mj-ea"/>
              <a:cs typeface="Calibri" pitchFamily="34" charset="0"/>
            </a:endParaRP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1.jpg"/>
          <p:cNvPicPr>
            <a:picLocks noGrp="1" noChangeAspect="1"/>
          </p:cNvPicPr>
          <p:nvPr>
            <p:ph sz="quarter" idx="1"/>
          </p:nvPr>
        </p:nvPicPr>
        <p:blipFill>
          <a:blip r:embed="rId2" cstate="print"/>
          <a:stretch>
            <a:fillRect/>
          </a:stretch>
        </p:blipFill>
        <p:spPr>
          <a:xfrm>
            <a:off x="919924" y="1784134"/>
            <a:ext cx="6821983" cy="3626066"/>
          </a:xfrm>
        </p:spPr>
      </p:pic>
      <p:sp>
        <p:nvSpPr>
          <p:cNvPr id="6" name="Title 1"/>
          <p:cNvSpPr txBox="1">
            <a:spLocks/>
          </p:cNvSpPr>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noProof="0" dirty="0" smtClean="0">
                <a:ea typeface="宋体" panose="02010600030101010101" pitchFamily="2" charset="-122"/>
                <a:cs typeface="Calibri" pitchFamily="34" charset="0"/>
              </a:rPr>
              <a:t>Return Book</a:t>
            </a:r>
            <a:endParaRPr kumimoji="0" lang="en-US" sz="3000" i="0" u="none" strike="noStrike" kern="1200" cap="small" spc="0" normalizeH="0" baseline="0" noProof="0" dirty="0">
              <a:ln>
                <a:noFill/>
              </a:ln>
              <a:effectLst/>
              <a:uLnTx/>
              <a:uFillTx/>
              <a:ea typeface="+mj-ea"/>
              <a:cs typeface="Calibri" pitchFamily="34" charset="0"/>
            </a:endParaRPr>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1.jpg"/>
          <p:cNvPicPr>
            <a:picLocks noGrp="1" noChangeAspect="1"/>
          </p:cNvPicPr>
          <p:nvPr>
            <p:ph sz="quarter" idx="1"/>
          </p:nvPr>
        </p:nvPicPr>
        <p:blipFill>
          <a:blip r:embed="rId2" cstate="print"/>
          <a:stretch>
            <a:fillRect/>
          </a:stretch>
        </p:blipFill>
        <p:spPr>
          <a:xfrm>
            <a:off x="951439" y="1447800"/>
            <a:ext cx="6794762" cy="4343400"/>
          </a:xfrm>
        </p:spPr>
      </p:pic>
      <p:sp>
        <p:nvSpPr>
          <p:cNvPr id="6" name="Title 1"/>
          <p:cNvSpPr txBox="1">
            <a:spLocks/>
          </p:cNvSpPr>
          <p:nvPr/>
        </p:nvSpPr>
        <p:spPr>
          <a:xfrm>
            <a:off x="685800" y="609600"/>
            <a:ext cx="7467600" cy="609600"/>
          </a:xfrm>
          <a:prstGeom prst="rect">
            <a:avLst/>
          </a:prstGeom>
        </p:spPr>
        <p:txBody>
          <a:bodyPr vert="horz" anchor="b">
            <a:normAutofit/>
          </a:bodyPr>
          <a:lstStyle/>
          <a:p>
            <a:pPr lvl="0">
              <a:spcBef>
                <a:spcPct val="0"/>
              </a:spcBef>
            </a:pPr>
            <a:r>
              <a:rPr lang="en-US" sz="3200" dirty="0" smtClean="0">
                <a:ea typeface="宋体" panose="02010600030101010101" pitchFamily="2" charset="-122"/>
                <a:cs typeface="Calibri" pitchFamily="34" charset="0"/>
              </a:rPr>
              <a:t>Statistics</a:t>
            </a:r>
            <a:endParaRPr kumimoji="0" lang="en-US" sz="3000" i="0" u="none" strike="noStrike" kern="1200" cap="small" spc="0" normalizeH="0" baseline="0" noProof="0" dirty="0">
              <a:ln>
                <a:noFill/>
              </a:ln>
              <a:effectLst/>
              <a:uLnTx/>
              <a:uFillTx/>
              <a:ea typeface="+mj-ea"/>
              <a:cs typeface="Calibri" pitchFamily="34" charset="0"/>
            </a:endParaRPr>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033" lvl="0" indent="-448033" defTabSz="1792133">
              <a:spcBef>
                <a:spcPts val="1960"/>
              </a:spcBef>
              <a:defRPr/>
            </a:pPr>
            <a:r>
              <a:rPr lang="en-US" altLang="zh-TW" sz="3200" b="1" cap="none" dirty="0" smtClean="0">
                <a:solidFill>
                  <a:schemeClr val="accent1">
                    <a:lumMod val="75000"/>
                  </a:schemeClr>
                </a:solidFill>
                <a:ea typeface="宋体" panose="02010600030101010101" pitchFamily="2" charset="-122"/>
                <a:cs typeface="Calibri" pitchFamily="34" charset="0"/>
              </a:rPr>
              <a:t>Conclusion</a:t>
            </a:r>
          </a:p>
        </p:txBody>
      </p:sp>
      <p:sp>
        <p:nvSpPr>
          <p:cNvPr id="3" name="Content Placeholder 2"/>
          <p:cNvSpPr>
            <a:spLocks noGrp="1"/>
          </p:cNvSpPr>
          <p:nvPr>
            <p:ph sz="quarter" idx="1"/>
          </p:nvPr>
        </p:nvSpPr>
        <p:spPr>
          <a:xfrm>
            <a:off x="1066800" y="2362200"/>
            <a:ext cx="7467600" cy="3429000"/>
          </a:xfrm>
        </p:spPr>
        <p:txBody>
          <a:bodyPr>
            <a:normAutofit/>
          </a:bodyPr>
          <a:lstStyle/>
          <a:p>
            <a:pPr marL="457200" indent="-457200">
              <a:buFont typeface="+mj-lt"/>
              <a:buAutoNum type="arabicPeriod"/>
            </a:pPr>
            <a:r>
              <a:rPr lang="en-US" dirty="0" smtClean="0"/>
              <a:t>Library Mobile App</a:t>
            </a:r>
          </a:p>
          <a:p>
            <a:pPr marL="457200" indent="-457200">
              <a:buFont typeface="+mj-lt"/>
              <a:buAutoNum type="arabicPeriod"/>
            </a:pPr>
            <a:r>
              <a:rPr lang="en-US" dirty="0" smtClean="0"/>
              <a:t>A-Z list of E-Journals</a:t>
            </a:r>
          </a:p>
          <a:p>
            <a:pPr marL="457200" indent="-457200">
              <a:buFont typeface="+mj-lt"/>
              <a:buAutoNum type="arabicPeriod"/>
            </a:pPr>
            <a:r>
              <a:rPr lang="en-US" dirty="0" smtClean="0"/>
              <a:t>New Arrivals Alert</a:t>
            </a:r>
          </a:p>
          <a:p>
            <a:pPr marL="457200" indent="-457200">
              <a:buFont typeface="+mj-lt"/>
              <a:buAutoNum type="arabicPeriod"/>
            </a:pPr>
            <a:r>
              <a:rPr lang="en-US" dirty="0" smtClean="0"/>
              <a:t>Faculty Publications</a:t>
            </a:r>
          </a:p>
          <a:p>
            <a:pPr marL="457200" indent="-457200">
              <a:buFont typeface="+mj-lt"/>
              <a:buAutoNum type="arabicPeriod"/>
            </a:pPr>
            <a:r>
              <a:rPr lang="en-US" dirty="0" smtClean="0"/>
              <a:t>Special Collection (Government Publication,  Children's books etc).</a:t>
            </a:r>
          </a:p>
          <a:p>
            <a:pPr marL="457200" indent="-457200">
              <a:buFont typeface="+mj-lt"/>
              <a:buAutoNum type="arabicPeriod"/>
            </a:pPr>
            <a:endParaRPr lang="en-US" sz="2000" dirty="0" smtClean="0"/>
          </a:p>
          <a:p>
            <a:pPr marL="457200" indent="-457200">
              <a:buFont typeface="+mj-lt"/>
              <a:buAutoNum type="arabicPeriod"/>
            </a:pPr>
            <a:endParaRPr lang="en-US" sz="2000" dirty="0"/>
          </a:p>
        </p:txBody>
      </p:sp>
      <p:sp>
        <p:nvSpPr>
          <p:cNvPr id="4" name="Title 1"/>
          <p:cNvSpPr txBox="1">
            <a:spLocks/>
          </p:cNvSpPr>
          <p:nvPr/>
        </p:nvSpPr>
        <p:spPr>
          <a:xfrm>
            <a:off x="609600" y="990600"/>
            <a:ext cx="7467600" cy="9445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TW" sz="3200" i="0" u="none" strike="noStrike" kern="1200" cap="none" spc="0" normalizeH="0" baseline="0" noProof="0" dirty="0" smtClean="0">
                <a:ln>
                  <a:noFill/>
                </a:ln>
                <a:effectLst/>
                <a:uLnTx/>
                <a:uFillTx/>
                <a:ea typeface="宋体" panose="02010600030101010101" pitchFamily="2" charset="-122"/>
                <a:cs typeface="Calibri" pitchFamily="34" charset="0"/>
              </a:rPr>
              <a:t>Future Plan</a:t>
            </a:r>
            <a:endParaRPr kumimoji="0" lang="en-US" sz="3000" i="0" u="none" strike="noStrike" kern="1200" cap="small" spc="0" normalizeH="0" baseline="0" noProof="0" dirty="0">
              <a:ln>
                <a:noFill/>
              </a:ln>
              <a:effectLst/>
              <a:uLnTx/>
              <a:uFillTx/>
              <a:ea typeface="+mj-ea"/>
              <a:cs typeface="Calibri" pitchFamily="34" charset="0"/>
            </a:endParaRPr>
          </a:p>
        </p:txBody>
      </p:sp>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pPr algn="l"/>
            <a:r>
              <a:rPr lang="en-US" sz="3600" b="1" dirty="0" smtClean="0">
                <a:solidFill>
                  <a:schemeClr val="accent1">
                    <a:lumMod val="75000"/>
                  </a:schemeClr>
                </a:solidFill>
              </a:rPr>
              <a:t>References</a:t>
            </a:r>
            <a:endParaRPr lang="en-US" sz="3600" b="1" dirty="0">
              <a:solidFill>
                <a:schemeClr val="accent1">
                  <a:lumMod val="75000"/>
                </a:schemeClr>
              </a:solidFill>
            </a:endParaRPr>
          </a:p>
        </p:txBody>
      </p:sp>
      <p:sp>
        <p:nvSpPr>
          <p:cNvPr id="3" name="Content Placeholder 2"/>
          <p:cNvSpPr>
            <a:spLocks noGrp="1"/>
          </p:cNvSpPr>
          <p:nvPr>
            <p:ph sz="quarter" idx="1"/>
          </p:nvPr>
        </p:nvSpPr>
        <p:spPr>
          <a:xfrm>
            <a:off x="457200" y="1143000"/>
            <a:ext cx="8229600" cy="4525963"/>
          </a:xfrm>
        </p:spPr>
        <p:txBody>
          <a:bodyPr>
            <a:normAutofit/>
          </a:bodyPr>
          <a:lstStyle/>
          <a:p>
            <a:endParaRPr lang="en-US" dirty="0" smtClean="0"/>
          </a:p>
          <a:p>
            <a:pPr marL="457200" indent="-457200">
              <a:buFont typeface="+mj-lt"/>
              <a:buAutoNum type="arabicPeriod"/>
            </a:pPr>
            <a:r>
              <a:rPr lang="en-US" dirty="0" smtClean="0"/>
              <a:t>https://netbeans.org/downloads/ </a:t>
            </a:r>
          </a:p>
          <a:p>
            <a:pPr marL="457200" indent="-457200">
              <a:buFont typeface="+mj-lt"/>
              <a:buAutoNum type="arabicPeriod"/>
            </a:pPr>
            <a:r>
              <a:rPr lang="en-US" dirty="0" smtClean="0"/>
              <a:t>http://www.oracle.com/technetwork/java/javase/downloads/jdk 8-downloads-2133151.html </a:t>
            </a:r>
          </a:p>
          <a:p>
            <a:pPr marL="457200" indent="-457200">
              <a:buFont typeface="+mj-lt"/>
              <a:buAutoNum type="arabicPeriod"/>
            </a:pPr>
            <a:r>
              <a:rPr lang="en-US" dirty="0" smtClean="0"/>
              <a:t>https://sourceforge.net/projects/finalangelsanddemons/files/rs2x ml.jar/download </a:t>
            </a:r>
          </a:p>
          <a:p>
            <a:pPr marL="457200" indent="-457200">
              <a:buFont typeface="+mj-lt"/>
              <a:buAutoNum type="arabicPeriod"/>
            </a:pPr>
            <a:r>
              <a:rPr lang="en-US" dirty="0" smtClean="0"/>
              <a:t>http://</a:t>
            </a:r>
            <a:r>
              <a:rPr lang="en-US" dirty="0" smtClean="0"/>
              <a:t>www.java2s.com/Code/Jar/j/Downloadjcalendar14jar.html</a:t>
            </a:r>
            <a:endParaRPr lang="en-US" dirty="0" smtClean="0"/>
          </a:p>
          <a:p>
            <a:pPr marL="457200" indent="-457200">
              <a:buFont typeface="+mj-lt"/>
              <a:buAutoNum type="arabicPeriod"/>
            </a:pPr>
            <a:r>
              <a:rPr lang="en-US" dirty="0" smtClean="0"/>
              <a:t>https://www.mysql.com/downloads/</a:t>
            </a:r>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0"/>
            <a:ext cx="3962400" cy="914400"/>
          </a:xfrm>
        </p:spPr>
        <p:txBody>
          <a:bodyPr>
            <a:noAutofit/>
          </a:bodyPr>
          <a:lstStyle/>
          <a:p>
            <a:r>
              <a:rPr lang="en-US" sz="4000" b="1" dirty="0" smtClean="0">
                <a:solidFill>
                  <a:schemeClr val="accent1">
                    <a:lumMod val="75000"/>
                  </a:schemeClr>
                </a:solidFill>
              </a:rPr>
              <a:t>Thank You</a:t>
            </a:r>
            <a:endParaRPr lang="en-US" sz="4000" b="1" dirty="0">
              <a:solidFill>
                <a:schemeClr val="accent1">
                  <a:lumMod val="75000"/>
                </a:schemeClr>
              </a:solidFill>
            </a:endParaRPr>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467600" cy="944562"/>
          </a:xfrm>
        </p:spPr>
        <p:txBody>
          <a:bodyPr>
            <a:normAutofit fontScale="90000"/>
          </a:bodyPr>
          <a:lstStyle/>
          <a:p>
            <a:r>
              <a:rPr lang="en-US" altLang="zh-CN" sz="3600" b="1" dirty="0" smtClean="0">
                <a:solidFill>
                  <a:schemeClr val="accent1">
                    <a:lumMod val="75000"/>
                  </a:schemeClr>
                </a:solidFill>
                <a:ea typeface="Tahoma" panose="020B0604030504040204" pitchFamily="34" charset="0"/>
                <a:cs typeface="Tahoma" panose="020B0604030504040204" pitchFamily="34" charset="0"/>
              </a:rPr>
              <a:t>Project Presentation</a:t>
            </a:r>
            <a:r>
              <a:rPr lang="en-US" altLang="zh-CN" b="1" dirty="0" smtClean="0">
                <a:solidFill>
                  <a:srgbClr val="00B050"/>
                </a:solidFill>
                <a:latin typeface="Tahoma" panose="020B0604030504040204" pitchFamily="34" charset="0"/>
                <a:ea typeface="Tahoma" panose="020B0604030504040204" pitchFamily="34" charset="0"/>
                <a:cs typeface="Tahoma" panose="020B0604030504040204" pitchFamily="34" charset="0"/>
              </a:rPr>
              <a:t/>
            </a:r>
            <a:br>
              <a:rPr lang="en-US" altLang="zh-CN" b="1" dirty="0" smtClean="0">
                <a:solidFill>
                  <a:srgbClr val="00B050"/>
                </a:solidFill>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4" name="Rectangle 4"/>
          <p:cNvSpPr>
            <a:spLocks noChangeArrowheads="1"/>
          </p:cNvSpPr>
          <p:nvPr/>
        </p:nvSpPr>
        <p:spPr bwMode="auto">
          <a:xfrm>
            <a:off x="152400" y="1752600"/>
            <a:ext cx="8839200" cy="1692771"/>
          </a:xfrm>
          <a:prstGeom prst="rect">
            <a:avLst/>
          </a:prstGeom>
          <a:noFill/>
          <a:ln w="9525">
            <a:noFill/>
            <a:miter lim="800000"/>
            <a:headEnd/>
            <a:tailEnd/>
          </a:ln>
          <a:effectLst/>
        </p:spPr>
        <p:txBody>
          <a:bodyPr wrap="square">
            <a:spAutoFit/>
          </a:bodyPr>
          <a:lstStyle/>
          <a:p>
            <a:pPr eaLnBrk="1" hangingPunct="1"/>
            <a:r>
              <a:rPr lang="en-GB" altLang="en-US" sz="3200" dirty="0"/>
              <a:t>Submitted </a:t>
            </a:r>
            <a:r>
              <a:rPr lang="en-GB" altLang="en-US" sz="3200" dirty="0" smtClean="0"/>
              <a:t>by:</a:t>
            </a:r>
            <a:endParaRPr lang="en-GB" altLang="en-US" sz="2400" b="1" dirty="0" smtClean="0">
              <a:cs typeface="Calibri" pitchFamily="34" charset="0"/>
            </a:endParaRPr>
          </a:p>
          <a:p>
            <a:pPr eaLnBrk="1" hangingPunct="1"/>
            <a:r>
              <a:rPr lang="en-GB" altLang="en-US" sz="2400" b="1" dirty="0" smtClean="0">
                <a:latin typeface="Calibri" pitchFamily="34" charset="0"/>
                <a:cs typeface="Calibri" pitchFamily="34" charset="0"/>
              </a:rPr>
              <a:t>                                       </a:t>
            </a:r>
            <a:r>
              <a:rPr lang="en-GB" altLang="en-US" sz="2400" b="1" dirty="0" err="1" smtClean="0">
                <a:cs typeface="Calibri" pitchFamily="34" charset="0"/>
              </a:rPr>
              <a:t>Nahidul</a:t>
            </a:r>
            <a:r>
              <a:rPr lang="en-GB" altLang="en-US" sz="2400" b="1" dirty="0" smtClean="0">
                <a:cs typeface="Calibri" pitchFamily="34" charset="0"/>
              </a:rPr>
              <a:t> Islam (192345)</a:t>
            </a:r>
          </a:p>
          <a:p>
            <a:r>
              <a:rPr lang="en-GB" altLang="en-US" sz="2400" b="1" dirty="0" smtClean="0">
                <a:cs typeface="Calibri" pitchFamily="34" charset="0"/>
              </a:rPr>
              <a:t>                               </a:t>
            </a:r>
            <a:r>
              <a:rPr lang="en-GB" altLang="en-US" sz="2400" b="1" dirty="0" err="1" smtClean="0">
                <a:cs typeface="Calibri" pitchFamily="34" charset="0"/>
              </a:rPr>
              <a:t>Mahbubur</a:t>
            </a:r>
            <a:r>
              <a:rPr lang="en-GB" altLang="en-US" sz="2400" b="1" dirty="0" smtClean="0">
                <a:cs typeface="Calibri" pitchFamily="34" charset="0"/>
              </a:rPr>
              <a:t> </a:t>
            </a:r>
            <a:r>
              <a:rPr lang="en-GB" altLang="en-US" sz="2400" b="1" dirty="0" err="1" smtClean="0">
                <a:cs typeface="Calibri" pitchFamily="34" charset="0"/>
              </a:rPr>
              <a:t>Rahman</a:t>
            </a:r>
            <a:r>
              <a:rPr lang="en-GB" altLang="en-US" sz="2400" b="1" dirty="0" smtClean="0">
                <a:cs typeface="Calibri" pitchFamily="34" charset="0"/>
              </a:rPr>
              <a:t> (192341)</a:t>
            </a:r>
          </a:p>
          <a:p>
            <a:r>
              <a:rPr lang="en-GB" altLang="en-US" sz="2400" b="1" dirty="0" smtClean="0">
                <a:cs typeface="Calibri" pitchFamily="34" charset="0"/>
              </a:rPr>
              <a:t>                               Md. </a:t>
            </a:r>
            <a:r>
              <a:rPr lang="en-GB" altLang="en-US" sz="2400" b="1" dirty="0" err="1" smtClean="0">
                <a:cs typeface="Calibri" pitchFamily="34" charset="0"/>
              </a:rPr>
              <a:t>Shakil</a:t>
            </a:r>
            <a:r>
              <a:rPr lang="en-GB" altLang="en-US" sz="2400" b="1" dirty="0" smtClean="0">
                <a:cs typeface="Calibri" pitchFamily="34" charset="0"/>
              </a:rPr>
              <a:t> </a:t>
            </a:r>
            <a:r>
              <a:rPr lang="en-GB" altLang="en-US" sz="2400" b="1" dirty="0" err="1" smtClean="0">
                <a:cs typeface="Calibri" pitchFamily="34" charset="0"/>
              </a:rPr>
              <a:t>Hossain</a:t>
            </a:r>
            <a:r>
              <a:rPr lang="en-GB" altLang="en-US" sz="2400" b="1" dirty="0" smtClean="0">
                <a:cs typeface="Calibri" pitchFamily="34" charset="0"/>
              </a:rPr>
              <a:t> (192340)</a:t>
            </a:r>
          </a:p>
        </p:txBody>
      </p:sp>
      <p:sp>
        <p:nvSpPr>
          <p:cNvPr id="5" name="Rectangle 5"/>
          <p:cNvSpPr>
            <a:spLocks noChangeArrowheads="1"/>
          </p:cNvSpPr>
          <p:nvPr/>
        </p:nvSpPr>
        <p:spPr bwMode="auto">
          <a:xfrm>
            <a:off x="304800" y="4038600"/>
            <a:ext cx="8534400" cy="2092881"/>
          </a:xfrm>
          <a:prstGeom prst="rect">
            <a:avLst/>
          </a:prstGeom>
          <a:noFill/>
          <a:ln w="9525">
            <a:noFill/>
            <a:miter lim="800000"/>
            <a:headEnd/>
            <a:tailEnd/>
          </a:ln>
          <a:effectLst/>
        </p:spPr>
        <p:txBody>
          <a:bodyPr wrap="square">
            <a:spAutoFit/>
          </a:bodyPr>
          <a:lstStyle/>
          <a:p>
            <a:pPr eaLnBrk="1" hangingPunct="1"/>
            <a:r>
              <a:rPr lang="en-GB" altLang="en-US" sz="3200" dirty="0"/>
              <a:t>Submitted To:</a:t>
            </a:r>
            <a:endParaRPr lang="en-US" altLang="en-US" sz="3200" dirty="0"/>
          </a:p>
          <a:p>
            <a:pPr eaLnBrk="1" hangingPunct="1"/>
            <a:r>
              <a:rPr lang="en-GB" altLang="en-US" sz="2000" b="1" dirty="0">
                <a:latin typeface="Century Gothic" pitchFamily="34" charset="0"/>
              </a:rPr>
              <a:t>                        </a:t>
            </a:r>
            <a:r>
              <a:rPr lang="en-GB" altLang="en-US" sz="2000" b="1" dirty="0" smtClean="0">
                <a:latin typeface="Century Gothic" pitchFamily="34" charset="0"/>
              </a:rPr>
              <a:t>              </a:t>
            </a:r>
            <a:r>
              <a:rPr lang="en-GB" altLang="en-US" sz="2000" b="1" dirty="0" smtClean="0"/>
              <a:t>Dr </a:t>
            </a:r>
            <a:r>
              <a:rPr lang="en-GB" altLang="en-US" sz="2000" b="1" dirty="0"/>
              <a:t>M </a:t>
            </a:r>
            <a:r>
              <a:rPr lang="en-GB" altLang="en-US" sz="2000" b="1" dirty="0" err="1" smtClean="0"/>
              <a:t>Mesbahuddin</a:t>
            </a:r>
            <a:r>
              <a:rPr lang="en-GB" altLang="en-US" sz="2000" b="1" dirty="0" smtClean="0"/>
              <a:t> </a:t>
            </a:r>
            <a:r>
              <a:rPr lang="en-GB" altLang="en-US" sz="2000" b="1" dirty="0" err="1" smtClean="0"/>
              <a:t>Sarker</a:t>
            </a:r>
            <a:endParaRPr lang="en-US" altLang="en-US" sz="2000" dirty="0"/>
          </a:p>
          <a:p>
            <a:pPr eaLnBrk="1" hangingPunct="1"/>
            <a:r>
              <a:rPr lang="en-GB" altLang="en-US" sz="2000" dirty="0"/>
              <a:t>                        </a:t>
            </a:r>
            <a:r>
              <a:rPr lang="en-GB" altLang="en-US" sz="2000" dirty="0" smtClean="0"/>
              <a:t>               Professor</a:t>
            </a:r>
            <a:endParaRPr lang="en-US" altLang="en-US" sz="2000" dirty="0"/>
          </a:p>
          <a:p>
            <a:pPr eaLnBrk="1" hangingPunct="1"/>
            <a:r>
              <a:rPr lang="en-GB" altLang="en-US" sz="2000" dirty="0"/>
              <a:t>                       </a:t>
            </a:r>
            <a:r>
              <a:rPr lang="en-GB" altLang="en-US" sz="2000" dirty="0" smtClean="0"/>
              <a:t>                </a:t>
            </a:r>
            <a:r>
              <a:rPr lang="en-GB" altLang="en-US" sz="2000" dirty="0"/>
              <a:t>Institute of Information Technology</a:t>
            </a:r>
            <a:endParaRPr lang="en-US" altLang="en-US" sz="2000" dirty="0"/>
          </a:p>
          <a:p>
            <a:pPr eaLnBrk="1" hangingPunct="1"/>
            <a:r>
              <a:rPr lang="en-GB" altLang="en-US" sz="2000" dirty="0"/>
              <a:t>                        </a:t>
            </a:r>
            <a:r>
              <a:rPr lang="en-GB" altLang="en-US" sz="2000" dirty="0" smtClean="0"/>
              <a:t>              </a:t>
            </a:r>
            <a:r>
              <a:rPr lang="en-GB" altLang="en-US" sz="2000" dirty="0" err="1" smtClean="0"/>
              <a:t>Jahangirnagar</a:t>
            </a:r>
            <a:r>
              <a:rPr lang="en-GB" altLang="en-US" sz="2000" dirty="0" smtClean="0"/>
              <a:t> </a:t>
            </a:r>
            <a:r>
              <a:rPr lang="en-GB" altLang="en-US" sz="2000" dirty="0"/>
              <a:t>University</a:t>
            </a:r>
            <a:endParaRPr lang="en-US" altLang="en-US" sz="2000" dirty="0"/>
          </a:p>
          <a:p>
            <a:pPr eaLnBrk="1" hangingPunct="1"/>
            <a:endParaRPr lang="en-US" altLang="zh-CN" dirty="0">
              <a:solidFill>
                <a:srgbClr val="FFFF66"/>
              </a:solidFill>
              <a:latin typeface="Tahoma" pitchFamily="34" charset="0"/>
            </a:endParaRP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04800"/>
            <a:ext cx="4191000" cy="762000"/>
          </a:xfrm>
        </p:spPr>
        <p:txBody>
          <a:bodyPr/>
          <a:lstStyle/>
          <a:p>
            <a:r>
              <a:rPr lang="en-US" altLang="zh-CN" b="1" dirty="0" smtClean="0">
                <a:solidFill>
                  <a:schemeClr val="accent1">
                    <a:lumMod val="75000"/>
                  </a:schemeClr>
                </a:solidFill>
                <a:ea typeface="宋体" pitchFamily="2" charset="-122"/>
                <a:cs typeface="Tahoma" pitchFamily="34" charset="0"/>
              </a:rPr>
              <a:t>Contents</a:t>
            </a:r>
            <a:endParaRPr lang="en-US" dirty="0">
              <a:solidFill>
                <a:schemeClr val="accent1">
                  <a:lumMod val="75000"/>
                </a:schemeClr>
              </a:solidFill>
            </a:endParaRPr>
          </a:p>
        </p:txBody>
      </p:sp>
      <p:sp>
        <p:nvSpPr>
          <p:cNvPr id="4" name="Rectangle 2">
            <a:extLst>
              <a:ext uri="{FF2B5EF4-FFF2-40B4-BE49-F238E27FC236}">
                <a16:creationId xmlns:a16="http://schemas.microsoft.com/office/drawing/2014/main" xmlns="" id="{EC0C6491-26BB-4A82-B95A-FF52BA9AE1E2}"/>
              </a:ext>
            </a:extLst>
          </p:cNvPr>
          <p:cNvSpPr txBox="1">
            <a:spLocks noChangeArrowheads="1"/>
          </p:cNvSpPr>
          <p:nvPr/>
        </p:nvSpPr>
        <p:spPr>
          <a:xfrm>
            <a:off x="2438400" y="1524000"/>
            <a:ext cx="5943600" cy="4800600"/>
          </a:xfrm>
          <a:prstGeom prst="rect">
            <a:avLst/>
          </a:prstGeom>
        </p:spPr>
        <p:txBody>
          <a:bodyPr vert="horz" lIns="91440" tIns="45720" rIns="91440" bIns="45720" rtlCol="0">
            <a:noAutofit/>
          </a:bodyPr>
          <a:lstStyle/>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宋体" panose="02010600030101010101" pitchFamily="2" charset="-122"/>
                <a:cs typeface="Calibri" pitchFamily="34" charset="0"/>
              </a:rPr>
              <a:t>Introduction</a:t>
            </a:r>
          </a:p>
          <a:p>
            <a:pPr marL="0" marR="0" lvl="0" indent="0" defTabSz="1792133" rtl="0" eaLnBrk="1" fontAlgn="auto" latinLnBrk="0" hangingPunct="1">
              <a:lnSpc>
                <a:spcPct val="100000"/>
              </a:lnSpc>
              <a:spcBef>
                <a:spcPts val="1960"/>
              </a:spcBef>
              <a:spcAft>
                <a:spcPts val="0"/>
              </a:spcAft>
              <a:buClrTx/>
              <a:buSzTx/>
              <a:buFont typeface="Arial" panose="020B0604020202020204" pitchFamily="34" charset="0"/>
              <a:buNone/>
              <a:tabLst/>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宋体" panose="02010600030101010101" pitchFamily="2" charset="-122"/>
                <a:cs typeface="Calibri" pitchFamily="34" charset="0"/>
              </a:rPr>
              <a:t>       - About</a:t>
            </a:r>
            <a:r>
              <a:rPr kumimoji="0" lang="en-US" altLang="zh-TW" sz="2000" b="0" i="0" u="none" strike="noStrike" kern="1200" cap="none" spc="0" normalizeH="0" noProof="0" dirty="0" smtClean="0">
                <a:ln>
                  <a:noFill/>
                </a:ln>
                <a:solidFill>
                  <a:schemeClr val="tx1">
                    <a:lumMod val="75000"/>
                    <a:lumOff val="25000"/>
                  </a:schemeClr>
                </a:solidFill>
                <a:effectLst/>
                <a:uLnTx/>
                <a:uFillTx/>
                <a:ea typeface="宋体" panose="02010600030101010101" pitchFamily="2" charset="-122"/>
                <a:cs typeface="Calibri" pitchFamily="34" charset="0"/>
              </a:rPr>
              <a:t> Digital Library</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宋体" panose="02010600030101010101" pitchFamily="2" charset="-122"/>
              <a:cs typeface="Calibri" pitchFamily="34" charset="0"/>
            </a:endParaRP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lang="en-US" altLang="zh-CN" sz="2000" dirty="0" smtClean="0">
                <a:solidFill>
                  <a:schemeClr val="tx1">
                    <a:lumMod val="75000"/>
                    <a:lumOff val="25000"/>
                  </a:schemeClr>
                </a:solidFill>
                <a:cs typeface="Calibri" pitchFamily="34" charset="0"/>
              </a:rPr>
              <a:t>Related Works</a:t>
            </a: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itchFamily="34" charset="0"/>
              </a:rPr>
              <a:t>Challenges</a:t>
            </a: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lang="en-US" altLang="zh-CN" sz="2000" dirty="0" smtClean="0">
                <a:solidFill>
                  <a:schemeClr val="tx1">
                    <a:lumMod val="75000"/>
                    <a:lumOff val="25000"/>
                  </a:schemeClr>
                </a:solidFill>
                <a:cs typeface="Calibri" pitchFamily="34" charset="0"/>
              </a:rPr>
              <a:t>Requirement</a:t>
            </a:r>
            <a:endPar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itchFamily="34" charset="0"/>
            </a:endParaRP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itchFamily="34" charset="0"/>
              </a:rPr>
              <a:t>Project Output Screenshots.</a:t>
            </a: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宋体" panose="02010600030101010101" pitchFamily="2" charset="-122"/>
                <a:cs typeface="Calibri" pitchFamily="34" charset="0"/>
              </a:rPr>
              <a:t>Conclusion</a:t>
            </a:r>
          </a:p>
          <a:p>
            <a:pPr marL="0" marR="0" lvl="0" indent="0" defTabSz="1792133" rtl="0" eaLnBrk="1" fontAlgn="auto" latinLnBrk="0" hangingPunct="1">
              <a:lnSpc>
                <a:spcPct val="100000"/>
              </a:lnSpc>
              <a:spcBef>
                <a:spcPts val="1960"/>
              </a:spcBef>
              <a:spcAft>
                <a:spcPts val="0"/>
              </a:spcAft>
              <a:buClrTx/>
              <a:buSzTx/>
              <a:tabLst/>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latin typeface="Calibri" pitchFamily="34" charset="0"/>
                <a:ea typeface="宋体" panose="02010600030101010101" pitchFamily="2" charset="-122"/>
                <a:cs typeface="Calibri" pitchFamily="34" charset="0"/>
              </a:rPr>
              <a:t>        - </a:t>
            </a: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宋体" panose="02010600030101010101" pitchFamily="2" charset="-122"/>
                <a:cs typeface="Calibri" pitchFamily="34" charset="0"/>
              </a:rPr>
              <a:t>Future Plan.</a:t>
            </a:r>
          </a:p>
          <a:p>
            <a:pPr marL="0" marR="0" lvl="0" indent="0" defTabSz="1792133" rtl="0" eaLnBrk="1" fontAlgn="auto" latinLnBrk="0" hangingPunct="1">
              <a:lnSpc>
                <a:spcPct val="100000"/>
              </a:lnSpc>
              <a:spcBef>
                <a:spcPts val="1960"/>
              </a:spcBef>
              <a:spcAft>
                <a:spcPts val="0"/>
              </a:spcAft>
              <a:buClrTx/>
              <a:buSzTx/>
              <a:buFont typeface="Arial" panose="020B0604020202020204" pitchFamily="34" charset="0"/>
              <a:buNone/>
              <a:tabLst/>
              <a:defRPr/>
            </a:pPr>
            <a:endParaRPr kumimoji="0" lang="en-US" altLang="zh-TW" b="0"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sz="quarter" idx="1"/>
          </p:nvPr>
        </p:nvSpPr>
        <p:spPr/>
        <p:txBody>
          <a:bodyPr/>
          <a:lstStyle/>
          <a:p>
            <a:pPr>
              <a:buNone/>
            </a:pPr>
            <a:r>
              <a:rPr lang="en-US" sz="3200" dirty="0" smtClean="0"/>
              <a:t>About Digital Library</a:t>
            </a:r>
          </a:p>
          <a:p>
            <a:pPr>
              <a:buNone/>
            </a:pPr>
            <a:endParaRPr lang="en-US" dirty="0" smtClean="0"/>
          </a:p>
          <a:p>
            <a:pPr>
              <a:buNone/>
            </a:pPr>
            <a:r>
              <a:rPr lang="en-US" dirty="0" smtClean="0">
                <a:cs typeface="Calibri" pitchFamily="34" charset="0"/>
              </a:rPr>
              <a:t>A Digital Library is a special library with a focused collection of digital objects that can include text, visual material stored as electronic media formats along with means for organizing, storing, and retrieving the files and media contained in the library collection.</a:t>
            </a:r>
            <a:endParaRPr lang="en-US" dirty="0">
              <a:cs typeface="Calibri" pitchFamily="34" charset="0"/>
            </a:endParaRPr>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249362"/>
          </a:xfrm>
        </p:spPr>
        <p:txBody>
          <a:bodyPr>
            <a:normAutofit/>
          </a:bodyPr>
          <a:lstStyle/>
          <a:p>
            <a:pPr lvl="0"/>
            <a:r>
              <a:rPr lang="en-US" altLang="zh-CN" sz="3600" b="1" dirty="0" smtClean="0">
                <a:solidFill>
                  <a:schemeClr val="accent1">
                    <a:lumMod val="75000"/>
                  </a:schemeClr>
                </a:solidFill>
                <a:cs typeface="Calibri" pitchFamily="34" charset="0"/>
              </a:rPr>
              <a:t>Related Works</a:t>
            </a:r>
            <a:r>
              <a:rPr lang="en-US" altLang="zh-CN" sz="3200" dirty="0" smtClean="0">
                <a:solidFill>
                  <a:schemeClr val="tx1">
                    <a:lumMod val="75000"/>
                    <a:lumOff val="25000"/>
                  </a:schemeClr>
                </a:solidFill>
                <a:latin typeface="Calibri" pitchFamily="34" charset="0"/>
                <a:cs typeface="Calibri" pitchFamily="34" charset="0"/>
              </a:rPr>
              <a:t/>
            </a:r>
            <a:br>
              <a:rPr lang="en-US" altLang="zh-CN" sz="3200" dirty="0" smtClean="0">
                <a:solidFill>
                  <a:schemeClr val="tx1">
                    <a:lumMod val="75000"/>
                    <a:lumOff val="25000"/>
                  </a:schemeClr>
                </a:solidFill>
                <a:latin typeface="Calibri" pitchFamily="34" charset="0"/>
                <a:cs typeface="Calibri" pitchFamily="34" charset="0"/>
              </a:rPr>
            </a:br>
            <a:endParaRPr lang="en-US" dirty="0"/>
          </a:p>
        </p:txBody>
      </p:sp>
      <p:sp>
        <p:nvSpPr>
          <p:cNvPr id="3" name="Content Placeholder 2"/>
          <p:cNvSpPr>
            <a:spLocks noGrp="1"/>
          </p:cNvSpPr>
          <p:nvPr>
            <p:ph sz="quarter" idx="1"/>
          </p:nvPr>
        </p:nvSpPr>
        <p:spPr>
          <a:xfrm>
            <a:off x="2057400" y="1676400"/>
            <a:ext cx="4876800" cy="2209800"/>
          </a:xfrm>
        </p:spPr>
        <p:txBody>
          <a:bodyPr/>
          <a:lstStyle/>
          <a:p>
            <a:pPr>
              <a:buFont typeface="Wingdings" pitchFamily="2" charset="2"/>
              <a:buChar char="v"/>
            </a:pPr>
            <a:r>
              <a:rPr lang="en-GB" dirty="0" smtClean="0"/>
              <a:t>Data base connection.</a:t>
            </a:r>
            <a:endParaRPr lang="en-US" dirty="0" smtClean="0"/>
          </a:p>
          <a:p>
            <a:pPr>
              <a:buFont typeface="Wingdings" pitchFamily="2" charset="2"/>
              <a:buChar char="v"/>
            </a:pPr>
            <a:r>
              <a:rPr lang="en-GB" dirty="0" smtClean="0"/>
              <a:t> Java GUI Application.</a:t>
            </a:r>
            <a:endParaRPr lang="en-US" dirty="0" smtClean="0"/>
          </a:p>
          <a:p>
            <a:pPr>
              <a:buFont typeface="Wingdings" pitchFamily="2" charset="2"/>
              <a:buChar char="v"/>
            </a:pPr>
            <a:r>
              <a:rPr lang="en-GB" dirty="0" smtClean="0"/>
              <a:t> Java swing application</a:t>
            </a:r>
            <a:r>
              <a:rPr lang="en-GB" dirty="0" smtClean="0"/>
              <a:t>.</a:t>
            </a:r>
            <a:endParaRPr lang="en-US" dirty="0" smtClean="0"/>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GB" b="1" dirty="0" smtClean="0">
                <a:solidFill>
                  <a:schemeClr val="accent1">
                    <a:lumMod val="75000"/>
                  </a:schemeClr>
                </a:solidFill>
              </a:rPr>
              <a:t>Challenges</a:t>
            </a:r>
            <a:endParaRPr lang="en-US" b="1" dirty="0">
              <a:solidFill>
                <a:schemeClr val="accent1">
                  <a:lumMod val="75000"/>
                </a:schemeClr>
              </a:solidFill>
            </a:endParaRPr>
          </a:p>
        </p:txBody>
      </p:sp>
      <p:sp>
        <p:nvSpPr>
          <p:cNvPr id="3" name="Content Placeholder 2"/>
          <p:cNvSpPr>
            <a:spLocks noGrp="1"/>
          </p:cNvSpPr>
          <p:nvPr>
            <p:ph sz="quarter" idx="1"/>
          </p:nvPr>
        </p:nvSpPr>
        <p:spPr>
          <a:xfrm>
            <a:off x="914400" y="1600200"/>
            <a:ext cx="7543800" cy="3581400"/>
          </a:xfrm>
        </p:spPr>
        <p:txBody>
          <a:bodyPr>
            <a:normAutofit fontScale="55000" lnSpcReduction="20000"/>
          </a:bodyPr>
          <a:lstStyle/>
          <a:p>
            <a:pPr lvl="2">
              <a:lnSpc>
                <a:spcPct val="150000"/>
              </a:lnSpc>
              <a:buFont typeface="Wingdings" pitchFamily="2" charset="2"/>
              <a:buChar char="v"/>
            </a:pPr>
            <a:r>
              <a:rPr lang="en-GB" sz="4000" dirty="0" smtClean="0"/>
              <a:t> Work with database.</a:t>
            </a:r>
            <a:endParaRPr lang="en-US" sz="4000" dirty="0" smtClean="0"/>
          </a:p>
          <a:p>
            <a:pPr lvl="2">
              <a:lnSpc>
                <a:spcPct val="150000"/>
              </a:lnSpc>
              <a:buFont typeface="Wingdings" pitchFamily="2" charset="2"/>
              <a:buChar char="v"/>
            </a:pPr>
            <a:r>
              <a:rPr lang="en-GB" sz="4000" dirty="0" smtClean="0"/>
              <a:t> Make a </a:t>
            </a:r>
            <a:r>
              <a:rPr lang="en-GB" sz="4000" dirty="0" err="1" smtClean="0"/>
              <a:t>runnable</a:t>
            </a:r>
            <a:r>
              <a:rPr lang="en-GB" sz="4000" dirty="0" smtClean="0"/>
              <a:t> jar File.</a:t>
            </a:r>
            <a:endParaRPr lang="en-US" sz="4000" dirty="0" smtClean="0"/>
          </a:p>
          <a:p>
            <a:pPr lvl="2">
              <a:lnSpc>
                <a:spcPct val="150000"/>
              </a:lnSpc>
              <a:buFont typeface="Wingdings" pitchFamily="2" charset="2"/>
              <a:buChar char="v"/>
            </a:pPr>
            <a:r>
              <a:rPr lang="en-GB" sz="4000" dirty="0" smtClean="0"/>
              <a:t> Make jar file to exe File.</a:t>
            </a:r>
            <a:endParaRPr lang="en-US" sz="4000" dirty="0" smtClean="0"/>
          </a:p>
          <a:p>
            <a:pPr lvl="2">
              <a:lnSpc>
                <a:spcPct val="150000"/>
              </a:lnSpc>
              <a:buFont typeface="Wingdings" pitchFamily="2" charset="2"/>
              <a:buChar char="v"/>
            </a:pPr>
            <a:r>
              <a:rPr lang="en-GB" sz="4000" dirty="0" smtClean="0"/>
              <a:t> Working with java GUI and </a:t>
            </a:r>
            <a:r>
              <a:rPr lang="en-GB" sz="4000" dirty="0" smtClean="0"/>
              <a:t>Swing.</a:t>
            </a:r>
            <a:endParaRPr lang="en-US" sz="4000" dirty="0" smtClean="0"/>
          </a:p>
          <a:p>
            <a:pPr lvl="2">
              <a:lnSpc>
                <a:spcPct val="150000"/>
              </a:lnSpc>
              <a:buFont typeface="Wingdings" pitchFamily="2" charset="2"/>
              <a:buChar char="v"/>
            </a:pPr>
            <a:r>
              <a:rPr lang="en-GB" sz="4000" dirty="0" smtClean="0"/>
              <a:t> Set specific code for different kinds of </a:t>
            </a:r>
            <a:r>
              <a:rPr lang="en-GB" sz="4000" dirty="0" err="1" smtClean="0"/>
              <a:t>jbutton</a:t>
            </a:r>
            <a:r>
              <a:rPr lang="en-GB" sz="4000" dirty="0" smtClean="0"/>
              <a:t>, </a:t>
            </a:r>
            <a:r>
              <a:rPr lang="en-GB" sz="4000" dirty="0" err="1" smtClean="0"/>
              <a:t>jlabel</a:t>
            </a:r>
            <a:r>
              <a:rPr lang="en-GB" sz="4000" dirty="0" smtClean="0"/>
              <a:t>, </a:t>
            </a:r>
            <a:r>
              <a:rPr lang="en-GB" sz="4000" dirty="0" err="1" smtClean="0"/>
              <a:t>jtextfield,jdate,jTable</a:t>
            </a:r>
            <a:r>
              <a:rPr lang="en-GB" sz="4000" dirty="0" smtClean="0"/>
              <a:t>, </a:t>
            </a:r>
            <a:r>
              <a:rPr lang="en-GB" sz="4000" dirty="0" err="1" smtClean="0"/>
              <a:t>jpanel</a:t>
            </a:r>
            <a:r>
              <a:rPr lang="en-GB" sz="4000" dirty="0" smtClean="0"/>
              <a:t> etc.</a:t>
            </a:r>
            <a:endParaRPr lang="en-US" sz="4000" dirty="0" smtClean="0"/>
          </a:p>
          <a:p>
            <a:pPr>
              <a:buFont typeface="Wingdings" pitchFamily="2" charset="2"/>
              <a:buChar char="v"/>
            </a:pPr>
            <a:endParaRPr lang="en-US" dirty="0"/>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GB" b="1" dirty="0" smtClean="0">
                <a:solidFill>
                  <a:schemeClr val="accent1">
                    <a:lumMod val="75000"/>
                  </a:schemeClr>
                </a:solidFill>
              </a:rPr>
              <a:t>Requirement</a:t>
            </a:r>
            <a:endParaRPr lang="en-US" b="1" dirty="0">
              <a:solidFill>
                <a:schemeClr val="accent1">
                  <a:lumMod val="75000"/>
                </a:schemeClr>
              </a:solidFill>
            </a:endParaRPr>
          </a:p>
        </p:txBody>
      </p:sp>
      <p:sp>
        <p:nvSpPr>
          <p:cNvPr id="3" name="Content Placeholder 2"/>
          <p:cNvSpPr>
            <a:spLocks noGrp="1"/>
          </p:cNvSpPr>
          <p:nvPr>
            <p:ph sz="quarter" idx="1"/>
          </p:nvPr>
        </p:nvSpPr>
        <p:spPr>
          <a:xfrm>
            <a:off x="1752600" y="1295400"/>
            <a:ext cx="6248400" cy="4873752"/>
          </a:xfrm>
        </p:spPr>
        <p:txBody>
          <a:bodyPr>
            <a:normAutofit/>
          </a:bodyPr>
          <a:lstStyle/>
          <a:p>
            <a:pPr>
              <a:buNone/>
            </a:pPr>
            <a:r>
              <a:rPr lang="en-US" b="1" dirty="0" smtClean="0"/>
              <a:t>Software configuration:</a:t>
            </a:r>
          </a:p>
          <a:p>
            <a:pPr>
              <a:buNone/>
            </a:pPr>
            <a:endParaRPr lang="en-US" b="1" dirty="0" smtClean="0"/>
          </a:p>
          <a:p>
            <a:r>
              <a:rPr lang="en-US" sz="1800" dirty="0" smtClean="0"/>
              <a:t>Operating system: Windows 7, 8</a:t>
            </a:r>
            <a:r>
              <a:rPr lang="en-US" sz="1800" dirty="0" smtClean="0"/>
              <a:t>, 10, 11</a:t>
            </a:r>
            <a:r>
              <a:rPr lang="en-US" sz="1800" dirty="0" smtClean="0"/>
              <a:t>.</a:t>
            </a:r>
          </a:p>
          <a:p>
            <a:r>
              <a:rPr lang="en-US" sz="1800" dirty="0" smtClean="0"/>
              <a:t>Software: </a:t>
            </a:r>
            <a:r>
              <a:rPr lang="en-US" sz="1800" dirty="0" err="1" smtClean="0"/>
              <a:t>NetBeans</a:t>
            </a:r>
            <a:r>
              <a:rPr lang="en-US" sz="1800" dirty="0" smtClean="0"/>
              <a:t> 8.2 (front end)</a:t>
            </a:r>
          </a:p>
          <a:p>
            <a:r>
              <a:rPr lang="en-US" sz="1800" dirty="0" smtClean="0"/>
              <a:t>Language: </a:t>
            </a:r>
            <a:r>
              <a:rPr lang="en-US" sz="1800" dirty="0" smtClean="0"/>
              <a:t> java </a:t>
            </a:r>
            <a:r>
              <a:rPr lang="en-US" sz="1800" dirty="0" smtClean="0"/>
              <a:t>Runtime Environment</a:t>
            </a:r>
          </a:p>
          <a:p>
            <a:r>
              <a:rPr lang="en-US" sz="1800" dirty="0" smtClean="0"/>
              <a:t>Database: </a:t>
            </a:r>
            <a:r>
              <a:rPr lang="en-US" sz="1800" dirty="0" err="1" smtClean="0"/>
              <a:t>MySQL</a:t>
            </a:r>
            <a:r>
              <a:rPr lang="en-US" sz="1800" dirty="0" smtClean="0"/>
              <a:t> Database Service</a:t>
            </a:r>
          </a:p>
          <a:p>
            <a:pPr>
              <a:buNone/>
            </a:pPr>
            <a:endParaRPr lang="en-US" dirty="0" smtClean="0"/>
          </a:p>
          <a:p>
            <a:pPr>
              <a:buNone/>
            </a:pPr>
            <a:r>
              <a:rPr lang="en-US" b="1" dirty="0" smtClean="0"/>
              <a:t>Hardware Configuration:</a:t>
            </a:r>
          </a:p>
          <a:p>
            <a:pPr>
              <a:buNone/>
            </a:pPr>
            <a:endParaRPr lang="en-US" dirty="0" smtClean="0"/>
          </a:p>
          <a:p>
            <a:r>
              <a:rPr lang="en-US" sz="1800" dirty="0" smtClean="0"/>
              <a:t>Processor: Pentium(R) Dual-core CPU to core-i3</a:t>
            </a:r>
          </a:p>
          <a:p>
            <a:r>
              <a:rPr lang="en-US" sz="1800" dirty="0" smtClean="0"/>
              <a:t>Hard Disk: Minimum </a:t>
            </a:r>
            <a:r>
              <a:rPr lang="en-US" sz="1800" dirty="0" smtClean="0"/>
              <a:t>4 GB</a:t>
            </a:r>
            <a:endParaRPr lang="en-US" sz="1800" dirty="0" smtClean="0"/>
          </a:p>
          <a:p>
            <a:r>
              <a:rPr lang="en-US" sz="1800" dirty="0" smtClean="0"/>
              <a:t>RAM: </a:t>
            </a:r>
            <a:r>
              <a:rPr lang="en-US" sz="1800" dirty="0" smtClean="0"/>
              <a:t>512 </a:t>
            </a:r>
            <a:r>
              <a:rPr lang="en-US" sz="1800" dirty="0" smtClean="0"/>
              <a:t>MB or more.</a:t>
            </a:r>
          </a:p>
          <a:p>
            <a:pPr>
              <a:buNone/>
            </a:pPr>
            <a:endParaRPr lang="en-US" sz="1400" dirty="0"/>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914400"/>
          </a:xfrm>
        </p:spPr>
        <p:txBody>
          <a:bodyPr>
            <a:normAutofit fontScale="90000"/>
          </a:bodyPr>
          <a:lstStyle/>
          <a:p>
            <a:pPr lvl="0"/>
            <a:r>
              <a:rPr lang="en-US" altLang="zh-CN" sz="3200" b="1" cap="none" dirty="0" smtClean="0">
                <a:solidFill>
                  <a:schemeClr val="accent1">
                    <a:lumMod val="75000"/>
                  </a:schemeClr>
                </a:solidFill>
                <a:cs typeface="Calibri" pitchFamily="34" charset="0"/>
              </a:rPr>
              <a:t>Project Output Screenshots</a:t>
            </a:r>
            <a:r>
              <a:rPr lang="en-US" altLang="zh-CN" sz="3200" cap="none" dirty="0" smtClean="0">
                <a:solidFill>
                  <a:schemeClr val="tx1">
                    <a:lumMod val="75000"/>
                    <a:lumOff val="25000"/>
                  </a:schemeClr>
                </a:solidFill>
                <a:latin typeface="Calibri" pitchFamily="34" charset="0"/>
                <a:cs typeface="Calibri" pitchFamily="34" charset="0"/>
              </a:rPr>
              <a:t/>
            </a:r>
            <a:br>
              <a:rPr lang="en-US" altLang="zh-CN" sz="3200" cap="none" dirty="0" smtClean="0">
                <a:solidFill>
                  <a:schemeClr val="tx1">
                    <a:lumMod val="75000"/>
                    <a:lumOff val="25000"/>
                  </a:schemeClr>
                </a:solidFill>
                <a:latin typeface="Calibri" pitchFamily="34" charset="0"/>
                <a:cs typeface="Calibri" pitchFamily="34" charset="0"/>
              </a:rPr>
            </a:br>
            <a:endParaRPr lang="en-US" dirty="0"/>
          </a:p>
        </p:txBody>
      </p:sp>
      <p:pic>
        <p:nvPicPr>
          <p:cNvPr id="4" name="Content Placeholder 3" descr="Screenshot_4.jpg"/>
          <p:cNvPicPr>
            <a:picLocks noGrp="1" noChangeAspect="1"/>
          </p:cNvPicPr>
          <p:nvPr>
            <p:ph sz="quarter" idx="1"/>
          </p:nvPr>
        </p:nvPicPr>
        <p:blipFill>
          <a:blip r:embed="rId2" cstate="print"/>
          <a:stretch>
            <a:fillRect/>
          </a:stretch>
        </p:blipFill>
        <p:spPr>
          <a:xfrm>
            <a:off x="609600" y="1676400"/>
            <a:ext cx="7467600" cy="3965338"/>
          </a:xfrm>
        </p:spPr>
      </p:pic>
      <p:sp>
        <p:nvSpPr>
          <p:cNvPr id="5" name="Title 1"/>
          <p:cNvSpPr txBox="1">
            <a:spLocks/>
          </p:cNvSpPr>
          <p:nvPr/>
        </p:nvSpPr>
        <p:spPr>
          <a:xfrm>
            <a:off x="609600" y="990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ea typeface="宋体" panose="02010600030101010101" pitchFamily="2" charset="-122"/>
                <a:cs typeface="Calibri" pitchFamily="34" charset="0"/>
              </a:rPr>
              <a:t>Login</a:t>
            </a:r>
            <a:endParaRPr kumimoji="0" lang="en-US" sz="3000" i="0" u="none" strike="noStrike" kern="1200" cap="small" spc="0" normalizeH="0" baseline="0" noProof="0" dirty="0">
              <a:ln>
                <a:noFill/>
              </a:ln>
              <a:effectLst/>
              <a:uLnTx/>
              <a:uFillTx/>
              <a:ea typeface="+mj-ea"/>
              <a:cs typeface="Calibri" pitchFamily="34" charset="0"/>
            </a:endParaRPr>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1.jpg"/>
          <p:cNvPicPr>
            <a:picLocks noGrp="1" noChangeAspect="1"/>
          </p:cNvPicPr>
          <p:nvPr>
            <p:ph sz="quarter" idx="1"/>
          </p:nvPr>
        </p:nvPicPr>
        <p:blipFill>
          <a:blip r:embed="rId2" cstate="print"/>
          <a:stretch>
            <a:fillRect/>
          </a:stretch>
        </p:blipFill>
        <p:spPr>
          <a:xfrm>
            <a:off x="609600" y="1676400"/>
            <a:ext cx="7467600" cy="3965338"/>
          </a:xfrm>
        </p:spPr>
      </p:pic>
      <p:sp>
        <p:nvSpPr>
          <p:cNvPr id="6" name="Title 1"/>
          <p:cNvSpPr txBox="1">
            <a:spLocks/>
          </p:cNvSpPr>
          <p:nvPr/>
        </p:nvSpPr>
        <p:spPr>
          <a:xfrm>
            <a:off x="609600" y="6858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ea typeface="宋体" panose="02010600030101010101" pitchFamily="2" charset="-122"/>
                <a:cs typeface="Calibri" pitchFamily="34" charset="0"/>
              </a:rPr>
              <a:t>Home</a:t>
            </a:r>
            <a:endParaRPr kumimoji="0" lang="en-US" sz="3000" i="0" u="none" strike="noStrike" kern="1200" cap="small" spc="0" normalizeH="0" baseline="0" noProof="0" dirty="0">
              <a:ln>
                <a:noFill/>
              </a:ln>
              <a:effectLst/>
              <a:uLnTx/>
              <a:uFillTx/>
              <a:ea typeface="+mj-ea"/>
              <a:cs typeface="Calibri" pitchFamily="34" charset="0"/>
            </a:endParaRPr>
          </a:p>
        </p:txBody>
      </p:sp>
    </p:spTree>
  </p:cSld>
  <p:clrMapOvr>
    <a:masterClrMapping/>
  </p:clrMapOvr>
  <p:transition>
    <p:strips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1052</TotalTime>
  <Words>300</Words>
  <Application>Microsoft Office PowerPoint</Application>
  <PresentationFormat>On-screen Show (4:3)</PresentationFormat>
  <Paragraphs>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Library Management System of IIT</vt:lpstr>
      <vt:lpstr>Project Presentation </vt:lpstr>
      <vt:lpstr>Contents</vt:lpstr>
      <vt:lpstr>Introduction</vt:lpstr>
      <vt:lpstr>Related Works </vt:lpstr>
      <vt:lpstr>Challenges</vt:lpstr>
      <vt:lpstr>Requirement</vt:lpstr>
      <vt:lpstr>Project Output Screenshots </vt:lpstr>
      <vt:lpstr>Slide 9</vt:lpstr>
      <vt:lpstr>Slide 10</vt:lpstr>
      <vt:lpstr>Slide 11</vt:lpstr>
      <vt:lpstr>Slide 12</vt:lpstr>
      <vt:lpstr>Slide 13</vt:lpstr>
      <vt:lpstr>Slide 14</vt:lpstr>
      <vt:lpstr>Conclusion</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of IIT</dc:title>
  <dc:creator>Md. Shakil Hossain</dc:creator>
  <cp:lastModifiedBy>USER</cp:lastModifiedBy>
  <cp:revision>54</cp:revision>
  <dcterms:created xsi:type="dcterms:W3CDTF">2006-08-16T00:00:00Z</dcterms:created>
  <dcterms:modified xsi:type="dcterms:W3CDTF">2021-07-27T05:00:36Z</dcterms:modified>
</cp:coreProperties>
</file>