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308"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309"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5" r:id="rId51"/>
    <p:sldId id="306" r:id="rId52"/>
    <p:sldId id="307"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58" d="100"/>
          <a:sy n="58" d="100"/>
        </p:scale>
        <p:origin x="8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12FDB8-DC8F-4EFC-A445-312E94EC6691}" type="datetimeFigureOut">
              <a:rPr lang="en-US" smtClean="0"/>
              <a:t>4/22/2025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5BC84A-8967-4DC0-9256-CA3D8291388C}" type="slidenum">
              <a:rPr lang="en-US" smtClean="0"/>
              <a:t>‹#›</a:t>
            </a:fld>
            <a:endParaRPr lang="en-US"/>
          </a:p>
        </p:txBody>
      </p:sp>
    </p:spTree>
    <p:extLst>
      <p:ext uri="{BB962C8B-B14F-4D97-AF65-F5344CB8AC3E}">
        <p14:creationId xmlns:p14="http://schemas.microsoft.com/office/powerpoint/2010/main" val="3740649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5BC84A-8967-4DC0-9256-CA3D8291388C}" type="slidenum">
              <a:rPr lang="en-US" smtClean="0"/>
              <a:t>40</a:t>
            </a:fld>
            <a:endParaRPr lang="en-US"/>
          </a:p>
        </p:txBody>
      </p:sp>
    </p:spTree>
    <p:extLst>
      <p:ext uri="{BB962C8B-B14F-4D97-AF65-F5344CB8AC3E}">
        <p14:creationId xmlns:p14="http://schemas.microsoft.com/office/powerpoint/2010/main" val="1409406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E143D-9223-30B9-F3D6-CDC229EDC3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B92FF5-241D-B8C2-AE11-44C305314C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850F41-FA17-7D90-FF64-56C80D08F853}"/>
              </a:ext>
            </a:extLst>
          </p:cNvPr>
          <p:cNvSpPr>
            <a:spLocks noGrp="1"/>
          </p:cNvSpPr>
          <p:nvPr>
            <p:ph type="dt" sz="half" idx="10"/>
          </p:nvPr>
        </p:nvSpPr>
        <p:spPr/>
        <p:txBody>
          <a:bodyPr/>
          <a:lstStyle/>
          <a:p>
            <a:fld id="{34279515-5CF2-4789-8868-3021C7EB39C8}" type="datetime1">
              <a:rPr lang="en-US" smtClean="0"/>
              <a:t>4/22/2025</a:t>
            </a:fld>
            <a:endParaRPr lang="en-US"/>
          </a:p>
        </p:txBody>
      </p:sp>
      <p:sp>
        <p:nvSpPr>
          <p:cNvPr id="5" name="Footer Placeholder 4">
            <a:extLst>
              <a:ext uri="{FF2B5EF4-FFF2-40B4-BE49-F238E27FC236}">
                <a16:creationId xmlns:a16="http://schemas.microsoft.com/office/drawing/2014/main" id="{3F59737C-6CD8-AD54-5D7D-4ECC0DB9C6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F0E93-A58A-A0FF-E21F-73129EC28346}"/>
              </a:ext>
            </a:extLst>
          </p:cNvPr>
          <p:cNvSpPr>
            <a:spLocks noGrp="1"/>
          </p:cNvSpPr>
          <p:nvPr>
            <p:ph type="sldNum" sz="quarter" idx="12"/>
          </p:nvPr>
        </p:nvSpPr>
        <p:spPr/>
        <p:txBody>
          <a:bodyPr/>
          <a:lstStyle/>
          <a:p>
            <a:fld id="{CEEDF3A4-9E04-435A-AB3C-4BCD61EBBCA9}" type="slidenum">
              <a:rPr lang="en-US" smtClean="0"/>
              <a:t>‹#›</a:t>
            </a:fld>
            <a:endParaRPr lang="en-US"/>
          </a:p>
        </p:txBody>
      </p:sp>
    </p:spTree>
    <p:extLst>
      <p:ext uri="{BB962C8B-B14F-4D97-AF65-F5344CB8AC3E}">
        <p14:creationId xmlns:p14="http://schemas.microsoft.com/office/powerpoint/2010/main" val="3702192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F5D7A-9706-4846-A196-9C795BE218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6BBE05-D45B-F478-E9D3-1916EC40C8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070CAE-6365-1842-B520-B9BBCE8B55CD}"/>
              </a:ext>
            </a:extLst>
          </p:cNvPr>
          <p:cNvSpPr>
            <a:spLocks noGrp="1"/>
          </p:cNvSpPr>
          <p:nvPr>
            <p:ph type="dt" sz="half" idx="10"/>
          </p:nvPr>
        </p:nvSpPr>
        <p:spPr/>
        <p:txBody>
          <a:bodyPr/>
          <a:lstStyle/>
          <a:p>
            <a:fld id="{AD91E24B-3432-4272-ACBA-1BA4F3BD40EA}" type="datetime1">
              <a:rPr lang="en-US" smtClean="0"/>
              <a:t>4/22/2025</a:t>
            </a:fld>
            <a:endParaRPr lang="en-US"/>
          </a:p>
        </p:txBody>
      </p:sp>
      <p:sp>
        <p:nvSpPr>
          <p:cNvPr id="5" name="Footer Placeholder 4">
            <a:extLst>
              <a:ext uri="{FF2B5EF4-FFF2-40B4-BE49-F238E27FC236}">
                <a16:creationId xmlns:a16="http://schemas.microsoft.com/office/drawing/2014/main" id="{0F49909C-C20E-5A66-CA57-726DB3704F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328495-131A-7D31-5669-9EC265E36360}"/>
              </a:ext>
            </a:extLst>
          </p:cNvPr>
          <p:cNvSpPr>
            <a:spLocks noGrp="1"/>
          </p:cNvSpPr>
          <p:nvPr>
            <p:ph type="sldNum" sz="quarter" idx="12"/>
          </p:nvPr>
        </p:nvSpPr>
        <p:spPr/>
        <p:txBody>
          <a:bodyPr/>
          <a:lstStyle/>
          <a:p>
            <a:fld id="{CEEDF3A4-9E04-435A-AB3C-4BCD61EBBCA9}" type="slidenum">
              <a:rPr lang="en-US" smtClean="0"/>
              <a:t>‹#›</a:t>
            </a:fld>
            <a:endParaRPr lang="en-US"/>
          </a:p>
        </p:txBody>
      </p:sp>
    </p:spTree>
    <p:extLst>
      <p:ext uri="{BB962C8B-B14F-4D97-AF65-F5344CB8AC3E}">
        <p14:creationId xmlns:p14="http://schemas.microsoft.com/office/powerpoint/2010/main" val="2451757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1E5903-6642-A3F5-EAC0-FCAB9ECB5C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EE0798-F0AD-CCCC-58D0-06691F4305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265872-6B6A-690A-087E-5F5B9ADA76A1}"/>
              </a:ext>
            </a:extLst>
          </p:cNvPr>
          <p:cNvSpPr>
            <a:spLocks noGrp="1"/>
          </p:cNvSpPr>
          <p:nvPr>
            <p:ph type="dt" sz="half" idx="10"/>
          </p:nvPr>
        </p:nvSpPr>
        <p:spPr/>
        <p:txBody>
          <a:bodyPr/>
          <a:lstStyle/>
          <a:p>
            <a:fld id="{EF380265-E8BE-4D67-A28E-F76ABE62A86D}" type="datetime1">
              <a:rPr lang="en-US" smtClean="0"/>
              <a:t>4/22/2025</a:t>
            </a:fld>
            <a:endParaRPr lang="en-US"/>
          </a:p>
        </p:txBody>
      </p:sp>
      <p:sp>
        <p:nvSpPr>
          <p:cNvPr id="5" name="Footer Placeholder 4">
            <a:extLst>
              <a:ext uri="{FF2B5EF4-FFF2-40B4-BE49-F238E27FC236}">
                <a16:creationId xmlns:a16="http://schemas.microsoft.com/office/drawing/2014/main" id="{3CBFDAD9-0A83-4324-AE63-8E3FE7BA6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BDE22-2D39-0FE8-56AC-BEC8F06B4A68}"/>
              </a:ext>
            </a:extLst>
          </p:cNvPr>
          <p:cNvSpPr>
            <a:spLocks noGrp="1"/>
          </p:cNvSpPr>
          <p:nvPr>
            <p:ph type="sldNum" sz="quarter" idx="12"/>
          </p:nvPr>
        </p:nvSpPr>
        <p:spPr/>
        <p:txBody>
          <a:bodyPr/>
          <a:lstStyle/>
          <a:p>
            <a:fld id="{CEEDF3A4-9E04-435A-AB3C-4BCD61EBBCA9}" type="slidenum">
              <a:rPr lang="en-US" smtClean="0"/>
              <a:t>‹#›</a:t>
            </a:fld>
            <a:endParaRPr lang="en-US"/>
          </a:p>
        </p:txBody>
      </p:sp>
    </p:spTree>
    <p:extLst>
      <p:ext uri="{BB962C8B-B14F-4D97-AF65-F5344CB8AC3E}">
        <p14:creationId xmlns:p14="http://schemas.microsoft.com/office/powerpoint/2010/main" val="3936453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02760-4EE5-3DCA-3706-2248575B1D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027D73-9979-6E81-E13A-834A6244D5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42DC64-15A4-E543-302F-F6EC52D51BE5}"/>
              </a:ext>
            </a:extLst>
          </p:cNvPr>
          <p:cNvSpPr>
            <a:spLocks noGrp="1"/>
          </p:cNvSpPr>
          <p:nvPr>
            <p:ph type="dt" sz="half" idx="10"/>
          </p:nvPr>
        </p:nvSpPr>
        <p:spPr/>
        <p:txBody>
          <a:bodyPr/>
          <a:lstStyle/>
          <a:p>
            <a:fld id="{10ED0B38-6EAE-4F25-86A2-9C18D127FD8B}" type="datetime1">
              <a:rPr lang="en-US" smtClean="0"/>
              <a:t>4/22/2025</a:t>
            </a:fld>
            <a:endParaRPr lang="en-US"/>
          </a:p>
        </p:txBody>
      </p:sp>
      <p:sp>
        <p:nvSpPr>
          <p:cNvPr id="5" name="Footer Placeholder 4">
            <a:extLst>
              <a:ext uri="{FF2B5EF4-FFF2-40B4-BE49-F238E27FC236}">
                <a16:creationId xmlns:a16="http://schemas.microsoft.com/office/drawing/2014/main" id="{39C0D2D5-79F4-0BEF-0C6E-68F53E7AFE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8C65E-6367-35EE-980A-DAF0317E6E96}"/>
              </a:ext>
            </a:extLst>
          </p:cNvPr>
          <p:cNvSpPr>
            <a:spLocks noGrp="1"/>
          </p:cNvSpPr>
          <p:nvPr>
            <p:ph type="sldNum" sz="quarter" idx="12"/>
          </p:nvPr>
        </p:nvSpPr>
        <p:spPr/>
        <p:txBody>
          <a:bodyPr/>
          <a:lstStyle/>
          <a:p>
            <a:fld id="{CEEDF3A4-9E04-435A-AB3C-4BCD61EBBCA9}" type="slidenum">
              <a:rPr lang="en-US" smtClean="0"/>
              <a:t>‹#›</a:t>
            </a:fld>
            <a:endParaRPr lang="en-US"/>
          </a:p>
        </p:txBody>
      </p:sp>
    </p:spTree>
    <p:extLst>
      <p:ext uri="{BB962C8B-B14F-4D97-AF65-F5344CB8AC3E}">
        <p14:creationId xmlns:p14="http://schemas.microsoft.com/office/powerpoint/2010/main" val="4212077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0E5D4-40FA-47D9-845D-8DFC6C39B6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40C5FA-EA80-2A16-9D6B-5CDD729FA4C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35EFA6-12CA-3B18-7035-81BBC0042DBA}"/>
              </a:ext>
            </a:extLst>
          </p:cNvPr>
          <p:cNvSpPr>
            <a:spLocks noGrp="1"/>
          </p:cNvSpPr>
          <p:nvPr>
            <p:ph type="dt" sz="half" idx="10"/>
          </p:nvPr>
        </p:nvSpPr>
        <p:spPr/>
        <p:txBody>
          <a:bodyPr/>
          <a:lstStyle/>
          <a:p>
            <a:fld id="{E0C97C7B-E008-4500-8F38-51811BE57E4E}" type="datetime1">
              <a:rPr lang="en-US" smtClean="0"/>
              <a:t>4/22/2025</a:t>
            </a:fld>
            <a:endParaRPr lang="en-US"/>
          </a:p>
        </p:txBody>
      </p:sp>
      <p:sp>
        <p:nvSpPr>
          <p:cNvPr id="5" name="Footer Placeholder 4">
            <a:extLst>
              <a:ext uri="{FF2B5EF4-FFF2-40B4-BE49-F238E27FC236}">
                <a16:creationId xmlns:a16="http://schemas.microsoft.com/office/drawing/2014/main" id="{8A5220B9-B3BA-5EC0-FD5C-F78EDAA49E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9CDF75-ED3F-83EA-FB75-9658B3FF01F0}"/>
              </a:ext>
            </a:extLst>
          </p:cNvPr>
          <p:cNvSpPr>
            <a:spLocks noGrp="1"/>
          </p:cNvSpPr>
          <p:nvPr>
            <p:ph type="sldNum" sz="quarter" idx="12"/>
          </p:nvPr>
        </p:nvSpPr>
        <p:spPr/>
        <p:txBody>
          <a:bodyPr/>
          <a:lstStyle/>
          <a:p>
            <a:fld id="{CEEDF3A4-9E04-435A-AB3C-4BCD61EBBCA9}" type="slidenum">
              <a:rPr lang="en-US" smtClean="0"/>
              <a:t>‹#›</a:t>
            </a:fld>
            <a:endParaRPr lang="en-US"/>
          </a:p>
        </p:txBody>
      </p:sp>
    </p:spTree>
    <p:extLst>
      <p:ext uri="{BB962C8B-B14F-4D97-AF65-F5344CB8AC3E}">
        <p14:creationId xmlns:p14="http://schemas.microsoft.com/office/powerpoint/2010/main" val="220203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166D-0627-B013-D030-8186D6CEC1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B7DFDA-B130-6AB8-4ED5-0959608E43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A105BC-B458-79F2-CE5A-48ABA95C07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14D2F8-9C32-50E7-5479-4E0233BEE458}"/>
              </a:ext>
            </a:extLst>
          </p:cNvPr>
          <p:cNvSpPr>
            <a:spLocks noGrp="1"/>
          </p:cNvSpPr>
          <p:nvPr>
            <p:ph type="dt" sz="half" idx="10"/>
          </p:nvPr>
        </p:nvSpPr>
        <p:spPr/>
        <p:txBody>
          <a:bodyPr/>
          <a:lstStyle/>
          <a:p>
            <a:fld id="{94E18265-D9E3-48F2-9BC7-E60AA2F864F4}" type="datetime1">
              <a:rPr lang="en-US" smtClean="0"/>
              <a:t>4/22/2025</a:t>
            </a:fld>
            <a:endParaRPr lang="en-US"/>
          </a:p>
        </p:txBody>
      </p:sp>
      <p:sp>
        <p:nvSpPr>
          <p:cNvPr id="6" name="Footer Placeholder 5">
            <a:extLst>
              <a:ext uri="{FF2B5EF4-FFF2-40B4-BE49-F238E27FC236}">
                <a16:creationId xmlns:a16="http://schemas.microsoft.com/office/drawing/2014/main" id="{137A811A-0B58-3C4B-DE62-087043A243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ABC88C-A9BA-4547-3361-FAC962698816}"/>
              </a:ext>
            </a:extLst>
          </p:cNvPr>
          <p:cNvSpPr>
            <a:spLocks noGrp="1"/>
          </p:cNvSpPr>
          <p:nvPr>
            <p:ph type="sldNum" sz="quarter" idx="12"/>
          </p:nvPr>
        </p:nvSpPr>
        <p:spPr/>
        <p:txBody>
          <a:bodyPr/>
          <a:lstStyle/>
          <a:p>
            <a:fld id="{CEEDF3A4-9E04-435A-AB3C-4BCD61EBBCA9}" type="slidenum">
              <a:rPr lang="en-US" smtClean="0"/>
              <a:t>‹#›</a:t>
            </a:fld>
            <a:endParaRPr lang="en-US"/>
          </a:p>
        </p:txBody>
      </p:sp>
    </p:spTree>
    <p:extLst>
      <p:ext uri="{BB962C8B-B14F-4D97-AF65-F5344CB8AC3E}">
        <p14:creationId xmlns:p14="http://schemas.microsoft.com/office/powerpoint/2010/main" val="720437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3D357-7DB6-F823-C6BF-004B0F8505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0FB4FD-ADB6-0E53-AD8B-0CBC662100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ADBBBC-7169-2589-D12E-7F30EB1B3B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5570A4-8615-9B3C-18E8-04DC281152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5F5AC4-C83F-2F4E-7562-80AB8B5B34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4A9C42-988A-0067-C550-5E1AB2752C05}"/>
              </a:ext>
            </a:extLst>
          </p:cNvPr>
          <p:cNvSpPr>
            <a:spLocks noGrp="1"/>
          </p:cNvSpPr>
          <p:nvPr>
            <p:ph type="dt" sz="half" idx="10"/>
          </p:nvPr>
        </p:nvSpPr>
        <p:spPr/>
        <p:txBody>
          <a:bodyPr/>
          <a:lstStyle/>
          <a:p>
            <a:fld id="{61230A71-E005-4DE0-AD81-B2E61E465DD9}" type="datetime1">
              <a:rPr lang="en-US" smtClean="0"/>
              <a:t>4/22/2025</a:t>
            </a:fld>
            <a:endParaRPr lang="en-US"/>
          </a:p>
        </p:txBody>
      </p:sp>
      <p:sp>
        <p:nvSpPr>
          <p:cNvPr id="8" name="Footer Placeholder 7">
            <a:extLst>
              <a:ext uri="{FF2B5EF4-FFF2-40B4-BE49-F238E27FC236}">
                <a16:creationId xmlns:a16="http://schemas.microsoft.com/office/drawing/2014/main" id="{B5BE8566-63A6-ABD4-5CE3-A845174EEA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532995-BA63-7618-CD05-2A93C2D75392}"/>
              </a:ext>
            </a:extLst>
          </p:cNvPr>
          <p:cNvSpPr>
            <a:spLocks noGrp="1"/>
          </p:cNvSpPr>
          <p:nvPr>
            <p:ph type="sldNum" sz="quarter" idx="12"/>
          </p:nvPr>
        </p:nvSpPr>
        <p:spPr/>
        <p:txBody>
          <a:bodyPr/>
          <a:lstStyle/>
          <a:p>
            <a:fld id="{CEEDF3A4-9E04-435A-AB3C-4BCD61EBBCA9}" type="slidenum">
              <a:rPr lang="en-US" smtClean="0"/>
              <a:t>‹#›</a:t>
            </a:fld>
            <a:endParaRPr lang="en-US"/>
          </a:p>
        </p:txBody>
      </p:sp>
    </p:spTree>
    <p:extLst>
      <p:ext uri="{BB962C8B-B14F-4D97-AF65-F5344CB8AC3E}">
        <p14:creationId xmlns:p14="http://schemas.microsoft.com/office/powerpoint/2010/main" val="2846625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32AE6-2B1D-4824-AEBD-FF70F38199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366DFD-25B8-1480-8616-29D53EC5ACF2}"/>
              </a:ext>
            </a:extLst>
          </p:cNvPr>
          <p:cNvSpPr>
            <a:spLocks noGrp="1"/>
          </p:cNvSpPr>
          <p:nvPr>
            <p:ph type="dt" sz="half" idx="10"/>
          </p:nvPr>
        </p:nvSpPr>
        <p:spPr/>
        <p:txBody>
          <a:bodyPr/>
          <a:lstStyle/>
          <a:p>
            <a:fld id="{C83E5650-4802-4A5D-BD48-90032874B789}" type="datetime1">
              <a:rPr lang="en-US" smtClean="0"/>
              <a:t>4/22/2025</a:t>
            </a:fld>
            <a:endParaRPr lang="en-US"/>
          </a:p>
        </p:txBody>
      </p:sp>
      <p:sp>
        <p:nvSpPr>
          <p:cNvPr id="4" name="Footer Placeholder 3">
            <a:extLst>
              <a:ext uri="{FF2B5EF4-FFF2-40B4-BE49-F238E27FC236}">
                <a16:creationId xmlns:a16="http://schemas.microsoft.com/office/drawing/2014/main" id="{CF69154A-4F65-B99A-087F-4B2422D719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CC1E3D-130E-A6C5-A6F1-5F7E03CDA12B}"/>
              </a:ext>
            </a:extLst>
          </p:cNvPr>
          <p:cNvSpPr>
            <a:spLocks noGrp="1"/>
          </p:cNvSpPr>
          <p:nvPr>
            <p:ph type="sldNum" sz="quarter" idx="12"/>
          </p:nvPr>
        </p:nvSpPr>
        <p:spPr/>
        <p:txBody>
          <a:bodyPr/>
          <a:lstStyle/>
          <a:p>
            <a:fld id="{CEEDF3A4-9E04-435A-AB3C-4BCD61EBBCA9}" type="slidenum">
              <a:rPr lang="en-US" smtClean="0"/>
              <a:t>‹#›</a:t>
            </a:fld>
            <a:endParaRPr lang="en-US"/>
          </a:p>
        </p:txBody>
      </p:sp>
    </p:spTree>
    <p:extLst>
      <p:ext uri="{BB962C8B-B14F-4D97-AF65-F5344CB8AC3E}">
        <p14:creationId xmlns:p14="http://schemas.microsoft.com/office/powerpoint/2010/main" val="3944152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D1E247-78EF-841C-B8E4-B9CC778D3A2C}"/>
              </a:ext>
            </a:extLst>
          </p:cNvPr>
          <p:cNvSpPr>
            <a:spLocks noGrp="1"/>
          </p:cNvSpPr>
          <p:nvPr>
            <p:ph type="dt" sz="half" idx="10"/>
          </p:nvPr>
        </p:nvSpPr>
        <p:spPr/>
        <p:txBody>
          <a:bodyPr/>
          <a:lstStyle/>
          <a:p>
            <a:fld id="{61D8CB03-FD1E-4C40-8BA7-8490B42AA416}" type="datetime1">
              <a:rPr lang="en-US" smtClean="0"/>
              <a:t>4/22/2025</a:t>
            </a:fld>
            <a:endParaRPr lang="en-US"/>
          </a:p>
        </p:txBody>
      </p:sp>
      <p:sp>
        <p:nvSpPr>
          <p:cNvPr id="3" name="Footer Placeholder 2">
            <a:extLst>
              <a:ext uri="{FF2B5EF4-FFF2-40B4-BE49-F238E27FC236}">
                <a16:creationId xmlns:a16="http://schemas.microsoft.com/office/drawing/2014/main" id="{C2FD742F-228D-DCE8-7241-4F61595511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75F176-E68E-37F5-1742-153A16DBE677}"/>
              </a:ext>
            </a:extLst>
          </p:cNvPr>
          <p:cNvSpPr>
            <a:spLocks noGrp="1"/>
          </p:cNvSpPr>
          <p:nvPr>
            <p:ph type="sldNum" sz="quarter" idx="12"/>
          </p:nvPr>
        </p:nvSpPr>
        <p:spPr/>
        <p:txBody>
          <a:bodyPr/>
          <a:lstStyle/>
          <a:p>
            <a:fld id="{CEEDF3A4-9E04-435A-AB3C-4BCD61EBBCA9}" type="slidenum">
              <a:rPr lang="en-US" smtClean="0"/>
              <a:t>‹#›</a:t>
            </a:fld>
            <a:endParaRPr lang="en-US"/>
          </a:p>
        </p:txBody>
      </p:sp>
    </p:spTree>
    <p:extLst>
      <p:ext uri="{BB962C8B-B14F-4D97-AF65-F5344CB8AC3E}">
        <p14:creationId xmlns:p14="http://schemas.microsoft.com/office/powerpoint/2010/main" val="3318034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D960F-7369-AF2E-A89E-4A06A36C0D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597740-779E-221C-1E65-336EB0D23B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8CAECC-E557-C6A4-7E22-4DDB3D0B54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8C78B1-50A5-B783-0352-D22B9498B49E}"/>
              </a:ext>
            </a:extLst>
          </p:cNvPr>
          <p:cNvSpPr>
            <a:spLocks noGrp="1"/>
          </p:cNvSpPr>
          <p:nvPr>
            <p:ph type="dt" sz="half" idx="10"/>
          </p:nvPr>
        </p:nvSpPr>
        <p:spPr/>
        <p:txBody>
          <a:bodyPr/>
          <a:lstStyle/>
          <a:p>
            <a:fld id="{79817E9B-69B0-4028-ADD1-F940DD107D2E}" type="datetime1">
              <a:rPr lang="en-US" smtClean="0"/>
              <a:t>4/22/2025</a:t>
            </a:fld>
            <a:endParaRPr lang="en-US"/>
          </a:p>
        </p:txBody>
      </p:sp>
      <p:sp>
        <p:nvSpPr>
          <p:cNvPr id="6" name="Footer Placeholder 5">
            <a:extLst>
              <a:ext uri="{FF2B5EF4-FFF2-40B4-BE49-F238E27FC236}">
                <a16:creationId xmlns:a16="http://schemas.microsoft.com/office/drawing/2014/main" id="{A18A7431-AB38-B7AA-F8E3-02ACD9B896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CD76E7-D3B2-B296-E99F-F25705E8130B}"/>
              </a:ext>
            </a:extLst>
          </p:cNvPr>
          <p:cNvSpPr>
            <a:spLocks noGrp="1"/>
          </p:cNvSpPr>
          <p:nvPr>
            <p:ph type="sldNum" sz="quarter" idx="12"/>
          </p:nvPr>
        </p:nvSpPr>
        <p:spPr/>
        <p:txBody>
          <a:bodyPr/>
          <a:lstStyle/>
          <a:p>
            <a:fld id="{CEEDF3A4-9E04-435A-AB3C-4BCD61EBBCA9}" type="slidenum">
              <a:rPr lang="en-US" smtClean="0"/>
              <a:t>‹#›</a:t>
            </a:fld>
            <a:endParaRPr lang="en-US"/>
          </a:p>
        </p:txBody>
      </p:sp>
    </p:spTree>
    <p:extLst>
      <p:ext uri="{BB962C8B-B14F-4D97-AF65-F5344CB8AC3E}">
        <p14:creationId xmlns:p14="http://schemas.microsoft.com/office/powerpoint/2010/main" val="3492116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105A-3588-4447-BDE0-7548126631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B637A3-91D1-1F55-B41B-09E3DD25B7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B3FF05-D651-C413-6647-9F8342D5B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854422-F522-6840-54E4-A208AE42C7EE}"/>
              </a:ext>
            </a:extLst>
          </p:cNvPr>
          <p:cNvSpPr>
            <a:spLocks noGrp="1"/>
          </p:cNvSpPr>
          <p:nvPr>
            <p:ph type="dt" sz="half" idx="10"/>
          </p:nvPr>
        </p:nvSpPr>
        <p:spPr/>
        <p:txBody>
          <a:bodyPr/>
          <a:lstStyle/>
          <a:p>
            <a:fld id="{C24E05A6-A296-4618-A232-44A677FEDB50}" type="datetime1">
              <a:rPr lang="en-US" smtClean="0"/>
              <a:t>4/22/2025</a:t>
            </a:fld>
            <a:endParaRPr lang="en-US"/>
          </a:p>
        </p:txBody>
      </p:sp>
      <p:sp>
        <p:nvSpPr>
          <p:cNvPr id="6" name="Footer Placeholder 5">
            <a:extLst>
              <a:ext uri="{FF2B5EF4-FFF2-40B4-BE49-F238E27FC236}">
                <a16:creationId xmlns:a16="http://schemas.microsoft.com/office/drawing/2014/main" id="{1350147A-4118-B854-A358-0453466B05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323F97-F3FA-7795-7779-CD69A37C1977}"/>
              </a:ext>
            </a:extLst>
          </p:cNvPr>
          <p:cNvSpPr>
            <a:spLocks noGrp="1"/>
          </p:cNvSpPr>
          <p:nvPr>
            <p:ph type="sldNum" sz="quarter" idx="12"/>
          </p:nvPr>
        </p:nvSpPr>
        <p:spPr/>
        <p:txBody>
          <a:bodyPr/>
          <a:lstStyle/>
          <a:p>
            <a:fld id="{CEEDF3A4-9E04-435A-AB3C-4BCD61EBBCA9}" type="slidenum">
              <a:rPr lang="en-US" smtClean="0"/>
              <a:t>‹#›</a:t>
            </a:fld>
            <a:endParaRPr lang="en-US"/>
          </a:p>
        </p:txBody>
      </p:sp>
    </p:spTree>
    <p:extLst>
      <p:ext uri="{BB962C8B-B14F-4D97-AF65-F5344CB8AC3E}">
        <p14:creationId xmlns:p14="http://schemas.microsoft.com/office/powerpoint/2010/main" val="2686788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6F1AB5-5306-2BAF-5177-07985FE8F2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257972-311B-3885-6F29-2E6A26FCDB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2E9C91-6B49-7097-8D45-FC921AF7E4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E10F34E-97BC-495E-82CE-53F256C84611}" type="datetime1">
              <a:rPr lang="en-US" smtClean="0"/>
              <a:t>4/22/2025</a:t>
            </a:fld>
            <a:endParaRPr lang="en-US"/>
          </a:p>
        </p:txBody>
      </p:sp>
      <p:sp>
        <p:nvSpPr>
          <p:cNvPr id="5" name="Footer Placeholder 4">
            <a:extLst>
              <a:ext uri="{FF2B5EF4-FFF2-40B4-BE49-F238E27FC236}">
                <a16:creationId xmlns:a16="http://schemas.microsoft.com/office/drawing/2014/main" id="{720C50FF-E81E-7FFC-7296-4B89E1C31C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EE7C0D9-B1F7-6C17-7523-AFBBE26541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EEDF3A4-9E04-435A-AB3C-4BCD61EBBCA9}" type="slidenum">
              <a:rPr lang="en-US" smtClean="0"/>
              <a:t>‹#›</a:t>
            </a:fld>
            <a:endParaRPr lang="en-US"/>
          </a:p>
        </p:txBody>
      </p:sp>
    </p:spTree>
    <p:extLst>
      <p:ext uri="{BB962C8B-B14F-4D97-AF65-F5344CB8AC3E}">
        <p14:creationId xmlns:p14="http://schemas.microsoft.com/office/powerpoint/2010/main" val="2733295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D4EB7-C9F3-F57A-5BC1-D0348989BC94}"/>
              </a:ext>
            </a:extLst>
          </p:cNvPr>
          <p:cNvSpPr>
            <a:spLocks noGrp="1"/>
          </p:cNvSpPr>
          <p:nvPr>
            <p:ph type="ctrTitle"/>
          </p:nvPr>
        </p:nvSpPr>
        <p:spPr/>
        <p:txBody>
          <a:bodyPr/>
          <a:lstStyle/>
          <a:p>
            <a:r>
              <a:rPr lang="en-US" dirty="0"/>
              <a:t>Ethical Hacking </a:t>
            </a:r>
            <a:r>
              <a:rPr lang="en-US" dirty="0" err="1"/>
              <a:t>Footprinting</a:t>
            </a:r>
            <a:r>
              <a:rPr lang="en-US" dirty="0"/>
              <a:t> &amp; Information Gathering</a:t>
            </a:r>
          </a:p>
        </p:txBody>
      </p:sp>
      <p:sp>
        <p:nvSpPr>
          <p:cNvPr id="3" name="Subtitle 2">
            <a:extLst>
              <a:ext uri="{FF2B5EF4-FFF2-40B4-BE49-F238E27FC236}">
                <a16:creationId xmlns:a16="http://schemas.microsoft.com/office/drawing/2014/main" id="{932D7206-5EC0-6BAF-7565-67E24B892138}"/>
              </a:ext>
            </a:extLst>
          </p:cNvPr>
          <p:cNvSpPr>
            <a:spLocks noGrp="1"/>
          </p:cNvSpPr>
          <p:nvPr>
            <p:ph type="subTitle" idx="1"/>
          </p:nvPr>
        </p:nvSpPr>
        <p:spPr/>
        <p:txBody>
          <a:bodyPr/>
          <a:lstStyle/>
          <a:p>
            <a:r>
              <a:rPr lang="en-US" dirty="0"/>
              <a:t>Dr. Risala </a:t>
            </a:r>
            <a:r>
              <a:rPr lang="en-US" dirty="0" err="1"/>
              <a:t>Tasin</a:t>
            </a:r>
            <a:r>
              <a:rPr lang="en-US" dirty="0"/>
              <a:t> Khan</a:t>
            </a:r>
          </a:p>
        </p:txBody>
      </p:sp>
      <p:sp>
        <p:nvSpPr>
          <p:cNvPr id="4" name="Slide Number Placeholder 3">
            <a:extLst>
              <a:ext uri="{FF2B5EF4-FFF2-40B4-BE49-F238E27FC236}">
                <a16:creationId xmlns:a16="http://schemas.microsoft.com/office/drawing/2014/main" id="{3E63160E-3A51-FC62-6BA7-431881A05310}"/>
              </a:ext>
            </a:extLst>
          </p:cNvPr>
          <p:cNvSpPr>
            <a:spLocks noGrp="1"/>
          </p:cNvSpPr>
          <p:nvPr>
            <p:ph type="sldNum" sz="quarter" idx="12"/>
          </p:nvPr>
        </p:nvSpPr>
        <p:spPr/>
        <p:txBody>
          <a:bodyPr/>
          <a:lstStyle/>
          <a:p>
            <a:fld id="{CEEDF3A4-9E04-435A-AB3C-4BCD61EBBCA9}" type="slidenum">
              <a:rPr lang="en-US" smtClean="0"/>
              <a:t>1</a:t>
            </a:fld>
            <a:endParaRPr lang="en-US"/>
          </a:p>
        </p:txBody>
      </p:sp>
    </p:spTree>
    <p:extLst>
      <p:ext uri="{BB962C8B-B14F-4D97-AF65-F5344CB8AC3E}">
        <p14:creationId xmlns:p14="http://schemas.microsoft.com/office/powerpoint/2010/main" val="972261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9B8A66-3758-35D7-7299-B2E3EDC14F64}"/>
              </a:ext>
            </a:extLst>
          </p:cNvPr>
          <p:cNvSpPr>
            <a:spLocks noGrp="1"/>
          </p:cNvSpPr>
          <p:nvPr>
            <p:ph idx="1"/>
          </p:nvPr>
        </p:nvSpPr>
        <p:spPr>
          <a:xfrm>
            <a:off x="838200" y="768006"/>
            <a:ext cx="10515600" cy="4351338"/>
          </a:xfrm>
        </p:spPr>
        <p:txBody>
          <a:bodyPr>
            <a:normAutofit/>
          </a:bodyPr>
          <a:lstStyle/>
          <a:p>
            <a:pPr marL="0" indent="0">
              <a:buNone/>
            </a:pPr>
            <a:r>
              <a:rPr lang="en-US" sz="3600" b="1" dirty="0"/>
              <a:t>2.4 Social Engineering</a:t>
            </a:r>
          </a:p>
          <a:p>
            <a:pPr marL="457200" lvl="1" indent="0">
              <a:buNone/>
            </a:pPr>
            <a:r>
              <a:rPr lang="en-US" sz="3200" dirty="0"/>
              <a:t>Manipulating individuals to disclose sensitive information.</a:t>
            </a:r>
          </a:p>
          <a:p>
            <a:pPr lvl="1"/>
            <a:r>
              <a:rPr lang="en-US" sz="3200" b="1" dirty="0"/>
              <a:t>Techniques:</a:t>
            </a:r>
          </a:p>
          <a:p>
            <a:pPr lvl="2"/>
            <a:r>
              <a:rPr lang="en-US" sz="2800" dirty="0">
                <a:solidFill>
                  <a:srgbClr val="0070C0"/>
                </a:solidFill>
              </a:rPr>
              <a:t>Phishing Emails:</a:t>
            </a:r>
            <a:r>
              <a:rPr lang="en-US" sz="2800" dirty="0"/>
              <a:t> Deceptive emails to extract credentials.</a:t>
            </a:r>
          </a:p>
          <a:p>
            <a:pPr lvl="2"/>
            <a:r>
              <a:rPr lang="en-US" sz="2800" dirty="0">
                <a:solidFill>
                  <a:srgbClr val="0070C0"/>
                </a:solidFill>
              </a:rPr>
              <a:t>Pretexting:</a:t>
            </a:r>
            <a:r>
              <a:rPr lang="en-US" sz="2800" dirty="0"/>
              <a:t> Pretending to be someone with authority.</a:t>
            </a:r>
          </a:p>
          <a:p>
            <a:pPr lvl="2"/>
            <a:r>
              <a:rPr lang="en-US" sz="2800" dirty="0">
                <a:solidFill>
                  <a:srgbClr val="0070C0"/>
                </a:solidFill>
              </a:rPr>
              <a:t>Dumpster Diving:</a:t>
            </a:r>
            <a:r>
              <a:rPr lang="en-US" sz="2800" dirty="0"/>
              <a:t> Searching through physical or digital waste for sensitive information.</a:t>
            </a:r>
          </a:p>
          <a:p>
            <a:pPr lvl="3"/>
            <a:endParaRPr lang="en-US" sz="2400" b="1" dirty="0"/>
          </a:p>
        </p:txBody>
      </p:sp>
      <p:sp>
        <p:nvSpPr>
          <p:cNvPr id="4" name="Slide Number Placeholder 3">
            <a:extLst>
              <a:ext uri="{FF2B5EF4-FFF2-40B4-BE49-F238E27FC236}">
                <a16:creationId xmlns:a16="http://schemas.microsoft.com/office/drawing/2014/main" id="{4CE8F4D8-CEE7-02B4-4F6A-30493B0081AC}"/>
              </a:ext>
            </a:extLst>
          </p:cNvPr>
          <p:cNvSpPr>
            <a:spLocks noGrp="1"/>
          </p:cNvSpPr>
          <p:nvPr>
            <p:ph type="sldNum" sz="quarter" idx="12"/>
          </p:nvPr>
        </p:nvSpPr>
        <p:spPr/>
        <p:txBody>
          <a:bodyPr/>
          <a:lstStyle/>
          <a:p>
            <a:fld id="{CEEDF3A4-9E04-435A-AB3C-4BCD61EBBCA9}" type="slidenum">
              <a:rPr lang="en-US" smtClean="0"/>
              <a:t>10</a:t>
            </a:fld>
            <a:endParaRPr lang="en-US"/>
          </a:p>
        </p:txBody>
      </p:sp>
    </p:spTree>
    <p:extLst>
      <p:ext uri="{BB962C8B-B14F-4D97-AF65-F5344CB8AC3E}">
        <p14:creationId xmlns:p14="http://schemas.microsoft.com/office/powerpoint/2010/main" val="4152894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BE4B6-3598-281B-9BEC-EE3704FFD221}"/>
              </a:ext>
            </a:extLst>
          </p:cNvPr>
          <p:cNvSpPr>
            <a:spLocks noGrp="1"/>
          </p:cNvSpPr>
          <p:nvPr>
            <p:ph type="title"/>
          </p:nvPr>
        </p:nvSpPr>
        <p:spPr/>
        <p:txBody>
          <a:bodyPr/>
          <a:lstStyle/>
          <a:p>
            <a:r>
              <a:rPr lang="en-US" dirty="0"/>
              <a:t>3. Technical Information Gathering</a:t>
            </a:r>
          </a:p>
        </p:txBody>
      </p:sp>
      <p:sp>
        <p:nvSpPr>
          <p:cNvPr id="3" name="Content Placeholder 2">
            <a:extLst>
              <a:ext uri="{FF2B5EF4-FFF2-40B4-BE49-F238E27FC236}">
                <a16:creationId xmlns:a16="http://schemas.microsoft.com/office/drawing/2014/main" id="{C230A82A-F9B9-C724-BE9B-F236DD121BA4}"/>
              </a:ext>
            </a:extLst>
          </p:cNvPr>
          <p:cNvSpPr>
            <a:spLocks noGrp="1"/>
          </p:cNvSpPr>
          <p:nvPr>
            <p:ph idx="1"/>
          </p:nvPr>
        </p:nvSpPr>
        <p:spPr/>
        <p:txBody>
          <a:bodyPr/>
          <a:lstStyle/>
          <a:p>
            <a:r>
              <a:rPr lang="en-US" dirty="0"/>
              <a:t>This involves leveraging technical methods to gather system-specific or network-specific information.</a:t>
            </a:r>
          </a:p>
          <a:p>
            <a:pPr marL="0" indent="0">
              <a:buNone/>
            </a:pPr>
            <a:r>
              <a:rPr lang="en-US" b="1" dirty="0"/>
              <a:t>3.1 DNS Reconnaissance</a:t>
            </a:r>
          </a:p>
          <a:p>
            <a:pPr marL="457200" lvl="1" indent="0">
              <a:buNone/>
            </a:pPr>
            <a:r>
              <a:rPr lang="en-US" b="1" dirty="0"/>
              <a:t>Tools:</a:t>
            </a:r>
          </a:p>
          <a:p>
            <a:pPr lvl="2"/>
            <a:r>
              <a:rPr lang="en-US" dirty="0" err="1"/>
              <a:t>DNSenum</a:t>
            </a:r>
            <a:endParaRPr lang="en-US" dirty="0"/>
          </a:p>
          <a:p>
            <a:pPr lvl="2"/>
            <a:r>
              <a:rPr lang="en-US" dirty="0"/>
              <a:t>Fierce</a:t>
            </a:r>
          </a:p>
          <a:p>
            <a:pPr marL="457200" lvl="1" indent="0">
              <a:buNone/>
            </a:pPr>
            <a:r>
              <a:rPr lang="en-US" b="1" dirty="0"/>
              <a:t>Purpose:</a:t>
            </a:r>
          </a:p>
          <a:p>
            <a:pPr lvl="1"/>
            <a:r>
              <a:rPr lang="en-US" dirty="0"/>
              <a:t>Enumerating subdomains: </a:t>
            </a:r>
          </a:p>
          <a:p>
            <a:pPr lvl="2"/>
            <a:r>
              <a:rPr lang="en-US" dirty="0"/>
              <a:t>a process of discovering all the sub domain under a specific domain</a:t>
            </a:r>
          </a:p>
          <a:p>
            <a:pPr lvl="1"/>
            <a:r>
              <a:rPr lang="en-US" dirty="0"/>
              <a:t>Identifying mail servers, name servers, and A records.</a:t>
            </a:r>
          </a:p>
          <a:p>
            <a:pPr marL="457200" lvl="1" indent="0">
              <a:buNone/>
            </a:pPr>
            <a:endParaRPr lang="en-US" b="1" dirty="0"/>
          </a:p>
          <a:p>
            <a:pPr marL="457200" lvl="1" indent="0">
              <a:buNone/>
            </a:pPr>
            <a:endParaRPr lang="en-US" b="1" dirty="0"/>
          </a:p>
        </p:txBody>
      </p:sp>
      <p:sp>
        <p:nvSpPr>
          <p:cNvPr id="4" name="Slide Number Placeholder 3">
            <a:extLst>
              <a:ext uri="{FF2B5EF4-FFF2-40B4-BE49-F238E27FC236}">
                <a16:creationId xmlns:a16="http://schemas.microsoft.com/office/drawing/2014/main" id="{EB94ED63-03A0-EDA6-4AFD-288EFD966D61}"/>
              </a:ext>
            </a:extLst>
          </p:cNvPr>
          <p:cNvSpPr>
            <a:spLocks noGrp="1"/>
          </p:cNvSpPr>
          <p:nvPr>
            <p:ph type="sldNum" sz="quarter" idx="12"/>
          </p:nvPr>
        </p:nvSpPr>
        <p:spPr/>
        <p:txBody>
          <a:bodyPr/>
          <a:lstStyle/>
          <a:p>
            <a:fld id="{CEEDF3A4-9E04-435A-AB3C-4BCD61EBBCA9}" type="slidenum">
              <a:rPr lang="en-US" smtClean="0"/>
              <a:t>11</a:t>
            </a:fld>
            <a:endParaRPr lang="en-US"/>
          </a:p>
        </p:txBody>
      </p:sp>
    </p:spTree>
    <p:extLst>
      <p:ext uri="{BB962C8B-B14F-4D97-AF65-F5344CB8AC3E}">
        <p14:creationId xmlns:p14="http://schemas.microsoft.com/office/powerpoint/2010/main" val="1353696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F93FF-8F94-84A7-9554-B72B16D3B7EF}"/>
              </a:ext>
            </a:extLst>
          </p:cNvPr>
          <p:cNvSpPr>
            <a:spLocks noGrp="1"/>
          </p:cNvSpPr>
          <p:nvPr>
            <p:ph type="title"/>
          </p:nvPr>
        </p:nvSpPr>
        <p:spPr/>
        <p:txBody>
          <a:bodyPr/>
          <a:lstStyle/>
          <a:p>
            <a:r>
              <a:rPr lang="en-US" dirty="0"/>
              <a:t>Purpose of Enumerating subdomains</a:t>
            </a:r>
          </a:p>
        </p:txBody>
      </p:sp>
      <p:sp>
        <p:nvSpPr>
          <p:cNvPr id="3" name="Content Placeholder 2">
            <a:extLst>
              <a:ext uri="{FF2B5EF4-FFF2-40B4-BE49-F238E27FC236}">
                <a16:creationId xmlns:a16="http://schemas.microsoft.com/office/drawing/2014/main" id="{6A867292-82F4-94D8-9CA0-74552C6F4FB3}"/>
              </a:ext>
            </a:extLst>
          </p:cNvPr>
          <p:cNvSpPr>
            <a:spLocks noGrp="1"/>
          </p:cNvSpPr>
          <p:nvPr>
            <p:ph idx="1"/>
          </p:nvPr>
        </p:nvSpPr>
        <p:spPr/>
        <p:txBody>
          <a:bodyPr>
            <a:normAutofit/>
          </a:bodyPr>
          <a:lstStyle/>
          <a:p>
            <a:pPr marL="514350" indent="-514350">
              <a:buAutoNum type="arabicPeriod"/>
            </a:pPr>
            <a:r>
              <a:rPr lang="en-US" dirty="0"/>
              <a:t>Asset Discovery:</a:t>
            </a:r>
          </a:p>
          <a:p>
            <a:pPr marL="457200" lvl="1" indent="0">
              <a:buNone/>
            </a:pPr>
            <a:r>
              <a:rPr lang="en-US" dirty="0"/>
              <a:t>To uncover hidden or lesser-known assets that may host critical applications.</a:t>
            </a:r>
          </a:p>
          <a:p>
            <a:pPr marL="0" indent="0">
              <a:buNone/>
            </a:pPr>
            <a:r>
              <a:rPr lang="en-US" dirty="0"/>
              <a:t>2. Vulnerability Assessment:</a:t>
            </a:r>
          </a:p>
          <a:p>
            <a:pPr marL="457200" lvl="1" indent="0">
              <a:buNone/>
            </a:pPr>
            <a:r>
              <a:rPr lang="en-US" dirty="0"/>
              <a:t>Subdomains may reveal outdated or misconfigured services.</a:t>
            </a:r>
          </a:p>
          <a:p>
            <a:pPr marL="0" indent="0">
              <a:buNone/>
            </a:pPr>
            <a:r>
              <a:rPr lang="en-US" dirty="0"/>
              <a:t>3. Attack Surface Expansion:</a:t>
            </a:r>
          </a:p>
          <a:p>
            <a:pPr marL="457200" lvl="1" indent="0">
              <a:buNone/>
            </a:pPr>
            <a:r>
              <a:rPr lang="en-US" dirty="0"/>
              <a:t>Helps identify more potential entry points for attack.</a:t>
            </a:r>
          </a:p>
          <a:p>
            <a:pPr marL="0" indent="0">
              <a:buNone/>
            </a:pPr>
            <a:r>
              <a:rPr lang="en-US" dirty="0"/>
              <a:t>4. Mapping Infrastructure:</a:t>
            </a:r>
          </a:p>
          <a:p>
            <a:pPr marL="457200" lvl="1" indent="0">
              <a:buNone/>
            </a:pPr>
            <a:r>
              <a:rPr lang="en-US" dirty="0"/>
              <a:t>Provides a clearer view of organization’s network layout.</a:t>
            </a:r>
            <a:br>
              <a:rPr lang="en-US" dirty="0"/>
            </a:br>
            <a:r>
              <a:rPr lang="en-US" dirty="0"/>
              <a:t> </a:t>
            </a:r>
          </a:p>
        </p:txBody>
      </p:sp>
      <p:sp>
        <p:nvSpPr>
          <p:cNvPr id="4" name="Slide Number Placeholder 3">
            <a:extLst>
              <a:ext uri="{FF2B5EF4-FFF2-40B4-BE49-F238E27FC236}">
                <a16:creationId xmlns:a16="http://schemas.microsoft.com/office/drawing/2014/main" id="{E0693D58-7532-F0E3-89CF-A45690EF5B12}"/>
              </a:ext>
            </a:extLst>
          </p:cNvPr>
          <p:cNvSpPr>
            <a:spLocks noGrp="1"/>
          </p:cNvSpPr>
          <p:nvPr>
            <p:ph type="sldNum" sz="quarter" idx="12"/>
          </p:nvPr>
        </p:nvSpPr>
        <p:spPr/>
        <p:txBody>
          <a:bodyPr/>
          <a:lstStyle/>
          <a:p>
            <a:fld id="{CEEDF3A4-9E04-435A-AB3C-4BCD61EBBCA9}" type="slidenum">
              <a:rPr lang="en-US" smtClean="0"/>
              <a:t>12</a:t>
            </a:fld>
            <a:endParaRPr lang="en-US"/>
          </a:p>
        </p:txBody>
      </p:sp>
    </p:spTree>
    <p:extLst>
      <p:ext uri="{BB962C8B-B14F-4D97-AF65-F5344CB8AC3E}">
        <p14:creationId xmlns:p14="http://schemas.microsoft.com/office/powerpoint/2010/main" val="315629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B33F5B-197F-414C-227A-24D1C14BCFB2}"/>
              </a:ext>
            </a:extLst>
          </p:cNvPr>
          <p:cNvSpPr>
            <a:spLocks noGrp="1"/>
          </p:cNvSpPr>
          <p:nvPr>
            <p:ph idx="1"/>
          </p:nvPr>
        </p:nvSpPr>
        <p:spPr>
          <a:xfrm>
            <a:off x="728031" y="856140"/>
            <a:ext cx="10515600" cy="5081951"/>
          </a:xfrm>
        </p:spPr>
        <p:txBody>
          <a:bodyPr>
            <a:normAutofit/>
          </a:bodyPr>
          <a:lstStyle/>
          <a:p>
            <a:pPr marL="0" indent="0">
              <a:buNone/>
            </a:pPr>
            <a:r>
              <a:rPr lang="en-US" sz="3600" b="1" dirty="0"/>
              <a:t>3.2 Wireless Network Discovery</a:t>
            </a:r>
          </a:p>
          <a:p>
            <a:pPr marL="457200" lvl="1" indent="0">
              <a:buNone/>
            </a:pPr>
            <a:r>
              <a:rPr lang="en-US" sz="3200" b="1" dirty="0"/>
              <a:t>Tools:</a:t>
            </a:r>
          </a:p>
          <a:p>
            <a:pPr lvl="2"/>
            <a:r>
              <a:rPr lang="en-US" sz="2800" dirty="0"/>
              <a:t>Kismet</a:t>
            </a:r>
          </a:p>
          <a:p>
            <a:pPr lvl="2"/>
            <a:r>
              <a:rPr lang="en-US" sz="2800" dirty="0" err="1"/>
              <a:t>Aircrack</a:t>
            </a:r>
            <a:r>
              <a:rPr lang="en-US" sz="2800" dirty="0"/>
              <a:t>-ng</a:t>
            </a:r>
          </a:p>
          <a:p>
            <a:pPr lvl="1"/>
            <a:r>
              <a:rPr lang="en-US" sz="3200" b="1" dirty="0"/>
              <a:t>Purpose:</a:t>
            </a:r>
          </a:p>
          <a:p>
            <a:pPr lvl="2"/>
            <a:r>
              <a:rPr lang="en-US" sz="2800" dirty="0"/>
              <a:t>Identifying Wi-Fi networks and their security protocols.</a:t>
            </a:r>
          </a:p>
          <a:p>
            <a:pPr lvl="2"/>
            <a:r>
              <a:rPr lang="en-US" sz="2800" dirty="0"/>
              <a:t>Detecting potential vulnerabilities in wireless configurations.</a:t>
            </a:r>
          </a:p>
          <a:p>
            <a:pPr lvl="2"/>
            <a:endParaRPr lang="en-US" sz="2800" dirty="0"/>
          </a:p>
          <a:p>
            <a:pPr marL="457200" lvl="1" indent="0">
              <a:buNone/>
            </a:pPr>
            <a:endParaRPr lang="en-US" sz="3200" b="1" dirty="0"/>
          </a:p>
        </p:txBody>
      </p:sp>
      <p:sp>
        <p:nvSpPr>
          <p:cNvPr id="4" name="Slide Number Placeholder 3">
            <a:extLst>
              <a:ext uri="{FF2B5EF4-FFF2-40B4-BE49-F238E27FC236}">
                <a16:creationId xmlns:a16="http://schemas.microsoft.com/office/drawing/2014/main" id="{2905EAB8-4425-200F-655A-D50CEBF13269}"/>
              </a:ext>
            </a:extLst>
          </p:cNvPr>
          <p:cNvSpPr>
            <a:spLocks noGrp="1"/>
          </p:cNvSpPr>
          <p:nvPr>
            <p:ph type="sldNum" sz="quarter" idx="12"/>
          </p:nvPr>
        </p:nvSpPr>
        <p:spPr/>
        <p:txBody>
          <a:bodyPr/>
          <a:lstStyle/>
          <a:p>
            <a:fld id="{CEEDF3A4-9E04-435A-AB3C-4BCD61EBBCA9}" type="slidenum">
              <a:rPr lang="en-US" smtClean="0"/>
              <a:t>13</a:t>
            </a:fld>
            <a:endParaRPr lang="en-US"/>
          </a:p>
        </p:txBody>
      </p:sp>
    </p:spTree>
    <p:extLst>
      <p:ext uri="{BB962C8B-B14F-4D97-AF65-F5344CB8AC3E}">
        <p14:creationId xmlns:p14="http://schemas.microsoft.com/office/powerpoint/2010/main" val="3569810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9AF646-D77C-2866-DB3B-1AACDDCBE189}"/>
              </a:ext>
            </a:extLst>
          </p:cNvPr>
          <p:cNvSpPr>
            <a:spLocks noGrp="1"/>
          </p:cNvSpPr>
          <p:nvPr>
            <p:ph idx="1"/>
          </p:nvPr>
        </p:nvSpPr>
        <p:spPr>
          <a:xfrm>
            <a:off x="728031" y="944275"/>
            <a:ext cx="10515600" cy="5566693"/>
          </a:xfrm>
        </p:spPr>
        <p:txBody>
          <a:bodyPr>
            <a:normAutofit fontScale="92500" lnSpcReduction="10000"/>
          </a:bodyPr>
          <a:lstStyle/>
          <a:p>
            <a:pPr marL="0" indent="0">
              <a:buNone/>
            </a:pPr>
            <a:r>
              <a:rPr lang="en-US" b="1" dirty="0"/>
              <a:t>3.3 Packet Sniffing</a:t>
            </a:r>
          </a:p>
          <a:p>
            <a:pPr marL="457200" lvl="1" indent="0">
              <a:buNone/>
            </a:pPr>
            <a:r>
              <a:rPr lang="en-US" dirty="0"/>
              <a:t>Intercepting and analyzing network traffic.</a:t>
            </a:r>
          </a:p>
          <a:p>
            <a:pPr marL="457200" lvl="1" indent="0">
              <a:buNone/>
            </a:pPr>
            <a:r>
              <a:rPr lang="en-US" b="1" dirty="0"/>
              <a:t>Tools:</a:t>
            </a:r>
          </a:p>
          <a:p>
            <a:pPr lvl="2"/>
            <a:r>
              <a:rPr lang="en-US" dirty="0"/>
              <a:t>Wireshark</a:t>
            </a:r>
          </a:p>
          <a:p>
            <a:pPr lvl="2"/>
            <a:r>
              <a:rPr lang="en-US" dirty="0" err="1"/>
              <a:t>Tcpdump</a:t>
            </a:r>
            <a:endParaRPr lang="en-US" b="1" dirty="0"/>
          </a:p>
          <a:p>
            <a:pPr lvl="1"/>
            <a:r>
              <a:rPr lang="en-US" b="1" dirty="0"/>
              <a:t>Purpose:</a:t>
            </a:r>
            <a:endParaRPr lang="en-US" dirty="0"/>
          </a:p>
          <a:p>
            <a:pPr marL="1200150" lvl="2" indent="-285750"/>
            <a:r>
              <a:rPr lang="en-US" dirty="0"/>
              <a:t>Extracting sensitive data (unencrypted passwords, session cookies).</a:t>
            </a:r>
          </a:p>
          <a:p>
            <a:pPr marL="1200150" lvl="2" indent="-285750"/>
            <a:r>
              <a:rPr lang="en-US" dirty="0"/>
              <a:t>Understanding communication protocols.</a:t>
            </a:r>
          </a:p>
          <a:p>
            <a:pPr marL="0" indent="0">
              <a:buNone/>
            </a:pPr>
            <a:r>
              <a:rPr lang="en-US" b="1" dirty="0"/>
              <a:t>3.4 Vulnerability Scanning</a:t>
            </a:r>
          </a:p>
          <a:p>
            <a:pPr marL="457200" lvl="1" indent="0">
              <a:buNone/>
            </a:pPr>
            <a:r>
              <a:rPr lang="en-US" dirty="0"/>
              <a:t>Identifying potential weaknesses in the target’s infrastructure.</a:t>
            </a:r>
          </a:p>
          <a:p>
            <a:pPr marL="457200" lvl="1" indent="0">
              <a:buNone/>
            </a:pPr>
            <a:r>
              <a:rPr lang="en-US" b="1" dirty="0"/>
              <a:t>Tools:</a:t>
            </a:r>
          </a:p>
          <a:p>
            <a:pPr lvl="2"/>
            <a:r>
              <a:rPr lang="en-US" dirty="0"/>
              <a:t>Nessus</a:t>
            </a:r>
          </a:p>
          <a:p>
            <a:pPr lvl="2"/>
            <a:r>
              <a:rPr lang="en-US" dirty="0"/>
              <a:t>OpenVAS</a:t>
            </a:r>
          </a:p>
          <a:p>
            <a:pPr lvl="2"/>
            <a:r>
              <a:rPr lang="en-US" dirty="0"/>
              <a:t>Qualys</a:t>
            </a:r>
          </a:p>
          <a:p>
            <a:pPr marL="457200" lvl="1" indent="0">
              <a:buNone/>
            </a:pPr>
            <a:r>
              <a:rPr lang="en-US" b="1" dirty="0"/>
              <a:t>Purpose:</a:t>
            </a:r>
          </a:p>
          <a:p>
            <a:pPr marL="914400" lvl="2" indent="0">
              <a:buNone/>
            </a:pPr>
            <a:r>
              <a:rPr lang="en-US" dirty="0"/>
              <a:t>Highlighting security flaws for exploitation or remediation.</a:t>
            </a:r>
          </a:p>
          <a:p>
            <a:pPr marL="457200" lvl="1" indent="0">
              <a:buNone/>
            </a:pPr>
            <a:endParaRPr lang="en-US" b="1" dirty="0"/>
          </a:p>
          <a:p>
            <a:pPr marL="457200" lvl="1" indent="0">
              <a:buNone/>
            </a:pPr>
            <a:endParaRPr lang="en-US" b="1" dirty="0"/>
          </a:p>
          <a:p>
            <a:pPr marL="457200" lvl="1" indent="0">
              <a:buNone/>
            </a:pPr>
            <a:endParaRPr lang="en-US" b="1" dirty="0"/>
          </a:p>
        </p:txBody>
      </p:sp>
      <p:sp>
        <p:nvSpPr>
          <p:cNvPr id="4" name="Slide Number Placeholder 3">
            <a:extLst>
              <a:ext uri="{FF2B5EF4-FFF2-40B4-BE49-F238E27FC236}">
                <a16:creationId xmlns:a16="http://schemas.microsoft.com/office/drawing/2014/main" id="{33C150E3-3622-4702-58AF-6D5321A1C28D}"/>
              </a:ext>
            </a:extLst>
          </p:cNvPr>
          <p:cNvSpPr>
            <a:spLocks noGrp="1"/>
          </p:cNvSpPr>
          <p:nvPr>
            <p:ph type="sldNum" sz="quarter" idx="12"/>
          </p:nvPr>
        </p:nvSpPr>
        <p:spPr/>
        <p:txBody>
          <a:bodyPr/>
          <a:lstStyle/>
          <a:p>
            <a:fld id="{CEEDF3A4-9E04-435A-AB3C-4BCD61EBBCA9}" type="slidenum">
              <a:rPr lang="en-US" smtClean="0"/>
              <a:t>14</a:t>
            </a:fld>
            <a:endParaRPr lang="en-US"/>
          </a:p>
        </p:txBody>
      </p:sp>
    </p:spTree>
    <p:extLst>
      <p:ext uri="{BB962C8B-B14F-4D97-AF65-F5344CB8AC3E}">
        <p14:creationId xmlns:p14="http://schemas.microsoft.com/office/powerpoint/2010/main" val="2591705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CF428-AD48-4954-A114-6E20C9D5E0A8}"/>
              </a:ext>
            </a:extLst>
          </p:cNvPr>
          <p:cNvSpPr>
            <a:spLocks noGrp="1"/>
          </p:cNvSpPr>
          <p:nvPr>
            <p:ph type="title"/>
          </p:nvPr>
        </p:nvSpPr>
        <p:spPr/>
        <p:txBody>
          <a:bodyPr/>
          <a:lstStyle/>
          <a:p>
            <a:r>
              <a:rPr lang="en-US" b="1" dirty="0"/>
              <a:t>4. Human-Centric Information Gathering</a:t>
            </a:r>
            <a:br>
              <a:rPr lang="en-US" b="1" dirty="0"/>
            </a:br>
            <a:endParaRPr lang="en-US" dirty="0"/>
          </a:p>
        </p:txBody>
      </p:sp>
      <p:sp>
        <p:nvSpPr>
          <p:cNvPr id="3" name="Content Placeholder 2">
            <a:extLst>
              <a:ext uri="{FF2B5EF4-FFF2-40B4-BE49-F238E27FC236}">
                <a16:creationId xmlns:a16="http://schemas.microsoft.com/office/drawing/2014/main" id="{555457FB-B521-2298-673B-066D9BFCCC72}"/>
              </a:ext>
            </a:extLst>
          </p:cNvPr>
          <p:cNvSpPr>
            <a:spLocks noGrp="1"/>
          </p:cNvSpPr>
          <p:nvPr>
            <p:ph idx="1"/>
          </p:nvPr>
        </p:nvSpPr>
        <p:spPr/>
        <p:txBody>
          <a:bodyPr>
            <a:normAutofit lnSpcReduction="10000"/>
          </a:bodyPr>
          <a:lstStyle/>
          <a:p>
            <a:pPr marL="0" indent="0">
              <a:buNone/>
            </a:pPr>
            <a:r>
              <a:rPr lang="en-US" dirty="0"/>
              <a:t>Focusing on people within an organization to gather intelligence.</a:t>
            </a:r>
          </a:p>
          <a:p>
            <a:pPr marL="0" indent="0">
              <a:buNone/>
            </a:pPr>
            <a:r>
              <a:rPr lang="en-US" b="1" dirty="0"/>
              <a:t>4.1 Employee Profiling</a:t>
            </a:r>
          </a:p>
          <a:p>
            <a:pPr marL="457200" lvl="1" indent="0">
              <a:buNone/>
            </a:pPr>
            <a:r>
              <a:rPr lang="en-US" b="1" dirty="0"/>
              <a:t>Sources:</a:t>
            </a:r>
          </a:p>
          <a:p>
            <a:pPr lvl="2"/>
            <a:r>
              <a:rPr lang="en-US" dirty="0"/>
              <a:t>LinkedIn</a:t>
            </a:r>
          </a:p>
          <a:p>
            <a:pPr lvl="2"/>
            <a:r>
              <a:rPr lang="en-US" dirty="0"/>
              <a:t>Twitter</a:t>
            </a:r>
          </a:p>
          <a:p>
            <a:pPr lvl="2"/>
            <a:r>
              <a:rPr lang="en-US" dirty="0"/>
              <a:t>Personal Blogs</a:t>
            </a:r>
          </a:p>
          <a:p>
            <a:pPr lvl="2"/>
            <a:r>
              <a:rPr lang="en-US" dirty="0"/>
              <a:t>Facebook</a:t>
            </a:r>
          </a:p>
          <a:p>
            <a:pPr marL="0" indent="0">
              <a:buNone/>
            </a:pPr>
            <a:r>
              <a:rPr lang="en-US" b="1" dirty="0"/>
              <a:t>4.2 Physical Surveillance</a:t>
            </a:r>
          </a:p>
          <a:p>
            <a:pPr lvl="1"/>
            <a:r>
              <a:rPr lang="en-US" dirty="0"/>
              <a:t>Observing physical locations to understand routines and vulnerabilities.</a:t>
            </a:r>
          </a:p>
          <a:p>
            <a:pPr marL="457200" lvl="1" indent="0">
              <a:buNone/>
            </a:pPr>
            <a:r>
              <a:rPr lang="en-US" b="1" dirty="0"/>
              <a:t>Purpose:</a:t>
            </a:r>
          </a:p>
          <a:p>
            <a:pPr lvl="2"/>
            <a:r>
              <a:rPr lang="en-US" dirty="0"/>
              <a:t>Mapping access points and security measures.</a:t>
            </a:r>
          </a:p>
          <a:p>
            <a:pPr marL="457200" lvl="1" indent="0">
              <a:buNone/>
            </a:pPr>
            <a:endParaRPr lang="en-US" b="1" dirty="0"/>
          </a:p>
          <a:p>
            <a:pPr marL="0" indent="0">
              <a:buNone/>
            </a:pPr>
            <a:endParaRPr lang="en-US" dirty="0"/>
          </a:p>
          <a:p>
            <a:pPr marL="1371600" lvl="3" indent="0">
              <a:buNone/>
            </a:pPr>
            <a:endParaRPr lang="en-US" b="1" dirty="0"/>
          </a:p>
        </p:txBody>
      </p:sp>
      <p:sp>
        <p:nvSpPr>
          <p:cNvPr id="4" name="Slide Number Placeholder 3">
            <a:extLst>
              <a:ext uri="{FF2B5EF4-FFF2-40B4-BE49-F238E27FC236}">
                <a16:creationId xmlns:a16="http://schemas.microsoft.com/office/drawing/2014/main" id="{4D370CD7-83C5-A7C0-F68B-03786E05C2E6}"/>
              </a:ext>
            </a:extLst>
          </p:cNvPr>
          <p:cNvSpPr>
            <a:spLocks noGrp="1"/>
          </p:cNvSpPr>
          <p:nvPr>
            <p:ph type="sldNum" sz="quarter" idx="12"/>
          </p:nvPr>
        </p:nvSpPr>
        <p:spPr/>
        <p:txBody>
          <a:bodyPr/>
          <a:lstStyle/>
          <a:p>
            <a:fld id="{CEEDF3A4-9E04-435A-AB3C-4BCD61EBBCA9}" type="slidenum">
              <a:rPr lang="en-US" smtClean="0"/>
              <a:t>15</a:t>
            </a:fld>
            <a:endParaRPr lang="en-US"/>
          </a:p>
        </p:txBody>
      </p:sp>
    </p:spTree>
    <p:extLst>
      <p:ext uri="{BB962C8B-B14F-4D97-AF65-F5344CB8AC3E}">
        <p14:creationId xmlns:p14="http://schemas.microsoft.com/office/powerpoint/2010/main" val="3221242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F17C-5B0F-62E3-06AF-3E67D5A134DA}"/>
              </a:ext>
            </a:extLst>
          </p:cNvPr>
          <p:cNvSpPr>
            <a:spLocks noGrp="1"/>
          </p:cNvSpPr>
          <p:nvPr>
            <p:ph type="title"/>
          </p:nvPr>
        </p:nvSpPr>
        <p:spPr>
          <a:xfrm>
            <a:off x="838200" y="38922"/>
            <a:ext cx="10515600" cy="1325563"/>
          </a:xfrm>
        </p:spPr>
        <p:txBody>
          <a:bodyPr/>
          <a:lstStyle/>
          <a:p>
            <a:r>
              <a:rPr lang="en-US" dirty="0"/>
              <a:t>Keeping Inventory</a:t>
            </a:r>
          </a:p>
        </p:txBody>
      </p:sp>
      <p:sp>
        <p:nvSpPr>
          <p:cNvPr id="3" name="Content Placeholder 2">
            <a:extLst>
              <a:ext uri="{FF2B5EF4-FFF2-40B4-BE49-F238E27FC236}">
                <a16:creationId xmlns:a16="http://schemas.microsoft.com/office/drawing/2014/main" id="{561177DF-EC2C-7C54-CD47-B4207B83E249}"/>
              </a:ext>
            </a:extLst>
          </p:cNvPr>
          <p:cNvSpPr>
            <a:spLocks noGrp="1"/>
          </p:cNvSpPr>
          <p:nvPr>
            <p:ph idx="1"/>
          </p:nvPr>
        </p:nvSpPr>
        <p:spPr>
          <a:xfrm>
            <a:off x="449855" y="1109529"/>
            <a:ext cx="11292289" cy="5324322"/>
          </a:xfrm>
        </p:spPr>
        <p:txBody>
          <a:bodyPr>
            <a:normAutofit fontScale="85000" lnSpcReduction="10000"/>
          </a:bodyPr>
          <a:lstStyle/>
          <a:p>
            <a:r>
              <a:rPr lang="en-US" sz="2400" b="0" i="0" u="none" strike="noStrike" baseline="0" dirty="0">
                <a:solidFill>
                  <a:srgbClr val="000000"/>
                </a:solidFill>
                <a:latin typeface="Minion Pro"/>
              </a:rPr>
              <a:t>When gathering information, you will need a place to keep track of it, some form of </a:t>
            </a:r>
            <a:r>
              <a:rPr lang="en-US" sz="2400" b="1" i="0" u="none" strike="noStrike" baseline="0" dirty="0">
                <a:solidFill>
                  <a:srgbClr val="000000"/>
                </a:solidFill>
                <a:latin typeface="Minion Pro"/>
              </a:rPr>
              <a:t>inventory</a:t>
            </a:r>
            <a:r>
              <a:rPr lang="en-US" sz="2400" b="0" i="0" u="none" strike="noStrike" baseline="0" dirty="0">
                <a:solidFill>
                  <a:srgbClr val="000000"/>
                </a:solidFill>
                <a:latin typeface="Minion Pro"/>
              </a:rPr>
              <a:t>.</a:t>
            </a:r>
          </a:p>
          <a:p>
            <a:r>
              <a:rPr lang="en-US" sz="2400" b="0" i="0" u="none" strike="noStrike" baseline="0" dirty="0">
                <a:solidFill>
                  <a:srgbClr val="000000"/>
                </a:solidFill>
                <a:latin typeface="Minion Pro"/>
              </a:rPr>
              <a:t> This not only keeps you from repeating steps but helps to classify what is relevant. </a:t>
            </a:r>
          </a:p>
          <a:p>
            <a:r>
              <a:rPr lang="en-US" sz="2400" b="0" i="0" u="none" strike="noStrike" baseline="0" dirty="0">
                <a:solidFill>
                  <a:srgbClr val="000000"/>
                </a:solidFill>
                <a:latin typeface="Minion Pro"/>
              </a:rPr>
              <a:t>Being disorganized will slow the process down and lead to less success. </a:t>
            </a:r>
          </a:p>
          <a:p>
            <a:r>
              <a:rPr lang="en-US" sz="2400" b="0" i="0" u="none" strike="noStrike" baseline="0" dirty="0">
                <a:solidFill>
                  <a:srgbClr val="000000"/>
                </a:solidFill>
                <a:latin typeface="Minion Pro"/>
              </a:rPr>
              <a:t>You can use any method or tool to keep track of your information. </a:t>
            </a:r>
          </a:p>
          <a:p>
            <a:r>
              <a:rPr lang="en-US" sz="2400" b="0" i="0" u="none" strike="noStrike" baseline="0" dirty="0">
                <a:solidFill>
                  <a:srgbClr val="000000"/>
                </a:solidFill>
                <a:latin typeface="Minion Pro"/>
              </a:rPr>
              <a:t>Spreadsheets are the most common method as they are very flexible and can be adapted to support multiple parts of the overall process.</a:t>
            </a:r>
          </a:p>
          <a:p>
            <a:r>
              <a:rPr lang="en-US" sz="2400" b="0" i="0" u="none" strike="noStrike" baseline="0" dirty="0">
                <a:solidFill>
                  <a:srgbClr val="000000"/>
                </a:solidFill>
                <a:latin typeface="Minion Pro"/>
              </a:rPr>
              <a:t> The sheets with tabs can cover items such as names, dates, and links, while other tabs may be adapted to support some of the scanning information later, such as IP address, operating system, and login accounts. </a:t>
            </a:r>
          </a:p>
          <a:p>
            <a:r>
              <a:rPr lang="en-US" sz="2400" b="0" i="0" u="none" strike="noStrike" baseline="0" dirty="0">
                <a:solidFill>
                  <a:srgbClr val="000000"/>
                </a:solidFill>
                <a:latin typeface="Minion Pro"/>
              </a:rPr>
              <a:t>Starting with web searches and ending with </a:t>
            </a:r>
            <a:r>
              <a:rPr lang="en-US" sz="2400" b="0" i="0" u="none" strike="noStrike" baseline="0" dirty="0" err="1">
                <a:solidFill>
                  <a:srgbClr val="000000"/>
                </a:solidFill>
                <a:latin typeface="Minion Pro"/>
              </a:rPr>
              <a:t>footprinting</a:t>
            </a:r>
            <a:r>
              <a:rPr lang="en-US" sz="2400" b="0" i="0" u="none" strike="noStrike" baseline="0" dirty="0">
                <a:solidFill>
                  <a:srgbClr val="000000"/>
                </a:solidFill>
                <a:latin typeface="Minion Pro"/>
              </a:rPr>
              <a:t> applications, we will be looking at gathering as much information about the target before attempting any of the other steps, including exploitation. </a:t>
            </a:r>
          </a:p>
          <a:p>
            <a:r>
              <a:rPr lang="en-US" sz="2400" b="0" i="0" u="none" strike="noStrike" baseline="0" dirty="0">
                <a:solidFill>
                  <a:srgbClr val="000000"/>
                </a:solidFill>
                <a:latin typeface="Minion Pro"/>
              </a:rPr>
              <a:t>It is this initial detective work that makes hackers and pen testers so effective at what they do. </a:t>
            </a:r>
          </a:p>
          <a:p>
            <a:r>
              <a:rPr lang="en-US" sz="2400" b="0" i="0" u="none" strike="noStrike" baseline="0" dirty="0">
                <a:solidFill>
                  <a:srgbClr val="000000"/>
                </a:solidFill>
                <a:latin typeface="Minion Pro"/>
              </a:rPr>
              <a:t>Because they have gathered and documented all the information, they are able to quickly pivot and find multiple ways to infiltrate and exploit the target</a:t>
            </a:r>
          </a:p>
          <a:p>
            <a:r>
              <a:rPr lang="en-US" sz="2400" b="0" i="0" u="none" strike="noStrike" baseline="0" dirty="0">
                <a:solidFill>
                  <a:srgbClr val="000000"/>
                </a:solidFill>
                <a:latin typeface="Minion Pro"/>
              </a:rPr>
              <a:t>. In many cases, the attackers know more about an organization and how it operates than the internal personnel. Let’s get started exploring the tools and techniques of </a:t>
            </a:r>
            <a:r>
              <a:rPr lang="en-US" sz="2400" b="0" i="0" u="none" strike="noStrike" baseline="0" dirty="0" err="1">
                <a:solidFill>
                  <a:srgbClr val="000000"/>
                </a:solidFill>
                <a:latin typeface="Minion Pro"/>
              </a:rPr>
              <a:t>footprinting</a:t>
            </a:r>
            <a:r>
              <a:rPr lang="en-US" sz="2400" b="0" i="0" u="none" strike="noStrike" baseline="0" dirty="0">
                <a:solidFill>
                  <a:srgbClr val="000000"/>
                </a:solidFill>
                <a:latin typeface="Minion Pro"/>
              </a:rPr>
              <a:t> and reconnaissance.</a:t>
            </a:r>
            <a:endParaRPr lang="en-US" sz="3200" dirty="0"/>
          </a:p>
        </p:txBody>
      </p:sp>
      <p:sp>
        <p:nvSpPr>
          <p:cNvPr id="4" name="Slide Number Placeholder 3">
            <a:extLst>
              <a:ext uri="{FF2B5EF4-FFF2-40B4-BE49-F238E27FC236}">
                <a16:creationId xmlns:a16="http://schemas.microsoft.com/office/drawing/2014/main" id="{A3BFC979-175C-A1CF-A17A-24E655C28676}"/>
              </a:ext>
            </a:extLst>
          </p:cNvPr>
          <p:cNvSpPr>
            <a:spLocks noGrp="1"/>
          </p:cNvSpPr>
          <p:nvPr>
            <p:ph type="sldNum" sz="quarter" idx="12"/>
          </p:nvPr>
        </p:nvSpPr>
        <p:spPr/>
        <p:txBody>
          <a:bodyPr/>
          <a:lstStyle/>
          <a:p>
            <a:fld id="{CEEDF3A4-9E04-435A-AB3C-4BCD61EBBCA9}" type="slidenum">
              <a:rPr lang="en-US" smtClean="0"/>
              <a:t>16</a:t>
            </a:fld>
            <a:endParaRPr lang="en-US"/>
          </a:p>
        </p:txBody>
      </p:sp>
    </p:spTree>
    <p:extLst>
      <p:ext uri="{BB962C8B-B14F-4D97-AF65-F5344CB8AC3E}">
        <p14:creationId xmlns:p14="http://schemas.microsoft.com/office/powerpoint/2010/main" val="977865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40349C-5091-B598-C814-6B09457210C8}"/>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Passive Information Gathering</a:t>
            </a:r>
          </a:p>
        </p:txBody>
      </p:sp>
      <p:pic>
        <p:nvPicPr>
          <p:cNvPr id="8" name="Graphic 7" descr="Communications">
            <a:extLst>
              <a:ext uri="{FF2B5EF4-FFF2-40B4-BE49-F238E27FC236}">
                <a16:creationId xmlns:a16="http://schemas.microsoft.com/office/drawing/2014/main" id="{CBE5F83C-A5FD-F822-9B3A-0D047EBBFB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5" name="Group 1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6" name="Freeform: Shape 1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D9F043F9-1872-1C95-3203-67E276EE492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CEEDF3A4-9E04-435A-AB3C-4BCD61EBBCA9}" type="slidenum">
              <a:rPr lang="en-US" smtClean="0">
                <a:solidFill>
                  <a:schemeClr val="tx1">
                    <a:tint val="75000"/>
                  </a:schemeClr>
                </a:solidFill>
              </a:rPr>
              <a:pPr>
                <a:spcAft>
                  <a:spcPts val="600"/>
                </a:spcAft>
              </a:pPr>
              <a:t>17</a:t>
            </a:fld>
            <a:endParaRPr lang="en-US">
              <a:solidFill>
                <a:schemeClr val="tx1">
                  <a:tint val="75000"/>
                </a:schemeClr>
              </a:solidFill>
            </a:endParaRPr>
          </a:p>
        </p:txBody>
      </p:sp>
    </p:spTree>
    <p:extLst>
      <p:ext uri="{BB962C8B-B14F-4D97-AF65-F5344CB8AC3E}">
        <p14:creationId xmlns:p14="http://schemas.microsoft.com/office/powerpoint/2010/main" val="384476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087AA-7214-A744-F73F-1CFD7A12EF13}"/>
              </a:ext>
            </a:extLst>
          </p:cNvPr>
          <p:cNvSpPr>
            <a:spLocks noGrp="1"/>
          </p:cNvSpPr>
          <p:nvPr>
            <p:ph type="title"/>
          </p:nvPr>
        </p:nvSpPr>
        <p:spPr>
          <a:xfrm>
            <a:off x="838200" y="0"/>
            <a:ext cx="10515600" cy="1325563"/>
          </a:xfrm>
        </p:spPr>
        <p:txBody>
          <a:bodyPr/>
          <a:lstStyle/>
          <a:p>
            <a:r>
              <a:rPr lang="en-US" dirty="0"/>
              <a:t>Web Searches and Google Hack</a:t>
            </a:r>
          </a:p>
        </p:txBody>
      </p:sp>
      <p:sp>
        <p:nvSpPr>
          <p:cNvPr id="3" name="Content Placeholder 2">
            <a:extLst>
              <a:ext uri="{FF2B5EF4-FFF2-40B4-BE49-F238E27FC236}">
                <a16:creationId xmlns:a16="http://schemas.microsoft.com/office/drawing/2014/main" id="{F14035C3-733D-F69C-BCA5-DA9059A76859}"/>
              </a:ext>
            </a:extLst>
          </p:cNvPr>
          <p:cNvSpPr>
            <a:spLocks noGrp="1"/>
          </p:cNvSpPr>
          <p:nvPr>
            <p:ph idx="1"/>
          </p:nvPr>
        </p:nvSpPr>
        <p:spPr>
          <a:xfrm>
            <a:off x="451693" y="1253331"/>
            <a:ext cx="11325338" cy="5191536"/>
          </a:xfrm>
        </p:spPr>
        <p:txBody>
          <a:bodyPr>
            <a:normAutofit/>
          </a:bodyPr>
          <a:lstStyle/>
          <a:p>
            <a:pPr algn="just"/>
            <a:r>
              <a:rPr lang="en-US" sz="2400" b="0" i="0" u="none" strike="noStrike" baseline="0" dirty="0">
                <a:solidFill>
                  <a:srgbClr val="000000"/>
                </a:solidFill>
                <a:latin typeface="Minion Pro"/>
              </a:rPr>
              <a:t>The first tools we’re discussing </a:t>
            </a:r>
            <a:r>
              <a:rPr lang="en-US" sz="2400" dirty="0">
                <a:solidFill>
                  <a:srgbClr val="000000"/>
                </a:solidFill>
                <a:latin typeface="Minion Pro"/>
              </a:rPr>
              <a:t>is</a:t>
            </a:r>
            <a:r>
              <a:rPr lang="en-US" sz="2400" b="0" i="0" u="none" strike="noStrike" baseline="0" dirty="0">
                <a:solidFill>
                  <a:srgbClr val="000000"/>
                </a:solidFill>
                <a:latin typeface="Minion Pro"/>
              </a:rPr>
              <a:t> </a:t>
            </a:r>
            <a:r>
              <a:rPr lang="en-US" sz="2400" b="1" i="0" u="none" strike="noStrike" baseline="0" dirty="0">
                <a:solidFill>
                  <a:srgbClr val="000000"/>
                </a:solidFill>
                <a:latin typeface="Minion Pro"/>
              </a:rPr>
              <a:t>web searches </a:t>
            </a:r>
            <a:r>
              <a:rPr lang="en-US" sz="2400" b="0" i="0" u="none" strike="noStrike" baseline="0" dirty="0">
                <a:solidFill>
                  <a:srgbClr val="000000"/>
                </a:solidFill>
                <a:latin typeface="Minion Pro"/>
              </a:rPr>
              <a:t>and </a:t>
            </a:r>
            <a:r>
              <a:rPr lang="en-US" sz="2400" b="1" i="0" u="none" strike="noStrike" baseline="0" dirty="0">
                <a:solidFill>
                  <a:srgbClr val="000000"/>
                </a:solidFill>
                <a:latin typeface="Minion Pro"/>
              </a:rPr>
              <a:t>Google hacks</a:t>
            </a:r>
            <a:r>
              <a:rPr lang="en-US" sz="2400" b="0" i="0" u="none" strike="noStrike" baseline="0" dirty="0">
                <a:solidFill>
                  <a:srgbClr val="000000"/>
                </a:solidFill>
                <a:latin typeface="Minion Pro"/>
              </a:rPr>
              <a:t>. </a:t>
            </a:r>
          </a:p>
          <a:p>
            <a:pPr algn="just"/>
            <a:r>
              <a:rPr lang="en-US" sz="2400" b="0" i="0" u="none" strike="noStrike" baseline="0" dirty="0">
                <a:solidFill>
                  <a:srgbClr val="000000"/>
                </a:solidFill>
                <a:latin typeface="Minion Pro"/>
              </a:rPr>
              <a:t>You might ask why start with searches? Why not go directly to the website and begin there?</a:t>
            </a:r>
          </a:p>
          <a:p>
            <a:pPr algn="just"/>
            <a:r>
              <a:rPr lang="en-US" sz="2400" b="0" i="0" u="none" strike="noStrike" baseline="0" dirty="0">
                <a:solidFill>
                  <a:srgbClr val="000000"/>
                </a:solidFill>
                <a:latin typeface="Minion Pro"/>
              </a:rPr>
              <a:t> While it’s tempting to go right where you think the primary information is, this is also one of the first lines of defense for the organization.</a:t>
            </a:r>
          </a:p>
          <a:p>
            <a:pPr algn="just"/>
            <a:r>
              <a:rPr lang="en-US" sz="2400" b="0" i="0" u="none" strike="noStrike" baseline="0" dirty="0">
                <a:solidFill>
                  <a:srgbClr val="000000"/>
                </a:solidFill>
                <a:latin typeface="Minion Pro"/>
              </a:rPr>
              <a:t> Because they own the website, they will get information about who is connecting, when they are connecting, what pages they are spending time on, and so on. </a:t>
            </a:r>
          </a:p>
          <a:p>
            <a:pPr algn="just"/>
            <a:r>
              <a:rPr lang="en-US" sz="2400" b="0" i="0" u="none" strike="noStrike" baseline="0" dirty="0">
                <a:solidFill>
                  <a:srgbClr val="000000"/>
                </a:solidFill>
                <a:latin typeface="Minion Pro"/>
              </a:rPr>
              <a:t>This information is primarily used by marketing to gather metrics about their brand, focus, and public message. </a:t>
            </a:r>
          </a:p>
          <a:p>
            <a:pPr algn="just"/>
            <a:r>
              <a:rPr lang="en-US" sz="2400" b="0" i="0" u="none" strike="noStrike" baseline="0" dirty="0">
                <a:solidFill>
                  <a:srgbClr val="000000"/>
                </a:solidFill>
                <a:latin typeface="Minion Pro"/>
              </a:rPr>
              <a:t>The security teams also use this information to see the same things but from a security perspective. They are interested in what countries requests are coming from, what browsers are being used, and whether there is anything unusual about the requests coming in. </a:t>
            </a:r>
            <a:endParaRPr lang="en-US" sz="2400" dirty="0"/>
          </a:p>
        </p:txBody>
      </p:sp>
      <p:sp>
        <p:nvSpPr>
          <p:cNvPr id="4" name="Slide Number Placeholder 3">
            <a:extLst>
              <a:ext uri="{FF2B5EF4-FFF2-40B4-BE49-F238E27FC236}">
                <a16:creationId xmlns:a16="http://schemas.microsoft.com/office/drawing/2014/main" id="{09BF29A5-071E-46CC-0EB5-1116BC4C3956}"/>
              </a:ext>
            </a:extLst>
          </p:cNvPr>
          <p:cNvSpPr>
            <a:spLocks noGrp="1"/>
          </p:cNvSpPr>
          <p:nvPr>
            <p:ph type="sldNum" sz="quarter" idx="12"/>
          </p:nvPr>
        </p:nvSpPr>
        <p:spPr/>
        <p:txBody>
          <a:bodyPr/>
          <a:lstStyle/>
          <a:p>
            <a:fld id="{CEEDF3A4-9E04-435A-AB3C-4BCD61EBBCA9}" type="slidenum">
              <a:rPr lang="en-US" smtClean="0"/>
              <a:t>18</a:t>
            </a:fld>
            <a:endParaRPr lang="en-US"/>
          </a:p>
        </p:txBody>
      </p:sp>
    </p:spTree>
    <p:extLst>
      <p:ext uri="{BB962C8B-B14F-4D97-AF65-F5344CB8AC3E}">
        <p14:creationId xmlns:p14="http://schemas.microsoft.com/office/powerpoint/2010/main" val="2165873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8C17C-5AAD-EFCE-F165-50DD139DD867}"/>
              </a:ext>
            </a:extLst>
          </p:cNvPr>
          <p:cNvSpPr>
            <a:spLocks noGrp="1"/>
          </p:cNvSpPr>
          <p:nvPr>
            <p:ph type="title"/>
          </p:nvPr>
        </p:nvSpPr>
        <p:spPr>
          <a:xfrm>
            <a:off x="838200" y="0"/>
            <a:ext cx="10515600" cy="1325563"/>
          </a:xfrm>
        </p:spPr>
        <p:txBody>
          <a:bodyPr/>
          <a:lstStyle/>
          <a:p>
            <a:r>
              <a:rPr lang="en-US" dirty="0"/>
              <a:t>Web Searches and Google Hack(Cont..)</a:t>
            </a:r>
          </a:p>
        </p:txBody>
      </p:sp>
      <p:sp>
        <p:nvSpPr>
          <p:cNvPr id="3" name="Content Placeholder 2">
            <a:extLst>
              <a:ext uri="{FF2B5EF4-FFF2-40B4-BE49-F238E27FC236}">
                <a16:creationId xmlns:a16="http://schemas.microsoft.com/office/drawing/2014/main" id="{808FDD63-0963-F939-64D2-F63C3E28CA95}"/>
              </a:ext>
            </a:extLst>
          </p:cNvPr>
          <p:cNvSpPr>
            <a:spLocks noGrp="1"/>
          </p:cNvSpPr>
          <p:nvPr>
            <p:ph idx="1"/>
          </p:nvPr>
        </p:nvSpPr>
        <p:spPr>
          <a:xfrm>
            <a:off x="385589" y="1253330"/>
            <a:ext cx="11391441" cy="5103019"/>
          </a:xfrm>
        </p:spPr>
        <p:txBody>
          <a:bodyPr>
            <a:normAutofit lnSpcReduction="10000"/>
          </a:bodyPr>
          <a:lstStyle/>
          <a:p>
            <a:r>
              <a:rPr lang="en-US" b="0" i="0" u="none" strike="noStrike" baseline="0" dirty="0">
                <a:solidFill>
                  <a:srgbClr val="000000"/>
                </a:solidFill>
                <a:latin typeface="Minion Pro"/>
              </a:rPr>
              <a:t>There are many search engines available for your use, however, </a:t>
            </a:r>
            <a:r>
              <a:rPr lang="en-US" b="1" i="0" u="none" strike="noStrike" baseline="0" dirty="0">
                <a:solidFill>
                  <a:srgbClr val="000000"/>
                </a:solidFill>
                <a:latin typeface="Minion Pro"/>
              </a:rPr>
              <a:t>Google </a:t>
            </a:r>
            <a:r>
              <a:rPr lang="en-US" b="0" i="0" u="none" strike="noStrike" baseline="0" dirty="0">
                <a:solidFill>
                  <a:srgbClr val="000000"/>
                </a:solidFill>
                <a:latin typeface="Minion Pro"/>
              </a:rPr>
              <a:t>is the most dominant, and we will focus on its use for gathering information. </a:t>
            </a:r>
          </a:p>
          <a:p>
            <a:r>
              <a:rPr lang="en-US" b="0" i="0" u="none" strike="noStrike" baseline="0" dirty="0">
                <a:solidFill>
                  <a:srgbClr val="000000"/>
                </a:solidFill>
                <a:latin typeface="Minion Pro"/>
              </a:rPr>
              <a:t>When you go on to Google, you are presented with a generic search bar where you can enter what you are looking for and proceed; however, Google has advanced search functions, and if you are aware of them, you can get more focused information than you otherwise would get. </a:t>
            </a:r>
          </a:p>
          <a:p>
            <a:r>
              <a:rPr lang="en-US" b="0" i="0" u="none" strike="noStrike" baseline="0" dirty="0">
                <a:solidFill>
                  <a:srgbClr val="000000"/>
                </a:solidFill>
                <a:latin typeface="Minion Pro"/>
              </a:rPr>
              <a:t>These extra functions are referred to as follows: </a:t>
            </a:r>
          </a:p>
          <a:p>
            <a:pPr algn="just"/>
            <a:r>
              <a:rPr lang="en-US" b="1" i="0" u="none" strike="noStrike" baseline="0" dirty="0">
                <a:solidFill>
                  <a:srgbClr val="000000"/>
                </a:solidFill>
                <a:latin typeface="Minion Pro"/>
              </a:rPr>
              <a:t>Directives</a:t>
            </a:r>
            <a:r>
              <a:rPr lang="en-US" b="0" i="0" u="none" strike="noStrike" baseline="0" dirty="0">
                <a:solidFill>
                  <a:srgbClr val="000000"/>
                </a:solidFill>
                <a:latin typeface="Minion Pro"/>
              </a:rPr>
              <a:t>: Google directives are searches where keywords are introduced to the query to change the nature of the search. Examples include </a:t>
            </a:r>
            <a:r>
              <a:rPr lang="en-US" b="0" i="0" u="none" strike="noStrike" baseline="0" dirty="0">
                <a:solidFill>
                  <a:srgbClr val="000000"/>
                </a:solidFill>
                <a:latin typeface="Courier Std"/>
              </a:rPr>
              <a:t>Jaguar -car </a:t>
            </a:r>
            <a:r>
              <a:rPr lang="en-US" b="0" i="0" u="none" strike="noStrike" baseline="0" dirty="0">
                <a:solidFill>
                  <a:srgbClr val="000000"/>
                </a:solidFill>
                <a:latin typeface="Minion Pro"/>
              </a:rPr>
              <a:t>to filter out cars, or </a:t>
            </a:r>
            <a:r>
              <a:rPr lang="en-US" b="0" i="0" u="none" strike="noStrike" baseline="0" dirty="0" err="1">
                <a:solidFill>
                  <a:srgbClr val="000000"/>
                </a:solidFill>
                <a:latin typeface="Courier Std"/>
              </a:rPr>
              <a:t>site:wikipedia.org</a:t>
            </a:r>
            <a:r>
              <a:rPr lang="en-US" b="0" i="0" u="none" strike="noStrike" baseline="0" dirty="0">
                <a:solidFill>
                  <a:srgbClr val="000000"/>
                </a:solidFill>
                <a:latin typeface="Courier Std"/>
              </a:rPr>
              <a:t> </a:t>
            </a:r>
            <a:r>
              <a:rPr lang="en-US" b="0" i="0" u="none" strike="noStrike" baseline="0" dirty="0" err="1">
                <a:solidFill>
                  <a:srgbClr val="000000"/>
                </a:solidFill>
                <a:latin typeface="Courier Std"/>
              </a:rPr>
              <a:t>arp</a:t>
            </a:r>
            <a:r>
              <a:rPr lang="en-US" b="0" i="0" u="none" strike="noStrike" baseline="0" dirty="0">
                <a:solidFill>
                  <a:srgbClr val="000000"/>
                </a:solidFill>
                <a:latin typeface="Courier Std"/>
              </a:rPr>
              <a:t> protocol </a:t>
            </a:r>
          </a:p>
          <a:p>
            <a:pPr algn="just"/>
            <a:r>
              <a:rPr lang="en-US" b="1" i="0" u="none" strike="noStrike" baseline="0" dirty="0">
                <a:solidFill>
                  <a:srgbClr val="000000"/>
                </a:solidFill>
                <a:latin typeface="Minion Pro"/>
              </a:rPr>
              <a:t>Google Hacks</a:t>
            </a:r>
            <a:r>
              <a:rPr lang="en-US" b="0" i="0" u="none" strike="noStrike" baseline="0" dirty="0">
                <a:solidFill>
                  <a:srgbClr val="000000"/>
                </a:solidFill>
                <a:latin typeface="Minion Pro"/>
              </a:rPr>
              <a:t>: Google Hacks use specific search techniques or search order operations to uncover information. </a:t>
            </a:r>
          </a:p>
        </p:txBody>
      </p:sp>
      <p:sp>
        <p:nvSpPr>
          <p:cNvPr id="4" name="Slide Number Placeholder 3">
            <a:extLst>
              <a:ext uri="{FF2B5EF4-FFF2-40B4-BE49-F238E27FC236}">
                <a16:creationId xmlns:a16="http://schemas.microsoft.com/office/drawing/2014/main" id="{F2CD3692-8BFB-D2C0-7D99-9CBACCFE702A}"/>
              </a:ext>
            </a:extLst>
          </p:cNvPr>
          <p:cNvSpPr>
            <a:spLocks noGrp="1"/>
          </p:cNvSpPr>
          <p:nvPr>
            <p:ph type="sldNum" sz="quarter" idx="12"/>
          </p:nvPr>
        </p:nvSpPr>
        <p:spPr/>
        <p:txBody>
          <a:bodyPr/>
          <a:lstStyle/>
          <a:p>
            <a:fld id="{CEEDF3A4-9E04-435A-AB3C-4BCD61EBBCA9}" type="slidenum">
              <a:rPr lang="en-US" smtClean="0"/>
              <a:t>19</a:t>
            </a:fld>
            <a:endParaRPr lang="en-US"/>
          </a:p>
        </p:txBody>
      </p:sp>
    </p:spTree>
    <p:extLst>
      <p:ext uri="{BB962C8B-B14F-4D97-AF65-F5344CB8AC3E}">
        <p14:creationId xmlns:p14="http://schemas.microsoft.com/office/powerpoint/2010/main" val="231785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BF5CB-E7A1-85BA-4A09-FF212BA327A1}"/>
              </a:ext>
            </a:extLst>
          </p:cNvPr>
          <p:cNvSpPr>
            <a:spLocks noGrp="1"/>
          </p:cNvSpPr>
          <p:nvPr>
            <p:ph type="title"/>
          </p:nvPr>
        </p:nvSpPr>
        <p:spPr/>
        <p:txBody>
          <a:bodyPr/>
          <a:lstStyle/>
          <a:p>
            <a:r>
              <a:rPr lang="en-US" dirty="0"/>
              <a:t>What is Information Gathering and </a:t>
            </a:r>
            <a:r>
              <a:rPr lang="en-US" dirty="0" err="1"/>
              <a:t>Footprinting</a:t>
            </a:r>
            <a:endParaRPr lang="en-US" dirty="0"/>
          </a:p>
        </p:txBody>
      </p:sp>
      <p:sp>
        <p:nvSpPr>
          <p:cNvPr id="3" name="Content Placeholder 2">
            <a:extLst>
              <a:ext uri="{FF2B5EF4-FFF2-40B4-BE49-F238E27FC236}">
                <a16:creationId xmlns:a16="http://schemas.microsoft.com/office/drawing/2014/main" id="{E6CF703B-6731-3388-E9E2-513FD623F973}"/>
              </a:ext>
            </a:extLst>
          </p:cNvPr>
          <p:cNvSpPr>
            <a:spLocks noGrp="1"/>
          </p:cNvSpPr>
          <p:nvPr>
            <p:ph idx="1"/>
          </p:nvPr>
        </p:nvSpPr>
        <p:spPr/>
        <p:txBody>
          <a:bodyPr>
            <a:normAutofit fontScale="92500" lnSpcReduction="10000"/>
          </a:bodyPr>
          <a:lstStyle/>
          <a:p>
            <a:pPr algn="just"/>
            <a:r>
              <a:rPr lang="en-US" sz="1800" b="1" dirty="0">
                <a:solidFill>
                  <a:srgbClr val="000000"/>
                </a:solidFill>
                <a:latin typeface="Minion Pro"/>
              </a:rPr>
              <a:t>Information gathering</a:t>
            </a:r>
            <a:r>
              <a:rPr lang="en-US" sz="1800" dirty="0">
                <a:solidFill>
                  <a:srgbClr val="000000"/>
                </a:solidFill>
                <a:latin typeface="Minion Pro"/>
              </a:rPr>
              <a:t> is the initial phase of reconnaissance in cybersecurity and other domains, where individuals or organizations collect data about a target to plan further actions. It can be performed actively or passively, depending on whether direct interaction with the target occurs.</a:t>
            </a:r>
          </a:p>
          <a:p>
            <a:pPr algn="just"/>
            <a:r>
              <a:rPr lang="en-US" sz="1800" b="1" i="0" u="none" strike="noStrike" baseline="0" dirty="0" err="1">
                <a:solidFill>
                  <a:srgbClr val="000000"/>
                </a:solidFill>
                <a:latin typeface="Minion Pro"/>
              </a:rPr>
              <a:t>Footprinting</a:t>
            </a:r>
            <a:r>
              <a:rPr lang="en-US" sz="1800" b="1" i="0" u="none" strike="noStrike" baseline="0" dirty="0">
                <a:solidFill>
                  <a:srgbClr val="000000"/>
                </a:solidFill>
                <a:latin typeface="Minion Pro"/>
              </a:rPr>
              <a:t> </a:t>
            </a:r>
            <a:r>
              <a:rPr lang="en-US" sz="1800" b="0" i="0" u="none" strike="noStrike" baseline="0" dirty="0">
                <a:solidFill>
                  <a:srgbClr val="000000"/>
                </a:solidFill>
                <a:latin typeface="Minion Pro"/>
              </a:rPr>
              <a:t>is the gathering and recording of information about a target or targets or </a:t>
            </a:r>
            <a:r>
              <a:rPr lang="en-US" sz="1800" dirty="0">
                <a:solidFill>
                  <a:srgbClr val="000000"/>
                </a:solidFill>
                <a:latin typeface="Minion Pro"/>
              </a:rPr>
              <a:t>mapping out the structure of a target’s network or organization using publicly available data.</a:t>
            </a:r>
            <a:endParaRPr lang="en-US" sz="1800" b="0" i="0" u="none" strike="noStrike" baseline="0" dirty="0">
              <a:solidFill>
                <a:srgbClr val="000000"/>
              </a:solidFill>
              <a:latin typeface="Minion Pro"/>
            </a:endParaRPr>
          </a:p>
          <a:p>
            <a:pPr algn="just"/>
            <a:r>
              <a:rPr lang="en-US" sz="1800" b="0" i="0" u="none" strike="noStrike" baseline="0" dirty="0">
                <a:solidFill>
                  <a:srgbClr val="000000"/>
                </a:solidFill>
                <a:latin typeface="Minion Pro"/>
              </a:rPr>
              <a:t> The information gathered includes but is not limited to names, addresses, phone numbers, business partners, products used, and personal connections, to name a few. </a:t>
            </a:r>
          </a:p>
          <a:p>
            <a:pPr algn="just"/>
            <a:r>
              <a:rPr lang="en-US" sz="1800" b="0" i="0" u="none" strike="noStrike" baseline="0" dirty="0" err="1">
                <a:solidFill>
                  <a:srgbClr val="000000"/>
                </a:solidFill>
                <a:latin typeface="Minion Pro"/>
              </a:rPr>
              <a:t>Footprinting</a:t>
            </a:r>
            <a:r>
              <a:rPr lang="en-US" sz="1800" b="0" i="0" u="none" strike="noStrike" baseline="0" dirty="0">
                <a:solidFill>
                  <a:srgbClr val="000000"/>
                </a:solidFill>
                <a:latin typeface="Minion Pro"/>
              </a:rPr>
              <a:t> is primarily a</a:t>
            </a:r>
            <a:r>
              <a:rPr lang="en-US" sz="1800" b="0" i="0" u="sng" strike="noStrike" baseline="0" dirty="0">
                <a:solidFill>
                  <a:srgbClr val="000000"/>
                </a:solidFill>
                <a:latin typeface="Minion Pro"/>
              </a:rPr>
              <a:t> passive task</a:t>
            </a:r>
            <a:r>
              <a:rPr lang="en-US" sz="1800" b="0" i="0" u="none" strike="noStrike" baseline="0" dirty="0">
                <a:solidFill>
                  <a:srgbClr val="000000"/>
                </a:solidFill>
                <a:latin typeface="Minion Pro"/>
              </a:rPr>
              <a:t> as opposed to reconnaissance, which is more active in nature.</a:t>
            </a:r>
          </a:p>
          <a:p>
            <a:pPr algn="just"/>
            <a:r>
              <a:rPr lang="en-US" sz="1800" b="0" i="0" u="none" strike="noStrike" baseline="0" dirty="0">
                <a:solidFill>
                  <a:srgbClr val="000000"/>
                </a:solidFill>
                <a:latin typeface="Minion Pro"/>
              </a:rPr>
              <a:t> </a:t>
            </a:r>
            <a:r>
              <a:rPr lang="en-US" sz="1800" b="1" i="0" u="none" strike="noStrike" baseline="0" dirty="0">
                <a:solidFill>
                  <a:srgbClr val="000000"/>
                </a:solidFill>
                <a:latin typeface="Minion Pro"/>
              </a:rPr>
              <a:t>Reconnaissance</a:t>
            </a:r>
            <a:r>
              <a:rPr lang="en-US" sz="1800" b="0" i="0" u="none" strike="noStrike" baseline="0" dirty="0">
                <a:solidFill>
                  <a:srgbClr val="000000"/>
                </a:solidFill>
                <a:latin typeface="Minion Pro"/>
              </a:rPr>
              <a:t>, sometimes known as </a:t>
            </a:r>
            <a:r>
              <a:rPr lang="en-US" sz="1800" b="1" i="0" u="none" strike="noStrike" baseline="0" dirty="0">
                <a:solidFill>
                  <a:srgbClr val="000000"/>
                </a:solidFill>
                <a:latin typeface="Minion Pro"/>
              </a:rPr>
              <a:t>active </a:t>
            </a:r>
            <a:r>
              <a:rPr lang="en-US" sz="1800" b="1" i="0" u="none" strike="noStrike" baseline="0" dirty="0" err="1">
                <a:solidFill>
                  <a:srgbClr val="000000"/>
                </a:solidFill>
                <a:latin typeface="Minion Pro"/>
              </a:rPr>
              <a:t>footprinting</a:t>
            </a:r>
            <a:r>
              <a:rPr lang="en-US" sz="1800" b="0" i="0" u="none" strike="noStrike" baseline="0" dirty="0">
                <a:solidFill>
                  <a:srgbClr val="000000"/>
                </a:solidFill>
                <a:latin typeface="Minion Pro"/>
              </a:rPr>
              <a:t>, is the active scanning and probing of targets. </a:t>
            </a:r>
          </a:p>
          <a:p>
            <a:pPr algn="just"/>
            <a:r>
              <a:rPr lang="en-US" sz="1800" b="0" i="0" u="none" strike="noStrike" baseline="0" dirty="0">
                <a:solidFill>
                  <a:srgbClr val="000000"/>
                </a:solidFill>
                <a:latin typeface="Minion Pro"/>
              </a:rPr>
              <a:t>Once a target has been established, it is time to gather information, and we start with the searching the Internet.</a:t>
            </a:r>
          </a:p>
          <a:p>
            <a:pPr algn="just"/>
            <a:r>
              <a:rPr lang="en-US" sz="1800" b="0" i="0" u="none" strike="noStrike" baseline="0" dirty="0">
                <a:solidFill>
                  <a:srgbClr val="000000"/>
                </a:solidFill>
                <a:latin typeface="Minion Pro"/>
              </a:rPr>
              <a:t> As a research tool, the internet knows no bounds, offering limitless information about any topic.</a:t>
            </a:r>
          </a:p>
          <a:p>
            <a:pPr algn="just"/>
            <a:r>
              <a:rPr lang="en-US" sz="1800" b="0" i="0" u="none" strike="noStrike" baseline="0" dirty="0">
                <a:solidFill>
                  <a:srgbClr val="000000"/>
                </a:solidFill>
                <a:latin typeface="Minion Pro"/>
              </a:rPr>
              <a:t> However, with this much information, we can be quickly overwhelmed; how do we find the information we need and how do we know the information is relevant and timely?</a:t>
            </a:r>
          </a:p>
          <a:p>
            <a:pPr algn="just"/>
            <a:r>
              <a:rPr lang="en-US" sz="1800" b="0" i="0" u="none" strike="noStrike" baseline="0" dirty="0">
                <a:solidFill>
                  <a:srgbClr val="000000"/>
                </a:solidFill>
                <a:latin typeface="Minion Pro"/>
              </a:rPr>
              <a:t> Some of these questions can answered while searching and others will require a little analysis to make the determination. </a:t>
            </a:r>
            <a:endParaRPr lang="en-US" dirty="0"/>
          </a:p>
        </p:txBody>
      </p:sp>
      <p:sp>
        <p:nvSpPr>
          <p:cNvPr id="4" name="Slide Number Placeholder 3">
            <a:extLst>
              <a:ext uri="{FF2B5EF4-FFF2-40B4-BE49-F238E27FC236}">
                <a16:creationId xmlns:a16="http://schemas.microsoft.com/office/drawing/2014/main" id="{EE836A0A-26B5-B0B9-406C-3F3FA90A939F}"/>
              </a:ext>
            </a:extLst>
          </p:cNvPr>
          <p:cNvSpPr>
            <a:spLocks noGrp="1"/>
          </p:cNvSpPr>
          <p:nvPr>
            <p:ph type="sldNum" sz="quarter" idx="12"/>
          </p:nvPr>
        </p:nvSpPr>
        <p:spPr/>
        <p:txBody>
          <a:bodyPr/>
          <a:lstStyle/>
          <a:p>
            <a:fld id="{CEEDF3A4-9E04-435A-AB3C-4BCD61EBBCA9}" type="slidenum">
              <a:rPr lang="en-US" smtClean="0"/>
              <a:t>2</a:t>
            </a:fld>
            <a:endParaRPr lang="en-US"/>
          </a:p>
        </p:txBody>
      </p:sp>
    </p:spTree>
    <p:extLst>
      <p:ext uri="{BB962C8B-B14F-4D97-AF65-F5344CB8AC3E}">
        <p14:creationId xmlns:p14="http://schemas.microsoft.com/office/powerpoint/2010/main" val="3837263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C2299-3F8D-EE81-F209-B6E0A6C501E0}"/>
              </a:ext>
            </a:extLst>
          </p:cNvPr>
          <p:cNvSpPr>
            <a:spLocks noGrp="1"/>
          </p:cNvSpPr>
          <p:nvPr>
            <p:ph type="title"/>
          </p:nvPr>
        </p:nvSpPr>
        <p:spPr/>
        <p:txBody>
          <a:bodyPr/>
          <a:lstStyle/>
          <a:p>
            <a:r>
              <a:rPr lang="en-US" dirty="0"/>
              <a:t>Web Searches and Google Hack(Cont..)</a:t>
            </a:r>
          </a:p>
        </p:txBody>
      </p:sp>
      <p:sp>
        <p:nvSpPr>
          <p:cNvPr id="3" name="Content Placeholder 2">
            <a:extLst>
              <a:ext uri="{FF2B5EF4-FFF2-40B4-BE49-F238E27FC236}">
                <a16:creationId xmlns:a16="http://schemas.microsoft.com/office/drawing/2014/main" id="{EC615F40-9F89-186F-D57F-A0498DD6C71F}"/>
              </a:ext>
            </a:extLst>
          </p:cNvPr>
          <p:cNvSpPr>
            <a:spLocks noGrp="1"/>
          </p:cNvSpPr>
          <p:nvPr>
            <p:ph idx="1"/>
          </p:nvPr>
        </p:nvSpPr>
        <p:spPr/>
        <p:txBody>
          <a:bodyPr>
            <a:normAutofit lnSpcReduction="10000"/>
          </a:bodyPr>
          <a:lstStyle/>
          <a:p>
            <a:pPr algn="just"/>
            <a:r>
              <a:rPr lang="en-US" b="1" i="0" u="none" strike="noStrike" baseline="0" dirty="0">
                <a:solidFill>
                  <a:srgbClr val="000000"/>
                </a:solidFill>
                <a:latin typeface="Minion Pro"/>
              </a:rPr>
              <a:t>Google Dorks</a:t>
            </a:r>
            <a:r>
              <a:rPr lang="en-US" b="0" i="0" u="none" strike="noStrike" baseline="0" dirty="0">
                <a:solidFill>
                  <a:srgbClr val="000000"/>
                </a:solidFill>
                <a:latin typeface="Minion Pro"/>
              </a:rPr>
              <a:t>: Google Dork is a hacker term that refers to using </a:t>
            </a:r>
            <a:r>
              <a:rPr lang="en-US" b="0" i="1" u="none" strike="noStrike" baseline="0" dirty="0">
                <a:solidFill>
                  <a:srgbClr val="000000"/>
                </a:solidFill>
                <a:latin typeface="Minion Pro"/>
              </a:rPr>
              <a:t>Google Advanced Search </a:t>
            </a:r>
            <a:r>
              <a:rPr lang="en-US" b="0" i="0" u="none" strike="noStrike" baseline="0" dirty="0">
                <a:solidFill>
                  <a:srgbClr val="000000"/>
                </a:solidFill>
                <a:latin typeface="Minion Pro"/>
              </a:rPr>
              <a:t>or a set of search operators to find security holes and information leaks in websites. </a:t>
            </a:r>
          </a:p>
          <a:p>
            <a:pPr lvl="1" algn="just"/>
            <a:r>
              <a:rPr lang="en-US" sz="2800" b="0" i="0" u="none" strike="noStrike" baseline="0" dirty="0">
                <a:solidFill>
                  <a:srgbClr val="000000"/>
                </a:solidFill>
                <a:latin typeface="Minion Pro"/>
              </a:rPr>
              <a:t>This idea of using advanced search functions to find security holes began around 2002 with Johnny Long, who collected Google searches that uncovered vulnerabilities and sensitive information. </a:t>
            </a:r>
          </a:p>
          <a:p>
            <a:pPr lvl="1" algn="just"/>
            <a:r>
              <a:rPr lang="en-US" sz="2800" b="0" i="0" u="none" strike="noStrike" baseline="0" dirty="0">
                <a:solidFill>
                  <a:srgbClr val="000000"/>
                </a:solidFill>
                <a:latin typeface="Minion Pro"/>
              </a:rPr>
              <a:t>He labeled these </a:t>
            </a:r>
            <a:r>
              <a:rPr lang="en-US" sz="2800" b="1" i="1" u="none" strike="noStrike" baseline="0" dirty="0">
                <a:solidFill>
                  <a:srgbClr val="FF0000"/>
                </a:solidFill>
                <a:latin typeface="Minion Pro"/>
              </a:rPr>
              <a:t>Google dorks</a:t>
            </a:r>
            <a:r>
              <a:rPr lang="en-US" sz="2800" b="0" i="1" u="none" strike="noStrike" baseline="0" dirty="0">
                <a:solidFill>
                  <a:srgbClr val="000000"/>
                </a:solidFill>
                <a:latin typeface="Minion Pro"/>
              </a:rPr>
              <a:t> </a:t>
            </a:r>
            <a:r>
              <a:rPr lang="en-US" sz="2800" b="0" i="0" u="none" strike="noStrike" baseline="0" dirty="0">
                <a:solidFill>
                  <a:srgbClr val="000000"/>
                </a:solidFill>
                <a:latin typeface="Minion Pro"/>
              </a:rPr>
              <a:t>and stored them in a database called the </a:t>
            </a:r>
            <a:r>
              <a:rPr lang="en-US" sz="2800" b="1" i="0" u="none" strike="noStrike" baseline="0" dirty="0">
                <a:solidFill>
                  <a:srgbClr val="000000"/>
                </a:solidFill>
                <a:latin typeface="Minion Pro"/>
              </a:rPr>
              <a:t>Google Hacking Database</a:t>
            </a:r>
            <a:r>
              <a:rPr lang="en-US" sz="2800" b="0" i="0" u="none" strike="noStrike" baseline="0" dirty="0">
                <a:solidFill>
                  <a:srgbClr val="000000"/>
                </a:solidFill>
                <a:latin typeface="Minion Pro"/>
              </a:rPr>
              <a:t>. </a:t>
            </a:r>
          </a:p>
          <a:p>
            <a:pPr lvl="1" algn="just"/>
            <a:r>
              <a:rPr lang="en-US" sz="2800" b="0" i="0" u="none" strike="noStrike" baseline="0" dirty="0">
                <a:solidFill>
                  <a:srgbClr val="000000"/>
                </a:solidFill>
                <a:latin typeface="Minion Pro"/>
              </a:rPr>
              <a:t>This database is still maintained and can be found at </a:t>
            </a:r>
            <a:r>
              <a:rPr lang="en-US" sz="2800" b="0" i="0" u="none" strike="noStrike" baseline="0" dirty="0">
                <a:solidFill>
                  <a:srgbClr val="000000"/>
                </a:solidFill>
                <a:latin typeface="Courier Std"/>
              </a:rPr>
              <a:t>https://www.exploit-db.com/google-hacking-database</a:t>
            </a:r>
            <a:r>
              <a:rPr lang="en-US" sz="2800" b="0" i="0" u="none" strike="noStrike" baseline="0" dirty="0">
                <a:solidFill>
                  <a:srgbClr val="000000"/>
                </a:solidFill>
                <a:latin typeface="Minion Pro"/>
              </a:rPr>
              <a:t>. </a:t>
            </a:r>
            <a:endParaRPr lang="en-US" sz="2800" dirty="0"/>
          </a:p>
        </p:txBody>
      </p:sp>
      <p:sp>
        <p:nvSpPr>
          <p:cNvPr id="4" name="Slide Number Placeholder 3">
            <a:extLst>
              <a:ext uri="{FF2B5EF4-FFF2-40B4-BE49-F238E27FC236}">
                <a16:creationId xmlns:a16="http://schemas.microsoft.com/office/drawing/2014/main" id="{245B654A-768E-2FA5-A94E-8A9671B213F8}"/>
              </a:ext>
            </a:extLst>
          </p:cNvPr>
          <p:cNvSpPr>
            <a:spLocks noGrp="1"/>
          </p:cNvSpPr>
          <p:nvPr>
            <p:ph type="sldNum" sz="quarter" idx="12"/>
          </p:nvPr>
        </p:nvSpPr>
        <p:spPr/>
        <p:txBody>
          <a:bodyPr/>
          <a:lstStyle/>
          <a:p>
            <a:fld id="{CEEDF3A4-9E04-435A-AB3C-4BCD61EBBCA9}" type="slidenum">
              <a:rPr lang="en-US" smtClean="0"/>
              <a:t>20</a:t>
            </a:fld>
            <a:endParaRPr lang="en-US"/>
          </a:p>
        </p:txBody>
      </p:sp>
    </p:spTree>
    <p:extLst>
      <p:ext uri="{BB962C8B-B14F-4D97-AF65-F5344CB8AC3E}">
        <p14:creationId xmlns:p14="http://schemas.microsoft.com/office/powerpoint/2010/main" val="2287084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34BB3-A1D8-992C-0609-E937036CA32F}"/>
              </a:ext>
            </a:extLst>
          </p:cNvPr>
          <p:cNvSpPr>
            <a:spLocks noGrp="1"/>
          </p:cNvSpPr>
          <p:nvPr>
            <p:ph type="title"/>
          </p:nvPr>
        </p:nvSpPr>
        <p:spPr/>
        <p:txBody>
          <a:bodyPr/>
          <a:lstStyle/>
          <a:p>
            <a:r>
              <a:rPr lang="en-US" dirty="0"/>
              <a:t>Some Useful Google Hacks</a:t>
            </a:r>
          </a:p>
        </p:txBody>
      </p:sp>
      <p:sp>
        <p:nvSpPr>
          <p:cNvPr id="3" name="Content Placeholder 2">
            <a:extLst>
              <a:ext uri="{FF2B5EF4-FFF2-40B4-BE49-F238E27FC236}">
                <a16:creationId xmlns:a16="http://schemas.microsoft.com/office/drawing/2014/main" id="{43AC4F30-5F7A-45D1-6AD6-7094E74843D1}"/>
              </a:ext>
            </a:extLst>
          </p:cNvPr>
          <p:cNvSpPr>
            <a:spLocks noGrp="1"/>
          </p:cNvSpPr>
          <p:nvPr>
            <p:ph idx="1"/>
          </p:nvPr>
        </p:nvSpPr>
        <p:spPr/>
        <p:txBody>
          <a:bodyPr>
            <a:normAutofit fontScale="92500" lnSpcReduction="10000"/>
          </a:bodyPr>
          <a:lstStyle/>
          <a:p>
            <a:pPr algn="just"/>
            <a:r>
              <a:rPr lang="en-US" sz="2400" b="1" i="0" u="none" strike="noStrike" baseline="0" dirty="0">
                <a:solidFill>
                  <a:srgbClr val="00B0F0"/>
                </a:solidFill>
                <a:latin typeface="Minion Pro"/>
              </a:rPr>
              <a:t>Google has approximately 38 advanced search functions that you can access by entering them into the Google search window, as shown in the following screenshot.</a:t>
            </a:r>
          </a:p>
          <a:p>
            <a:pPr marL="0" indent="0" algn="just">
              <a:buNone/>
            </a:pPr>
            <a:endParaRPr lang="en-US" sz="2400" b="0" i="0" u="none" strike="noStrike" baseline="0" dirty="0">
              <a:solidFill>
                <a:srgbClr val="000000"/>
              </a:solidFill>
              <a:latin typeface="Minion Pro"/>
            </a:endParaRPr>
          </a:p>
          <a:p>
            <a:pPr algn="just"/>
            <a:r>
              <a:rPr lang="en-US" sz="2400" b="0" i="0" u="none" strike="noStrike" baseline="0" dirty="0">
                <a:solidFill>
                  <a:srgbClr val="000000"/>
                </a:solidFill>
                <a:latin typeface="Minion Pro"/>
              </a:rPr>
              <a:t> </a:t>
            </a:r>
            <a:r>
              <a:rPr lang="en-US" sz="2400" dirty="0">
                <a:solidFill>
                  <a:srgbClr val="000000"/>
                </a:solidFill>
                <a:latin typeface="Minion Pro"/>
              </a:rPr>
              <a:t>I</a:t>
            </a:r>
            <a:r>
              <a:rPr lang="en-US" sz="2400" b="0" i="0" u="none" strike="noStrike" baseline="0" dirty="0">
                <a:solidFill>
                  <a:srgbClr val="000000"/>
                </a:solidFill>
                <a:latin typeface="Minion Pro"/>
              </a:rPr>
              <a:t>n search vernacular, </a:t>
            </a:r>
            <a:r>
              <a:rPr lang="en-US" sz="2400" b="1" i="0" u="none" strike="noStrike" baseline="0" dirty="0">
                <a:solidFill>
                  <a:srgbClr val="00B050"/>
                </a:solidFill>
                <a:latin typeface="Minion Pro"/>
              </a:rPr>
              <a:t>the use of quotation marks</a:t>
            </a:r>
            <a:r>
              <a:rPr lang="en-US" sz="2400" b="0" i="0" u="none" strike="noStrike" baseline="0" dirty="0">
                <a:solidFill>
                  <a:srgbClr val="000000"/>
                </a:solidFill>
                <a:latin typeface="Minion Pro"/>
              </a:rPr>
              <a:t> means </a:t>
            </a:r>
            <a:r>
              <a:rPr lang="en-US" sz="2400" b="1" i="0" u="none" strike="noStrike" baseline="0" dirty="0">
                <a:solidFill>
                  <a:srgbClr val="000000"/>
                </a:solidFill>
                <a:latin typeface="Minion Pro"/>
              </a:rPr>
              <a:t>exact or whole phase match</a:t>
            </a:r>
            <a:r>
              <a:rPr lang="en-US" sz="2400" b="0" i="0" u="none" strike="noStrike" baseline="0" dirty="0">
                <a:solidFill>
                  <a:srgbClr val="000000"/>
                </a:solidFill>
                <a:latin typeface="Minion Pro"/>
              </a:rPr>
              <a:t>, without which the search engine breaks the phrase into separate terms, and the return results may not be relevant to what you are looking for .</a:t>
            </a:r>
          </a:p>
          <a:p>
            <a:pPr algn="just"/>
            <a:r>
              <a:rPr lang="en-US" b="1" i="0" u="none" strike="noStrike" baseline="0" dirty="0">
                <a:solidFill>
                  <a:srgbClr val="000000"/>
                </a:solidFill>
                <a:latin typeface="Minion Pro"/>
              </a:rPr>
              <a:t>link</a:t>
            </a:r>
            <a:r>
              <a:rPr lang="en-US" b="0" i="0" u="none" strike="noStrike" baseline="0" dirty="0">
                <a:solidFill>
                  <a:srgbClr val="000000"/>
                </a:solidFill>
                <a:latin typeface="Minion Pro"/>
              </a:rPr>
              <a:t>:</a:t>
            </a:r>
            <a:r>
              <a:rPr lang="en-US" sz="2400" b="0" i="0" u="none" strike="noStrike" baseline="0" dirty="0">
                <a:solidFill>
                  <a:srgbClr val="000000"/>
                </a:solidFill>
                <a:latin typeface="Minion Pro"/>
              </a:rPr>
              <a:t> This finds sites that link to the specified domain. For example, a link can be </a:t>
            </a:r>
            <a:r>
              <a:rPr lang="en-US" sz="2400" b="1" i="0" u="none" strike="noStrike" baseline="0" dirty="0" err="1">
                <a:solidFill>
                  <a:srgbClr val="00B050"/>
                </a:solidFill>
                <a:latin typeface="Courier Std"/>
              </a:rPr>
              <a:t>link:starbucks.com</a:t>
            </a:r>
            <a:r>
              <a:rPr lang="en-US" sz="2400" b="1" i="0" u="none" strike="noStrike" baseline="0" dirty="0">
                <a:solidFill>
                  <a:srgbClr val="00B050"/>
                </a:solidFill>
                <a:latin typeface="Minion Pro"/>
              </a:rPr>
              <a:t>.</a:t>
            </a:r>
            <a:r>
              <a:rPr lang="en-US" sz="2400" b="0" i="0" u="none" strike="noStrike" baseline="0" dirty="0">
                <a:solidFill>
                  <a:srgbClr val="000000"/>
                </a:solidFill>
                <a:latin typeface="Minion Pro"/>
              </a:rPr>
              <a:t> It is a search operator that finds </a:t>
            </a:r>
            <a:r>
              <a:rPr lang="en-US" sz="2400" dirty="0">
                <a:solidFill>
                  <a:srgbClr val="000000"/>
                </a:solidFill>
                <a:latin typeface="Minion Pro"/>
              </a:rPr>
              <a:t>web pages that link back to the domain. This command is typically used in search engines like Bing or Yahoo (but no longer in Google, as it has removed this operator)</a:t>
            </a:r>
          </a:p>
          <a:p>
            <a:pPr algn="just"/>
            <a:r>
              <a:rPr lang="en-US" b="1" i="0" u="none" strike="noStrike" baseline="0" dirty="0" err="1">
                <a:solidFill>
                  <a:srgbClr val="000000"/>
                </a:solidFill>
                <a:latin typeface="Minion Pro"/>
              </a:rPr>
              <a:t>Numrange</a:t>
            </a:r>
            <a:r>
              <a:rPr lang="en-US" b="0" i="0" u="none" strike="noStrike" baseline="0" dirty="0">
                <a:solidFill>
                  <a:srgbClr val="000000"/>
                </a:solidFill>
                <a:latin typeface="Minion Pro"/>
              </a:rPr>
              <a:t>:</a:t>
            </a:r>
            <a:r>
              <a:rPr lang="en-US" sz="2400" b="0" i="0" u="none" strike="noStrike" baseline="0" dirty="0">
                <a:solidFill>
                  <a:srgbClr val="000000"/>
                </a:solidFill>
                <a:latin typeface="Minion Pro"/>
              </a:rPr>
              <a:t> Finds a range of numbers in a query up to 5 digits. At one time, this was considered one of the most dangerous searches. It could be used to harvest phone numbers and credit cards. It still works but limitations have been placed on it. </a:t>
            </a:r>
            <a:endParaRPr lang="en-US" sz="3600" dirty="0"/>
          </a:p>
        </p:txBody>
      </p:sp>
      <p:sp>
        <p:nvSpPr>
          <p:cNvPr id="4" name="Slide Number Placeholder 3">
            <a:extLst>
              <a:ext uri="{FF2B5EF4-FFF2-40B4-BE49-F238E27FC236}">
                <a16:creationId xmlns:a16="http://schemas.microsoft.com/office/drawing/2014/main" id="{7A4E2FE8-61C7-4246-1FAF-D2E74D962C2E}"/>
              </a:ext>
            </a:extLst>
          </p:cNvPr>
          <p:cNvSpPr>
            <a:spLocks noGrp="1"/>
          </p:cNvSpPr>
          <p:nvPr>
            <p:ph type="sldNum" sz="quarter" idx="12"/>
          </p:nvPr>
        </p:nvSpPr>
        <p:spPr/>
        <p:txBody>
          <a:bodyPr/>
          <a:lstStyle/>
          <a:p>
            <a:fld id="{CEEDF3A4-9E04-435A-AB3C-4BCD61EBBCA9}" type="slidenum">
              <a:rPr lang="en-US" smtClean="0"/>
              <a:t>21</a:t>
            </a:fld>
            <a:endParaRPr lang="en-US"/>
          </a:p>
        </p:txBody>
      </p:sp>
    </p:spTree>
    <p:extLst>
      <p:ext uri="{BB962C8B-B14F-4D97-AF65-F5344CB8AC3E}">
        <p14:creationId xmlns:p14="http://schemas.microsoft.com/office/powerpoint/2010/main" val="1697005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8F497-5CF5-6902-4C7F-45B8A1844893}"/>
              </a:ext>
            </a:extLst>
          </p:cNvPr>
          <p:cNvSpPr>
            <a:spLocks noGrp="1"/>
          </p:cNvSpPr>
          <p:nvPr>
            <p:ph type="title"/>
          </p:nvPr>
        </p:nvSpPr>
        <p:spPr>
          <a:xfrm>
            <a:off x="838200" y="0"/>
            <a:ext cx="10515600" cy="1325563"/>
          </a:xfrm>
        </p:spPr>
        <p:txBody>
          <a:bodyPr/>
          <a:lstStyle/>
          <a:p>
            <a:r>
              <a:rPr lang="en-US" dirty="0"/>
              <a:t>Some Useful Google Hacks(Cont..)</a:t>
            </a:r>
          </a:p>
        </p:txBody>
      </p:sp>
      <p:sp>
        <p:nvSpPr>
          <p:cNvPr id="3" name="Content Placeholder 2">
            <a:extLst>
              <a:ext uri="{FF2B5EF4-FFF2-40B4-BE49-F238E27FC236}">
                <a16:creationId xmlns:a16="http://schemas.microsoft.com/office/drawing/2014/main" id="{F07F6EEC-4E73-088E-26BE-E7DD552AA2E3}"/>
              </a:ext>
            </a:extLst>
          </p:cNvPr>
          <p:cNvSpPr>
            <a:spLocks noGrp="1"/>
          </p:cNvSpPr>
          <p:nvPr>
            <p:ph idx="1"/>
          </p:nvPr>
        </p:nvSpPr>
        <p:spPr>
          <a:xfrm>
            <a:off x="451692" y="1253330"/>
            <a:ext cx="11358390" cy="5103019"/>
          </a:xfrm>
        </p:spPr>
        <p:txBody>
          <a:bodyPr>
            <a:normAutofit/>
          </a:bodyPr>
          <a:lstStyle/>
          <a:p>
            <a:pPr algn="just"/>
            <a:r>
              <a:rPr lang="en-US" sz="2400" b="1" i="0" u="none" strike="noStrike" baseline="0" dirty="0">
                <a:solidFill>
                  <a:srgbClr val="000000"/>
                </a:solidFill>
                <a:latin typeface="Minion Pro"/>
              </a:rPr>
              <a:t>&lt;number&gt;..&lt;number&gt;</a:t>
            </a:r>
            <a:r>
              <a:rPr lang="en-US" sz="2400" b="0" i="0" u="none" strike="noStrike" baseline="0" dirty="0">
                <a:solidFill>
                  <a:srgbClr val="000000"/>
                </a:solidFill>
                <a:latin typeface="Minion Pro"/>
              </a:rPr>
              <a:t>:</a:t>
            </a:r>
            <a:r>
              <a:rPr lang="en-US" sz="2000" b="0" i="0" u="none" strike="noStrike" baseline="0" dirty="0">
                <a:solidFill>
                  <a:srgbClr val="000000"/>
                </a:solidFill>
                <a:latin typeface="Minion Pro"/>
              </a:rPr>
              <a:t> Same as the </a:t>
            </a:r>
            <a:r>
              <a:rPr lang="en-US" sz="2000" b="0" i="1" u="none" strike="noStrike" baseline="0" dirty="0" err="1">
                <a:solidFill>
                  <a:srgbClr val="000000"/>
                </a:solidFill>
                <a:latin typeface="Minion Pro"/>
              </a:rPr>
              <a:t>Numrange</a:t>
            </a:r>
            <a:r>
              <a:rPr lang="en-US" sz="2000" b="0" i="1" u="none" strike="noStrike" baseline="0" dirty="0">
                <a:solidFill>
                  <a:srgbClr val="000000"/>
                </a:solidFill>
                <a:latin typeface="Minion Pro"/>
              </a:rPr>
              <a:t> </a:t>
            </a:r>
            <a:r>
              <a:rPr lang="en-US" sz="2000" b="0" i="0" u="none" strike="noStrike" baseline="0" dirty="0">
                <a:solidFill>
                  <a:srgbClr val="000000"/>
                </a:solidFill>
                <a:latin typeface="Minion Pro"/>
              </a:rPr>
              <a:t>search without operator – for example, </a:t>
            </a:r>
            <a:r>
              <a:rPr lang="en-US" sz="2000" b="1" i="0" u="none" strike="noStrike" baseline="0" dirty="0">
                <a:solidFill>
                  <a:srgbClr val="0070C0"/>
                </a:solidFill>
                <a:latin typeface="Courier Std"/>
              </a:rPr>
              <a:t>hack 2015..2020</a:t>
            </a:r>
            <a:r>
              <a:rPr lang="en-US" sz="2000" b="0" i="0" u="none" strike="noStrike" baseline="0" dirty="0">
                <a:solidFill>
                  <a:srgbClr val="000000"/>
                </a:solidFill>
                <a:latin typeface="Minion Pro"/>
              </a:rPr>
              <a:t>. i</a:t>
            </a:r>
            <a:r>
              <a:rPr lang="en-US" sz="2000" dirty="0"/>
              <a:t>s an example of a </a:t>
            </a:r>
            <a:r>
              <a:rPr lang="en-US" sz="2000" b="1" dirty="0"/>
              <a:t>range search operator</a:t>
            </a:r>
            <a:r>
              <a:rPr lang="en-US" sz="2000" dirty="0"/>
              <a:t>, commonly used in </a:t>
            </a:r>
            <a:r>
              <a:rPr lang="en-US" sz="2000" b="1" dirty="0"/>
              <a:t>Google</a:t>
            </a:r>
            <a:r>
              <a:rPr lang="en-US" sz="2000" dirty="0"/>
              <a:t> and some other search engines. It instructs the search engine to find results containing the word "hack" and any references to numbers (like years) within the range of 2015 to 2020.</a:t>
            </a:r>
          </a:p>
          <a:p>
            <a:pPr algn="just"/>
            <a:r>
              <a:rPr lang="en-US" sz="2400" b="1" i="0" u="none" strike="noStrike" baseline="0" dirty="0">
                <a:solidFill>
                  <a:srgbClr val="000000"/>
                </a:solidFill>
                <a:latin typeface="Minion Pro"/>
              </a:rPr>
              <a:t>site</a:t>
            </a:r>
            <a:r>
              <a:rPr lang="en-US" sz="2400" b="0" i="0" u="none" strike="noStrike" baseline="0" dirty="0">
                <a:solidFill>
                  <a:srgbClr val="000000"/>
                </a:solidFill>
                <a:latin typeface="Minion Pro"/>
              </a:rPr>
              <a:t>:</a:t>
            </a:r>
            <a:r>
              <a:rPr lang="en-US" sz="2000" b="0" i="0" u="none" strike="noStrike" baseline="0" dirty="0">
                <a:solidFill>
                  <a:srgbClr val="000000"/>
                </a:solidFill>
                <a:latin typeface="Minion Pro"/>
              </a:rPr>
              <a:t> Show your searched term within a specific site – for example, </a:t>
            </a:r>
            <a:r>
              <a:rPr lang="en-US" sz="2000" b="1" i="0" u="none" strike="noStrike" baseline="0" dirty="0" err="1">
                <a:solidFill>
                  <a:srgbClr val="0070C0"/>
                </a:solidFill>
                <a:latin typeface="Courier Std"/>
              </a:rPr>
              <a:t>site:darkreading.com</a:t>
            </a:r>
            <a:r>
              <a:rPr lang="en-US" sz="2000" b="1" i="0" u="none" strike="noStrike" baseline="0" dirty="0">
                <a:solidFill>
                  <a:srgbClr val="0070C0"/>
                </a:solidFill>
                <a:latin typeface="Courier Std"/>
              </a:rPr>
              <a:t> </a:t>
            </a:r>
            <a:r>
              <a:rPr lang="en-US" sz="2000" b="1" i="0" u="none" strike="noStrike" baseline="0" dirty="0" err="1">
                <a:solidFill>
                  <a:srgbClr val="0070C0"/>
                </a:solidFill>
                <a:latin typeface="Courier Std"/>
              </a:rPr>
              <a:t>Netwire</a:t>
            </a:r>
            <a:r>
              <a:rPr lang="en-US" sz="2000" b="1" i="0" u="none" strike="noStrike" baseline="0" dirty="0">
                <a:solidFill>
                  <a:srgbClr val="0070C0"/>
                </a:solidFill>
                <a:latin typeface="Minion Pro"/>
              </a:rPr>
              <a:t>.</a:t>
            </a:r>
            <a:r>
              <a:rPr lang="en-US" sz="2000" b="0" i="0" u="none" strike="noStrike" baseline="0" dirty="0">
                <a:solidFill>
                  <a:srgbClr val="000000"/>
                </a:solidFill>
                <a:latin typeface="Minion Pro"/>
              </a:rPr>
              <a:t> </a:t>
            </a:r>
            <a:r>
              <a:rPr lang="en-US" sz="2000" dirty="0">
                <a:solidFill>
                  <a:srgbClr val="000000"/>
                </a:solidFill>
                <a:latin typeface="Minion Pro"/>
              </a:rPr>
              <a:t>is a search query used on search engines like Google to find pages that contain the term "</a:t>
            </a:r>
            <a:r>
              <a:rPr lang="en-US" sz="2000" dirty="0" err="1">
                <a:solidFill>
                  <a:srgbClr val="000000"/>
                </a:solidFill>
                <a:latin typeface="Minion Pro"/>
              </a:rPr>
              <a:t>Netwire</a:t>
            </a:r>
            <a:r>
              <a:rPr lang="en-US" sz="2000" dirty="0">
                <a:solidFill>
                  <a:srgbClr val="000000"/>
                </a:solidFill>
                <a:latin typeface="Minion Pro"/>
              </a:rPr>
              <a:t>" on the website "darkreading.com."</a:t>
            </a:r>
          </a:p>
          <a:p>
            <a:pPr algn="just"/>
            <a:r>
              <a:rPr lang="en-US" sz="2400" b="1" i="0" u="none" strike="noStrike" baseline="0" dirty="0">
                <a:solidFill>
                  <a:srgbClr val="000000"/>
                </a:solidFill>
                <a:latin typeface="Minion Pro"/>
              </a:rPr>
              <a:t>intitle </a:t>
            </a:r>
            <a:r>
              <a:rPr lang="en-US" sz="2400" b="0" i="0" u="none" strike="noStrike" baseline="0" dirty="0">
                <a:solidFill>
                  <a:srgbClr val="000000"/>
                </a:solidFill>
                <a:latin typeface="Minion Pro"/>
              </a:rPr>
              <a:t>and </a:t>
            </a:r>
            <a:r>
              <a:rPr lang="en-US" sz="2400" b="1" i="0" u="none" strike="noStrike" baseline="0" dirty="0" err="1">
                <a:solidFill>
                  <a:srgbClr val="000000"/>
                </a:solidFill>
                <a:latin typeface="Minion Pro"/>
              </a:rPr>
              <a:t>allintitle</a:t>
            </a:r>
            <a:r>
              <a:rPr lang="en-US" sz="2400" b="0" i="0" u="none" strike="noStrike" baseline="0" dirty="0">
                <a:solidFill>
                  <a:srgbClr val="000000"/>
                </a:solidFill>
                <a:latin typeface="Minion Pro"/>
              </a:rPr>
              <a:t>:</a:t>
            </a:r>
            <a:r>
              <a:rPr lang="en-US" sz="2000" b="0" i="0" u="none" strike="noStrike" baseline="0" dirty="0">
                <a:solidFill>
                  <a:srgbClr val="000000"/>
                </a:solidFill>
                <a:latin typeface="Minion Pro"/>
              </a:rPr>
              <a:t> This command </a:t>
            </a:r>
            <a:r>
              <a:rPr lang="en-US" sz="2000" dirty="0">
                <a:solidFill>
                  <a:srgbClr val="000000"/>
                </a:solidFill>
                <a:latin typeface="Minion Pro"/>
              </a:rPr>
              <a:t>s</a:t>
            </a:r>
            <a:r>
              <a:rPr lang="en-US" sz="2000" b="0" i="0" u="none" strike="noStrike" baseline="0" dirty="0">
                <a:solidFill>
                  <a:srgbClr val="000000"/>
                </a:solidFill>
                <a:latin typeface="Minion Pro"/>
              </a:rPr>
              <a:t>hows results with the specific searched phrase in the title of a web page. For example, </a:t>
            </a:r>
            <a:r>
              <a:rPr lang="en-US" sz="2000" b="1" i="0" u="none" strike="noStrike" baseline="0" dirty="0">
                <a:solidFill>
                  <a:srgbClr val="0070C0"/>
                </a:solidFill>
                <a:latin typeface="Courier Std"/>
              </a:rPr>
              <a:t>Intitle "Index of" "backup files"</a:t>
            </a:r>
            <a:r>
              <a:rPr lang="en-US" sz="2000" b="0" i="0" u="none" strike="noStrike" baseline="0" dirty="0">
                <a:solidFill>
                  <a:srgbClr val="000000"/>
                </a:solidFill>
                <a:latin typeface="Courier Std"/>
              </a:rPr>
              <a:t> </a:t>
            </a:r>
            <a:r>
              <a:rPr lang="en-US" sz="2000" b="0" i="0" u="none" strike="noStrike" baseline="0" dirty="0">
                <a:solidFill>
                  <a:srgbClr val="000000"/>
                </a:solidFill>
                <a:latin typeface="Minion Pro"/>
              </a:rPr>
              <a:t>returns results with </a:t>
            </a:r>
            <a:r>
              <a:rPr lang="en-US" sz="2000" b="0" i="0" u="none" strike="noStrike" baseline="0" dirty="0">
                <a:solidFill>
                  <a:srgbClr val="0070C0"/>
                </a:solidFill>
                <a:latin typeface="Courier Std"/>
              </a:rPr>
              <a:t>Index of</a:t>
            </a:r>
            <a:r>
              <a:rPr lang="en-US" sz="2000" b="0" i="0" u="none" strike="noStrike" baseline="0" dirty="0">
                <a:solidFill>
                  <a:srgbClr val="000000"/>
                </a:solidFill>
                <a:latin typeface="Courier Std"/>
              </a:rPr>
              <a:t> </a:t>
            </a:r>
            <a:r>
              <a:rPr lang="en-US" sz="2000" b="0" i="0" u="none" strike="noStrike" baseline="0" dirty="0">
                <a:solidFill>
                  <a:srgbClr val="000000"/>
                </a:solidFill>
                <a:latin typeface="Minion Pro"/>
              </a:rPr>
              <a:t>and/or </a:t>
            </a:r>
            <a:r>
              <a:rPr lang="en-US" sz="2000" b="0" i="0" u="none" strike="noStrike" baseline="0" dirty="0">
                <a:solidFill>
                  <a:srgbClr val="0070C0"/>
                </a:solidFill>
                <a:latin typeface="Courier Std"/>
              </a:rPr>
              <a:t>backup files</a:t>
            </a:r>
            <a:r>
              <a:rPr lang="en-US" sz="2000" b="0" i="0" u="none" strike="noStrike" baseline="0" dirty="0">
                <a:solidFill>
                  <a:srgbClr val="000000"/>
                </a:solidFill>
                <a:latin typeface="Courier Std"/>
              </a:rPr>
              <a:t> </a:t>
            </a:r>
            <a:r>
              <a:rPr lang="en-US" sz="2000" b="0" i="0" u="none" strike="noStrike" baseline="0" dirty="0">
                <a:solidFill>
                  <a:srgbClr val="000000"/>
                </a:solidFill>
                <a:latin typeface="Minion Pro"/>
              </a:rPr>
              <a:t>in the title. An example of </a:t>
            </a:r>
            <a:r>
              <a:rPr lang="en-US" sz="2000" b="1" i="0" u="none" strike="noStrike" baseline="0" dirty="0" err="1">
                <a:solidFill>
                  <a:srgbClr val="0070C0"/>
                </a:solidFill>
                <a:latin typeface="Courier Std"/>
              </a:rPr>
              <a:t>allintitle</a:t>
            </a:r>
            <a:r>
              <a:rPr lang="en-US" sz="2000" b="1" dirty="0" err="1">
                <a:solidFill>
                  <a:srgbClr val="0070C0"/>
                </a:solidFill>
                <a:latin typeface="Courier Std"/>
              </a:rPr>
              <a:t>:</a:t>
            </a:r>
            <a:r>
              <a:rPr lang="en-US" sz="2000" b="1" i="0" u="none" strike="noStrike" baseline="0" dirty="0" err="1">
                <a:solidFill>
                  <a:srgbClr val="0070C0"/>
                </a:solidFill>
                <a:latin typeface="Courier Std"/>
              </a:rPr>
              <a:t>juniv</a:t>
            </a:r>
            <a:r>
              <a:rPr lang="en-US" sz="2000" b="0" i="0" u="none" strike="noStrike" baseline="0" dirty="0">
                <a:solidFill>
                  <a:srgbClr val="000000"/>
                </a:solidFill>
                <a:latin typeface="Courier Std"/>
              </a:rPr>
              <a:t> </a:t>
            </a:r>
            <a:r>
              <a:rPr lang="en-US" sz="2000" b="0" i="0" u="none" strike="noStrike" baseline="0" dirty="0">
                <a:solidFill>
                  <a:srgbClr val="000000"/>
                </a:solidFill>
                <a:latin typeface="Minion Pro"/>
              </a:rPr>
              <a:t>returns results with </a:t>
            </a:r>
            <a:r>
              <a:rPr lang="en-US" sz="2000" dirty="0" err="1">
                <a:solidFill>
                  <a:srgbClr val="000000"/>
                </a:solidFill>
                <a:latin typeface="Courier Std"/>
              </a:rPr>
              <a:t>juniv</a:t>
            </a:r>
            <a:r>
              <a:rPr lang="en-US" sz="2000" b="0" i="0" u="none" strike="noStrike" baseline="0" dirty="0">
                <a:solidFill>
                  <a:srgbClr val="000000"/>
                </a:solidFill>
                <a:latin typeface="Courier Std"/>
              </a:rPr>
              <a:t> </a:t>
            </a:r>
            <a:r>
              <a:rPr lang="en-US" sz="2000" b="0" i="0" u="none" strike="noStrike" baseline="0" dirty="0">
                <a:solidFill>
                  <a:srgbClr val="000000"/>
                </a:solidFill>
                <a:latin typeface="Minion Pro"/>
              </a:rPr>
              <a:t>in the title tag.</a:t>
            </a:r>
          </a:p>
          <a:p>
            <a:pPr algn="just"/>
            <a:r>
              <a:rPr lang="en-US" sz="2000" b="1" i="0" u="none" strike="noStrike" baseline="0" dirty="0" err="1">
                <a:solidFill>
                  <a:srgbClr val="000000"/>
                </a:solidFill>
                <a:latin typeface="Minion Pro"/>
              </a:rPr>
              <a:t>allintext</a:t>
            </a:r>
            <a:r>
              <a:rPr lang="en-US" sz="2000" b="0" i="0" u="none" strike="noStrike" baseline="0" dirty="0">
                <a:solidFill>
                  <a:srgbClr val="000000"/>
                </a:solidFill>
                <a:latin typeface="Minion Pro"/>
              </a:rPr>
              <a:t>: </a:t>
            </a:r>
            <a:r>
              <a:rPr lang="en-US" altLang="en-US" sz="2000" dirty="0">
                <a:solidFill>
                  <a:srgbClr val="000000"/>
                </a:solidFill>
                <a:latin typeface="Minion Pro"/>
              </a:rPr>
              <a:t>The </a:t>
            </a:r>
            <a:r>
              <a:rPr lang="en-US" altLang="en-US" sz="2000" dirty="0" err="1">
                <a:solidFill>
                  <a:srgbClr val="000000"/>
                </a:solidFill>
                <a:latin typeface="Minion Pro"/>
              </a:rPr>
              <a:t>allintext</a:t>
            </a:r>
            <a:r>
              <a:rPr lang="en-US" altLang="en-US" sz="2000" dirty="0">
                <a:solidFill>
                  <a:srgbClr val="000000"/>
                </a:solidFill>
                <a:latin typeface="Minion Pro"/>
              </a:rPr>
              <a:t> command in search engines like Google helps refine searches by returning results where</a:t>
            </a:r>
            <a:r>
              <a:rPr lang="en-US" sz="2000" dirty="0">
                <a:solidFill>
                  <a:srgbClr val="000000"/>
                </a:solidFill>
                <a:latin typeface="Minion Pro"/>
              </a:rPr>
              <a:t> </a:t>
            </a:r>
            <a:r>
              <a:rPr lang="en-US" altLang="en-US" sz="2000" dirty="0">
                <a:solidFill>
                  <a:srgbClr val="000000"/>
                </a:solidFill>
                <a:latin typeface="Minion Pro"/>
              </a:rPr>
              <a:t>all the specified keywords are found in the body text of the web pages, not just in the title, URL, or other metadata</a:t>
            </a:r>
            <a:r>
              <a:rPr lang="en-US" altLang="en-US" sz="2000" dirty="0">
                <a:solidFill>
                  <a:srgbClr val="000000"/>
                </a:solidFill>
                <a:latin typeface="Arial" panose="020B0604020202020204" pitchFamily="34" charset="0"/>
              </a:rPr>
              <a:t>. For example: </a:t>
            </a:r>
            <a:r>
              <a:rPr lang="en-US" sz="2000" b="0" i="0" u="none" strike="noStrike" baseline="0" dirty="0" err="1">
                <a:solidFill>
                  <a:srgbClr val="000000"/>
                </a:solidFill>
                <a:latin typeface="Courier Std"/>
              </a:rPr>
              <a:t>allintext</a:t>
            </a:r>
            <a:r>
              <a:rPr lang="en-US" sz="2000" b="0" i="0" u="none" strike="noStrike" baseline="0" dirty="0">
                <a:solidFill>
                  <a:srgbClr val="000000"/>
                </a:solidFill>
                <a:latin typeface="Courier Std"/>
              </a:rPr>
              <a:t>: "Index of" "sftp-</a:t>
            </a:r>
            <a:r>
              <a:rPr lang="en-US" sz="2000" b="0" i="0" u="none" strike="noStrike" baseline="0" dirty="0" err="1">
                <a:solidFill>
                  <a:srgbClr val="000000"/>
                </a:solidFill>
                <a:latin typeface="Courier Std"/>
              </a:rPr>
              <a:t>config.json</a:t>
            </a:r>
            <a:r>
              <a:rPr lang="en-US" sz="2000" b="0" i="0" u="none" strike="noStrike" baseline="0" dirty="0">
                <a:solidFill>
                  <a:srgbClr val="000000"/>
                </a:solidFill>
                <a:latin typeface="Courier Std"/>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F4BE07C-69A4-5EAF-97C1-6879C270CCE3}"/>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7A31D3D7-019C-27C4-431B-B530C55CB1E5}"/>
              </a:ext>
            </a:extLst>
          </p:cNvPr>
          <p:cNvSpPr>
            <a:spLocks noGrp="1"/>
          </p:cNvSpPr>
          <p:nvPr>
            <p:ph type="sldNum" sz="quarter" idx="12"/>
          </p:nvPr>
        </p:nvSpPr>
        <p:spPr/>
        <p:txBody>
          <a:bodyPr/>
          <a:lstStyle/>
          <a:p>
            <a:fld id="{CEEDF3A4-9E04-435A-AB3C-4BCD61EBBCA9}" type="slidenum">
              <a:rPr lang="en-US" smtClean="0"/>
              <a:t>22</a:t>
            </a:fld>
            <a:endParaRPr lang="en-US"/>
          </a:p>
        </p:txBody>
      </p:sp>
    </p:spTree>
    <p:extLst>
      <p:ext uri="{BB962C8B-B14F-4D97-AF65-F5344CB8AC3E}">
        <p14:creationId xmlns:p14="http://schemas.microsoft.com/office/powerpoint/2010/main" val="3118840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561EE-E3B7-F274-DCE9-3F95A3BD71E0}"/>
              </a:ext>
            </a:extLst>
          </p:cNvPr>
          <p:cNvSpPr>
            <a:spLocks noGrp="1"/>
          </p:cNvSpPr>
          <p:nvPr>
            <p:ph type="title"/>
          </p:nvPr>
        </p:nvSpPr>
        <p:spPr>
          <a:xfrm>
            <a:off x="838200" y="18255"/>
            <a:ext cx="10515600" cy="1325563"/>
          </a:xfrm>
        </p:spPr>
        <p:txBody>
          <a:bodyPr/>
          <a:lstStyle/>
          <a:p>
            <a:r>
              <a:rPr lang="en-US" dirty="0"/>
              <a:t>Some Useful Google Hacks(Cont..)</a:t>
            </a:r>
          </a:p>
        </p:txBody>
      </p:sp>
      <p:sp>
        <p:nvSpPr>
          <p:cNvPr id="3" name="Content Placeholder 2">
            <a:extLst>
              <a:ext uri="{FF2B5EF4-FFF2-40B4-BE49-F238E27FC236}">
                <a16:creationId xmlns:a16="http://schemas.microsoft.com/office/drawing/2014/main" id="{59942F62-13EF-FD3C-5083-E9A22CEF0C38}"/>
              </a:ext>
            </a:extLst>
          </p:cNvPr>
          <p:cNvSpPr>
            <a:spLocks noGrp="1"/>
          </p:cNvSpPr>
          <p:nvPr>
            <p:ph idx="1"/>
          </p:nvPr>
        </p:nvSpPr>
        <p:spPr>
          <a:xfrm>
            <a:off x="484742" y="1253330"/>
            <a:ext cx="11270256" cy="5103019"/>
          </a:xfrm>
        </p:spPr>
        <p:txBody>
          <a:bodyPr>
            <a:normAutofit fontScale="92500"/>
          </a:bodyPr>
          <a:lstStyle/>
          <a:p>
            <a:r>
              <a:rPr lang="en-US" b="1" i="0" u="none" strike="noStrike" baseline="0" dirty="0" err="1">
                <a:solidFill>
                  <a:srgbClr val="000000"/>
                </a:solidFill>
                <a:latin typeface="Minion Pro"/>
              </a:rPr>
              <a:t>inurl</a:t>
            </a:r>
            <a:r>
              <a:rPr lang="en-US" b="1" i="0" u="none" strike="noStrike" baseline="0" dirty="0">
                <a:solidFill>
                  <a:srgbClr val="000000"/>
                </a:solidFill>
                <a:latin typeface="Minion Pro"/>
              </a:rPr>
              <a:t> and </a:t>
            </a:r>
            <a:r>
              <a:rPr lang="en-US" b="1" i="0" u="none" strike="noStrike" baseline="0" dirty="0" err="1">
                <a:solidFill>
                  <a:srgbClr val="000000"/>
                </a:solidFill>
                <a:latin typeface="Minion Pro"/>
              </a:rPr>
              <a:t>allinurl</a:t>
            </a:r>
            <a:r>
              <a:rPr lang="en-US" b="0" i="0" u="none" strike="noStrike" baseline="0" dirty="0">
                <a:solidFill>
                  <a:srgbClr val="000000"/>
                </a:solidFill>
                <a:latin typeface="Minion Pro"/>
              </a:rPr>
              <a:t>:</a:t>
            </a:r>
            <a:r>
              <a:rPr kumimoji="0" lang="en-US" altLang="en-US" sz="6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The </a:t>
            </a:r>
            <a:r>
              <a:rPr kumimoji="0" lang="en-US" altLang="en-US" sz="2000" b="0" i="0" u="none" strike="noStrike" cap="none" normalizeH="0" baseline="0" dirty="0" err="1">
                <a:ln>
                  <a:noFill/>
                </a:ln>
                <a:solidFill>
                  <a:schemeClr val="tx1"/>
                </a:solidFill>
                <a:effectLst/>
                <a:latin typeface="Arial Unicode MS"/>
              </a:rPr>
              <a:t>inurl</a:t>
            </a:r>
            <a:r>
              <a:rPr kumimoji="0" lang="en-US" altLang="en-US" sz="2000" b="0" i="0" u="none" strike="noStrike" cap="none" normalizeH="0" baseline="0" dirty="0">
                <a:ln>
                  <a:noFill/>
                </a:ln>
                <a:solidFill>
                  <a:schemeClr val="tx1"/>
                </a:solidFill>
                <a:effectLst/>
              </a:rPr>
              <a:t> and </a:t>
            </a:r>
            <a:r>
              <a:rPr kumimoji="0" lang="en-US" altLang="en-US" sz="2000" b="0" i="0" u="none" strike="noStrike" cap="none" normalizeH="0" baseline="0" dirty="0" err="1">
                <a:ln>
                  <a:noFill/>
                </a:ln>
                <a:solidFill>
                  <a:schemeClr val="tx1"/>
                </a:solidFill>
                <a:effectLst/>
                <a:latin typeface="Arial Unicode MS"/>
              </a:rPr>
              <a:t>allinurl</a:t>
            </a:r>
            <a:r>
              <a:rPr kumimoji="0" lang="en-US" altLang="en-US" sz="2000" b="0" i="0" u="none" strike="noStrike" cap="none" normalizeH="0" baseline="0" dirty="0">
                <a:ln>
                  <a:noFill/>
                </a:ln>
                <a:solidFill>
                  <a:schemeClr val="tx1"/>
                </a:solidFill>
                <a:effectLst/>
              </a:rPr>
              <a:t> commands are advanced search operators that help refine your search by focusing on the presence of specific keywords in the </a:t>
            </a:r>
            <a:r>
              <a:rPr kumimoji="0" lang="en-US" altLang="en-US" sz="2000" b="1" i="0" u="none" strike="noStrike" cap="none" normalizeH="0" baseline="0" dirty="0">
                <a:ln>
                  <a:noFill/>
                </a:ln>
                <a:solidFill>
                  <a:schemeClr val="tx1"/>
                </a:solidFill>
                <a:effectLst/>
                <a:latin typeface="Arial" panose="020B0604020202020204" pitchFamily="34" charset="0"/>
              </a:rPr>
              <a:t>URL</a:t>
            </a:r>
            <a:r>
              <a:rPr kumimoji="0" lang="en-US" altLang="en-US" sz="2000" b="0" i="0" u="none" strike="noStrike" cap="none" normalizeH="0" baseline="0" dirty="0">
                <a:ln>
                  <a:noFill/>
                </a:ln>
                <a:solidFill>
                  <a:schemeClr val="tx1"/>
                </a:solidFill>
                <a:effectLst/>
                <a:latin typeface="Arial" panose="020B0604020202020204" pitchFamily="34" charset="0"/>
              </a:rPr>
              <a:t> (web address) of a webpage. </a:t>
            </a:r>
            <a:r>
              <a:rPr lang="en-US" altLang="en-US" sz="2000" dirty="0">
                <a:latin typeface="Arial" panose="020B0604020202020204" pitchFamily="34" charset="0"/>
              </a:rPr>
              <a:t>For example: </a:t>
            </a:r>
            <a:r>
              <a:rPr lang="en-US" altLang="en-US" sz="2000" b="1" dirty="0" err="1">
                <a:solidFill>
                  <a:srgbClr val="0070C0"/>
                </a:solidFill>
                <a:latin typeface="Arial" panose="020B0604020202020204" pitchFamily="34" charset="0"/>
              </a:rPr>
              <a:t>inurl</a:t>
            </a:r>
            <a:r>
              <a:rPr lang="en-US" altLang="en-US" sz="2000" b="1" dirty="0">
                <a:solidFill>
                  <a:srgbClr val="0070C0"/>
                </a:solidFill>
                <a:latin typeface="Arial" panose="020B0604020202020204" pitchFamily="34" charset="0"/>
              </a:rPr>
              <a:t>: </a:t>
            </a:r>
            <a:r>
              <a:rPr lang="en-US" altLang="en-US" sz="2000" b="1" dirty="0" err="1">
                <a:solidFill>
                  <a:srgbClr val="0070C0"/>
                </a:solidFill>
                <a:latin typeface="Arial" panose="020B0604020202020204" pitchFamily="34" charset="0"/>
              </a:rPr>
              <a:t>login.security</a:t>
            </a:r>
            <a:r>
              <a:rPr lang="en-US" altLang="en-US" sz="2000" b="1" dirty="0">
                <a:solidFill>
                  <a:srgbClr val="0070C0"/>
                </a:solidFill>
                <a:latin typeface="Arial" panose="020B0604020202020204" pitchFamily="34" charset="0"/>
              </a:rPr>
              <a:t> </a:t>
            </a:r>
            <a:r>
              <a:rPr lang="en-US" altLang="en-US" sz="2000" dirty="0">
                <a:latin typeface="Arial" panose="020B0604020202020204" pitchFamily="34" charset="0"/>
              </a:rPr>
              <a:t>finds pages where the URL includes “</a:t>
            </a:r>
            <a:r>
              <a:rPr lang="en-US" altLang="en-US" sz="2000" dirty="0">
                <a:solidFill>
                  <a:srgbClr val="0070C0"/>
                </a:solidFill>
                <a:latin typeface="Arial" panose="020B0604020202020204" pitchFamily="34" charset="0"/>
              </a:rPr>
              <a:t>login</a:t>
            </a:r>
            <a:r>
              <a:rPr lang="en-US" altLang="en-US" sz="2000" dirty="0">
                <a:latin typeface="Arial" panose="020B0604020202020204" pitchFamily="34" charset="0"/>
              </a:rPr>
              <a:t>” (e.g. example.com/login) and the keyword “security” may appear in the URL or anywhere in the page content. On the </a:t>
            </a:r>
            <a:r>
              <a:rPr lang="en-US" altLang="en-US" sz="2000" dirty="0" err="1">
                <a:latin typeface="Arial" panose="020B0604020202020204" pitchFamily="34" charset="0"/>
              </a:rPr>
              <a:t>otherhand</a:t>
            </a:r>
            <a:r>
              <a:rPr lang="en-US" altLang="en-US" sz="2000" dirty="0">
                <a:latin typeface="Arial" panose="020B0604020202020204" pitchFamily="34" charset="0"/>
              </a:rPr>
              <a:t> </a:t>
            </a:r>
            <a:r>
              <a:rPr lang="en-US" altLang="en-US" sz="2000" b="1" dirty="0" err="1">
                <a:solidFill>
                  <a:srgbClr val="0070C0"/>
                </a:solidFill>
                <a:latin typeface="Arial" panose="020B0604020202020204" pitchFamily="34" charset="0"/>
              </a:rPr>
              <a:t>allinurl</a:t>
            </a:r>
            <a:r>
              <a:rPr lang="en-US" altLang="en-US" sz="2000" dirty="0">
                <a:latin typeface="Arial" panose="020B0604020202020204" pitchFamily="34" charset="0"/>
              </a:rPr>
              <a:t> ensure all the specified keywords are present only in the URL of the web page.</a:t>
            </a:r>
          </a:p>
          <a:p>
            <a:endParaRPr lang="en-US" altLang="en-US" sz="2000" dirty="0">
              <a:latin typeface="Arial" panose="020B0604020202020204" pitchFamily="34" charset="0"/>
            </a:endParaRPr>
          </a:p>
          <a:p>
            <a:r>
              <a:rPr lang="en-US" sz="3200" b="1" i="0" u="none" strike="noStrike" baseline="0" dirty="0">
                <a:solidFill>
                  <a:srgbClr val="000000"/>
                </a:solidFill>
                <a:latin typeface="Minion Pro"/>
              </a:rPr>
              <a:t>related</a:t>
            </a:r>
            <a:r>
              <a:rPr lang="en-US" sz="3200" b="0" i="0" u="none" strike="noStrike" baseline="0" dirty="0">
                <a:solidFill>
                  <a:srgbClr val="000000"/>
                </a:solidFill>
                <a:latin typeface="Minion Pro"/>
              </a:rPr>
              <a:t>:</a:t>
            </a:r>
            <a:r>
              <a:rPr lang="en-US" sz="2400" b="0" i="0" u="none" strike="noStrike" baseline="0" dirty="0">
                <a:solidFill>
                  <a:srgbClr val="000000"/>
                </a:solidFill>
                <a:latin typeface="Minion Pro"/>
              </a:rPr>
              <a:t> Shows searched results that are similar or related to your searched URL, such as </a:t>
            </a:r>
            <a:r>
              <a:rPr lang="en-US" sz="2400" b="0" i="0" u="none" strike="noStrike" baseline="0" dirty="0" err="1">
                <a:solidFill>
                  <a:srgbClr val="000000"/>
                </a:solidFill>
                <a:latin typeface="Courier Std"/>
              </a:rPr>
              <a:t>related:cnn.com</a:t>
            </a:r>
            <a:r>
              <a:rPr lang="en-US" sz="2400" b="0" i="0" u="none" strike="noStrike" baseline="0" dirty="0">
                <a:solidFill>
                  <a:srgbClr val="000000"/>
                </a:solidFill>
                <a:latin typeface="Minion Pro"/>
              </a:rPr>
              <a:t>.  When you use related command the search engine looks for websites that it determines to have similar contents, structure or purpose as the specified site. But this command only works with full URL or domain name.</a:t>
            </a:r>
          </a:p>
          <a:p>
            <a:r>
              <a:rPr lang="en-US" b="1" i="0" u="none" strike="noStrike" baseline="0" dirty="0">
                <a:solidFill>
                  <a:srgbClr val="000000"/>
                </a:solidFill>
                <a:latin typeface="Minion Pro"/>
              </a:rPr>
              <a:t>Info</a:t>
            </a:r>
            <a:r>
              <a:rPr lang="en-US" b="0" i="0" u="none" strike="noStrike" baseline="0" dirty="0">
                <a:solidFill>
                  <a:srgbClr val="000000"/>
                </a:solidFill>
                <a:latin typeface="Minion Pro"/>
              </a:rPr>
              <a:t>:</a:t>
            </a:r>
            <a:r>
              <a:rPr lang="en-US" sz="2400" b="0" i="0" u="none" strike="noStrike" baseline="0" dirty="0">
                <a:solidFill>
                  <a:srgbClr val="000000"/>
                </a:solidFill>
                <a:latin typeface="Minion Pro"/>
              </a:rPr>
              <a:t> Shows information about any searched domain, such as </a:t>
            </a:r>
            <a:r>
              <a:rPr lang="en-US" sz="2400" b="0" i="0" u="none" strike="noStrike" baseline="0" dirty="0" err="1">
                <a:solidFill>
                  <a:srgbClr val="000000"/>
                </a:solidFill>
                <a:latin typeface="Courier Std"/>
              </a:rPr>
              <a:t>Info:starbucks.com</a:t>
            </a:r>
            <a:r>
              <a:rPr lang="en-US" sz="2400" b="0" i="0" u="none" strike="noStrike" baseline="0" dirty="0">
                <a:solidFill>
                  <a:srgbClr val="000000"/>
                </a:solidFill>
                <a:latin typeface="Minion Pro"/>
              </a:rPr>
              <a:t>.</a:t>
            </a:r>
          </a:p>
          <a:p>
            <a:r>
              <a:rPr lang="en-US" b="1" i="0" u="none" strike="noStrike" baseline="0" dirty="0">
                <a:solidFill>
                  <a:srgbClr val="000000"/>
                </a:solidFill>
                <a:latin typeface="Minion Pro"/>
              </a:rPr>
              <a:t>filetype</a:t>
            </a:r>
            <a:r>
              <a:rPr lang="en-US" b="0" i="0" u="none" strike="noStrike" baseline="0" dirty="0">
                <a:solidFill>
                  <a:srgbClr val="000000"/>
                </a:solidFill>
                <a:latin typeface="Minion Pro"/>
              </a:rPr>
              <a:t>:</a:t>
            </a:r>
            <a:r>
              <a:rPr lang="en-US" sz="2400" b="0" i="0" u="none" strike="noStrike" baseline="0" dirty="0">
                <a:solidFill>
                  <a:srgbClr val="000000"/>
                </a:solidFill>
                <a:latin typeface="Minion Pro"/>
              </a:rPr>
              <a:t> Find documents of the specified type – for example, </a:t>
            </a:r>
            <a:r>
              <a:rPr lang="en-US" sz="2400" b="0" i="0" u="none" strike="noStrike" baseline="0" dirty="0" err="1">
                <a:solidFill>
                  <a:srgbClr val="000000"/>
                </a:solidFill>
                <a:latin typeface="Courier Std"/>
              </a:rPr>
              <a:t>filetype:pdf</a:t>
            </a:r>
            <a:r>
              <a:rPr lang="en-US" sz="2400" b="0" i="0" u="none" strike="noStrike" baseline="0" dirty="0">
                <a:solidFill>
                  <a:srgbClr val="000000"/>
                </a:solidFill>
                <a:latin typeface="Courier Std"/>
              </a:rPr>
              <a:t> policy</a:t>
            </a:r>
            <a:r>
              <a:rPr lang="en-US" sz="2400" b="0" i="0" u="none" strike="noStrike" baseline="0" dirty="0">
                <a:solidFill>
                  <a:srgbClr val="000000"/>
                </a:solidFill>
                <a:latin typeface="Minion Pro"/>
              </a:rPr>
              <a:t>. This will return PDF documents with the word </a:t>
            </a:r>
            <a:r>
              <a:rPr lang="en-US" sz="2400" b="0" i="0" u="none" strike="noStrike" baseline="0" dirty="0">
                <a:solidFill>
                  <a:srgbClr val="000000"/>
                </a:solidFill>
                <a:latin typeface="Courier Std"/>
              </a:rPr>
              <a:t>policy </a:t>
            </a:r>
            <a:r>
              <a:rPr lang="en-US" sz="2400" b="0" i="0" u="none" strike="noStrike" baseline="0" dirty="0">
                <a:solidFill>
                  <a:srgbClr val="000000"/>
                </a:solidFill>
                <a:latin typeface="Minion Pro"/>
              </a:rPr>
              <a:t>in the title.</a:t>
            </a:r>
            <a:endParaRPr lang="en-US" altLang="en-US" sz="2000" dirty="0">
              <a:latin typeface="Arial" panose="020B0604020202020204" pitchFamily="34" charset="0"/>
            </a:endParaRPr>
          </a:p>
          <a:p>
            <a:endParaRPr lang="en-US" sz="2000" dirty="0"/>
          </a:p>
        </p:txBody>
      </p:sp>
      <p:sp>
        <p:nvSpPr>
          <p:cNvPr id="4" name="Rectangle 1">
            <a:extLst>
              <a:ext uri="{FF2B5EF4-FFF2-40B4-BE49-F238E27FC236}">
                <a16:creationId xmlns:a16="http://schemas.microsoft.com/office/drawing/2014/main" id="{B2307161-4BBF-3A58-5196-37B7527F61FD}"/>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5" name="Slide Number Placeholder 4">
            <a:extLst>
              <a:ext uri="{FF2B5EF4-FFF2-40B4-BE49-F238E27FC236}">
                <a16:creationId xmlns:a16="http://schemas.microsoft.com/office/drawing/2014/main" id="{1318F610-08B7-F390-9568-FA43222D3EF7}"/>
              </a:ext>
            </a:extLst>
          </p:cNvPr>
          <p:cNvSpPr>
            <a:spLocks noGrp="1"/>
          </p:cNvSpPr>
          <p:nvPr>
            <p:ph type="sldNum" sz="quarter" idx="12"/>
          </p:nvPr>
        </p:nvSpPr>
        <p:spPr/>
        <p:txBody>
          <a:bodyPr/>
          <a:lstStyle/>
          <a:p>
            <a:fld id="{CEEDF3A4-9E04-435A-AB3C-4BCD61EBBCA9}" type="slidenum">
              <a:rPr lang="en-US" smtClean="0"/>
              <a:t>23</a:t>
            </a:fld>
            <a:endParaRPr lang="en-US"/>
          </a:p>
        </p:txBody>
      </p:sp>
    </p:spTree>
    <p:extLst>
      <p:ext uri="{BB962C8B-B14F-4D97-AF65-F5344CB8AC3E}">
        <p14:creationId xmlns:p14="http://schemas.microsoft.com/office/powerpoint/2010/main" val="1097857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969B4-B398-2E86-6040-9945B4BF5ADC}"/>
              </a:ext>
            </a:extLst>
          </p:cNvPr>
          <p:cNvSpPr>
            <a:spLocks noGrp="1"/>
          </p:cNvSpPr>
          <p:nvPr>
            <p:ph type="title"/>
          </p:nvPr>
        </p:nvSpPr>
        <p:spPr>
          <a:xfrm>
            <a:off x="838200" y="18255"/>
            <a:ext cx="10515600" cy="1325563"/>
          </a:xfrm>
        </p:spPr>
        <p:txBody>
          <a:bodyPr/>
          <a:lstStyle/>
          <a:p>
            <a:r>
              <a:rPr lang="en-US" dirty="0"/>
              <a:t>Some Useful Google Hacks(Cont..)</a:t>
            </a:r>
          </a:p>
        </p:txBody>
      </p:sp>
      <p:sp>
        <p:nvSpPr>
          <p:cNvPr id="3" name="Content Placeholder 2">
            <a:extLst>
              <a:ext uri="{FF2B5EF4-FFF2-40B4-BE49-F238E27FC236}">
                <a16:creationId xmlns:a16="http://schemas.microsoft.com/office/drawing/2014/main" id="{F2CF0F98-39FD-995F-D251-2A15818A4165}"/>
              </a:ext>
            </a:extLst>
          </p:cNvPr>
          <p:cNvSpPr>
            <a:spLocks noGrp="1"/>
          </p:cNvSpPr>
          <p:nvPr>
            <p:ph idx="1"/>
          </p:nvPr>
        </p:nvSpPr>
        <p:spPr>
          <a:xfrm>
            <a:off x="429658" y="1343818"/>
            <a:ext cx="11358390" cy="5012532"/>
          </a:xfrm>
        </p:spPr>
        <p:txBody>
          <a:bodyPr>
            <a:normAutofit/>
          </a:bodyPr>
          <a:lstStyle/>
          <a:p>
            <a:r>
              <a:rPr lang="en-US" b="1" i="0" u="none" strike="noStrike" baseline="0" dirty="0" err="1">
                <a:solidFill>
                  <a:srgbClr val="000000"/>
                </a:solidFill>
                <a:latin typeface="Minion Pro"/>
              </a:rPr>
              <a:t>ext</a:t>
            </a:r>
            <a:r>
              <a:rPr lang="en-US" b="0" i="0" u="none" strike="noStrike" baseline="0" dirty="0">
                <a:solidFill>
                  <a:srgbClr val="000000"/>
                </a:solidFill>
                <a:latin typeface="Minion Pro"/>
              </a:rPr>
              <a:t>:</a:t>
            </a:r>
            <a:r>
              <a:rPr lang="en-US" sz="2400" b="0" i="0" u="none" strike="noStrike" baseline="0" dirty="0">
                <a:solidFill>
                  <a:srgbClr val="000000"/>
                </a:solidFill>
                <a:latin typeface="Minion Pro"/>
              </a:rPr>
              <a:t> Very similar to </a:t>
            </a:r>
            <a:r>
              <a:rPr lang="en-US" sz="2400" b="0" i="0" u="none" strike="noStrike" baseline="0" dirty="0">
                <a:solidFill>
                  <a:srgbClr val="000000"/>
                </a:solidFill>
                <a:latin typeface="Courier Std"/>
              </a:rPr>
              <a:t>filetype </a:t>
            </a:r>
            <a:r>
              <a:rPr lang="en-US" sz="2400" b="0" i="0" u="none" strike="noStrike" baseline="0" dirty="0">
                <a:solidFill>
                  <a:srgbClr val="000000"/>
                </a:solidFill>
                <a:latin typeface="Minion Pro"/>
              </a:rPr>
              <a:t>but we can seek uncommon extensions for more accurate results. An example is </a:t>
            </a:r>
            <a:r>
              <a:rPr lang="en-US" sz="2400" b="0" i="0" u="none" strike="noStrike" baseline="0" dirty="0" err="1">
                <a:solidFill>
                  <a:srgbClr val="000000"/>
                </a:solidFill>
                <a:latin typeface="Courier Std"/>
              </a:rPr>
              <a:t>ext:log</a:t>
            </a:r>
            <a:r>
              <a:rPr lang="en-US" sz="2400" b="0" i="0" u="none" strike="noStrike" baseline="0" dirty="0">
                <a:solidFill>
                  <a:srgbClr val="000000"/>
                </a:solidFill>
                <a:latin typeface="Minion Pro"/>
              </a:rPr>
              <a:t>.</a:t>
            </a:r>
          </a:p>
          <a:p>
            <a:r>
              <a:rPr lang="en-US" b="1" i="0" u="none" strike="noStrike" baseline="0" dirty="0">
                <a:solidFill>
                  <a:srgbClr val="000000"/>
                </a:solidFill>
                <a:latin typeface="Minion Pro"/>
              </a:rPr>
              <a:t>cache</a:t>
            </a:r>
            <a:r>
              <a:rPr lang="en-US" b="0" i="0" u="none" strike="noStrike" baseline="0" dirty="0">
                <a:solidFill>
                  <a:srgbClr val="000000"/>
                </a:solidFill>
                <a:latin typeface="Minion Pro"/>
              </a:rPr>
              <a:t>:</a:t>
            </a:r>
            <a:r>
              <a:rPr lang="en-US" sz="2400" b="0" i="0" u="none" strike="noStrike" baseline="0" dirty="0">
                <a:solidFill>
                  <a:srgbClr val="000000"/>
                </a:solidFill>
                <a:latin typeface="Minion Pro"/>
              </a:rPr>
              <a:t> Can show cached contents – for example, </a:t>
            </a:r>
            <a:r>
              <a:rPr lang="en-US" sz="2400" b="0" i="0" u="none" strike="noStrike" baseline="0" dirty="0" err="1">
                <a:solidFill>
                  <a:srgbClr val="000000"/>
                </a:solidFill>
                <a:latin typeface="Courier Std"/>
              </a:rPr>
              <a:t>cache:https</a:t>
            </a:r>
            <a:r>
              <a:rPr lang="en-US" sz="2400" b="0" i="0" u="none" strike="noStrike" baseline="0" dirty="0">
                <a:solidFill>
                  <a:srgbClr val="000000"/>
                </a:solidFill>
                <a:latin typeface="Courier Std"/>
              </a:rPr>
              <a:t>://starbucks.com</a:t>
            </a:r>
            <a:r>
              <a:rPr lang="en-US" sz="2400" b="0" i="0" u="none" strike="noStrike" baseline="0" dirty="0">
                <a:solidFill>
                  <a:srgbClr val="000000"/>
                </a:solidFill>
                <a:latin typeface="Minion Pro"/>
              </a:rPr>
              <a:t>.</a:t>
            </a:r>
            <a:endParaRPr lang="en-US" sz="2400" dirty="0">
              <a:solidFill>
                <a:srgbClr val="000000"/>
              </a:solidFill>
              <a:latin typeface="Minion Pro"/>
            </a:endParaRPr>
          </a:p>
          <a:p>
            <a:pPr marL="0" indent="0">
              <a:buNone/>
            </a:pPr>
            <a:r>
              <a:rPr lang="en-US" sz="2400" b="0" i="0" u="none" strike="noStrike" baseline="0" dirty="0">
                <a:solidFill>
                  <a:srgbClr val="000000"/>
                </a:solidFill>
                <a:latin typeface="Minion Pro"/>
              </a:rPr>
              <a:t>Search functions can be joined together to make more complex and focused searches. Let’s take a look at a few examples:</a:t>
            </a:r>
          </a:p>
          <a:p>
            <a:pPr algn="just"/>
            <a:r>
              <a:rPr lang="en-US" b="1" i="0" u="none" strike="noStrike" baseline="0" dirty="0">
                <a:solidFill>
                  <a:srgbClr val="000000"/>
                </a:solidFill>
                <a:latin typeface="Minion Pro"/>
              </a:rPr>
              <a:t>Finding usernames</a:t>
            </a:r>
            <a:r>
              <a:rPr lang="en-US" b="0" i="0" u="none" strike="noStrike" baseline="0" dirty="0">
                <a:solidFill>
                  <a:srgbClr val="000000"/>
                </a:solidFill>
                <a:latin typeface="Minion Pro"/>
              </a:rPr>
              <a:t>:</a:t>
            </a:r>
            <a:r>
              <a:rPr lang="en-US" sz="2400" b="0" i="0" u="none" strike="noStrike" baseline="0" dirty="0">
                <a:solidFill>
                  <a:srgbClr val="000000"/>
                </a:solidFill>
                <a:latin typeface="Minion Pro"/>
              </a:rPr>
              <a:t> </a:t>
            </a:r>
            <a:r>
              <a:rPr lang="en-US" sz="2400" b="0" i="0" u="none" strike="noStrike" baseline="0" dirty="0" err="1">
                <a:solidFill>
                  <a:srgbClr val="000000"/>
                </a:solidFill>
                <a:latin typeface="Courier Std"/>
              </a:rPr>
              <a:t>allintext:username</a:t>
            </a:r>
            <a:r>
              <a:rPr lang="en-US" sz="2400" b="0" i="0" u="none" strike="noStrike" baseline="0" dirty="0">
                <a:solidFill>
                  <a:srgbClr val="000000"/>
                </a:solidFill>
                <a:latin typeface="Courier Std"/>
              </a:rPr>
              <a:t> </a:t>
            </a:r>
            <a:r>
              <a:rPr lang="en-US" sz="2400" b="0" i="0" u="none" strike="noStrike" baseline="0" dirty="0" err="1">
                <a:solidFill>
                  <a:srgbClr val="000000"/>
                </a:solidFill>
                <a:latin typeface="Courier Std"/>
              </a:rPr>
              <a:t>filetype:log</a:t>
            </a:r>
            <a:r>
              <a:rPr lang="en-US" sz="2400" b="0" i="0" u="none" strike="noStrike" baseline="0" dirty="0">
                <a:solidFill>
                  <a:srgbClr val="000000"/>
                </a:solidFill>
                <a:latin typeface="Courier Std"/>
              </a:rPr>
              <a:t> : </a:t>
            </a:r>
            <a:r>
              <a:rPr lang="en-US" sz="2400" dirty="0">
                <a:solidFill>
                  <a:srgbClr val="000000"/>
                </a:solidFill>
                <a:latin typeface="Minion Pro"/>
              </a:rPr>
              <a:t>this command will help to find specific types of file</a:t>
            </a:r>
            <a:r>
              <a:rPr lang="en-US" sz="2400" b="0" i="0" u="none" strike="noStrike" baseline="0" dirty="0">
                <a:solidFill>
                  <a:srgbClr val="000000"/>
                </a:solidFill>
                <a:latin typeface="Courier Std"/>
              </a:rPr>
              <a:t> (in this case log file)</a:t>
            </a:r>
            <a:r>
              <a:rPr lang="en-US" sz="2400" dirty="0">
                <a:solidFill>
                  <a:srgbClr val="000000"/>
                </a:solidFill>
                <a:latin typeface="Minion Pro"/>
              </a:rPr>
              <a:t>containing a particular keyword </a:t>
            </a:r>
            <a:r>
              <a:rPr lang="en-US" sz="2400" b="0" i="0" u="none" strike="noStrike" baseline="0" dirty="0">
                <a:solidFill>
                  <a:srgbClr val="000000"/>
                </a:solidFill>
                <a:latin typeface="Courier Std"/>
              </a:rPr>
              <a:t>(in this case username)</a:t>
            </a:r>
          </a:p>
          <a:p>
            <a:pPr algn="just"/>
            <a:r>
              <a:rPr lang="en-US" b="1" i="0" u="none" strike="noStrike" baseline="0" dirty="0">
                <a:solidFill>
                  <a:srgbClr val="000000"/>
                </a:solidFill>
                <a:latin typeface="Minion Pro"/>
              </a:rPr>
              <a:t>Finding email addresses</a:t>
            </a:r>
            <a:r>
              <a:rPr lang="en-US" b="0" i="0" u="none" strike="noStrike" baseline="0" dirty="0">
                <a:solidFill>
                  <a:srgbClr val="000000"/>
                </a:solidFill>
                <a:latin typeface="Minion Pro"/>
              </a:rPr>
              <a:t>:</a:t>
            </a:r>
            <a:r>
              <a:rPr lang="en-US" sz="2400" b="0" i="0" u="none" strike="noStrike" baseline="0" dirty="0">
                <a:solidFill>
                  <a:srgbClr val="000000"/>
                </a:solidFill>
                <a:latin typeface="Minion Pro"/>
              </a:rPr>
              <a:t> </a:t>
            </a:r>
            <a:r>
              <a:rPr lang="en-US" sz="2400" b="0" i="0" u="none" strike="noStrike" baseline="0" dirty="0" err="1">
                <a:solidFill>
                  <a:srgbClr val="000000"/>
                </a:solidFill>
                <a:latin typeface="Courier Std"/>
              </a:rPr>
              <a:t>allintext:email</a:t>
            </a:r>
            <a:r>
              <a:rPr lang="en-US" sz="2400" b="0" i="0" u="none" strike="noStrike" baseline="0" dirty="0">
                <a:solidFill>
                  <a:srgbClr val="000000"/>
                </a:solidFill>
                <a:latin typeface="Courier Std"/>
              </a:rPr>
              <a:t> OR mail +*gmail.com </a:t>
            </a:r>
            <a:r>
              <a:rPr lang="en-US" sz="2400" b="0" i="0" u="none" strike="noStrike" baseline="0" dirty="0" err="1">
                <a:solidFill>
                  <a:srgbClr val="000000"/>
                </a:solidFill>
                <a:latin typeface="Courier Std"/>
              </a:rPr>
              <a:t>filetype:txt</a:t>
            </a:r>
            <a:r>
              <a:rPr lang="en-US" sz="2400" b="0" i="0" u="none" strike="noStrike" baseline="0" dirty="0">
                <a:solidFill>
                  <a:srgbClr val="000000"/>
                </a:solidFill>
                <a:latin typeface="Courier Std"/>
              </a:rPr>
              <a:t> </a:t>
            </a:r>
          </a:p>
          <a:p>
            <a:pPr algn="just"/>
            <a:r>
              <a:rPr lang="en-US" b="1" i="0" u="none" strike="noStrike" baseline="0" dirty="0">
                <a:solidFill>
                  <a:srgbClr val="000000"/>
                </a:solidFill>
                <a:latin typeface="Minion Pro"/>
              </a:rPr>
              <a:t>Finding Putty logs</a:t>
            </a:r>
            <a:r>
              <a:rPr lang="en-US" b="0" i="0" u="none" strike="noStrike" baseline="0" dirty="0">
                <a:solidFill>
                  <a:srgbClr val="000000"/>
                </a:solidFill>
                <a:latin typeface="Minion Pro"/>
              </a:rPr>
              <a:t>:</a:t>
            </a:r>
            <a:r>
              <a:rPr lang="en-US" sz="2400" b="0" i="0" u="none" strike="noStrike" baseline="0" dirty="0">
                <a:solidFill>
                  <a:srgbClr val="000000"/>
                </a:solidFill>
                <a:latin typeface="Minion Pro"/>
              </a:rPr>
              <a:t> </a:t>
            </a:r>
            <a:r>
              <a:rPr lang="en-US" sz="2400" b="0" i="0" u="none" strike="noStrike" baseline="0" dirty="0" err="1">
                <a:solidFill>
                  <a:srgbClr val="000000"/>
                </a:solidFill>
                <a:latin typeface="Courier Std"/>
              </a:rPr>
              <a:t>filetype:log</a:t>
            </a:r>
            <a:r>
              <a:rPr lang="en-US" sz="2400" b="0" i="0" u="none" strike="noStrike" baseline="0" dirty="0">
                <a:solidFill>
                  <a:srgbClr val="000000"/>
                </a:solidFill>
                <a:latin typeface="Courier Std"/>
              </a:rPr>
              <a:t> username putty</a:t>
            </a:r>
            <a:endParaRPr lang="en-US" sz="2400" dirty="0"/>
          </a:p>
          <a:p>
            <a:pPr algn="just"/>
            <a:endParaRPr lang="en-US" sz="2400" b="0" i="0" u="none" strike="noStrike" baseline="0" dirty="0">
              <a:solidFill>
                <a:srgbClr val="000000"/>
              </a:solidFill>
              <a:latin typeface="Courier Std"/>
            </a:endParaRPr>
          </a:p>
        </p:txBody>
      </p:sp>
      <p:sp>
        <p:nvSpPr>
          <p:cNvPr id="4" name="Slide Number Placeholder 3">
            <a:extLst>
              <a:ext uri="{FF2B5EF4-FFF2-40B4-BE49-F238E27FC236}">
                <a16:creationId xmlns:a16="http://schemas.microsoft.com/office/drawing/2014/main" id="{AF2BCCD3-3832-3BE8-3E40-B3E83AC39830}"/>
              </a:ext>
            </a:extLst>
          </p:cNvPr>
          <p:cNvSpPr>
            <a:spLocks noGrp="1"/>
          </p:cNvSpPr>
          <p:nvPr>
            <p:ph type="sldNum" sz="quarter" idx="12"/>
          </p:nvPr>
        </p:nvSpPr>
        <p:spPr/>
        <p:txBody>
          <a:bodyPr/>
          <a:lstStyle/>
          <a:p>
            <a:fld id="{CEEDF3A4-9E04-435A-AB3C-4BCD61EBBCA9}" type="slidenum">
              <a:rPr lang="en-US" smtClean="0"/>
              <a:t>24</a:t>
            </a:fld>
            <a:endParaRPr lang="en-US"/>
          </a:p>
        </p:txBody>
      </p:sp>
    </p:spTree>
    <p:extLst>
      <p:ext uri="{BB962C8B-B14F-4D97-AF65-F5344CB8AC3E}">
        <p14:creationId xmlns:p14="http://schemas.microsoft.com/office/powerpoint/2010/main" val="1578771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03AAD-D8CC-EE38-FF38-B70407C0A37A}"/>
              </a:ext>
            </a:extLst>
          </p:cNvPr>
          <p:cNvSpPr>
            <a:spLocks noGrp="1"/>
          </p:cNvSpPr>
          <p:nvPr>
            <p:ph type="title"/>
          </p:nvPr>
        </p:nvSpPr>
        <p:spPr>
          <a:xfrm>
            <a:off x="838200" y="0"/>
            <a:ext cx="10515600" cy="1325563"/>
          </a:xfrm>
        </p:spPr>
        <p:txBody>
          <a:bodyPr/>
          <a:lstStyle/>
          <a:p>
            <a:r>
              <a:rPr lang="en-US" dirty="0"/>
              <a:t>Some Useful Google Hacks(Cont..)</a:t>
            </a:r>
          </a:p>
        </p:txBody>
      </p:sp>
      <p:sp>
        <p:nvSpPr>
          <p:cNvPr id="3" name="Content Placeholder 2">
            <a:extLst>
              <a:ext uri="{FF2B5EF4-FFF2-40B4-BE49-F238E27FC236}">
                <a16:creationId xmlns:a16="http://schemas.microsoft.com/office/drawing/2014/main" id="{F78C65C7-0A7D-B874-D964-4B023177BA51}"/>
              </a:ext>
            </a:extLst>
          </p:cNvPr>
          <p:cNvSpPr>
            <a:spLocks noGrp="1"/>
          </p:cNvSpPr>
          <p:nvPr>
            <p:ph idx="1"/>
          </p:nvPr>
        </p:nvSpPr>
        <p:spPr>
          <a:xfrm>
            <a:off x="374573" y="1253330"/>
            <a:ext cx="11347374" cy="5103019"/>
          </a:xfrm>
        </p:spPr>
        <p:txBody>
          <a:bodyPr>
            <a:normAutofit fontScale="92500" lnSpcReduction="10000"/>
          </a:bodyPr>
          <a:lstStyle/>
          <a:p>
            <a:pPr algn="just"/>
            <a:r>
              <a:rPr lang="en-US" b="1" i="0" u="none" strike="noStrike" baseline="0" dirty="0">
                <a:solidFill>
                  <a:srgbClr val="000000"/>
                </a:solidFill>
                <a:latin typeface="Minion Pro"/>
              </a:rPr>
              <a:t>Finding SSH private keys</a:t>
            </a:r>
            <a:r>
              <a:rPr lang="en-US" b="0" i="0" u="none" strike="noStrike" baseline="0" dirty="0">
                <a:solidFill>
                  <a:srgbClr val="000000"/>
                </a:solidFill>
                <a:latin typeface="Minion Pro"/>
              </a:rPr>
              <a:t>: </a:t>
            </a:r>
            <a:r>
              <a:rPr lang="en-US" b="1" i="0" u="none" strike="noStrike" baseline="0" dirty="0" err="1">
                <a:solidFill>
                  <a:srgbClr val="0070C0"/>
                </a:solidFill>
                <a:latin typeface="Courier Std"/>
              </a:rPr>
              <a:t>intitle:index.of</a:t>
            </a:r>
            <a:r>
              <a:rPr lang="en-US" b="1" i="0" u="none" strike="noStrike" baseline="0" dirty="0">
                <a:solidFill>
                  <a:srgbClr val="0070C0"/>
                </a:solidFill>
                <a:latin typeface="Courier Std"/>
              </a:rPr>
              <a:t> </a:t>
            </a:r>
            <a:r>
              <a:rPr lang="en-US" b="1" i="0" u="none" strike="noStrike" baseline="0" dirty="0" err="1">
                <a:solidFill>
                  <a:srgbClr val="0070C0"/>
                </a:solidFill>
                <a:latin typeface="Courier Std"/>
              </a:rPr>
              <a:t>id_rsa</a:t>
            </a:r>
            <a:r>
              <a:rPr lang="en-US" b="1" i="0" u="none" strike="noStrike" baseline="0" dirty="0">
                <a:solidFill>
                  <a:srgbClr val="0070C0"/>
                </a:solidFill>
                <a:latin typeface="Courier Std"/>
              </a:rPr>
              <a:t> -id_rsa.pub: </a:t>
            </a:r>
            <a:r>
              <a:rPr lang="en-US" b="0" i="0" u="none" strike="noStrike" baseline="0" dirty="0">
                <a:solidFill>
                  <a:srgbClr val="000000"/>
                </a:solidFill>
                <a:latin typeface="Minion Pro"/>
              </a:rPr>
              <a:t>this is a Google search query </a:t>
            </a:r>
            <a:r>
              <a:rPr lang="en-US" b="0" i="0" u="none" strike="noStrike" baseline="0" dirty="0" err="1">
                <a:solidFill>
                  <a:srgbClr val="000000"/>
                </a:solidFill>
                <a:latin typeface="Minion Pro"/>
              </a:rPr>
              <a:t>leaverging</a:t>
            </a:r>
            <a:r>
              <a:rPr lang="en-US" b="0" i="0" u="none" strike="noStrike" baseline="0" dirty="0">
                <a:solidFill>
                  <a:srgbClr val="000000"/>
                </a:solidFill>
                <a:latin typeface="Minion Pro"/>
              </a:rPr>
              <a:t> advanced search operators to locate directories or files that are publicly exposed online.</a:t>
            </a:r>
          </a:p>
          <a:p>
            <a:pPr algn="just"/>
            <a:r>
              <a:rPr lang="en-US" sz="3200" b="1" dirty="0">
                <a:solidFill>
                  <a:srgbClr val="00B050"/>
                </a:solidFill>
                <a:latin typeface="Minion Pro"/>
              </a:rPr>
              <a:t>Command Breakdown:</a:t>
            </a:r>
          </a:p>
          <a:p>
            <a:pPr lvl="1" algn="just"/>
            <a:r>
              <a:rPr lang="en-US" sz="2000" b="0" i="0" u="none" strike="noStrike" baseline="0" dirty="0" err="1">
                <a:solidFill>
                  <a:srgbClr val="000000"/>
                </a:solidFill>
                <a:latin typeface="Courier Std"/>
              </a:rPr>
              <a:t>intitle:index.of</a:t>
            </a:r>
            <a:r>
              <a:rPr lang="en-US" sz="2000" b="0" i="0" u="none" strike="noStrike" baseline="0" dirty="0">
                <a:solidFill>
                  <a:srgbClr val="000000"/>
                </a:solidFill>
                <a:latin typeface="Courier Std"/>
              </a:rPr>
              <a:t>: </a:t>
            </a:r>
            <a:r>
              <a:rPr lang="en-US" sz="2800" dirty="0">
                <a:latin typeface="Arial Unicode MS"/>
              </a:rPr>
              <a:t>this specifies that the page title must include “</a:t>
            </a:r>
            <a:r>
              <a:rPr lang="en-US" sz="2800" dirty="0" err="1">
                <a:latin typeface="Arial Unicode MS"/>
              </a:rPr>
              <a:t>index.of</a:t>
            </a:r>
            <a:r>
              <a:rPr lang="en-US" sz="2800" dirty="0">
                <a:latin typeface="Arial Unicode MS"/>
              </a:rPr>
              <a:t>”</a:t>
            </a:r>
          </a:p>
          <a:p>
            <a:pPr lvl="1" algn="just"/>
            <a:r>
              <a:rPr lang="en-US" sz="2000" b="0" i="0" u="none" strike="noStrike" baseline="0" dirty="0" err="1">
                <a:solidFill>
                  <a:srgbClr val="000000"/>
                </a:solidFill>
                <a:latin typeface="Courier Std"/>
              </a:rPr>
              <a:t>id_rsa</a:t>
            </a:r>
            <a:r>
              <a:rPr lang="en-US" sz="2000" dirty="0">
                <a:solidFill>
                  <a:srgbClr val="000000"/>
                </a:solidFill>
                <a:latin typeface="Courier Std"/>
              </a:rPr>
              <a:t>: </a:t>
            </a:r>
            <a:r>
              <a:rPr lang="en-US" sz="2800" dirty="0">
                <a:latin typeface="Arial Unicode MS"/>
              </a:rPr>
              <a:t>this is the keyword being searched for within the directory list.</a:t>
            </a:r>
          </a:p>
          <a:p>
            <a:pPr lvl="1" algn="just"/>
            <a:r>
              <a:rPr lang="en-US" sz="2000" b="0" i="0" u="none" strike="noStrike" baseline="0" dirty="0">
                <a:solidFill>
                  <a:srgbClr val="000000"/>
                </a:solidFill>
                <a:latin typeface="Courier Std"/>
              </a:rPr>
              <a:t>-id_rsa.pub: </a:t>
            </a:r>
            <a:r>
              <a:rPr lang="en-US" sz="2800" dirty="0">
                <a:latin typeface="Arial Unicode MS"/>
              </a:rPr>
              <a:t>this (-) is a negation operator that excludes results containing the specified term.</a:t>
            </a:r>
          </a:p>
          <a:p>
            <a:pPr lvl="1" algn="just"/>
            <a:r>
              <a:rPr kumimoji="0" lang="en-US" altLang="en-US" sz="2800" b="0" i="0" u="none" strike="noStrike" cap="none" normalizeH="0" baseline="0" dirty="0">
                <a:ln>
                  <a:noFill/>
                </a:ln>
                <a:solidFill>
                  <a:schemeClr val="tx1"/>
                </a:solidFill>
                <a:effectLst/>
                <a:latin typeface="Arial Unicode MS"/>
              </a:rPr>
              <a:t>id_rsa.pub</a:t>
            </a:r>
            <a:r>
              <a:rPr kumimoji="0" lang="en-US" altLang="en-US" sz="2800" b="0" i="0" u="none" strike="noStrike" cap="none" normalizeH="0" baseline="0" dirty="0">
                <a:ln>
                  <a:noFill/>
                </a:ln>
                <a:solidFill>
                  <a:schemeClr val="tx1"/>
                </a:solidFill>
                <a:effectLst/>
              </a:rPr>
              <a:t> refers to the public counterpart of the SSH key, which is less sensitive and intended to be shared.</a:t>
            </a:r>
            <a:endParaRPr lang="en-US" sz="2800" dirty="0">
              <a:solidFill>
                <a:srgbClr val="000000"/>
              </a:solidFill>
              <a:latin typeface="Courier Std"/>
            </a:endParaRPr>
          </a:p>
          <a:p>
            <a:pPr lvl="1" algn="just"/>
            <a:endParaRPr lang="en-US" sz="2000" dirty="0">
              <a:solidFill>
                <a:srgbClr val="000000"/>
              </a:solidFill>
              <a:latin typeface="Courier Std"/>
            </a:endParaRPr>
          </a:p>
          <a:p>
            <a:pPr lvl="1" algn="just"/>
            <a:r>
              <a:rPr kumimoji="0" lang="en-US" altLang="en-US" b="0" i="0" u="none" strike="noStrike" cap="none" normalizeH="0" baseline="0" dirty="0">
                <a:ln>
                  <a:noFill/>
                </a:ln>
                <a:solidFill>
                  <a:schemeClr val="tx1"/>
                </a:solidFill>
                <a:effectLst/>
                <a:latin typeface="Arial" panose="020B0604020202020204" pitchFamily="34" charset="0"/>
              </a:rPr>
              <a:t>This exclusion ensures that the results focus only on the private key files (</a:t>
            </a:r>
            <a:r>
              <a:rPr kumimoji="0" lang="en-US" altLang="en-US" b="0" i="0" u="none" strike="noStrike" cap="none" normalizeH="0" baseline="0" dirty="0" err="1">
                <a:ln>
                  <a:noFill/>
                </a:ln>
                <a:solidFill>
                  <a:schemeClr val="tx1"/>
                </a:solidFill>
                <a:effectLst/>
                <a:latin typeface="Arial Unicode MS"/>
              </a:rPr>
              <a:t>id_rsa</a:t>
            </a:r>
            <a:r>
              <a:rPr kumimoji="0" lang="en-US" altLang="en-US" b="0" i="0" u="none" strike="noStrike" cap="none" normalizeH="0" baseline="0" dirty="0">
                <a:ln>
                  <a:noFill/>
                </a:ln>
                <a:solidFill>
                  <a:schemeClr val="tx1"/>
                </a:solidFill>
                <a:effectLst/>
              </a:rPr>
              <a:t>) and not their public counterparts (</a:t>
            </a:r>
            <a:r>
              <a:rPr kumimoji="0" lang="en-US" altLang="en-US" b="0" i="0" u="none" strike="noStrike" cap="none" normalizeH="0" baseline="0" dirty="0">
                <a:ln>
                  <a:noFill/>
                </a:ln>
                <a:solidFill>
                  <a:schemeClr val="tx1"/>
                </a:solidFill>
                <a:effectLst/>
                <a:latin typeface="Arial Unicode MS"/>
              </a:rPr>
              <a:t>id_rsa.pub</a:t>
            </a:r>
            <a:r>
              <a:rPr kumimoji="0" lang="en-US" altLang="en-US" b="0" i="0" u="none" strike="noStrike" cap="none" normalizeH="0" baseline="0" dirty="0">
                <a:ln>
                  <a:noFill/>
                </a:ln>
                <a:solidFill>
                  <a:schemeClr val="tx1"/>
                </a:solidFill>
                <a:effectLst/>
              </a:rPr>
              <a:t>).</a:t>
            </a:r>
            <a:endParaRPr lang="en-US" sz="2000" b="0" i="0" u="none" strike="noStrike" baseline="0" dirty="0">
              <a:solidFill>
                <a:srgbClr val="000000"/>
              </a:solidFill>
              <a:latin typeface="Minion Pro"/>
            </a:endParaRPr>
          </a:p>
          <a:p>
            <a:pPr algn="just"/>
            <a:endParaRPr lang="en-US" sz="4000" dirty="0"/>
          </a:p>
        </p:txBody>
      </p:sp>
      <p:sp>
        <p:nvSpPr>
          <p:cNvPr id="4" name="Rectangle 1">
            <a:extLst>
              <a:ext uri="{FF2B5EF4-FFF2-40B4-BE49-F238E27FC236}">
                <a16:creationId xmlns:a16="http://schemas.microsoft.com/office/drawing/2014/main" id="{59FBC2CA-9CD1-FF2D-BC5C-86361F13E8AD}"/>
              </a:ext>
            </a:extLst>
          </p:cNvPr>
          <p:cNvSpPr>
            <a:spLocks noChangeArrowheads="1"/>
          </p:cNvSpPr>
          <p:nvPr/>
        </p:nvSpPr>
        <p:spPr bwMode="auto">
          <a:xfrm>
            <a:off x="0" y="-84638"/>
            <a:ext cx="197490"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3CAC27B-77A2-3E65-5055-A7162D162099}"/>
              </a:ext>
            </a:extLst>
          </p:cNvPr>
          <p:cNvSpPr>
            <a:spLocks noChangeArrowheads="1"/>
          </p:cNvSpPr>
          <p:nvPr/>
        </p:nvSpPr>
        <p:spPr bwMode="auto">
          <a:xfrm>
            <a:off x="0" y="143961"/>
            <a:ext cx="197490"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Slide Number Placeholder 5">
            <a:extLst>
              <a:ext uri="{FF2B5EF4-FFF2-40B4-BE49-F238E27FC236}">
                <a16:creationId xmlns:a16="http://schemas.microsoft.com/office/drawing/2014/main" id="{D7F17C82-D41F-0536-F174-5743505293B1}"/>
              </a:ext>
            </a:extLst>
          </p:cNvPr>
          <p:cNvSpPr>
            <a:spLocks noGrp="1"/>
          </p:cNvSpPr>
          <p:nvPr>
            <p:ph type="sldNum" sz="quarter" idx="12"/>
          </p:nvPr>
        </p:nvSpPr>
        <p:spPr/>
        <p:txBody>
          <a:bodyPr/>
          <a:lstStyle/>
          <a:p>
            <a:fld id="{CEEDF3A4-9E04-435A-AB3C-4BCD61EBBCA9}" type="slidenum">
              <a:rPr lang="en-US" smtClean="0"/>
              <a:t>25</a:t>
            </a:fld>
            <a:endParaRPr lang="en-US"/>
          </a:p>
        </p:txBody>
      </p:sp>
    </p:spTree>
    <p:extLst>
      <p:ext uri="{BB962C8B-B14F-4D97-AF65-F5344CB8AC3E}">
        <p14:creationId xmlns:p14="http://schemas.microsoft.com/office/powerpoint/2010/main" val="2655163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39DBF-CFE5-ABDE-00B3-756DF4CFC10A}"/>
              </a:ext>
            </a:extLst>
          </p:cNvPr>
          <p:cNvSpPr>
            <a:spLocks noGrp="1"/>
          </p:cNvSpPr>
          <p:nvPr>
            <p:ph type="title"/>
          </p:nvPr>
        </p:nvSpPr>
        <p:spPr/>
        <p:txBody>
          <a:bodyPr>
            <a:normAutofit/>
          </a:bodyPr>
          <a:lstStyle/>
          <a:p>
            <a:r>
              <a:rPr lang="en-US" sz="4000" dirty="0"/>
              <a:t>Preventing Exploitation through Google Searches</a:t>
            </a:r>
          </a:p>
        </p:txBody>
      </p:sp>
      <p:sp>
        <p:nvSpPr>
          <p:cNvPr id="3" name="Content Placeholder 2">
            <a:extLst>
              <a:ext uri="{FF2B5EF4-FFF2-40B4-BE49-F238E27FC236}">
                <a16:creationId xmlns:a16="http://schemas.microsoft.com/office/drawing/2014/main" id="{32E0B827-91D9-F352-18A7-8A874783CE18}"/>
              </a:ext>
            </a:extLst>
          </p:cNvPr>
          <p:cNvSpPr>
            <a:spLocks noGrp="1"/>
          </p:cNvSpPr>
          <p:nvPr>
            <p:ph sz="half" idx="1"/>
          </p:nvPr>
        </p:nvSpPr>
        <p:spPr>
          <a:xfrm>
            <a:off x="363557" y="1825625"/>
            <a:ext cx="11424491" cy="4351338"/>
          </a:xfrm>
        </p:spPr>
        <p:txBody>
          <a:bodyPr>
            <a:normAutofit fontScale="92500" lnSpcReduction="10000"/>
          </a:bodyPr>
          <a:lstStyle/>
          <a:p>
            <a:pPr algn="just"/>
            <a:r>
              <a:rPr lang="en-US" b="0" i="0" u="none" strike="noStrike" baseline="0" dirty="0">
                <a:solidFill>
                  <a:srgbClr val="000000"/>
                </a:solidFill>
                <a:latin typeface="Minion Pro"/>
              </a:rPr>
              <a:t>There are some things you can do as a defender to make the use of crafted Google searches a little less effective with the company data you are entrusted to protect. </a:t>
            </a:r>
          </a:p>
          <a:p>
            <a:pPr algn="just"/>
            <a:r>
              <a:rPr lang="en-US" b="0" i="0" u="none" strike="noStrike" baseline="0" dirty="0">
                <a:solidFill>
                  <a:srgbClr val="000000"/>
                </a:solidFill>
                <a:latin typeface="Minion Pro"/>
              </a:rPr>
              <a:t>The first place to start with is a file called </a:t>
            </a:r>
            <a:r>
              <a:rPr lang="en-US" b="0" i="0" u="none" strike="noStrike" baseline="0" dirty="0">
                <a:solidFill>
                  <a:srgbClr val="000000"/>
                </a:solidFill>
                <a:latin typeface="Courier Std"/>
              </a:rPr>
              <a:t>robots.txt</a:t>
            </a:r>
            <a:r>
              <a:rPr lang="en-US" b="0" i="0" u="none" strike="noStrike" baseline="0" dirty="0">
                <a:solidFill>
                  <a:srgbClr val="000000"/>
                </a:solidFill>
                <a:latin typeface="Minion Pro"/>
              </a:rPr>
              <a:t>.</a:t>
            </a:r>
          </a:p>
          <a:p>
            <a:pPr algn="just"/>
            <a:r>
              <a:rPr lang="en-US" b="0" i="0" u="none" strike="noStrike" baseline="0" dirty="0">
                <a:solidFill>
                  <a:srgbClr val="000000"/>
                </a:solidFill>
                <a:latin typeface="Minion Pro"/>
              </a:rPr>
              <a:t> Any web server or service exposed to the internet needs to have this file at the root of the website.</a:t>
            </a:r>
          </a:p>
          <a:p>
            <a:pPr algn="just"/>
            <a:r>
              <a:rPr lang="en-US" b="0" i="0" u="none" strike="noStrike" baseline="0" dirty="0">
                <a:solidFill>
                  <a:srgbClr val="000000"/>
                </a:solidFill>
                <a:latin typeface="Minion Pro"/>
              </a:rPr>
              <a:t> </a:t>
            </a:r>
            <a:r>
              <a:rPr lang="en-US" b="0" i="0" u="none" strike="noStrike" baseline="0" dirty="0">
                <a:solidFill>
                  <a:srgbClr val="FF0000"/>
                </a:solidFill>
                <a:latin typeface="Minion Pro"/>
              </a:rPr>
              <a:t>The </a:t>
            </a:r>
            <a:r>
              <a:rPr lang="en-US" b="0" i="0" u="none" strike="noStrike" baseline="0" dirty="0">
                <a:solidFill>
                  <a:srgbClr val="FF0000"/>
                </a:solidFill>
                <a:latin typeface="Courier Std"/>
              </a:rPr>
              <a:t>robots.txt </a:t>
            </a:r>
            <a:r>
              <a:rPr lang="en-US" b="0" i="0" u="none" strike="noStrike" baseline="0" dirty="0">
                <a:solidFill>
                  <a:srgbClr val="FF0000"/>
                </a:solidFill>
                <a:latin typeface="Minion Pro"/>
              </a:rPr>
              <a:t>file instructs search bots what content on your site(s) it can index. </a:t>
            </a:r>
          </a:p>
          <a:p>
            <a:pPr algn="just"/>
            <a:r>
              <a:rPr lang="en-US" b="0" i="0" u="none" strike="noStrike" baseline="0" dirty="0">
                <a:solidFill>
                  <a:srgbClr val="000000"/>
                </a:solidFill>
                <a:latin typeface="Minion Pro"/>
              </a:rPr>
              <a:t>Without this file, the bots will index whatever they encounter. </a:t>
            </a:r>
          </a:p>
          <a:p>
            <a:pPr algn="just"/>
            <a:r>
              <a:rPr lang="en-US" b="0" i="0" u="none" strike="noStrike" baseline="0" dirty="0">
                <a:solidFill>
                  <a:srgbClr val="000000"/>
                </a:solidFill>
                <a:latin typeface="Minion Pro"/>
              </a:rPr>
              <a:t>An example of using </a:t>
            </a:r>
            <a:r>
              <a:rPr lang="en-US" b="0" i="0" u="none" strike="noStrike" baseline="0" dirty="0">
                <a:solidFill>
                  <a:srgbClr val="000000"/>
                </a:solidFill>
                <a:latin typeface="Courier Std"/>
              </a:rPr>
              <a:t>robots. txt </a:t>
            </a:r>
            <a:r>
              <a:rPr lang="en-US" b="0" i="0" u="none" strike="noStrike" baseline="0" dirty="0">
                <a:solidFill>
                  <a:srgbClr val="000000"/>
                </a:solidFill>
                <a:latin typeface="Minion Pro"/>
              </a:rPr>
              <a:t>to prevent the indexing of an entire site is as follows:</a:t>
            </a:r>
            <a:endParaRPr lang="en-US" sz="4000" dirty="0"/>
          </a:p>
        </p:txBody>
      </p:sp>
      <p:sp>
        <p:nvSpPr>
          <p:cNvPr id="7" name="Slide Number Placeholder 6">
            <a:extLst>
              <a:ext uri="{FF2B5EF4-FFF2-40B4-BE49-F238E27FC236}">
                <a16:creationId xmlns:a16="http://schemas.microsoft.com/office/drawing/2014/main" id="{7FB758E9-1BB3-410B-25F9-9265FDB83CAA}"/>
              </a:ext>
            </a:extLst>
          </p:cNvPr>
          <p:cNvSpPr>
            <a:spLocks noGrp="1"/>
          </p:cNvSpPr>
          <p:nvPr>
            <p:ph type="sldNum" sz="quarter" idx="12"/>
          </p:nvPr>
        </p:nvSpPr>
        <p:spPr/>
        <p:txBody>
          <a:bodyPr/>
          <a:lstStyle/>
          <a:p>
            <a:fld id="{CEEDF3A4-9E04-435A-AB3C-4BCD61EBBCA9}" type="slidenum">
              <a:rPr lang="en-US" smtClean="0"/>
              <a:t>26</a:t>
            </a:fld>
            <a:endParaRPr lang="en-US"/>
          </a:p>
        </p:txBody>
      </p:sp>
    </p:spTree>
    <p:extLst>
      <p:ext uri="{BB962C8B-B14F-4D97-AF65-F5344CB8AC3E}">
        <p14:creationId xmlns:p14="http://schemas.microsoft.com/office/powerpoint/2010/main" val="1939821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7D30EA-B57E-B88A-C0BF-AA95475E138C}"/>
              </a:ext>
            </a:extLst>
          </p:cNvPr>
          <p:cNvSpPr>
            <a:spLocks noGrp="1"/>
          </p:cNvSpPr>
          <p:nvPr>
            <p:ph type="title"/>
          </p:nvPr>
        </p:nvSpPr>
        <p:spPr/>
        <p:txBody>
          <a:bodyPr>
            <a:normAutofit/>
          </a:bodyPr>
          <a:lstStyle/>
          <a:p>
            <a:r>
              <a:rPr lang="en-US" sz="4000" dirty="0"/>
              <a:t>Preventing Exploitation through Google Searches</a:t>
            </a:r>
          </a:p>
        </p:txBody>
      </p:sp>
      <p:sp>
        <p:nvSpPr>
          <p:cNvPr id="6" name="Content Placeholder 5">
            <a:extLst>
              <a:ext uri="{FF2B5EF4-FFF2-40B4-BE49-F238E27FC236}">
                <a16:creationId xmlns:a16="http://schemas.microsoft.com/office/drawing/2014/main" id="{78856D51-1B27-4ED5-69F1-1B6B1469CD52}"/>
              </a:ext>
            </a:extLst>
          </p:cNvPr>
          <p:cNvSpPr>
            <a:spLocks noGrp="1"/>
          </p:cNvSpPr>
          <p:nvPr>
            <p:ph idx="1"/>
          </p:nvPr>
        </p:nvSpPr>
        <p:spPr>
          <a:xfrm>
            <a:off x="429658" y="1825625"/>
            <a:ext cx="11325340" cy="4351338"/>
          </a:xfrm>
        </p:spPr>
        <p:txBody>
          <a:bodyPr>
            <a:normAutofit fontScale="92500" lnSpcReduction="20000"/>
          </a:bodyPr>
          <a:lstStyle/>
          <a:p>
            <a:pPr algn="just"/>
            <a:r>
              <a:rPr lang="en-US" sz="2400" b="0" i="0" u="none" strike="noStrike" baseline="0" dirty="0">
                <a:solidFill>
                  <a:srgbClr val="000000"/>
                </a:solidFill>
                <a:latin typeface="Minion Pro"/>
              </a:rPr>
              <a:t>This </a:t>
            </a:r>
            <a:r>
              <a:rPr lang="en-US" sz="2400" b="0" i="0" u="none" strike="noStrike" baseline="0" dirty="0">
                <a:solidFill>
                  <a:srgbClr val="000000"/>
                </a:solidFill>
                <a:latin typeface="Courier Std"/>
              </a:rPr>
              <a:t>robots.txt </a:t>
            </a:r>
            <a:r>
              <a:rPr lang="en-US" sz="2400" b="0" i="0" u="none" strike="noStrike" baseline="0" dirty="0">
                <a:solidFill>
                  <a:srgbClr val="000000"/>
                </a:solidFill>
                <a:latin typeface="Minion Pro"/>
              </a:rPr>
              <a:t>file tells all search bots that they can index the </a:t>
            </a:r>
            <a:r>
              <a:rPr lang="en-US" sz="2400" b="0" i="1" u="none" strike="noStrike" baseline="0" dirty="0">
                <a:solidFill>
                  <a:srgbClr val="000000"/>
                </a:solidFill>
                <a:latin typeface="Minion Pro"/>
              </a:rPr>
              <a:t>Home Depot </a:t>
            </a:r>
            <a:r>
              <a:rPr lang="en-US" sz="2400" b="0" i="0" u="none" strike="noStrike" baseline="0" dirty="0">
                <a:solidFill>
                  <a:srgbClr val="000000"/>
                </a:solidFill>
                <a:latin typeface="Minion Pro"/>
              </a:rPr>
              <a:t>website except for these directories.</a:t>
            </a:r>
          </a:p>
          <a:p>
            <a:pPr algn="just"/>
            <a:r>
              <a:rPr lang="en-US" sz="2400" b="0" i="0" u="none" strike="noStrike" baseline="0" dirty="0">
                <a:solidFill>
                  <a:srgbClr val="000000"/>
                </a:solidFill>
                <a:latin typeface="Minion Pro"/>
              </a:rPr>
              <a:t> Many times, the reason for not indexing is because it would just produce unintelligible or non-helpful information as search criteria.</a:t>
            </a:r>
          </a:p>
          <a:p>
            <a:pPr algn="just"/>
            <a:r>
              <a:rPr lang="en-US" sz="2400" b="0" i="0" u="none" strike="noStrike" baseline="0" dirty="0">
                <a:solidFill>
                  <a:srgbClr val="000000"/>
                </a:solidFill>
                <a:latin typeface="Minion Pro"/>
              </a:rPr>
              <a:t> However, attackers can also look at this file and see whether there is an area they might want to explore further.</a:t>
            </a:r>
          </a:p>
          <a:p>
            <a:pPr algn="just"/>
            <a:r>
              <a:rPr lang="en-US" sz="2400" b="0" i="0" u="none" strike="noStrike" baseline="0" dirty="0">
                <a:solidFill>
                  <a:srgbClr val="000000"/>
                </a:solidFill>
                <a:latin typeface="Minion Pro"/>
              </a:rPr>
              <a:t>Other areas where you can mitigate exposure include (but are not limited to) keeping the host operating system, services, and applications patched and up to date.</a:t>
            </a:r>
          </a:p>
          <a:p>
            <a:pPr algn="just"/>
            <a:r>
              <a:rPr lang="en-US" sz="2400" b="0" i="0" u="none" strike="noStrike" baseline="0" dirty="0">
                <a:solidFill>
                  <a:srgbClr val="000000"/>
                </a:solidFill>
                <a:latin typeface="Minion Pro"/>
              </a:rPr>
              <a:t> Some bots search the web for application vulnerabilities and categorize them.</a:t>
            </a:r>
          </a:p>
          <a:p>
            <a:pPr algn="just"/>
            <a:r>
              <a:rPr lang="en-US" sz="2400" b="0" i="0" u="none" strike="noStrike" baseline="0" dirty="0">
                <a:solidFill>
                  <a:srgbClr val="000000"/>
                </a:solidFill>
                <a:latin typeface="Minion Pro"/>
              </a:rPr>
              <a:t>Use security tools such as antivirus, firewalls, IDS, and SIEM tools for recording access and blocking known types of exploits from taking place.</a:t>
            </a:r>
          </a:p>
          <a:p>
            <a:pPr algn="just"/>
            <a:r>
              <a:rPr lang="en-US" sz="2400" b="0" i="0" u="none" strike="noStrike" baseline="0" dirty="0">
                <a:solidFill>
                  <a:srgbClr val="000000"/>
                </a:solidFill>
                <a:latin typeface="Minion Pro"/>
              </a:rPr>
              <a:t> Have a penetration test performed. A pen test will expose much of the information that is leaking from your organization as the pen testers will use the same techniques as attackers to turn over this information.</a:t>
            </a:r>
            <a:endParaRPr lang="en-US" sz="3600" dirty="0"/>
          </a:p>
        </p:txBody>
      </p:sp>
      <p:sp>
        <p:nvSpPr>
          <p:cNvPr id="7" name="Slide Number Placeholder 6">
            <a:extLst>
              <a:ext uri="{FF2B5EF4-FFF2-40B4-BE49-F238E27FC236}">
                <a16:creationId xmlns:a16="http://schemas.microsoft.com/office/drawing/2014/main" id="{C9DE6BEA-C031-D1CE-8BF5-D110F321CB70}"/>
              </a:ext>
            </a:extLst>
          </p:cNvPr>
          <p:cNvSpPr>
            <a:spLocks noGrp="1"/>
          </p:cNvSpPr>
          <p:nvPr>
            <p:ph type="sldNum" sz="quarter" idx="12"/>
          </p:nvPr>
        </p:nvSpPr>
        <p:spPr/>
        <p:txBody>
          <a:bodyPr/>
          <a:lstStyle/>
          <a:p>
            <a:fld id="{CEEDF3A4-9E04-435A-AB3C-4BCD61EBBCA9}" type="slidenum">
              <a:rPr lang="en-US" smtClean="0"/>
              <a:t>27</a:t>
            </a:fld>
            <a:endParaRPr lang="en-US"/>
          </a:p>
        </p:txBody>
      </p:sp>
    </p:spTree>
    <p:extLst>
      <p:ext uri="{BB962C8B-B14F-4D97-AF65-F5344CB8AC3E}">
        <p14:creationId xmlns:p14="http://schemas.microsoft.com/office/powerpoint/2010/main" val="966505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747D8-E8F4-7497-0A20-2CF4C635D124}"/>
              </a:ext>
            </a:extLst>
          </p:cNvPr>
          <p:cNvSpPr>
            <a:spLocks noGrp="1"/>
          </p:cNvSpPr>
          <p:nvPr>
            <p:ph type="title"/>
          </p:nvPr>
        </p:nvSpPr>
        <p:spPr/>
        <p:txBody>
          <a:bodyPr/>
          <a:lstStyle/>
          <a:p>
            <a:r>
              <a:rPr lang="en-US" dirty="0"/>
              <a:t>WHOIS Database Records</a:t>
            </a:r>
          </a:p>
        </p:txBody>
      </p:sp>
      <p:sp>
        <p:nvSpPr>
          <p:cNvPr id="3" name="Content Placeholder 2">
            <a:extLst>
              <a:ext uri="{FF2B5EF4-FFF2-40B4-BE49-F238E27FC236}">
                <a16:creationId xmlns:a16="http://schemas.microsoft.com/office/drawing/2014/main" id="{A484B8C4-AB28-7B11-A687-EA98E8BA0490}"/>
              </a:ext>
            </a:extLst>
          </p:cNvPr>
          <p:cNvSpPr>
            <a:spLocks noGrp="1"/>
          </p:cNvSpPr>
          <p:nvPr>
            <p:ph idx="1"/>
          </p:nvPr>
        </p:nvSpPr>
        <p:spPr>
          <a:xfrm>
            <a:off x="440675" y="1825624"/>
            <a:ext cx="11358390" cy="4530725"/>
          </a:xfrm>
        </p:spPr>
        <p:txBody>
          <a:bodyPr>
            <a:normAutofit lnSpcReduction="10000"/>
          </a:bodyPr>
          <a:lstStyle/>
          <a:p>
            <a:pPr algn="just"/>
            <a:r>
              <a:rPr lang="en-US" sz="2400" b="0" i="0" u="none" strike="noStrike" baseline="0" dirty="0">
                <a:solidFill>
                  <a:srgbClr val="000000"/>
                </a:solidFill>
                <a:latin typeface="Minion Pro"/>
              </a:rPr>
              <a:t>The </a:t>
            </a:r>
            <a:r>
              <a:rPr lang="en-US" sz="2400" b="1" i="0" u="none" strike="noStrike" baseline="0" dirty="0">
                <a:solidFill>
                  <a:srgbClr val="000000"/>
                </a:solidFill>
                <a:latin typeface="Minion Pro"/>
              </a:rPr>
              <a:t>WHOIS </a:t>
            </a:r>
            <a:r>
              <a:rPr lang="en-US" sz="2400" b="0" i="0" u="none" strike="noStrike" baseline="0" dirty="0">
                <a:solidFill>
                  <a:srgbClr val="000000"/>
                </a:solidFill>
                <a:latin typeface="Minion Pro"/>
              </a:rPr>
              <a:t>database is a publicly accessible database repository of information containing information of  domain registrations on the internet. </a:t>
            </a:r>
          </a:p>
          <a:p>
            <a:pPr algn="just"/>
            <a:r>
              <a:rPr lang="en-US" sz="2400" b="0" i="0" u="none" strike="noStrike" baseline="0" dirty="0">
                <a:solidFill>
                  <a:srgbClr val="000000"/>
                </a:solidFill>
                <a:latin typeface="Minion Pro"/>
              </a:rPr>
              <a:t>It contains details about domain owners, their contact information, registration and expiration dates, and the domain’s associated name servers.</a:t>
            </a:r>
          </a:p>
          <a:p>
            <a:pPr algn="just"/>
            <a:r>
              <a:rPr lang="en-US" sz="2400" b="0" i="0" u="none" strike="noStrike" baseline="0" dirty="0">
                <a:solidFill>
                  <a:srgbClr val="000000"/>
                </a:solidFill>
                <a:latin typeface="Minion Pro"/>
              </a:rPr>
              <a:t> This database is maintained by domain registrars and overseen by international governing bodies such as the </a:t>
            </a:r>
            <a:r>
              <a:rPr lang="en-US" sz="2400" b="1" i="0" u="none" strike="noStrike" baseline="0" dirty="0">
                <a:solidFill>
                  <a:srgbClr val="000000"/>
                </a:solidFill>
                <a:latin typeface="Minion Pro"/>
              </a:rPr>
              <a:t>Internet Corporation for Assigned Names and Numbers </a:t>
            </a:r>
            <a:r>
              <a:rPr lang="en-US" sz="2400" b="0" i="0" u="none" strike="noStrike" baseline="0" dirty="0">
                <a:solidFill>
                  <a:srgbClr val="000000"/>
                </a:solidFill>
                <a:latin typeface="Minion Pro"/>
              </a:rPr>
              <a:t>(</a:t>
            </a:r>
            <a:r>
              <a:rPr lang="en-US" sz="2400" b="1" i="0" u="none" strike="noStrike" baseline="0" dirty="0">
                <a:solidFill>
                  <a:srgbClr val="000000"/>
                </a:solidFill>
                <a:latin typeface="Minion Pro"/>
              </a:rPr>
              <a:t>ICANN</a:t>
            </a:r>
            <a:r>
              <a:rPr lang="en-US" sz="2400" b="0" i="0" u="none" strike="noStrike" baseline="0" dirty="0">
                <a:solidFill>
                  <a:srgbClr val="000000"/>
                </a:solidFill>
                <a:latin typeface="Minion Pro"/>
              </a:rPr>
              <a:t>). </a:t>
            </a:r>
          </a:p>
          <a:p>
            <a:pPr algn="just"/>
            <a:r>
              <a:rPr lang="en-US" sz="2400" b="0" i="0" u="none" strike="noStrike" baseline="0" dirty="0">
                <a:solidFill>
                  <a:srgbClr val="000000"/>
                </a:solidFill>
                <a:latin typeface="Minion Pro"/>
              </a:rPr>
              <a:t>While WHOIS data has historically been publicly accessible, evolving privacy concerns have led to changes where some domain registrars allow for the protection of the registry information of domain owners by offering privacy protection, where the data either isn’t available or the provider uses their information instead of the actual registrant. </a:t>
            </a:r>
          </a:p>
          <a:p>
            <a:pPr algn="just"/>
            <a:r>
              <a:rPr lang="en-US" sz="2400" b="0" i="0" u="none" strike="noStrike" baseline="0" dirty="0">
                <a:solidFill>
                  <a:srgbClr val="000000"/>
                </a:solidFill>
                <a:latin typeface="Minion Pro"/>
              </a:rPr>
              <a:t>There is still a great deal of information available.</a:t>
            </a:r>
            <a:endParaRPr lang="en-US" sz="3600" dirty="0"/>
          </a:p>
        </p:txBody>
      </p:sp>
      <p:sp>
        <p:nvSpPr>
          <p:cNvPr id="4" name="Slide Number Placeholder 3">
            <a:extLst>
              <a:ext uri="{FF2B5EF4-FFF2-40B4-BE49-F238E27FC236}">
                <a16:creationId xmlns:a16="http://schemas.microsoft.com/office/drawing/2014/main" id="{B7E58DA9-3EB1-00B7-6CC5-9B792DC101C8}"/>
              </a:ext>
            </a:extLst>
          </p:cNvPr>
          <p:cNvSpPr>
            <a:spLocks noGrp="1"/>
          </p:cNvSpPr>
          <p:nvPr>
            <p:ph type="sldNum" sz="quarter" idx="12"/>
          </p:nvPr>
        </p:nvSpPr>
        <p:spPr/>
        <p:txBody>
          <a:bodyPr/>
          <a:lstStyle/>
          <a:p>
            <a:fld id="{CEEDF3A4-9E04-435A-AB3C-4BCD61EBBCA9}" type="slidenum">
              <a:rPr lang="en-US" smtClean="0"/>
              <a:t>28</a:t>
            </a:fld>
            <a:endParaRPr lang="en-US"/>
          </a:p>
        </p:txBody>
      </p:sp>
    </p:spTree>
    <p:extLst>
      <p:ext uri="{BB962C8B-B14F-4D97-AF65-F5344CB8AC3E}">
        <p14:creationId xmlns:p14="http://schemas.microsoft.com/office/powerpoint/2010/main" val="3166218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FEF0D-7416-4FFD-686C-EDDB32ECC17F}"/>
              </a:ext>
            </a:extLst>
          </p:cNvPr>
          <p:cNvSpPr>
            <a:spLocks noGrp="1"/>
          </p:cNvSpPr>
          <p:nvPr>
            <p:ph type="title"/>
          </p:nvPr>
        </p:nvSpPr>
        <p:spPr>
          <a:xfrm>
            <a:off x="838200" y="0"/>
            <a:ext cx="10515600" cy="1325563"/>
          </a:xfrm>
        </p:spPr>
        <p:txBody>
          <a:bodyPr/>
          <a:lstStyle/>
          <a:p>
            <a:r>
              <a:rPr lang="en-US" dirty="0"/>
              <a:t>What is WHOIS Database</a:t>
            </a:r>
          </a:p>
        </p:txBody>
      </p:sp>
      <p:sp>
        <p:nvSpPr>
          <p:cNvPr id="3" name="Content Placeholder 2">
            <a:extLst>
              <a:ext uri="{FF2B5EF4-FFF2-40B4-BE49-F238E27FC236}">
                <a16:creationId xmlns:a16="http://schemas.microsoft.com/office/drawing/2014/main" id="{B509D22F-16CB-D5A3-D82E-FBC76B24109B}"/>
              </a:ext>
            </a:extLst>
          </p:cNvPr>
          <p:cNvSpPr>
            <a:spLocks noGrp="1"/>
          </p:cNvSpPr>
          <p:nvPr>
            <p:ph idx="1"/>
          </p:nvPr>
        </p:nvSpPr>
        <p:spPr>
          <a:xfrm>
            <a:off x="438838" y="1325563"/>
            <a:ext cx="11314323" cy="5030787"/>
          </a:xfrm>
        </p:spPr>
        <p:txBody>
          <a:bodyPr>
            <a:normAutofit fontScale="92500" lnSpcReduction="10000"/>
          </a:bodyPr>
          <a:lstStyle/>
          <a:p>
            <a:pPr algn="just"/>
            <a:r>
              <a:rPr lang="en-US" sz="2000" b="0" i="0" u="none" strike="noStrike" baseline="0" dirty="0">
                <a:solidFill>
                  <a:srgbClr val="000000"/>
                </a:solidFill>
                <a:latin typeface="Minion Pro"/>
              </a:rPr>
              <a:t>When a domain (be it a website or service) is exposed to the internet by name, it has to be registered by a registrar. </a:t>
            </a:r>
          </a:p>
          <a:p>
            <a:pPr algn="just"/>
            <a:r>
              <a:rPr lang="en-US" sz="2000" b="0" i="0" u="none" strike="noStrike" baseline="0" dirty="0">
                <a:solidFill>
                  <a:srgbClr val="000000"/>
                </a:solidFill>
                <a:latin typeface="Minion Pro"/>
              </a:rPr>
              <a:t>The registrar gathers detailed information about the domain and people associated with it.</a:t>
            </a:r>
          </a:p>
          <a:p>
            <a:pPr algn="just"/>
            <a:r>
              <a:rPr lang="en-US" sz="2000" b="0" i="0" u="none" strike="noStrike" baseline="0" dirty="0">
                <a:solidFill>
                  <a:srgbClr val="000000"/>
                </a:solidFill>
                <a:latin typeface="Minion Pro"/>
              </a:rPr>
              <a:t> The registrar then contacts a </a:t>
            </a:r>
            <a:r>
              <a:rPr lang="en-US" sz="2000" b="1" i="0" u="none" strike="noStrike" baseline="0" dirty="0">
                <a:solidFill>
                  <a:srgbClr val="000000"/>
                </a:solidFill>
                <a:latin typeface="Minion Pro"/>
              </a:rPr>
              <a:t>Regional Internet Registry </a:t>
            </a:r>
            <a:r>
              <a:rPr lang="en-US" sz="2000" b="0" i="0" u="none" strike="noStrike" baseline="0" dirty="0">
                <a:solidFill>
                  <a:srgbClr val="000000"/>
                </a:solidFill>
                <a:latin typeface="Minion Pro"/>
              </a:rPr>
              <a:t>(</a:t>
            </a:r>
            <a:r>
              <a:rPr lang="en-US" sz="2000" b="1" i="0" u="none" strike="noStrike" baseline="0" dirty="0">
                <a:solidFill>
                  <a:srgbClr val="000000"/>
                </a:solidFill>
                <a:latin typeface="Minion Pro"/>
              </a:rPr>
              <a:t>RIR</a:t>
            </a:r>
            <a:r>
              <a:rPr lang="en-US" sz="2000" b="0" i="0" u="none" strike="noStrike" baseline="0" dirty="0">
                <a:solidFill>
                  <a:srgbClr val="000000"/>
                </a:solidFill>
                <a:latin typeface="Minion Pro"/>
              </a:rPr>
              <a:t>), which maintains the WHOIS database to make the update.</a:t>
            </a:r>
          </a:p>
          <a:p>
            <a:pPr algn="just"/>
            <a:r>
              <a:rPr lang="en-US" sz="2000" b="0" i="0" u="none" strike="noStrike" baseline="0" dirty="0">
                <a:solidFill>
                  <a:srgbClr val="000000"/>
                </a:solidFill>
                <a:latin typeface="Minion Pro"/>
              </a:rPr>
              <a:t> </a:t>
            </a:r>
            <a:r>
              <a:rPr lang="en-US" sz="2000" b="1" i="0" u="none" strike="noStrike" baseline="0" dirty="0">
                <a:solidFill>
                  <a:srgbClr val="FF0000"/>
                </a:solidFill>
                <a:latin typeface="Minion Pro"/>
              </a:rPr>
              <a:t>So, </a:t>
            </a:r>
            <a:r>
              <a:rPr lang="en-US" sz="2000" b="1" i="1" u="none" strike="noStrike" baseline="0" dirty="0">
                <a:solidFill>
                  <a:srgbClr val="FF0000"/>
                </a:solidFill>
                <a:latin typeface="Minion Pro"/>
              </a:rPr>
              <a:t>what exactly is in the WHOIS database and why is it good for reconnaissance</a:t>
            </a:r>
            <a:r>
              <a:rPr lang="en-US" sz="2000" b="1" i="0" u="none" strike="noStrike" baseline="0" dirty="0">
                <a:solidFill>
                  <a:srgbClr val="FF0000"/>
                </a:solidFill>
                <a:latin typeface="Minion Pro"/>
              </a:rPr>
              <a:t>?</a:t>
            </a:r>
          </a:p>
          <a:p>
            <a:pPr algn="just"/>
            <a:r>
              <a:rPr lang="en-US" sz="2000" b="0" i="0" u="none" strike="noStrike" baseline="0" dirty="0">
                <a:solidFill>
                  <a:srgbClr val="000000"/>
                </a:solidFill>
                <a:latin typeface="Minion Pro"/>
              </a:rPr>
              <a:t>A WHOIS record contains information about the registrar and IP addresses, when it was created and is due for an update, as well as administrative contacts and name servers.</a:t>
            </a:r>
          </a:p>
          <a:p>
            <a:pPr algn="just"/>
            <a:r>
              <a:rPr lang="en-US" sz="2000" b="0" i="0" u="none" strike="noStrike" baseline="0" dirty="0">
                <a:solidFill>
                  <a:srgbClr val="000000"/>
                </a:solidFill>
                <a:latin typeface="Minion Pro"/>
              </a:rPr>
              <a:t>In the following example, we see the registrant information for </a:t>
            </a:r>
            <a:r>
              <a:rPr lang="en-US" sz="2000" b="0" i="0" u="none" strike="noStrike" baseline="0" dirty="0">
                <a:solidFill>
                  <a:srgbClr val="000000"/>
                </a:solidFill>
                <a:latin typeface="Courier Std"/>
              </a:rPr>
              <a:t>starbucks.com</a:t>
            </a:r>
            <a:r>
              <a:rPr lang="en-US" sz="2000" b="0" i="0" u="none" strike="noStrike" baseline="0" dirty="0">
                <a:solidFill>
                  <a:srgbClr val="000000"/>
                </a:solidFill>
                <a:latin typeface="Minion Pro"/>
              </a:rPr>
              <a:t>. </a:t>
            </a:r>
          </a:p>
          <a:p>
            <a:pPr algn="just"/>
            <a:r>
              <a:rPr lang="en-US" sz="2000" b="0" i="0" u="none" strike="noStrike" baseline="0" dirty="0">
                <a:solidFill>
                  <a:srgbClr val="000000"/>
                </a:solidFill>
                <a:latin typeface="Minion Pro"/>
              </a:rPr>
              <a:t>This includes the company address, phone number, and email. </a:t>
            </a:r>
          </a:p>
          <a:p>
            <a:pPr algn="just"/>
            <a:r>
              <a:rPr lang="en-US" sz="2000" b="0" i="0" u="none" strike="noStrike" baseline="0" dirty="0">
                <a:solidFill>
                  <a:srgbClr val="000000"/>
                </a:solidFill>
                <a:latin typeface="Minion Pro"/>
              </a:rPr>
              <a:t>Additionally, it contains information about when the domain was registered and when its expiration date is.</a:t>
            </a:r>
          </a:p>
          <a:p>
            <a:pPr algn="just"/>
            <a:r>
              <a:rPr lang="en-US" sz="2000" b="0" i="0" u="none" strike="noStrike" baseline="0" dirty="0">
                <a:solidFill>
                  <a:srgbClr val="000000"/>
                </a:solidFill>
                <a:latin typeface="Minion Pro"/>
              </a:rPr>
              <a:t> In some cases, the information contained here provides insights that might not be found anywhere else, such as an alternative email address or phone number that isn’t published on the official website. </a:t>
            </a:r>
          </a:p>
          <a:p>
            <a:pPr algn="just"/>
            <a:r>
              <a:rPr lang="en-US" sz="2000" b="0" i="0" u="none" strike="noStrike" baseline="0" dirty="0">
                <a:solidFill>
                  <a:srgbClr val="000000"/>
                </a:solidFill>
                <a:latin typeface="Minion Pro"/>
              </a:rPr>
              <a:t>Attackers may be able to use this information for social engineering or other search parameters to add to their </a:t>
            </a:r>
            <a:r>
              <a:rPr lang="en-US" sz="2000" b="0" i="0" u="none" strike="noStrike" baseline="0" dirty="0" err="1">
                <a:solidFill>
                  <a:srgbClr val="000000"/>
                </a:solidFill>
                <a:latin typeface="Minion Pro"/>
              </a:rPr>
              <a:t>footprinting</a:t>
            </a:r>
            <a:r>
              <a:rPr lang="en-US" sz="2000" b="0" i="0" u="none" strike="noStrike" baseline="0" dirty="0">
                <a:solidFill>
                  <a:srgbClr val="000000"/>
                </a:solidFill>
                <a:latin typeface="Minion Pro"/>
              </a:rPr>
              <a:t> campaign.</a:t>
            </a:r>
            <a:endParaRPr lang="en-US" sz="3200" dirty="0"/>
          </a:p>
        </p:txBody>
      </p:sp>
      <p:sp>
        <p:nvSpPr>
          <p:cNvPr id="4" name="Slide Number Placeholder 3">
            <a:extLst>
              <a:ext uri="{FF2B5EF4-FFF2-40B4-BE49-F238E27FC236}">
                <a16:creationId xmlns:a16="http://schemas.microsoft.com/office/drawing/2014/main" id="{38F3273E-CBBC-DC39-9374-6545DCEEA846}"/>
              </a:ext>
            </a:extLst>
          </p:cNvPr>
          <p:cNvSpPr>
            <a:spLocks noGrp="1"/>
          </p:cNvSpPr>
          <p:nvPr>
            <p:ph type="sldNum" sz="quarter" idx="12"/>
          </p:nvPr>
        </p:nvSpPr>
        <p:spPr/>
        <p:txBody>
          <a:bodyPr/>
          <a:lstStyle/>
          <a:p>
            <a:fld id="{CEEDF3A4-9E04-435A-AB3C-4BCD61EBBCA9}" type="slidenum">
              <a:rPr lang="en-US" smtClean="0"/>
              <a:t>29</a:t>
            </a:fld>
            <a:endParaRPr lang="en-US"/>
          </a:p>
        </p:txBody>
      </p:sp>
    </p:spTree>
    <p:extLst>
      <p:ext uri="{BB962C8B-B14F-4D97-AF65-F5344CB8AC3E}">
        <p14:creationId xmlns:p14="http://schemas.microsoft.com/office/powerpoint/2010/main" val="16099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5AC261-6C85-3423-6C98-A54198103276}"/>
              </a:ext>
            </a:extLst>
          </p:cNvPr>
          <p:cNvSpPr>
            <a:spLocks noGrp="1"/>
          </p:cNvSpPr>
          <p:nvPr>
            <p:ph type="title" idx="4294967295"/>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Information Gathering Techniques</a:t>
            </a:r>
          </a:p>
        </p:txBody>
      </p:sp>
      <p:pic>
        <p:nvPicPr>
          <p:cNvPr id="8" name="Graphic 7" descr="Head with Gears">
            <a:extLst>
              <a:ext uri="{FF2B5EF4-FFF2-40B4-BE49-F238E27FC236}">
                <a16:creationId xmlns:a16="http://schemas.microsoft.com/office/drawing/2014/main" id="{65ED342B-DE1B-CA34-F8B4-88DBD87B5F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5" name="Group 1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6" name="Freeform: Shape 1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1ED6BE09-5EEE-DF9C-348E-530739EC8BB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CEEDF3A4-9E04-435A-AB3C-4BCD61EBBCA9}" type="slidenum">
              <a:rPr lang="en-US" smtClean="0">
                <a:solidFill>
                  <a:schemeClr val="tx1">
                    <a:tint val="75000"/>
                  </a:schemeClr>
                </a:solidFill>
              </a:rPr>
              <a:pPr>
                <a:spcAft>
                  <a:spcPts val="600"/>
                </a:spcAft>
              </a:pPr>
              <a:t>3</a:t>
            </a:fld>
            <a:endParaRPr lang="en-US">
              <a:solidFill>
                <a:schemeClr val="tx1">
                  <a:tint val="75000"/>
                </a:schemeClr>
              </a:solidFill>
            </a:endParaRPr>
          </a:p>
        </p:txBody>
      </p:sp>
    </p:spTree>
    <p:extLst>
      <p:ext uri="{BB962C8B-B14F-4D97-AF65-F5344CB8AC3E}">
        <p14:creationId xmlns:p14="http://schemas.microsoft.com/office/powerpoint/2010/main" val="233236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8000F-723C-1440-BB26-09289CB20067}"/>
              </a:ext>
            </a:extLst>
          </p:cNvPr>
          <p:cNvSpPr>
            <a:spLocks noGrp="1"/>
          </p:cNvSpPr>
          <p:nvPr>
            <p:ph type="title"/>
          </p:nvPr>
        </p:nvSpPr>
        <p:spPr>
          <a:xfrm>
            <a:off x="838200" y="0"/>
            <a:ext cx="10515600" cy="1325563"/>
          </a:xfrm>
        </p:spPr>
        <p:txBody>
          <a:bodyPr/>
          <a:lstStyle/>
          <a:p>
            <a:r>
              <a:rPr lang="en-US" dirty="0"/>
              <a:t>Accessing WHOIS Information</a:t>
            </a:r>
          </a:p>
        </p:txBody>
      </p:sp>
      <p:sp>
        <p:nvSpPr>
          <p:cNvPr id="3" name="Content Placeholder 2">
            <a:extLst>
              <a:ext uri="{FF2B5EF4-FFF2-40B4-BE49-F238E27FC236}">
                <a16:creationId xmlns:a16="http://schemas.microsoft.com/office/drawing/2014/main" id="{0C9B7AAF-CE41-9645-8E5D-45E61CF54A46}"/>
              </a:ext>
            </a:extLst>
          </p:cNvPr>
          <p:cNvSpPr>
            <a:spLocks noGrp="1"/>
          </p:cNvSpPr>
          <p:nvPr>
            <p:ph idx="1"/>
          </p:nvPr>
        </p:nvSpPr>
        <p:spPr>
          <a:xfrm>
            <a:off x="353457" y="1142580"/>
            <a:ext cx="11500691" cy="5213770"/>
          </a:xfrm>
        </p:spPr>
        <p:txBody>
          <a:bodyPr>
            <a:normAutofit fontScale="92500" lnSpcReduction="10000"/>
          </a:bodyPr>
          <a:lstStyle/>
          <a:p>
            <a:pPr algn="just"/>
            <a:r>
              <a:rPr lang="en-US" sz="2000" b="0" i="0" u="none" strike="noStrike" baseline="0" dirty="0">
                <a:solidFill>
                  <a:srgbClr val="000000"/>
                </a:solidFill>
                <a:latin typeface="Minion Pro"/>
              </a:rPr>
              <a:t>For a WHOIS query or domain lookup, we primarily go to one of many third-party brokers, such as </a:t>
            </a:r>
            <a:r>
              <a:rPr lang="en-US" sz="2000" b="0" i="0" u="none" strike="noStrike" baseline="0" dirty="0">
                <a:solidFill>
                  <a:srgbClr val="000000"/>
                </a:solidFill>
                <a:latin typeface="Courier Std"/>
              </a:rPr>
              <a:t>WHOIS.net</a:t>
            </a:r>
            <a:r>
              <a:rPr lang="en-US" sz="2000" b="0" i="0" u="none" strike="noStrike" baseline="0" dirty="0">
                <a:solidFill>
                  <a:srgbClr val="000000"/>
                </a:solidFill>
                <a:latin typeface="Minion Pro"/>
              </a:rPr>
              <a:t>, </a:t>
            </a:r>
            <a:r>
              <a:rPr lang="en-US" sz="2000" b="0" i="0" u="none" strike="noStrike" baseline="0" dirty="0">
                <a:solidFill>
                  <a:srgbClr val="000000"/>
                </a:solidFill>
                <a:latin typeface="Courier Std"/>
              </a:rPr>
              <a:t>lookup.icann.org</a:t>
            </a:r>
            <a:r>
              <a:rPr lang="en-US" sz="2000" b="0" i="0" u="none" strike="noStrike" baseline="0" dirty="0">
                <a:solidFill>
                  <a:srgbClr val="000000"/>
                </a:solidFill>
                <a:latin typeface="Minion Pro"/>
              </a:rPr>
              <a:t>, and </a:t>
            </a:r>
            <a:r>
              <a:rPr lang="en-US" sz="2000" b="0" i="0" u="none" strike="noStrike" baseline="0" dirty="0">
                <a:solidFill>
                  <a:srgbClr val="000000"/>
                </a:solidFill>
                <a:latin typeface="Courier Std"/>
              </a:rPr>
              <a:t>domaintools.com</a:t>
            </a:r>
            <a:r>
              <a:rPr lang="en-US" sz="2000" b="0" i="0" u="none" strike="noStrike" baseline="0" dirty="0">
                <a:solidFill>
                  <a:srgbClr val="000000"/>
                </a:solidFill>
                <a:latin typeface="Minion Pro"/>
              </a:rPr>
              <a:t>. </a:t>
            </a:r>
          </a:p>
          <a:p>
            <a:pPr algn="just"/>
            <a:r>
              <a:rPr lang="en-US" sz="2000" b="0" i="0" u="none" strike="noStrike" baseline="0" dirty="0">
                <a:solidFill>
                  <a:srgbClr val="000000"/>
                </a:solidFill>
                <a:latin typeface="Minion Pro"/>
              </a:rPr>
              <a:t>They will provide basic WHOIS information for collection; however, </a:t>
            </a:r>
            <a:r>
              <a:rPr lang="en-US" sz="2000" b="0" i="0" u="none" strike="noStrike" baseline="0" dirty="0" err="1">
                <a:solidFill>
                  <a:srgbClr val="000000"/>
                </a:solidFill>
                <a:latin typeface="Minion Pro"/>
              </a:rPr>
              <a:t>DomainTools</a:t>
            </a:r>
            <a:r>
              <a:rPr lang="en-US" sz="2000" b="0" i="0" u="none" strike="noStrike" baseline="0" dirty="0">
                <a:solidFill>
                  <a:srgbClr val="000000"/>
                </a:solidFill>
                <a:latin typeface="Minion Pro"/>
              </a:rPr>
              <a:t> provides better, more robust information that the others do not. </a:t>
            </a:r>
          </a:p>
          <a:p>
            <a:pPr algn="just"/>
            <a:r>
              <a:rPr lang="en-US" sz="2000" b="0" i="0" u="none" strike="noStrike" baseline="0" dirty="0">
                <a:solidFill>
                  <a:srgbClr val="000000"/>
                </a:solidFill>
                <a:latin typeface="Minion Pro"/>
              </a:rPr>
              <a:t>They also offer a paid subscription where you can get even more information such as what the website looked like at different times, reverse lookups, and monitoring tools. </a:t>
            </a:r>
          </a:p>
          <a:p>
            <a:pPr algn="just"/>
            <a:r>
              <a:rPr lang="en-US" sz="2000" b="0" i="0" u="none" strike="noStrike" baseline="0" dirty="0">
                <a:solidFill>
                  <a:srgbClr val="000000"/>
                </a:solidFill>
                <a:latin typeface="Minion Pro"/>
              </a:rPr>
              <a:t>You can also go directly to the RIRs (Regional Internet Registry).</a:t>
            </a:r>
          </a:p>
          <a:p>
            <a:pPr algn="just"/>
            <a:r>
              <a:rPr lang="en-US" sz="2000" b="0" i="0" u="none" strike="noStrike" baseline="0" dirty="0">
                <a:solidFill>
                  <a:srgbClr val="000000"/>
                </a:solidFill>
                <a:latin typeface="Minion Pro"/>
              </a:rPr>
              <a:t> There are five RIRs divided into regional coverage of the globe, as follows:</a:t>
            </a:r>
          </a:p>
          <a:p>
            <a:pPr algn="just"/>
            <a:r>
              <a:rPr lang="en-US" sz="2000" b="1" i="0" u="none" strike="noStrike" baseline="0" dirty="0">
                <a:solidFill>
                  <a:srgbClr val="000000"/>
                </a:solidFill>
                <a:latin typeface="Minion Pro"/>
              </a:rPr>
              <a:t>American Registry for Internet Numbers </a:t>
            </a:r>
            <a:r>
              <a:rPr lang="en-US" sz="2000" b="0" i="0" u="none" strike="noStrike" baseline="0" dirty="0">
                <a:solidFill>
                  <a:srgbClr val="000000"/>
                </a:solidFill>
                <a:latin typeface="Minion Pro"/>
              </a:rPr>
              <a:t>(</a:t>
            </a:r>
            <a:r>
              <a:rPr lang="en-US" sz="2000" b="1" i="0" u="none" strike="noStrike" baseline="0" dirty="0">
                <a:solidFill>
                  <a:srgbClr val="000000"/>
                </a:solidFill>
                <a:latin typeface="Minion Pro"/>
              </a:rPr>
              <a:t>ARIN</a:t>
            </a:r>
            <a:r>
              <a:rPr lang="en-US" sz="2000" b="0" i="0" u="none" strike="noStrike" baseline="0" dirty="0">
                <a:solidFill>
                  <a:srgbClr val="000000"/>
                </a:solidFill>
                <a:latin typeface="Minion Pro"/>
              </a:rPr>
              <a:t>), which is found at </a:t>
            </a:r>
            <a:r>
              <a:rPr lang="en-US" sz="2000" b="0" i="0" u="none" strike="noStrike" baseline="0" dirty="0">
                <a:solidFill>
                  <a:srgbClr val="000000"/>
                </a:solidFill>
                <a:latin typeface="Courier Std"/>
              </a:rPr>
              <a:t>https://www.arin. net/</a:t>
            </a:r>
            <a:r>
              <a:rPr lang="en-US" sz="2000" b="0" i="0" u="none" strike="noStrike" baseline="0" dirty="0">
                <a:solidFill>
                  <a:srgbClr val="000000"/>
                </a:solidFill>
                <a:latin typeface="Minion Pro"/>
              </a:rPr>
              <a:t>: This RIR covers North America including the US, Canada, and the Caribbean islands </a:t>
            </a:r>
          </a:p>
          <a:p>
            <a:pPr algn="just"/>
            <a:r>
              <a:rPr lang="en-US" sz="2000" b="1" i="0" u="none" strike="noStrike" baseline="0" dirty="0">
                <a:solidFill>
                  <a:srgbClr val="000000"/>
                </a:solidFill>
                <a:latin typeface="Minion Pro"/>
              </a:rPr>
              <a:t>The Réseaux IP </a:t>
            </a:r>
            <a:r>
              <a:rPr lang="en-US" sz="2000" b="1" i="0" u="none" strike="noStrike" baseline="0" dirty="0" err="1">
                <a:solidFill>
                  <a:srgbClr val="000000"/>
                </a:solidFill>
                <a:latin typeface="Minion Pro"/>
              </a:rPr>
              <a:t>Européens</a:t>
            </a:r>
            <a:r>
              <a:rPr lang="en-US" sz="2000" b="1" i="0" u="none" strike="noStrike" baseline="0" dirty="0">
                <a:solidFill>
                  <a:srgbClr val="000000"/>
                </a:solidFill>
                <a:latin typeface="Minion Pro"/>
              </a:rPr>
              <a:t> Network Coordination Centre </a:t>
            </a:r>
            <a:r>
              <a:rPr lang="en-US" sz="2000" b="0" i="0" u="none" strike="noStrike" baseline="0" dirty="0">
                <a:solidFill>
                  <a:srgbClr val="000000"/>
                </a:solidFill>
                <a:latin typeface="Minion Pro"/>
              </a:rPr>
              <a:t>(</a:t>
            </a:r>
            <a:r>
              <a:rPr lang="en-US" sz="2000" b="1" i="0" u="none" strike="noStrike" baseline="0" dirty="0">
                <a:solidFill>
                  <a:srgbClr val="000000"/>
                </a:solidFill>
                <a:latin typeface="Minion Pro"/>
              </a:rPr>
              <a:t>RIPE</a:t>
            </a:r>
            <a:r>
              <a:rPr lang="en-US" sz="2000" b="0" i="0" u="none" strike="noStrike" baseline="0" dirty="0">
                <a:solidFill>
                  <a:srgbClr val="000000"/>
                </a:solidFill>
                <a:latin typeface="Minion Pro"/>
              </a:rPr>
              <a:t>), which can be found at </a:t>
            </a:r>
            <a:r>
              <a:rPr lang="en-US" sz="2000" b="0" i="0" u="none" strike="noStrike" baseline="0" dirty="0">
                <a:solidFill>
                  <a:srgbClr val="000000"/>
                </a:solidFill>
                <a:latin typeface="Courier Std"/>
              </a:rPr>
              <a:t>https://www.ripe.net/</a:t>
            </a:r>
            <a:r>
              <a:rPr lang="en-US" sz="2000" b="0" i="0" u="none" strike="noStrike" baseline="0" dirty="0">
                <a:solidFill>
                  <a:srgbClr val="000000"/>
                </a:solidFill>
                <a:latin typeface="Minion Pro"/>
              </a:rPr>
              <a:t>: This RIR covers Europe, the Middle East, and parts of Central Asia </a:t>
            </a:r>
          </a:p>
          <a:p>
            <a:pPr algn="just"/>
            <a:r>
              <a:rPr lang="en-US" sz="2000" b="1" i="0" u="none" strike="noStrike" baseline="0" dirty="0">
                <a:solidFill>
                  <a:srgbClr val="000000"/>
                </a:solidFill>
                <a:latin typeface="Minion Pro"/>
              </a:rPr>
              <a:t>The Asian Pacific Network Information Centre </a:t>
            </a:r>
            <a:r>
              <a:rPr lang="en-US" sz="2000" b="0" i="0" u="none" strike="noStrike" baseline="0" dirty="0">
                <a:solidFill>
                  <a:srgbClr val="000000"/>
                </a:solidFill>
                <a:latin typeface="Minion Pro"/>
              </a:rPr>
              <a:t>(</a:t>
            </a:r>
            <a:r>
              <a:rPr lang="en-US" sz="2000" b="1" i="0" u="none" strike="noStrike" baseline="0" dirty="0">
                <a:solidFill>
                  <a:srgbClr val="000000"/>
                </a:solidFill>
                <a:latin typeface="Minion Pro"/>
              </a:rPr>
              <a:t>APNIC</a:t>
            </a:r>
            <a:r>
              <a:rPr lang="en-US" sz="2000" b="0" i="0" u="none" strike="noStrike" baseline="0" dirty="0">
                <a:solidFill>
                  <a:srgbClr val="000000"/>
                </a:solidFill>
                <a:latin typeface="Minion Pro"/>
              </a:rPr>
              <a:t>), which you can find at </a:t>
            </a:r>
            <a:r>
              <a:rPr lang="en-US" sz="2000" b="0" i="0" u="none" strike="noStrike" baseline="0" dirty="0">
                <a:solidFill>
                  <a:srgbClr val="000000"/>
                </a:solidFill>
                <a:latin typeface="Courier Std"/>
              </a:rPr>
              <a:t>https:// www.apnic.net/</a:t>
            </a:r>
            <a:r>
              <a:rPr lang="en-US" sz="2000" b="0" i="0" u="none" strike="noStrike" baseline="0" dirty="0">
                <a:solidFill>
                  <a:srgbClr val="000000"/>
                </a:solidFill>
                <a:latin typeface="Minion Pro"/>
              </a:rPr>
              <a:t>: This RIR covers the Asia-Pacific region</a:t>
            </a:r>
          </a:p>
          <a:p>
            <a:pPr algn="just"/>
            <a:r>
              <a:rPr lang="en-US" sz="2000" b="1" i="0" u="none" strike="noStrike" baseline="0" dirty="0">
                <a:solidFill>
                  <a:srgbClr val="000000"/>
                </a:solidFill>
                <a:latin typeface="Minion Pro"/>
              </a:rPr>
              <a:t>The Latin American and Caribbean Internet Address Registry </a:t>
            </a:r>
            <a:r>
              <a:rPr lang="en-US" sz="2000" b="0" i="0" u="none" strike="noStrike" baseline="0" dirty="0">
                <a:solidFill>
                  <a:srgbClr val="000000"/>
                </a:solidFill>
                <a:latin typeface="Minion Pro"/>
              </a:rPr>
              <a:t>(</a:t>
            </a:r>
            <a:r>
              <a:rPr lang="en-US" sz="2000" b="1" i="0" u="none" strike="noStrike" baseline="0" dirty="0">
                <a:solidFill>
                  <a:srgbClr val="000000"/>
                </a:solidFill>
                <a:latin typeface="Minion Pro"/>
              </a:rPr>
              <a:t>LACNIC</a:t>
            </a:r>
            <a:r>
              <a:rPr lang="en-US" sz="2000" b="0" i="0" u="none" strike="noStrike" baseline="0" dirty="0">
                <a:solidFill>
                  <a:srgbClr val="000000"/>
                </a:solidFill>
                <a:latin typeface="Minion Pro"/>
              </a:rPr>
              <a:t>), which is found at </a:t>
            </a:r>
            <a:r>
              <a:rPr lang="en-US" sz="2000" b="0" i="0" u="none" strike="noStrike" baseline="0" dirty="0">
                <a:solidFill>
                  <a:srgbClr val="000000"/>
                </a:solidFill>
                <a:latin typeface="Courier Std"/>
              </a:rPr>
              <a:t>https://www.lacnic.net/</a:t>
            </a:r>
            <a:r>
              <a:rPr lang="en-US" sz="2000" b="0" i="0" u="none" strike="noStrike" baseline="0" dirty="0">
                <a:solidFill>
                  <a:srgbClr val="000000"/>
                </a:solidFill>
                <a:latin typeface="Minion Pro"/>
              </a:rPr>
              <a:t>: This RIR covers Latin America and most of the Caribbean </a:t>
            </a:r>
          </a:p>
          <a:p>
            <a:pPr algn="just"/>
            <a:r>
              <a:rPr lang="en-US" sz="2000" b="1" i="0" u="none" strike="noStrike" baseline="0" dirty="0" err="1">
                <a:solidFill>
                  <a:srgbClr val="000000"/>
                </a:solidFill>
                <a:latin typeface="Minion Pro"/>
              </a:rPr>
              <a:t>AfriNIC</a:t>
            </a:r>
            <a:r>
              <a:rPr lang="en-US" sz="2000" b="0" i="0" u="none" strike="noStrike" baseline="0" dirty="0">
                <a:solidFill>
                  <a:srgbClr val="000000"/>
                </a:solidFill>
                <a:latin typeface="Minion Pro"/>
              </a:rPr>
              <a:t>, which is at </a:t>
            </a:r>
            <a:r>
              <a:rPr lang="en-US" sz="2000" b="0" i="0" u="none" strike="noStrike" baseline="0" dirty="0">
                <a:solidFill>
                  <a:srgbClr val="000000"/>
                </a:solidFill>
                <a:latin typeface="Courier Std"/>
              </a:rPr>
              <a:t>https://afrinic.net/</a:t>
            </a:r>
            <a:r>
              <a:rPr lang="en-US" sz="2000" b="0" i="0" u="none" strike="noStrike" baseline="0" dirty="0">
                <a:solidFill>
                  <a:srgbClr val="000000"/>
                </a:solidFill>
                <a:latin typeface="Minion Pro"/>
              </a:rPr>
              <a:t>: This RIR covers all of Africa </a:t>
            </a:r>
            <a:endParaRPr lang="en-US" sz="3200" dirty="0"/>
          </a:p>
        </p:txBody>
      </p:sp>
      <p:sp>
        <p:nvSpPr>
          <p:cNvPr id="4" name="Slide Number Placeholder 3">
            <a:extLst>
              <a:ext uri="{FF2B5EF4-FFF2-40B4-BE49-F238E27FC236}">
                <a16:creationId xmlns:a16="http://schemas.microsoft.com/office/drawing/2014/main" id="{054F97B8-2538-20FD-C31F-ADFB0CE4C7C5}"/>
              </a:ext>
            </a:extLst>
          </p:cNvPr>
          <p:cNvSpPr>
            <a:spLocks noGrp="1"/>
          </p:cNvSpPr>
          <p:nvPr>
            <p:ph type="sldNum" sz="quarter" idx="12"/>
          </p:nvPr>
        </p:nvSpPr>
        <p:spPr/>
        <p:txBody>
          <a:bodyPr/>
          <a:lstStyle/>
          <a:p>
            <a:fld id="{CEEDF3A4-9E04-435A-AB3C-4BCD61EBBCA9}" type="slidenum">
              <a:rPr lang="en-US" smtClean="0"/>
              <a:t>30</a:t>
            </a:fld>
            <a:endParaRPr lang="en-US"/>
          </a:p>
        </p:txBody>
      </p:sp>
    </p:spTree>
    <p:extLst>
      <p:ext uri="{BB962C8B-B14F-4D97-AF65-F5344CB8AC3E}">
        <p14:creationId xmlns:p14="http://schemas.microsoft.com/office/powerpoint/2010/main" val="7147608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5A941-80F2-4023-659C-76C223157DD6}"/>
              </a:ext>
            </a:extLst>
          </p:cNvPr>
          <p:cNvSpPr>
            <a:spLocks noGrp="1"/>
          </p:cNvSpPr>
          <p:nvPr>
            <p:ph type="title"/>
          </p:nvPr>
        </p:nvSpPr>
        <p:spPr>
          <a:xfrm>
            <a:off x="838200" y="0"/>
            <a:ext cx="10515600" cy="1325563"/>
          </a:xfrm>
        </p:spPr>
        <p:txBody>
          <a:bodyPr/>
          <a:lstStyle/>
          <a:p>
            <a:r>
              <a:rPr lang="en-US" dirty="0"/>
              <a:t>Understanding the Name Server Entry</a:t>
            </a:r>
          </a:p>
        </p:txBody>
      </p:sp>
      <p:sp>
        <p:nvSpPr>
          <p:cNvPr id="3" name="Content Placeholder 2">
            <a:extLst>
              <a:ext uri="{FF2B5EF4-FFF2-40B4-BE49-F238E27FC236}">
                <a16:creationId xmlns:a16="http://schemas.microsoft.com/office/drawing/2014/main" id="{FD58E70F-A493-CC61-BC0F-6860635ADF26}"/>
              </a:ext>
            </a:extLst>
          </p:cNvPr>
          <p:cNvSpPr>
            <a:spLocks noGrp="1"/>
          </p:cNvSpPr>
          <p:nvPr>
            <p:ph idx="1"/>
          </p:nvPr>
        </p:nvSpPr>
        <p:spPr>
          <a:xfrm>
            <a:off x="418641" y="1041385"/>
            <a:ext cx="11347373" cy="2146949"/>
          </a:xfrm>
        </p:spPr>
        <p:txBody>
          <a:bodyPr>
            <a:normAutofit fontScale="92500" lnSpcReduction="10000"/>
          </a:bodyPr>
          <a:lstStyle/>
          <a:p>
            <a:pPr algn="just"/>
            <a:r>
              <a:rPr lang="en-US" sz="2400" b="1" i="0" u="none" strike="noStrike" baseline="0" dirty="0">
                <a:solidFill>
                  <a:srgbClr val="000000"/>
                </a:solidFill>
                <a:latin typeface="Minion Pro"/>
              </a:rPr>
              <a:t>Nameservers </a:t>
            </a:r>
            <a:r>
              <a:rPr lang="en-US" sz="2400" b="0" i="0" u="none" strike="noStrike" baseline="0" dirty="0">
                <a:solidFill>
                  <a:srgbClr val="000000"/>
                </a:solidFill>
                <a:latin typeface="Minion Pro"/>
              </a:rPr>
              <a:t>are the DNS servers that hold the records for the domain you are targeting. </a:t>
            </a:r>
          </a:p>
          <a:p>
            <a:pPr algn="just"/>
            <a:r>
              <a:rPr lang="en-US" sz="2400" b="0" i="0" u="none" strike="noStrike" baseline="0" dirty="0">
                <a:solidFill>
                  <a:srgbClr val="000000"/>
                </a:solidFill>
                <a:latin typeface="Minion Pro"/>
              </a:rPr>
              <a:t>Besides just knowing what servers hold the records, you can also derive some of the underlying services driving the website such as a service provider (for example, </a:t>
            </a:r>
            <a:r>
              <a:rPr lang="en-US" sz="2400" b="1" i="0" u="none" strike="noStrike" baseline="0" dirty="0">
                <a:solidFill>
                  <a:srgbClr val="000000"/>
                </a:solidFill>
                <a:latin typeface="Minion Pro"/>
              </a:rPr>
              <a:t>AT&amp;T </a:t>
            </a:r>
            <a:r>
              <a:rPr lang="en-US" sz="2400" b="0" i="0" u="none" strike="noStrike" baseline="0" dirty="0">
                <a:solidFill>
                  <a:srgbClr val="000000"/>
                </a:solidFill>
                <a:latin typeface="Minion Pro"/>
              </a:rPr>
              <a:t>or </a:t>
            </a:r>
            <a:r>
              <a:rPr lang="en-US" sz="2400" b="1" i="0" u="none" strike="noStrike" baseline="0" dirty="0">
                <a:solidFill>
                  <a:srgbClr val="000000"/>
                </a:solidFill>
                <a:latin typeface="Minion Pro"/>
              </a:rPr>
              <a:t>Amazon Web Services </a:t>
            </a:r>
            <a:r>
              <a:rPr lang="en-US" sz="2400" b="0" i="0" u="none" strike="noStrike" baseline="0" dirty="0">
                <a:solidFill>
                  <a:srgbClr val="000000"/>
                </a:solidFill>
                <a:latin typeface="Minion Pro"/>
              </a:rPr>
              <a:t>(</a:t>
            </a:r>
            <a:r>
              <a:rPr lang="en-US" sz="2400" b="1" i="0" u="none" strike="noStrike" baseline="0" dirty="0">
                <a:solidFill>
                  <a:srgbClr val="000000"/>
                </a:solidFill>
                <a:latin typeface="Minion Pro"/>
              </a:rPr>
              <a:t>AWS</a:t>
            </a:r>
            <a:r>
              <a:rPr lang="en-US" sz="2400" b="0" i="0" u="none" strike="noStrike" baseline="0" dirty="0">
                <a:solidFill>
                  <a:srgbClr val="000000"/>
                </a:solidFill>
                <a:latin typeface="Minion Pro"/>
              </a:rPr>
              <a:t>)) or even </a:t>
            </a:r>
            <a:r>
              <a:rPr lang="en-US" sz="2400" b="1" i="0" u="none" strike="noStrike" baseline="0" dirty="0">
                <a:solidFill>
                  <a:srgbClr val="000000"/>
                </a:solidFill>
                <a:latin typeface="Minion Pro"/>
              </a:rPr>
              <a:t>self-hosting</a:t>
            </a:r>
            <a:r>
              <a:rPr lang="en-US" sz="2400" b="0" i="0" u="none" strike="noStrike" baseline="0" dirty="0">
                <a:solidFill>
                  <a:srgbClr val="000000"/>
                </a:solidFill>
                <a:latin typeface="Minion Pro"/>
              </a:rPr>
              <a:t>.</a:t>
            </a:r>
          </a:p>
          <a:p>
            <a:pPr algn="just"/>
            <a:r>
              <a:rPr lang="en-US" sz="2400" b="0" i="0" u="none" strike="noStrike" baseline="0" dirty="0">
                <a:solidFill>
                  <a:srgbClr val="000000"/>
                </a:solidFill>
                <a:latin typeface="Minion Pro"/>
              </a:rPr>
              <a:t>Here is an example excerpt from WHOIS records showing AWS and AT&amp;T service providers: </a:t>
            </a:r>
          </a:p>
          <a:p>
            <a:pPr algn="just"/>
            <a:r>
              <a:rPr lang="en-US" sz="2400" b="1" i="0" u="none" strike="noStrike" baseline="0" dirty="0">
                <a:solidFill>
                  <a:srgbClr val="000000"/>
                </a:solidFill>
                <a:latin typeface="Minion Pro"/>
              </a:rPr>
              <a:t>AWS</a:t>
            </a:r>
            <a:r>
              <a:rPr lang="en-US" sz="2400" b="0" i="0" u="none" strike="noStrike" baseline="0" dirty="0">
                <a:solidFill>
                  <a:srgbClr val="000000"/>
                </a:solidFill>
                <a:latin typeface="Minion Pro"/>
              </a:rPr>
              <a:t>: The following record shows they are using AWS as a service provider: </a:t>
            </a:r>
            <a:endParaRPr lang="en-US" sz="3600" dirty="0"/>
          </a:p>
        </p:txBody>
      </p:sp>
      <p:pic>
        <p:nvPicPr>
          <p:cNvPr id="5" name="Picture 4">
            <a:extLst>
              <a:ext uri="{FF2B5EF4-FFF2-40B4-BE49-F238E27FC236}">
                <a16:creationId xmlns:a16="http://schemas.microsoft.com/office/drawing/2014/main" id="{B6B8ABF4-9CA2-DA8A-2B90-27E55B9D8ECA}"/>
              </a:ext>
            </a:extLst>
          </p:cNvPr>
          <p:cNvPicPr>
            <a:picLocks noChangeAspect="1"/>
          </p:cNvPicPr>
          <p:nvPr/>
        </p:nvPicPr>
        <p:blipFill>
          <a:blip r:embed="rId2"/>
          <a:stretch>
            <a:fillRect/>
          </a:stretch>
        </p:blipFill>
        <p:spPr>
          <a:xfrm>
            <a:off x="3666226" y="3188334"/>
            <a:ext cx="5181599" cy="971549"/>
          </a:xfrm>
          <a:prstGeom prst="rect">
            <a:avLst/>
          </a:prstGeom>
        </p:spPr>
      </p:pic>
      <p:sp>
        <p:nvSpPr>
          <p:cNvPr id="7" name="TextBox 6">
            <a:extLst>
              <a:ext uri="{FF2B5EF4-FFF2-40B4-BE49-F238E27FC236}">
                <a16:creationId xmlns:a16="http://schemas.microsoft.com/office/drawing/2014/main" id="{9DDD1850-4EC4-C236-9350-023299D0D41A}"/>
              </a:ext>
            </a:extLst>
          </p:cNvPr>
          <p:cNvSpPr txBox="1"/>
          <p:nvPr/>
        </p:nvSpPr>
        <p:spPr>
          <a:xfrm>
            <a:off x="418642" y="4333611"/>
            <a:ext cx="11347372" cy="1200329"/>
          </a:xfrm>
          <a:prstGeom prst="rect">
            <a:avLst/>
          </a:prstGeom>
          <a:noFill/>
        </p:spPr>
        <p:txBody>
          <a:bodyPr wrap="square">
            <a:spAutoFit/>
          </a:bodyPr>
          <a:lstStyle/>
          <a:p>
            <a:pPr algn="just"/>
            <a:r>
              <a:rPr lang="en-US" sz="2400" b="1" i="0" u="none" strike="noStrike" baseline="0" dirty="0">
                <a:solidFill>
                  <a:srgbClr val="000000"/>
                </a:solidFill>
                <a:latin typeface="Minion Pro"/>
              </a:rPr>
              <a:t>AT&amp;T</a:t>
            </a:r>
            <a:r>
              <a:rPr lang="en-US" sz="2400" b="0" i="0" u="none" strike="noStrike" baseline="0" dirty="0">
                <a:solidFill>
                  <a:srgbClr val="000000"/>
                </a:solidFill>
                <a:latin typeface="Minion Pro"/>
              </a:rPr>
              <a:t>: Here is an example excerpt from a WHOIS record showing they are using AT&amp;T as a service provider. You’ll notice the number of name servers is larger. This could mean more services are being hosted and or there is load balancing technology in place. </a:t>
            </a:r>
            <a:endParaRPr lang="en-US" sz="2400" dirty="0"/>
          </a:p>
        </p:txBody>
      </p:sp>
      <p:pic>
        <p:nvPicPr>
          <p:cNvPr id="9" name="Picture 8">
            <a:extLst>
              <a:ext uri="{FF2B5EF4-FFF2-40B4-BE49-F238E27FC236}">
                <a16:creationId xmlns:a16="http://schemas.microsoft.com/office/drawing/2014/main" id="{F9A17BFD-938D-45CD-6488-A9C400600703}"/>
              </a:ext>
            </a:extLst>
          </p:cNvPr>
          <p:cNvPicPr>
            <a:picLocks noChangeAspect="1"/>
          </p:cNvPicPr>
          <p:nvPr/>
        </p:nvPicPr>
        <p:blipFill>
          <a:blip r:embed="rId3"/>
          <a:stretch>
            <a:fillRect/>
          </a:stretch>
        </p:blipFill>
        <p:spPr>
          <a:xfrm>
            <a:off x="4307670" y="5707668"/>
            <a:ext cx="3898713" cy="1076913"/>
          </a:xfrm>
          <a:prstGeom prst="rect">
            <a:avLst/>
          </a:prstGeom>
        </p:spPr>
      </p:pic>
      <p:sp>
        <p:nvSpPr>
          <p:cNvPr id="10" name="Slide Number Placeholder 9">
            <a:extLst>
              <a:ext uri="{FF2B5EF4-FFF2-40B4-BE49-F238E27FC236}">
                <a16:creationId xmlns:a16="http://schemas.microsoft.com/office/drawing/2014/main" id="{809B8B61-2683-5F5D-D843-827A4976AC29}"/>
              </a:ext>
            </a:extLst>
          </p:cNvPr>
          <p:cNvSpPr>
            <a:spLocks noGrp="1"/>
          </p:cNvSpPr>
          <p:nvPr>
            <p:ph type="sldNum" sz="quarter" idx="12"/>
          </p:nvPr>
        </p:nvSpPr>
        <p:spPr/>
        <p:txBody>
          <a:bodyPr/>
          <a:lstStyle/>
          <a:p>
            <a:fld id="{CEEDF3A4-9E04-435A-AB3C-4BCD61EBBCA9}" type="slidenum">
              <a:rPr lang="en-US" smtClean="0"/>
              <a:t>31</a:t>
            </a:fld>
            <a:endParaRPr lang="en-US"/>
          </a:p>
        </p:txBody>
      </p:sp>
    </p:spTree>
    <p:extLst>
      <p:ext uri="{BB962C8B-B14F-4D97-AF65-F5344CB8AC3E}">
        <p14:creationId xmlns:p14="http://schemas.microsoft.com/office/powerpoint/2010/main" val="24052725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7D77F-09A7-C7DF-938A-29E8039510EB}"/>
              </a:ext>
            </a:extLst>
          </p:cNvPr>
          <p:cNvSpPr>
            <a:spLocks noGrp="1"/>
          </p:cNvSpPr>
          <p:nvPr>
            <p:ph type="title"/>
          </p:nvPr>
        </p:nvSpPr>
        <p:spPr>
          <a:xfrm>
            <a:off x="838200" y="0"/>
            <a:ext cx="10515600" cy="1325563"/>
          </a:xfrm>
        </p:spPr>
        <p:txBody>
          <a:bodyPr/>
          <a:lstStyle/>
          <a:p>
            <a:r>
              <a:rPr lang="en-US" dirty="0"/>
              <a:t>Third Party Sources of Intel</a:t>
            </a:r>
          </a:p>
        </p:txBody>
      </p:sp>
      <p:sp>
        <p:nvSpPr>
          <p:cNvPr id="3" name="Content Placeholder 2">
            <a:extLst>
              <a:ext uri="{FF2B5EF4-FFF2-40B4-BE49-F238E27FC236}">
                <a16:creationId xmlns:a16="http://schemas.microsoft.com/office/drawing/2014/main" id="{AAF63A59-6F27-DAD9-1FC8-3C138FD01B57}"/>
              </a:ext>
            </a:extLst>
          </p:cNvPr>
          <p:cNvSpPr>
            <a:spLocks noGrp="1"/>
          </p:cNvSpPr>
          <p:nvPr>
            <p:ph idx="1"/>
          </p:nvPr>
        </p:nvSpPr>
        <p:spPr>
          <a:xfrm>
            <a:off x="396607" y="1131562"/>
            <a:ext cx="11413475" cy="5224788"/>
          </a:xfrm>
        </p:spPr>
        <p:txBody>
          <a:bodyPr>
            <a:normAutofit fontScale="85000" lnSpcReduction="10000"/>
          </a:bodyPr>
          <a:lstStyle/>
          <a:p>
            <a:pPr algn="just"/>
            <a:r>
              <a:rPr lang="en-US" b="0" i="0" u="none" strike="noStrike" baseline="0" dirty="0">
                <a:solidFill>
                  <a:srgbClr val="000000"/>
                </a:solidFill>
                <a:latin typeface="Minion Pro"/>
              </a:rPr>
              <a:t>Depending on the size of the target and whether they are a publicly traded company, there may be more places or types of information you can look for and gather.</a:t>
            </a:r>
          </a:p>
          <a:p>
            <a:pPr algn="just"/>
            <a:r>
              <a:rPr lang="en-US" b="0" i="0" u="none" strike="noStrike" baseline="0" dirty="0">
                <a:solidFill>
                  <a:srgbClr val="000000"/>
                </a:solidFill>
                <a:latin typeface="Minion Pro"/>
              </a:rPr>
              <a:t> One place to start, at least for publicly traded companies, is with their financial statements.</a:t>
            </a:r>
          </a:p>
          <a:p>
            <a:pPr algn="just"/>
            <a:r>
              <a:rPr lang="en-US" b="0" i="0" u="none" strike="noStrike" baseline="0" dirty="0">
                <a:solidFill>
                  <a:srgbClr val="000000"/>
                </a:solidFill>
                <a:latin typeface="Minion Pro"/>
              </a:rPr>
              <a:t> In the US, companies are required to file reports about the financial health of the company. </a:t>
            </a:r>
          </a:p>
          <a:p>
            <a:pPr algn="just"/>
            <a:r>
              <a:rPr lang="en-US" b="0" i="0" u="none" strike="noStrike" baseline="0" dirty="0">
                <a:solidFill>
                  <a:srgbClr val="000000"/>
                </a:solidFill>
                <a:latin typeface="Minion Pro"/>
              </a:rPr>
              <a:t>In these reports, they disclose other types of information, including company direction as well as executive staff and board members.</a:t>
            </a:r>
          </a:p>
          <a:p>
            <a:pPr algn="just"/>
            <a:r>
              <a:rPr lang="en-US" b="0" i="0" u="none" strike="noStrike" baseline="0" dirty="0">
                <a:solidFill>
                  <a:srgbClr val="000000"/>
                </a:solidFill>
                <a:latin typeface="Minion Pro"/>
              </a:rPr>
              <a:t> You can find these reports in the </a:t>
            </a:r>
            <a:r>
              <a:rPr lang="en-US" b="1" i="0" u="none" strike="noStrike" baseline="0" dirty="0">
                <a:solidFill>
                  <a:srgbClr val="000000"/>
                </a:solidFill>
                <a:latin typeface="Minion Pro"/>
              </a:rPr>
              <a:t>Electronic Data Gathering, Analysis, and Retrieval </a:t>
            </a:r>
            <a:r>
              <a:rPr lang="en-US" b="0" i="0" u="none" strike="noStrike" baseline="0" dirty="0">
                <a:solidFill>
                  <a:srgbClr val="000000"/>
                </a:solidFill>
                <a:latin typeface="Minion Pro"/>
              </a:rPr>
              <a:t>(</a:t>
            </a:r>
            <a:r>
              <a:rPr lang="en-US" b="1" i="0" u="none" strike="noStrike" baseline="0" dirty="0">
                <a:solidFill>
                  <a:srgbClr val="000000"/>
                </a:solidFill>
                <a:latin typeface="Minion Pro"/>
              </a:rPr>
              <a:t>EDGAR</a:t>
            </a:r>
            <a:r>
              <a:rPr lang="en-US" b="0" i="0" u="none" strike="noStrike" baseline="0" dirty="0">
                <a:solidFill>
                  <a:srgbClr val="000000"/>
                </a:solidFill>
                <a:latin typeface="Minion Pro"/>
              </a:rPr>
              <a:t>) database on the </a:t>
            </a:r>
            <a:r>
              <a:rPr lang="en-US" b="0" i="1" u="none" strike="noStrike" baseline="0" dirty="0">
                <a:solidFill>
                  <a:srgbClr val="000000"/>
                </a:solidFill>
                <a:latin typeface="Minion Pro"/>
              </a:rPr>
              <a:t>US Securities and Exchange Commission </a:t>
            </a:r>
            <a:r>
              <a:rPr lang="en-US" b="0" i="0" u="none" strike="noStrike" baseline="0" dirty="0">
                <a:solidFill>
                  <a:srgbClr val="000000"/>
                </a:solidFill>
                <a:latin typeface="Minion Pro"/>
              </a:rPr>
              <a:t>website at </a:t>
            </a:r>
            <a:r>
              <a:rPr lang="en-US" b="0" i="0" u="none" strike="noStrike" baseline="0" dirty="0">
                <a:solidFill>
                  <a:srgbClr val="000000"/>
                </a:solidFill>
                <a:latin typeface="Courier Std"/>
              </a:rPr>
              <a:t>https://www.sec.gov/edgar/searchedgar/ companysearch.html</a:t>
            </a:r>
            <a:r>
              <a:rPr lang="en-US" b="0" i="0" u="none" strike="noStrike" baseline="0" dirty="0">
                <a:solidFill>
                  <a:srgbClr val="000000"/>
                </a:solidFill>
                <a:latin typeface="Minion Pro"/>
              </a:rPr>
              <a:t>.</a:t>
            </a:r>
          </a:p>
          <a:p>
            <a:pPr algn="just"/>
            <a:r>
              <a:rPr lang="en-US" b="0" i="0" u="none" strike="noStrike" baseline="0" dirty="0">
                <a:solidFill>
                  <a:srgbClr val="000000"/>
                </a:solidFill>
                <a:latin typeface="Minion Pro"/>
              </a:rPr>
              <a:t> The report that usually contains the most information is the company’s annual report, also known as the </a:t>
            </a:r>
            <a:r>
              <a:rPr lang="en-US" b="1" i="0" u="none" strike="noStrike" baseline="0" dirty="0">
                <a:solidFill>
                  <a:srgbClr val="000000"/>
                </a:solidFill>
                <a:latin typeface="Minion Pro"/>
              </a:rPr>
              <a:t>10-K</a:t>
            </a:r>
            <a:r>
              <a:rPr lang="en-US" b="0" i="0" u="none" strike="noStrike" baseline="0" dirty="0">
                <a:solidFill>
                  <a:srgbClr val="000000"/>
                </a:solidFill>
                <a:latin typeface="Minion Pro"/>
              </a:rPr>
              <a:t>. </a:t>
            </a:r>
          </a:p>
          <a:p>
            <a:pPr algn="just"/>
            <a:r>
              <a:rPr lang="en-US" b="0" i="0" u="none" strike="noStrike" baseline="0" dirty="0">
                <a:solidFill>
                  <a:srgbClr val="000000"/>
                </a:solidFill>
                <a:latin typeface="Minion Pro"/>
              </a:rPr>
              <a:t>Let’s take a look at some other areas for collecting intelligence. </a:t>
            </a:r>
            <a:endParaRPr lang="en-US" sz="4000" dirty="0"/>
          </a:p>
        </p:txBody>
      </p:sp>
      <p:sp>
        <p:nvSpPr>
          <p:cNvPr id="4" name="Slide Number Placeholder 3">
            <a:extLst>
              <a:ext uri="{FF2B5EF4-FFF2-40B4-BE49-F238E27FC236}">
                <a16:creationId xmlns:a16="http://schemas.microsoft.com/office/drawing/2014/main" id="{ACACA26B-2395-24DC-F150-78E359452224}"/>
              </a:ext>
            </a:extLst>
          </p:cNvPr>
          <p:cNvSpPr>
            <a:spLocks noGrp="1"/>
          </p:cNvSpPr>
          <p:nvPr>
            <p:ph type="sldNum" sz="quarter" idx="12"/>
          </p:nvPr>
        </p:nvSpPr>
        <p:spPr/>
        <p:txBody>
          <a:bodyPr/>
          <a:lstStyle/>
          <a:p>
            <a:fld id="{CEEDF3A4-9E04-435A-AB3C-4BCD61EBBCA9}" type="slidenum">
              <a:rPr lang="en-US" smtClean="0"/>
              <a:t>32</a:t>
            </a:fld>
            <a:endParaRPr lang="en-US"/>
          </a:p>
        </p:txBody>
      </p:sp>
    </p:spTree>
    <p:extLst>
      <p:ext uri="{BB962C8B-B14F-4D97-AF65-F5344CB8AC3E}">
        <p14:creationId xmlns:p14="http://schemas.microsoft.com/office/powerpoint/2010/main" val="15273366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57B7C9-D115-9E9F-253E-73EF7B995F06}"/>
              </a:ext>
            </a:extLst>
          </p:cNvPr>
          <p:cNvSpPr>
            <a:spLocks noGrp="1"/>
          </p:cNvSpPr>
          <p:nvPr>
            <p:ph idx="1"/>
          </p:nvPr>
        </p:nvSpPr>
        <p:spPr>
          <a:xfrm>
            <a:off x="551760" y="657836"/>
            <a:ext cx="11026967" cy="5081951"/>
          </a:xfrm>
        </p:spPr>
        <p:txBody>
          <a:bodyPr>
            <a:normAutofit/>
          </a:bodyPr>
          <a:lstStyle/>
          <a:p>
            <a:pPr algn="just"/>
            <a:r>
              <a:rPr lang="en-US" sz="3600" b="1" i="0" u="none" strike="noStrike" baseline="0" dirty="0">
                <a:solidFill>
                  <a:srgbClr val="000000"/>
                </a:solidFill>
                <a:latin typeface="Myriad Pro "/>
              </a:rPr>
              <a:t>Sources for collecting intelligence:</a:t>
            </a:r>
          </a:p>
          <a:p>
            <a:pPr algn="just"/>
            <a:r>
              <a:rPr lang="en-US" b="0" i="0" u="none" strike="noStrike" baseline="0" dirty="0">
                <a:solidFill>
                  <a:srgbClr val="000000"/>
                </a:solidFill>
                <a:latin typeface="Minion Pro"/>
              </a:rPr>
              <a:t>Collecting intelligence through online sources involves the systematic gathering and analysis of information from various digital channels, including websites, forums, news articles, and databases.</a:t>
            </a:r>
          </a:p>
          <a:p>
            <a:pPr algn="just"/>
            <a:r>
              <a:rPr lang="en-US" b="0" i="0" u="none" strike="noStrike" baseline="0" dirty="0">
                <a:solidFill>
                  <a:srgbClr val="000000"/>
                </a:solidFill>
                <a:latin typeface="Minion Pro"/>
              </a:rPr>
              <a:t> This process aims to extract valuable insights, patterns, and trends to inform decision-making across diverse fields such as cybersecurity, business strategy, or governmental policy. </a:t>
            </a:r>
          </a:p>
          <a:p>
            <a:pPr algn="just"/>
            <a:r>
              <a:rPr lang="en-US" b="0" i="0" u="none" strike="noStrike" baseline="0" dirty="0">
                <a:solidFill>
                  <a:srgbClr val="FF0000"/>
                </a:solidFill>
                <a:latin typeface="Minion Pro"/>
              </a:rPr>
              <a:t>One note of caution: validate the information collected, as it could be out of date or just wrong.</a:t>
            </a:r>
          </a:p>
          <a:p>
            <a:pPr algn="just"/>
            <a:r>
              <a:rPr lang="en-US" b="0" i="0" u="none" strike="noStrike" baseline="0" dirty="0">
                <a:solidFill>
                  <a:srgbClr val="000000"/>
                </a:solidFill>
                <a:latin typeface="Minion Pro"/>
              </a:rPr>
              <a:t> Let’s look at some common online sources of this information.</a:t>
            </a:r>
            <a:r>
              <a:rPr lang="en-US" sz="3600" b="1" i="0" u="none" strike="noStrike" baseline="0" dirty="0">
                <a:solidFill>
                  <a:srgbClr val="000000"/>
                </a:solidFill>
                <a:latin typeface="Myriad Pro "/>
              </a:rPr>
              <a:t> </a:t>
            </a:r>
            <a:endParaRPr lang="en-US" sz="3600" b="1" dirty="0">
              <a:latin typeface="Myriad Pro "/>
            </a:endParaRPr>
          </a:p>
        </p:txBody>
      </p:sp>
      <p:sp>
        <p:nvSpPr>
          <p:cNvPr id="4" name="Slide Number Placeholder 3">
            <a:extLst>
              <a:ext uri="{FF2B5EF4-FFF2-40B4-BE49-F238E27FC236}">
                <a16:creationId xmlns:a16="http://schemas.microsoft.com/office/drawing/2014/main" id="{C20BDEFF-DFB5-61BF-B677-6321C1D0B0B1}"/>
              </a:ext>
            </a:extLst>
          </p:cNvPr>
          <p:cNvSpPr>
            <a:spLocks noGrp="1"/>
          </p:cNvSpPr>
          <p:nvPr>
            <p:ph type="sldNum" sz="quarter" idx="12"/>
          </p:nvPr>
        </p:nvSpPr>
        <p:spPr/>
        <p:txBody>
          <a:bodyPr/>
          <a:lstStyle/>
          <a:p>
            <a:fld id="{CEEDF3A4-9E04-435A-AB3C-4BCD61EBBCA9}" type="slidenum">
              <a:rPr lang="en-US" smtClean="0"/>
              <a:t>33</a:t>
            </a:fld>
            <a:endParaRPr lang="en-US"/>
          </a:p>
        </p:txBody>
      </p:sp>
    </p:spTree>
    <p:extLst>
      <p:ext uri="{BB962C8B-B14F-4D97-AF65-F5344CB8AC3E}">
        <p14:creationId xmlns:p14="http://schemas.microsoft.com/office/powerpoint/2010/main" val="3544137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BA527-AAF6-2C25-9691-24BD238D2C08}"/>
              </a:ext>
            </a:extLst>
          </p:cNvPr>
          <p:cNvSpPr>
            <a:spLocks noGrp="1"/>
          </p:cNvSpPr>
          <p:nvPr>
            <p:ph type="title"/>
          </p:nvPr>
        </p:nvSpPr>
        <p:spPr>
          <a:xfrm>
            <a:off x="838200" y="0"/>
            <a:ext cx="10515600" cy="1325563"/>
          </a:xfrm>
        </p:spPr>
        <p:txBody>
          <a:bodyPr/>
          <a:lstStyle/>
          <a:p>
            <a:r>
              <a:rPr lang="en-US" dirty="0"/>
              <a:t>Third Party Sources of Intel(Cont..)</a:t>
            </a:r>
          </a:p>
        </p:txBody>
      </p:sp>
      <p:sp>
        <p:nvSpPr>
          <p:cNvPr id="3" name="Content Placeholder 2">
            <a:extLst>
              <a:ext uri="{FF2B5EF4-FFF2-40B4-BE49-F238E27FC236}">
                <a16:creationId xmlns:a16="http://schemas.microsoft.com/office/drawing/2014/main" id="{78970988-15B0-2C3D-0929-83FBAE5EDE69}"/>
              </a:ext>
            </a:extLst>
          </p:cNvPr>
          <p:cNvSpPr>
            <a:spLocks noGrp="1"/>
          </p:cNvSpPr>
          <p:nvPr>
            <p:ph idx="1"/>
          </p:nvPr>
        </p:nvSpPr>
        <p:spPr>
          <a:xfrm>
            <a:off x="440675" y="1010376"/>
            <a:ext cx="11336356" cy="5345974"/>
          </a:xfrm>
        </p:spPr>
        <p:txBody>
          <a:bodyPr>
            <a:normAutofit fontScale="92500"/>
          </a:bodyPr>
          <a:lstStyle/>
          <a:p>
            <a:pPr marL="0" indent="0">
              <a:buNone/>
            </a:pPr>
            <a:r>
              <a:rPr lang="en-US" sz="3600" dirty="0"/>
              <a:t>1. </a:t>
            </a:r>
            <a:r>
              <a:rPr lang="en-US" sz="2400" b="1" i="1" u="none" strike="noStrike" baseline="0" dirty="0">
                <a:solidFill>
                  <a:srgbClr val="000000"/>
                </a:solidFill>
                <a:latin typeface="Myriad Pro "/>
              </a:rPr>
              <a:t>Social networks</a:t>
            </a:r>
            <a:r>
              <a:rPr lang="en-US" sz="2400" b="1" i="1" u="none" strike="noStrike" baseline="0" dirty="0">
                <a:solidFill>
                  <a:srgbClr val="000000"/>
                </a:solidFill>
                <a:latin typeface="Myriad Pro Light"/>
              </a:rPr>
              <a:t> </a:t>
            </a:r>
            <a:endParaRPr lang="en-US" sz="2400" b="0" i="0" u="none" strike="noStrike" baseline="0" dirty="0">
              <a:solidFill>
                <a:srgbClr val="000000"/>
              </a:solidFill>
              <a:latin typeface="Myriad Pro Light"/>
            </a:endParaRPr>
          </a:p>
          <a:p>
            <a:pPr algn="just"/>
            <a:r>
              <a:rPr lang="en-US" sz="2400" b="0" i="0" u="none" strike="noStrike" baseline="0" dirty="0">
                <a:solidFill>
                  <a:srgbClr val="000000"/>
                </a:solidFill>
                <a:latin typeface="Minion Pro"/>
              </a:rPr>
              <a:t>Social networks including X (formerly known as Twitter), LinkedIn, Facebook, and Instagram can contain large amounts of information because they not only involve the dissemination of information from the company but also contain interactions with non-employees.</a:t>
            </a:r>
          </a:p>
          <a:p>
            <a:pPr algn="just"/>
            <a:r>
              <a:rPr lang="en-US" sz="2400" b="0" i="0" u="none" strike="noStrike" baseline="0" dirty="0">
                <a:solidFill>
                  <a:srgbClr val="000000"/>
                </a:solidFill>
                <a:latin typeface="Minion Pro"/>
              </a:rPr>
              <a:t> For instance, X, Facebook, and Instagram will be managed and maintained by the marketing departments, who will produce and post materials about the company and what they are doing.</a:t>
            </a:r>
          </a:p>
          <a:p>
            <a:pPr algn="just"/>
            <a:r>
              <a:rPr lang="en-US" sz="2400" b="0" i="0" u="none" strike="noStrike" baseline="0" dirty="0">
                <a:solidFill>
                  <a:srgbClr val="000000"/>
                </a:solidFill>
                <a:latin typeface="Minion Pro"/>
              </a:rPr>
              <a:t> However, because this is an open area, both current and former employees can post information here, as well as potentially leak information or details that may not be for public consumption. </a:t>
            </a:r>
          </a:p>
          <a:p>
            <a:pPr algn="just"/>
            <a:r>
              <a:rPr lang="en-US" sz="2400" b="0" i="0" u="none" strike="noStrike" baseline="0" dirty="0">
                <a:solidFill>
                  <a:srgbClr val="000000"/>
                </a:solidFill>
                <a:latin typeface="Minion Pro"/>
              </a:rPr>
              <a:t>This is where attackers can scoop up the information and use it against the company.</a:t>
            </a:r>
          </a:p>
          <a:p>
            <a:pPr algn="just"/>
            <a:r>
              <a:rPr lang="en-US" sz="2400" b="0" i="0" u="none" strike="noStrike" baseline="0" dirty="0">
                <a:solidFill>
                  <a:srgbClr val="000000"/>
                </a:solidFill>
                <a:latin typeface="Minion Pro"/>
              </a:rPr>
              <a:t> Another source is LinkedIn; this is a place where you can get not only company information but also employees’ names and their roles in the company.</a:t>
            </a:r>
          </a:p>
          <a:p>
            <a:pPr algn="just"/>
            <a:r>
              <a:rPr lang="en-US" sz="2400" b="0" i="0" u="none" strike="noStrike" baseline="0" dirty="0">
                <a:solidFill>
                  <a:srgbClr val="000000"/>
                </a:solidFill>
                <a:latin typeface="Minion Pro"/>
              </a:rPr>
              <a:t> This can be surprisingly efficient for gathering targets for phishing campaigns or even whaling attempts </a:t>
            </a:r>
            <a:endParaRPr lang="en-US" sz="3600" dirty="0"/>
          </a:p>
        </p:txBody>
      </p:sp>
      <p:sp>
        <p:nvSpPr>
          <p:cNvPr id="4" name="Slide Number Placeholder 3">
            <a:extLst>
              <a:ext uri="{FF2B5EF4-FFF2-40B4-BE49-F238E27FC236}">
                <a16:creationId xmlns:a16="http://schemas.microsoft.com/office/drawing/2014/main" id="{5941CCE9-8550-400B-71AD-068C16FB7BF1}"/>
              </a:ext>
            </a:extLst>
          </p:cNvPr>
          <p:cNvSpPr>
            <a:spLocks noGrp="1"/>
          </p:cNvSpPr>
          <p:nvPr>
            <p:ph type="sldNum" sz="quarter" idx="12"/>
          </p:nvPr>
        </p:nvSpPr>
        <p:spPr/>
        <p:txBody>
          <a:bodyPr/>
          <a:lstStyle/>
          <a:p>
            <a:fld id="{CEEDF3A4-9E04-435A-AB3C-4BCD61EBBCA9}" type="slidenum">
              <a:rPr lang="en-US" smtClean="0"/>
              <a:t>34</a:t>
            </a:fld>
            <a:endParaRPr lang="en-US"/>
          </a:p>
        </p:txBody>
      </p:sp>
    </p:spTree>
    <p:extLst>
      <p:ext uri="{BB962C8B-B14F-4D97-AF65-F5344CB8AC3E}">
        <p14:creationId xmlns:p14="http://schemas.microsoft.com/office/powerpoint/2010/main" val="21211658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8B34A-C402-43BC-BE0A-FD99C51478AB}"/>
              </a:ext>
            </a:extLst>
          </p:cNvPr>
          <p:cNvSpPr>
            <a:spLocks noGrp="1"/>
          </p:cNvSpPr>
          <p:nvPr>
            <p:ph type="title"/>
          </p:nvPr>
        </p:nvSpPr>
        <p:spPr>
          <a:xfrm>
            <a:off x="838200" y="0"/>
            <a:ext cx="10515600" cy="1325563"/>
          </a:xfrm>
        </p:spPr>
        <p:txBody>
          <a:bodyPr/>
          <a:lstStyle/>
          <a:p>
            <a:r>
              <a:rPr lang="en-US" dirty="0"/>
              <a:t>Third Party Sources of Intel(Cont..)</a:t>
            </a:r>
          </a:p>
        </p:txBody>
      </p:sp>
      <p:sp>
        <p:nvSpPr>
          <p:cNvPr id="3" name="Content Placeholder 2">
            <a:extLst>
              <a:ext uri="{FF2B5EF4-FFF2-40B4-BE49-F238E27FC236}">
                <a16:creationId xmlns:a16="http://schemas.microsoft.com/office/drawing/2014/main" id="{9FFEF528-AD8B-47B3-18C5-E91C7AAA52B3}"/>
              </a:ext>
            </a:extLst>
          </p:cNvPr>
          <p:cNvSpPr>
            <a:spLocks noGrp="1"/>
          </p:cNvSpPr>
          <p:nvPr>
            <p:ph idx="1"/>
          </p:nvPr>
        </p:nvSpPr>
        <p:spPr>
          <a:xfrm>
            <a:off x="463626" y="1131562"/>
            <a:ext cx="11225269" cy="5224788"/>
          </a:xfrm>
        </p:spPr>
        <p:txBody>
          <a:bodyPr>
            <a:normAutofit lnSpcReduction="10000"/>
          </a:bodyPr>
          <a:lstStyle/>
          <a:p>
            <a:pPr marL="0" indent="0" algn="just">
              <a:buNone/>
            </a:pPr>
            <a:r>
              <a:rPr lang="en-US" sz="3600" dirty="0"/>
              <a:t>2.</a:t>
            </a:r>
            <a:r>
              <a:rPr lang="en-US" sz="2400" b="1" i="1" u="none" strike="noStrike" baseline="0" dirty="0">
                <a:solidFill>
                  <a:srgbClr val="000000"/>
                </a:solidFill>
                <a:latin typeface="Myriad Pro Light"/>
              </a:rPr>
              <a:t> </a:t>
            </a:r>
            <a:r>
              <a:rPr lang="en-US" sz="2400" b="1" i="1" u="none" strike="noStrike" baseline="0" dirty="0">
                <a:solidFill>
                  <a:srgbClr val="000000"/>
                </a:solidFill>
                <a:latin typeface="Myriad Pro "/>
              </a:rPr>
              <a:t>Organizational website information and reconnaissance tools:</a:t>
            </a:r>
          </a:p>
          <a:p>
            <a:pPr algn="just"/>
            <a:r>
              <a:rPr lang="en-US" sz="2400" u="none" strike="noStrike" baseline="0" dirty="0">
                <a:solidFill>
                  <a:srgbClr val="000000"/>
                </a:solidFill>
                <a:latin typeface="Myriad Pro "/>
              </a:rPr>
              <a:t>Once accessed to the company’s website </a:t>
            </a:r>
            <a:r>
              <a:rPr lang="en-US" sz="2400" b="0" i="0" u="none" strike="noStrike" baseline="0" dirty="0">
                <a:solidFill>
                  <a:srgbClr val="000000"/>
                </a:solidFill>
                <a:latin typeface="Minion Pro"/>
              </a:rPr>
              <a:t>there are several key areas to look at: </a:t>
            </a:r>
          </a:p>
          <a:p>
            <a:pPr marL="457200" lvl="1" indent="0" algn="just">
              <a:buNone/>
            </a:pPr>
            <a:r>
              <a:rPr lang="en-US" sz="1800" b="0" i="0" u="none" strike="noStrike" baseline="0" dirty="0">
                <a:solidFill>
                  <a:srgbClr val="000000"/>
                </a:solidFill>
                <a:latin typeface="Minion Pro"/>
              </a:rPr>
              <a:t>•</a:t>
            </a:r>
            <a:r>
              <a:rPr lang="en-US" b="0" i="0" u="none" strike="noStrike" baseline="0" dirty="0">
                <a:solidFill>
                  <a:srgbClr val="000000"/>
                </a:solidFill>
                <a:latin typeface="Minion Pro"/>
              </a:rPr>
              <a:t> The first will be contact information, including addresses, phone numbers, names, and email addresses. </a:t>
            </a:r>
          </a:p>
          <a:p>
            <a:pPr marL="457200" lvl="1" indent="0" algn="just">
              <a:buNone/>
            </a:pPr>
            <a:r>
              <a:rPr lang="en-US" b="0" i="0" u="none" strike="noStrike" baseline="0" dirty="0">
                <a:solidFill>
                  <a:srgbClr val="000000"/>
                </a:solidFill>
                <a:latin typeface="Minion Pro"/>
              </a:rPr>
              <a:t>• Next would be locations; if there are multiple locations, then are they separated by time zones? Can you decide where security staff might physically be located? This can sometimes be determined by geolocating the services that are exposed. </a:t>
            </a:r>
          </a:p>
          <a:p>
            <a:pPr marL="457200" lvl="1" indent="0" algn="just">
              <a:buNone/>
            </a:pPr>
            <a:r>
              <a:rPr lang="en-US" b="0" i="0" u="none" strike="noStrike" baseline="0" dirty="0">
                <a:solidFill>
                  <a:srgbClr val="000000"/>
                </a:solidFill>
                <a:latin typeface="Minion Pro"/>
              </a:rPr>
              <a:t>• Other areas to look at would be investor information, site maps, </a:t>
            </a:r>
            <a:r>
              <a:rPr lang="en-US" b="0" i="0" u="none" strike="noStrike" baseline="0" dirty="0">
                <a:solidFill>
                  <a:srgbClr val="000000"/>
                </a:solidFill>
                <a:latin typeface="Courier Std"/>
              </a:rPr>
              <a:t>robots.txt</a:t>
            </a:r>
            <a:r>
              <a:rPr lang="en-US" b="0" i="0" u="none" strike="noStrike" baseline="0" dirty="0">
                <a:solidFill>
                  <a:srgbClr val="000000"/>
                </a:solidFill>
                <a:latin typeface="Minion Pro"/>
              </a:rPr>
              <a:t>, and job postings. </a:t>
            </a:r>
            <a:r>
              <a:rPr lang="en-US" b="1" i="1" u="none" strike="noStrike" baseline="0" dirty="0">
                <a:solidFill>
                  <a:srgbClr val="000000"/>
                </a:solidFill>
                <a:latin typeface="Myriad Pro "/>
              </a:rPr>
              <a:t> </a:t>
            </a:r>
          </a:p>
          <a:p>
            <a:pPr algn="just"/>
            <a:r>
              <a:rPr lang="en-US" sz="2400" b="0" i="0" u="none" strike="noStrike" baseline="0" dirty="0">
                <a:solidFill>
                  <a:srgbClr val="000000"/>
                </a:solidFill>
                <a:latin typeface="Minion Pro"/>
              </a:rPr>
              <a:t>Job postings can be of great interest in that they can show the attacker in which areas the company requires further support.</a:t>
            </a:r>
          </a:p>
          <a:p>
            <a:pPr algn="just"/>
            <a:r>
              <a:rPr lang="en-US" sz="2400" b="0" i="0" u="none" strike="noStrike" baseline="0" dirty="0">
                <a:solidFill>
                  <a:srgbClr val="000000"/>
                </a:solidFill>
                <a:latin typeface="Minion Pro"/>
              </a:rPr>
              <a:t> Depending on the job description, they can also show what types of technologies are employed.</a:t>
            </a:r>
          </a:p>
          <a:p>
            <a:pPr algn="just"/>
            <a:r>
              <a:rPr lang="en-US" sz="2400" b="0" i="0" u="none" strike="noStrike" baseline="0" dirty="0">
                <a:solidFill>
                  <a:srgbClr val="000000"/>
                </a:solidFill>
                <a:latin typeface="Minion Pro"/>
              </a:rPr>
              <a:t> This can be used for attackers looking for vulnerabilities. </a:t>
            </a:r>
            <a:endParaRPr lang="en-US" dirty="0">
              <a:latin typeface="Myriad Pro "/>
            </a:endParaRPr>
          </a:p>
        </p:txBody>
      </p:sp>
      <p:sp>
        <p:nvSpPr>
          <p:cNvPr id="4" name="Slide Number Placeholder 3">
            <a:extLst>
              <a:ext uri="{FF2B5EF4-FFF2-40B4-BE49-F238E27FC236}">
                <a16:creationId xmlns:a16="http://schemas.microsoft.com/office/drawing/2014/main" id="{A53BC4F4-3A7E-F71A-E9F9-8332B5861799}"/>
              </a:ext>
            </a:extLst>
          </p:cNvPr>
          <p:cNvSpPr>
            <a:spLocks noGrp="1"/>
          </p:cNvSpPr>
          <p:nvPr>
            <p:ph type="sldNum" sz="quarter" idx="12"/>
          </p:nvPr>
        </p:nvSpPr>
        <p:spPr/>
        <p:txBody>
          <a:bodyPr/>
          <a:lstStyle/>
          <a:p>
            <a:fld id="{CEEDF3A4-9E04-435A-AB3C-4BCD61EBBCA9}" type="slidenum">
              <a:rPr lang="en-US" smtClean="0"/>
              <a:t>35</a:t>
            </a:fld>
            <a:endParaRPr lang="en-US"/>
          </a:p>
        </p:txBody>
      </p:sp>
    </p:spTree>
    <p:extLst>
      <p:ext uri="{BB962C8B-B14F-4D97-AF65-F5344CB8AC3E}">
        <p14:creationId xmlns:p14="http://schemas.microsoft.com/office/powerpoint/2010/main" val="16288471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Arc 1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D2B44377-640C-3805-85D9-3C68C75B1D33}"/>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sz="2400" b="1" i="1" u="none" strike="noStrike" baseline="0" dirty="0">
                <a:solidFill>
                  <a:srgbClr val="000000"/>
                </a:solidFill>
                <a:latin typeface="Myriad Pro "/>
              </a:rPr>
              <a:t>Organizational website information and reconnaissance tools: (cont..)</a:t>
            </a:r>
            <a:br>
              <a:rPr lang="en-US" sz="2400" b="1" i="1" u="none" strike="noStrike" baseline="0" dirty="0">
                <a:solidFill>
                  <a:srgbClr val="000000"/>
                </a:solidFill>
                <a:latin typeface="Myriad Pro "/>
              </a:rPr>
            </a:br>
            <a:endParaRPr lang="en-US" sz="2400" kern="1200" dirty="0">
              <a:solidFill>
                <a:schemeClr val="tx1"/>
              </a:solidFill>
              <a:latin typeface="+mj-lt"/>
              <a:ea typeface="+mj-ea"/>
              <a:cs typeface="+mj-cs"/>
            </a:endParaRPr>
          </a:p>
        </p:txBody>
      </p:sp>
      <p:sp>
        <p:nvSpPr>
          <p:cNvPr id="17" name="Freeform: Shape 1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7">
            <a:extLst>
              <a:ext uri="{FF2B5EF4-FFF2-40B4-BE49-F238E27FC236}">
                <a16:creationId xmlns:a16="http://schemas.microsoft.com/office/drawing/2014/main" id="{2B520CC7-C1B9-D762-2182-D266B6CC3D86}"/>
              </a:ext>
            </a:extLst>
          </p:cNvPr>
          <p:cNvPicPr>
            <a:picLocks noGrp="1" noChangeAspect="1"/>
          </p:cNvPicPr>
          <p:nvPr>
            <p:ph sz="half" idx="2"/>
          </p:nvPr>
        </p:nvPicPr>
        <p:blipFill>
          <a:blip r:embed="rId2"/>
          <a:stretch>
            <a:fillRect/>
          </a:stretch>
        </p:blipFill>
        <p:spPr>
          <a:xfrm>
            <a:off x="703182" y="2921514"/>
            <a:ext cx="4777381" cy="84522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Content Placeholder 4">
            <a:extLst>
              <a:ext uri="{FF2B5EF4-FFF2-40B4-BE49-F238E27FC236}">
                <a16:creationId xmlns:a16="http://schemas.microsoft.com/office/drawing/2014/main" id="{C50292CE-B132-AB55-1CA7-0A326D705B4F}"/>
              </a:ext>
            </a:extLst>
          </p:cNvPr>
          <p:cNvSpPr>
            <a:spLocks noGrp="1"/>
          </p:cNvSpPr>
          <p:nvPr>
            <p:ph sz="half" idx="1"/>
          </p:nvPr>
        </p:nvSpPr>
        <p:spPr>
          <a:xfrm>
            <a:off x="5894962" y="1984443"/>
            <a:ext cx="5458838" cy="4192520"/>
          </a:xfrm>
        </p:spPr>
        <p:txBody>
          <a:bodyPr vert="horz" lIns="91440" tIns="45720" rIns="91440" bIns="45720" rtlCol="0">
            <a:normAutofit/>
          </a:bodyPr>
          <a:lstStyle/>
          <a:p>
            <a:pPr algn="just"/>
            <a:r>
              <a:rPr lang="en-US" b="0" i="0" u="none" strike="noStrike" baseline="0" dirty="0"/>
              <a:t>Take, for instance, the job opening excerpt in the following figure:</a:t>
            </a:r>
          </a:p>
          <a:p>
            <a:pPr algn="just"/>
            <a:r>
              <a:rPr lang="en-US" b="0" i="0" u="none" strike="noStrike" baseline="0" dirty="0"/>
              <a:t>In this case, they are looking for a </a:t>
            </a:r>
            <a:r>
              <a:rPr lang="en-US" b="0" i="1" u="none" strike="noStrike" baseline="0" dirty="0"/>
              <a:t>Checkpoint Firewall Analyst</a:t>
            </a:r>
            <a:r>
              <a:rPr lang="en-US" b="0" i="0" u="none" strike="noStrike" baseline="0" dirty="0"/>
              <a:t>, which could mean the previous analyst left or they are busy enough to require more analysts and daily security review may be lacking providing an opportunity for exploitation.</a:t>
            </a:r>
            <a:endParaRPr lang="en-US" dirty="0"/>
          </a:p>
        </p:txBody>
      </p:sp>
      <p:sp>
        <p:nvSpPr>
          <p:cNvPr id="9" name="Slide Number Placeholder 8">
            <a:extLst>
              <a:ext uri="{FF2B5EF4-FFF2-40B4-BE49-F238E27FC236}">
                <a16:creationId xmlns:a16="http://schemas.microsoft.com/office/drawing/2014/main" id="{C01A5AC1-1580-4908-6057-E00FC4221B6D}"/>
              </a:ext>
            </a:extLst>
          </p:cNvPr>
          <p:cNvSpPr>
            <a:spLocks noGrp="1"/>
          </p:cNvSpPr>
          <p:nvPr>
            <p:ph type="sldNum" sz="quarter" idx="12"/>
          </p:nvPr>
        </p:nvSpPr>
        <p:spPr/>
        <p:txBody>
          <a:bodyPr/>
          <a:lstStyle/>
          <a:p>
            <a:fld id="{CEEDF3A4-9E04-435A-AB3C-4BCD61EBBCA9}" type="slidenum">
              <a:rPr lang="en-US" smtClean="0"/>
              <a:t>36</a:t>
            </a:fld>
            <a:endParaRPr lang="en-US"/>
          </a:p>
        </p:txBody>
      </p:sp>
    </p:spTree>
    <p:extLst>
      <p:ext uri="{BB962C8B-B14F-4D97-AF65-F5344CB8AC3E}">
        <p14:creationId xmlns:p14="http://schemas.microsoft.com/office/powerpoint/2010/main" val="20529198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D996D3B-1BAD-15AE-F3E3-8826847B73F6}"/>
              </a:ext>
            </a:extLst>
          </p:cNvPr>
          <p:cNvSpPr>
            <a:spLocks noGrp="1"/>
          </p:cNvSpPr>
          <p:nvPr>
            <p:ph type="title"/>
          </p:nvPr>
        </p:nvSpPr>
        <p:spPr/>
        <p:txBody>
          <a:bodyPr>
            <a:normAutofit/>
          </a:bodyPr>
          <a:lstStyle/>
          <a:p>
            <a:r>
              <a:rPr lang="en-US" sz="2800" b="1" i="1" u="none" strike="noStrike" baseline="0" dirty="0">
                <a:solidFill>
                  <a:srgbClr val="000000"/>
                </a:solidFill>
                <a:latin typeface="Myriad Pro "/>
              </a:rPr>
              <a:t>Organizational website information and reconnaissance tools (Cont..)</a:t>
            </a:r>
            <a:br>
              <a:rPr lang="en-US" sz="2800" b="1" i="1" u="none" strike="noStrike" baseline="0" dirty="0">
                <a:solidFill>
                  <a:srgbClr val="000000"/>
                </a:solidFill>
                <a:latin typeface="Myriad Pro "/>
              </a:rPr>
            </a:br>
            <a:endParaRPr lang="en-US" sz="2800" dirty="0"/>
          </a:p>
        </p:txBody>
      </p:sp>
      <p:sp>
        <p:nvSpPr>
          <p:cNvPr id="3" name="Content Placeholder 2">
            <a:extLst>
              <a:ext uri="{FF2B5EF4-FFF2-40B4-BE49-F238E27FC236}">
                <a16:creationId xmlns:a16="http://schemas.microsoft.com/office/drawing/2014/main" id="{E91E6912-9A54-0B7D-89D6-30EC1957ED99}"/>
              </a:ext>
            </a:extLst>
          </p:cNvPr>
          <p:cNvSpPr>
            <a:spLocks noGrp="1"/>
          </p:cNvSpPr>
          <p:nvPr>
            <p:ph idx="1"/>
          </p:nvPr>
        </p:nvSpPr>
        <p:spPr/>
        <p:txBody>
          <a:bodyPr>
            <a:normAutofit lnSpcReduction="10000"/>
          </a:bodyPr>
          <a:lstStyle/>
          <a:p>
            <a:pPr algn="just"/>
            <a:r>
              <a:rPr lang="en-US" b="0" i="0" u="none" strike="noStrike" baseline="0" dirty="0">
                <a:solidFill>
                  <a:srgbClr val="000000"/>
                </a:solidFill>
                <a:latin typeface="Minion Pro"/>
              </a:rPr>
              <a:t>Another overlooked area is the exposed source code of the website itself.</a:t>
            </a:r>
          </a:p>
          <a:p>
            <a:pPr algn="just"/>
            <a:r>
              <a:rPr lang="en-US" b="0" i="0" u="none" strike="noStrike" baseline="0" dirty="0">
                <a:solidFill>
                  <a:srgbClr val="000000"/>
                </a:solidFill>
                <a:latin typeface="Minion Pro"/>
              </a:rPr>
              <a:t> This is accessed through the </a:t>
            </a:r>
            <a:r>
              <a:rPr lang="en-US" b="1" i="0" u="none" strike="noStrike" baseline="0" dirty="0">
                <a:solidFill>
                  <a:srgbClr val="000000"/>
                </a:solidFill>
                <a:latin typeface="Minion Pro"/>
              </a:rPr>
              <a:t>View page source </a:t>
            </a:r>
            <a:r>
              <a:rPr lang="en-US" b="0" i="0" u="none" strike="noStrike" baseline="0" dirty="0">
                <a:solidFill>
                  <a:srgbClr val="000000"/>
                </a:solidFill>
                <a:latin typeface="Minion Pro"/>
              </a:rPr>
              <a:t>function of your browser.</a:t>
            </a:r>
          </a:p>
          <a:p>
            <a:pPr algn="just"/>
            <a:r>
              <a:rPr lang="en-US" b="0" i="0" u="none" strike="noStrike" baseline="0" dirty="0">
                <a:solidFill>
                  <a:srgbClr val="000000"/>
                </a:solidFill>
                <a:latin typeface="Minion Pro"/>
              </a:rPr>
              <a:t> Contained within the source code can be little nuggets of information, including what the underlying server technology/operating system is, and what types of other software applications or plugins might be installed as part of the functionality of the page.</a:t>
            </a:r>
          </a:p>
          <a:p>
            <a:pPr algn="just"/>
            <a:r>
              <a:rPr lang="en-US" b="0" i="0" u="none" strike="noStrike" baseline="0" dirty="0">
                <a:solidFill>
                  <a:srgbClr val="000000"/>
                </a:solidFill>
                <a:latin typeface="Minion Pro"/>
              </a:rPr>
              <a:t> Let’s look at the excerpt from a website’s source code and see what can be surmised:</a:t>
            </a:r>
            <a:endParaRPr lang="en-US" sz="4000" dirty="0"/>
          </a:p>
        </p:txBody>
      </p:sp>
      <p:sp>
        <p:nvSpPr>
          <p:cNvPr id="10" name="Slide Number Placeholder 9">
            <a:extLst>
              <a:ext uri="{FF2B5EF4-FFF2-40B4-BE49-F238E27FC236}">
                <a16:creationId xmlns:a16="http://schemas.microsoft.com/office/drawing/2014/main" id="{0C736385-18E1-2B49-0D56-B9228F5ECB24}"/>
              </a:ext>
            </a:extLst>
          </p:cNvPr>
          <p:cNvSpPr>
            <a:spLocks noGrp="1"/>
          </p:cNvSpPr>
          <p:nvPr>
            <p:ph type="sldNum" sz="quarter" idx="12"/>
          </p:nvPr>
        </p:nvSpPr>
        <p:spPr/>
        <p:txBody>
          <a:bodyPr/>
          <a:lstStyle/>
          <a:p>
            <a:fld id="{CEEDF3A4-9E04-435A-AB3C-4BCD61EBBCA9}" type="slidenum">
              <a:rPr lang="en-US" smtClean="0"/>
              <a:t>37</a:t>
            </a:fld>
            <a:endParaRPr lang="en-US"/>
          </a:p>
        </p:txBody>
      </p:sp>
    </p:spTree>
    <p:extLst>
      <p:ext uri="{BB962C8B-B14F-4D97-AF65-F5344CB8AC3E}">
        <p14:creationId xmlns:p14="http://schemas.microsoft.com/office/powerpoint/2010/main" val="15641460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C9176-6D59-8328-4523-1BD1BA7287FC}"/>
              </a:ext>
            </a:extLst>
          </p:cNvPr>
          <p:cNvSpPr>
            <a:spLocks noGrp="1"/>
          </p:cNvSpPr>
          <p:nvPr>
            <p:ph type="title"/>
          </p:nvPr>
        </p:nvSpPr>
        <p:spPr/>
        <p:txBody>
          <a:bodyPr>
            <a:normAutofit fontScale="90000"/>
          </a:bodyPr>
          <a:lstStyle/>
          <a:p>
            <a:r>
              <a:rPr lang="en-US" sz="4400" b="1" i="1" u="none" strike="noStrike" baseline="0" dirty="0">
                <a:solidFill>
                  <a:srgbClr val="000000"/>
                </a:solidFill>
                <a:latin typeface="Myriad Pro "/>
              </a:rPr>
              <a:t>Organizational website information and reconnaissance tools (Cont..)</a:t>
            </a:r>
            <a:br>
              <a:rPr lang="en-US" sz="4400" b="1" i="1" u="none" strike="noStrike" baseline="0" dirty="0">
                <a:solidFill>
                  <a:srgbClr val="000000"/>
                </a:solidFill>
                <a:latin typeface="Myriad Pro "/>
              </a:rPr>
            </a:br>
            <a:endParaRPr lang="en-US" dirty="0"/>
          </a:p>
        </p:txBody>
      </p:sp>
      <p:sp>
        <p:nvSpPr>
          <p:cNvPr id="3" name="Content Placeholder 2">
            <a:extLst>
              <a:ext uri="{FF2B5EF4-FFF2-40B4-BE49-F238E27FC236}">
                <a16:creationId xmlns:a16="http://schemas.microsoft.com/office/drawing/2014/main" id="{F3B9B228-88A4-1E77-6EE3-93139F5A7D76}"/>
              </a:ext>
            </a:extLst>
          </p:cNvPr>
          <p:cNvSpPr>
            <a:spLocks noGrp="1"/>
          </p:cNvSpPr>
          <p:nvPr>
            <p:ph sz="half" idx="1"/>
          </p:nvPr>
        </p:nvSpPr>
        <p:spPr>
          <a:xfrm>
            <a:off x="838200" y="1825625"/>
            <a:ext cx="10515600" cy="4351338"/>
          </a:xfrm>
        </p:spPr>
        <p:txBody>
          <a:bodyPr>
            <a:normAutofit fontScale="92500"/>
          </a:bodyPr>
          <a:lstStyle/>
          <a:p>
            <a:pPr algn="just"/>
            <a:r>
              <a:rPr lang="en-US" b="0" i="0" u="none" strike="noStrike" baseline="0" dirty="0">
                <a:solidFill>
                  <a:srgbClr val="000000"/>
                </a:solidFill>
                <a:latin typeface="Minion Pro"/>
              </a:rPr>
              <a:t>Upon a review of the code, we can see references to two separate versions of </a:t>
            </a:r>
            <a:r>
              <a:rPr lang="en-US" b="1" i="0" u="none" strike="noStrike" baseline="0" dirty="0">
                <a:solidFill>
                  <a:srgbClr val="000000"/>
                </a:solidFill>
                <a:latin typeface="Minion Pro"/>
              </a:rPr>
              <a:t>jQuery</a:t>
            </a:r>
            <a:r>
              <a:rPr lang="en-US" b="0" i="0" u="none" strike="noStrike" baseline="0" dirty="0">
                <a:solidFill>
                  <a:srgbClr val="000000"/>
                </a:solidFill>
                <a:latin typeface="Minion Pro"/>
              </a:rPr>
              <a:t>. </a:t>
            </a:r>
          </a:p>
          <a:p>
            <a:pPr algn="just"/>
            <a:r>
              <a:rPr lang="en-US" b="0" i="0" u="none" strike="noStrike" baseline="0" dirty="0">
                <a:solidFill>
                  <a:srgbClr val="000000"/>
                </a:solidFill>
                <a:latin typeface="Minion Pro"/>
              </a:rPr>
              <a:t>A quick search reveals </a:t>
            </a:r>
            <a:r>
              <a:rPr lang="en-US" b="0" i="0" u="none" strike="noStrike" baseline="0" dirty="0" err="1">
                <a:solidFill>
                  <a:srgbClr val="000000"/>
                </a:solidFill>
                <a:latin typeface="Minion Pro"/>
              </a:rPr>
              <a:t>JQuery</a:t>
            </a:r>
            <a:r>
              <a:rPr lang="en-US" b="0" i="0" u="none" strike="noStrike" baseline="0" dirty="0">
                <a:solidFill>
                  <a:srgbClr val="000000"/>
                </a:solidFill>
                <a:latin typeface="Minion Pro"/>
              </a:rPr>
              <a:t> itself is up past </a:t>
            </a:r>
            <a:r>
              <a:rPr lang="en-US" b="0" i="1" u="none" strike="noStrike" baseline="0" dirty="0">
                <a:solidFill>
                  <a:srgbClr val="000000"/>
                </a:solidFill>
                <a:latin typeface="Minion Pro"/>
              </a:rPr>
              <a:t>version 3</a:t>
            </a:r>
            <a:r>
              <a:rPr lang="en-US" b="0" i="0" u="none" strike="noStrike" baseline="0" dirty="0">
                <a:solidFill>
                  <a:srgbClr val="000000"/>
                </a:solidFill>
                <a:latin typeface="Minion Pro"/>
              </a:rPr>
              <a:t>, while these are using </a:t>
            </a:r>
            <a:r>
              <a:rPr lang="en-US" b="0" i="1" u="none" strike="noStrike" baseline="0" dirty="0">
                <a:solidFill>
                  <a:srgbClr val="000000"/>
                </a:solidFill>
                <a:latin typeface="Minion Pro"/>
              </a:rPr>
              <a:t>version 1</a:t>
            </a:r>
            <a:r>
              <a:rPr lang="en-US" b="0" i="0" u="none" strike="noStrike" baseline="0" dirty="0">
                <a:solidFill>
                  <a:srgbClr val="000000"/>
                </a:solidFill>
                <a:latin typeface="Minion Pro"/>
              </a:rPr>
              <a:t>, making these very out of date.</a:t>
            </a:r>
          </a:p>
          <a:p>
            <a:pPr algn="just"/>
            <a:r>
              <a:rPr lang="en-US" b="0" i="0" u="none" strike="noStrike" baseline="0" dirty="0">
                <a:solidFill>
                  <a:srgbClr val="000000"/>
                </a:solidFill>
                <a:latin typeface="Minion Pro"/>
              </a:rPr>
              <a:t> In addition, at least four vulnerabilities exist for the versions outlined here. </a:t>
            </a:r>
          </a:p>
          <a:p>
            <a:pPr algn="just"/>
            <a:r>
              <a:rPr lang="en-US" b="0" i="0" u="none" strike="noStrike" baseline="0" dirty="0">
                <a:solidFill>
                  <a:srgbClr val="000000"/>
                </a:solidFill>
                <a:latin typeface="Minion Pro"/>
              </a:rPr>
              <a:t>Next, we also see the use of a plugin called </a:t>
            </a:r>
            <a:r>
              <a:rPr lang="en-US" b="0" i="1" u="none" strike="noStrike" baseline="0" dirty="0" err="1">
                <a:solidFill>
                  <a:srgbClr val="000000"/>
                </a:solidFill>
                <a:latin typeface="Minion Pro"/>
              </a:rPr>
              <a:t>fancybox</a:t>
            </a:r>
            <a:r>
              <a:rPr lang="en-US" b="0" i="1" u="none" strike="noStrike" baseline="0" dirty="0">
                <a:solidFill>
                  <a:srgbClr val="000000"/>
                </a:solidFill>
                <a:latin typeface="Minion Pro"/>
              </a:rPr>
              <a:t> </a:t>
            </a:r>
            <a:r>
              <a:rPr lang="en-US" b="0" i="0" u="none" strike="noStrike" baseline="0" dirty="0">
                <a:solidFill>
                  <a:srgbClr val="000000"/>
                </a:solidFill>
                <a:latin typeface="Minion Pro"/>
              </a:rPr>
              <a:t>and </a:t>
            </a:r>
            <a:r>
              <a:rPr lang="en-US" b="0" i="1" u="none" strike="noStrike" baseline="0" dirty="0">
                <a:solidFill>
                  <a:srgbClr val="000000"/>
                </a:solidFill>
                <a:latin typeface="Minion Pro"/>
              </a:rPr>
              <a:t>Bootstrap </a:t>
            </a:r>
            <a:r>
              <a:rPr lang="en-US" b="0" i="0" u="none" strike="noStrike" baseline="0" dirty="0">
                <a:solidFill>
                  <a:srgbClr val="000000"/>
                </a:solidFill>
                <a:latin typeface="Minion Pro"/>
              </a:rPr>
              <a:t>frameworks. </a:t>
            </a:r>
          </a:p>
          <a:p>
            <a:pPr algn="just"/>
            <a:r>
              <a:rPr lang="en-US" b="0" i="0" u="none" strike="noStrike" baseline="0" dirty="0">
                <a:solidFill>
                  <a:srgbClr val="000000"/>
                </a:solidFill>
                <a:latin typeface="Minion Pro"/>
              </a:rPr>
              <a:t>All of these, in addition to any comments found in the code, could be used as potential pivot points to either gather more information or as a point of exploitation of the website.</a:t>
            </a:r>
            <a:endParaRPr lang="en-US" sz="4000" dirty="0"/>
          </a:p>
        </p:txBody>
      </p:sp>
      <p:sp>
        <p:nvSpPr>
          <p:cNvPr id="7" name="Slide Number Placeholder 6">
            <a:extLst>
              <a:ext uri="{FF2B5EF4-FFF2-40B4-BE49-F238E27FC236}">
                <a16:creationId xmlns:a16="http://schemas.microsoft.com/office/drawing/2014/main" id="{C397795D-62D5-E294-C5FD-6B89DD81AD90}"/>
              </a:ext>
            </a:extLst>
          </p:cNvPr>
          <p:cNvSpPr>
            <a:spLocks noGrp="1"/>
          </p:cNvSpPr>
          <p:nvPr>
            <p:ph type="sldNum" sz="quarter" idx="12"/>
          </p:nvPr>
        </p:nvSpPr>
        <p:spPr/>
        <p:txBody>
          <a:bodyPr/>
          <a:lstStyle/>
          <a:p>
            <a:fld id="{CEEDF3A4-9E04-435A-AB3C-4BCD61EBBCA9}" type="slidenum">
              <a:rPr lang="en-US" smtClean="0"/>
              <a:t>38</a:t>
            </a:fld>
            <a:endParaRPr lang="en-US"/>
          </a:p>
        </p:txBody>
      </p:sp>
    </p:spTree>
    <p:extLst>
      <p:ext uri="{BB962C8B-B14F-4D97-AF65-F5344CB8AC3E}">
        <p14:creationId xmlns:p14="http://schemas.microsoft.com/office/powerpoint/2010/main" val="41847407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236E25-1CA6-936F-20DB-E56F2FDC6BD5}"/>
              </a:ext>
            </a:extLst>
          </p:cNvPr>
          <p:cNvSpPr>
            <a:spLocks noGrp="1"/>
          </p:cNvSpPr>
          <p:nvPr>
            <p:ph type="title"/>
          </p:nvPr>
        </p:nvSpPr>
        <p:spPr>
          <a:xfrm>
            <a:off x="838200" y="18255"/>
            <a:ext cx="10515600" cy="1325563"/>
          </a:xfrm>
        </p:spPr>
        <p:txBody>
          <a:bodyPr>
            <a:normAutofit/>
          </a:bodyPr>
          <a:lstStyle/>
          <a:p>
            <a:r>
              <a:rPr lang="en-US" sz="2400" b="1" i="1" u="none" strike="noStrike" baseline="0" dirty="0">
                <a:solidFill>
                  <a:srgbClr val="000000"/>
                </a:solidFill>
                <a:latin typeface="Myriad Pro "/>
              </a:rPr>
              <a:t>Organizational website information and reconnaissance tools (Cont..)</a:t>
            </a:r>
            <a:br>
              <a:rPr lang="en-US" sz="2400" b="1" i="1" u="none" strike="noStrike" baseline="0" dirty="0">
                <a:solidFill>
                  <a:srgbClr val="000000"/>
                </a:solidFill>
                <a:latin typeface="Myriad Pro "/>
              </a:rPr>
            </a:br>
            <a:endParaRPr lang="en-US" sz="2400" dirty="0"/>
          </a:p>
        </p:txBody>
      </p:sp>
      <p:sp>
        <p:nvSpPr>
          <p:cNvPr id="3" name="Content Placeholder 2">
            <a:extLst>
              <a:ext uri="{FF2B5EF4-FFF2-40B4-BE49-F238E27FC236}">
                <a16:creationId xmlns:a16="http://schemas.microsoft.com/office/drawing/2014/main" id="{236A9230-38EA-CEE3-BA04-BA5848491B34}"/>
              </a:ext>
            </a:extLst>
          </p:cNvPr>
          <p:cNvSpPr>
            <a:spLocks noGrp="1"/>
          </p:cNvSpPr>
          <p:nvPr>
            <p:ph idx="1"/>
          </p:nvPr>
        </p:nvSpPr>
        <p:spPr>
          <a:xfrm>
            <a:off x="529727" y="1054444"/>
            <a:ext cx="11115101" cy="5301905"/>
          </a:xfrm>
        </p:spPr>
        <p:txBody>
          <a:bodyPr>
            <a:normAutofit fontScale="92500" lnSpcReduction="10000"/>
          </a:bodyPr>
          <a:lstStyle/>
          <a:p>
            <a:pPr algn="just"/>
            <a:r>
              <a:rPr lang="en-US" sz="2000" b="0" i="0" u="none" strike="noStrike" baseline="0" dirty="0">
                <a:solidFill>
                  <a:srgbClr val="000000"/>
                </a:solidFill>
                <a:latin typeface="Minion Pro"/>
              </a:rPr>
              <a:t>The last area for collecting information from the company/target website is documents and pictures. </a:t>
            </a:r>
          </a:p>
          <a:p>
            <a:pPr algn="just"/>
            <a:r>
              <a:rPr lang="en-US" sz="2000" b="0" i="0" u="none" strike="noStrike" baseline="0" dirty="0">
                <a:solidFill>
                  <a:srgbClr val="000000"/>
                </a:solidFill>
                <a:latin typeface="Minion Pro"/>
              </a:rPr>
              <a:t>Let’s look at what we can find.</a:t>
            </a:r>
          </a:p>
          <a:p>
            <a:pPr algn="just"/>
            <a:r>
              <a:rPr lang="en-US" sz="2000" b="1" i="1" u="none" strike="noStrike" baseline="0" dirty="0">
                <a:solidFill>
                  <a:srgbClr val="000000"/>
                </a:solidFill>
                <a:latin typeface="Myriad Pro "/>
              </a:rPr>
              <a:t>Document metadata</a:t>
            </a:r>
            <a:r>
              <a:rPr lang="en-US" sz="2000" b="1" i="1" u="none" strike="noStrike" baseline="0" dirty="0">
                <a:solidFill>
                  <a:srgbClr val="000000"/>
                </a:solidFill>
                <a:latin typeface="Myriad Pro Light"/>
              </a:rPr>
              <a:t> </a:t>
            </a:r>
            <a:endParaRPr lang="en-US" sz="2000" b="0" i="0" u="none" strike="noStrike" baseline="0" dirty="0">
              <a:solidFill>
                <a:srgbClr val="000000"/>
              </a:solidFill>
              <a:latin typeface="Myriad Pro Light"/>
            </a:endParaRPr>
          </a:p>
          <a:p>
            <a:pPr algn="just"/>
            <a:r>
              <a:rPr lang="en-US" sz="2000" b="0" i="0" u="none" strike="noStrike" baseline="0" dirty="0">
                <a:solidFill>
                  <a:srgbClr val="000000"/>
                </a:solidFill>
                <a:latin typeface="Minion Pro"/>
              </a:rPr>
              <a:t>When pictures and documents are created, the software that generates the file embeds a great deal of information into the files, with most of it being the expected data that represents the file. </a:t>
            </a:r>
          </a:p>
          <a:p>
            <a:pPr algn="just"/>
            <a:r>
              <a:rPr lang="en-US" sz="2000" b="0" i="0" u="none" strike="noStrike" baseline="0" dirty="0">
                <a:solidFill>
                  <a:srgbClr val="000000"/>
                </a:solidFill>
                <a:latin typeface="Minion Pro"/>
              </a:rPr>
              <a:t>However, there is a data subcomponent called </a:t>
            </a:r>
            <a:r>
              <a:rPr lang="en-US" sz="2000" b="1" i="0" u="none" strike="noStrike" baseline="0" dirty="0">
                <a:solidFill>
                  <a:srgbClr val="000000"/>
                </a:solidFill>
                <a:latin typeface="Minion Pro"/>
              </a:rPr>
              <a:t>metadata</a:t>
            </a:r>
            <a:r>
              <a:rPr lang="en-US" sz="2000" b="0" i="0" u="none" strike="noStrike" baseline="0" dirty="0">
                <a:solidFill>
                  <a:srgbClr val="000000"/>
                </a:solidFill>
                <a:latin typeface="Minion Pro"/>
              </a:rPr>
              <a:t>. </a:t>
            </a:r>
          </a:p>
          <a:p>
            <a:pPr algn="just"/>
            <a:r>
              <a:rPr lang="en-US" sz="2000" b="0" i="0" u="none" strike="noStrike" baseline="0" dirty="0">
                <a:solidFill>
                  <a:srgbClr val="000000"/>
                </a:solidFill>
                <a:latin typeface="Minion Pro"/>
              </a:rPr>
              <a:t>Metadata in its simplest form is </a:t>
            </a:r>
            <a:r>
              <a:rPr lang="en-US" sz="2000" b="0" i="1" u="none" strike="noStrike" baseline="0" dirty="0">
                <a:solidFill>
                  <a:srgbClr val="000000"/>
                </a:solidFill>
                <a:latin typeface="Minion Pro"/>
              </a:rPr>
              <a:t>data about data</a:t>
            </a:r>
            <a:r>
              <a:rPr lang="en-US" sz="2000" b="0" i="0" u="none" strike="noStrike" baseline="0" dirty="0">
                <a:solidFill>
                  <a:srgbClr val="000000"/>
                </a:solidFill>
                <a:latin typeface="Minion Pro"/>
              </a:rPr>
              <a:t>. What does that mean? Well, it is data about the file including things such as name, date created, application, and even location. </a:t>
            </a:r>
          </a:p>
          <a:p>
            <a:pPr algn="just"/>
            <a:r>
              <a:rPr lang="en-US" sz="2000" b="0" i="0" u="none" strike="noStrike" baseline="0" dirty="0">
                <a:solidFill>
                  <a:srgbClr val="000000"/>
                </a:solidFill>
                <a:latin typeface="Minion Pro"/>
              </a:rPr>
              <a:t>Almost every document type has some form of metadata in it; however, some are richer than others. For example:</a:t>
            </a:r>
          </a:p>
          <a:p>
            <a:pPr algn="just"/>
            <a:r>
              <a:rPr lang="en-US" sz="2000" b="1" i="0" u="none" strike="noStrike" baseline="0" dirty="0">
                <a:solidFill>
                  <a:srgbClr val="000000"/>
                </a:solidFill>
                <a:latin typeface="Minion Pro"/>
              </a:rPr>
              <a:t>.pdf files</a:t>
            </a:r>
            <a:r>
              <a:rPr lang="en-US" sz="2000" b="0" i="0" u="none" strike="noStrike" baseline="0" dirty="0">
                <a:solidFill>
                  <a:srgbClr val="000000"/>
                </a:solidFill>
                <a:latin typeface="Minion Pro"/>
              </a:rPr>
              <a:t>: These files are associated with Acrobat Reader but can be created by several applications, including Microsoft Word. </a:t>
            </a:r>
          </a:p>
          <a:p>
            <a:pPr algn="just"/>
            <a:r>
              <a:rPr lang="en-US" sz="2000" b="0" i="0" u="none" strike="noStrike" baseline="0" dirty="0">
                <a:solidFill>
                  <a:srgbClr val="000000"/>
                </a:solidFill>
                <a:latin typeface="Minion Pro"/>
              </a:rPr>
              <a:t> </a:t>
            </a:r>
            <a:r>
              <a:rPr lang="en-US" sz="2000" b="1" i="0" u="none" strike="noStrike" baseline="0" dirty="0">
                <a:solidFill>
                  <a:srgbClr val="000000"/>
                </a:solidFill>
                <a:latin typeface="Minion Pro"/>
              </a:rPr>
              <a:t>.doc, .dot, and .docx files</a:t>
            </a:r>
            <a:r>
              <a:rPr lang="en-US" sz="2000" b="0" i="0" u="none" strike="noStrike" baseline="0" dirty="0">
                <a:solidFill>
                  <a:srgbClr val="000000"/>
                </a:solidFill>
                <a:latin typeface="Minion Pro"/>
              </a:rPr>
              <a:t>: These files are associated with Microsoft Word but can also be created by other applications, including OpenOffice and LibreOffice.</a:t>
            </a:r>
          </a:p>
          <a:p>
            <a:pPr algn="just"/>
            <a:r>
              <a:rPr lang="en-US" sz="2000" b="1" i="0" u="none" strike="noStrike" baseline="0" dirty="0">
                <a:solidFill>
                  <a:srgbClr val="000000"/>
                </a:solidFill>
                <a:latin typeface="Minion Pro"/>
              </a:rPr>
              <a:t>.jpg and .jpeg files</a:t>
            </a:r>
            <a:r>
              <a:rPr lang="en-US" sz="2000" b="0" i="0" u="none" strike="noStrike" baseline="0" dirty="0">
                <a:solidFill>
                  <a:srgbClr val="000000"/>
                </a:solidFill>
                <a:latin typeface="Minion Pro"/>
              </a:rPr>
              <a:t>: These image files are usually related to photographs and can contain information that most files do not, including the type of camera, what imaging software processed the photo, and in some cases, the exact location where the picture was taken.</a:t>
            </a:r>
            <a:endParaRPr lang="en-US" sz="3200" dirty="0"/>
          </a:p>
        </p:txBody>
      </p:sp>
      <p:sp>
        <p:nvSpPr>
          <p:cNvPr id="6" name="Slide Number Placeholder 5">
            <a:extLst>
              <a:ext uri="{FF2B5EF4-FFF2-40B4-BE49-F238E27FC236}">
                <a16:creationId xmlns:a16="http://schemas.microsoft.com/office/drawing/2014/main" id="{5DB44411-B0AF-27E8-0B82-98B16BDD20CA}"/>
              </a:ext>
            </a:extLst>
          </p:cNvPr>
          <p:cNvSpPr>
            <a:spLocks noGrp="1"/>
          </p:cNvSpPr>
          <p:nvPr>
            <p:ph type="sldNum" sz="quarter" idx="12"/>
          </p:nvPr>
        </p:nvSpPr>
        <p:spPr/>
        <p:txBody>
          <a:bodyPr/>
          <a:lstStyle/>
          <a:p>
            <a:fld id="{CEEDF3A4-9E04-435A-AB3C-4BCD61EBBCA9}" type="slidenum">
              <a:rPr lang="en-US" smtClean="0"/>
              <a:t>39</a:t>
            </a:fld>
            <a:endParaRPr lang="en-US"/>
          </a:p>
        </p:txBody>
      </p:sp>
    </p:spTree>
    <p:extLst>
      <p:ext uri="{BB962C8B-B14F-4D97-AF65-F5344CB8AC3E}">
        <p14:creationId xmlns:p14="http://schemas.microsoft.com/office/powerpoint/2010/main" val="84513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AC48E-8335-57FB-0C39-7E9C5BCAFCDB}"/>
              </a:ext>
            </a:extLst>
          </p:cNvPr>
          <p:cNvSpPr>
            <a:spLocks noGrp="1"/>
          </p:cNvSpPr>
          <p:nvPr>
            <p:ph type="title"/>
          </p:nvPr>
        </p:nvSpPr>
        <p:spPr/>
        <p:txBody>
          <a:bodyPr/>
          <a:lstStyle/>
          <a:p>
            <a:r>
              <a:rPr lang="en-US" dirty="0"/>
              <a:t>1. Passive Information Gathering</a:t>
            </a:r>
          </a:p>
        </p:txBody>
      </p:sp>
      <p:sp>
        <p:nvSpPr>
          <p:cNvPr id="3" name="Content Placeholder 2">
            <a:extLst>
              <a:ext uri="{FF2B5EF4-FFF2-40B4-BE49-F238E27FC236}">
                <a16:creationId xmlns:a16="http://schemas.microsoft.com/office/drawing/2014/main" id="{CBD01989-FB6B-7C6A-B932-2D8191183E76}"/>
              </a:ext>
            </a:extLst>
          </p:cNvPr>
          <p:cNvSpPr>
            <a:spLocks noGrp="1"/>
          </p:cNvSpPr>
          <p:nvPr>
            <p:ph idx="1"/>
          </p:nvPr>
        </p:nvSpPr>
        <p:spPr/>
        <p:txBody>
          <a:bodyPr>
            <a:normAutofit fontScale="92500" lnSpcReduction="10000"/>
          </a:bodyPr>
          <a:lstStyle/>
          <a:p>
            <a:r>
              <a:rPr lang="en-US" dirty="0"/>
              <a:t>Passive techniques involve collecting data without directly interacting with the target, thereby minimizing the risk of detection.</a:t>
            </a:r>
          </a:p>
          <a:p>
            <a:pPr marL="0" indent="0">
              <a:buNone/>
            </a:pPr>
            <a:r>
              <a:rPr lang="en-US" b="1" dirty="0"/>
              <a:t>1.1 OSINT (Open Source Intelligence)</a:t>
            </a:r>
          </a:p>
          <a:p>
            <a:pPr marL="457200" lvl="1" indent="0">
              <a:buNone/>
            </a:pPr>
            <a:r>
              <a:rPr lang="en-US" dirty="0"/>
              <a:t>OSINT involves using publicly available information to gather intelligence about a target.</a:t>
            </a:r>
          </a:p>
          <a:p>
            <a:pPr marL="457200" lvl="1" indent="0">
              <a:buNone/>
            </a:pPr>
            <a:r>
              <a:rPr lang="en-US" b="1" dirty="0"/>
              <a:t>Tools and Techniques:</a:t>
            </a:r>
          </a:p>
          <a:p>
            <a:pPr lvl="2"/>
            <a:r>
              <a:rPr lang="en-US" dirty="0"/>
              <a:t>Search Engines (Google, Bing): Advanced search operators to find hidden information.</a:t>
            </a:r>
          </a:p>
          <a:p>
            <a:pPr lvl="2"/>
            <a:r>
              <a:rPr lang="en-US" dirty="0"/>
              <a:t>Social Media Platforms: Analyzing profiles, connections, and activities.</a:t>
            </a:r>
          </a:p>
          <a:p>
            <a:pPr lvl="2"/>
            <a:r>
              <a:rPr lang="en-US" dirty="0"/>
              <a:t>Public Databases: Accessing government, business, or technical records.</a:t>
            </a:r>
          </a:p>
          <a:p>
            <a:pPr lvl="2"/>
            <a:r>
              <a:rPr lang="en-US" dirty="0"/>
              <a:t>WHOIS Lookup: Retrieving domain registration details</a:t>
            </a:r>
          </a:p>
          <a:p>
            <a:pPr lvl="1">
              <a:buFont typeface="Wingdings" panose="05000000000000000000" pitchFamily="2" charset="2"/>
              <a:buChar char="Ø"/>
            </a:pPr>
            <a:r>
              <a:rPr lang="en-US" b="1" dirty="0"/>
              <a:t>Example:</a:t>
            </a:r>
          </a:p>
          <a:p>
            <a:pPr lvl="2"/>
            <a:r>
              <a:rPr lang="en-US" dirty="0"/>
              <a:t>Identifying employee names and emails from LinkedIn.</a:t>
            </a:r>
          </a:p>
          <a:p>
            <a:pPr lvl="2"/>
            <a:r>
              <a:rPr lang="en-US" dirty="0"/>
              <a:t>Checking a company’s digital footprint in public forums.</a:t>
            </a:r>
          </a:p>
          <a:p>
            <a:pPr lvl="1">
              <a:buFont typeface="Wingdings" panose="05000000000000000000" pitchFamily="2" charset="2"/>
              <a:buChar char="Ø"/>
            </a:pPr>
            <a:endParaRPr lang="en-US" b="1" dirty="0"/>
          </a:p>
          <a:p>
            <a:endParaRPr lang="en-US" dirty="0"/>
          </a:p>
        </p:txBody>
      </p:sp>
      <p:sp>
        <p:nvSpPr>
          <p:cNvPr id="4" name="Slide Number Placeholder 3">
            <a:extLst>
              <a:ext uri="{FF2B5EF4-FFF2-40B4-BE49-F238E27FC236}">
                <a16:creationId xmlns:a16="http://schemas.microsoft.com/office/drawing/2014/main" id="{2CA982E9-BDD4-54DD-0B67-56C74684540D}"/>
              </a:ext>
            </a:extLst>
          </p:cNvPr>
          <p:cNvSpPr>
            <a:spLocks noGrp="1"/>
          </p:cNvSpPr>
          <p:nvPr>
            <p:ph type="sldNum" sz="quarter" idx="12"/>
          </p:nvPr>
        </p:nvSpPr>
        <p:spPr/>
        <p:txBody>
          <a:bodyPr/>
          <a:lstStyle/>
          <a:p>
            <a:fld id="{CEEDF3A4-9E04-435A-AB3C-4BCD61EBBCA9}" type="slidenum">
              <a:rPr lang="en-US" smtClean="0"/>
              <a:t>4</a:t>
            </a:fld>
            <a:endParaRPr lang="en-US"/>
          </a:p>
        </p:txBody>
      </p:sp>
    </p:spTree>
    <p:extLst>
      <p:ext uri="{BB962C8B-B14F-4D97-AF65-F5344CB8AC3E}">
        <p14:creationId xmlns:p14="http://schemas.microsoft.com/office/powerpoint/2010/main" val="2142848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FEB3-39F4-FF51-9CAB-6159A146D402}"/>
              </a:ext>
            </a:extLst>
          </p:cNvPr>
          <p:cNvSpPr>
            <a:spLocks noGrp="1"/>
          </p:cNvSpPr>
          <p:nvPr>
            <p:ph type="title"/>
          </p:nvPr>
        </p:nvSpPr>
        <p:spPr>
          <a:xfrm>
            <a:off x="838200" y="0"/>
            <a:ext cx="10515600" cy="1325563"/>
          </a:xfrm>
        </p:spPr>
        <p:txBody>
          <a:bodyPr>
            <a:normAutofit/>
          </a:bodyPr>
          <a:lstStyle/>
          <a:p>
            <a:r>
              <a:rPr lang="en-US" sz="2800" b="1" i="1" u="none" strike="noStrike" baseline="0" dirty="0">
                <a:solidFill>
                  <a:srgbClr val="000000"/>
                </a:solidFill>
                <a:latin typeface="Myriad Pro "/>
              </a:rPr>
              <a:t>Organizational website information and reconnaissance tools</a:t>
            </a:r>
            <a:br>
              <a:rPr lang="en-US" sz="2800" b="1" i="1" u="none" strike="noStrike" baseline="0" dirty="0">
                <a:solidFill>
                  <a:srgbClr val="000000"/>
                </a:solidFill>
                <a:latin typeface="Myriad Pro "/>
              </a:rPr>
            </a:br>
            <a:endParaRPr lang="en-US" sz="2800" dirty="0"/>
          </a:p>
        </p:txBody>
      </p:sp>
      <p:sp>
        <p:nvSpPr>
          <p:cNvPr id="3" name="Content Placeholder 2">
            <a:extLst>
              <a:ext uri="{FF2B5EF4-FFF2-40B4-BE49-F238E27FC236}">
                <a16:creationId xmlns:a16="http://schemas.microsoft.com/office/drawing/2014/main" id="{1EA28BF1-2308-34FD-F9BB-7E62435EEA9F}"/>
              </a:ext>
            </a:extLst>
          </p:cNvPr>
          <p:cNvSpPr>
            <a:spLocks noGrp="1"/>
          </p:cNvSpPr>
          <p:nvPr>
            <p:ph idx="1"/>
          </p:nvPr>
        </p:nvSpPr>
        <p:spPr>
          <a:xfrm>
            <a:off x="441591" y="944276"/>
            <a:ext cx="11280355" cy="5412074"/>
          </a:xfrm>
        </p:spPr>
        <p:txBody>
          <a:bodyPr>
            <a:normAutofit fontScale="92500" lnSpcReduction="10000"/>
          </a:bodyPr>
          <a:lstStyle/>
          <a:p>
            <a:pPr algn="just"/>
            <a:r>
              <a:rPr lang="en-US" b="1" i="0" u="none" strike="noStrike" baseline="0" dirty="0">
                <a:solidFill>
                  <a:srgbClr val="000000"/>
                </a:solidFill>
                <a:latin typeface="Myriad Pro "/>
              </a:rPr>
              <a:t>Accessing hidden information</a:t>
            </a:r>
            <a:r>
              <a:rPr lang="en-US" b="1" i="0" u="none" strike="noStrike" baseline="0" dirty="0">
                <a:solidFill>
                  <a:srgbClr val="000000"/>
                </a:solidFill>
                <a:latin typeface="Myriad Pro Light"/>
              </a:rPr>
              <a:t> </a:t>
            </a:r>
            <a:endParaRPr lang="en-US" b="0" i="0" u="none" strike="noStrike" baseline="0" dirty="0">
              <a:solidFill>
                <a:srgbClr val="000000"/>
              </a:solidFill>
              <a:latin typeface="Myriad Pro Light"/>
            </a:endParaRPr>
          </a:p>
          <a:p>
            <a:pPr algn="just"/>
            <a:r>
              <a:rPr lang="en-US" b="0" i="0" u="none" strike="noStrike" baseline="0" dirty="0">
                <a:solidFill>
                  <a:srgbClr val="000000"/>
                </a:solidFill>
                <a:latin typeface="Minion Pro"/>
              </a:rPr>
              <a:t>Discovering hidden data in files and pictures involves employing specialized techniques to unveil information that may not be immediately visible.</a:t>
            </a:r>
          </a:p>
          <a:p>
            <a:pPr algn="just"/>
            <a:r>
              <a:rPr lang="en-US" b="0" i="0" u="none" strike="noStrike" baseline="0" dirty="0">
                <a:solidFill>
                  <a:srgbClr val="000000"/>
                </a:solidFill>
                <a:latin typeface="Minion Pro"/>
              </a:rPr>
              <a:t> In digital forensics, investigators use tools and methods to examine file structures and metadata to uncover concealed content within seemingly innocuous files.</a:t>
            </a:r>
          </a:p>
          <a:p>
            <a:pPr algn="just"/>
            <a:r>
              <a:rPr lang="en-US" b="0" i="0" u="none" strike="noStrike" baseline="0" dirty="0">
                <a:solidFill>
                  <a:srgbClr val="000000"/>
                </a:solidFill>
                <a:latin typeface="Minion Pro"/>
              </a:rPr>
              <a:t> This process may reveal information, providing valuable insights for attackers and their intelligence-gathering purposes.</a:t>
            </a:r>
          </a:p>
          <a:p>
            <a:pPr algn="just"/>
            <a:r>
              <a:rPr lang="en-US" b="0" i="0" u="none" strike="noStrike" baseline="0" dirty="0">
                <a:solidFill>
                  <a:srgbClr val="000000"/>
                </a:solidFill>
                <a:latin typeface="Minion Pro"/>
              </a:rPr>
              <a:t> Many organizations publish pictures and documents on their websites and other locations that can be downloaded.</a:t>
            </a:r>
          </a:p>
          <a:p>
            <a:pPr algn="just"/>
            <a:r>
              <a:rPr lang="en-US" b="0" i="0" u="none" strike="noStrike" baseline="0" dirty="0">
                <a:solidFill>
                  <a:srgbClr val="000000"/>
                </a:solidFill>
                <a:latin typeface="Minion Pro"/>
              </a:rPr>
              <a:t> There may be intelligence data contained within, which they might not be aware of.</a:t>
            </a:r>
          </a:p>
          <a:p>
            <a:pPr algn="just"/>
            <a:r>
              <a:rPr lang="en-US" b="0" i="0" u="none" strike="noStrike" baseline="0" dirty="0">
                <a:solidFill>
                  <a:srgbClr val="000000"/>
                </a:solidFill>
                <a:latin typeface="Minion Pro"/>
              </a:rPr>
              <a:t> Let’s look a little deeper at how we can access such data using two methods: file properties and EXIF tools.</a:t>
            </a:r>
            <a:endParaRPr lang="en-US" sz="4000" dirty="0"/>
          </a:p>
        </p:txBody>
      </p:sp>
      <p:sp>
        <p:nvSpPr>
          <p:cNvPr id="4" name="Slide Number Placeholder 3">
            <a:extLst>
              <a:ext uri="{FF2B5EF4-FFF2-40B4-BE49-F238E27FC236}">
                <a16:creationId xmlns:a16="http://schemas.microsoft.com/office/drawing/2014/main" id="{911EDF30-C832-DEB7-C9E2-1844F9B99EB7}"/>
              </a:ext>
            </a:extLst>
          </p:cNvPr>
          <p:cNvSpPr>
            <a:spLocks noGrp="1"/>
          </p:cNvSpPr>
          <p:nvPr>
            <p:ph type="sldNum" sz="quarter" idx="12"/>
          </p:nvPr>
        </p:nvSpPr>
        <p:spPr/>
        <p:txBody>
          <a:bodyPr/>
          <a:lstStyle/>
          <a:p>
            <a:fld id="{CEEDF3A4-9E04-435A-AB3C-4BCD61EBBCA9}" type="slidenum">
              <a:rPr lang="en-US" smtClean="0"/>
              <a:t>40</a:t>
            </a:fld>
            <a:endParaRPr lang="en-US"/>
          </a:p>
        </p:txBody>
      </p:sp>
    </p:spTree>
    <p:extLst>
      <p:ext uri="{BB962C8B-B14F-4D97-AF65-F5344CB8AC3E}">
        <p14:creationId xmlns:p14="http://schemas.microsoft.com/office/powerpoint/2010/main" val="22582256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A8CE2-9620-D6B6-91FE-27E14D352E0C}"/>
              </a:ext>
            </a:extLst>
          </p:cNvPr>
          <p:cNvSpPr>
            <a:spLocks noGrp="1"/>
          </p:cNvSpPr>
          <p:nvPr>
            <p:ph type="title"/>
          </p:nvPr>
        </p:nvSpPr>
        <p:spPr/>
        <p:txBody>
          <a:bodyPr>
            <a:normAutofit/>
          </a:bodyPr>
          <a:lstStyle/>
          <a:p>
            <a:r>
              <a:rPr lang="en-US" sz="2800" b="1" i="1" u="none" strike="noStrike" baseline="0" dirty="0">
                <a:solidFill>
                  <a:srgbClr val="000000"/>
                </a:solidFill>
                <a:latin typeface="Myriad Pro "/>
              </a:rPr>
              <a:t>Organizational website information and reconnaissance tools (Cont..)</a:t>
            </a:r>
            <a:br>
              <a:rPr lang="en-US" sz="2800" b="1" i="1" u="none" strike="noStrike" baseline="0" dirty="0">
                <a:solidFill>
                  <a:srgbClr val="000000"/>
                </a:solidFill>
                <a:latin typeface="Myriad Pro "/>
              </a:rPr>
            </a:br>
            <a:endParaRPr lang="en-US" sz="2800" dirty="0"/>
          </a:p>
        </p:txBody>
      </p:sp>
      <p:sp>
        <p:nvSpPr>
          <p:cNvPr id="3" name="Content Placeholder 2">
            <a:extLst>
              <a:ext uri="{FF2B5EF4-FFF2-40B4-BE49-F238E27FC236}">
                <a16:creationId xmlns:a16="http://schemas.microsoft.com/office/drawing/2014/main" id="{34D631FC-D14C-DCA7-F776-0918DFF80650}"/>
              </a:ext>
            </a:extLst>
          </p:cNvPr>
          <p:cNvSpPr>
            <a:spLocks noGrp="1"/>
          </p:cNvSpPr>
          <p:nvPr>
            <p:ph idx="1"/>
          </p:nvPr>
        </p:nvSpPr>
        <p:spPr/>
        <p:txBody>
          <a:bodyPr>
            <a:normAutofit lnSpcReduction="10000"/>
          </a:bodyPr>
          <a:lstStyle/>
          <a:p>
            <a:pPr marL="0" indent="0" algn="just">
              <a:buNone/>
            </a:pPr>
            <a:r>
              <a:rPr lang="en-US" b="1" i="1" u="none" strike="noStrike" baseline="0" dirty="0">
                <a:solidFill>
                  <a:srgbClr val="000000"/>
                </a:solidFill>
                <a:latin typeface="Myriad Pro "/>
              </a:rPr>
              <a:t>File properties</a:t>
            </a:r>
            <a:r>
              <a:rPr lang="en-US" b="1" i="1" u="none" strike="noStrike" baseline="0" dirty="0">
                <a:solidFill>
                  <a:srgbClr val="000000"/>
                </a:solidFill>
                <a:latin typeface="Myriad Pro Light"/>
              </a:rPr>
              <a:t> </a:t>
            </a:r>
            <a:endParaRPr lang="en-US" b="0" i="0" u="none" strike="noStrike" baseline="0" dirty="0">
              <a:solidFill>
                <a:srgbClr val="000000"/>
              </a:solidFill>
              <a:latin typeface="Myriad Pro Light"/>
            </a:endParaRPr>
          </a:p>
          <a:p>
            <a:pPr algn="just"/>
            <a:r>
              <a:rPr lang="en-US" b="0" i="0" u="none" strike="noStrike" baseline="0" dirty="0">
                <a:solidFill>
                  <a:srgbClr val="000000"/>
                </a:solidFill>
                <a:latin typeface="Minion Pro"/>
              </a:rPr>
              <a:t>Windows provides the ability to look at file metadata through </a:t>
            </a:r>
            <a:r>
              <a:rPr lang="en-US" b="0" i="1" u="none" strike="noStrike" baseline="0" dirty="0">
                <a:solidFill>
                  <a:srgbClr val="000000"/>
                </a:solidFill>
                <a:latin typeface="Minion Pro"/>
              </a:rPr>
              <a:t>file properties</a:t>
            </a:r>
            <a:r>
              <a:rPr lang="en-US" b="0" i="0" u="none" strike="noStrike" baseline="0" dirty="0">
                <a:solidFill>
                  <a:srgbClr val="000000"/>
                </a:solidFill>
                <a:latin typeface="Minion Pro"/>
              </a:rPr>
              <a:t>. </a:t>
            </a:r>
          </a:p>
          <a:p>
            <a:pPr algn="just"/>
            <a:r>
              <a:rPr lang="en-US" b="0" i="0" u="none" strike="noStrike" baseline="0" dirty="0">
                <a:solidFill>
                  <a:srgbClr val="000000"/>
                </a:solidFill>
                <a:latin typeface="Minion Pro"/>
              </a:rPr>
              <a:t>To access this metadata, right-click on the file and select </a:t>
            </a:r>
            <a:r>
              <a:rPr lang="en-US" b="1" i="0" u="none" strike="noStrike" baseline="0" dirty="0">
                <a:solidFill>
                  <a:srgbClr val="000000"/>
                </a:solidFill>
                <a:latin typeface="Minion Pro"/>
              </a:rPr>
              <a:t>Properties</a:t>
            </a:r>
            <a:r>
              <a:rPr lang="en-US" b="0" i="0" u="none" strike="noStrike" baseline="0" dirty="0">
                <a:solidFill>
                  <a:srgbClr val="000000"/>
                </a:solidFill>
                <a:latin typeface="Minion Pro"/>
              </a:rPr>
              <a:t>. </a:t>
            </a:r>
          </a:p>
          <a:p>
            <a:pPr algn="just"/>
            <a:r>
              <a:rPr lang="en-US" b="0" i="0" u="none" strike="noStrike" baseline="0" dirty="0">
                <a:solidFill>
                  <a:srgbClr val="000000"/>
                </a:solidFill>
                <a:latin typeface="Minion Pro"/>
              </a:rPr>
              <a:t>A tabbed window is presented, where you can select the </a:t>
            </a:r>
            <a:r>
              <a:rPr lang="en-US" b="1" i="0" u="none" strike="noStrike" baseline="0" dirty="0">
                <a:solidFill>
                  <a:srgbClr val="000000"/>
                </a:solidFill>
                <a:latin typeface="Minion Pro"/>
              </a:rPr>
              <a:t>Details </a:t>
            </a:r>
            <a:r>
              <a:rPr lang="en-US" b="0" i="0" u="none" strike="noStrike" baseline="0" dirty="0">
                <a:solidFill>
                  <a:srgbClr val="000000"/>
                </a:solidFill>
                <a:latin typeface="Minion Pro"/>
              </a:rPr>
              <a:t>tab to see the metadata.</a:t>
            </a:r>
          </a:p>
          <a:p>
            <a:pPr algn="just"/>
            <a:r>
              <a:rPr lang="en-US" b="0" i="0" u="none" strike="noStrike" baseline="0" dirty="0">
                <a:solidFill>
                  <a:srgbClr val="000000"/>
                </a:solidFill>
                <a:latin typeface="Minion Pro"/>
              </a:rPr>
              <a:t> This can be a helpful quick </a:t>
            </a:r>
            <a:r>
              <a:rPr lang="en-US" b="0" i="0" u="none" strike="noStrike" baseline="0" dirty="0" err="1">
                <a:solidFill>
                  <a:srgbClr val="000000"/>
                </a:solidFill>
                <a:latin typeface="Minion Pro"/>
              </a:rPr>
              <a:t>caheck</a:t>
            </a:r>
            <a:r>
              <a:rPr lang="en-US" b="0" i="0" u="none" strike="noStrike" baseline="0" dirty="0">
                <a:solidFill>
                  <a:srgbClr val="000000"/>
                </a:solidFill>
                <a:latin typeface="Minion Pro"/>
              </a:rPr>
              <a:t>; however, it can be inconsistent and incomplete.</a:t>
            </a:r>
          </a:p>
          <a:p>
            <a:pPr algn="just"/>
            <a:r>
              <a:rPr lang="en-US" b="0" i="0" u="none" strike="noStrike" baseline="0" dirty="0">
                <a:solidFill>
                  <a:srgbClr val="000000"/>
                </a:solidFill>
                <a:latin typeface="Minion Pro"/>
              </a:rPr>
              <a:t> Additionally, depending on what version of Windows is used, the data displayed can be inaccurate. </a:t>
            </a:r>
            <a:endParaRPr lang="en-US" sz="4000" dirty="0"/>
          </a:p>
        </p:txBody>
      </p:sp>
      <p:sp>
        <p:nvSpPr>
          <p:cNvPr id="4" name="Slide Number Placeholder 3">
            <a:extLst>
              <a:ext uri="{FF2B5EF4-FFF2-40B4-BE49-F238E27FC236}">
                <a16:creationId xmlns:a16="http://schemas.microsoft.com/office/drawing/2014/main" id="{DD839544-9DA2-2154-A66B-346CD4477C34}"/>
              </a:ext>
            </a:extLst>
          </p:cNvPr>
          <p:cNvSpPr>
            <a:spLocks noGrp="1"/>
          </p:cNvSpPr>
          <p:nvPr>
            <p:ph type="sldNum" sz="quarter" idx="12"/>
          </p:nvPr>
        </p:nvSpPr>
        <p:spPr/>
        <p:txBody>
          <a:bodyPr/>
          <a:lstStyle/>
          <a:p>
            <a:fld id="{CEEDF3A4-9E04-435A-AB3C-4BCD61EBBCA9}" type="slidenum">
              <a:rPr lang="en-US" smtClean="0"/>
              <a:t>41</a:t>
            </a:fld>
            <a:endParaRPr lang="en-US"/>
          </a:p>
        </p:txBody>
      </p:sp>
    </p:spTree>
    <p:extLst>
      <p:ext uri="{BB962C8B-B14F-4D97-AF65-F5344CB8AC3E}">
        <p14:creationId xmlns:p14="http://schemas.microsoft.com/office/powerpoint/2010/main" val="41370743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15B370AA-C51D-A081-7A57-248E5C6485F4}"/>
              </a:ext>
            </a:extLst>
          </p:cNvPr>
          <p:cNvSpPr>
            <a:spLocks noGrp="1"/>
          </p:cNvSpPr>
          <p:nvPr>
            <p:ph type="title"/>
          </p:nvPr>
        </p:nvSpPr>
        <p:spPr>
          <a:xfrm>
            <a:off x="371856" y="273647"/>
            <a:ext cx="3438144" cy="1239012"/>
          </a:xfrm>
        </p:spPr>
        <p:txBody>
          <a:bodyPr vert="horz" lIns="91440" tIns="45720" rIns="91440" bIns="45720" rtlCol="0" anchor="ctr">
            <a:normAutofit/>
          </a:bodyPr>
          <a:lstStyle/>
          <a:p>
            <a:r>
              <a:rPr lang="en-US" sz="2800" b="1" i="1" kern="1200" dirty="0">
                <a:solidFill>
                  <a:srgbClr val="000000"/>
                </a:solidFill>
                <a:latin typeface="Myriad Pro "/>
                <a:ea typeface="+mj-ea"/>
                <a:cs typeface="+mj-cs"/>
              </a:rPr>
              <a:t>File Properties</a:t>
            </a:r>
            <a:endParaRPr lang="en-US" sz="2800" kern="1200" dirty="0">
              <a:solidFill>
                <a:schemeClr val="tx1"/>
              </a:solidFill>
              <a:latin typeface="+mj-lt"/>
              <a:ea typeface="+mj-ea"/>
              <a:cs typeface="+mj-cs"/>
            </a:endParaRPr>
          </a:p>
        </p:txBody>
      </p:sp>
      <p:sp>
        <p:nvSpPr>
          <p:cNvPr id="19" name="Rectangle 18">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45968131-7BE4-9DC2-53E8-7D4A36A2A785}"/>
              </a:ext>
            </a:extLst>
          </p:cNvPr>
          <p:cNvSpPr>
            <a:spLocks noGrp="1"/>
          </p:cNvSpPr>
          <p:nvPr>
            <p:ph sz="half" idx="1"/>
          </p:nvPr>
        </p:nvSpPr>
        <p:spPr>
          <a:xfrm>
            <a:off x="386749" y="1314933"/>
            <a:ext cx="4303619" cy="4750498"/>
          </a:xfrm>
        </p:spPr>
        <p:txBody>
          <a:bodyPr vert="horz" lIns="91440" tIns="45720" rIns="91440" bIns="45720" rtlCol="0" anchor="t">
            <a:normAutofit/>
          </a:bodyPr>
          <a:lstStyle/>
          <a:p>
            <a:pPr algn="just"/>
            <a:r>
              <a:rPr lang="en-US" sz="2400" b="0" i="0" u="none" strike="noStrike" baseline="0" dirty="0">
                <a:solidFill>
                  <a:srgbClr val="000000"/>
                </a:solidFill>
                <a:latin typeface="Minion Pro"/>
              </a:rPr>
              <a:t>The figure demonstrates this inconsistency, showing what is displayed in the file properties window on </a:t>
            </a:r>
            <a:r>
              <a:rPr lang="en-US" sz="2400" b="0" i="1" u="none" strike="noStrike" baseline="0" dirty="0">
                <a:solidFill>
                  <a:srgbClr val="000000"/>
                </a:solidFill>
                <a:latin typeface="Minion Pro"/>
              </a:rPr>
              <a:t>Windows 7 </a:t>
            </a:r>
            <a:r>
              <a:rPr lang="en-US" sz="2400" b="0" i="0" u="none" strike="noStrike" baseline="0" dirty="0">
                <a:solidFill>
                  <a:srgbClr val="000000"/>
                </a:solidFill>
                <a:latin typeface="Minion Pro"/>
              </a:rPr>
              <a:t>and </a:t>
            </a:r>
            <a:r>
              <a:rPr lang="en-US" sz="2400" b="0" i="1" u="none" strike="noStrike" baseline="0" dirty="0">
                <a:solidFill>
                  <a:srgbClr val="000000"/>
                </a:solidFill>
                <a:latin typeface="Minion Pro"/>
              </a:rPr>
              <a:t>Windows 10 </a:t>
            </a:r>
            <a:r>
              <a:rPr lang="en-US" sz="2400" b="0" i="0" u="none" strike="noStrike" baseline="0" dirty="0">
                <a:solidFill>
                  <a:srgbClr val="000000"/>
                </a:solidFill>
                <a:latin typeface="Minion Pro"/>
              </a:rPr>
              <a:t>using the same file:</a:t>
            </a:r>
          </a:p>
          <a:p>
            <a:pPr algn="just"/>
            <a:r>
              <a:rPr lang="en-US" sz="2400" b="0" i="0" u="none" strike="noStrike" baseline="0" dirty="0">
                <a:solidFill>
                  <a:srgbClr val="000000"/>
                </a:solidFill>
                <a:latin typeface="Minion Pro"/>
              </a:rPr>
              <a:t>As can be seen here, there are inconsistencies in </a:t>
            </a:r>
            <a:r>
              <a:rPr lang="en-US" sz="2400" b="0" i="1" u="none" strike="noStrike" baseline="0" dirty="0">
                <a:solidFill>
                  <a:srgbClr val="000000"/>
                </a:solidFill>
                <a:latin typeface="Minion Pro"/>
              </a:rPr>
              <a:t>author names</a:t>
            </a:r>
            <a:r>
              <a:rPr lang="en-US" sz="2400" b="0" i="0" u="none" strike="noStrike" baseline="0" dirty="0">
                <a:solidFill>
                  <a:srgbClr val="000000"/>
                </a:solidFill>
                <a:latin typeface="Minion Pro"/>
              </a:rPr>
              <a:t>, </a:t>
            </a:r>
            <a:r>
              <a:rPr lang="en-US" sz="2400" b="0" i="1" u="none" strike="noStrike" baseline="0" dirty="0">
                <a:solidFill>
                  <a:srgbClr val="000000"/>
                </a:solidFill>
                <a:latin typeface="Minion Pro"/>
              </a:rPr>
              <a:t>creation dates</a:t>
            </a:r>
            <a:r>
              <a:rPr lang="en-US" sz="2400" b="0" i="0" u="none" strike="noStrike" baseline="0" dirty="0">
                <a:solidFill>
                  <a:srgbClr val="000000"/>
                </a:solidFill>
                <a:latin typeface="Minion Pro"/>
              </a:rPr>
              <a:t>, and </a:t>
            </a:r>
            <a:r>
              <a:rPr lang="en-US" sz="2400" b="0" i="1" u="none" strike="noStrike" baseline="0" dirty="0">
                <a:solidFill>
                  <a:srgbClr val="000000"/>
                </a:solidFill>
                <a:latin typeface="Minion Pro"/>
              </a:rPr>
              <a:t>saved dates</a:t>
            </a:r>
            <a:r>
              <a:rPr lang="en-US" sz="2400" b="0" i="0" u="none" strike="noStrike" baseline="0" dirty="0">
                <a:solidFill>
                  <a:srgbClr val="000000"/>
                </a:solidFill>
                <a:latin typeface="Minion Pro"/>
              </a:rPr>
              <a:t>.</a:t>
            </a:r>
          </a:p>
          <a:p>
            <a:pPr algn="just"/>
            <a:r>
              <a:rPr lang="en-US" sz="2400" b="0" i="0" u="none" strike="noStrike" baseline="0" dirty="0">
                <a:solidFill>
                  <a:srgbClr val="000000"/>
                </a:solidFill>
                <a:latin typeface="Minion Pro"/>
              </a:rPr>
              <a:t> To get a better view of the metadata content, using an </a:t>
            </a:r>
            <a:r>
              <a:rPr lang="en-US" sz="2400" b="1" i="0" u="none" strike="noStrike" baseline="0" dirty="0">
                <a:solidFill>
                  <a:srgbClr val="000000"/>
                </a:solidFill>
                <a:latin typeface="Minion Pro"/>
              </a:rPr>
              <a:t>EXIF tool </a:t>
            </a:r>
            <a:r>
              <a:rPr lang="en-US" sz="2400" b="0" i="0" u="none" strike="noStrike" baseline="0" dirty="0">
                <a:solidFill>
                  <a:srgbClr val="000000"/>
                </a:solidFill>
                <a:latin typeface="Minion Pro"/>
              </a:rPr>
              <a:t>is the best practice.</a:t>
            </a:r>
            <a:endParaRPr lang="en-US" sz="2000" dirty="0"/>
          </a:p>
        </p:txBody>
      </p:sp>
      <p:pic>
        <p:nvPicPr>
          <p:cNvPr id="8" name="Content Placeholder 7">
            <a:extLst>
              <a:ext uri="{FF2B5EF4-FFF2-40B4-BE49-F238E27FC236}">
                <a16:creationId xmlns:a16="http://schemas.microsoft.com/office/drawing/2014/main" id="{19DE8EF9-EA74-89CD-72C0-38E43E917767}"/>
              </a:ext>
            </a:extLst>
          </p:cNvPr>
          <p:cNvPicPr>
            <a:picLocks noGrp="1" noChangeAspect="1"/>
          </p:cNvPicPr>
          <p:nvPr>
            <p:ph sz="half" idx="2"/>
          </p:nvPr>
        </p:nvPicPr>
        <p:blipFill>
          <a:blip r:embed="rId2"/>
          <a:stretch>
            <a:fillRect/>
          </a:stretch>
        </p:blipFill>
        <p:spPr>
          <a:xfrm>
            <a:off x="4901184" y="893153"/>
            <a:ext cx="6922008" cy="5172278"/>
          </a:xfrm>
          <a:prstGeom prst="rect">
            <a:avLst/>
          </a:prstGeom>
        </p:spPr>
      </p:pic>
      <p:sp>
        <p:nvSpPr>
          <p:cNvPr id="9" name="Slide Number Placeholder 8">
            <a:extLst>
              <a:ext uri="{FF2B5EF4-FFF2-40B4-BE49-F238E27FC236}">
                <a16:creationId xmlns:a16="http://schemas.microsoft.com/office/drawing/2014/main" id="{D813522B-7A6E-A8B2-4051-3E5A831C50F4}"/>
              </a:ext>
            </a:extLst>
          </p:cNvPr>
          <p:cNvSpPr>
            <a:spLocks noGrp="1"/>
          </p:cNvSpPr>
          <p:nvPr>
            <p:ph type="sldNum" sz="quarter" idx="12"/>
          </p:nvPr>
        </p:nvSpPr>
        <p:spPr/>
        <p:txBody>
          <a:bodyPr/>
          <a:lstStyle/>
          <a:p>
            <a:fld id="{CEEDF3A4-9E04-435A-AB3C-4BCD61EBBCA9}" type="slidenum">
              <a:rPr lang="en-US" smtClean="0"/>
              <a:t>42</a:t>
            </a:fld>
            <a:endParaRPr lang="en-US"/>
          </a:p>
        </p:txBody>
      </p:sp>
    </p:spTree>
    <p:extLst>
      <p:ext uri="{BB962C8B-B14F-4D97-AF65-F5344CB8AC3E}">
        <p14:creationId xmlns:p14="http://schemas.microsoft.com/office/powerpoint/2010/main" val="5214301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673302-BC1A-C2F3-BF16-2E5861FF4144}"/>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b="1" i="1" u="none" strike="noStrike" baseline="0" dirty="0"/>
              <a:t>EXIF tools</a:t>
            </a:r>
            <a:endParaRPr lang="en-US" sz="2800" kern="1200" dirty="0">
              <a:solidFill>
                <a:schemeClr val="tx1"/>
              </a:solidFill>
              <a:latin typeface="+mj-lt"/>
              <a:ea typeface="+mj-ea"/>
              <a:cs typeface="+mj-cs"/>
            </a:endParaRPr>
          </a:p>
        </p:txBody>
      </p:sp>
      <p:sp>
        <p:nvSpPr>
          <p:cNvPr id="17"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43C8F47-8EC9-5D74-E13E-4404D031A94C}"/>
              </a:ext>
            </a:extLst>
          </p:cNvPr>
          <p:cNvSpPr>
            <a:spLocks noGrp="1"/>
          </p:cNvSpPr>
          <p:nvPr>
            <p:ph sz="half" idx="1"/>
          </p:nvPr>
        </p:nvSpPr>
        <p:spPr>
          <a:xfrm>
            <a:off x="371093" y="2718054"/>
            <a:ext cx="11405937" cy="3638296"/>
          </a:xfrm>
        </p:spPr>
        <p:txBody>
          <a:bodyPr vert="horz" lIns="91440" tIns="45720" rIns="91440" bIns="45720" rtlCol="0" anchor="t">
            <a:normAutofit/>
          </a:bodyPr>
          <a:lstStyle/>
          <a:p>
            <a:pPr marL="0" indent="0" algn="just">
              <a:buNone/>
            </a:pPr>
            <a:endParaRPr lang="en-US" sz="2400" b="0" i="0" u="none" strike="noStrike" baseline="0" dirty="0"/>
          </a:p>
          <a:p>
            <a:pPr algn="just"/>
            <a:r>
              <a:rPr lang="en-US" sz="2400" b="1" i="0" u="none" strike="noStrike" baseline="0" dirty="0"/>
              <a:t>EXIF </a:t>
            </a:r>
            <a:r>
              <a:rPr lang="en-US" sz="2400" b="0" i="0" u="none" strike="noStrike" baseline="0" dirty="0"/>
              <a:t>stands for </a:t>
            </a:r>
            <a:r>
              <a:rPr lang="en-US" sz="2400" b="1" i="0" u="none" strike="noStrike" baseline="0" dirty="0"/>
              <a:t>Exchangeable Image File Format</a:t>
            </a:r>
            <a:r>
              <a:rPr lang="en-US" sz="2400" b="0" i="0" u="none" strike="noStrike" baseline="0" dirty="0"/>
              <a:t>.</a:t>
            </a:r>
          </a:p>
          <a:p>
            <a:pPr algn="just"/>
            <a:r>
              <a:rPr lang="en-US" sz="2400" b="0" i="0" u="none" strike="noStrike" baseline="0" dirty="0"/>
              <a:t> It is a standard that defines the storage of metadata information related to an image or other media. </a:t>
            </a:r>
          </a:p>
          <a:p>
            <a:pPr algn="just"/>
            <a:r>
              <a:rPr lang="en-US" sz="2400" b="0" i="0" u="none" strike="noStrike" baseline="0" dirty="0"/>
              <a:t>While it is commonly associated with images, it applies to documents as well. </a:t>
            </a:r>
          </a:p>
          <a:p>
            <a:pPr algn="just"/>
            <a:r>
              <a:rPr lang="en-US" sz="2400" b="0" i="0" u="none" strike="noStrike" baseline="0" dirty="0"/>
              <a:t>Using this tool, you can not only get items such as the creation and modification dates but also what application created it and who created it.</a:t>
            </a:r>
          </a:p>
          <a:p>
            <a:pPr algn="just"/>
            <a:r>
              <a:rPr lang="en-US" sz="2400" b="0" i="0" u="none" strike="noStrike" baseline="0" dirty="0"/>
              <a:t> Let’s look at the output of the EXIF tool:</a:t>
            </a:r>
            <a:endParaRPr lang="en-US" sz="2400" dirty="0"/>
          </a:p>
        </p:txBody>
      </p:sp>
      <p:sp>
        <p:nvSpPr>
          <p:cNvPr id="7" name="Slide Number Placeholder 6">
            <a:extLst>
              <a:ext uri="{FF2B5EF4-FFF2-40B4-BE49-F238E27FC236}">
                <a16:creationId xmlns:a16="http://schemas.microsoft.com/office/drawing/2014/main" id="{DE960B2F-0149-C354-4526-5A2C9473C6A4}"/>
              </a:ext>
            </a:extLst>
          </p:cNvPr>
          <p:cNvSpPr>
            <a:spLocks noGrp="1"/>
          </p:cNvSpPr>
          <p:nvPr>
            <p:ph type="sldNum" sz="quarter" idx="12"/>
          </p:nvPr>
        </p:nvSpPr>
        <p:spPr/>
        <p:txBody>
          <a:bodyPr/>
          <a:lstStyle/>
          <a:p>
            <a:fld id="{CEEDF3A4-9E04-435A-AB3C-4BCD61EBBCA9}" type="slidenum">
              <a:rPr lang="en-US" smtClean="0"/>
              <a:t>43</a:t>
            </a:fld>
            <a:endParaRPr lang="en-US"/>
          </a:p>
        </p:txBody>
      </p:sp>
    </p:spTree>
    <p:extLst>
      <p:ext uri="{BB962C8B-B14F-4D97-AF65-F5344CB8AC3E}">
        <p14:creationId xmlns:p14="http://schemas.microsoft.com/office/powerpoint/2010/main" val="40236385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650A743-4167-03C4-E6CF-450B51CD3883}"/>
              </a:ext>
            </a:extLst>
          </p:cNvPr>
          <p:cNvSpPr>
            <a:spLocks noGrp="1"/>
          </p:cNvSpPr>
          <p:nvPr>
            <p:ph idx="1"/>
          </p:nvPr>
        </p:nvSpPr>
        <p:spPr>
          <a:xfrm>
            <a:off x="761082" y="812073"/>
            <a:ext cx="10515600" cy="4351338"/>
          </a:xfrm>
        </p:spPr>
        <p:txBody>
          <a:bodyPr>
            <a:normAutofit/>
          </a:bodyPr>
          <a:lstStyle/>
          <a:p>
            <a:pPr algn="just"/>
            <a:r>
              <a:rPr lang="en-US" sz="2400" b="0" i="0" u="none" strike="noStrike" baseline="0" dirty="0">
                <a:solidFill>
                  <a:srgbClr val="000000"/>
                </a:solidFill>
                <a:latin typeface="Minion Pro"/>
              </a:rPr>
              <a:t>Using the same file shown in </a:t>
            </a:r>
            <a:r>
              <a:rPr lang="en-US" sz="2400" b="0" i="1" u="none" strike="noStrike" baseline="0" dirty="0">
                <a:solidFill>
                  <a:srgbClr val="000000"/>
                </a:solidFill>
                <a:latin typeface="Minion Pro"/>
              </a:rPr>
              <a:t>File properties</a:t>
            </a:r>
            <a:r>
              <a:rPr lang="en-US" sz="2400" b="0" i="0" u="none" strike="noStrike" baseline="0" dirty="0">
                <a:solidFill>
                  <a:srgbClr val="000000"/>
                </a:solidFill>
                <a:latin typeface="Minion Pro"/>
              </a:rPr>
              <a:t>, the EXIF tool shows a more accurate representation of the data.</a:t>
            </a:r>
          </a:p>
          <a:p>
            <a:pPr algn="just"/>
            <a:r>
              <a:rPr lang="en-US" sz="2400" b="0" i="0" u="none" strike="noStrike" baseline="0" dirty="0">
                <a:solidFill>
                  <a:srgbClr val="000000"/>
                </a:solidFill>
                <a:latin typeface="Minion Pro"/>
              </a:rPr>
              <a:t> It even lays out why there was a date and time discrepancy in how Windows displayed the data.</a:t>
            </a:r>
          </a:p>
          <a:p>
            <a:pPr algn="just"/>
            <a:r>
              <a:rPr lang="en-US" sz="2400" b="0" i="0" u="none" strike="noStrike" baseline="0" dirty="0">
                <a:solidFill>
                  <a:srgbClr val="000000"/>
                </a:solidFill>
                <a:latin typeface="Minion Pro"/>
              </a:rPr>
              <a:t> Circling back to our original intent of data gathering and reconnaissance using the EXIF tool, we not only got better data but also, as in this example, gathered two names and time stamps of when the actual document was created. </a:t>
            </a:r>
          </a:p>
          <a:p>
            <a:pPr algn="just"/>
            <a:r>
              <a:rPr lang="en-US" sz="2400" b="0" i="0" u="none" strike="noStrike" baseline="0" dirty="0">
                <a:solidFill>
                  <a:srgbClr val="000000"/>
                </a:solidFill>
                <a:latin typeface="Minion Pro"/>
              </a:rPr>
              <a:t>We can add that to our inventory of data points.</a:t>
            </a:r>
          </a:p>
          <a:p>
            <a:pPr algn="just"/>
            <a:r>
              <a:rPr lang="en-US" sz="2400" b="0" i="0" u="none" strike="noStrike" baseline="0" dirty="0">
                <a:solidFill>
                  <a:srgbClr val="000000"/>
                </a:solidFill>
                <a:latin typeface="Minion Pro"/>
              </a:rPr>
              <a:t> Now that we have looked at what we can get out of documents and files, let’s turn to some other tools for collecting information – starting with </a:t>
            </a:r>
            <a:r>
              <a:rPr lang="en-US" sz="2400" b="1" i="0" u="none" strike="noStrike" baseline="0" dirty="0" err="1">
                <a:solidFill>
                  <a:srgbClr val="000000"/>
                </a:solidFill>
                <a:latin typeface="Minion Pro"/>
              </a:rPr>
              <a:t>Maltego</a:t>
            </a:r>
            <a:r>
              <a:rPr lang="en-US" sz="2400" b="0" i="0" u="none" strike="noStrike" baseline="0" dirty="0">
                <a:solidFill>
                  <a:srgbClr val="000000"/>
                </a:solidFill>
                <a:latin typeface="Minion Pro"/>
              </a:rPr>
              <a:t>.</a:t>
            </a:r>
            <a:endParaRPr lang="en-US" sz="3600" dirty="0"/>
          </a:p>
        </p:txBody>
      </p:sp>
      <p:sp>
        <p:nvSpPr>
          <p:cNvPr id="7" name="Slide Number Placeholder 6">
            <a:extLst>
              <a:ext uri="{FF2B5EF4-FFF2-40B4-BE49-F238E27FC236}">
                <a16:creationId xmlns:a16="http://schemas.microsoft.com/office/drawing/2014/main" id="{94DBA3FE-8FCB-C647-BC6C-957780D927B2}"/>
              </a:ext>
            </a:extLst>
          </p:cNvPr>
          <p:cNvSpPr>
            <a:spLocks noGrp="1"/>
          </p:cNvSpPr>
          <p:nvPr>
            <p:ph type="sldNum" sz="quarter" idx="12"/>
          </p:nvPr>
        </p:nvSpPr>
        <p:spPr/>
        <p:txBody>
          <a:bodyPr/>
          <a:lstStyle/>
          <a:p>
            <a:fld id="{CEEDF3A4-9E04-435A-AB3C-4BCD61EBBCA9}" type="slidenum">
              <a:rPr lang="en-US" smtClean="0"/>
              <a:t>44</a:t>
            </a:fld>
            <a:endParaRPr lang="en-US"/>
          </a:p>
        </p:txBody>
      </p:sp>
    </p:spTree>
    <p:extLst>
      <p:ext uri="{BB962C8B-B14F-4D97-AF65-F5344CB8AC3E}">
        <p14:creationId xmlns:p14="http://schemas.microsoft.com/office/powerpoint/2010/main" val="12320475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E6E7D-186B-9E4E-0EB4-E10C5944EA58}"/>
              </a:ext>
            </a:extLst>
          </p:cNvPr>
          <p:cNvSpPr>
            <a:spLocks noGrp="1"/>
          </p:cNvSpPr>
          <p:nvPr>
            <p:ph type="title"/>
          </p:nvPr>
        </p:nvSpPr>
        <p:spPr>
          <a:xfrm>
            <a:off x="1371598" y="0"/>
            <a:ext cx="4443154" cy="1087819"/>
          </a:xfrm>
        </p:spPr>
        <p:txBody>
          <a:bodyPr anchor="b">
            <a:normAutofit/>
          </a:bodyPr>
          <a:lstStyle/>
          <a:p>
            <a:r>
              <a:rPr lang="en-US" sz="3600" b="1" i="0" u="none" strike="noStrike" baseline="0" dirty="0" err="1">
                <a:latin typeface="Myriad Pro "/>
              </a:rPr>
              <a:t>Maltego</a:t>
            </a:r>
            <a:endParaRPr lang="en-US" sz="3400" dirty="0"/>
          </a:p>
        </p:txBody>
      </p:sp>
      <p:sp>
        <p:nvSpPr>
          <p:cNvPr id="17" name="Rectangle 16">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63144BB-AF8D-232A-E017-03554DA28B6E}"/>
              </a:ext>
            </a:extLst>
          </p:cNvPr>
          <p:cNvSpPr>
            <a:spLocks noGrp="1"/>
          </p:cNvSpPr>
          <p:nvPr>
            <p:ph idx="1"/>
          </p:nvPr>
        </p:nvSpPr>
        <p:spPr>
          <a:xfrm>
            <a:off x="411479" y="910697"/>
            <a:ext cx="4914485" cy="5610954"/>
          </a:xfrm>
        </p:spPr>
        <p:txBody>
          <a:bodyPr>
            <a:normAutofit fontScale="92500" lnSpcReduction="20000"/>
          </a:bodyPr>
          <a:lstStyle/>
          <a:p>
            <a:pPr marL="0" indent="0" algn="just">
              <a:buNone/>
            </a:pPr>
            <a:endParaRPr lang="en-US" sz="2400" b="0" i="0" u="none" strike="noStrike" baseline="0" dirty="0">
              <a:latin typeface="Myriad Pro Light"/>
            </a:endParaRPr>
          </a:p>
          <a:p>
            <a:pPr algn="just"/>
            <a:r>
              <a:rPr lang="en-US" sz="2400" b="0" i="0" u="none" strike="noStrike" baseline="0" dirty="0" err="1">
                <a:latin typeface="Minion Pro"/>
              </a:rPr>
              <a:t>Maltego</a:t>
            </a:r>
            <a:r>
              <a:rPr lang="en-US" sz="2400" b="0" i="0" u="none" strike="noStrike" baseline="0" dirty="0">
                <a:latin typeface="Minion Pro"/>
              </a:rPr>
              <a:t> is a visual tool that takes data points and, by using  </a:t>
            </a:r>
            <a:r>
              <a:rPr lang="en-US" sz="2400" b="1" i="0" u="none" strike="noStrike" baseline="0" dirty="0">
                <a:latin typeface="Minion Pro"/>
              </a:rPr>
              <a:t>transforms</a:t>
            </a:r>
            <a:r>
              <a:rPr lang="en-US" sz="2400" b="0" i="0" u="none" strike="noStrike" baseline="0" dirty="0">
                <a:latin typeface="Minion Pro"/>
              </a:rPr>
              <a:t>, tries to collect and/or connect data to draw a bigger picture. </a:t>
            </a:r>
          </a:p>
          <a:p>
            <a:pPr algn="just"/>
            <a:r>
              <a:rPr lang="en-US" sz="2400" b="0" i="0" u="none" strike="noStrike" baseline="0" dirty="0">
                <a:latin typeface="Minion Pro"/>
              </a:rPr>
              <a:t>Visual representations of data sometimes show unexpected correlations that otherwise might not be made just by looking at the data alone.</a:t>
            </a:r>
          </a:p>
          <a:p>
            <a:pPr algn="just"/>
            <a:r>
              <a:rPr lang="en-US" sz="2400" b="0" i="0" u="none" strike="noStrike" baseline="0" dirty="0">
                <a:latin typeface="Minion Pro"/>
              </a:rPr>
              <a:t> An example of what the data visualization looks like can be seen in the following figure:</a:t>
            </a:r>
          </a:p>
          <a:p>
            <a:pPr algn="just"/>
            <a:r>
              <a:rPr lang="en-US" sz="2400" b="0" i="0" u="none" strike="noStrike" baseline="0" dirty="0">
                <a:solidFill>
                  <a:srgbClr val="000000"/>
                </a:solidFill>
                <a:latin typeface="Minion Pro"/>
              </a:rPr>
              <a:t>Once you have all the visuals you wish to have in place, you can save the file for later review or export it as an XML or CSV file that can then be incorporated into your inventory spreadsheet. </a:t>
            </a:r>
            <a:endParaRPr lang="en-US" sz="2400" dirty="0"/>
          </a:p>
        </p:txBody>
      </p:sp>
      <p:pic>
        <p:nvPicPr>
          <p:cNvPr id="5" name="Picture 4">
            <a:extLst>
              <a:ext uri="{FF2B5EF4-FFF2-40B4-BE49-F238E27FC236}">
                <a16:creationId xmlns:a16="http://schemas.microsoft.com/office/drawing/2014/main" id="{0C962CDB-5C54-FE45-3138-EDA54966AEA1}"/>
              </a:ext>
            </a:extLst>
          </p:cNvPr>
          <p:cNvPicPr>
            <a:picLocks noChangeAspect="1"/>
          </p:cNvPicPr>
          <p:nvPr/>
        </p:nvPicPr>
        <p:blipFill>
          <a:blip r:embed="rId2"/>
          <a:stretch>
            <a:fillRect/>
          </a:stretch>
        </p:blipFill>
        <p:spPr>
          <a:xfrm>
            <a:off x="5385816" y="1970383"/>
            <a:ext cx="6440424" cy="2861879"/>
          </a:xfrm>
          <a:prstGeom prst="rect">
            <a:avLst/>
          </a:prstGeom>
        </p:spPr>
      </p:pic>
      <p:sp>
        <p:nvSpPr>
          <p:cNvPr id="6" name="Slide Number Placeholder 5">
            <a:extLst>
              <a:ext uri="{FF2B5EF4-FFF2-40B4-BE49-F238E27FC236}">
                <a16:creationId xmlns:a16="http://schemas.microsoft.com/office/drawing/2014/main" id="{837A2717-A391-A2AB-6340-B15B5B3169FC}"/>
              </a:ext>
            </a:extLst>
          </p:cNvPr>
          <p:cNvSpPr>
            <a:spLocks noGrp="1"/>
          </p:cNvSpPr>
          <p:nvPr>
            <p:ph type="sldNum" sz="quarter" idx="12"/>
          </p:nvPr>
        </p:nvSpPr>
        <p:spPr/>
        <p:txBody>
          <a:bodyPr/>
          <a:lstStyle/>
          <a:p>
            <a:fld id="{CEEDF3A4-9E04-435A-AB3C-4BCD61EBBCA9}" type="slidenum">
              <a:rPr lang="en-US" smtClean="0"/>
              <a:t>45</a:t>
            </a:fld>
            <a:endParaRPr lang="en-US"/>
          </a:p>
        </p:txBody>
      </p:sp>
    </p:spTree>
    <p:extLst>
      <p:ext uri="{BB962C8B-B14F-4D97-AF65-F5344CB8AC3E}">
        <p14:creationId xmlns:p14="http://schemas.microsoft.com/office/powerpoint/2010/main" val="36204391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0870A-8E27-82DE-00CC-D8DB6FE63773}"/>
              </a:ext>
            </a:extLst>
          </p:cNvPr>
          <p:cNvSpPr>
            <a:spLocks noGrp="1"/>
          </p:cNvSpPr>
          <p:nvPr>
            <p:ph type="title"/>
          </p:nvPr>
        </p:nvSpPr>
        <p:spPr>
          <a:xfrm>
            <a:off x="750065" y="0"/>
            <a:ext cx="10515600" cy="1325563"/>
          </a:xfrm>
        </p:spPr>
        <p:txBody>
          <a:bodyPr/>
          <a:lstStyle/>
          <a:p>
            <a:r>
              <a:rPr lang="en-US" dirty="0"/>
              <a:t>3. GitHub and Online Forums</a:t>
            </a:r>
          </a:p>
        </p:txBody>
      </p:sp>
      <p:sp>
        <p:nvSpPr>
          <p:cNvPr id="3" name="Content Placeholder 2">
            <a:extLst>
              <a:ext uri="{FF2B5EF4-FFF2-40B4-BE49-F238E27FC236}">
                <a16:creationId xmlns:a16="http://schemas.microsoft.com/office/drawing/2014/main" id="{0AC274B2-4C45-8CE1-29BC-3BB03712E038}"/>
              </a:ext>
            </a:extLst>
          </p:cNvPr>
          <p:cNvSpPr>
            <a:spLocks noGrp="1"/>
          </p:cNvSpPr>
          <p:nvPr>
            <p:ph idx="1"/>
          </p:nvPr>
        </p:nvSpPr>
        <p:spPr>
          <a:xfrm>
            <a:off x="375492" y="1109528"/>
            <a:ext cx="11390522" cy="5246822"/>
          </a:xfrm>
        </p:spPr>
        <p:txBody>
          <a:bodyPr>
            <a:normAutofit fontScale="92500" lnSpcReduction="20000"/>
          </a:bodyPr>
          <a:lstStyle/>
          <a:p>
            <a:pPr algn="just"/>
            <a:r>
              <a:rPr lang="en-US" b="0" i="0" u="none" strike="noStrike" baseline="0" dirty="0">
                <a:solidFill>
                  <a:srgbClr val="000000"/>
                </a:solidFill>
                <a:latin typeface="Minion Pro"/>
              </a:rPr>
              <a:t>Discovering leaked and intelligence information on online sources such as GitHub and social media platforms is another way to gather information.</a:t>
            </a:r>
          </a:p>
          <a:p>
            <a:pPr algn="just"/>
            <a:r>
              <a:rPr lang="en-US" b="0" i="0" u="none" strike="noStrike" baseline="0" dirty="0">
                <a:solidFill>
                  <a:srgbClr val="000000"/>
                </a:solidFill>
                <a:latin typeface="Minion Pro"/>
              </a:rPr>
              <a:t> Attackers can search and/or monitor platforms such as GitHub for inadvertently exposed sensitive data, confidential code, or project details.</a:t>
            </a:r>
          </a:p>
          <a:p>
            <a:pPr algn="just"/>
            <a:r>
              <a:rPr lang="en-US" b="0" i="0" u="none" strike="noStrike" baseline="0" dirty="0">
                <a:solidFill>
                  <a:srgbClr val="000000"/>
                </a:solidFill>
                <a:latin typeface="Minion Pro"/>
              </a:rPr>
              <a:t> Simultaneously, on social media platforms such as X, Reddit, </a:t>
            </a:r>
            <a:r>
              <a:rPr lang="en-US" b="0" i="0" u="none" strike="noStrike" baseline="0" dirty="0" err="1">
                <a:solidFill>
                  <a:srgbClr val="000000"/>
                </a:solidFill>
                <a:latin typeface="Minion Pro"/>
              </a:rPr>
              <a:t>StackOverflow</a:t>
            </a:r>
            <a:r>
              <a:rPr lang="en-US" b="0" i="0" u="none" strike="noStrike" baseline="0" dirty="0">
                <a:solidFill>
                  <a:srgbClr val="000000"/>
                </a:solidFill>
                <a:latin typeface="Minion Pro"/>
              </a:rPr>
              <a:t>, and Glassdoor, attackers can track discussions, hashtags, and user interactions to identify potential leaks, emerging threats, or insider information.</a:t>
            </a:r>
          </a:p>
          <a:p>
            <a:pPr algn="just"/>
            <a:r>
              <a:rPr lang="en-US" b="0" i="0" u="none" strike="noStrike" baseline="0" dirty="0">
                <a:solidFill>
                  <a:srgbClr val="000000"/>
                </a:solidFill>
                <a:latin typeface="Minion Pro"/>
              </a:rPr>
              <a:t> This comprehensive approach to monitoring and analysis assists in the early detection, response, and mitigation of security risks while providing valuable intelligence insights for cybersecurity and threat assessment. </a:t>
            </a:r>
          </a:p>
          <a:p>
            <a:pPr algn="just"/>
            <a:r>
              <a:rPr lang="en-US" b="0" i="0" u="none" strike="noStrike" baseline="0" dirty="0">
                <a:solidFill>
                  <a:srgbClr val="000000"/>
                </a:solidFill>
                <a:latin typeface="Minion Pro"/>
              </a:rPr>
              <a:t>There are many examples of this, sometimes with devastating consequences. </a:t>
            </a:r>
          </a:p>
          <a:p>
            <a:pPr algn="just"/>
            <a:r>
              <a:rPr lang="en-US" b="0" i="0" u="none" strike="noStrike" baseline="0" dirty="0">
                <a:solidFill>
                  <a:srgbClr val="000000"/>
                </a:solidFill>
                <a:latin typeface="Minion Pro"/>
              </a:rPr>
              <a:t>One example is the recent exposure of Mercedes source code. For information on this, you can refer to the following article: </a:t>
            </a:r>
            <a:r>
              <a:rPr lang="en-US" b="0" i="0" u="none" strike="noStrike" baseline="0" dirty="0">
                <a:solidFill>
                  <a:srgbClr val="000000"/>
                </a:solidFill>
                <a:latin typeface="Courier Std"/>
              </a:rPr>
              <a:t>https://www.securityweek.com/leaked-github-token-exposed-mercedes-source-code/</a:t>
            </a:r>
            <a:endParaRPr lang="en-US" sz="4000" dirty="0"/>
          </a:p>
        </p:txBody>
      </p:sp>
      <p:sp>
        <p:nvSpPr>
          <p:cNvPr id="4" name="Slide Number Placeholder 3">
            <a:extLst>
              <a:ext uri="{FF2B5EF4-FFF2-40B4-BE49-F238E27FC236}">
                <a16:creationId xmlns:a16="http://schemas.microsoft.com/office/drawing/2014/main" id="{A49BAC9C-D219-E516-97C5-6F91E75A3B21}"/>
              </a:ext>
            </a:extLst>
          </p:cNvPr>
          <p:cNvSpPr>
            <a:spLocks noGrp="1"/>
          </p:cNvSpPr>
          <p:nvPr>
            <p:ph type="sldNum" sz="quarter" idx="12"/>
          </p:nvPr>
        </p:nvSpPr>
        <p:spPr/>
        <p:txBody>
          <a:bodyPr/>
          <a:lstStyle/>
          <a:p>
            <a:fld id="{CEEDF3A4-9E04-435A-AB3C-4BCD61EBBCA9}" type="slidenum">
              <a:rPr lang="en-US" smtClean="0"/>
              <a:t>46</a:t>
            </a:fld>
            <a:endParaRPr lang="en-US"/>
          </a:p>
        </p:txBody>
      </p:sp>
    </p:spTree>
    <p:extLst>
      <p:ext uri="{BB962C8B-B14F-4D97-AF65-F5344CB8AC3E}">
        <p14:creationId xmlns:p14="http://schemas.microsoft.com/office/powerpoint/2010/main" val="38302845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B9FDA-A60B-50EA-13C1-0ECE79B268D0}"/>
              </a:ext>
            </a:extLst>
          </p:cNvPr>
          <p:cNvSpPr>
            <a:spLocks noGrp="1"/>
          </p:cNvSpPr>
          <p:nvPr>
            <p:ph type="title"/>
          </p:nvPr>
        </p:nvSpPr>
        <p:spPr>
          <a:xfrm>
            <a:off x="838200" y="0"/>
            <a:ext cx="10515600" cy="1325563"/>
          </a:xfrm>
        </p:spPr>
        <p:txBody>
          <a:bodyPr anchor="b">
            <a:normAutofit/>
          </a:bodyPr>
          <a:lstStyle/>
          <a:p>
            <a:r>
              <a:rPr lang="en-US" sz="3400" dirty="0"/>
              <a:t>4. </a:t>
            </a:r>
            <a:r>
              <a:rPr lang="en-US" sz="3400" dirty="0" err="1"/>
              <a:t>SpiderFoot</a:t>
            </a:r>
            <a:r>
              <a:rPr lang="en-US" sz="3400" dirty="0"/>
              <a:t> Tools</a:t>
            </a:r>
          </a:p>
        </p:txBody>
      </p:sp>
      <p:sp>
        <p:nvSpPr>
          <p:cNvPr id="3" name="Content Placeholder 2">
            <a:extLst>
              <a:ext uri="{FF2B5EF4-FFF2-40B4-BE49-F238E27FC236}">
                <a16:creationId xmlns:a16="http://schemas.microsoft.com/office/drawing/2014/main" id="{24C0EC03-74C1-EB88-E2E8-056BC47F6225}"/>
              </a:ext>
            </a:extLst>
          </p:cNvPr>
          <p:cNvSpPr>
            <a:spLocks noGrp="1"/>
          </p:cNvSpPr>
          <p:nvPr>
            <p:ph idx="1"/>
          </p:nvPr>
        </p:nvSpPr>
        <p:spPr>
          <a:xfrm>
            <a:off x="540745" y="1325562"/>
            <a:ext cx="11159168" cy="5030787"/>
          </a:xfrm>
        </p:spPr>
        <p:txBody>
          <a:bodyPr>
            <a:normAutofit fontScale="92500" lnSpcReduction="10000"/>
          </a:bodyPr>
          <a:lstStyle/>
          <a:p>
            <a:pPr marL="0" indent="0" algn="just">
              <a:buNone/>
            </a:pPr>
            <a:r>
              <a:rPr lang="en-US" b="1" dirty="0" err="1"/>
              <a:t>SpiderFoot</a:t>
            </a:r>
            <a:r>
              <a:rPr lang="en-US" dirty="0"/>
              <a:t> is an open-source reconnaissance tool designed to automate the process of gathering intelligence about a target, whether it’s an individual, organization, or network.</a:t>
            </a:r>
          </a:p>
          <a:p>
            <a:pPr algn="just"/>
            <a:r>
              <a:rPr lang="en-US" dirty="0"/>
              <a:t> It collects and correlates data from multiple open sources and APIs to provide a comprehensive view of the target’s digital footprint.</a:t>
            </a:r>
          </a:p>
          <a:p>
            <a:pPr marL="0" indent="0" algn="just">
              <a:buNone/>
            </a:pPr>
            <a:r>
              <a:rPr lang="en-US" b="1" dirty="0"/>
              <a:t>Data Sources:</a:t>
            </a:r>
          </a:p>
          <a:p>
            <a:pPr algn="just"/>
            <a:r>
              <a:rPr lang="en-US" sz="2400" dirty="0" err="1"/>
              <a:t>SpiderFoot</a:t>
            </a:r>
            <a:r>
              <a:rPr lang="en-US" sz="2400" dirty="0"/>
              <a:t> integrates with a wide range of sources, including:</a:t>
            </a:r>
          </a:p>
          <a:p>
            <a:pPr algn="just">
              <a:buFont typeface="Arial" panose="020B0604020202020204" pitchFamily="34" charset="0"/>
              <a:buChar char="•"/>
            </a:pPr>
            <a:r>
              <a:rPr lang="en-US" sz="2400" b="1" dirty="0"/>
              <a:t>DNS and WHOIS</a:t>
            </a:r>
            <a:r>
              <a:rPr lang="en-US" sz="2400" dirty="0"/>
              <a:t>: For domain and IP intelligence.</a:t>
            </a:r>
          </a:p>
          <a:p>
            <a:pPr algn="just">
              <a:buFont typeface="Arial" panose="020B0604020202020204" pitchFamily="34" charset="0"/>
              <a:buChar char="•"/>
            </a:pPr>
            <a:r>
              <a:rPr lang="en-US" sz="2400" b="1" dirty="0"/>
              <a:t>Search Engines</a:t>
            </a:r>
            <a:r>
              <a:rPr lang="en-US" sz="2400" dirty="0"/>
              <a:t>: Google, Bing, and other search APIs.</a:t>
            </a:r>
          </a:p>
          <a:p>
            <a:pPr algn="just">
              <a:buFont typeface="Arial" panose="020B0604020202020204" pitchFamily="34" charset="0"/>
              <a:buChar char="•"/>
            </a:pPr>
            <a:r>
              <a:rPr lang="en-US" sz="2400" b="1" dirty="0"/>
              <a:t>Threat Intelligence Platforms</a:t>
            </a:r>
            <a:r>
              <a:rPr lang="en-US" sz="2400" dirty="0"/>
              <a:t>: </a:t>
            </a:r>
            <a:r>
              <a:rPr lang="en-US" sz="2400" dirty="0" err="1"/>
              <a:t>VirusTotal</a:t>
            </a:r>
            <a:r>
              <a:rPr lang="en-US" sz="2400" dirty="0"/>
              <a:t>, AlienVault, and more.</a:t>
            </a:r>
          </a:p>
          <a:p>
            <a:pPr algn="just">
              <a:buFont typeface="Arial" panose="020B0604020202020204" pitchFamily="34" charset="0"/>
              <a:buChar char="•"/>
            </a:pPr>
            <a:r>
              <a:rPr lang="en-US" sz="2400" b="1" dirty="0"/>
              <a:t>Dark Web Sources</a:t>
            </a:r>
            <a:r>
              <a:rPr lang="en-US" sz="2400" dirty="0"/>
              <a:t>: Tor and related services.</a:t>
            </a:r>
          </a:p>
          <a:p>
            <a:pPr algn="just">
              <a:buFont typeface="Arial" panose="020B0604020202020204" pitchFamily="34" charset="0"/>
              <a:buChar char="•"/>
            </a:pPr>
            <a:r>
              <a:rPr lang="en-US" sz="2400" b="1" dirty="0"/>
              <a:t>Public Data Breaches</a:t>
            </a:r>
            <a:r>
              <a:rPr lang="en-US" sz="2400" dirty="0"/>
              <a:t>: Leaks and compromised credential databases.</a:t>
            </a:r>
          </a:p>
          <a:p>
            <a:pPr marL="0" indent="0" algn="just">
              <a:buNone/>
            </a:pPr>
            <a:endParaRPr lang="en-US" dirty="0"/>
          </a:p>
        </p:txBody>
      </p:sp>
      <p:sp>
        <p:nvSpPr>
          <p:cNvPr id="6" name="Slide Number Placeholder 5">
            <a:extLst>
              <a:ext uri="{FF2B5EF4-FFF2-40B4-BE49-F238E27FC236}">
                <a16:creationId xmlns:a16="http://schemas.microsoft.com/office/drawing/2014/main" id="{BAE24D59-B0FB-066A-2623-B34AD067C5FE}"/>
              </a:ext>
            </a:extLst>
          </p:cNvPr>
          <p:cNvSpPr>
            <a:spLocks noGrp="1"/>
          </p:cNvSpPr>
          <p:nvPr>
            <p:ph type="sldNum" sz="quarter" idx="12"/>
          </p:nvPr>
        </p:nvSpPr>
        <p:spPr/>
        <p:txBody>
          <a:bodyPr/>
          <a:lstStyle/>
          <a:p>
            <a:fld id="{CEEDF3A4-9E04-435A-AB3C-4BCD61EBBCA9}" type="slidenum">
              <a:rPr lang="en-US" smtClean="0"/>
              <a:t>47</a:t>
            </a:fld>
            <a:endParaRPr lang="en-US"/>
          </a:p>
        </p:txBody>
      </p:sp>
    </p:spTree>
    <p:extLst>
      <p:ext uri="{BB962C8B-B14F-4D97-AF65-F5344CB8AC3E}">
        <p14:creationId xmlns:p14="http://schemas.microsoft.com/office/powerpoint/2010/main" val="11962303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4" name="Freeform: Shape 13">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3E48BFE-9089-4ED8-3FA8-F730157510FD}"/>
              </a:ext>
            </a:extLst>
          </p:cNvPr>
          <p:cNvSpPr>
            <a:spLocks noGrp="1"/>
          </p:cNvSpPr>
          <p:nvPr>
            <p:ph type="title"/>
          </p:nvPr>
        </p:nvSpPr>
        <p:spPr>
          <a:xfrm>
            <a:off x="640080" y="1243013"/>
            <a:ext cx="3855720" cy="4371974"/>
          </a:xfrm>
        </p:spPr>
        <p:txBody>
          <a:bodyPr>
            <a:normAutofit/>
          </a:bodyPr>
          <a:lstStyle/>
          <a:p>
            <a:r>
              <a:rPr lang="en-US" sz="3600" dirty="0">
                <a:solidFill>
                  <a:schemeClr val="tx2"/>
                </a:solidFill>
              </a:rPr>
              <a:t>How </a:t>
            </a:r>
            <a:r>
              <a:rPr lang="en-US" sz="3600" dirty="0" err="1">
                <a:solidFill>
                  <a:schemeClr val="tx2"/>
                </a:solidFill>
              </a:rPr>
              <a:t>SpiderFoot</a:t>
            </a:r>
            <a:r>
              <a:rPr lang="en-US" sz="3600" dirty="0">
                <a:solidFill>
                  <a:schemeClr val="tx2"/>
                </a:solidFill>
              </a:rPr>
              <a:t> Works</a:t>
            </a:r>
          </a:p>
        </p:txBody>
      </p:sp>
      <p:sp>
        <p:nvSpPr>
          <p:cNvPr id="4" name="Rectangle 1">
            <a:extLst>
              <a:ext uri="{FF2B5EF4-FFF2-40B4-BE49-F238E27FC236}">
                <a16:creationId xmlns:a16="http://schemas.microsoft.com/office/drawing/2014/main" id="{EA1525F7-8E2A-A556-700D-A0FC173277E1}"/>
              </a:ext>
            </a:extLst>
          </p:cNvPr>
          <p:cNvSpPr>
            <a:spLocks noGrp="1" noChangeArrowheads="1"/>
          </p:cNvSpPr>
          <p:nvPr>
            <p:ph idx="1"/>
          </p:nvPr>
        </p:nvSpPr>
        <p:spPr bwMode="auto">
          <a:xfrm>
            <a:off x="5402709" y="220777"/>
            <a:ext cx="6418390" cy="613557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algn="just" defTabSz="914400" rtl="0" eaLnBrk="0" fontAlgn="base" latinLnBrk="0" hangingPunct="0">
              <a:spcBef>
                <a:spcPct val="0"/>
              </a:spcBef>
              <a:spcAft>
                <a:spcPts val="600"/>
              </a:spcAft>
              <a:buClrTx/>
              <a:buSzTx/>
              <a:buNone/>
              <a:tabLst/>
            </a:pPr>
            <a:r>
              <a:rPr kumimoji="0" lang="en-US" altLang="en-US" b="1" i="0" u="none" strike="noStrike" cap="none" normalizeH="0" baseline="0" dirty="0">
                <a:ln>
                  <a:noFill/>
                </a:ln>
                <a:solidFill>
                  <a:schemeClr val="tx2"/>
                </a:solidFill>
                <a:effectLst/>
                <a:latin typeface="Arial" panose="020B0604020202020204" pitchFamily="34" charset="0"/>
              </a:rPr>
              <a:t>1.Input</a:t>
            </a:r>
            <a:r>
              <a:rPr kumimoji="0" lang="en-US" altLang="en-US" b="0" i="0" u="none" strike="noStrike" cap="none" normalizeH="0" baseline="0" dirty="0">
                <a:ln>
                  <a:noFill/>
                </a:ln>
                <a:solidFill>
                  <a:schemeClr val="tx2"/>
                </a:solidFill>
                <a:effectLst/>
                <a:latin typeface="Arial" panose="020B0604020202020204" pitchFamily="34" charset="0"/>
              </a:rPr>
              <a:t>: Users provide a target, which can be an IP address, domain, email address, or even a person’s name.</a:t>
            </a:r>
          </a:p>
          <a:p>
            <a:pPr marL="0" marR="0" lvl="0" indent="0" algn="just" defTabSz="914400" rtl="0" eaLnBrk="0" fontAlgn="base" latinLnBrk="0" hangingPunct="0">
              <a:spcBef>
                <a:spcPct val="0"/>
              </a:spcBef>
              <a:spcAft>
                <a:spcPts val="600"/>
              </a:spcAft>
              <a:buClrTx/>
              <a:buSzTx/>
              <a:buNone/>
              <a:tabLst/>
            </a:pPr>
            <a:r>
              <a:rPr kumimoji="0" lang="en-US" altLang="en-US" b="1" i="0" u="none" strike="noStrike" cap="none" normalizeH="0" baseline="0" dirty="0">
                <a:ln>
                  <a:noFill/>
                </a:ln>
                <a:solidFill>
                  <a:schemeClr val="tx2"/>
                </a:solidFill>
                <a:effectLst/>
                <a:latin typeface="Arial" panose="020B0604020202020204" pitchFamily="34" charset="0"/>
              </a:rPr>
              <a:t>2. Modules</a:t>
            </a:r>
            <a:r>
              <a:rPr kumimoji="0" lang="en-US" altLang="en-US" b="0" i="0" u="none" strike="noStrike" cap="none" normalizeH="0" baseline="0" dirty="0">
                <a:ln>
                  <a:noFill/>
                </a:ln>
                <a:solidFill>
                  <a:schemeClr val="tx2"/>
                </a:solidFill>
                <a:effectLst/>
                <a:latin typeface="Arial" panose="020B0604020202020204" pitchFamily="34" charset="0"/>
              </a:rPr>
              <a:t>: The tool uses selected modules to query data sources.</a:t>
            </a:r>
          </a:p>
          <a:p>
            <a:pPr marL="0" marR="0" lvl="0" indent="0" algn="just" defTabSz="914400" rtl="0" eaLnBrk="0" fontAlgn="base" latinLnBrk="0" hangingPunct="0">
              <a:spcBef>
                <a:spcPct val="0"/>
              </a:spcBef>
              <a:spcAft>
                <a:spcPts val="600"/>
              </a:spcAft>
              <a:buClrTx/>
              <a:buSzTx/>
              <a:buNone/>
              <a:tabLst/>
            </a:pPr>
            <a:r>
              <a:rPr kumimoji="0" lang="en-US" altLang="en-US" b="1" i="0" u="none" strike="noStrike" cap="none" normalizeH="0" baseline="0" dirty="0">
                <a:ln>
                  <a:noFill/>
                </a:ln>
                <a:solidFill>
                  <a:schemeClr val="tx2"/>
                </a:solidFill>
                <a:effectLst/>
                <a:latin typeface="Arial" panose="020B0604020202020204" pitchFamily="34" charset="0"/>
              </a:rPr>
              <a:t>3. Analysis</a:t>
            </a:r>
            <a:r>
              <a:rPr kumimoji="0" lang="en-US" altLang="en-US" b="0" i="0" u="none" strike="noStrike" cap="none" normalizeH="0" baseline="0" dirty="0">
                <a:ln>
                  <a:noFill/>
                </a:ln>
                <a:solidFill>
                  <a:schemeClr val="tx2"/>
                </a:solidFill>
                <a:effectLst/>
                <a:latin typeface="Arial" panose="020B0604020202020204" pitchFamily="34" charset="0"/>
              </a:rPr>
              <a:t>:</a:t>
            </a:r>
          </a:p>
          <a:p>
            <a:pPr marL="0" marR="0" lvl="0" indent="0" algn="just"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solidFill>
                  <a:schemeClr val="tx2"/>
                </a:solidFill>
                <a:effectLst/>
                <a:latin typeface="Arial" panose="020B0604020202020204" pitchFamily="34" charset="0"/>
              </a:rPr>
              <a:t>Results are collected and correlated to uncover connections.</a:t>
            </a:r>
          </a:p>
          <a:p>
            <a:pPr marL="0" marR="0" lvl="0" indent="0" algn="just"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solidFill>
                  <a:schemeClr val="tx2"/>
                </a:solidFill>
                <a:effectLst/>
                <a:latin typeface="Arial" panose="020B0604020202020204" pitchFamily="34" charset="0"/>
              </a:rPr>
              <a:t>The tool flags potential risks and threats based on the gathered data.</a:t>
            </a:r>
          </a:p>
          <a:p>
            <a:pPr marL="0" marR="0" lvl="0" indent="0" algn="just" defTabSz="914400" rtl="0" eaLnBrk="0" fontAlgn="base" latinLnBrk="0" hangingPunct="0">
              <a:spcBef>
                <a:spcPct val="0"/>
              </a:spcBef>
              <a:spcAft>
                <a:spcPts val="600"/>
              </a:spcAft>
              <a:buClrTx/>
              <a:buSzTx/>
              <a:buNone/>
              <a:tabLst/>
            </a:pPr>
            <a:r>
              <a:rPr kumimoji="0" lang="en-US" altLang="en-US" b="1" i="0" u="none" strike="noStrike" cap="none" normalizeH="0" baseline="0" dirty="0">
                <a:ln>
                  <a:noFill/>
                </a:ln>
                <a:solidFill>
                  <a:schemeClr val="tx2"/>
                </a:solidFill>
                <a:effectLst/>
                <a:latin typeface="Arial" panose="020B0604020202020204" pitchFamily="34" charset="0"/>
              </a:rPr>
              <a:t>4. Output</a:t>
            </a:r>
            <a:r>
              <a:rPr kumimoji="0" lang="en-US" altLang="en-US" b="0" i="0" u="none" strike="noStrike" cap="none" normalizeH="0" baseline="0" dirty="0">
                <a:ln>
                  <a:noFill/>
                </a:ln>
                <a:solidFill>
                  <a:schemeClr val="tx2"/>
                </a:solidFill>
                <a:effectLst/>
                <a:latin typeface="Arial" panose="020B0604020202020204" pitchFamily="34" charset="0"/>
              </a:rPr>
              <a:t>: Results are displayed in a detailed report or as a visual graph. </a:t>
            </a:r>
          </a:p>
        </p:txBody>
      </p:sp>
      <p:sp>
        <p:nvSpPr>
          <p:cNvPr id="5" name="Slide Number Placeholder 4">
            <a:extLst>
              <a:ext uri="{FF2B5EF4-FFF2-40B4-BE49-F238E27FC236}">
                <a16:creationId xmlns:a16="http://schemas.microsoft.com/office/drawing/2014/main" id="{4EB2E3D7-D356-EFC6-B435-8B281EB5FB1F}"/>
              </a:ext>
            </a:extLst>
          </p:cNvPr>
          <p:cNvSpPr>
            <a:spLocks noGrp="1"/>
          </p:cNvSpPr>
          <p:nvPr>
            <p:ph type="sldNum" sz="quarter" idx="12"/>
          </p:nvPr>
        </p:nvSpPr>
        <p:spPr/>
        <p:txBody>
          <a:bodyPr/>
          <a:lstStyle/>
          <a:p>
            <a:fld id="{CEEDF3A4-9E04-435A-AB3C-4BCD61EBBCA9}" type="slidenum">
              <a:rPr lang="en-US" smtClean="0"/>
              <a:t>48</a:t>
            </a:fld>
            <a:endParaRPr lang="en-US"/>
          </a:p>
        </p:txBody>
      </p:sp>
    </p:spTree>
    <p:extLst>
      <p:ext uri="{BB962C8B-B14F-4D97-AF65-F5344CB8AC3E}">
        <p14:creationId xmlns:p14="http://schemas.microsoft.com/office/powerpoint/2010/main" val="38333411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898FE-28C6-3CB8-024F-C89FC6EDDF4F}"/>
              </a:ext>
            </a:extLst>
          </p:cNvPr>
          <p:cNvSpPr>
            <a:spLocks noGrp="1"/>
          </p:cNvSpPr>
          <p:nvPr>
            <p:ph type="title"/>
          </p:nvPr>
        </p:nvSpPr>
        <p:spPr/>
        <p:txBody>
          <a:bodyPr/>
          <a:lstStyle/>
          <a:p>
            <a:r>
              <a:rPr lang="en-US" dirty="0"/>
              <a:t>Particular Use Case</a:t>
            </a:r>
          </a:p>
        </p:txBody>
      </p:sp>
      <p:sp>
        <p:nvSpPr>
          <p:cNvPr id="3" name="Content Placeholder 2">
            <a:extLst>
              <a:ext uri="{FF2B5EF4-FFF2-40B4-BE49-F238E27FC236}">
                <a16:creationId xmlns:a16="http://schemas.microsoft.com/office/drawing/2014/main" id="{6BF4BB4A-59D2-FA28-1843-380A395D9609}"/>
              </a:ext>
            </a:extLst>
          </p:cNvPr>
          <p:cNvSpPr>
            <a:spLocks noGrp="1"/>
          </p:cNvSpPr>
          <p:nvPr>
            <p:ph idx="1"/>
          </p:nvPr>
        </p:nvSpPr>
        <p:spPr/>
        <p:txBody>
          <a:bodyPr>
            <a:normAutofit/>
          </a:bodyPr>
          <a:lstStyle/>
          <a:p>
            <a:pPr marL="0" indent="0" algn="just">
              <a:buNone/>
            </a:pPr>
            <a:r>
              <a:rPr lang="en-US" sz="3600" dirty="0"/>
              <a:t>Suppose you want to analyze a target domain, </a:t>
            </a:r>
            <a:r>
              <a:rPr lang="en-US" sz="3600" b="1" dirty="0"/>
              <a:t>example.com</a:t>
            </a:r>
            <a:r>
              <a:rPr lang="en-US" sz="3600" dirty="0"/>
              <a:t>. By running </a:t>
            </a:r>
            <a:r>
              <a:rPr lang="en-US" sz="3600" dirty="0" err="1"/>
              <a:t>SpiderFoot</a:t>
            </a:r>
            <a:r>
              <a:rPr lang="en-US" sz="3600" dirty="0"/>
              <a:t>, you can:</a:t>
            </a:r>
          </a:p>
          <a:p>
            <a:pPr lvl="1" algn="just">
              <a:buFont typeface="+mj-lt"/>
              <a:buAutoNum type="arabicPeriod"/>
            </a:pPr>
            <a:r>
              <a:rPr lang="en-US" sz="3200" dirty="0"/>
              <a:t>Identify subdomains (e.g., mail.example.com).</a:t>
            </a:r>
          </a:p>
          <a:p>
            <a:pPr lvl="1" algn="just">
              <a:buFont typeface="+mj-lt"/>
              <a:buAutoNum type="arabicPeriod"/>
            </a:pPr>
            <a:r>
              <a:rPr lang="en-US" sz="3200" dirty="0"/>
              <a:t>Discover associated IP addresses and geolocation.</a:t>
            </a:r>
          </a:p>
          <a:p>
            <a:pPr lvl="1" algn="just">
              <a:buFont typeface="+mj-lt"/>
              <a:buAutoNum type="arabicPeriod"/>
            </a:pPr>
            <a:r>
              <a:rPr lang="en-US" sz="3200" dirty="0"/>
              <a:t>Check for known vulnerabilities or past breaches linked to the domain.</a:t>
            </a:r>
          </a:p>
          <a:p>
            <a:pPr lvl="1" algn="just">
              <a:buFont typeface="+mj-lt"/>
              <a:buAutoNum type="arabicPeriod"/>
            </a:pPr>
            <a:r>
              <a:rPr lang="en-US" sz="3200" dirty="0"/>
              <a:t>Monitor DNS changes or potential threat activities.</a:t>
            </a:r>
          </a:p>
          <a:p>
            <a:pPr algn="just"/>
            <a:endParaRPr lang="en-US" sz="3600" dirty="0"/>
          </a:p>
        </p:txBody>
      </p:sp>
      <p:sp>
        <p:nvSpPr>
          <p:cNvPr id="4" name="Slide Number Placeholder 3">
            <a:extLst>
              <a:ext uri="{FF2B5EF4-FFF2-40B4-BE49-F238E27FC236}">
                <a16:creationId xmlns:a16="http://schemas.microsoft.com/office/drawing/2014/main" id="{C2CFC901-0EB0-343D-7C56-A94B20FCFC3E}"/>
              </a:ext>
            </a:extLst>
          </p:cNvPr>
          <p:cNvSpPr>
            <a:spLocks noGrp="1"/>
          </p:cNvSpPr>
          <p:nvPr>
            <p:ph type="sldNum" sz="quarter" idx="12"/>
          </p:nvPr>
        </p:nvSpPr>
        <p:spPr/>
        <p:txBody>
          <a:bodyPr/>
          <a:lstStyle/>
          <a:p>
            <a:fld id="{CEEDF3A4-9E04-435A-AB3C-4BCD61EBBCA9}" type="slidenum">
              <a:rPr lang="en-US" smtClean="0"/>
              <a:t>49</a:t>
            </a:fld>
            <a:endParaRPr lang="en-US"/>
          </a:p>
        </p:txBody>
      </p:sp>
    </p:spTree>
    <p:extLst>
      <p:ext uri="{BB962C8B-B14F-4D97-AF65-F5344CB8AC3E}">
        <p14:creationId xmlns:p14="http://schemas.microsoft.com/office/powerpoint/2010/main" val="4081004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10AD3-633C-2895-7E07-CE7F17F8E76F}"/>
              </a:ext>
            </a:extLst>
          </p:cNvPr>
          <p:cNvSpPr>
            <a:spLocks noGrp="1"/>
          </p:cNvSpPr>
          <p:nvPr>
            <p:ph type="title"/>
          </p:nvPr>
        </p:nvSpPr>
        <p:spPr/>
        <p:txBody>
          <a:bodyPr/>
          <a:lstStyle/>
          <a:p>
            <a:r>
              <a:rPr lang="en-US" dirty="0"/>
              <a:t>Passive Information Gathering</a:t>
            </a:r>
          </a:p>
        </p:txBody>
      </p:sp>
      <p:sp>
        <p:nvSpPr>
          <p:cNvPr id="3" name="Content Placeholder 2">
            <a:extLst>
              <a:ext uri="{FF2B5EF4-FFF2-40B4-BE49-F238E27FC236}">
                <a16:creationId xmlns:a16="http://schemas.microsoft.com/office/drawing/2014/main" id="{DD732F12-3790-0364-D6ED-0E1388BBA20C}"/>
              </a:ext>
            </a:extLst>
          </p:cNvPr>
          <p:cNvSpPr>
            <a:spLocks noGrp="1"/>
          </p:cNvSpPr>
          <p:nvPr>
            <p:ph idx="1"/>
          </p:nvPr>
        </p:nvSpPr>
        <p:spPr/>
        <p:txBody>
          <a:bodyPr/>
          <a:lstStyle/>
          <a:p>
            <a:pPr marL="0" indent="0">
              <a:buNone/>
            </a:pPr>
            <a:r>
              <a:rPr lang="en-US" b="1" dirty="0"/>
              <a:t>1.2 </a:t>
            </a:r>
            <a:r>
              <a:rPr lang="en-US" b="1" dirty="0" err="1"/>
              <a:t>Footprinting</a:t>
            </a:r>
            <a:r>
              <a:rPr lang="en-US" b="1" dirty="0"/>
              <a:t>:</a:t>
            </a:r>
          </a:p>
          <a:p>
            <a:pPr marL="457200" lvl="1" indent="0">
              <a:buNone/>
            </a:pPr>
            <a:r>
              <a:rPr lang="en-US" dirty="0" err="1"/>
              <a:t>Footprinting</a:t>
            </a:r>
            <a:r>
              <a:rPr lang="en-US" dirty="0"/>
              <a:t> refers to mapping out the structure of a target’s network or organization using publicly available data.</a:t>
            </a:r>
          </a:p>
          <a:p>
            <a:pPr marL="457200" lvl="1" indent="0">
              <a:buNone/>
            </a:pPr>
            <a:r>
              <a:rPr lang="en-US" b="1" dirty="0"/>
              <a:t>Key Sources</a:t>
            </a:r>
            <a:endParaRPr lang="en-US" dirty="0"/>
          </a:p>
          <a:p>
            <a:pPr lvl="1"/>
            <a:r>
              <a:rPr lang="en-US" dirty="0"/>
              <a:t>DNS Records</a:t>
            </a:r>
          </a:p>
          <a:p>
            <a:pPr lvl="1"/>
            <a:r>
              <a:rPr lang="en-US" dirty="0"/>
              <a:t>IP Address Ranges</a:t>
            </a:r>
          </a:p>
          <a:p>
            <a:pPr lvl="1"/>
            <a:r>
              <a:rPr lang="en-US" dirty="0"/>
              <a:t>Network Topologies</a:t>
            </a:r>
          </a:p>
          <a:p>
            <a:pPr marL="457200" lvl="1" indent="0">
              <a:buNone/>
            </a:pPr>
            <a:r>
              <a:rPr lang="en-US" b="1" dirty="0"/>
              <a:t>Tools:</a:t>
            </a:r>
          </a:p>
          <a:p>
            <a:pPr lvl="1"/>
            <a:r>
              <a:rPr lang="en-US" dirty="0"/>
              <a:t>Shodan: Scanning open and public devices.</a:t>
            </a:r>
          </a:p>
          <a:p>
            <a:pPr lvl="1"/>
            <a:r>
              <a:rPr lang="en-US" dirty="0" err="1"/>
              <a:t>Netcraft</a:t>
            </a:r>
            <a:r>
              <a:rPr lang="en-US" dirty="0"/>
              <a:t>: Analyzing website information.</a:t>
            </a:r>
          </a:p>
          <a:p>
            <a:pPr marL="457200" lvl="1" indent="0">
              <a:buNone/>
            </a:pPr>
            <a:endParaRPr lang="en-US" dirty="0"/>
          </a:p>
        </p:txBody>
      </p:sp>
      <p:sp>
        <p:nvSpPr>
          <p:cNvPr id="4" name="Slide Number Placeholder 3">
            <a:extLst>
              <a:ext uri="{FF2B5EF4-FFF2-40B4-BE49-F238E27FC236}">
                <a16:creationId xmlns:a16="http://schemas.microsoft.com/office/drawing/2014/main" id="{D827AEBA-D060-1165-338E-39EAA8681CE4}"/>
              </a:ext>
            </a:extLst>
          </p:cNvPr>
          <p:cNvSpPr>
            <a:spLocks noGrp="1"/>
          </p:cNvSpPr>
          <p:nvPr>
            <p:ph type="sldNum" sz="quarter" idx="12"/>
          </p:nvPr>
        </p:nvSpPr>
        <p:spPr/>
        <p:txBody>
          <a:bodyPr/>
          <a:lstStyle/>
          <a:p>
            <a:fld id="{CEEDF3A4-9E04-435A-AB3C-4BCD61EBBCA9}" type="slidenum">
              <a:rPr lang="en-US" smtClean="0"/>
              <a:t>5</a:t>
            </a:fld>
            <a:endParaRPr lang="en-US"/>
          </a:p>
        </p:txBody>
      </p:sp>
    </p:spTree>
    <p:extLst>
      <p:ext uri="{BB962C8B-B14F-4D97-AF65-F5344CB8AC3E}">
        <p14:creationId xmlns:p14="http://schemas.microsoft.com/office/powerpoint/2010/main" val="42520360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CBBF-01B4-BA8B-1C9F-4DBC5653DA3F}"/>
              </a:ext>
            </a:extLst>
          </p:cNvPr>
          <p:cNvSpPr>
            <a:spLocks noGrp="1"/>
          </p:cNvSpPr>
          <p:nvPr>
            <p:ph type="title"/>
          </p:nvPr>
        </p:nvSpPr>
        <p:spPr>
          <a:xfrm>
            <a:off x="838200" y="0"/>
            <a:ext cx="10515600" cy="1325563"/>
          </a:xfrm>
        </p:spPr>
        <p:txBody>
          <a:bodyPr/>
          <a:lstStyle/>
          <a:p>
            <a:r>
              <a:rPr lang="en-US" dirty="0"/>
              <a:t>Shodan</a:t>
            </a:r>
          </a:p>
        </p:txBody>
      </p:sp>
      <p:sp>
        <p:nvSpPr>
          <p:cNvPr id="3" name="Content Placeholder 2">
            <a:extLst>
              <a:ext uri="{FF2B5EF4-FFF2-40B4-BE49-F238E27FC236}">
                <a16:creationId xmlns:a16="http://schemas.microsoft.com/office/drawing/2014/main" id="{2B595D89-1F97-2873-01BF-935DDE50D342}"/>
              </a:ext>
            </a:extLst>
          </p:cNvPr>
          <p:cNvSpPr>
            <a:spLocks noGrp="1"/>
          </p:cNvSpPr>
          <p:nvPr>
            <p:ph idx="1"/>
          </p:nvPr>
        </p:nvSpPr>
        <p:spPr>
          <a:xfrm>
            <a:off x="584812" y="1253330"/>
            <a:ext cx="11026966" cy="5103019"/>
          </a:xfrm>
        </p:spPr>
        <p:txBody>
          <a:bodyPr>
            <a:normAutofit lnSpcReduction="10000"/>
          </a:bodyPr>
          <a:lstStyle/>
          <a:p>
            <a:r>
              <a:rPr lang="en-US" b="1" dirty="0"/>
              <a:t>Shodan</a:t>
            </a:r>
            <a:r>
              <a:rPr lang="en-US" dirty="0"/>
              <a:t> is a specialized search engine that focuses on discovering and indexing devices and systems connected to the internet.</a:t>
            </a:r>
          </a:p>
          <a:p>
            <a:r>
              <a:rPr lang="en-US" dirty="0"/>
              <a:t> Unlike traditional search engines like Google or Bing, which index websites, Shodan is used to find IoT (Internet of Things) devices, servers, webcams, routers, industrial control systems, and more.</a:t>
            </a:r>
          </a:p>
          <a:p>
            <a:r>
              <a:rPr lang="en-US" dirty="0"/>
              <a:t> It is widely used in cybersecurity for reconnaissance, vulnerability assessments, and threat hunting.</a:t>
            </a:r>
          </a:p>
          <a:p>
            <a:pPr marL="0" indent="0">
              <a:buNone/>
            </a:pPr>
            <a:r>
              <a:rPr lang="en-US" dirty="0"/>
              <a:t>Example of Queries:</a:t>
            </a:r>
          </a:p>
          <a:p>
            <a:pPr marL="0" indent="0">
              <a:buNone/>
            </a:pPr>
            <a:r>
              <a:rPr lang="en-US" dirty="0"/>
              <a:t>1. To search unprotected </a:t>
            </a:r>
            <a:r>
              <a:rPr lang="en-US" dirty="0" err="1"/>
              <a:t>MongoDb</a:t>
            </a:r>
            <a:r>
              <a:rPr lang="en-US" dirty="0"/>
              <a:t> database:</a:t>
            </a:r>
          </a:p>
          <a:p>
            <a:pPr marL="457200" lvl="1" indent="0">
              <a:buNone/>
            </a:pPr>
            <a:r>
              <a:rPr lang="en-US" dirty="0" err="1">
                <a:solidFill>
                  <a:srgbClr val="0070C0"/>
                </a:solidFill>
              </a:rPr>
              <a:t>product:MongoDB</a:t>
            </a:r>
            <a:endParaRPr lang="en-US" dirty="0">
              <a:solidFill>
                <a:srgbClr val="0070C0"/>
              </a:solidFill>
            </a:endParaRPr>
          </a:p>
          <a:p>
            <a:pPr marL="0" indent="0">
              <a:buNone/>
            </a:pPr>
            <a:r>
              <a:rPr lang="en-US" dirty="0"/>
              <a:t>2. To discover IoT devices in a specific city:</a:t>
            </a:r>
          </a:p>
          <a:p>
            <a:pPr marL="457200" lvl="1" indent="0">
              <a:buNone/>
            </a:pPr>
            <a:r>
              <a:rPr lang="en-US" dirty="0" err="1">
                <a:solidFill>
                  <a:srgbClr val="00B0F0"/>
                </a:solidFill>
              </a:rPr>
              <a:t>city:"New</a:t>
            </a:r>
            <a:r>
              <a:rPr lang="en-US" dirty="0">
                <a:solidFill>
                  <a:srgbClr val="00B0F0"/>
                </a:solidFill>
              </a:rPr>
              <a:t> York" port:80</a:t>
            </a:r>
          </a:p>
          <a:p>
            <a:pPr marL="457200" lvl="1"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FC3BB504-F0C7-3815-B5CA-0BF3114ED313}"/>
              </a:ext>
            </a:extLst>
          </p:cNvPr>
          <p:cNvSpPr>
            <a:spLocks noGrp="1"/>
          </p:cNvSpPr>
          <p:nvPr>
            <p:ph type="sldNum" sz="quarter" idx="12"/>
          </p:nvPr>
        </p:nvSpPr>
        <p:spPr/>
        <p:txBody>
          <a:bodyPr/>
          <a:lstStyle/>
          <a:p>
            <a:fld id="{CEEDF3A4-9E04-435A-AB3C-4BCD61EBBCA9}" type="slidenum">
              <a:rPr lang="en-US" smtClean="0"/>
              <a:t>50</a:t>
            </a:fld>
            <a:endParaRPr lang="en-US"/>
          </a:p>
        </p:txBody>
      </p:sp>
    </p:spTree>
    <p:extLst>
      <p:ext uri="{BB962C8B-B14F-4D97-AF65-F5344CB8AC3E}">
        <p14:creationId xmlns:p14="http://schemas.microsoft.com/office/powerpoint/2010/main" val="26204409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1D8EF-AA59-F396-BAF7-B3C2B1D6CEB5}"/>
              </a:ext>
            </a:extLst>
          </p:cNvPr>
          <p:cNvSpPr>
            <a:spLocks noGrp="1"/>
          </p:cNvSpPr>
          <p:nvPr>
            <p:ph type="title"/>
          </p:nvPr>
        </p:nvSpPr>
        <p:spPr>
          <a:xfrm>
            <a:off x="838200" y="18255"/>
            <a:ext cx="10515600" cy="1325563"/>
          </a:xfrm>
        </p:spPr>
        <p:txBody>
          <a:bodyPr/>
          <a:lstStyle/>
          <a:p>
            <a:r>
              <a:rPr lang="en-US" dirty="0"/>
              <a:t>Key Features of Shodan</a:t>
            </a:r>
          </a:p>
        </p:txBody>
      </p:sp>
      <p:sp>
        <p:nvSpPr>
          <p:cNvPr id="3" name="Content Placeholder 2">
            <a:extLst>
              <a:ext uri="{FF2B5EF4-FFF2-40B4-BE49-F238E27FC236}">
                <a16:creationId xmlns:a16="http://schemas.microsoft.com/office/drawing/2014/main" id="{EABD7E79-ABF6-6FFE-4E0A-FF2EC49BC24C}"/>
              </a:ext>
            </a:extLst>
          </p:cNvPr>
          <p:cNvSpPr>
            <a:spLocks noGrp="1"/>
          </p:cNvSpPr>
          <p:nvPr>
            <p:ph idx="1"/>
          </p:nvPr>
        </p:nvSpPr>
        <p:spPr>
          <a:xfrm>
            <a:off x="328936" y="1153596"/>
            <a:ext cx="11580298" cy="5202754"/>
          </a:xfrm>
        </p:spPr>
        <p:txBody>
          <a:bodyPr>
            <a:normAutofit fontScale="85000" lnSpcReduction="20000"/>
          </a:bodyPr>
          <a:lstStyle/>
          <a:p>
            <a:pPr marL="0" indent="0">
              <a:buNone/>
            </a:pPr>
            <a:r>
              <a:rPr lang="en-US" dirty="0"/>
              <a:t>1. Device Discovery:</a:t>
            </a:r>
          </a:p>
          <a:p>
            <a:pPr lvl="1"/>
            <a:r>
              <a:rPr lang="en-US" dirty="0"/>
              <a:t>Searches for internet-connected devices using specific ports, protocols, or services.</a:t>
            </a:r>
          </a:p>
          <a:p>
            <a:pPr lvl="1"/>
            <a:r>
              <a:rPr lang="en-US" dirty="0"/>
              <a:t>Common targets include: Webcams, Smart TVs, Databases (e.g., Elasticsearch, MongoDB), SCADA/ICS systems ,Printers</a:t>
            </a:r>
          </a:p>
          <a:p>
            <a:pPr marL="0" indent="0">
              <a:buNone/>
            </a:pPr>
            <a:r>
              <a:rPr lang="en-US" dirty="0"/>
              <a:t>2. Real Time Monitoring:</a:t>
            </a:r>
          </a:p>
          <a:p>
            <a:pPr lvl="1"/>
            <a:r>
              <a:rPr kumimoji="0" lang="en-US" altLang="en-US" sz="2400" b="0" i="0" u="none" strike="noStrike" cap="none" normalizeH="0" baseline="0" dirty="0">
                <a:ln>
                  <a:noFill/>
                </a:ln>
                <a:solidFill>
                  <a:schemeClr val="tx1"/>
                </a:solidFill>
                <a:effectLst/>
                <a:latin typeface="Arial" panose="020B0604020202020204" pitchFamily="34" charset="0"/>
              </a:rPr>
              <a:t>Tracks newly exposed devices or changes in device configurations.</a:t>
            </a:r>
          </a:p>
          <a:p>
            <a:pPr lvl="1"/>
            <a:r>
              <a:rPr kumimoji="0" lang="en-US" altLang="en-US" sz="2400" b="0" i="0" u="none" strike="noStrike" cap="none" normalizeH="0" baseline="0" dirty="0">
                <a:ln>
                  <a:noFill/>
                </a:ln>
                <a:solidFill>
                  <a:schemeClr val="tx1"/>
                </a:solidFill>
                <a:effectLst/>
                <a:latin typeface="Arial" panose="020B0604020202020204" pitchFamily="34" charset="0"/>
              </a:rPr>
              <a:t>Can alert users to changes in their own infrastructure.</a:t>
            </a:r>
          </a:p>
          <a:p>
            <a:pPr marL="0" indent="0">
              <a:buNone/>
            </a:pPr>
            <a:r>
              <a:rPr lang="en-US" dirty="0">
                <a:latin typeface="Arial" panose="020B0604020202020204" pitchFamily="34" charset="0"/>
              </a:rPr>
              <a:t>3. Data Collection:</a:t>
            </a:r>
          </a:p>
          <a:p>
            <a:pPr lvl="1"/>
            <a:r>
              <a:rPr lang="en-US" dirty="0"/>
              <a:t>Collects metadata about devices, including: Open ports, Running services, Banner information, Geographic location</a:t>
            </a:r>
          </a:p>
          <a:p>
            <a:pPr marL="0" indent="0">
              <a:buNone/>
            </a:pPr>
            <a:r>
              <a:rPr lang="en-US" dirty="0"/>
              <a:t>4. Filters and Queries:</a:t>
            </a:r>
          </a:p>
          <a:p>
            <a:pPr marL="457200" lvl="1" indent="0">
              <a:buNone/>
            </a:pPr>
            <a:r>
              <a:rPr lang="en-US" dirty="0"/>
              <a:t>Allows users to perform advanced searches using filters like: country, org, port, </a:t>
            </a:r>
            <a:r>
              <a:rPr lang="en-US" dirty="0" err="1"/>
              <a:t>os</a:t>
            </a:r>
            <a:endParaRPr lang="en-US" dirty="0"/>
          </a:p>
          <a:p>
            <a:pPr marL="0" indent="0">
              <a:buNone/>
            </a:pPr>
            <a:r>
              <a:rPr lang="en-US" dirty="0"/>
              <a:t>5. API Integration:</a:t>
            </a:r>
          </a:p>
          <a:p>
            <a:pPr marL="457200" lvl="1" indent="0">
              <a:buNone/>
            </a:pPr>
            <a:r>
              <a:rPr lang="en-US" dirty="0"/>
              <a:t>Provides APIs for developers to integrate Shodan into their tools for automated reconnaissance or monitoring.</a:t>
            </a:r>
          </a:p>
          <a:p>
            <a:pPr marL="0" indent="0">
              <a:buNone/>
            </a:pPr>
            <a:r>
              <a:rPr lang="en-US" dirty="0"/>
              <a:t>6. Exploitation Database:</a:t>
            </a:r>
          </a:p>
          <a:p>
            <a:pPr marL="457200" lvl="1" indent="0">
              <a:buNone/>
            </a:pPr>
            <a:r>
              <a:rPr lang="en-US" dirty="0"/>
              <a:t>Links search results to known vulnerabilities (CVE data) for quick identification of exploitable devices.</a:t>
            </a:r>
          </a:p>
          <a:p>
            <a:pPr marL="457200" lvl="1" indent="0">
              <a:buNone/>
            </a:pPr>
            <a:endParaRPr lang="en-US" dirty="0"/>
          </a:p>
          <a:p>
            <a:pPr lvl="1"/>
            <a:endParaRPr lang="en-US" dirty="0"/>
          </a:p>
        </p:txBody>
      </p:sp>
      <p:sp>
        <p:nvSpPr>
          <p:cNvPr id="4" name="Rectangle 1">
            <a:extLst>
              <a:ext uri="{FF2B5EF4-FFF2-40B4-BE49-F238E27FC236}">
                <a16:creationId xmlns:a16="http://schemas.microsoft.com/office/drawing/2014/main" id="{CA6A0FA9-F1E9-A3A2-E9BC-31F474A61C6F}"/>
              </a:ext>
            </a:extLst>
          </p:cNvPr>
          <p:cNvSpPr>
            <a:spLocks noChangeArrowheads="1"/>
          </p:cNvSpPr>
          <p:nvPr/>
        </p:nvSpPr>
        <p:spPr bwMode="auto">
          <a:xfrm>
            <a:off x="0" y="-323165"/>
            <a:ext cx="3289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5" name="Slide Number Placeholder 4">
            <a:extLst>
              <a:ext uri="{FF2B5EF4-FFF2-40B4-BE49-F238E27FC236}">
                <a16:creationId xmlns:a16="http://schemas.microsoft.com/office/drawing/2014/main" id="{70AD9DCE-D1B0-46CD-6C75-ADFE5A8D478C}"/>
              </a:ext>
            </a:extLst>
          </p:cNvPr>
          <p:cNvSpPr>
            <a:spLocks noGrp="1"/>
          </p:cNvSpPr>
          <p:nvPr>
            <p:ph type="sldNum" sz="quarter" idx="12"/>
          </p:nvPr>
        </p:nvSpPr>
        <p:spPr/>
        <p:txBody>
          <a:bodyPr/>
          <a:lstStyle/>
          <a:p>
            <a:fld id="{CEEDF3A4-9E04-435A-AB3C-4BCD61EBBCA9}" type="slidenum">
              <a:rPr lang="en-US" smtClean="0"/>
              <a:t>51</a:t>
            </a:fld>
            <a:endParaRPr lang="en-US"/>
          </a:p>
        </p:txBody>
      </p:sp>
    </p:spTree>
    <p:extLst>
      <p:ext uri="{BB962C8B-B14F-4D97-AF65-F5344CB8AC3E}">
        <p14:creationId xmlns:p14="http://schemas.microsoft.com/office/powerpoint/2010/main" val="22704030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62A7F-16D1-7034-6EC7-4C3A4D9E2813}"/>
              </a:ext>
            </a:extLst>
          </p:cNvPr>
          <p:cNvSpPr>
            <a:spLocks noGrp="1"/>
          </p:cNvSpPr>
          <p:nvPr>
            <p:ph type="title"/>
          </p:nvPr>
        </p:nvSpPr>
        <p:spPr/>
        <p:txBody>
          <a:bodyPr/>
          <a:lstStyle/>
          <a:p>
            <a:r>
              <a:rPr lang="en-US" dirty="0"/>
              <a:t>How Shodan Works</a:t>
            </a:r>
          </a:p>
        </p:txBody>
      </p:sp>
      <p:sp>
        <p:nvSpPr>
          <p:cNvPr id="3" name="Content Placeholder 2">
            <a:extLst>
              <a:ext uri="{FF2B5EF4-FFF2-40B4-BE49-F238E27FC236}">
                <a16:creationId xmlns:a16="http://schemas.microsoft.com/office/drawing/2014/main" id="{CA9E669F-4BFC-08FF-134C-329B58649B0F}"/>
              </a:ext>
            </a:extLst>
          </p:cNvPr>
          <p:cNvSpPr>
            <a:spLocks noGrp="1"/>
          </p:cNvSpPr>
          <p:nvPr>
            <p:ph idx="1"/>
          </p:nvPr>
        </p:nvSpPr>
        <p:spPr>
          <a:xfrm>
            <a:off x="518710" y="1429018"/>
            <a:ext cx="11170186" cy="4927332"/>
          </a:xfrm>
        </p:spPr>
        <p:txBody>
          <a:bodyPr>
            <a:normAutofit lnSpcReduction="10000"/>
          </a:bodyPr>
          <a:lstStyle/>
          <a:p>
            <a:pPr marL="0" indent="0">
              <a:buNone/>
            </a:pPr>
            <a:r>
              <a:rPr lang="en-US" sz="3200" dirty="0"/>
              <a:t>1. </a:t>
            </a:r>
            <a:r>
              <a:rPr lang="en-US" sz="3200" b="1" dirty="0"/>
              <a:t>Scanning</a:t>
            </a:r>
            <a:r>
              <a:rPr lang="en-US" sz="3200" dirty="0"/>
              <a:t>:</a:t>
            </a:r>
          </a:p>
          <a:p>
            <a:pPr lvl="1"/>
            <a:r>
              <a:rPr lang="en-US" sz="2800" dirty="0"/>
              <a:t>Shodan actively scans the internet using common ports and protocols (e.g., HTTP, FTP, Telnet, SSH).</a:t>
            </a:r>
          </a:p>
          <a:p>
            <a:pPr lvl="1"/>
            <a:r>
              <a:rPr lang="en-US" sz="2800" dirty="0"/>
              <a:t>It collects data such as banners, which reveal service details like software version, operating system, or device type.</a:t>
            </a:r>
          </a:p>
          <a:p>
            <a:pPr marL="0" indent="0">
              <a:buNone/>
            </a:pPr>
            <a:r>
              <a:rPr lang="en-US" sz="3200" dirty="0"/>
              <a:t>2. </a:t>
            </a:r>
            <a:r>
              <a:rPr lang="en-US" sz="3200" b="1" dirty="0"/>
              <a:t>Indexing</a:t>
            </a:r>
            <a:r>
              <a:rPr lang="en-US" sz="3200" dirty="0"/>
              <a:t>:</a:t>
            </a:r>
          </a:p>
          <a:p>
            <a:pPr lvl="1"/>
            <a:r>
              <a:rPr lang="en-US" sz="2800" dirty="0"/>
              <a:t>The collected data is indexed and made searchable on Shodan’s platform.</a:t>
            </a:r>
          </a:p>
          <a:p>
            <a:pPr marL="0" indent="0">
              <a:buNone/>
            </a:pPr>
            <a:r>
              <a:rPr lang="en-US" sz="3200" dirty="0"/>
              <a:t>3. </a:t>
            </a:r>
            <a:r>
              <a:rPr lang="en-US" sz="3200" b="1" dirty="0"/>
              <a:t>Searching</a:t>
            </a:r>
            <a:r>
              <a:rPr lang="en-US" sz="3200" dirty="0"/>
              <a:t>:</a:t>
            </a:r>
          </a:p>
          <a:p>
            <a:pPr lvl="1"/>
            <a:r>
              <a:rPr lang="en-US" sz="2800" dirty="0"/>
              <a:t>Users can search for devices using specific filters or keywords.</a:t>
            </a:r>
          </a:p>
          <a:p>
            <a:pPr lvl="1"/>
            <a:r>
              <a:rPr lang="en-US" sz="2800" dirty="0"/>
              <a:t>Results include IP addresses, ports, device types, and geographic locations.</a:t>
            </a:r>
          </a:p>
          <a:p>
            <a:pPr marL="0" indent="0">
              <a:buNone/>
            </a:pPr>
            <a:endParaRPr lang="en-US" sz="3200" dirty="0"/>
          </a:p>
        </p:txBody>
      </p:sp>
      <p:sp>
        <p:nvSpPr>
          <p:cNvPr id="4" name="Slide Number Placeholder 3">
            <a:extLst>
              <a:ext uri="{FF2B5EF4-FFF2-40B4-BE49-F238E27FC236}">
                <a16:creationId xmlns:a16="http://schemas.microsoft.com/office/drawing/2014/main" id="{3E7D528A-A017-3EEA-5732-ADE45BDA8A33}"/>
              </a:ext>
            </a:extLst>
          </p:cNvPr>
          <p:cNvSpPr>
            <a:spLocks noGrp="1"/>
          </p:cNvSpPr>
          <p:nvPr>
            <p:ph type="sldNum" sz="quarter" idx="12"/>
          </p:nvPr>
        </p:nvSpPr>
        <p:spPr/>
        <p:txBody>
          <a:bodyPr/>
          <a:lstStyle/>
          <a:p>
            <a:fld id="{CEEDF3A4-9E04-435A-AB3C-4BCD61EBBCA9}" type="slidenum">
              <a:rPr lang="en-US" smtClean="0"/>
              <a:t>52</a:t>
            </a:fld>
            <a:endParaRPr lang="en-US"/>
          </a:p>
        </p:txBody>
      </p:sp>
    </p:spTree>
    <p:extLst>
      <p:ext uri="{BB962C8B-B14F-4D97-AF65-F5344CB8AC3E}">
        <p14:creationId xmlns:p14="http://schemas.microsoft.com/office/powerpoint/2010/main" val="1225311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610502-C905-F54E-3E55-2138FB51F343}"/>
              </a:ext>
            </a:extLst>
          </p:cNvPr>
          <p:cNvSpPr>
            <a:spLocks noGrp="1"/>
          </p:cNvSpPr>
          <p:nvPr>
            <p:ph idx="1"/>
          </p:nvPr>
        </p:nvSpPr>
        <p:spPr>
          <a:xfrm>
            <a:off x="838200" y="867158"/>
            <a:ext cx="10515600" cy="4351338"/>
          </a:xfrm>
        </p:spPr>
        <p:txBody>
          <a:bodyPr>
            <a:normAutofit/>
          </a:bodyPr>
          <a:lstStyle/>
          <a:p>
            <a:r>
              <a:rPr lang="en-US" sz="3200" b="1" dirty="0"/>
              <a:t>1.3 Website Mirroring</a:t>
            </a:r>
          </a:p>
          <a:p>
            <a:pPr marL="457200" lvl="1" indent="0">
              <a:buNone/>
            </a:pPr>
            <a:r>
              <a:rPr lang="en-US" sz="2800" dirty="0"/>
              <a:t>Copying the entire content of a target’s website to analyze offline.</a:t>
            </a:r>
          </a:p>
          <a:p>
            <a:pPr marL="457200" lvl="1" indent="0">
              <a:buNone/>
            </a:pPr>
            <a:r>
              <a:rPr lang="en-US" sz="2800" b="1" dirty="0"/>
              <a:t>Tools:</a:t>
            </a:r>
          </a:p>
          <a:p>
            <a:pPr lvl="1"/>
            <a:r>
              <a:rPr lang="en-US" sz="2800" dirty="0" err="1"/>
              <a:t>HTTrack</a:t>
            </a:r>
            <a:endParaRPr lang="en-US" sz="2800" dirty="0"/>
          </a:p>
          <a:p>
            <a:pPr lvl="1"/>
            <a:r>
              <a:rPr lang="en-US" sz="2800" dirty="0"/>
              <a:t>Wget</a:t>
            </a:r>
          </a:p>
          <a:p>
            <a:pPr marL="457200" lvl="1" indent="0">
              <a:buNone/>
            </a:pPr>
            <a:endParaRPr lang="en-US" sz="2800" b="1" dirty="0"/>
          </a:p>
          <a:p>
            <a:endParaRPr lang="en-US" sz="3200" dirty="0"/>
          </a:p>
        </p:txBody>
      </p:sp>
      <p:sp>
        <p:nvSpPr>
          <p:cNvPr id="4" name="Slide Number Placeholder 3">
            <a:extLst>
              <a:ext uri="{FF2B5EF4-FFF2-40B4-BE49-F238E27FC236}">
                <a16:creationId xmlns:a16="http://schemas.microsoft.com/office/drawing/2014/main" id="{6FC3B0DB-5181-BC90-BFFE-8A99C45B2E45}"/>
              </a:ext>
            </a:extLst>
          </p:cNvPr>
          <p:cNvSpPr>
            <a:spLocks noGrp="1"/>
          </p:cNvSpPr>
          <p:nvPr>
            <p:ph type="sldNum" sz="quarter" idx="12"/>
          </p:nvPr>
        </p:nvSpPr>
        <p:spPr/>
        <p:txBody>
          <a:bodyPr/>
          <a:lstStyle/>
          <a:p>
            <a:fld id="{CEEDF3A4-9E04-435A-AB3C-4BCD61EBBCA9}" type="slidenum">
              <a:rPr lang="en-US" smtClean="0"/>
              <a:t>6</a:t>
            </a:fld>
            <a:endParaRPr lang="en-US"/>
          </a:p>
        </p:txBody>
      </p:sp>
    </p:spTree>
    <p:extLst>
      <p:ext uri="{BB962C8B-B14F-4D97-AF65-F5344CB8AC3E}">
        <p14:creationId xmlns:p14="http://schemas.microsoft.com/office/powerpoint/2010/main" val="2974513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4E958-E76C-9842-16EA-2D66C8009C24}"/>
              </a:ext>
            </a:extLst>
          </p:cNvPr>
          <p:cNvSpPr>
            <a:spLocks noGrp="1"/>
          </p:cNvSpPr>
          <p:nvPr>
            <p:ph type="title"/>
          </p:nvPr>
        </p:nvSpPr>
        <p:spPr/>
        <p:txBody>
          <a:bodyPr/>
          <a:lstStyle/>
          <a:p>
            <a:r>
              <a:rPr lang="en-US" dirty="0"/>
              <a:t>2. Active Information Gathering</a:t>
            </a:r>
          </a:p>
        </p:txBody>
      </p:sp>
      <p:sp>
        <p:nvSpPr>
          <p:cNvPr id="3" name="Content Placeholder 2">
            <a:extLst>
              <a:ext uri="{FF2B5EF4-FFF2-40B4-BE49-F238E27FC236}">
                <a16:creationId xmlns:a16="http://schemas.microsoft.com/office/drawing/2014/main" id="{1E122F3A-8075-E1F8-5F14-BB5461C52682}"/>
              </a:ext>
            </a:extLst>
          </p:cNvPr>
          <p:cNvSpPr>
            <a:spLocks noGrp="1"/>
          </p:cNvSpPr>
          <p:nvPr>
            <p:ph idx="1"/>
          </p:nvPr>
        </p:nvSpPr>
        <p:spPr/>
        <p:txBody>
          <a:bodyPr/>
          <a:lstStyle/>
          <a:p>
            <a:r>
              <a:rPr lang="en-US" dirty="0"/>
              <a:t>Active techniques involve direct interaction with the target, which increases the risk of detection but provides more detailed and accurate information.</a:t>
            </a:r>
          </a:p>
          <a:p>
            <a:r>
              <a:rPr lang="en-US" b="1" dirty="0"/>
              <a:t>2.1 Port Scanning</a:t>
            </a:r>
          </a:p>
          <a:p>
            <a:pPr lvl="1"/>
            <a:r>
              <a:rPr lang="en-US" b="1" dirty="0"/>
              <a:t>Tools:</a:t>
            </a:r>
          </a:p>
          <a:p>
            <a:pPr lvl="2"/>
            <a:r>
              <a:rPr lang="en-US" dirty="0"/>
              <a:t>Nmap</a:t>
            </a:r>
          </a:p>
          <a:p>
            <a:pPr lvl="2"/>
            <a:r>
              <a:rPr lang="en-US" dirty="0" err="1"/>
              <a:t>Masscan</a:t>
            </a:r>
            <a:endParaRPr lang="en-US" dirty="0"/>
          </a:p>
          <a:p>
            <a:pPr lvl="1"/>
            <a:r>
              <a:rPr lang="en-US" b="1" dirty="0"/>
              <a:t>Purpose:</a:t>
            </a:r>
          </a:p>
          <a:p>
            <a:pPr lvl="2"/>
            <a:r>
              <a:rPr lang="en-US" dirty="0"/>
              <a:t>Discover active services (e.g., HTTP, FTP, SSH).</a:t>
            </a:r>
          </a:p>
          <a:p>
            <a:pPr lvl="2"/>
            <a:r>
              <a:rPr lang="en-US" dirty="0"/>
              <a:t>Identify potential vulnerabilities.</a:t>
            </a:r>
          </a:p>
          <a:p>
            <a:pPr lvl="2"/>
            <a:endParaRPr lang="en-US" b="1" dirty="0"/>
          </a:p>
          <a:p>
            <a:pPr lvl="1"/>
            <a:endParaRPr lang="en-US" b="1" dirty="0"/>
          </a:p>
          <a:p>
            <a:endParaRPr lang="en-US" dirty="0"/>
          </a:p>
        </p:txBody>
      </p:sp>
      <p:sp>
        <p:nvSpPr>
          <p:cNvPr id="4" name="Slide Number Placeholder 3">
            <a:extLst>
              <a:ext uri="{FF2B5EF4-FFF2-40B4-BE49-F238E27FC236}">
                <a16:creationId xmlns:a16="http://schemas.microsoft.com/office/drawing/2014/main" id="{445B6EA4-BA4B-C8F6-EC69-83CA0C610893}"/>
              </a:ext>
            </a:extLst>
          </p:cNvPr>
          <p:cNvSpPr>
            <a:spLocks noGrp="1"/>
          </p:cNvSpPr>
          <p:nvPr>
            <p:ph type="sldNum" sz="quarter" idx="12"/>
          </p:nvPr>
        </p:nvSpPr>
        <p:spPr/>
        <p:txBody>
          <a:bodyPr/>
          <a:lstStyle/>
          <a:p>
            <a:fld id="{CEEDF3A4-9E04-435A-AB3C-4BCD61EBBCA9}" type="slidenum">
              <a:rPr lang="en-US" smtClean="0"/>
              <a:t>7</a:t>
            </a:fld>
            <a:endParaRPr lang="en-US"/>
          </a:p>
        </p:txBody>
      </p:sp>
    </p:spTree>
    <p:extLst>
      <p:ext uri="{BB962C8B-B14F-4D97-AF65-F5344CB8AC3E}">
        <p14:creationId xmlns:p14="http://schemas.microsoft.com/office/powerpoint/2010/main" val="1140902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9A6951-DB5F-48E6-966E-833317419E8F}"/>
              </a:ext>
            </a:extLst>
          </p:cNvPr>
          <p:cNvSpPr>
            <a:spLocks noGrp="1"/>
          </p:cNvSpPr>
          <p:nvPr>
            <p:ph idx="1"/>
          </p:nvPr>
        </p:nvSpPr>
        <p:spPr>
          <a:xfrm>
            <a:off x="838200" y="988343"/>
            <a:ext cx="10515600" cy="4351338"/>
          </a:xfrm>
        </p:spPr>
        <p:txBody>
          <a:bodyPr>
            <a:normAutofit/>
          </a:bodyPr>
          <a:lstStyle/>
          <a:p>
            <a:pPr marL="0" indent="0">
              <a:buNone/>
            </a:pPr>
            <a:r>
              <a:rPr lang="en-US" sz="3200" b="1" dirty="0"/>
              <a:t>2.2 Ping Sweeping</a:t>
            </a:r>
          </a:p>
          <a:p>
            <a:pPr marL="457200" lvl="1" indent="0">
              <a:buNone/>
            </a:pPr>
            <a:r>
              <a:rPr lang="en-US" sz="2800" dirty="0"/>
              <a:t>Sending ICMP echo requests to identify live hosts on a network.</a:t>
            </a:r>
          </a:p>
          <a:p>
            <a:pPr marL="457200" lvl="1" indent="0">
              <a:buNone/>
            </a:pPr>
            <a:r>
              <a:rPr lang="en-US" sz="2800" b="1" dirty="0"/>
              <a:t>Tools:</a:t>
            </a:r>
          </a:p>
          <a:p>
            <a:pPr lvl="2"/>
            <a:r>
              <a:rPr lang="en-US" sz="2400" dirty="0" err="1"/>
              <a:t>Fping</a:t>
            </a:r>
            <a:endParaRPr lang="en-US" sz="2400" dirty="0"/>
          </a:p>
          <a:p>
            <a:pPr lvl="2"/>
            <a:r>
              <a:rPr lang="en-US" sz="2400" dirty="0"/>
              <a:t>Angry IP Scanner</a:t>
            </a:r>
          </a:p>
          <a:p>
            <a:pPr marL="457200" lvl="1" indent="0">
              <a:buNone/>
            </a:pPr>
            <a:r>
              <a:rPr lang="en-US" sz="2800" b="1" dirty="0"/>
              <a:t>Purpose:</a:t>
            </a:r>
          </a:p>
          <a:p>
            <a:pPr marL="914400" lvl="2" indent="0">
              <a:buNone/>
            </a:pPr>
            <a:r>
              <a:rPr lang="en-US" sz="2400" dirty="0"/>
              <a:t>Make an inventory of active devices in a subnet. i.e. identifying and listing all devices that are actively communicating  or reachable withing a specific network or subnet.</a:t>
            </a:r>
          </a:p>
          <a:p>
            <a:pPr marL="457200" lvl="1" indent="0">
              <a:buNone/>
            </a:pPr>
            <a:endParaRPr lang="en-US" sz="2800" b="1" dirty="0"/>
          </a:p>
          <a:p>
            <a:pPr marL="0" indent="0">
              <a:buNone/>
            </a:pPr>
            <a:endParaRPr lang="en-US" sz="3200" dirty="0"/>
          </a:p>
          <a:p>
            <a:pPr marL="0" indent="0">
              <a:buNone/>
            </a:pPr>
            <a:endParaRPr lang="en-US" sz="3200" dirty="0"/>
          </a:p>
        </p:txBody>
      </p:sp>
      <p:sp>
        <p:nvSpPr>
          <p:cNvPr id="4" name="Slide Number Placeholder 3">
            <a:extLst>
              <a:ext uri="{FF2B5EF4-FFF2-40B4-BE49-F238E27FC236}">
                <a16:creationId xmlns:a16="http://schemas.microsoft.com/office/drawing/2014/main" id="{EC4139D9-9C7E-0876-E8D0-72CA9F136678}"/>
              </a:ext>
            </a:extLst>
          </p:cNvPr>
          <p:cNvSpPr>
            <a:spLocks noGrp="1"/>
          </p:cNvSpPr>
          <p:nvPr>
            <p:ph type="sldNum" sz="quarter" idx="12"/>
          </p:nvPr>
        </p:nvSpPr>
        <p:spPr/>
        <p:txBody>
          <a:bodyPr/>
          <a:lstStyle/>
          <a:p>
            <a:fld id="{CEEDF3A4-9E04-435A-AB3C-4BCD61EBBCA9}" type="slidenum">
              <a:rPr lang="en-US" smtClean="0"/>
              <a:t>8</a:t>
            </a:fld>
            <a:endParaRPr lang="en-US"/>
          </a:p>
        </p:txBody>
      </p:sp>
    </p:spTree>
    <p:extLst>
      <p:ext uri="{BB962C8B-B14F-4D97-AF65-F5344CB8AC3E}">
        <p14:creationId xmlns:p14="http://schemas.microsoft.com/office/powerpoint/2010/main" val="1835687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CAC808-7208-37C9-2528-787BFDB6C833}"/>
              </a:ext>
            </a:extLst>
          </p:cNvPr>
          <p:cNvSpPr>
            <a:spLocks noGrp="1"/>
          </p:cNvSpPr>
          <p:nvPr>
            <p:ph idx="1"/>
          </p:nvPr>
        </p:nvSpPr>
        <p:spPr>
          <a:xfrm>
            <a:off x="838200" y="999360"/>
            <a:ext cx="10515600" cy="4351338"/>
          </a:xfrm>
        </p:spPr>
        <p:txBody>
          <a:bodyPr>
            <a:normAutofit lnSpcReduction="10000"/>
          </a:bodyPr>
          <a:lstStyle/>
          <a:p>
            <a:pPr marL="0" indent="0">
              <a:buNone/>
            </a:pPr>
            <a:r>
              <a:rPr lang="en-US" sz="3200" b="1" dirty="0"/>
              <a:t>2.3 Banner Grabbing</a:t>
            </a:r>
          </a:p>
          <a:p>
            <a:r>
              <a:rPr lang="en-US" sz="3200" dirty="0"/>
              <a:t>Retrieving software version and service details from open ports.</a:t>
            </a:r>
          </a:p>
          <a:p>
            <a:pPr lvl="1"/>
            <a:r>
              <a:rPr lang="en-US" sz="2800" b="1" dirty="0"/>
              <a:t>Tools:</a:t>
            </a:r>
          </a:p>
          <a:p>
            <a:pPr lvl="2"/>
            <a:r>
              <a:rPr lang="en-US" sz="2400" dirty="0"/>
              <a:t>Telnet</a:t>
            </a:r>
          </a:p>
          <a:p>
            <a:pPr lvl="2"/>
            <a:r>
              <a:rPr lang="en-US" sz="2400" dirty="0" err="1"/>
              <a:t>Netcat</a:t>
            </a:r>
            <a:endParaRPr lang="en-US" sz="2400" dirty="0"/>
          </a:p>
          <a:p>
            <a:pPr lvl="2"/>
            <a:r>
              <a:rPr lang="en-US" sz="2400" dirty="0"/>
              <a:t>Nmap (–</a:t>
            </a:r>
            <a:r>
              <a:rPr lang="en-US" sz="2400" dirty="0" err="1"/>
              <a:t>sV</a:t>
            </a:r>
            <a:r>
              <a:rPr lang="en-US" sz="2400" dirty="0"/>
              <a:t> flag)</a:t>
            </a:r>
          </a:p>
          <a:p>
            <a:pPr lvl="1"/>
            <a:r>
              <a:rPr lang="en-US" sz="2800" b="1" dirty="0"/>
              <a:t>Purpose:</a:t>
            </a:r>
          </a:p>
          <a:p>
            <a:pPr lvl="2"/>
            <a:r>
              <a:rPr lang="en-US" sz="2400" dirty="0"/>
              <a:t>Identifying software running on services.</a:t>
            </a:r>
          </a:p>
          <a:p>
            <a:pPr lvl="2"/>
            <a:r>
              <a:rPr lang="en-US" sz="2400" dirty="0"/>
              <a:t>Detecting outdated or vulnerable versions.</a:t>
            </a:r>
          </a:p>
          <a:p>
            <a:pPr lvl="1"/>
            <a:endParaRPr lang="en-US" sz="2800" dirty="0"/>
          </a:p>
          <a:p>
            <a:pPr lvl="1"/>
            <a:endParaRPr lang="en-US" sz="2800" dirty="0"/>
          </a:p>
        </p:txBody>
      </p:sp>
      <p:sp>
        <p:nvSpPr>
          <p:cNvPr id="4" name="Slide Number Placeholder 3">
            <a:extLst>
              <a:ext uri="{FF2B5EF4-FFF2-40B4-BE49-F238E27FC236}">
                <a16:creationId xmlns:a16="http://schemas.microsoft.com/office/drawing/2014/main" id="{56E6986E-574C-6E17-0FCA-D172DF294EFE}"/>
              </a:ext>
            </a:extLst>
          </p:cNvPr>
          <p:cNvSpPr>
            <a:spLocks noGrp="1"/>
          </p:cNvSpPr>
          <p:nvPr>
            <p:ph type="sldNum" sz="quarter" idx="12"/>
          </p:nvPr>
        </p:nvSpPr>
        <p:spPr/>
        <p:txBody>
          <a:bodyPr/>
          <a:lstStyle/>
          <a:p>
            <a:fld id="{CEEDF3A4-9E04-435A-AB3C-4BCD61EBBCA9}" type="slidenum">
              <a:rPr lang="en-US" smtClean="0"/>
              <a:t>9</a:t>
            </a:fld>
            <a:endParaRPr lang="en-US"/>
          </a:p>
        </p:txBody>
      </p:sp>
    </p:spTree>
    <p:extLst>
      <p:ext uri="{BB962C8B-B14F-4D97-AF65-F5344CB8AC3E}">
        <p14:creationId xmlns:p14="http://schemas.microsoft.com/office/powerpoint/2010/main" val="226044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6855</TotalTime>
  <Words>6247</Words>
  <Application>Microsoft Office PowerPoint</Application>
  <PresentationFormat>Widescreen</PresentationFormat>
  <Paragraphs>454</Paragraphs>
  <Slides>52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52</vt:i4>
      </vt:variant>
    </vt:vector>
  </HeadingPairs>
  <TitlesOfParts>
    <vt:vector size="63" baseType="lpstr">
      <vt:lpstr>Aptos</vt:lpstr>
      <vt:lpstr>Aptos Display</vt:lpstr>
      <vt:lpstr>Arial</vt:lpstr>
      <vt:lpstr>Arial Unicode MS</vt:lpstr>
      <vt:lpstr>Calibri</vt:lpstr>
      <vt:lpstr>Courier Std</vt:lpstr>
      <vt:lpstr>Minion Pro</vt:lpstr>
      <vt:lpstr>Myriad Pro </vt:lpstr>
      <vt:lpstr>Myriad Pro Light</vt:lpstr>
      <vt:lpstr>Wingdings</vt:lpstr>
      <vt:lpstr>Office Theme</vt:lpstr>
      <vt:lpstr>Ethical Hacking Footprinting &amp; Information Gathering</vt:lpstr>
      <vt:lpstr>What is Information Gathering and Footprinting</vt:lpstr>
      <vt:lpstr>Information Gathering Techniques</vt:lpstr>
      <vt:lpstr>1. Passive Information Gathering</vt:lpstr>
      <vt:lpstr>Passive Information Gathering</vt:lpstr>
      <vt:lpstr>PowerPoint Presentation</vt:lpstr>
      <vt:lpstr>2. Active Information Gathering</vt:lpstr>
      <vt:lpstr>PowerPoint Presentation</vt:lpstr>
      <vt:lpstr>PowerPoint Presentation</vt:lpstr>
      <vt:lpstr>PowerPoint Presentation</vt:lpstr>
      <vt:lpstr>3. Technical Information Gathering</vt:lpstr>
      <vt:lpstr>Purpose of Enumerating subdomains</vt:lpstr>
      <vt:lpstr>PowerPoint Presentation</vt:lpstr>
      <vt:lpstr>PowerPoint Presentation</vt:lpstr>
      <vt:lpstr>4. Human-Centric Information Gathering </vt:lpstr>
      <vt:lpstr>Keeping Inventory</vt:lpstr>
      <vt:lpstr>Passive Information Gathering</vt:lpstr>
      <vt:lpstr>Web Searches and Google Hack</vt:lpstr>
      <vt:lpstr>Web Searches and Google Hack(Cont..)</vt:lpstr>
      <vt:lpstr>Web Searches and Google Hack(Cont..)</vt:lpstr>
      <vt:lpstr>Some Useful Google Hacks</vt:lpstr>
      <vt:lpstr>Some Useful Google Hacks(Cont..)</vt:lpstr>
      <vt:lpstr>Some Useful Google Hacks(Cont..)</vt:lpstr>
      <vt:lpstr>Some Useful Google Hacks(Cont..)</vt:lpstr>
      <vt:lpstr>Some Useful Google Hacks(Cont..)</vt:lpstr>
      <vt:lpstr>Preventing Exploitation through Google Searches</vt:lpstr>
      <vt:lpstr>Preventing Exploitation through Google Searches</vt:lpstr>
      <vt:lpstr>WHOIS Database Records</vt:lpstr>
      <vt:lpstr>What is WHOIS Database</vt:lpstr>
      <vt:lpstr>Accessing WHOIS Information</vt:lpstr>
      <vt:lpstr>Understanding the Name Server Entry</vt:lpstr>
      <vt:lpstr>Third Party Sources of Intel</vt:lpstr>
      <vt:lpstr>PowerPoint Presentation</vt:lpstr>
      <vt:lpstr>Third Party Sources of Intel(Cont..)</vt:lpstr>
      <vt:lpstr>Third Party Sources of Intel(Cont..)</vt:lpstr>
      <vt:lpstr>Organizational website information and reconnaissance tools: (cont..) </vt:lpstr>
      <vt:lpstr>Organizational website information and reconnaissance tools (Cont..) </vt:lpstr>
      <vt:lpstr>Organizational website information and reconnaissance tools (Cont..) </vt:lpstr>
      <vt:lpstr>Organizational website information and reconnaissance tools (Cont..) </vt:lpstr>
      <vt:lpstr>Organizational website information and reconnaissance tools </vt:lpstr>
      <vt:lpstr>Organizational website information and reconnaissance tools (Cont..) </vt:lpstr>
      <vt:lpstr>File Properties</vt:lpstr>
      <vt:lpstr>EXIF tools</vt:lpstr>
      <vt:lpstr>PowerPoint Presentation</vt:lpstr>
      <vt:lpstr>Maltego</vt:lpstr>
      <vt:lpstr>3. GitHub and Online Forums</vt:lpstr>
      <vt:lpstr>4. SpiderFoot Tools</vt:lpstr>
      <vt:lpstr>How SpiderFoot Works</vt:lpstr>
      <vt:lpstr>Particular Use Case</vt:lpstr>
      <vt:lpstr>Shodan</vt:lpstr>
      <vt:lpstr>Key Features of Shodan</vt:lpstr>
      <vt:lpstr>How Shodan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Hacking Footprinting &amp; Information Gathering</dc:title>
  <dc:creator>Risala Khan</dc:creator>
  <cp:lastModifiedBy>Md. Shakil Hossain</cp:lastModifiedBy>
  <cp:revision>58</cp:revision>
  <dcterms:created xsi:type="dcterms:W3CDTF">2024-12-22T15:41:50Z</dcterms:created>
  <dcterms:modified xsi:type="dcterms:W3CDTF">2025-04-22T07:17:17Z</dcterms:modified>
</cp:coreProperties>
</file>