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425" r:id="rId21"/>
    <p:sldId id="426" r:id="rId22"/>
    <p:sldId id="427" r:id="rId23"/>
    <p:sldId id="428" r:id="rId24"/>
    <p:sldId id="429" r:id="rId25"/>
    <p:sldId id="283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9985" autoAdjust="0"/>
  </p:normalViewPr>
  <p:slideViewPr>
    <p:cSldViewPr snapToGrid="0">
      <p:cViewPr varScale="1">
        <p:scale>
          <a:sx n="71" d="100"/>
          <a:sy n="71" d="100"/>
        </p:scale>
        <p:origin x="85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9586-DDC6-4019-BEDF-75A7F1F4FDBE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742DE-721A-4CAE-ABE6-9297137D8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1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742DE-721A-4CAE-ABE6-9297137D86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3B3E-3FE5-6F45-C43F-952C9C102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F7941-156B-7F0B-C40C-39FF790DB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75E8-52B5-5494-DC2A-CE947383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72BC-5AB0-3AAD-FF9B-19F0DA49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5237-87F8-47B0-5FE5-96DC4EF6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A9C1-6104-BBD6-E7AB-929C9261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C2A10-81C4-3133-A903-75E18E8A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F8177-5D7A-D9E6-EC7D-574127E3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4F22-393C-976B-CC0D-87CB70AF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93237-4A55-91C2-0C8D-CA498AB9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4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9CD37-7B98-9F64-EC5C-759A001FE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5496C-BD8B-EC77-4CE1-F151A55B9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7B15-C9EB-6E51-656A-57C19CA6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9516F-B4D3-0761-B96D-DF77F678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21BB-50E8-F4BE-89E6-717F6172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DE99-CD22-5F50-CD07-56004D47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E49F-A68C-B543-30F0-72741FAB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9B06-9D50-3D40-DEDA-6815037B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36D84-45A6-7985-83C9-A890B0AF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636C0-94BB-E9E2-562B-D60A102D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9404-F14E-6856-2CE3-83FA9DB7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38FB-3388-A741-1179-6EBADFEA2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D104-7B78-8AEC-58C5-6DE068B9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708B6-3726-DF5A-92B6-DA232678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A09F-2898-2B11-FB2F-96BA0734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9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B8C7-CB29-7A29-8119-48E3EB6C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DEE0-B58C-F08C-37A9-E28932F11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FB2D4-4206-A4D6-9E05-685D60E3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82C7-8924-17BC-9B61-FE475697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DEB66-6114-F3E7-47CD-E5BC4428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23FDD-96D9-5FC0-9153-D776CE5A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21DF-6EC1-31BC-8C9C-EF7B61F6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7D9D2-751C-FDBE-52C2-B192E082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D6A8-60C4-52B8-B58C-B03691F1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00AC-6191-B3E2-93E3-908251021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12FD72-BEE5-2219-7BAA-C0A7AC2AB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9FEC1A-0075-349C-3A26-E1E033C1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AC677-D337-4099-0544-3B544C68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BC30-56CB-BFAE-6CD2-FBF2B2B5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1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61D4-77BF-2F61-C1FF-59AC648C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91608-0D6C-42D7-2473-DBC05873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A78F8-941C-25AB-07A2-F7DA323B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7B841-3277-940A-72CA-649D9D5D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DA5C6-F10C-F370-4D3F-9072BAF6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8BB9E-4562-E15A-8F8D-4C9D0370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050E2-B2FD-E4CB-DCF2-EEA5815D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2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8005-D816-3FB1-B57B-BBF56A40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C989-0F27-1557-216E-13C7019E1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BEB65-7571-BF63-B444-F2A7A6988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BBF6E-00EC-F037-36B3-A3B86976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A42F9-FE17-3EFF-6C4D-191B7952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3221-2783-6CCD-B3AE-C28F2877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3576-DBC5-6DA1-73EF-A43A9F5B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8CC0-41B1-A805-5D3E-375F6A80F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00596-D271-E8A6-A8CE-0794646B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61B0F-5680-D7C8-0CCF-6D0F4675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BEC36-8811-7CE5-DC74-41D5D24F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34459-4CBE-0C3A-4DF3-0044B3D3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28736-BCCE-94FE-7C37-6A4CDC71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C1395-64FF-8416-D148-3763A1D4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86C6-6FEF-75A9-A60E-DE0DC3D07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BB301-0A25-40E1-B34F-056FFED9DB0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D029-F9AD-F5E4-3A77-4D5062ECA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5541-0714-C7E7-7457-3CC43FA6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DFE8A5-2D28-453C-B561-901D896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D7B5-47C3-28C3-BCF4-CD6867D90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Forensic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0EF0-795D-4DBC-59F0-87F8FAE37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Risala Tasin Khan</a:t>
            </a:r>
          </a:p>
          <a:p>
            <a:r>
              <a:rPr lang="en-US" dirty="0"/>
              <a:t>Professor</a:t>
            </a:r>
          </a:p>
          <a:p>
            <a:r>
              <a:rPr lang="en-US" dirty="0"/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val="33242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CB2B-373B-549D-9D22-50EF377B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Civil vs. Criminal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81CB-8CAE-DF9E-3BB6-C9662514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212"/>
            <a:ext cx="10515600" cy="5119781"/>
          </a:xfrm>
        </p:spPr>
        <p:txBody>
          <a:bodyPr>
            <a:noAutofit/>
          </a:bodyPr>
          <a:lstStyle/>
          <a:p>
            <a:r>
              <a:rPr lang="en-US" sz="1600" dirty="0"/>
              <a:t>In </a:t>
            </a:r>
            <a:r>
              <a:rPr lang="en-US" sz="1600" b="1" dirty="0"/>
              <a:t>digital forensics</a:t>
            </a:r>
            <a:r>
              <a:rPr lang="en-US" sz="1600" dirty="0"/>
              <a:t>, investigations can generally be categorized into two major types: </a:t>
            </a:r>
            <a:r>
              <a:rPr lang="en-US" sz="1600" b="1" dirty="0"/>
              <a:t>civil investigations</a:t>
            </a:r>
            <a:r>
              <a:rPr lang="en-US" sz="1600" dirty="0"/>
              <a:t> and </a:t>
            </a:r>
            <a:r>
              <a:rPr lang="en-US" sz="1600" b="1" dirty="0"/>
              <a:t>criminal (or digital)</a:t>
            </a:r>
            <a:r>
              <a:rPr lang="en-US" sz="1600" dirty="0"/>
              <a:t> investigations.</a:t>
            </a:r>
          </a:p>
          <a:p>
            <a:r>
              <a:rPr lang="en-US" sz="1600" b="1" dirty="0"/>
              <a:t>Civil Investigation: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civil investigation</a:t>
            </a:r>
            <a:r>
              <a:rPr lang="en-US" sz="1600" dirty="0"/>
              <a:t> in digital forensics deals with disputes between individuals, organizations, or entities, usually involving private rights.</a:t>
            </a:r>
          </a:p>
          <a:p>
            <a:pPr lvl="1"/>
            <a:r>
              <a:rPr lang="en-US" sz="1600" dirty="0"/>
              <a:t> These cases do </a:t>
            </a:r>
            <a:r>
              <a:rPr lang="en-US" sz="1600" b="1" dirty="0"/>
              <a:t>not involve criminal charges</a:t>
            </a:r>
            <a:r>
              <a:rPr lang="en-US" sz="1600" dirty="0"/>
              <a:t>, but rather involve </a:t>
            </a:r>
            <a:r>
              <a:rPr lang="en-US" sz="1600" b="1" dirty="0"/>
              <a:t>lawsuits</a:t>
            </a:r>
            <a:r>
              <a:rPr lang="en-US" sz="1600" dirty="0"/>
              <a:t> or </a:t>
            </a:r>
            <a:r>
              <a:rPr lang="en-US" sz="1600" b="1" dirty="0"/>
              <a:t>civil litigation</a:t>
            </a:r>
            <a:r>
              <a:rPr lang="en-US" sz="1600" dirty="0"/>
              <a:t>.</a:t>
            </a:r>
          </a:p>
          <a:p>
            <a:r>
              <a:rPr lang="en-US" sz="1600" b="1" dirty="0"/>
              <a:t>Purpose:</a:t>
            </a:r>
            <a:br>
              <a:rPr lang="en-US" sz="1600" dirty="0"/>
            </a:br>
            <a:r>
              <a:rPr lang="en-US" sz="1600" dirty="0"/>
              <a:t>To collect, analyze, and present digital evidence in </a:t>
            </a:r>
            <a:r>
              <a:rPr lang="en-US" sz="1600" b="1" dirty="0"/>
              <a:t>non-criminal legal matters</a:t>
            </a:r>
            <a:r>
              <a:rPr lang="en-US" sz="1600" dirty="0"/>
              <a:t>, such as:</a:t>
            </a:r>
          </a:p>
          <a:p>
            <a:pPr lvl="1"/>
            <a:r>
              <a:rPr lang="en-US" sz="1600" dirty="0"/>
              <a:t>Breach of contract</a:t>
            </a:r>
          </a:p>
          <a:p>
            <a:pPr lvl="1"/>
            <a:r>
              <a:rPr lang="en-US" sz="1600" dirty="0"/>
              <a:t>Intellectual property theft</a:t>
            </a:r>
          </a:p>
          <a:p>
            <a:pPr lvl="1"/>
            <a:r>
              <a:rPr lang="en-US" sz="1600" dirty="0"/>
              <a:t>Employment disputes (e.g., harassment or wrongful termination)</a:t>
            </a:r>
          </a:p>
          <a:p>
            <a:pPr lvl="1"/>
            <a:r>
              <a:rPr lang="en-US" sz="1600" dirty="0"/>
              <a:t>Data breaches affecting business reputation or customer rights</a:t>
            </a:r>
          </a:p>
          <a:p>
            <a:pPr lvl="1"/>
            <a:r>
              <a:rPr lang="en-US" sz="1600" dirty="0"/>
              <a:t>Family law cases (e.g., divorce, custody disputes involving digital evidence)</a:t>
            </a:r>
          </a:p>
          <a:p>
            <a:r>
              <a:rPr lang="en-US" sz="1600" b="1" dirty="0"/>
              <a:t>Example:</a:t>
            </a:r>
            <a:br>
              <a:rPr lang="en-US" sz="1600" dirty="0"/>
            </a:br>
            <a:r>
              <a:rPr lang="en-US" sz="1600" dirty="0"/>
              <a:t>A company suspects a former employee of leaking confidential data to a competitor. A civil digital investigation may be launched to recover deleted files or trace email communications.</a:t>
            </a:r>
          </a:p>
          <a:p>
            <a:r>
              <a:rPr lang="en-US" sz="1600" b="1" dirty="0"/>
              <a:t>Handled by:</a:t>
            </a:r>
            <a:br>
              <a:rPr lang="en-US" sz="1600" dirty="0"/>
            </a:br>
            <a:r>
              <a:rPr lang="en-US" sz="1600" dirty="0"/>
              <a:t>Usually conducted by </a:t>
            </a:r>
            <a:r>
              <a:rPr lang="en-US" sz="1600" b="1" dirty="0"/>
              <a:t>private digital forensic investigators</a:t>
            </a:r>
            <a:r>
              <a:rPr lang="en-US" sz="1600" dirty="0"/>
              <a:t> or </a:t>
            </a:r>
            <a:r>
              <a:rPr lang="en-US" sz="1600" b="1" dirty="0"/>
              <a:t>corporate forensic teams</a:t>
            </a:r>
            <a:r>
              <a:rPr lang="en-US" sz="1600" dirty="0"/>
              <a:t>, and used in </a:t>
            </a:r>
            <a:r>
              <a:rPr lang="en-US" sz="1600" b="1" dirty="0"/>
              <a:t>civil courts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2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55D3-D1FD-1603-C142-583CE620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3E646-4A7D-52B5-EA06-3E0009BB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Digital (Criminal) Investigation in Digital Forensics:</a:t>
            </a:r>
          </a:p>
          <a:p>
            <a:pPr lvl="1"/>
            <a:r>
              <a:rPr lang="en-US" dirty="0"/>
              <a:t>A digital investigation (often referring to criminal digital investigation) involves examining digital devices to uncover evidence of criminal activity.</a:t>
            </a:r>
          </a:p>
          <a:p>
            <a:pPr lvl="1"/>
            <a:r>
              <a:rPr lang="en-US" dirty="0"/>
              <a:t> These are usually conducted by law enforcement or government agencies.</a:t>
            </a:r>
          </a:p>
          <a:p>
            <a:pPr lvl="1"/>
            <a:r>
              <a:rPr lang="en-US" b="1" dirty="0"/>
              <a:t>Purpose:</a:t>
            </a:r>
          </a:p>
          <a:p>
            <a:pPr lvl="1"/>
            <a:r>
              <a:rPr lang="en-US" dirty="0"/>
              <a:t>To identify, preserve, analyze, and present digital evidence to prove or disprove a crime, such as: Hacking and cyberattacks, Identity theft or fraud, Online harassment or stalking, Child exploitation or trafficking Terrorism or national security breaches. </a:t>
            </a:r>
          </a:p>
          <a:p>
            <a:pPr lvl="1"/>
            <a:r>
              <a:rPr lang="en-US" b="1" dirty="0"/>
              <a:t>Example: </a:t>
            </a:r>
          </a:p>
          <a:p>
            <a:pPr lvl="1"/>
            <a:r>
              <a:rPr lang="en-US" dirty="0"/>
              <a:t>A hacker breaks into a government system. A digital forensic team investigates the compromised systems, identifies IP traces, and collects evidence for court prosecution.</a:t>
            </a:r>
          </a:p>
          <a:p>
            <a:pPr lvl="1"/>
            <a:r>
              <a:rPr lang="en-US" b="1" dirty="0"/>
              <a:t>Handled by</a:t>
            </a:r>
            <a:r>
              <a:rPr lang="en-US" dirty="0"/>
              <a:t>: Law enforcement agencies (e.g., police cybercrime units), national security agencies, and government-certified forensic labs.</a:t>
            </a:r>
          </a:p>
        </p:txBody>
      </p:sp>
    </p:spTree>
    <p:extLst>
      <p:ext uri="{BB962C8B-B14F-4D97-AF65-F5344CB8AC3E}">
        <p14:creationId xmlns:p14="http://schemas.microsoft.com/office/powerpoint/2010/main" val="343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3318-E664-E113-DA3E-BD6BBD3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9FA88-7221-463B-7EB7-6B14D93F3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4516"/>
            <a:ext cx="10515600" cy="3653556"/>
          </a:xfrm>
        </p:spPr>
      </p:pic>
    </p:spTree>
    <p:extLst>
      <p:ext uri="{BB962C8B-B14F-4D97-AF65-F5344CB8AC3E}">
        <p14:creationId xmlns:p14="http://schemas.microsoft.com/office/powerpoint/2010/main" val="2896709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B41-E384-B49C-0498-7B66BD06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A6FC1-B567-CD33-2EB3-1A5A02D9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23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cyber world, an administrative investigation refers to a non-criminal inquiry—often internal to an organization—focused on identifying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violations, misconduct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 of digital systems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employees or affiliates.</a:t>
            </a:r>
          </a:p>
          <a:p>
            <a:pPr marL="0" indent="0" algn="just">
              <a:buNone/>
            </a:pP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Administrative Investigations: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enforce internal policies (e.g., acceptable use of IT resources)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investigate suspicious behavior like data leaks, harassment, or unauthorized access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support HR of compliance actions such as disciplinary measures or termination</a:t>
            </a:r>
          </a:p>
          <a:p>
            <a:pPr marL="0" indent="0" algn="just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Cyber-Related Scenarios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Employee data theft or unauthorized file transfers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Viewing or sharing inappropriate content on company systems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Bypassing security protocols or installing unauthorized software</a:t>
            </a:r>
          </a:p>
          <a:p>
            <a:pPr marL="0" indent="0" algn="just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Misuse of email or communication tools for harassment or fraud</a:t>
            </a:r>
          </a:p>
          <a:p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92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4AA2-575B-39A8-D2F7-968D34CC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7A87-5FCF-9A80-1A46-02BC9A96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Characteristics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Often conducted by internal IT, HR, or compliance teams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May involve digital forensics (e.g., log analysis, device imaging)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Can lead to disciplinary action, but not necessarily legal prosecution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Must balance evidence collection with employee privacy 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6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D03A7-5EE2-E989-78C0-8CEC9F80EB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UNDERSTANDING DIGITAL EVIDENCE</a:t>
            </a:r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B2BB71C2-0BE2-DE5F-534E-5BD6AC62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42" r="36325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75CA-674D-5319-AAFA-D692B469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6FBA-7325-48F7-8110-63C379E6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Digital Evidence</a:t>
            </a:r>
            <a:r>
              <a:rPr lang="en-US" dirty="0"/>
              <a:t> refers to </a:t>
            </a:r>
            <a:r>
              <a:rPr lang="en-US" b="1" dirty="0">
                <a:solidFill>
                  <a:srgbClr val="00B0F0"/>
                </a:solidFill>
              </a:rPr>
              <a:t>any data or information stored or transmitted in digital form</a:t>
            </a:r>
            <a:r>
              <a:rPr lang="en-US" dirty="0"/>
              <a:t> that can be used in a court of law to </a:t>
            </a:r>
            <a:r>
              <a:rPr lang="en-US" b="1" dirty="0">
                <a:solidFill>
                  <a:srgbClr val="00B0F0"/>
                </a:solidFill>
              </a:rPr>
              <a:t>support or refute a legal argument</a:t>
            </a:r>
            <a:r>
              <a:rPr lang="en-US" dirty="0"/>
              <a:t>, whether in </a:t>
            </a:r>
            <a:r>
              <a:rPr lang="en-US" b="1" dirty="0">
                <a:solidFill>
                  <a:srgbClr val="FF0000"/>
                </a:solidFill>
              </a:rPr>
              <a:t>civil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>
                <a:solidFill>
                  <a:srgbClr val="FF0000"/>
                </a:solidFill>
              </a:rPr>
              <a:t>criminal</a:t>
            </a:r>
            <a:r>
              <a:rPr lang="en-US" dirty="0"/>
              <a:t>, 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administrative</a:t>
            </a:r>
            <a:r>
              <a:rPr lang="en-US" dirty="0"/>
              <a:t> cases.</a:t>
            </a:r>
          </a:p>
          <a:p>
            <a:r>
              <a:rPr lang="en-US" b="1" dirty="0"/>
              <a:t>Examples of Digital Evidence:</a:t>
            </a:r>
          </a:p>
          <a:p>
            <a:pPr lvl="1"/>
            <a:r>
              <a:rPr lang="en-US" dirty="0"/>
              <a:t>Emails and attachments</a:t>
            </a:r>
          </a:p>
          <a:p>
            <a:pPr lvl="1"/>
            <a:r>
              <a:rPr lang="en-US" dirty="0"/>
              <a:t>Text messages, call logs, and chat transcripts (e.g., WhatsApp, Messenger)</a:t>
            </a:r>
          </a:p>
          <a:p>
            <a:pPr lvl="1"/>
            <a:r>
              <a:rPr lang="en-US" dirty="0"/>
              <a:t>Social media posts and profiles</a:t>
            </a:r>
          </a:p>
          <a:p>
            <a:pPr lvl="1"/>
            <a:r>
              <a:rPr lang="en-US" dirty="0"/>
              <a:t>Images, videos, and audio recordings</a:t>
            </a:r>
          </a:p>
          <a:p>
            <a:pPr lvl="1"/>
            <a:r>
              <a:rPr lang="en-US" dirty="0"/>
              <a:t>Browsing history and cookies</a:t>
            </a:r>
          </a:p>
          <a:p>
            <a:pPr lvl="1"/>
            <a:r>
              <a:rPr lang="en-US" dirty="0"/>
              <a:t>Documents (PDFs, Word files, spreadsheets)</a:t>
            </a:r>
          </a:p>
          <a:p>
            <a:pPr lvl="1"/>
            <a:r>
              <a:rPr lang="en-US" dirty="0"/>
              <a:t>IP addresses and geolocation data</a:t>
            </a:r>
          </a:p>
          <a:p>
            <a:pPr lvl="1"/>
            <a:r>
              <a:rPr lang="en-US" dirty="0"/>
              <a:t>System logs and event logs</a:t>
            </a:r>
          </a:p>
          <a:p>
            <a:pPr lvl="1"/>
            <a:r>
              <a:rPr lang="en-US" dirty="0"/>
              <a:t>Network traffic captures</a:t>
            </a:r>
          </a:p>
          <a:p>
            <a:pPr lvl="1"/>
            <a:r>
              <a:rPr lang="en-US" dirty="0"/>
              <a:t>Metadata (timestamps, authorship,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2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453B-D5B9-5DFD-3C7F-BEA8FD3B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 of Digital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E66D-E215-C1EE-2786-6A6C7EE3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Computers and laptops</a:t>
            </a:r>
          </a:p>
          <a:p>
            <a:pPr lvl="1"/>
            <a:r>
              <a:rPr lang="en-US" dirty="0"/>
              <a:t>Mobile phones and tablets</a:t>
            </a:r>
          </a:p>
          <a:p>
            <a:pPr lvl="1"/>
            <a:r>
              <a:rPr lang="en-US" dirty="0"/>
              <a:t>Cloud storage (e.g., Google Drive, OneDrive)</a:t>
            </a:r>
          </a:p>
          <a:p>
            <a:pPr lvl="1"/>
            <a:r>
              <a:rPr lang="en-US" dirty="0"/>
              <a:t>Servers and databases</a:t>
            </a:r>
          </a:p>
          <a:p>
            <a:pPr lvl="1"/>
            <a:r>
              <a:rPr lang="en-US" dirty="0"/>
              <a:t>USB drives and external hard disks</a:t>
            </a:r>
          </a:p>
          <a:p>
            <a:pPr lvl="1"/>
            <a:r>
              <a:rPr lang="en-US" dirty="0"/>
              <a:t>IoT devices (smart cameras, smartwatches)</a:t>
            </a:r>
          </a:p>
          <a:p>
            <a:pPr lvl="1"/>
            <a:r>
              <a:rPr lang="en-US" dirty="0"/>
              <a:t>Email servers and web hosting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62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FE12-7236-5B8D-43A6-9DEC9735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Digital Evidence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0195-B673-6C9C-F89E-2D46A1CC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Authentication:</a:t>
            </a:r>
            <a:r>
              <a:rPr lang="en-US" dirty="0"/>
              <a:t> Proves identity or activity (e.g., who sent an email).</a:t>
            </a:r>
          </a:p>
          <a:p>
            <a:r>
              <a:rPr lang="en-US" b="1" dirty="0"/>
              <a:t>Timeline: </a:t>
            </a:r>
            <a:r>
              <a:rPr lang="en-US" dirty="0"/>
              <a:t>Establishes when something happened (timestamps).</a:t>
            </a:r>
          </a:p>
          <a:p>
            <a:r>
              <a:rPr lang="en-US" b="1" dirty="0"/>
              <a:t>Corroboration:</a:t>
            </a:r>
            <a:r>
              <a:rPr lang="en-US" dirty="0"/>
              <a:t> Supports or contradicts witness testimony.</a:t>
            </a:r>
          </a:p>
          <a:p>
            <a:r>
              <a:rPr lang="en-US" b="1" dirty="0"/>
              <a:t>Linking suspects:</a:t>
            </a:r>
            <a:r>
              <a:rPr lang="en-US" dirty="0"/>
              <a:t> Connects people to devices, files, or events.</a:t>
            </a:r>
          </a:p>
          <a:p>
            <a:r>
              <a:rPr lang="en-US" b="1" dirty="0"/>
              <a:t>Reconstruction:</a:t>
            </a:r>
            <a:r>
              <a:rPr lang="en-US" dirty="0"/>
              <a:t> Helps understand how a crime or event occurred.</a:t>
            </a:r>
          </a:p>
        </p:txBody>
      </p:sp>
    </p:spTree>
    <p:extLst>
      <p:ext uri="{BB962C8B-B14F-4D97-AF65-F5344CB8AC3E}">
        <p14:creationId xmlns:p14="http://schemas.microsoft.com/office/powerpoint/2010/main" val="199452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F29F-C35F-CDB2-90AA-0AD812CF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Digital Evidence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C7FDD7-1FB4-EF9E-92C5-4A3F9576F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034609"/>
              </p:ext>
            </p:extLst>
          </p:nvPr>
        </p:nvGraphicFramePr>
        <p:xfrm>
          <a:off x="838200" y="2949734"/>
          <a:ext cx="10515600" cy="2590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527148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567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b="1" dirty="0"/>
                        <a:t>Characteristic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10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Volatile/non-volatile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be easily altered or lost (especially in RAM)/permanent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821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Easily duplicated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be copied identically using forensic tools.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955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Requires authentication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Must prove that it hasn’t been tampered with.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069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Chain of custody is critical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Must be tracked from collection to court to be admissible.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90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F43F-7F62-1D07-8C32-37C3B7EC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597B7-66FB-3648-27D7-E2755F0C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Computer Forensic refers to the set of methodological procedures or  techniques that helps </a:t>
            </a:r>
            <a:r>
              <a:rPr lang="en-US" dirty="0">
                <a:solidFill>
                  <a:srgbClr val="00B0F0"/>
                </a:solidFill>
              </a:rPr>
              <a:t>identify , gather, preserve, interpret, document and present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evidence</a:t>
            </a:r>
            <a:r>
              <a:rPr lang="en-US" dirty="0"/>
              <a:t> from computing equipment in such a way that any collected document is acceptable during a legal and/or administrative proceeding.</a:t>
            </a:r>
          </a:p>
          <a:p>
            <a:r>
              <a:rPr lang="en-US" b="1" dirty="0"/>
              <a:t>Objective:</a:t>
            </a:r>
          </a:p>
          <a:p>
            <a:pPr lvl="1"/>
            <a:r>
              <a:rPr lang="en-US" dirty="0"/>
              <a:t>To track and prosecute the preparators of a cyber crime</a:t>
            </a:r>
          </a:p>
          <a:p>
            <a:pPr lvl="1"/>
            <a:r>
              <a:rPr lang="en-US" dirty="0"/>
              <a:t>To gather evidence of a cyber crime in a forensically sound manner.</a:t>
            </a:r>
          </a:p>
          <a:p>
            <a:pPr lvl="1"/>
            <a:r>
              <a:rPr lang="en-US" dirty="0"/>
              <a:t>To estimate the potential impact caused by the incident on the victim and determine the intent to the perpetrator.</a:t>
            </a:r>
          </a:p>
          <a:p>
            <a:pPr lvl="1"/>
            <a:r>
              <a:rPr lang="en-US" dirty="0"/>
              <a:t>To minimize the tangible and intangible losses to the organization.</a:t>
            </a:r>
          </a:p>
          <a:p>
            <a:pPr lvl="1"/>
            <a:r>
              <a:rPr lang="en-US" dirty="0"/>
              <a:t>To protect the organization from similar incidents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71971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54DD-11AA-AB53-0F8B-7BF5063E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Potential Evidence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9A41D-36A2-7662-F87D-936131EF3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482" y="1825625"/>
            <a:ext cx="10169036" cy="4351338"/>
          </a:xfrm>
        </p:spPr>
      </p:pic>
    </p:spTree>
    <p:extLst>
      <p:ext uri="{BB962C8B-B14F-4D97-AF65-F5344CB8AC3E}">
        <p14:creationId xmlns:p14="http://schemas.microsoft.com/office/powerpoint/2010/main" val="1684657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05AC-01F0-3BBA-D865-E48F0759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Potential Evidence(Cont..)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1DE0C9-7D74-CFDB-8F36-3505C2E98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50990"/>
              </p:ext>
            </p:extLst>
          </p:nvPr>
        </p:nvGraphicFramePr>
        <p:xfrm>
          <a:off x="838200" y="1462555"/>
          <a:ext cx="105156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376215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24208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82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Computers &amp; Laptops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Documents, emails, browsing history, deleted files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2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Mobile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Texts, call logs, GPS data, app usage, photos, social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2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Cloud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Files stored on Google Drive, Dropbox, iCloud, backups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9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Removable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USB drives, SD cards, external hard drives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82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Email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Communication records, attachments, headers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Posts, messages, images, metadata (timestamps, geolocation)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4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Web 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Search history, cookies, cached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2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Network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 addresses, access times, data 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8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Server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User activity, login attempts, system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0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Surveillance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CCTV footage, timestamps, motion detection logs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8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Gaming Consoles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Chat logs, user activity, online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36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41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410D-A998-8D96-815A-72599608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obvious but valuable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458E-F464-0D51-097F-C7F9653F0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b="1" dirty="0"/>
              <a:t>Instant Messaging Apps</a:t>
            </a:r>
            <a:r>
              <a:rPr lang="en-US" dirty="0"/>
              <a:t> (e.g., WhatsApp, Signal): </a:t>
            </a:r>
          </a:p>
          <a:p>
            <a:pPr lvl="1">
              <a:buFontTx/>
              <a:buChar char="-"/>
            </a:pPr>
            <a:r>
              <a:rPr lang="en-US" dirty="0"/>
              <a:t>Encrypted chats, media files</a:t>
            </a:r>
          </a:p>
          <a:p>
            <a:pPr>
              <a:buFontTx/>
              <a:buChar char="-"/>
            </a:pPr>
            <a:r>
              <a:rPr lang="en-US" b="1" dirty="0"/>
              <a:t>GPS &amp; Navigation Systems: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Location history, travel routes</a:t>
            </a:r>
          </a:p>
          <a:p>
            <a:pPr>
              <a:buFontTx/>
              <a:buChar char="-"/>
            </a:pPr>
            <a:r>
              <a:rPr lang="en-US" b="1" dirty="0"/>
              <a:t>Vehicle Infotainment Systems: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Paired devices, call logs, navigation data</a:t>
            </a:r>
          </a:p>
          <a:p>
            <a:pPr>
              <a:buFontTx/>
              <a:buChar char="-"/>
            </a:pPr>
            <a:r>
              <a:rPr lang="en-US" b="1" dirty="0"/>
              <a:t>Digital Cameras: </a:t>
            </a:r>
          </a:p>
          <a:p>
            <a:pPr lvl="1">
              <a:buFontTx/>
              <a:buChar char="-"/>
            </a:pPr>
            <a:r>
              <a:rPr lang="en-US" dirty="0"/>
              <a:t>EXIF metadata in photos (e.g., time, location)</a:t>
            </a:r>
          </a:p>
          <a:p>
            <a:pPr>
              <a:buFontTx/>
              <a:buChar char="-"/>
            </a:pPr>
            <a:r>
              <a:rPr lang="en-US" b="1" dirty="0"/>
              <a:t>Virtual Machines &amp; Containers: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Snapshots, logs, isolated environments</a:t>
            </a:r>
          </a:p>
          <a:p>
            <a:pPr>
              <a:buFontTx/>
              <a:buChar char="-"/>
            </a:pPr>
            <a:r>
              <a:rPr lang="en-US" b="1" dirty="0"/>
              <a:t>Online Services:</a:t>
            </a:r>
            <a:r>
              <a:rPr lang="en-US" dirty="0"/>
              <a:t> </a:t>
            </a:r>
          </a:p>
          <a:p>
            <a:pPr lvl="1">
              <a:buFontTx/>
              <a:buChar char="-"/>
            </a:pPr>
            <a:r>
              <a:rPr lang="en-US" dirty="0"/>
              <a:t>Forums, cloud-hosted databases, SaaS platforms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93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8F2EC-CFE4-872A-7690-BF1A18F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 collect information from different </a:t>
            </a:r>
            <a:r>
              <a:rPr lang="en-US" dirty="0" err="1"/>
              <a:t>souces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34F0-F107-3D5D-F60A-29F17FF7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source offers a different lens into user behavior, intent, and timeline. For example:</a:t>
            </a:r>
          </a:p>
          <a:p>
            <a:r>
              <a:rPr lang="en-US" dirty="0"/>
              <a:t>- </a:t>
            </a:r>
            <a:r>
              <a:rPr lang="en-US" b="1" dirty="0"/>
              <a:t>A deleted file</a:t>
            </a:r>
            <a:r>
              <a:rPr lang="en-US" dirty="0"/>
              <a:t> on a </a:t>
            </a:r>
            <a:r>
              <a:rPr lang="en-US" b="1" dirty="0"/>
              <a:t>USB drive</a:t>
            </a:r>
            <a:r>
              <a:rPr lang="en-US" dirty="0"/>
              <a:t> might be recovered to prove IP theft.</a:t>
            </a:r>
          </a:p>
          <a:p>
            <a:r>
              <a:rPr lang="en-US" dirty="0"/>
              <a:t>- </a:t>
            </a:r>
            <a:r>
              <a:rPr lang="en-US" b="1" dirty="0"/>
              <a:t>Chat logs</a:t>
            </a:r>
            <a:r>
              <a:rPr lang="en-US" dirty="0"/>
              <a:t> from a </a:t>
            </a:r>
            <a:r>
              <a:rPr lang="en-US" b="1" dirty="0"/>
              <a:t>gaming console</a:t>
            </a:r>
            <a:r>
              <a:rPr lang="en-US" dirty="0"/>
              <a:t> could reveal grooming or harassment.</a:t>
            </a:r>
          </a:p>
          <a:p>
            <a:r>
              <a:rPr lang="en-US" dirty="0"/>
              <a:t>- </a:t>
            </a:r>
            <a:r>
              <a:rPr lang="en-US" b="1" dirty="0"/>
              <a:t>Cloud backups</a:t>
            </a:r>
            <a:r>
              <a:rPr lang="en-US" dirty="0"/>
              <a:t> might contain incriminating documents long after deletion from a local device.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7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4B01-B767-3EA3-D8A4-AED47E1A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CC1F-C889-D98E-BE8F-AF28AF8C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Digital evidence collection must be governed by five basic rules that makes it admissible in court.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Understandable:</a:t>
            </a:r>
            <a:r>
              <a:rPr lang="en-US" dirty="0"/>
              <a:t> Evidence must be </a:t>
            </a:r>
            <a:r>
              <a:rPr lang="en-US" b="1" dirty="0">
                <a:solidFill>
                  <a:srgbClr val="FF0000"/>
                </a:solidFill>
              </a:rPr>
              <a:t>clear and understandable</a:t>
            </a:r>
            <a:r>
              <a:rPr lang="en-US" dirty="0"/>
              <a:t> to the judge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Admissible:</a:t>
            </a:r>
            <a:r>
              <a:rPr lang="en-US" dirty="0"/>
              <a:t> Evidence must be </a:t>
            </a:r>
            <a:r>
              <a:rPr lang="en-US" b="1" dirty="0">
                <a:solidFill>
                  <a:srgbClr val="FF0000"/>
                </a:solidFill>
              </a:rPr>
              <a:t>related </a:t>
            </a:r>
            <a:r>
              <a:rPr lang="en-US" dirty="0"/>
              <a:t>to the </a:t>
            </a:r>
            <a:r>
              <a:rPr lang="en-US" dirty="0">
                <a:solidFill>
                  <a:srgbClr val="FF0000"/>
                </a:solidFill>
              </a:rPr>
              <a:t>fact</a:t>
            </a:r>
            <a:r>
              <a:rPr lang="en-US" dirty="0"/>
              <a:t> being proved.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Authentic:</a:t>
            </a:r>
            <a:r>
              <a:rPr lang="en-US" dirty="0"/>
              <a:t> Evidence must be </a:t>
            </a:r>
            <a:r>
              <a:rPr lang="en-US" b="1" dirty="0">
                <a:solidFill>
                  <a:srgbClr val="FF0000"/>
                </a:solidFill>
              </a:rPr>
              <a:t>real</a:t>
            </a:r>
            <a:r>
              <a:rPr lang="en-US" dirty="0"/>
              <a:t> and appropriately </a:t>
            </a:r>
            <a:r>
              <a:rPr lang="en-US" b="1" dirty="0">
                <a:solidFill>
                  <a:srgbClr val="FF0000"/>
                </a:solidFill>
              </a:rPr>
              <a:t>related</a:t>
            </a:r>
            <a:r>
              <a:rPr lang="en-US" dirty="0"/>
              <a:t> to the incident.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Reliable:</a:t>
            </a:r>
            <a:r>
              <a:rPr lang="en-US" dirty="0"/>
              <a:t> There must not be any doubt about the </a:t>
            </a:r>
            <a:r>
              <a:rPr lang="en-US" b="1" dirty="0">
                <a:solidFill>
                  <a:srgbClr val="FF0000"/>
                </a:solidFill>
              </a:rPr>
              <a:t>authenticity</a:t>
            </a:r>
            <a:r>
              <a:rPr lang="en-US" dirty="0"/>
              <a:t> of the evidence.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Complete:</a:t>
            </a:r>
            <a:r>
              <a:rPr lang="en-US" dirty="0"/>
              <a:t> The evidence must prove the </a:t>
            </a:r>
            <a:r>
              <a:rPr lang="en-US" b="1" dirty="0">
                <a:solidFill>
                  <a:srgbClr val="FF0000"/>
                </a:solidFill>
              </a:rPr>
              <a:t>attacker’s actions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his/her innocence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76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21" y="463639"/>
            <a:ext cx="10535903" cy="59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41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1CD3-121C-B43C-1326-AB0AADCA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Working Group on Digital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3DB-586D-C92B-3E39-44F1EDF6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SWGDE is a U.S.-based organization that brings together experts from </a:t>
            </a:r>
            <a:r>
              <a:rPr lang="en-US" b="1" dirty="0">
                <a:solidFill>
                  <a:srgbClr val="00B0F0"/>
                </a:solidFill>
              </a:rPr>
              <a:t>law enforcement, academia, private industry, and government</a:t>
            </a:r>
            <a:r>
              <a:rPr lang="en-US" dirty="0"/>
              <a:t> to develop </a:t>
            </a:r>
            <a:r>
              <a:rPr lang="en-US" b="1" dirty="0">
                <a:solidFill>
                  <a:srgbClr val="00B0F0"/>
                </a:solidFill>
              </a:rPr>
              <a:t>guidelines, standards, and best practices</a:t>
            </a:r>
            <a:r>
              <a:rPr lang="en-US" dirty="0"/>
              <a:t> for handling digital and multimedia evidence.</a:t>
            </a:r>
          </a:p>
          <a:p>
            <a:r>
              <a:rPr lang="en-US" b="1" dirty="0"/>
              <a:t>Core Objectives</a:t>
            </a:r>
          </a:p>
          <a:p>
            <a:pPr lvl="1"/>
            <a:r>
              <a:rPr lang="en-US" dirty="0"/>
              <a:t>Promote consistency and quality in digital forensic practices</a:t>
            </a:r>
          </a:p>
          <a:p>
            <a:pPr lvl="1"/>
            <a:r>
              <a:rPr lang="en-US" dirty="0"/>
              <a:t>Foster communication and cooperation across forensic disciplines</a:t>
            </a:r>
          </a:p>
          <a:p>
            <a:pPr lvl="1"/>
            <a:r>
              <a:rPr lang="en-US" dirty="0"/>
              <a:t>Develop consensus-based documents to guide practitioners</a:t>
            </a:r>
          </a:p>
          <a:p>
            <a:pPr lvl="1"/>
            <a:r>
              <a:rPr lang="en-US" dirty="0"/>
              <a:t>Support the creation of national and international standards (e.g., ASTM E2763 for computer forensics)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144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C414-9718-E7B1-9103-07501BC4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ABF4-C7B1-8018-EFB1-9DE395E9B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Membership &amp; Structure</a:t>
            </a:r>
          </a:p>
          <a:p>
            <a:pPr lvl="1"/>
            <a:r>
              <a:rPr lang="en-US" dirty="0"/>
              <a:t>Composed of up to 125 subject-matter experts</a:t>
            </a:r>
          </a:p>
          <a:p>
            <a:pPr lvl="1"/>
            <a:r>
              <a:rPr lang="en-US" dirty="0"/>
              <a:t>Includes forensic scientists, legal professionals, academics, and statisticians</a:t>
            </a:r>
          </a:p>
          <a:p>
            <a:pPr lvl="1"/>
            <a:r>
              <a:rPr lang="en-US" dirty="0"/>
              <a:t>Organized into standing committees (e.g., Audio, Imaging, Quality, Video)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4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C00C-046F-7502-B1D6-839EEC44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97DE-9F11-3A8A-1D72-E83008416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"All agencies that seize and/or examine digital evidence must maintain an appropriate Standard Operating Procedure (SOP) document."</a:t>
            </a:r>
            <a:endParaRPr lang="en-US" dirty="0"/>
          </a:p>
          <a:p>
            <a:r>
              <a:rPr lang="en-US" dirty="0"/>
              <a:t>This SOP must:</a:t>
            </a:r>
          </a:p>
          <a:p>
            <a:pPr lvl="1"/>
            <a:r>
              <a:rPr lang="en-US" dirty="0"/>
              <a:t>Clearly outline </a:t>
            </a:r>
            <a:r>
              <a:rPr lang="en-US" b="1" dirty="0">
                <a:solidFill>
                  <a:srgbClr val="FF0000"/>
                </a:solidFill>
              </a:rPr>
              <a:t>all policies and procedures</a:t>
            </a:r>
            <a:r>
              <a:rPr lang="en-US" dirty="0"/>
              <a:t> related to digital evidence.</a:t>
            </a:r>
          </a:p>
          <a:p>
            <a:pPr lvl="1"/>
            <a:r>
              <a:rPr lang="en-US" dirty="0"/>
              <a:t>Be issued under the </a:t>
            </a:r>
            <a:r>
              <a:rPr lang="en-US" b="1" dirty="0">
                <a:solidFill>
                  <a:srgbClr val="FF0000"/>
                </a:solidFill>
              </a:rPr>
              <a:t>agency’s management authority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Serve as a foundational document to ensure </a:t>
            </a:r>
            <a:r>
              <a:rPr lang="en-US" b="1" dirty="0">
                <a:solidFill>
                  <a:srgbClr val="FF0000"/>
                </a:solidFill>
              </a:rPr>
              <a:t>consistency, reliability, and legal defensibility</a:t>
            </a:r>
            <a:r>
              <a:rPr lang="en-US" dirty="0"/>
              <a:t> in forensic practices.</a:t>
            </a:r>
          </a:p>
          <a:p>
            <a:r>
              <a:rPr lang="en-US" b="1" dirty="0"/>
              <a:t>Why it matters: </a:t>
            </a:r>
          </a:p>
          <a:p>
            <a:pPr lvl="1"/>
            <a:r>
              <a:rPr lang="en-US" dirty="0"/>
              <a:t>In digital forensics, even small procedural missteps can lead to evidence being challenged or excluded in court. </a:t>
            </a:r>
          </a:p>
          <a:p>
            <a:pPr lvl="1"/>
            <a:r>
              <a:rPr lang="en-US" dirty="0"/>
              <a:t>SOPs help ensure that evidence is handled in a scientifically sound and legally admissible manner.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02A2-5A69-2E37-EC1E-E36E66E6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9A3D-368E-74D1-F7EF-275D4E365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"Agency management must review the SOPs on an annual basis to ensure their continued suitability and effectiveness.“</a:t>
            </a:r>
          </a:p>
          <a:p>
            <a:r>
              <a:rPr lang="en-US" dirty="0"/>
              <a:t>Why it matters:</a:t>
            </a:r>
          </a:p>
          <a:p>
            <a:pPr lvl="1"/>
            <a:r>
              <a:rPr lang="en-US" dirty="0"/>
              <a:t>Digital forensics evolves rapidly—new devices, file systems, and threats emerge constantly. This standard ensures that: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Procedures stay current</a:t>
            </a:r>
            <a:r>
              <a:rPr lang="en-US" dirty="0"/>
              <a:t> with technological advancements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Personnel remain aligned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with best practices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Evidence handling remains legally defensible</a:t>
            </a:r>
            <a:endParaRPr lang="en-US" dirty="0">
              <a:solidFill>
                <a:srgbClr val="00B0F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6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6F6D-0617-5EB5-6600-D500E1684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Computer Forensic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D94D-5C97-FFFA-CC11-228F3AC2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the overall integrity and continued  existence of IT systems and network infrastructure within the organization</a:t>
            </a:r>
          </a:p>
          <a:p>
            <a:r>
              <a:rPr lang="en-US" dirty="0"/>
              <a:t>To extract, process and interpret the factual evidence in such way that it proves attacker’s action in the court.</a:t>
            </a:r>
          </a:p>
          <a:p>
            <a:r>
              <a:rPr lang="en-US" dirty="0"/>
              <a:t> To effectively track down perpetrators from different parts of the world.</a:t>
            </a:r>
          </a:p>
          <a:p>
            <a:r>
              <a:rPr lang="en-US" dirty="0"/>
              <a:t>To protect organization’s financial resource and valuable time.</a:t>
            </a:r>
          </a:p>
        </p:txBody>
      </p:sp>
    </p:spTree>
    <p:extLst>
      <p:ext uri="{BB962C8B-B14F-4D97-AF65-F5344CB8AC3E}">
        <p14:creationId xmlns:p14="http://schemas.microsoft.com/office/powerpoint/2010/main" val="4066086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FCB6-B4F2-7087-143E-39FB9415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5C238-71FA-F4EB-475D-28CA1581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"Procedures used must be generally accepted in the field or supported by data gathered and recorded in a scientific manner.”</a:t>
            </a:r>
          </a:p>
          <a:p>
            <a:r>
              <a:rPr lang="en-US" b="1" dirty="0"/>
              <a:t>Why it matters:</a:t>
            </a:r>
          </a:p>
          <a:p>
            <a:pPr lvl="1"/>
            <a:r>
              <a:rPr lang="en-US" dirty="0"/>
              <a:t>This standard ensures that digital forensic methods are:</a:t>
            </a:r>
          </a:p>
          <a:p>
            <a:pPr lvl="1"/>
            <a:r>
              <a:rPr lang="en-US" b="1" dirty="0"/>
              <a:t>Scientifically valid</a:t>
            </a:r>
            <a:r>
              <a:rPr lang="en-US" dirty="0"/>
              <a:t>: Techniques must be backed by empirical data or peer-reviewed research.</a:t>
            </a:r>
          </a:p>
          <a:p>
            <a:pPr lvl="1"/>
            <a:r>
              <a:rPr lang="en-US" b="1" dirty="0"/>
              <a:t>Legally defensible</a:t>
            </a:r>
            <a:r>
              <a:rPr lang="en-US" dirty="0"/>
              <a:t>: Courts require that evidence be collected and analyzed using </a:t>
            </a:r>
            <a:r>
              <a:rPr lang="en-US" b="1" dirty="0"/>
              <a:t>recognized, reliable methods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Flexible yet rigorous</a:t>
            </a:r>
            <a:r>
              <a:rPr lang="en-US" dirty="0"/>
              <a:t>: While multiple valid approaches may exist, each must demonstrate </a:t>
            </a:r>
            <a:r>
              <a:rPr lang="en-US" b="1" dirty="0"/>
              <a:t>accuracy and reliability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50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B379-7C5D-0121-912F-875D2968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B24DF-5F02-33BA-289D-95D2E592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"All elements of the SOP must be documented and must be available for review.”</a:t>
            </a:r>
          </a:p>
          <a:p>
            <a:r>
              <a:rPr lang="en-US" b="1" dirty="0"/>
              <a:t>Why it matters:</a:t>
            </a:r>
          </a:p>
          <a:p>
            <a:pPr lvl="1"/>
            <a:r>
              <a:rPr lang="en-US" dirty="0"/>
              <a:t>This standard ensures that:</a:t>
            </a:r>
          </a:p>
          <a:p>
            <a:pPr lvl="1"/>
            <a:r>
              <a:rPr lang="en-US" b="1" dirty="0"/>
              <a:t>Transparency</a:t>
            </a:r>
            <a:r>
              <a:rPr lang="en-US" dirty="0"/>
              <a:t> is maintained—anyone reviewing the agency’s practices (e.g., auditors, courts, or oversight bodies) can access the full scope of procedures.</a:t>
            </a:r>
          </a:p>
          <a:p>
            <a:pPr lvl="1"/>
            <a:r>
              <a:rPr lang="en-US" b="1" dirty="0"/>
              <a:t>Accountability</a:t>
            </a:r>
            <a:r>
              <a:rPr lang="en-US" dirty="0"/>
              <a:t> is upheld—investigators and analysts follow clearly defined, reviewable protocols.</a:t>
            </a:r>
          </a:p>
          <a:p>
            <a:pPr lvl="1"/>
            <a:r>
              <a:rPr lang="en-US" b="1" dirty="0"/>
              <a:t>Consistency</a:t>
            </a:r>
            <a:r>
              <a:rPr lang="en-US" dirty="0"/>
              <a:t> is enforced—documented SOPs reduce ambiguity and variation in how digital evidence is handled.</a:t>
            </a:r>
          </a:p>
          <a:p>
            <a:r>
              <a:rPr lang="en-US" dirty="0"/>
              <a:t>It’s a foundational principle in quality assurance and legal defensibility, especially in environments where digital evidence can make or break a case.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296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2209-5536-1B57-C35A-9A8B25A5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FB9D-5F6E-45E4-2EAC-FC06D0575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"Agency management must ensure that all documentation is reviewed and approved by management prior to implementation.“</a:t>
            </a:r>
          </a:p>
          <a:p>
            <a:r>
              <a:rPr lang="en-US" b="1" dirty="0"/>
              <a:t>Why it matters:</a:t>
            </a:r>
          </a:p>
          <a:p>
            <a:pPr lvl="1"/>
            <a:r>
              <a:rPr lang="en-US" dirty="0"/>
              <a:t>This standard reinforces the importance of </a:t>
            </a:r>
            <a:r>
              <a:rPr lang="en-US" b="1" dirty="0"/>
              <a:t>oversight and accountability</a:t>
            </a:r>
            <a:r>
              <a:rPr lang="en-US" dirty="0"/>
              <a:t> in digital forensic procedures. It ensures that:</a:t>
            </a:r>
          </a:p>
          <a:p>
            <a:pPr lvl="1"/>
            <a:r>
              <a:rPr lang="en-US" b="1" dirty="0"/>
              <a:t>Policies and procedures are vetted</a:t>
            </a:r>
            <a:r>
              <a:rPr lang="en-US" dirty="0"/>
              <a:t> before being put into practice</a:t>
            </a:r>
          </a:p>
          <a:p>
            <a:pPr lvl="1"/>
            <a:r>
              <a:rPr lang="en-US" dirty="0"/>
              <a:t>There’s a </a:t>
            </a:r>
            <a:r>
              <a:rPr lang="en-US" b="1" dirty="0"/>
              <a:t>clear chain of responsibility</a:t>
            </a:r>
            <a:r>
              <a:rPr lang="en-US" dirty="0"/>
              <a:t> for what gets implemented</a:t>
            </a:r>
          </a:p>
          <a:p>
            <a:pPr lvl="1"/>
            <a:r>
              <a:rPr lang="en-US" dirty="0"/>
              <a:t>Agencies avoid the risks of </a:t>
            </a:r>
            <a:r>
              <a:rPr lang="en-US" b="1" dirty="0"/>
              <a:t>unapproved or inconsistent practices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45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F425-C6C5-265A-47B5-31C64149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8192-3FB3-B659-570A-993A1FABD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"All activity relating to the seizure, storage, examination, or transfer of digital evidence must be recorded in writing and be available for review and testimony.”</a:t>
            </a:r>
          </a:p>
          <a:p>
            <a:r>
              <a:rPr lang="en-US" b="1" dirty="0"/>
              <a:t>Why it matters:</a:t>
            </a:r>
          </a:p>
          <a:p>
            <a:pPr lvl="1"/>
            <a:r>
              <a:rPr lang="en-US" dirty="0"/>
              <a:t>This criterion emphasizes </a:t>
            </a:r>
            <a:r>
              <a:rPr lang="en-US" b="1" dirty="0">
                <a:solidFill>
                  <a:srgbClr val="00B0F0"/>
                </a:solidFill>
              </a:rPr>
              <a:t>transparency, accountability, and reproducibility</a:t>
            </a:r>
            <a:r>
              <a:rPr lang="en-US" dirty="0"/>
              <a:t> in digital forensic work. It ensures that:</a:t>
            </a:r>
          </a:p>
          <a:p>
            <a:pPr lvl="1"/>
            <a:r>
              <a:rPr lang="en-US" dirty="0"/>
              <a:t>Every action taken with digital evidence is </a:t>
            </a:r>
            <a:r>
              <a:rPr lang="en-US" b="1" dirty="0">
                <a:solidFill>
                  <a:srgbClr val="00B0F0"/>
                </a:solidFill>
              </a:rPr>
              <a:t>documented in detail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The documentation is </a:t>
            </a:r>
            <a:r>
              <a:rPr lang="en-US" b="1" dirty="0">
                <a:solidFill>
                  <a:srgbClr val="00B0F0"/>
                </a:solidFill>
              </a:rPr>
              <a:t>accessible</a:t>
            </a:r>
            <a:r>
              <a:rPr lang="en-US" dirty="0"/>
              <a:t> for internal review, audits, or courtroom testimony</a:t>
            </a:r>
          </a:p>
          <a:p>
            <a:pPr lvl="1"/>
            <a:r>
              <a:rPr lang="en-US" dirty="0"/>
              <a:t>Another qualified examiner could </a:t>
            </a:r>
            <a:r>
              <a:rPr lang="en-US" b="1" dirty="0">
                <a:solidFill>
                  <a:srgbClr val="00B0F0"/>
                </a:solidFill>
              </a:rPr>
              <a:t>replicate the process and reach the same conclusions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086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03A0-14AE-8556-AA4E-D46DADE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SWGDE Standard and Criteria 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A519-49A1-7F0C-2488-F9F5463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"Any action that has the potential to alter, damage, or destroy any aspect of original evidence must be performed by qualified persons in a forensically sound manner.“</a:t>
            </a:r>
          </a:p>
          <a:p>
            <a:r>
              <a:rPr lang="en-US" b="1" dirty="0"/>
              <a:t>Why this standard is crucial:</a:t>
            </a:r>
          </a:p>
          <a:p>
            <a:pPr lvl="1"/>
            <a:r>
              <a:rPr lang="en-US" dirty="0"/>
              <a:t>This criterion emphasizes the </a:t>
            </a:r>
            <a:r>
              <a:rPr lang="en-US" b="1" dirty="0">
                <a:solidFill>
                  <a:srgbClr val="00B0F0"/>
                </a:solidFill>
              </a:rPr>
              <a:t>integrity and reliability</a:t>
            </a:r>
            <a:r>
              <a:rPr lang="en-US" dirty="0"/>
              <a:t> of digital evidence. It ensures that: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Only trained professionals</a:t>
            </a:r>
            <a:r>
              <a:rPr lang="en-US" dirty="0"/>
              <a:t> handle sensitive operations like imaging, recovery, or analysis.</a:t>
            </a:r>
          </a:p>
          <a:p>
            <a:pPr lvl="1"/>
            <a:r>
              <a:rPr lang="en-US" dirty="0"/>
              <a:t>All actions are conducted using </a:t>
            </a:r>
            <a:r>
              <a:rPr lang="en-US" b="1" dirty="0">
                <a:solidFill>
                  <a:srgbClr val="00B0F0"/>
                </a:solidFill>
              </a:rPr>
              <a:t>validated tools and techniques</a:t>
            </a:r>
            <a:r>
              <a:rPr lang="en-US" dirty="0"/>
              <a:t> that preserve the original data.</a:t>
            </a:r>
          </a:p>
          <a:p>
            <a:pPr lvl="1"/>
            <a:r>
              <a:rPr lang="en-US" dirty="0"/>
              <a:t>The process is </a:t>
            </a:r>
            <a:r>
              <a:rPr lang="en-US" b="1" dirty="0">
                <a:solidFill>
                  <a:srgbClr val="00B0F0"/>
                </a:solidFill>
              </a:rPr>
              <a:t>defensible in court</a:t>
            </a:r>
            <a:r>
              <a:rPr lang="en-US" dirty="0"/>
              <a:t>, minimizing the risk of evidence being excluded due to mishandling.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52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28" y="386765"/>
            <a:ext cx="10856283" cy="61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0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8C0D-1CA9-207A-7D34-FF039A11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to use Computer Forensic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C2DE-3194-0AC4-8D8C-B09CBFFDD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Crime investigation:</a:t>
            </a:r>
          </a:p>
          <a:p>
            <a:pPr lvl="1"/>
            <a:r>
              <a:rPr lang="en-US" dirty="0"/>
              <a:t> It plays a crucial role in solving cybercrimes like hacking, identity theft, and online fraud by tracing digital footprints and recovering deleted or hidden data.</a:t>
            </a:r>
          </a:p>
          <a:p>
            <a:r>
              <a:rPr lang="en-US" b="1" dirty="0"/>
              <a:t>Legal evidence: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Courts rely on digital evidence from phones, computers, and networks. Forensics ensures this evidence is collected and presented properly.</a:t>
            </a:r>
          </a:p>
          <a:p>
            <a:r>
              <a:rPr lang="en-US" b="1" dirty="0"/>
              <a:t>Corporate protection:</a:t>
            </a:r>
          </a:p>
          <a:p>
            <a:pPr lvl="1"/>
            <a:r>
              <a:rPr lang="en-US" dirty="0"/>
              <a:t> Businesses use it to investigate data breaches, insider threats, or intellectual property theft, helping them respond quickly and prevent future incidents.</a:t>
            </a:r>
          </a:p>
          <a:p>
            <a:r>
              <a:rPr lang="en-US" b="1" dirty="0"/>
              <a:t>Data recovery: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It can retrieve lost or corrupted data, which is vital in both criminal cases and accidental data loss scenarios.</a:t>
            </a:r>
          </a:p>
          <a:p>
            <a:r>
              <a:rPr lang="en-US" b="1" dirty="0"/>
              <a:t> National security: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Governments use it to track cyberterrorism, espionage, and other threats that target critical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4408-48FF-7ED0-916E-377C8A99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Computer Forensic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8646-C230-EEB7-07CF-14A7B2C7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forensics is used whenever there's a need to uncover, preserve, and analyze digital evidence—especially in situations where data integrity, security, or legality is at stake. Here are some key scenarios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breach of contract occurs.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copyright and intellectual property theft/misuse occurs.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employee disrupt or disgruntled employee.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damage to the resources.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9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BD3E-6899-164F-AF94-3E44D8FE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Cyber Crime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40CF9-3F84-A8FE-A4B2-7F600457C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746" y="1825625"/>
            <a:ext cx="9610508" cy="4351338"/>
          </a:xfrm>
        </p:spPr>
      </p:pic>
    </p:spTree>
    <p:extLst>
      <p:ext uri="{BB962C8B-B14F-4D97-AF65-F5344CB8AC3E}">
        <p14:creationId xmlns:p14="http://schemas.microsoft.com/office/powerpoint/2010/main" val="31213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AA2F-7570-F9C9-D008-E4C7F7F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Cyber Crime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44BFD-0DCB-5195-05E5-34763BF5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87" y="1825625"/>
            <a:ext cx="9143825" cy="4351338"/>
          </a:xfrm>
        </p:spPr>
      </p:pic>
    </p:spTree>
    <p:extLst>
      <p:ext uri="{BB962C8B-B14F-4D97-AF65-F5344CB8AC3E}">
        <p14:creationId xmlns:p14="http://schemas.microsoft.com/office/powerpoint/2010/main" val="106237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0D33-4621-E0AA-2DC1-BF4E8D2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Cyber Crime at the Organizational Level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B79F-4F16-D859-F824-162E642DE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956" y="1825625"/>
            <a:ext cx="10354087" cy="4351338"/>
          </a:xfrm>
        </p:spPr>
      </p:pic>
    </p:spTree>
    <p:extLst>
      <p:ext uri="{BB962C8B-B14F-4D97-AF65-F5344CB8AC3E}">
        <p14:creationId xmlns:p14="http://schemas.microsoft.com/office/powerpoint/2010/main" val="398776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E720-E200-148E-9559-E9C28869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Crime Investigation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07B71-5A8A-0A61-2113-A17DBE08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9412" y="1832449"/>
            <a:ext cx="9713176" cy="4351338"/>
          </a:xfrm>
        </p:spPr>
      </p:pic>
    </p:spTree>
    <p:extLst>
      <p:ext uri="{BB962C8B-B14F-4D97-AF65-F5344CB8AC3E}">
        <p14:creationId xmlns:p14="http://schemas.microsoft.com/office/powerpoint/2010/main" val="2877565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11789</TotalTime>
  <Words>2371</Words>
  <Application>Microsoft Office PowerPoint</Application>
  <PresentationFormat>Widescreen</PresentationFormat>
  <Paragraphs>237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Times New Roman</vt:lpstr>
      <vt:lpstr>Office Theme</vt:lpstr>
      <vt:lpstr>Computer Forensic</vt:lpstr>
      <vt:lpstr>Introduction</vt:lpstr>
      <vt:lpstr>Need for Computer Forensic</vt:lpstr>
      <vt:lpstr>Why we need to use Computer Forensic</vt:lpstr>
      <vt:lpstr>When to use Computer Forensic</vt:lpstr>
      <vt:lpstr>Types of Cyber Crime</vt:lpstr>
      <vt:lpstr>Example of Cyber Crime</vt:lpstr>
      <vt:lpstr>Impact of Cyber Crime at the Organizational Level</vt:lpstr>
      <vt:lpstr>Cyber Crime Investigation</vt:lpstr>
      <vt:lpstr>Civil vs. Criminal Investigation</vt:lpstr>
      <vt:lpstr>PowerPoint Presentation</vt:lpstr>
      <vt:lpstr>PowerPoint Presentation</vt:lpstr>
      <vt:lpstr>Administrative Investigation</vt:lpstr>
      <vt:lpstr>PowerPoint Presentation</vt:lpstr>
      <vt:lpstr>UNDERSTANDING DIGITAL EVIDENCE</vt:lpstr>
      <vt:lpstr>Introduction</vt:lpstr>
      <vt:lpstr>Sources of Digital Evidence</vt:lpstr>
      <vt:lpstr>Why Digital Evidence is important</vt:lpstr>
      <vt:lpstr>Key characteristics of Digital Evidence</vt:lpstr>
      <vt:lpstr>Sources of Potential Evidence</vt:lpstr>
      <vt:lpstr>Sources of Potential Evidence(Cont..)</vt:lpstr>
      <vt:lpstr>Less obvious but valuable sources</vt:lpstr>
      <vt:lpstr>Why to collect information from different souces</vt:lpstr>
      <vt:lpstr>Rules of Evidence</vt:lpstr>
      <vt:lpstr>PowerPoint Presentation</vt:lpstr>
      <vt:lpstr>Scientific Working Group on Digital Evidence</vt:lpstr>
      <vt:lpstr>PowerPoint Presentation</vt:lpstr>
      <vt:lpstr>SWGDE Standard and Criteria 1.1</vt:lpstr>
      <vt:lpstr>SWGDE Standard and Criteria 1.2</vt:lpstr>
      <vt:lpstr>SWGDE Standard and Criteria 1.3</vt:lpstr>
      <vt:lpstr>SWGDE Standard and Criteria 1.4</vt:lpstr>
      <vt:lpstr>SWGDE Standard and Criteria 1.5</vt:lpstr>
      <vt:lpstr>SWGDE Standard and Criteria 1.6</vt:lpstr>
      <vt:lpstr>SWGDE Standard and Criteria 1.6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Risala Khan</dc:creator>
  <cp:lastModifiedBy>Risala Khan</cp:lastModifiedBy>
  <cp:revision>12</cp:revision>
  <dcterms:created xsi:type="dcterms:W3CDTF">2025-06-23T03:53:13Z</dcterms:created>
  <dcterms:modified xsi:type="dcterms:W3CDTF">2025-07-02T18:38:15Z</dcterms:modified>
</cp:coreProperties>
</file>