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wdp" ContentType="image/vnd.ms-photo"/>
  <Override PartName="/ppt/presentation.xml" ContentType="application/vnd.openxmlformats-officedocument.presentationml.presentation.main+xml"/>
  <Override PartName="/customXml/itemProps1.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1" r:id="rId2"/>
  </p:sldMasterIdLst>
  <p:notesMasterIdLst>
    <p:notesMasterId r:id="rId33"/>
  </p:notesMasterIdLst>
  <p:handoutMasterIdLst>
    <p:handoutMasterId r:id="rId34"/>
  </p:handoutMasterIdLst>
  <p:sldIdLst>
    <p:sldId id="653" r:id="rId3"/>
    <p:sldId id="943" r:id="rId4"/>
    <p:sldId id="437" r:id="rId5"/>
    <p:sldId id="662" r:id="rId6"/>
    <p:sldId id="954" r:id="rId7"/>
    <p:sldId id="953" r:id="rId8"/>
    <p:sldId id="663" r:id="rId9"/>
    <p:sldId id="664" r:id="rId10"/>
    <p:sldId id="929" r:id="rId11"/>
    <p:sldId id="952" r:id="rId12"/>
    <p:sldId id="930" r:id="rId13"/>
    <p:sldId id="931" r:id="rId14"/>
    <p:sldId id="932" r:id="rId15"/>
    <p:sldId id="933" r:id="rId16"/>
    <p:sldId id="934" r:id="rId17"/>
    <p:sldId id="935" r:id="rId18"/>
    <p:sldId id="936" r:id="rId19"/>
    <p:sldId id="937" r:id="rId20"/>
    <p:sldId id="938" r:id="rId21"/>
    <p:sldId id="939" r:id="rId22"/>
    <p:sldId id="940" r:id="rId23"/>
    <p:sldId id="941" r:id="rId24"/>
    <p:sldId id="942" r:id="rId25"/>
    <p:sldId id="944" r:id="rId26"/>
    <p:sldId id="945" r:id="rId27"/>
    <p:sldId id="946" r:id="rId28"/>
    <p:sldId id="948" r:id="rId29"/>
    <p:sldId id="949" r:id="rId30"/>
    <p:sldId id="950" r:id="rId31"/>
    <p:sldId id="951" r:id="rId32"/>
  </p:sldIdLst>
  <p:sldSz cx="12192000" cy="6858000"/>
  <p:notesSz cx="6858000" cy="931386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192" userDrawn="1">
          <p15:clr>
            <a:srgbClr val="A4A3A4"/>
          </p15:clr>
        </p15:guide>
        <p15:guide id="4" pos="74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0C8E"/>
    <a:srgbClr val="FF3300"/>
    <a:srgbClr val="FF0066"/>
    <a:srgbClr val="FFFFFF"/>
    <a:srgbClr val="FF3399"/>
    <a:srgbClr val="009900"/>
    <a:srgbClr val="D60093"/>
    <a:srgbClr val="CC0066"/>
    <a:srgbClr val="FF0000"/>
    <a:srgbClr val="FF996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45" autoAdjust="0"/>
    <p:restoredTop sz="95337" autoAdjust="0"/>
  </p:normalViewPr>
  <p:slideViewPr>
    <p:cSldViewPr showGuides="1">
      <p:cViewPr varScale="1">
        <p:scale>
          <a:sx n="88" d="100"/>
          <a:sy n="88" d="100"/>
        </p:scale>
        <p:origin x="518" y="53"/>
      </p:cViewPr>
      <p:guideLst>
        <p:guide orient="horz" pos="2160"/>
        <p:guide pos="3840"/>
        <p:guide pos="192"/>
        <p:guide pos="7488"/>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notesMaster" Target="notesMasters/notesMaster1.xml"/><Relationship Id="rId38" Type="http://schemas.openxmlformats.org/officeDocument/2006/relationships/tableStyles" Target="tableStyles.xml"/><Relationship Id="rId2" Type="http://schemas.openxmlformats.org/officeDocument/2006/relationships/slideMaster" Target="slideMasters/slideMaster1.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customXml" Target="../customXml/item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presProps" Target="presProps.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2" y="3"/>
            <a:ext cx="2971372" cy="467849"/>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295" y="3"/>
            <a:ext cx="2972539" cy="467849"/>
          </a:xfrm>
          <a:prstGeom prst="rect">
            <a:avLst/>
          </a:prstGeom>
        </p:spPr>
        <p:txBody>
          <a:bodyPr vert="horz" lIns="91440" tIns="45720" rIns="91440" bIns="45720" rtlCol="0"/>
          <a:lstStyle>
            <a:lvl1pPr algn="r">
              <a:defRPr sz="1200"/>
            </a:lvl1pPr>
          </a:lstStyle>
          <a:p>
            <a:fld id="{52B78F2A-59AF-4063-8247-742340A61E80}" type="datetimeFigureOut">
              <a:rPr lang="en-US" smtClean="0"/>
              <a:pPr/>
              <a:t>4/21/2025</a:t>
            </a:fld>
            <a:endParaRPr lang="en-US"/>
          </a:p>
        </p:txBody>
      </p:sp>
      <p:sp>
        <p:nvSpPr>
          <p:cNvPr id="4" name="Footer Placeholder 3"/>
          <p:cNvSpPr>
            <a:spLocks noGrp="1"/>
          </p:cNvSpPr>
          <p:nvPr>
            <p:ph type="ftr" sz="quarter" idx="2"/>
          </p:nvPr>
        </p:nvSpPr>
        <p:spPr>
          <a:xfrm>
            <a:off x="2" y="8846022"/>
            <a:ext cx="2971372" cy="46784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295" y="8846022"/>
            <a:ext cx="2972539" cy="467847"/>
          </a:xfrm>
          <a:prstGeom prst="rect">
            <a:avLst/>
          </a:prstGeom>
        </p:spPr>
        <p:txBody>
          <a:bodyPr vert="horz" lIns="91440" tIns="45720" rIns="91440" bIns="45720" rtlCol="0" anchor="b"/>
          <a:lstStyle>
            <a:lvl1pPr algn="r">
              <a:defRPr sz="1200"/>
            </a:lvl1pPr>
          </a:lstStyle>
          <a:p>
            <a:fld id="{28C46BC3-909A-40F1-9CA9-EF91CBAB4D9E}" type="slidenum">
              <a:rPr lang="en-US" smtClean="0"/>
              <a:pPr/>
              <a:t>‹#›</a:t>
            </a:fld>
            <a:endParaRPr lang="en-US"/>
          </a:p>
        </p:txBody>
      </p:sp>
    </p:spTree>
    <p:extLst>
      <p:ext uri="{BB962C8B-B14F-4D97-AF65-F5344CB8AC3E}">
        <p14:creationId xmlns:p14="http://schemas.microsoft.com/office/powerpoint/2010/main" val="21135842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5" y="5"/>
            <a:ext cx="2971799" cy="465693"/>
          </a:xfrm>
          <a:prstGeom prst="rect">
            <a:avLst/>
          </a:prstGeom>
        </p:spPr>
        <p:txBody>
          <a:bodyPr vert="horz" lIns="88642" tIns="44321" rIns="88642" bIns="44321" rtlCol="0"/>
          <a:lstStyle>
            <a:lvl1pPr algn="l">
              <a:defRPr sz="1200"/>
            </a:lvl1pPr>
          </a:lstStyle>
          <a:p>
            <a:endParaRPr lang="en-US"/>
          </a:p>
        </p:txBody>
      </p:sp>
      <p:sp>
        <p:nvSpPr>
          <p:cNvPr id="3" name="Date Placeholder 2"/>
          <p:cNvSpPr>
            <a:spLocks noGrp="1"/>
          </p:cNvSpPr>
          <p:nvPr>
            <p:ph type="dt" idx="1"/>
          </p:nvPr>
        </p:nvSpPr>
        <p:spPr>
          <a:xfrm>
            <a:off x="3884619" y="5"/>
            <a:ext cx="2971799" cy="465693"/>
          </a:xfrm>
          <a:prstGeom prst="rect">
            <a:avLst/>
          </a:prstGeom>
        </p:spPr>
        <p:txBody>
          <a:bodyPr vert="horz" lIns="88642" tIns="44321" rIns="88642" bIns="44321" rtlCol="0"/>
          <a:lstStyle>
            <a:lvl1pPr algn="r">
              <a:defRPr sz="1200"/>
            </a:lvl1pPr>
          </a:lstStyle>
          <a:p>
            <a:fld id="{592A0791-6B8A-4268-B9A9-5477EC471AC4}" type="datetimeFigureOut">
              <a:rPr lang="en-US" smtClean="0"/>
              <a:pPr/>
              <a:t>4/21/2025</a:t>
            </a:fld>
            <a:endParaRPr lang="en-US"/>
          </a:p>
        </p:txBody>
      </p:sp>
      <p:sp>
        <p:nvSpPr>
          <p:cNvPr id="4" name="Slide Image Placeholder 3"/>
          <p:cNvSpPr>
            <a:spLocks noGrp="1" noRot="1" noChangeAspect="1"/>
          </p:cNvSpPr>
          <p:nvPr>
            <p:ph type="sldImg" idx="2"/>
          </p:nvPr>
        </p:nvSpPr>
        <p:spPr>
          <a:xfrm>
            <a:off x="327025" y="700088"/>
            <a:ext cx="6203950" cy="3490912"/>
          </a:xfrm>
          <a:prstGeom prst="rect">
            <a:avLst/>
          </a:prstGeom>
          <a:noFill/>
          <a:ln w="12700">
            <a:solidFill>
              <a:prstClr val="black"/>
            </a:solidFill>
          </a:ln>
        </p:spPr>
        <p:txBody>
          <a:bodyPr vert="horz" lIns="88642" tIns="44321" rIns="88642" bIns="44321" rtlCol="0" anchor="ctr"/>
          <a:lstStyle/>
          <a:p>
            <a:endParaRPr lang="en-US"/>
          </a:p>
        </p:txBody>
      </p:sp>
      <p:sp>
        <p:nvSpPr>
          <p:cNvPr id="5" name="Notes Placeholder 4"/>
          <p:cNvSpPr>
            <a:spLocks noGrp="1"/>
          </p:cNvSpPr>
          <p:nvPr>
            <p:ph type="body" sz="quarter" idx="3"/>
          </p:nvPr>
        </p:nvSpPr>
        <p:spPr>
          <a:xfrm>
            <a:off x="685801" y="4424095"/>
            <a:ext cx="5486400" cy="4191237"/>
          </a:xfrm>
          <a:prstGeom prst="rect">
            <a:avLst/>
          </a:prstGeom>
        </p:spPr>
        <p:txBody>
          <a:bodyPr vert="horz" lIns="88642" tIns="44321" rIns="88642" bIns="44321"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5" y="8846557"/>
            <a:ext cx="2971799" cy="465693"/>
          </a:xfrm>
          <a:prstGeom prst="rect">
            <a:avLst/>
          </a:prstGeom>
        </p:spPr>
        <p:txBody>
          <a:bodyPr vert="horz" lIns="88642" tIns="44321" rIns="88642" bIns="44321" rtlCol="0" anchor="b"/>
          <a:lstStyle>
            <a:lvl1pPr algn="l">
              <a:defRPr sz="1200"/>
            </a:lvl1pPr>
          </a:lstStyle>
          <a:p>
            <a:endParaRPr lang="en-US"/>
          </a:p>
        </p:txBody>
      </p:sp>
      <p:sp>
        <p:nvSpPr>
          <p:cNvPr id="7" name="Slide Number Placeholder 6"/>
          <p:cNvSpPr>
            <a:spLocks noGrp="1"/>
          </p:cNvSpPr>
          <p:nvPr>
            <p:ph type="sldNum" sz="quarter" idx="5"/>
          </p:nvPr>
        </p:nvSpPr>
        <p:spPr>
          <a:xfrm>
            <a:off x="3884619" y="8846557"/>
            <a:ext cx="2971799" cy="465693"/>
          </a:xfrm>
          <a:prstGeom prst="rect">
            <a:avLst/>
          </a:prstGeom>
        </p:spPr>
        <p:txBody>
          <a:bodyPr vert="horz" lIns="88642" tIns="44321" rIns="88642" bIns="44321" rtlCol="0" anchor="b"/>
          <a:lstStyle>
            <a:lvl1pPr algn="r">
              <a:defRPr sz="1200"/>
            </a:lvl1pPr>
          </a:lstStyle>
          <a:p>
            <a:fld id="{AB5B076A-BCD3-43DB-B626-89538CF1BE16}" type="slidenum">
              <a:rPr lang="en-US" smtClean="0"/>
              <a:pPr/>
              <a:t>‹#›</a:t>
            </a:fld>
            <a:endParaRPr lang="en-US"/>
          </a:p>
        </p:txBody>
      </p:sp>
    </p:spTree>
    <p:extLst>
      <p:ext uri="{BB962C8B-B14F-4D97-AF65-F5344CB8AC3E}">
        <p14:creationId xmlns:p14="http://schemas.microsoft.com/office/powerpoint/2010/main" val="91153939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onkeylearn.com/natural-language-processing/" TargetMode="External"/><Relationship Id="rId2" Type="http://schemas.openxmlformats.org/officeDocument/2006/relationships/slide" Target="../slides/slide4.xml"/><Relationship Id="rId1" Type="http://schemas.openxmlformats.org/officeDocument/2006/relationships/notesMaster" Target="../notesMasters/notesMaster1.xml"/><Relationship Id="rId4" Type="http://schemas.openxmlformats.org/officeDocument/2006/relationships/hyperlink" Target="https://monkeylearn.com/customer-feedback/" TargetMode="Externa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onkeylearn.com/natural-language-processing/"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s://monkeylearn.com/customer-feedback/" TargetMode="Externa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More Supervised - </a:t>
            </a:r>
            <a:r>
              <a:rPr lang="en-US" dirty="0" err="1" smtClean="0"/>
              <a:t>Adaboost</a:t>
            </a:r>
            <a:r>
              <a:rPr lang="en-US" dirty="0" smtClean="0"/>
              <a:t> Gradient boosting </a:t>
            </a:r>
            <a:r>
              <a:rPr lang="en-US" dirty="0" err="1" smtClean="0"/>
              <a:t>Xgboost</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t>2</a:t>
            </a:fld>
            <a:endParaRPr lang="en-US"/>
          </a:p>
        </p:txBody>
      </p:sp>
    </p:spTree>
    <p:extLst>
      <p:ext uri="{BB962C8B-B14F-4D97-AF65-F5344CB8AC3E}">
        <p14:creationId xmlns:p14="http://schemas.microsoft.com/office/powerpoint/2010/main" val="37977958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Since learning involves an </a:t>
            </a:r>
            <a:r>
              <a:rPr lang="en-US" b="1" dirty="0" smtClean="0"/>
              <a:t>interaction between the learner and the environment</a:t>
            </a:r>
            <a:r>
              <a:rPr lang="en-US" dirty="0" smtClean="0"/>
              <a:t>, one can divide learning tasks according to the </a:t>
            </a:r>
            <a:r>
              <a:rPr lang="en-US" b="1" dirty="0" smtClean="0"/>
              <a:t>nature of that interaction</a:t>
            </a:r>
            <a:r>
              <a:rPr lang="en-US" dirty="0" smtClean="0"/>
              <a:t>.</a:t>
            </a:r>
          </a:p>
          <a:p>
            <a:r>
              <a:rPr lang="en-US" sz="1200" b="1" i="0" kern="1200" dirty="0" smtClean="0">
                <a:solidFill>
                  <a:schemeClr val="tx1"/>
                </a:solidFill>
                <a:effectLst/>
                <a:latin typeface="+mn-lt"/>
                <a:ea typeface="+mn-ea"/>
                <a:cs typeface="+mn-cs"/>
              </a:rPr>
              <a:t>Modern imaging techniques – X-rays, ultrasound, CT scans and MRI </a:t>
            </a:r>
          </a:p>
          <a:p>
            <a:r>
              <a:rPr lang="en-US" sz="1200" b="0" i="0" kern="1200" dirty="0" smtClean="0">
                <a:solidFill>
                  <a:schemeClr val="tx1"/>
                </a:solidFill>
                <a:effectLst/>
                <a:latin typeface="+mn-lt"/>
                <a:ea typeface="+mn-ea"/>
                <a:cs typeface="+mn-cs"/>
              </a:rPr>
              <a:t>A grocery store evaluating customer purchase data to discover which goods are usually purchased together is a real-world example of market basket analysis. Customers who buy bread may also buy peanut butter, jelly, and bananas, according to the study</a:t>
            </a:r>
          </a:p>
          <a:p>
            <a:r>
              <a:rPr lang="en-US" sz="1200" b="1" i="0" kern="1200" dirty="0" smtClean="0">
                <a:solidFill>
                  <a:schemeClr val="tx1"/>
                </a:solidFill>
                <a:effectLst/>
                <a:latin typeface="+mn-lt"/>
                <a:ea typeface="+mn-ea"/>
                <a:cs typeface="+mn-cs"/>
              </a:rPr>
              <a:t>Some Examples of Text Classification: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Sentiment Analysis.</a:t>
            </a:r>
          </a:p>
          <a:p>
            <a:r>
              <a:rPr lang="en-US" sz="1200" b="0" i="0" kern="1200" dirty="0" smtClean="0">
                <a:solidFill>
                  <a:schemeClr val="tx1"/>
                </a:solidFill>
                <a:effectLst/>
                <a:latin typeface="+mn-lt"/>
                <a:ea typeface="+mn-ea"/>
                <a:cs typeface="+mn-cs"/>
              </a:rPr>
              <a:t>Language Detection.</a:t>
            </a:r>
          </a:p>
          <a:p>
            <a:r>
              <a:rPr lang="en-US" sz="1200" b="0" i="0" kern="1200" dirty="0" smtClean="0">
                <a:solidFill>
                  <a:schemeClr val="tx1"/>
                </a:solidFill>
                <a:effectLst/>
                <a:latin typeface="+mn-lt"/>
                <a:ea typeface="+mn-ea"/>
                <a:cs typeface="+mn-cs"/>
              </a:rPr>
              <a:t>Fraud Profanity &amp; Online Abuse Detection.</a:t>
            </a:r>
          </a:p>
          <a:p>
            <a:r>
              <a:rPr lang="en-US" sz="1200" b="0" i="0" kern="1200" dirty="0" smtClean="0">
                <a:solidFill>
                  <a:schemeClr val="tx1"/>
                </a:solidFill>
                <a:effectLst/>
                <a:latin typeface="+mn-lt"/>
                <a:ea typeface="+mn-ea"/>
                <a:cs typeface="+mn-cs"/>
              </a:rPr>
              <a:t>Detecting Trends in Customer Feedback.</a:t>
            </a:r>
          </a:p>
          <a:p>
            <a:r>
              <a:rPr lang="en-US" sz="1200" b="0" i="0" kern="1200" dirty="0" smtClean="0">
                <a:solidFill>
                  <a:schemeClr val="tx1"/>
                </a:solidFill>
                <a:effectLst/>
                <a:latin typeface="+mn-lt"/>
                <a:ea typeface="+mn-ea"/>
                <a:cs typeface="+mn-cs"/>
              </a:rPr>
              <a:t>Urgency Detection in Customer Support.</a:t>
            </a:r>
          </a:p>
          <a:p>
            <a:r>
              <a:rPr lang="en-US" sz="1200" b="0" i="0" kern="1200" dirty="0" smtClean="0">
                <a:solidFill>
                  <a:schemeClr val="tx1"/>
                </a:solidFill>
                <a:effectLst/>
                <a:latin typeface="+mn-lt"/>
                <a:ea typeface="+mn-ea"/>
                <a:cs typeface="+mn-cs"/>
              </a:rPr>
              <a:t>Sentiment analysis (or opinion mining) is a </a:t>
            </a:r>
            <a:r>
              <a:rPr lang="en-US" sz="1200" b="0" i="0" u="none" strike="noStrike" kern="1200" dirty="0" smtClean="0">
                <a:solidFill>
                  <a:schemeClr val="tx1"/>
                </a:solidFill>
                <a:effectLst/>
                <a:latin typeface="+mn-lt"/>
                <a:ea typeface="+mn-ea"/>
                <a:cs typeface="+mn-cs"/>
                <a:hlinkClick r:id="rId3"/>
              </a:rPr>
              <a:t>natural language processing (NLP)</a:t>
            </a:r>
            <a:r>
              <a:rPr lang="en-US" sz="1200" b="0" i="0" kern="1200" dirty="0" smtClean="0">
                <a:solidFill>
                  <a:schemeClr val="tx1"/>
                </a:solidFill>
                <a:effectLst/>
                <a:latin typeface="+mn-lt"/>
                <a:ea typeface="+mn-ea"/>
                <a:cs typeface="+mn-cs"/>
              </a:rPr>
              <a:t> technique used to determine whether data is positive, negative or neutral. Sentiment analysis is often performed on textual data to help businesses monitor brand and product sentiment in </a:t>
            </a:r>
            <a:r>
              <a:rPr lang="en-US" sz="1200" b="0" i="0" u="none" strike="noStrike" kern="1200" dirty="0" smtClean="0">
                <a:solidFill>
                  <a:schemeClr val="tx1"/>
                </a:solidFill>
                <a:effectLst/>
                <a:latin typeface="+mn-lt"/>
                <a:ea typeface="+mn-ea"/>
                <a:cs typeface="+mn-cs"/>
                <a:hlinkClick r:id="rId4"/>
              </a:rPr>
              <a:t>customer feedback</a:t>
            </a:r>
            <a:r>
              <a:rPr lang="en-US" sz="1200" b="0" i="0" kern="1200" dirty="0" smtClean="0">
                <a:solidFill>
                  <a:schemeClr val="tx1"/>
                </a:solidFill>
                <a:effectLst/>
                <a:latin typeface="+mn-lt"/>
                <a:ea typeface="+mn-ea"/>
                <a:cs typeface="+mn-cs"/>
              </a:rPr>
              <a:t>, and understand customer needs.</a:t>
            </a:r>
          </a:p>
          <a:p>
            <a:r>
              <a:rPr lang="en-US" sz="1200" b="0" i="0" kern="1200" dirty="0" smtClean="0">
                <a:solidFill>
                  <a:schemeClr val="tx1"/>
                </a:solidFill>
                <a:effectLst/>
                <a:latin typeface="+mn-lt"/>
                <a:ea typeface="+mn-ea"/>
                <a:cs typeface="+mn-cs"/>
              </a:rPr>
              <a:t>Reinforcement learning (RL) is the new approach to teaching machines to interact with the environment and receive rewards for performing the right actions until they successfully meet their goal. Just as the human brain makes choices based on the good or bad effects of previous decisions, so does RL — but with greater speed, accuracy, and scale. RL is a step toward mimicking the true human intelligence where we learn from the success and/or failure of multiple outcomes and form a winning strategy of the future.</a:t>
            </a:r>
          </a:p>
          <a:p>
            <a:r>
              <a:rPr lang="en-US" sz="1200" b="0" i="0" kern="1200" dirty="0" smtClean="0">
                <a:solidFill>
                  <a:schemeClr val="tx1"/>
                </a:solidFill>
                <a:effectLst/>
                <a:latin typeface="+mn-lt"/>
                <a:ea typeface="+mn-ea"/>
                <a:cs typeface="+mn-cs"/>
              </a:rPr>
              <a:t>Self-driving cars are autonomous vehicles that can navigate roads and traffic without human intervention. To achieve this, they need to perceive the surrounding environment, plan the optimal route, and execute the appropriate actions. RL is a natural fit for this task, as it can enable self-driving cars to learn from their own experience and adapt to changing situations</a:t>
            </a:r>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pPr/>
              <a:t>4</a:t>
            </a:fld>
            <a:endParaRPr lang="en-US"/>
          </a:p>
        </p:txBody>
      </p:sp>
    </p:spTree>
    <p:extLst>
      <p:ext uri="{BB962C8B-B14F-4D97-AF65-F5344CB8AC3E}">
        <p14:creationId xmlns:p14="http://schemas.microsoft.com/office/powerpoint/2010/main" val="34072733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2" algn="just"/>
            <a:r>
              <a:rPr lang="en-US" sz="1800" dirty="0" smtClean="0"/>
              <a:t>Facebook (Meta) has successfully applied semi-supervised learning (self-training method) to its speech recognition models and improved them. </a:t>
            </a:r>
            <a:endParaRPr lang="en-US" sz="1900" dirty="0" smtClean="0"/>
          </a:p>
        </p:txBody>
      </p:sp>
      <p:sp>
        <p:nvSpPr>
          <p:cNvPr id="4" name="Slide Number Placeholder 3"/>
          <p:cNvSpPr>
            <a:spLocks noGrp="1"/>
          </p:cNvSpPr>
          <p:nvPr>
            <p:ph type="sldNum" sz="quarter" idx="10"/>
          </p:nvPr>
        </p:nvSpPr>
        <p:spPr/>
        <p:txBody>
          <a:bodyPr/>
          <a:lstStyle/>
          <a:p>
            <a:fld id="{AB5B076A-BCD3-43DB-B626-89538CF1BE16}" type="slidenum">
              <a:rPr lang="en-US" smtClean="0"/>
              <a:pPr/>
              <a:t>7</a:t>
            </a:fld>
            <a:endParaRPr lang="en-US"/>
          </a:p>
        </p:txBody>
      </p:sp>
    </p:spTree>
    <p:extLst>
      <p:ext uri="{BB962C8B-B14F-4D97-AF65-F5344CB8AC3E}">
        <p14:creationId xmlns:p14="http://schemas.microsoft.com/office/powerpoint/2010/main" val="15647158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2" indent="0" algn="l" defTabSz="914400" rtl="0" eaLnBrk="1" fontAlgn="auto" latinLnBrk="0" hangingPunct="1">
              <a:lnSpc>
                <a:spcPct val="100000"/>
              </a:lnSpc>
              <a:spcBef>
                <a:spcPts val="0"/>
              </a:spcBef>
              <a:spcAft>
                <a:spcPts val="0"/>
              </a:spcAft>
              <a:buClrTx/>
              <a:buSzTx/>
              <a:buFontTx/>
              <a:buNone/>
              <a:tabLst/>
              <a:defRPr/>
            </a:pPr>
            <a:r>
              <a:rPr lang="en-US" sz="1900" dirty="0" smtClean="0"/>
              <a:t>A policy defines what action the agent should choose when it is in a given situation. For example, many robots implement Reinforcement Learning algorithms to learn how to walk. </a:t>
            </a:r>
          </a:p>
          <a:p>
            <a:r>
              <a:rPr lang="en-US" sz="1200" b="1" i="0" kern="1200" dirty="0" smtClean="0">
                <a:solidFill>
                  <a:schemeClr val="tx1"/>
                </a:solidFill>
                <a:effectLst/>
                <a:latin typeface="+mn-lt"/>
                <a:ea typeface="+mn-ea"/>
                <a:cs typeface="+mn-cs"/>
              </a:rPr>
              <a:t>Modern imaging techniques – X-rays, ultrasound, CT scans and MRI </a:t>
            </a:r>
          </a:p>
          <a:p>
            <a:r>
              <a:rPr lang="en-US" sz="1200" b="0" i="0" kern="1200" dirty="0" smtClean="0">
                <a:solidFill>
                  <a:schemeClr val="tx1"/>
                </a:solidFill>
                <a:effectLst/>
                <a:latin typeface="+mn-lt"/>
                <a:ea typeface="+mn-ea"/>
                <a:cs typeface="+mn-cs"/>
              </a:rPr>
              <a:t>A grocery store evaluating customer purchase data to discover which goods are usually purchased together is a real-world example of market basket analysis. Customers who buy bread may also buy peanut butter, jelly, and bananas, according to the study</a:t>
            </a:r>
          </a:p>
          <a:p>
            <a:r>
              <a:rPr lang="en-US" sz="1200" b="1" i="0" kern="1200" dirty="0" smtClean="0">
                <a:solidFill>
                  <a:schemeClr val="tx1"/>
                </a:solidFill>
                <a:effectLst/>
                <a:latin typeface="+mn-lt"/>
                <a:ea typeface="+mn-ea"/>
                <a:cs typeface="+mn-cs"/>
              </a:rPr>
              <a:t>Some Examples of Text Classification:</a:t>
            </a:r>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Sentiment Analysis.</a:t>
            </a:r>
          </a:p>
          <a:p>
            <a:r>
              <a:rPr lang="en-US" sz="1200" b="0" i="0" kern="1200" dirty="0" smtClean="0">
                <a:solidFill>
                  <a:schemeClr val="tx1"/>
                </a:solidFill>
                <a:effectLst/>
                <a:latin typeface="+mn-lt"/>
                <a:ea typeface="+mn-ea"/>
                <a:cs typeface="+mn-cs"/>
              </a:rPr>
              <a:t>Language Detection.</a:t>
            </a:r>
          </a:p>
          <a:p>
            <a:r>
              <a:rPr lang="en-US" sz="1200" b="0" i="0" kern="1200" dirty="0" smtClean="0">
                <a:solidFill>
                  <a:schemeClr val="tx1"/>
                </a:solidFill>
                <a:effectLst/>
                <a:latin typeface="+mn-lt"/>
                <a:ea typeface="+mn-ea"/>
                <a:cs typeface="+mn-cs"/>
              </a:rPr>
              <a:t>Fraud Profanity &amp; Online Abuse Detection.</a:t>
            </a:r>
          </a:p>
          <a:p>
            <a:r>
              <a:rPr lang="en-US" sz="1200" b="0" i="0" kern="1200" dirty="0" smtClean="0">
                <a:solidFill>
                  <a:schemeClr val="tx1"/>
                </a:solidFill>
                <a:effectLst/>
                <a:latin typeface="+mn-lt"/>
                <a:ea typeface="+mn-ea"/>
                <a:cs typeface="+mn-cs"/>
              </a:rPr>
              <a:t>Detecting Trends in Customer Feedback.</a:t>
            </a:r>
          </a:p>
          <a:p>
            <a:r>
              <a:rPr lang="en-US" sz="1200" b="0" i="0" kern="1200" dirty="0" smtClean="0">
                <a:solidFill>
                  <a:schemeClr val="tx1"/>
                </a:solidFill>
                <a:effectLst/>
                <a:latin typeface="+mn-lt"/>
                <a:ea typeface="+mn-ea"/>
                <a:cs typeface="+mn-cs"/>
              </a:rPr>
              <a:t>Urgency Detection in Customer Support.</a:t>
            </a:r>
          </a:p>
          <a:p>
            <a:r>
              <a:rPr lang="en-US" sz="1200" b="0" i="0" kern="1200" dirty="0" smtClean="0">
                <a:solidFill>
                  <a:schemeClr val="tx1"/>
                </a:solidFill>
                <a:effectLst/>
                <a:latin typeface="+mn-lt"/>
                <a:ea typeface="+mn-ea"/>
                <a:cs typeface="+mn-cs"/>
              </a:rPr>
              <a:t>Sentiment analysis (or opinion mining) is a </a:t>
            </a:r>
            <a:r>
              <a:rPr lang="en-US" sz="1200" b="0" i="0" u="none" strike="noStrike" kern="1200" dirty="0" smtClean="0">
                <a:solidFill>
                  <a:schemeClr val="tx1"/>
                </a:solidFill>
                <a:effectLst/>
                <a:latin typeface="+mn-lt"/>
                <a:ea typeface="+mn-ea"/>
                <a:cs typeface="+mn-cs"/>
                <a:hlinkClick r:id="rId3"/>
              </a:rPr>
              <a:t>natural language processing (NLP)</a:t>
            </a:r>
            <a:r>
              <a:rPr lang="en-US" sz="1200" b="0" i="0" kern="1200" dirty="0" smtClean="0">
                <a:solidFill>
                  <a:schemeClr val="tx1"/>
                </a:solidFill>
                <a:effectLst/>
                <a:latin typeface="+mn-lt"/>
                <a:ea typeface="+mn-ea"/>
                <a:cs typeface="+mn-cs"/>
              </a:rPr>
              <a:t> technique used to determine whether data is positive, negative or neutral. Sentiment analysis is often performed on textual data to help businesses monitor brand and product sentiment in </a:t>
            </a:r>
            <a:r>
              <a:rPr lang="en-US" sz="1200" b="0" i="0" u="none" strike="noStrike" kern="1200" dirty="0" smtClean="0">
                <a:solidFill>
                  <a:schemeClr val="tx1"/>
                </a:solidFill>
                <a:effectLst/>
                <a:latin typeface="+mn-lt"/>
                <a:ea typeface="+mn-ea"/>
                <a:cs typeface="+mn-cs"/>
                <a:hlinkClick r:id="rId4"/>
              </a:rPr>
              <a:t>customer feedback</a:t>
            </a:r>
            <a:r>
              <a:rPr lang="en-US" sz="1200" b="0" i="0" kern="1200" dirty="0" smtClean="0">
                <a:solidFill>
                  <a:schemeClr val="tx1"/>
                </a:solidFill>
                <a:effectLst/>
                <a:latin typeface="+mn-lt"/>
                <a:ea typeface="+mn-ea"/>
                <a:cs typeface="+mn-cs"/>
              </a:rPr>
              <a:t>, and understand customer needs.</a:t>
            </a:r>
          </a:p>
          <a:p>
            <a:r>
              <a:rPr lang="en-US" sz="1200" b="0" i="0" kern="1200" dirty="0" smtClean="0">
                <a:solidFill>
                  <a:schemeClr val="tx1"/>
                </a:solidFill>
                <a:effectLst/>
                <a:latin typeface="+mn-lt"/>
                <a:ea typeface="+mn-ea"/>
                <a:cs typeface="+mn-cs"/>
              </a:rPr>
              <a:t>Reinforcement learning (RL) is the new approach to teaching machines to interact with the environment and receive rewards for performing the right actions until they successfully meet their goal. Just as the human brain makes choices based on the good or bad effects of previous decisions, so does RL — but with greater speed, accuracy, and scale. RL is a step toward mimicking the true human intelligence where we learn from the success and/or failure of multiple outcomes and form a winning strategy of the future.</a:t>
            </a:r>
          </a:p>
        </p:txBody>
      </p:sp>
      <p:sp>
        <p:nvSpPr>
          <p:cNvPr id="4" name="Slide Number Placeholder 3"/>
          <p:cNvSpPr>
            <a:spLocks noGrp="1"/>
          </p:cNvSpPr>
          <p:nvPr>
            <p:ph type="sldNum" sz="quarter" idx="10"/>
          </p:nvPr>
        </p:nvSpPr>
        <p:spPr/>
        <p:txBody>
          <a:bodyPr/>
          <a:lstStyle/>
          <a:p>
            <a:fld id="{AB5B076A-BCD3-43DB-B626-89538CF1BE16}" type="slidenum">
              <a:rPr lang="en-US" smtClean="0"/>
              <a:pPr/>
              <a:t>8</a:t>
            </a:fld>
            <a:endParaRPr lang="en-US"/>
          </a:p>
        </p:txBody>
      </p:sp>
    </p:spTree>
    <p:extLst>
      <p:ext uri="{BB962C8B-B14F-4D97-AF65-F5344CB8AC3E}">
        <p14:creationId xmlns:p14="http://schemas.microsoft.com/office/powerpoint/2010/main" val="2707508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t>9</a:t>
            </a:fld>
            <a:endParaRPr lang="en-US"/>
          </a:p>
        </p:txBody>
      </p:sp>
    </p:spTree>
    <p:extLst>
      <p:ext uri="{BB962C8B-B14F-4D97-AF65-F5344CB8AC3E}">
        <p14:creationId xmlns:p14="http://schemas.microsoft.com/office/powerpoint/2010/main" val="12048806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defRPr/>
            </a:pPr>
            <a:r>
              <a:rPr lang="en-US" dirty="0" smtClean="0"/>
              <a:t>In this algorithm, data is divided into a specific number of groups or clusters. It is achieved by minimizing the total squared distances between the data points and the centers of each cluster.</a:t>
            </a:r>
          </a:p>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t>13</a:t>
            </a:fld>
            <a:endParaRPr lang="en-US"/>
          </a:p>
        </p:txBody>
      </p:sp>
    </p:spTree>
    <p:extLst>
      <p:ext uri="{BB962C8B-B14F-4D97-AF65-F5344CB8AC3E}">
        <p14:creationId xmlns:p14="http://schemas.microsoft.com/office/powerpoint/2010/main" val="31357144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t>14</a:t>
            </a:fld>
            <a:endParaRPr lang="en-US"/>
          </a:p>
        </p:txBody>
      </p:sp>
    </p:spTree>
    <p:extLst>
      <p:ext uri="{BB962C8B-B14F-4D97-AF65-F5344CB8AC3E}">
        <p14:creationId xmlns:p14="http://schemas.microsoft.com/office/powerpoint/2010/main" val="32855766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t>15</a:t>
            </a:fld>
            <a:endParaRPr lang="en-US"/>
          </a:p>
        </p:txBody>
      </p:sp>
    </p:spTree>
    <p:extLst>
      <p:ext uri="{BB962C8B-B14F-4D97-AF65-F5344CB8AC3E}">
        <p14:creationId xmlns:p14="http://schemas.microsoft.com/office/powerpoint/2010/main" val="328124851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dirty="0" smtClean="0"/>
              <a:t>This model learns as it goes by using trial and error. </a:t>
            </a:r>
          </a:p>
          <a:p>
            <a:endParaRPr lang="en-US" dirty="0"/>
          </a:p>
        </p:txBody>
      </p:sp>
      <p:sp>
        <p:nvSpPr>
          <p:cNvPr id="4" name="Slide Number Placeholder 3"/>
          <p:cNvSpPr>
            <a:spLocks noGrp="1"/>
          </p:cNvSpPr>
          <p:nvPr>
            <p:ph type="sldNum" sz="quarter" idx="10"/>
          </p:nvPr>
        </p:nvSpPr>
        <p:spPr/>
        <p:txBody>
          <a:bodyPr/>
          <a:lstStyle/>
          <a:p>
            <a:fld id="{AB5B076A-BCD3-43DB-B626-89538CF1BE16}" type="slidenum">
              <a:rPr lang="en-US" smtClean="0"/>
              <a:t>19</a:t>
            </a:fld>
            <a:endParaRPr lang="en-US"/>
          </a:p>
        </p:txBody>
      </p:sp>
    </p:spTree>
    <p:extLst>
      <p:ext uri="{BB962C8B-B14F-4D97-AF65-F5344CB8AC3E}">
        <p14:creationId xmlns:p14="http://schemas.microsoft.com/office/powerpoint/2010/main" val="780654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a:prstGeom prst="rect">
            <a:avLst/>
          </a:prstGeom>
        </p:spPr>
        <p:txBody>
          <a:bodyPr/>
          <a:lstStyle>
            <a:lvl1pPr>
              <a:defRPr b="1">
                <a:solidFill>
                  <a:srgbClr val="004274"/>
                </a:solidFill>
              </a:defRPr>
            </a:lvl1pPr>
          </a:lstStyle>
          <a:p>
            <a:r>
              <a:rPr lang="en-US" dirty="0"/>
              <a:t>Click to edit Master title style</a:t>
            </a:r>
          </a:p>
        </p:txBody>
      </p:sp>
      <p:sp>
        <p:nvSpPr>
          <p:cNvPr id="7" name="Footer Placeholder 2"/>
          <p:cNvSpPr txBox="1">
            <a:spLocks/>
          </p:cNvSpPr>
          <p:nvPr userDrawn="1"/>
        </p:nvSpPr>
        <p:spPr>
          <a:xfrm>
            <a:off x="304800" y="6492876"/>
            <a:ext cx="10464800" cy="36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600" dirty="0">
                <a:solidFill>
                  <a:srgbClr val="004274"/>
                </a:solidFill>
              </a:rPr>
              <a:t>Traffic modeling of 4G network under LTE and WiMAX network platform</a:t>
            </a:r>
          </a:p>
        </p:txBody>
      </p:sp>
      <p:sp>
        <p:nvSpPr>
          <p:cNvPr id="8" name="Slide Number Placeholder 3"/>
          <p:cNvSpPr txBox="1">
            <a:spLocks/>
          </p:cNvSpPr>
          <p:nvPr userDrawn="1"/>
        </p:nvSpPr>
        <p:spPr>
          <a:xfrm>
            <a:off x="10769600" y="6492876"/>
            <a:ext cx="1106843" cy="365125"/>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DC8AA99-7238-42D3-B68A-A4E1B56FEE73}" type="slidenum">
              <a:rPr lang="en-US" sz="1200" smtClean="0">
                <a:solidFill>
                  <a:srgbClr val="004274"/>
                </a:solidFill>
              </a:rPr>
              <a:pPr/>
              <a:t>‹#›</a:t>
            </a:fld>
            <a:endParaRPr lang="en-US" sz="1200">
              <a:solidFill>
                <a:srgbClr val="004274"/>
              </a:solidFill>
            </a:endParaRPr>
          </a:p>
        </p:txBody>
      </p:sp>
    </p:spTree>
    <p:extLst>
      <p:ext uri="{BB962C8B-B14F-4D97-AF65-F5344CB8AC3E}">
        <p14:creationId xmlns:p14="http://schemas.microsoft.com/office/powerpoint/2010/main" val="392104932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6632280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9043142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a:xfrm>
            <a:off x="304800" y="76200"/>
            <a:ext cx="10363200" cy="1143000"/>
          </a:xfrm>
          <a:prstGeom prst="rect">
            <a:avLst/>
          </a:prstGeom>
        </p:spPr>
        <p:txBody>
          <a:bodyPr/>
          <a:lstStyle/>
          <a:p>
            <a:r>
              <a:rPr lang="en-US" dirty="0"/>
              <a:t>Click to edit Master title style</a:t>
            </a:r>
          </a:p>
        </p:txBody>
      </p:sp>
      <p:sp>
        <p:nvSpPr>
          <p:cNvPr id="3" name="Footer Placeholder 2"/>
          <p:cNvSpPr>
            <a:spLocks noGrp="1"/>
          </p:cNvSpPr>
          <p:nvPr>
            <p:ph type="ftr" sz="quarter" idx="10"/>
          </p:nvPr>
        </p:nvSpPr>
        <p:spPr/>
        <p:txBody>
          <a:bodyPr/>
          <a:lstStyle/>
          <a:p>
            <a:r>
              <a:rPr lang="en-US"/>
              <a:t>Traffic modeling of 4G network under LTE and WiMAX network platform</a:t>
            </a:r>
            <a:endParaRPr lang="en-US" dirty="0"/>
          </a:p>
        </p:txBody>
      </p:sp>
      <p:sp>
        <p:nvSpPr>
          <p:cNvPr id="4" name="Slide Number Placeholder 3"/>
          <p:cNvSpPr>
            <a:spLocks noGrp="1"/>
          </p:cNvSpPr>
          <p:nvPr>
            <p:ph type="sldNum" sz="quarter" idx="11"/>
          </p:nvPr>
        </p:nvSpPr>
        <p:spPr/>
        <p:txBody>
          <a:bodyPr/>
          <a:lstStyle/>
          <a:p>
            <a:fld id="{EDC8AA99-7238-42D3-B68A-A4E1B56FEE73}" type="slidenum">
              <a:rPr lang="en-US" smtClean="0"/>
              <a:pPr/>
              <a:t>‹#›</a:t>
            </a:fld>
            <a:endParaRPr lang="en-US"/>
          </a:p>
        </p:txBody>
      </p:sp>
    </p:spTree>
    <p:extLst>
      <p:ext uri="{BB962C8B-B14F-4D97-AF65-F5344CB8AC3E}">
        <p14:creationId xmlns:p14="http://schemas.microsoft.com/office/powerpoint/2010/main" val="27671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sz="4000">
                <a:latin typeface="Gill Sans MT" panose="020B0502020104020203" pitchFamily="34" charset="0"/>
              </a:defRPr>
            </a:lvl1pPr>
          </a:lstStyle>
          <a:p>
            <a:r>
              <a:rPr lang="en-US" dirty="0"/>
              <a:t>Click to edit Master title style</a:t>
            </a:r>
          </a:p>
        </p:txBody>
      </p:sp>
      <p:sp>
        <p:nvSpPr>
          <p:cNvPr id="3" name="Content Placeholder 2"/>
          <p:cNvSpPr>
            <a:spLocks noGrp="1"/>
          </p:cNvSpPr>
          <p:nvPr>
            <p:ph idx="1"/>
          </p:nvPr>
        </p:nvSpPr>
        <p:spPr/>
        <p:txBody>
          <a:bodyPr/>
          <a:lstStyle>
            <a:lvl1pPr marL="342900" indent="-342900">
              <a:buFont typeface="Wingdings" panose="05000000000000000000" pitchFamily="2" charset="2"/>
              <a:buChar char="ü"/>
              <a:defRPr/>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703EE55C-EFC8-49AB-BB12-5AC9DE5C1596}"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255012544"/>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03EE55C-EFC8-49AB-BB12-5AC9DE5C1596}" type="datetimeFigureOut">
              <a:rPr lang="en-US" smtClean="0"/>
              <a:pPr/>
              <a:t>4/21/2025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5896545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03EE55C-EFC8-49AB-BB12-5AC9DE5C1596}"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517417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03EE55C-EFC8-49AB-BB12-5AC9DE5C1596}" type="datetimeFigureOut">
              <a:rPr lang="en-US" smtClean="0"/>
              <a:pPr/>
              <a:t>4/21/2025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7196802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703EE55C-EFC8-49AB-BB12-5AC9DE5C1596}" type="datetimeFigureOut">
              <a:rPr lang="en-US" smtClean="0"/>
              <a:pPr/>
              <a:t>4/21/2025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7352298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03EE55C-EFC8-49AB-BB12-5AC9DE5C1596}" type="datetimeFigureOut">
              <a:rPr lang="en-US" smtClean="0"/>
              <a:pPr/>
              <a:t>4/21/2025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384570381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15230963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03EE55C-EFC8-49AB-BB12-5AC9DE5C1596}" type="datetimeFigureOut">
              <a:rPr lang="en-US" smtClean="0"/>
              <a:pPr/>
              <a:t>4/21/2025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724D71-41C7-42A6-B50A-BDF41338C8EE}" type="slidenum">
              <a:rPr lang="en-US" smtClean="0"/>
              <a:pPr/>
              <a:t>‹#›</a:t>
            </a:fld>
            <a:endParaRPr lang="en-US"/>
          </a:p>
        </p:txBody>
      </p:sp>
    </p:spTree>
    <p:extLst>
      <p:ext uri="{BB962C8B-B14F-4D97-AF65-F5344CB8AC3E}">
        <p14:creationId xmlns:p14="http://schemas.microsoft.com/office/powerpoint/2010/main" val="9859892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3EE55C-EFC8-49AB-BB12-5AC9DE5C1596}" type="datetimeFigureOut">
              <a:rPr lang="en-US" smtClean="0"/>
              <a:pPr/>
              <a:t>4/21/2025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0724D71-41C7-42A6-B50A-BDF41338C8EE}" type="slidenum">
              <a:rPr lang="en-US" smtClean="0"/>
              <a:pPr/>
              <a:t>‹#›</a:t>
            </a:fld>
            <a:endParaRPr lang="en-US"/>
          </a:p>
        </p:txBody>
      </p:sp>
    </p:spTree>
    <p:extLst>
      <p:ext uri="{BB962C8B-B14F-4D97-AF65-F5344CB8AC3E}">
        <p14:creationId xmlns:p14="http://schemas.microsoft.com/office/powerpoint/2010/main" val="51796353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60"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Gill Sans MT" panose="020B0502020104020203" pitchFamily="34"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http://upload.wikimedia.org/wikipedia/en/0/0a/JU-logo.png" TargetMode="External"/><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microsoft.com/office/2007/relationships/hdphoto" Target="../media/hdphoto2.wd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Text Box 4"/>
          <p:cNvSpPr txBox="1">
            <a:spLocks noChangeArrowheads="1"/>
          </p:cNvSpPr>
          <p:nvPr/>
        </p:nvSpPr>
        <p:spPr bwMode="auto">
          <a:xfrm>
            <a:off x="2227006" y="3815082"/>
            <a:ext cx="7924800" cy="1477328"/>
          </a:xfrm>
          <a:prstGeom prst="rect">
            <a:avLst/>
          </a:prstGeom>
          <a:noFill/>
          <a:ln w="9525">
            <a:noFill/>
            <a:miter lim="800000"/>
            <a:headEnd/>
            <a:tailEnd/>
          </a:ln>
        </p:spPr>
        <p:txBody>
          <a:bodyPr>
            <a:spAutoFit/>
          </a:bodyPr>
          <a:lstStyle/>
          <a:p>
            <a:pPr algn="ctr"/>
            <a:r>
              <a:rPr lang="en-US" b="1" dirty="0">
                <a:solidFill>
                  <a:schemeClr val="accent2"/>
                </a:solidFill>
                <a:cs typeface="Arial" charset="0"/>
              </a:rPr>
              <a:t>By-</a:t>
            </a:r>
          </a:p>
          <a:p>
            <a:pPr algn="ctr"/>
            <a:r>
              <a:rPr lang="en-US" b="1" dirty="0">
                <a:solidFill>
                  <a:schemeClr val="accent2"/>
                </a:solidFill>
                <a:cs typeface="Arial" charset="0"/>
              </a:rPr>
              <a:t>Dr. </a:t>
            </a:r>
            <a:r>
              <a:rPr lang="en-US" b="1" dirty="0" err="1">
                <a:solidFill>
                  <a:schemeClr val="accent2"/>
                </a:solidFill>
                <a:cs typeface="Arial" charset="0"/>
              </a:rPr>
              <a:t>Jesmin</a:t>
            </a:r>
            <a:r>
              <a:rPr lang="en-US" b="1" dirty="0">
                <a:solidFill>
                  <a:schemeClr val="accent2"/>
                </a:solidFill>
                <a:cs typeface="Arial" charset="0"/>
              </a:rPr>
              <a:t> Akhter</a:t>
            </a:r>
            <a:endParaRPr lang="en-US" dirty="0">
              <a:solidFill>
                <a:schemeClr val="accent2"/>
              </a:solidFill>
              <a:cs typeface="Arial" charset="0"/>
            </a:endParaRPr>
          </a:p>
          <a:p>
            <a:pPr algn="ctr"/>
            <a:r>
              <a:rPr lang="en-US" dirty="0">
                <a:cs typeface="Arial" charset="0"/>
              </a:rPr>
              <a:t>Professor</a:t>
            </a:r>
          </a:p>
          <a:p>
            <a:pPr algn="ctr"/>
            <a:r>
              <a:rPr lang="en-US" dirty="0">
                <a:cs typeface="Arial" charset="0"/>
              </a:rPr>
              <a:t>Institute of Information Technology</a:t>
            </a:r>
          </a:p>
          <a:p>
            <a:pPr algn="ctr"/>
            <a:r>
              <a:rPr lang="en-US" dirty="0">
                <a:cs typeface="Arial" charset="0"/>
              </a:rPr>
              <a:t>Jahangirnagar University </a:t>
            </a:r>
          </a:p>
        </p:txBody>
      </p:sp>
      <p:sp>
        <p:nvSpPr>
          <p:cNvPr id="11268" name="TextBox 3"/>
          <p:cNvSpPr txBox="1">
            <a:spLocks noChangeArrowheads="1"/>
          </p:cNvSpPr>
          <p:nvPr/>
        </p:nvSpPr>
        <p:spPr bwMode="auto">
          <a:xfrm>
            <a:off x="2705100" y="2886670"/>
            <a:ext cx="6781800" cy="923330"/>
          </a:xfrm>
          <a:prstGeom prst="rect">
            <a:avLst/>
          </a:prstGeom>
          <a:noFill/>
          <a:ln w="9525">
            <a:noFill/>
            <a:miter lim="800000"/>
            <a:headEnd/>
            <a:tailEnd/>
          </a:ln>
        </p:spPr>
        <p:txBody>
          <a:bodyPr>
            <a:spAutoFit/>
          </a:bodyPr>
          <a:lstStyle/>
          <a:p>
            <a:pPr algn="ctr"/>
            <a:r>
              <a:rPr lang="en-US" b="1" dirty="0" smtClean="0">
                <a:solidFill>
                  <a:srgbClr val="FF0000"/>
                </a:solidFill>
              </a:rPr>
              <a:t>Advanced Machine Learning</a:t>
            </a:r>
            <a:endParaRPr lang="en-US" b="1" dirty="0">
              <a:solidFill>
                <a:srgbClr val="FF0000"/>
              </a:solidFill>
            </a:endParaRPr>
          </a:p>
          <a:p>
            <a:pPr algn="ctr"/>
            <a:r>
              <a:rPr lang="en-US" b="1" dirty="0" smtClean="0">
                <a:solidFill>
                  <a:srgbClr val="FF0000"/>
                </a:solidFill>
              </a:rPr>
              <a:t>ICT-</a:t>
            </a:r>
            <a:endParaRPr lang="en-US" b="1" dirty="0">
              <a:solidFill>
                <a:srgbClr val="FF0000"/>
              </a:solidFill>
            </a:endParaRPr>
          </a:p>
          <a:p>
            <a:pPr algn="ctr"/>
            <a:endParaRPr lang="en-US" b="1" dirty="0"/>
          </a:p>
        </p:txBody>
      </p:sp>
      <p:pic>
        <p:nvPicPr>
          <p:cNvPr id="11269" name="il_fi" descr="http://upload.wikimedia.org/wikipedia/en/0/0a/JU-logo.png"/>
          <p:cNvPicPr>
            <a:picLocks noChangeAspect="1" noChangeArrowheads="1"/>
          </p:cNvPicPr>
          <p:nvPr/>
        </p:nvPicPr>
        <p:blipFill>
          <a:blip r:embed="rId2" r:link="rId3"/>
          <a:srcRect/>
          <a:stretch>
            <a:fillRect/>
          </a:stretch>
        </p:blipFill>
        <p:spPr bwMode="auto">
          <a:xfrm>
            <a:off x="5486400" y="1400685"/>
            <a:ext cx="1025156" cy="1206695"/>
          </a:xfrm>
          <a:prstGeom prst="rect">
            <a:avLst/>
          </a:prstGeom>
          <a:noFill/>
          <a:ln w="9525">
            <a:noFill/>
            <a:miter lim="800000"/>
            <a:headEnd/>
            <a:tailEnd/>
          </a:ln>
        </p:spPr>
      </p:pic>
    </p:spTree>
    <p:extLst>
      <p:ext uri="{BB962C8B-B14F-4D97-AF65-F5344CB8AC3E}">
        <p14:creationId xmlns:p14="http://schemas.microsoft.com/office/powerpoint/2010/main" val="2013123004"/>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09600" y="381000"/>
            <a:ext cx="10591800" cy="5952592"/>
          </a:xfrm>
          <a:prstGeom prst="rect">
            <a:avLst/>
          </a:prstGeom>
        </p:spPr>
      </p:pic>
    </p:spTree>
    <p:extLst>
      <p:ext uri="{BB962C8B-B14F-4D97-AF65-F5344CB8AC3E}">
        <p14:creationId xmlns:p14="http://schemas.microsoft.com/office/powerpoint/2010/main" val="8228993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381000" y="1371600"/>
            <a:ext cx="11277600" cy="5562600"/>
          </a:xfrm>
        </p:spPr>
        <p:txBody>
          <a:bodyPr>
            <a:normAutofit/>
          </a:bodyPr>
          <a:lstStyle/>
          <a:p>
            <a:pPr marL="0" indent="0">
              <a:buNone/>
            </a:pPr>
            <a:r>
              <a:rPr lang="en-US" sz="1800" b="1" dirty="0"/>
              <a:t>Clustering Algorithms</a:t>
            </a:r>
          </a:p>
          <a:p>
            <a:r>
              <a:rPr lang="en-US" sz="1800" dirty="0"/>
              <a:t>Clustering </a:t>
            </a:r>
            <a:r>
              <a:rPr lang="en-US" sz="1800" dirty="0" smtClean="0"/>
              <a:t>algorithms </a:t>
            </a:r>
            <a:r>
              <a:rPr lang="en-US" sz="1800" dirty="0"/>
              <a:t>only interpret the input data and find natural groups or clusters in feature space</a:t>
            </a:r>
            <a:endParaRPr lang="en-US" sz="1800" dirty="0" smtClean="0"/>
          </a:p>
          <a:p>
            <a:endParaRPr lang="en-US" sz="1800" dirty="0" smtClean="0"/>
          </a:p>
          <a:p>
            <a:endParaRPr lang="en-US" sz="1800" dirty="0"/>
          </a:p>
          <a:p>
            <a:endParaRPr lang="en-US" sz="1800" dirty="0" smtClean="0"/>
          </a:p>
          <a:p>
            <a:endParaRPr lang="en-US" sz="1800" dirty="0"/>
          </a:p>
          <a:p>
            <a:endParaRPr lang="en-US" sz="1800" dirty="0" smtClean="0"/>
          </a:p>
          <a:p>
            <a:endParaRPr lang="en-US" sz="1800" dirty="0" smtClean="0"/>
          </a:p>
          <a:p>
            <a:endParaRPr lang="en-US" sz="1800" dirty="0" smtClean="0"/>
          </a:p>
          <a:p>
            <a:endParaRPr lang="en-US" sz="1800" dirty="0"/>
          </a:p>
          <a:p>
            <a:r>
              <a:rPr lang="en-US" sz="1800" dirty="0" smtClean="0"/>
              <a:t>Clustering </a:t>
            </a:r>
            <a:r>
              <a:rPr lang="en-US" sz="1800" dirty="0"/>
              <a:t>is a popular type of unsupervised learning approach. You can even break it down further into different types of clustering; for example: </a:t>
            </a:r>
          </a:p>
          <a:p>
            <a:pPr lvl="1"/>
            <a:r>
              <a:rPr lang="en-US" sz="1800" b="1" dirty="0" err="1"/>
              <a:t>Exlcusive</a:t>
            </a:r>
            <a:r>
              <a:rPr lang="en-US" sz="1800" b="1" dirty="0"/>
              <a:t> clustering</a:t>
            </a:r>
            <a:r>
              <a:rPr lang="en-US" sz="1800" dirty="0"/>
              <a:t>: or “hard” clustering </a:t>
            </a:r>
            <a:endParaRPr lang="en-US" sz="1800" dirty="0" smtClean="0"/>
          </a:p>
          <a:p>
            <a:pPr lvl="2"/>
            <a:r>
              <a:rPr lang="en-US" sz="1800" dirty="0" smtClean="0"/>
              <a:t>It is </a:t>
            </a:r>
            <a:r>
              <a:rPr lang="en-US" sz="1800" dirty="0"/>
              <a:t>the kind of grouping in which one piece of data can belong only to one cluster.</a:t>
            </a:r>
          </a:p>
          <a:p>
            <a:pPr lvl="1"/>
            <a:r>
              <a:rPr lang="en-US" sz="1800" b="1" dirty="0" smtClean="0"/>
              <a:t>Overlapping </a:t>
            </a:r>
            <a:r>
              <a:rPr lang="en-US" sz="1800" b="1" dirty="0"/>
              <a:t>clustering</a:t>
            </a:r>
            <a:r>
              <a:rPr lang="en-US" sz="1800" dirty="0"/>
              <a:t>: </a:t>
            </a:r>
            <a:endParaRPr lang="en-US" sz="1800" dirty="0" smtClean="0"/>
          </a:p>
          <a:p>
            <a:pPr lvl="2"/>
            <a:r>
              <a:rPr lang="en-US" sz="1800" dirty="0" smtClean="0"/>
              <a:t>A </a:t>
            </a:r>
            <a:r>
              <a:rPr lang="en-US" sz="1800" dirty="0"/>
              <a:t>soft cluster in which a single data point may belong to multiple clusters with varying degrees of membership. </a:t>
            </a:r>
            <a:endParaRPr lang="en-US" sz="1800" dirty="0" smtClean="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2698776" y="2105608"/>
            <a:ext cx="5073624" cy="2542592"/>
          </a:xfrm>
          <a:prstGeom prst="rect">
            <a:avLst/>
          </a:prstGeom>
        </p:spPr>
      </p:pic>
    </p:spTree>
    <p:extLst>
      <p:ext uri="{BB962C8B-B14F-4D97-AF65-F5344CB8AC3E}">
        <p14:creationId xmlns:p14="http://schemas.microsoft.com/office/powerpoint/2010/main" val="339604505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0" y="1371600"/>
            <a:ext cx="6858000" cy="5257800"/>
          </a:xfrm>
        </p:spPr>
        <p:txBody>
          <a:bodyPr>
            <a:normAutofit/>
          </a:bodyPr>
          <a:lstStyle/>
          <a:p>
            <a:pPr algn="just"/>
            <a:r>
              <a:rPr lang="en-US" sz="1800" b="1" dirty="0" smtClean="0"/>
              <a:t>Clustering </a:t>
            </a:r>
            <a:r>
              <a:rPr lang="en-US" sz="1800" b="1" dirty="0"/>
              <a:t>Algorithms</a:t>
            </a:r>
          </a:p>
          <a:p>
            <a:pPr lvl="1" algn="just"/>
            <a:r>
              <a:rPr lang="en-US" sz="1800" b="1" dirty="0" smtClean="0"/>
              <a:t>Hierarchical </a:t>
            </a:r>
            <a:r>
              <a:rPr lang="en-US" sz="1800" b="1" dirty="0"/>
              <a:t>Clustering:</a:t>
            </a:r>
            <a:r>
              <a:rPr lang="en-US" sz="1800" dirty="0"/>
              <a:t> </a:t>
            </a:r>
            <a:endParaRPr lang="en-US" sz="1800" dirty="0" smtClean="0"/>
          </a:p>
          <a:p>
            <a:pPr lvl="2" algn="just"/>
            <a:r>
              <a:rPr lang="en-US" sz="1800" dirty="0" smtClean="0"/>
              <a:t>Hierarchical </a:t>
            </a:r>
            <a:r>
              <a:rPr lang="en-US" sz="1800" dirty="0"/>
              <a:t>clustering develops a hierarchy of clusters by </a:t>
            </a:r>
            <a:r>
              <a:rPr lang="en-US" sz="1800" b="1" dirty="0"/>
              <a:t>merging</a:t>
            </a:r>
            <a:r>
              <a:rPr lang="en-US" sz="1800" dirty="0"/>
              <a:t> or </a:t>
            </a:r>
            <a:r>
              <a:rPr lang="en-US" sz="1800" b="1" dirty="0"/>
              <a:t>splitting</a:t>
            </a:r>
            <a:r>
              <a:rPr lang="en-US" sz="1800" dirty="0"/>
              <a:t> them depending on their similarity</a:t>
            </a:r>
            <a:r>
              <a:rPr lang="en-US" sz="1800" dirty="0" smtClean="0"/>
              <a:t>. </a:t>
            </a:r>
            <a:r>
              <a:rPr lang="en-US" sz="1800" dirty="0"/>
              <a:t>Here, two close cluster are going to be in the same cluster. </a:t>
            </a:r>
            <a:endParaRPr lang="en-US" sz="1800" dirty="0" smtClean="0"/>
          </a:p>
          <a:p>
            <a:pPr lvl="2" algn="just"/>
            <a:r>
              <a:rPr lang="en-US" sz="1800" dirty="0"/>
              <a:t>In case you start with all data items attached to the same cluster and then </a:t>
            </a:r>
            <a:r>
              <a:rPr lang="en-US" sz="1800" b="1" dirty="0"/>
              <a:t>perform splits </a:t>
            </a:r>
            <a:r>
              <a:rPr lang="en-US" sz="1800" dirty="0"/>
              <a:t>until each data item is set as a separate cluster, the approach will be called </a:t>
            </a:r>
            <a:r>
              <a:rPr lang="en-US" sz="1800" b="1" dirty="0"/>
              <a:t>top-down or </a:t>
            </a:r>
            <a:r>
              <a:rPr lang="en-US" sz="1800" b="1" i="1" dirty="0"/>
              <a:t>divisive</a:t>
            </a:r>
            <a:r>
              <a:rPr lang="en-US" sz="1800" b="1" dirty="0"/>
              <a:t> hierarchical clustering.</a:t>
            </a:r>
          </a:p>
          <a:p>
            <a:pPr lvl="2" algn="just"/>
            <a:r>
              <a:rPr lang="en-US" sz="1800" dirty="0" smtClean="0"/>
              <a:t>Two </a:t>
            </a:r>
            <a:r>
              <a:rPr lang="en-US" sz="1800" dirty="0"/>
              <a:t>clusters that are closest to one another are then </a:t>
            </a:r>
            <a:r>
              <a:rPr lang="en-US" sz="1800" b="1" dirty="0"/>
              <a:t>merged</a:t>
            </a:r>
            <a:r>
              <a:rPr lang="en-US" sz="1800" dirty="0"/>
              <a:t> into a single cluster. The merging goes on iteratively till there's only one cluster left at the top. Such an approach is known </a:t>
            </a:r>
            <a:r>
              <a:rPr lang="en-US" sz="1800" b="1" dirty="0"/>
              <a:t>as bottom-up or </a:t>
            </a:r>
            <a:r>
              <a:rPr lang="en-US" sz="1800" b="1" i="1" dirty="0"/>
              <a:t>agglomerative</a:t>
            </a:r>
            <a:r>
              <a:rPr lang="en-US" sz="1800" dirty="0" smtClean="0"/>
              <a:t>.</a:t>
            </a:r>
          </a:p>
          <a:p>
            <a:pPr lvl="2" algn="just"/>
            <a:r>
              <a:rPr lang="en-US" sz="1800" dirty="0"/>
              <a:t>The example shows how seven different clusters (data points) are merged step by step based on distance until they all create one large cluster</a:t>
            </a:r>
            <a:r>
              <a:rPr lang="en-US" sz="1800" dirty="0" smtClean="0"/>
              <a:t>.</a:t>
            </a:r>
          </a:p>
          <a:p>
            <a:pPr lvl="1" algn="just"/>
            <a:endParaRPr lang="en-US" sz="1800" dirty="0"/>
          </a:p>
          <a:p>
            <a:pPr algn="just"/>
            <a:endParaRPr lang="en-US" sz="1800"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50000"/>
                    </a14:imgEffect>
                  </a14:imgLayer>
                </a14:imgProps>
              </a:ext>
            </a:extLst>
          </a:blip>
          <a:stretch>
            <a:fillRect/>
          </a:stretch>
        </p:blipFill>
        <p:spPr>
          <a:xfrm>
            <a:off x="6948420" y="2362200"/>
            <a:ext cx="5167380" cy="3200400"/>
          </a:xfrm>
          <a:prstGeom prst="rect">
            <a:avLst/>
          </a:prstGeom>
        </p:spPr>
      </p:pic>
    </p:spTree>
    <p:extLst>
      <p:ext uri="{BB962C8B-B14F-4D97-AF65-F5344CB8AC3E}">
        <p14:creationId xmlns:p14="http://schemas.microsoft.com/office/powerpoint/2010/main" val="85632667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76200" y="1295400"/>
            <a:ext cx="7391400" cy="4953000"/>
          </a:xfrm>
        </p:spPr>
        <p:txBody>
          <a:bodyPr>
            <a:normAutofit/>
          </a:bodyPr>
          <a:lstStyle/>
          <a:p>
            <a:pPr algn="just"/>
            <a:r>
              <a:rPr lang="en-US" b="1" dirty="0" smtClean="0"/>
              <a:t>Clustering </a:t>
            </a:r>
            <a:r>
              <a:rPr lang="en-US" b="1" dirty="0"/>
              <a:t>Algorithms</a:t>
            </a:r>
          </a:p>
          <a:p>
            <a:pPr lvl="1" algn="just"/>
            <a:r>
              <a:rPr lang="en-US" b="1" dirty="0" smtClean="0"/>
              <a:t>K-Means Clustering</a:t>
            </a:r>
            <a:r>
              <a:rPr lang="en-US" b="1" dirty="0"/>
              <a:t> </a:t>
            </a:r>
            <a:endParaRPr lang="en-US" b="1" dirty="0" smtClean="0"/>
          </a:p>
          <a:p>
            <a:pPr lvl="2" algn="just"/>
            <a:r>
              <a:rPr lang="en-US" dirty="0"/>
              <a:t>In K-means clustering, data is grouped in terms of characteristics and similarities. </a:t>
            </a:r>
            <a:endParaRPr lang="en-US" dirty="0" smtClean="0"/>
          </a:p>
          <a:p>
            <a:pPr lvl="2" algn="just"/>
            <a:r>
              <a:rPr lang="en-US" dirty="0"/>
              <a:t>K is a letter that represents the number of clusters. For example, if </a:t>
            </a:r>
            <a:r>
              <a:rPr lang="en-US" dirty="0" smtClean="0"/>
              <a:t>K=3, </a:t>
            </a:r>
            <a:r>
              <a:rPr lang="en-US" dirty="0"/>
              <a:t>then the number of desired clusters is </a:t>
            </a:r>
            <a:r>
              <a:rPr lang="en-US" dirty="0" smtClean="0"/>
              <a:t>3. </a:t>
            </a:r>
            <a:r>
              <a:rPr lang="en-US" dirty="0"/>
              <a:t>If K=10, then the number of desired clusters is 10.</a:t>
            </a:r>
            <a:endParaRPr lang="en-US" b="1" dirty="0"/>
          </a:p>
          <a:p>
            <a:pPr lvl="2" algn="just"/>
            <a:r>
              <a:rPr lang="en-US" dirty="0" smtClean="0"/>
              <a:t>It </a:t>
            </a:r>
            <a:r>
              <a:rPr lang="en-US" dirty="0"/>
              <a:t>puts the data points into the predefined number of </a:t>
            </a:r>
            <a:r>
              <a:rPr lang="en-US" dirty="0" smtClean="0"/>
              <a:t>clusters</a:t>
            </a:r>
            <a:r>
              <a:rPr lang="en-US" dirty="0"/>
              <a:t> </a:t>
            </a:r>
            <a:r>
              <a:rPr lang="en-US" i="1" dirty="0"/>
              <a:t>K</a:t>
            </a:r>
            <a:r>
              <a:rPr lang="en-US" dirty="0"/>
              <a:t>. </a:t>
            </a:r>
            <a:endParaRPr lang="en-US" dirty="0" smtClean="0"/>
          </a:p>
          <a:p>
            <a:pPr lvl="2" algn="just"/>
            <a:r>
              <a:rPr lang="en-US" dirty="0" smtClean="0"/>
              <a:t>Each </a:t>
            </a:r>
            <a:r>
              <a:rPr lang="en-US" dirty="0"/>
              <a:t>data item then gets assigned to the nearest cluster center, called </a:t>
            </a:r>
            <a:r>
              <a:rPr lang="en-US" i="1" dirty="0"/>
              <a:t>centroids </a:t>
            </a:r>
            <a:r>
              <a:rPr lang="en-US" dirty="0"/>
              <a:t>(black dots in the picture). The </a:t>
            </a:r>
            <a:r>
              <a:rPr lang="en-US" dirty="0" smtClean="0"/>
              <a:t>later </a:t>
            </a:r>
            <a:r>
              <a:rPr lang="en-US" dirty="0"/>
              <a:t>act as data accumulation areas</a:t>
            </a:r>
            <a:r>
              <a:rPr lang="en-US" dirty="0" smtClean="0"/>
              <a:t>.</a:t>
            </a:r>
          </a:p>
          <a:p>
            <a:pPr lvl="2" algn="just"/>
            <a:r>
              <a:rPr lang="en-US" dirty="0"/>
              <a:t>The procedure of clustering may be repeated several times until the clusters are well-defined.</a:t>
            </a:r>
          </a:p>
          <a:p>
            <a:pPr algn="just"/>
            <a:endParaRPr lang="en-US" dirty="0"/>
          </a:p>
        </p:txBody>
      </p:sp>
      <p:pic>
        <p:nvPicPr>
          <p:cNvPr id="4" name="Picture 3"/>
          <p:cNvPicPr>
            <a:picLocks noChangeAspect="1"/>
          </p:cNvPicPr>
          <p:nvPr/>
        </p:nvPicPr>
        <p:blipFill>
          <a:blip r:embed="rId3"/>
          <a:stretch>
            <a:fillRect/>
          </a:stretch>
        </p:blipFill>
        <p:spPr>
          <a:xfrm>
            <a:off x="7467600" y="2133600"/>
            <a:ext cx="5026950" cy="3512532"/>
          </a:xfrm>
          <a:prstGeom prst="rect">
            <a:avLst/>
          </a:prstGeom>
        </p:spPr>
      </p:pic>
    </p:spTree>
    <p:extLst>
      <p:ext uri="{BB962C8B-B14F-4D97-AF65-F5344CB8AC3E}">
        <p14:creationId xmlns:p14="http://schemas.microsoft.com/office/powerpoint/2010/main" val="279732933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228600" y="1295400"/>
            <a:ext cx="11353800" cy="5029200"/>
          </a:xfrm>
        </p:spPr>
        <p:txBody>
          <a:bodyPr>
            <a:noAutofit/>
          </a:bodyPr>
          <a:lstStyle/>
          <a:p>
            <a:r>
              <a:rPr lang="en-US" sz="1800" b="1" dirty="0" smtClean="0"/>
              <a:t>Clustering </a:t>
            </a:r>
            <a:r>
              <a:rPr lang="en-US" sz="1800" b="1" dirty="0"/>
              <a:t>Algorithms</a:t>
            </a:r>
          </a:p>
          <a:p>
            <a:pPr lvl="1"/>
            <a:r>
              <a:rPr lang="en-US" sz="1800" b="1" dirty="0" smtClean="0"/>
              <a:t>Fuzzy </a:t>
            </a:r>
            <a:r>
              <a:rPr lang="en-US" sz="1800" b="1" dirty="0"/>
              <a:t>K-means</a:t>
            </a:r>
            <a:r>
              <a:rPr lang="en-US" sz="1800" dirty="0"/>
              <a:t> </a:t>
            </a:r>
            <a:endParaRPr lang="en-US" sz="1800" dirty="0" smtClean="0"/>
          </a:p>
          <a:p>
            <a:pPr lvl="2"/>
            <a:r>
              <a:rPr lang="en-US" sz="1800" dirty="0" smtClean="0"/>
              <a:t>It is </a:t>
            </a:r>
            <a:r>
              <a:rPr lang="en-US" sz="1800" dirty="0"/>
              <a:t>an extension of the K-means algorithm used to perform overlapping clustering. Unlike the K-means algorithm, fuzzy K-means implies that data points can belong to more than one cluster with a certain level of closeness towards each</a:t>
            </a:r>
            <a:r>
              <a:rPr lang="en-US" sz="1800" dirty="0" smtClean="0"/>
              <a:t>.</a:t>
            </a:r>
          </a:p>
          <a:p>
            <a:pPr lvl="2"/>
            <a:r>
              <a:rPr lang="en-US" sz="1800" dirty="0"/>
              <a:t>The closeness is measured by the distance from a data point to the centroid of the cluster. So, sometimes there may be an overlap between different clusters</a:t>
            </a:r>
            <a:r>
              <a:rPr lang="en-US" sz="1800" dirty="0" smtClean="0"/>
              <a:t>.</a:t>
            </a:r>
          </a:p>
          <a:p>
            <a:pPr lvl="2"/>
            <a:endParaRPr lang="en-US" sz="1800" dirty="0"/>
          </a:p>
          <a:p>
            <a:pPr lvl="1"/>
            <a:endParaRPr lang="en-US" sz="1800" dirty="0" smtClean="0"/>
          </a:p>
          <a:p>
            <a:pPr lvl="1"/>
            <a:endParaRPr lang="en-US" sz="1800" dirty="0" smtClean="0"/>
          </a:p>
          <a:p>
            <a:pPr lvl="1"/>
            <a:endParaRPr lang="en-US" sz="1800" dirty="0"/>
          </a:p>
          <a:p>
            <a:pPr lvl="1"/>
            <a:endParaRPr lang="en-US" sz="1800" dirty="0" smtClean="0"/>
          </a:p>
          <a:p>
            <a:pPr lvl="1"/>
            <a:endParaRPr lang="en-US" sz="1800" dirty="0" smtClean="0"/>
          </a:p>
          <a:p>
            <a:pPr lvl="1"/>
            <a:endParaRPr lang="en-US" sz="1800" dirty="0" smtClean="0"/>
          </a:p>
          <a:p>
            <a:pPr lvl="1"/>
            <a:r>
              <a:rPr lang="en-US" sz="1800" dirty="0"/>
              <a:t/>
            </a:r>
            <a:br>
              <a:rPr lang="en-US" sz="1800" dirty="0"/>
            </a:br>
            <a:endParaRPr lang="en-US" sz="1800" dirty="0"/>
          </a:p>
          <a:p>
            <a:endParaRPr lang="en-US" sz="1800" dirty="0"/>
          </a:p>
        </p:txBody>
      </p:sp>
      <p:pic>
        <p:nvPicPr>
          <p:cNvPr id="5" name="Picture 4"/>
          <p:cNvPicPr>
            <a:picLocks noChangeAspect="1"/>
          </p:cNvPicPr>
          <p:nvPr/>
        </p:nvPicPr>
        <p:blipFill>
          <a:blip r:embed="rId3"/>
          <a:stretch>
            <a:fillRect/>
          </a:stretch>
        </p:blipFill>
        <p:spPr>
          <a:xfrm>
            <a:off x="3124200" y="3810000"/>
            <a:ext cx="5486795" cy="2667000"/>
          </a:xfrm>
          <a:prstGeom prst="rect">
            <a:avLst/>
          </a:prstGeom>
        </p:spPr>
      </p:pic>
    </p:spTree>
    <p:extLst>
      <p:ext uri="{BB962C8B-B14F-4D97-AF65-F5344CB8AC3E}">
        <p14:creationId xmlns:p14="http://schemas.microsoft.com/office/powerpoint/2010/main" val="361317039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381000" y="1524000"/>
            <a:ext cx="7086600" cy="4953000"/>
          </a:xfrm>
        </p:spPr>
        <p:txBody>
          <a:bodyPr>
            <a:normAutofit/>
          </a:bodyPr>
          <a:lstStyle/>
          <a:p>
            <a:r>
              <a:rPr lang="en-US" b="1" dirty="0" smtClean="0"/>
              <a:t>Clustering </a:t>
            </a:r>
            <a:r>
              <a:rPr lang="en-US" b="1" dirty="0"/>
              <a:t>Algorithms</a:t>
            </a:r>
          </a:p>
          <a:p>
            <a:pPr lvl="1"/>
            <a:r>
              <a:rPr lang="en-US" sz="1800" b="1" dirty="0"/>
              <a:t>Gaussian Mixture Models</a:t>
            </a:r>
            <a:r>
              <a:rPr lang="en-US" sz="1800" dirty="0"/>
              <a:t> (GMMs) is an algorithm used in probabilistic clustering. </a:t>
            </a:r>
          </a:p>
          <a:p>
            <a:pPr lvl="2"/>
            <a:r>
              <a:rPr lang="en-US" sz="1800" dirty="0"/>
              <a:t>Models assume that there is a certain number of Gaussian distributions, each representing a separate cluster. </a:t>
            </a:r>
          </a:p>
          <a:p>
            <a:pPr lvl="2"/>
            <a:r>
              <a:rPr lang="en-US" sz="1800" dirty="0"/>
              <a:t>The algorithm is basically utilized to decide which cluster a particular data point belongs to</a:t>
            </a:r>
            <a:r>
              <a:rPr lang="en-US" sz="1800" dirty="0" smtClean="0"/>
              <a:t>.</a:t>
            </a:r>
          </a:p>
          <a:p>
            <a:pPr lvl="2"/>
            <a:endParaRPr lang="en-US" sz="1800" dirty="0"/>
          </a:p>
          <a:p>
            <a:pPr lvl="2"/>
            <a:endParaRPr lang="en-US" sz="1800" dirty="0" smtClean="0"/>
          </a:p>
          <a:p>
            <a:pPr lvl="1"/>
            <a:r>
              <a:rPr lang="en-US" b="1" dirty="0" smtClean="0"/>
              <a:t>DBSCAN </a:t>
            </a:r>
            <a:r>
              <a:rPr lang="en-US" b="1" dirty="0"/>
              <a:t>(Density-Based Spatial Clustering of Applications with Noise):</a:t>
            </a:r>
            <a:r>
              <a:rPr lang="en-US" dirty="0"/>
              <a:t> DBSCAN </a:t>
            </a:r>
            <a:r>
              <a:rPr lang="en-US" dirty="0" smtClean="0"/>
              <a:t> </a:t>
            </a:r>
            <a:r>
              <a:rPr lang="en-US" dirty="0"/>
              <a:t>groups data points based on their density, identifying clusters of high-density regions and classifying outliers as noise.</a:t>
            </a:r>
          </a:p>
        </p:txBody>
      </p:sp>
      <p:pic>
        <p:nvPicPr>
          <p:cNvPr id="4" name="Picture 3"/>
          <p:cNvPicPr>
            <a:picLocks noChangeAspect="1"/>
          </p:cNvPicPr>
          <p:nvPr/>
        </p:nvPicPr>
        <p:blipFill>
          <a:blip r:embed="rId3"/>
          <a:stretch>
            <a:fillRect/>
          </a:stretch>
        </p:blipFill>
        <p:spPr>
          <a:xfrm>
            <a:off x="7315200" y="1447800"/>
            <a:ext cx="4850979" cy="1877069"/>
          </a:xfrm>
          <a:prstGeom prst="rect">
            <a:avLst/>
          </a:prstGeom>
        </p:spPr>
      </p:pic>
      <p:pic>
        <p:nvPicPr>
          <p:cNvPr id="5" name="Picture 4"/>
          <p:cNvPicPr>
            <a:picLocks noChangeAspect="1"/>
          </p:cNvPicPr>
          <p:nvPr/>
        </p:nvPicPr>
        <p:blipFill>
          <a:blip r:embed="rId4"/>
          <a:stretch>
            <a:fillRect/>
          </a:stretch>
        </p:blipFill>
        <p:spPr>
          <a:xfrm>
            <a:off x="8686800" y="4191000"/>
            <a:ext cx="2250112" cy="2354932"/>
          </a:xfrm>
          <a:prstGeom prst="rect">
            <a:avLst/>
          </a:prstGeom>
        </p:spPr>
      </p:pic>
    </p:spTree>
    <p:extLst>
      <p:ext uri="{BB962C8B-B14F-4D97-AF65-F5344CB8AC3E}">
        <p14:creationId xmlns:p14="http://schemas.microsoft.com/office/powerpoint/2010/main" val="749690361"/>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1646237"/>
            <a:ext cx="7924800" cy="4678363"/>
          </a:xfrm>
        </p:spPr>
        <p:txBody>
          <a:bodyPr>
            <a:normAutofit lnSpcReduction="10000"/>
          </a:bodyPr>
          <a:lstStyle/>
          <a:p>
            <a:pPr algn="just"/>
            <a:r>
              <a:rPr lang="en-US" b="1" dirty="0"/>
              <a:t>Association Rule Mining</a:t>
            </a:r>
          </a:p>
          <a:p>
            <a:pPr lvl="1" algn="just"/>
            <a:r>
              <a:rPr lang="en-US" dirty="0"/>
              <a:t>Association rule mining focuses on discovering interesting relationships or patterns between variables in the large database</a:t>
            </a:r>
            <a:r>
              <a:rPr lang="en-US" dirty="0" smtClean="0"/>
              <a:t>. </a:t>
            </a:r>
            <a:r>
              <a:rPr lang="en-US" dirty="0"/>
              <a:t>It determines the </a:t>
            </a:r>
            <a:r>
              <a:rPr lang="en-US" b="1" dirty="0"/>
              <a:t>set of items that occurs together in the dataset</a:t>
            </a:r>
            <a:r>
              <a:rPr lang="en-US" dirty="0"/>
              <a:t>. </a:t>
            </a:r>
            <a:endParaRPr lang="en-US" dirty="0" smtClean="0"/>
          </a:p>
          <a:p>
            <a:pPr lvl="1" algn="just"/>
            <a:r>
              <a:rPr lang="en-US" dirty="0" smtClean="0"/>
              <a:t>Association </a:t>
            </a:r>
            <a:r>
              <a:rPr lang="en-US" dirty="0"/>
              <a:t>rule makes marketing strategy more effective. Such as people who </a:t>
            </a:r>
            <a:r>
              <a:rPr lang="en-US" dirty="0" smtClean="0"/>
              <a:t>buy </a:t>
            </a:r>
            <a:r>
              <a:rPr lang="en-US" dirty="0"/>
              <a:t>X (suppose a bread) also </a:t>
            </a:r>
            <a:r>
              <a:rPr lang="en-US" dirty="0" smtClean="0"/>
              <a:t>tend </a:t>
            </a:r>
            <a:r>
              <a:rPr lang="en-US" dirty="0"/>
              <a:t>purchase Y (Butter/Jam) </a:t>
            </a:r>
            <a:r>
              <a:rPr lang="en-US" dirty="0" smtClean="0"/>
              <a:t>item. The </a:t>
            </a:r>
            <a:r>
              <a:rPr lang="en-US" dirty="0"/>
              <a:t>widely used algorithm for association rule mining is the </a:t>
            </a:r>
            <a:r>
              <a:rPr lang="en-US" b="1" dirty="0" err="1"/>
              <a:t>Apriori</a:t>
            </a:r>
            <a:r>
              <a:rPr lang="en-US" dirty="0"/>
              <a:t> algorithm</a:t>
            </a:r>
            <a:r>
              <a:rPr lang="en-US" dirty="0" smtClean="0"/>
              <a:t>.</a:t>
            </a:r>
          </a:p>
          <a:p>
            <a:pPr lvl="1" algn="just"/>
            <a:endParaRPr lang="en-US" sz="1400" dirty="0"/>
          </a:p>
          <a:p>
            <a:pPr lvl="2" algn="just"/>
            <a:r>
              <a:rPr lang="en-US" dirty="0"/>
              <a:t>A real-life example of this is market basket analysis, where retailers analyze customer purchase data to identify relationships between products frequently bought together. For instance, this analysis might reveal that customers who purchase diapers also tend to buy baby wipes</a:t>
            </a:r>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brightnessContrast contrast="-40000"/>
                    </a14:imgEffect>
                    <a14:imgEffect>
                      <a14:sharpenSoften amount="50000"/>
                    </a14:imgEffect>
                  </a14:imgLayer>
                </a14:imgProps>
              </a:ext>
            </a:extLst>
          </a:blip>
          <a:stretch>
            <a:fillRect/>
          </a:stretch>
        </p:blipFill>
        <p:spPr>
          <a:xfrm>
            <a:off x="8001000" y="2133600"/>
            <a:ext cx="4175154" cy="2886361"/>
          </a:xfrm>
          <a:prstGeom prst="rect">
            <a:avLst/>
          </a:prstGeom>
        </p:spPr>
      </p:pic>
      <p:sp>
        <p:nvSpPr>
          <p:cNvPr id="6"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Tree>
    <p:extLst>
      <p:ext uri="{BB962C8B-B14F-4D97-AF65-F5344CB8AC3E}">
        <p14:creationId xmlns:p14="http://schemas.microsoft.com/office/powerpoint/2010/main" val="136825831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762000" y="1447800"/>
            <a:ext cx="10439400" cy="4571999"/>
          </a:xfrm>
        </p:spPr>
        <p:txBody>
          <a:bodyPr>
            <a:normAutofit/>
          </a:bodyPr>
          <a:lstStyle/>
          <a:p>
            <a:pPr algn="just"/>
            <a:r>
              <a:rPr lang="en-US" b="1" dirty="0" smtClean="0"/>
              <a:t>Dimensionality </a:t>
            </a:r>
            <a:r>
              <a:rPr lang="en-US" b="1" dirty="0"/>
              <a:t>Reduction </a:t>
            </a:r>
            <a:r>
              <a:rPr lang="en-US" b="1" dirty="0" smtClean="0"/>
              <a:t>Algorithms </a:t>
            </a:r>
            <a:r>
              <a:rPr lang="en-US" dirty="0" smtClean="0"/>
              <a:t>Dimensionality </a:t>
            </a:r>
            <a:r>
              <a:rPr lang="en-US" dirty="0"/>
              <a:t>reduction techniques are used to reduce the number of input variables or features while retaining meaningful information. Some popular dimensionality reduction algorithms include</a:t>
            </a:r>
            <a:r>
              <a:rPr lang="en-US" dirty="0" smtClean="0"/>
              <a:t>:</a:t>
            </a:r>
          </a:p>
          <a:p>
            <a:pPr algn="just"/>
            <a:endParaRPr lang="en-US" sz="1050" dirty="0"/>
          </a:p>
          <a:p>
            <a:pPr lvl="1" algn="just"/>
            <a:r>
              <a:rPr lang="en-US" b="1" dirty="0"/>
              <a:t>Principal Component Analysis (PCA):</a:t>
            </a:r>
            <a:r>
              <a:rPr lang="en-US" dirty="0"/>
              <a:t> PCA </a:t>
            </a:r>
            <a:r>
              <a:rPr lang="en-US" b="1" dirty="0"/>
              <a:t>transforms</a:t>
            </a:r>
            <a:r>
              <a:rPr lang="en-US" dirty="0"/>
              <a:t> the original features into a </a:t>
            </a:r>
            <a:r>
              <a:rPr lang="en-US" b="1" dirty="0"/>
              <a:t>lower-dimensional space </a:t>
            </a:r>
            <a:r>
              <a:rPr lang="en-US" dirty="0"/>
              <a:t>while </a:t>
            </a:r>
            <a:r>
              <a:rPr lang="en-US" b="1" dirty="0"/>
              <a:t>preserving</a:t>
            </a:r>
            <a:r>
              <a:rPr lang="en-US" dirty="0"/>
              <a:t> the maximum amount of </a:t>
            </a:r>
            <a:r>
              <a:rPr lang="en-US" b="1" dirty="0"/>
              <a:t>information</a:t>
            </a:r>
            <a:r>
              <a:rPr lang="en-US" dirty="0" smtClean="0"/>
              <a:t>.</a:t>
            </a:r>
            <a:r>
              <a:rPr lang="en-US" dirty="0"/>
              <a:t> </a:t>
            </a:r>
            <a:endParaRPr lang="en-US" dirty="0" smtClean="0"/>
          </a:p>
          <a:p>
            <a:pPr lvl="1" algn="just"/>
            <a:r>
              <a:rPr lang="en-US" dirty="0" smtClean="0"/>
              <a:t>The </a:t>
            </a:r>
            <a:r>
              <a:rPr lang="en-US" dirty="0"/>
              <a:t>PCA method is particularly useful when the variables within the data set are highly correlated. Correlation indicates that there is redundancy in the data. Due to this redundancy, PCA can be used to reduce the original variables into a smaller number of new variables ( </a:t>
            </a:r>
            <a:r>
              <a:rPr lang="en-US" b="1" dirty="0" smtClean="0"/>
              <a:t>principal </a:t>
            </a:r>
            <a:r>
              <a:rPr lang="en-US" b="1" dirty="0"/>
              <a:t>components</a:t>
            </a:r>
            <a:r>
              <a:rPr lang="en-US" dirty="0"/>
              <a:t>) explaining most of the variance in the original variables.</a:t>
            </a:r>
          </a:p>
        </p:txBody>
      </p:sp>
      <p:pic>
        <p:nvPicPr>
          <p:cNvPr id="4" name="Picture 3"/>
          <p:cNvPicPr>
            <a:picLocks noChangeAspect="1"/>
          </p:cNvPicPr>
          <p:nvPr/>
        </p:nvPicPr>
        <p:blipFill>
          <a:blip r:embed="rId2"/>
          <a:stretch>
            <a:fillRect/>
          </a:stretch>
        </p:blipFill>
        <p:spPr>
          <a:xfrm>
            <a:off x="3429000" y="4676076"/>
            <a:ext cx="4462872" cy="2155487"/>
          </a:xfrm>
          <a:prstGeom prst="rect">
            <a:avLst/>
          </a:prstGeom>
        </p:spPr>
      </p:pic>
    </p:spTree>
    <p:extLst>
      <p:ext uri="{BB962C8B-B14F-4D97-AF65-F5344CB8AC3E}">
        <p14:creationId xmlns:p14="http://schemas.microsoft.com/office/powerpoint/2010/main" val="273416274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3400"/>
            <a:ext cx="10972800" cy="1143000"/>
          </a:xfrm>
        </p:spPr>
        <p:txBody>
          <a:bodyPr/>
          <a:lstStyle/>
          <a:p>
            <a:r>
              <a:rPr lang="en-US" sz="3600" b="1" dirty="0"/>
              <a:t>What is the difference between supervised and unsupervised learning?</a:t>
            </a:r>
            <a:br>
              <a:rPr lang="en-US" sz="3600" b="1" dirty="0"/>
            </a:br>
            <a:endParaRPr lang="en-US" sz="3600" dirty="0"/>
          </a:p>
        </p:txBody>
      </p:sp>
      <p:sp>
        <p:nvSpPr>
          <p:cNvPr id="3" name="Content Placeholder 2"/>
          <p:cNvSpPr>
            <a:spLocks noGrp="1"/>
          </p:cNvSpPr>
          <p:nvPr>
            <p:ph idx="1"/>
          </p:nvPr>
        </p:nvSpPr>
        <p:spPr>
          <a:xfrm>
            <a:off x="609600" y="2255837"/>
            <a:ext cx="10972800" cy="4525963"/>
          </a:xfrm>
        </p:spPr>
        <p:txBody>
          <a:bodyPr/>
          <a:lstStyle/>
          <a:p>
            <a:r>
              <a:rPr lang="en-US" dirty="0" smtClean="0"/>
              <a:t>Supervised </a:t>
            </a:r>
            <a:r>
              <a:rPr lang="en-US" dirty="0"/>
              <a:t>learning requires </a:t>
            </a:r>
            <a:r>
              <a:rPr lang="en-US" b="1" dirty="0"/>
              <a:t>labeled data</a:t>
            </a:r>
            <a:r>
              <a:rPr lang="en-US" dirty="0"/>
              <a:t> with </a:t>
            </a:r>
            <a:r>
              <a:rPr lang="en-US" b="1" dirty="0"/>
              <a:t>input features and corresponding output labels</a:t>
            </a:r>
            <a:r>
              <a:rPr lang="en-US" dirty="0"/>
              <a:t>, while unsupervised learning aims to </a:t>
            </a:r>
            <a:r>
              <a:rPr lang="en-US" b="1" dirty="0"/>
              <a:t>discover patterns or structures in unlabeled data </a:t>
            </a:r>
            <a:r>
              <a:rPr lang="en-US" dirty="0"/>
              <a:t>without predefined output labels.</a:t>
            </a:r>
          </a:p>
        </p:txBody>
      </p:sp>
    </p:spTree>
    <p:extLst>
      <p:ext uri="{BB962C8B-B14F-4D97-AF65-F5344CB8AC3E}">
        <p14:creationId xmlns:p14="http://schemas.microsoft.com/office/powerpoint/2010/main" val="176377264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457200"/>
            <a:ext cx="10972800" cy="1143000"/>
          </a:xfrm>
        </p:spPr>
        <p:txBody>
          <a:bodyPr/>
          <a:lstStyle/>
          <a:p>
            <a:r>
              <a:rPr lang="en-US" sz="3600" b="1" dirty="0">
                <a:latin typeface="Gill Sans MT" panose="020B0502020104020203" pitchFamily="34" charset="0"/>
              </a:rPr>
              <a:t>Reinforcement machine learning</a:t>
            </a:r>
            <a:br>
              <a:rPr lang="en-US" sz="3600" b="1" dirty="0">
                <a:latin typeface="Gill Sans MT" panose="020B0502020104020203" pitchFamily="34" charset="0"/>
              </a:rPr>
            </a:br>
            <a:endParaRPr lang="en-US" sz="3600" dirty="0">
              <a:latin typeface="Gill Sans MT" panose="020B0502020104020203" pitchFamily="34" charset="0"/>
            </a:endParaRPr>
          </a:p>
        </p:txBody>
      </p:sp>
      <p:sp>
        <p:nvSpPr>
          <p:cNvPr id="3" name="Content Placeholder 2"/>
          <p:cNvSpPr>
            <a:spLocks noGrp="1"/>
          </p:cNvSpPr>
          <p:nvPr>
            <p:ph idx="1"/>
          </p:nvPr>
        </p:nvSpPr>
        <p:spPr>
          <a:xfrm>
            <a:off x="838199" y="1588866"/>
            <a:ext cx="10972801" cy="3364134"/>
          </a:xfrm>
        </p:spPr>
        <p:txBody>
          <a:bodyPr>
            <a:normAutofit/>
          </a:bodyPr>
          <a:lstStyle/>
          <a:p>
            <a:pPr fontAlgn="base"/>
            <a:r>
              <a:rPr lang="en-US" dirty="0"/>
              <a:t>Reinforcement Learning(RL</a:t>
            </a:r>
            <a:r>
              <a:rPr lang="en-US" dirty="0" smtClean="0"/>
              <a:t>) </a:t>
            </a:r>
            <a:r>
              <a:rPr lang="en-US" dirty="0"/>
              <a:t>enables an agent to learn in an interactive environment by trial and error using feedback from its own actions and experiences</a:t>
            </a:r>
            <a:r>
              <a:rPr lang="en-US" dirty="0" smtClean="0"/>
              <a:t>.</a:t>
            </a:r>
          </a:p>
          <a:p>
            <a:pPr fontAlgn="base"/>
            <a:r>
              <a:rPr lang="en-US" dirty="0" smtClean="0"/>
              <a:t>Here</a:t>
            </a:r>
            <a:r>
              <a:rPr lang="en-US" dirty="0"/>
              <a:t>, agents are self-trained on reward and punishment mechanisms. </a:t>
            </a:r>
            <a:endParaRPr lang="en-US" dirty="0" smtClean="0"/>
          </a:p>
          <a:p>
            <a:pPr fontAlgn="base"/>
            <a:r>
              <a:rPr lang="en-US" dirty="0" smtClean="0"/>
              <a:t>It </a:t>
            </a:r>
            <a:r>
              <a:rPr lang="en-US" dirty="0"/>
              <a:t>can take actions and interact with it.</a:t>
            </a:r>
            <a:endParaRPr lang="en-US" dirty="0" smtClean="0"/>
          </a:p>
          <a:p>
            <a:pPr fontAlgn="base"/>
            <a:r>
              <a:rPr lang="en-US" dirty="0" smtClean="0"/>
              <a:t>Reinforcement machine learning algorithm isn’t trained using sample data. </a:t>
            </a:r>
          </a:p>
          <a:p>
            <a:pPr fontAlgn="base"/>
            <a:r>
              <a:rPr lang="en-US" dirty="0"/>
              <a:t>It learns via interaction and feedback.</a:t>
            </a:r>
          </a:p>
          <a:p>
            <a:pPr fontAlgn="base"/>
            <a:r>
              <a:rPr lang="en-US" dirty="0" smtClean="0"/>
              <a:t>A sequence of successful outcomes will be reinforced to develop the best recommendation or policy for a given problem.</a:t>
            </a:r>
          </a:p>
          <a:p>
            <a:pPr fontAlgn="base"/>
            <a:endParaRPr lang="en-US" dirty="0"/>
          </a:p>
        </p:txBody>
      </p:sp>
      <p:pic>
        <p:nvPicPr>
          <p:cNvPr id="12290" name="Picture 2" descr="Basic Diagram of Reinforcement Learning - KDNugget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505200" y="4343400"/>
            <a:ext cx="4343400" cy="1675312"/>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3410895" y="6248400"/>
            <a:ext cx="4532010" cy="369332"/>
          </a:xfrm>
          <a:prstGeom prst="rect">
            <a:avLst/>
          </a:prstGeom>
        </p:spPr>
        <p:txBody>
          <a:bodyPr wrap="none">
            <a:spAutoFit/>
          </a:bodyPr>
          <a:lstStyle/>
          <a:p>
            <a:r>
              <a:rPr lang="en-US" dirty="0">
                <a:solidFill>
                  <a:srgbClr val="222222"/>
                </a:solidFill>
                <a:latin typeface="Lato"/>
              </a:rPr>
              <a:t>Basic Diagram of Reinforcement Learning </a:t>
            </a:r>
            <a:endParaRPr lang="en-US" dirty="0"/>
          </a:p>
        </p:txBody>
      </p:sp>
    </p:spTree>
    <p:extLst>
      <p:ext uri="{BB962C8B-B14F-4D97-AF65-F5344CB8AC3E}">
        <p14:creationId xmlns:p14="http://schemas.microsoft.com/office/powerpoint/2010/main" val="11423401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pPr algn="l"/>
            <a:r>
              <a:rPr lang="en-US" dirty="0" smtClean="0">
                <a:latin typeface="Gill Sans MT" panose="020B0502020104020203" pitchFamily="34" charset="0"/>
              </a:rPr>
              <a:t>Contents</a:t>
            </a:r>
            <a:endParaRPr lang="en-US" dirty="0">
              <a:latin typeface="Gill Sans MT" panose="020B0502020104020203" pitchFamily="34" charset="0"/>
            </a:endParaRPr>
          </a:p>
        </p:txBody>
      </p:sp>
      <p:sp>
        <p:nvSpPr>
          <p:cNvPr id="3" name="Content Placeholder 2"/>
          <p:cNvSpPr>
            <a:spLocks noGrp="1"/>
          </p:cNvSpPr>
          <p:nvPr>
            <p:ph idx="1"/>
          </p:nvPr>
        </p:nvSpPr>
        <p:spPr>
          <a:xfrm>
            <a:off x="609600" y="1066800"/>
            <a:ext cx="10972800" cy="5791200"/>
          </a:xfrm>
        </p:spPr>
        <p:txBody>
          <a:bodyPr>
            <a:noAutofit/>
          </a:bodyPr>
          <a:lstStyle/>
          <a:p>
            <a:pPr marL="0" indent="0">
              <a:buNone/>
            </a:pPr>
            <a:r>
              <a:rPr lang="en-US" sz="1700" b="1" dirty="0"/>
              <a:t>The course will mainly cover the following topics:</a:t>
            </a:r>
          </a:p>
          <a:p>
            <a:pPr>
              <a:buFont typeface="Wingdings" panose="05000000000000000000" pitchFamily="2" charset="2"/>
              <a:buChar char="ü"/>
            </a:pPr>
            <a:endParaRPr lang="en-US" sz="1800" dirty="0" smtClean="0"/>
          </a:p>
          <a:p>
            <a:pPr>
              <a:buFont typeface="Wingdings" panose="05000000000000000000" pitchFamily="2" charset="2"/>
              <a:buChar char="ü"/>
            </a:pPr>
            <a:r>
              <a:rPr lang="en-US" sz="1800" dirty="0" smtClean="0"/>
              <a:t>Ensemble Learning</a:t>
            </a:r>
          </a:p>
          <a:p>
            <a:pPr>
              <a:buFont typeface="Wingdings" panose="05000000000000000000" pitchFamily="2" charset="2"/>
              <a:buChar char="ü"/>
            </a:pPr>
            <a:r>
              <a:rPr lang="en-US" sz="1800" dirty="0" smtClean="0"/>
              <a:t>Unsupervised Learning</a:t>
            </a:r>
          </a:p>
          <a:p>
            <a:pPr lvl="1"/>
            <a:r>
              <a:rPr lang="en-US" sz="1800" dirty="0"/>
              <a:t>Clustering Fundamentals</a:t>
            </a:r>
          </a:p>
          <a:p>
            <a:pPr lvl="1"/>
            <a:r>
              <a:rPr lang="en-US" sz="1800" dirty="0"/>
              <a:t>Hierarchical </a:t>
            </a:r>
            <a:r>
              <a:rPr lang="en-US" sz="1800" dirty="0" smtClean="0"/>
              <a:t>Clustering</a:t>
            </a:r>
          </a:p>
          <a:p>
            <a:pPr lvl="1"/>
            <a:r>
              <a:rPr lang="en-US" sz="1800" dirty="0" smtClean="0"/>
              <a:t>………………………..</a:t>
            </a:r>
            <a:endParaRPr lang="en-US" sz="1800" dirty="0"/>
          </a:p>
          <a:p>
            <a:r>
              <a:rPr lang="en-US" sz="1800" dirty="0"/>
              <a:t>Neural Networks and Deep Learning</a:t>
            </a:r>
          </a:p>
          <a:p>
            <a:pPr>
              <a:buFont typeface="Wingdings" panose="05000000000000000000" pitchFamily="2" charset="2"/>
              <a:buChar char="ü"/>
            </a:pPr>
            <a:endParaRPr lang="en-US" sz="1800" dirty="0" smtClean="0"/>
          </a:p>
        </p:txBody>
      </p:sp>
    </p:spTree>
    <p:extLst>
      <p:ext uri="{BB962C8B-B14F-4D97-AF65-F5344CB8AC3E}">
        <p14:creationId xmlns:p14="http://schemas.microsoft.com/office/powerpoint/2010/main" val="232841674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dirty="0">
                <a:solidFill>
                  <a:srgbClr val="222222"/>
                </a:solidFill>
              </a:rPr>
              <a:t>Reinforcement </a:t>
            </a:r>
            <a:r>
              <a:rPr lang="en-US" dirty="0" smtClean="0"/>
              <a:t>learning</a:t>
            </a:r>
            <a:r>
              <a:rPr lang="en-US" dirty="0" smtClean="0">
                <a:solidFill>
                  <a:srgbClr val="222222"/>
                </a:solidFill>
              </a:rPr>
              <a:t> </a:t>
            </a:r>
            <a:r>
              <a:rPr lang="en-US" dirty="0">
                <a:solidFill>
                  <a:srgbClr val="222222"/>
                </a:solidFill>
              </a:rPr>
              <a:t>Example</a:t>
            </a:r>
            <a:endParaRPr lang="en-US" dirty="0"/>
          </a:p>
        </p:txBody>
      </p:sp>
      <p:sp>
        <p:nvSpPr>
          <p:cNvPr id="3" name="Content Placeholder 2"/>
          <p:cNvSpPr>
            <a:spLocks noGrp="1"/>
          </p:cNvSpPr>
          <p:nvPr>
            <p:ph idx="1"/>
          </p:nvPr>
        </p:nvSpPr>
        <p:spPr>
          <a:xfrm>
            <a:off x="1133856" y="1600200"/>
            <a:ext cx="9991344" cy="2133600"/>
          </a:xfrm>
        </p:spPr>
        <p:txBody>
          <a:bodyPr>
            <a:normAutofit/>
          </a:bodyPr>
          <a:lstStyle/>
          <a:p>
            <a:pPr algn="just"/>
            <a:r>
              <a:rPr lang="en-US" dirty="0" smtClean="0"/>
              <a:t>You </a:t>
            </a:r>
            <a:r>
              <a:rPr lang="en-US" dirty="0"/>
              <a:t>can see a dog and a master. Let’s imagine you are training your dog to get the stick. Each time the dog gets a stick successfully, you offered him a feast (a bone </a:t>
            </a:r>
            <a:r>
              <a:rPr lang="en-US" dirty="0" smtClean="0"/>
              <a:t>). </a:t>
            </a:r>
          </a:p>
          <a:p>
            <a:pPr algn="just"/>
            <a:r>
              <a:rPr lang="en-US" dirty="0" smtClean="0"/>
              <a:t>Eventually</a:t>
            </a:r>
            <a:r>
              <a:rPr lang="en-US" dirty="0"/>
              <a:t>, the dog understands the pattern, that whenever the master throws a stick, it should get it as early as it can </a:t>
            </a:r>
            <a:r>
              <a:rPr lang="en-US" dirty="0" smtClean="0"/>
              <a:t>gain </a:t>
            </a:r>
            <a:r>
              <a:rPr lang="en-US" dirty="0"/>
              <a:t>a reward (a bone) from a master in a lesser time.</a:t>
            </a:r>
          </a:p>
          <a:p>
            <a:pPr algn="just"/>
            <a:endParaRPr lang="en-US" dirty="0"/>
          </a:p>
        </p:txBody>
      </p:sp>
      <p:pic>
        <p:nvPicPr>
          <p:cNvPr id="13314" name="Picture 2" descr="Reinforcement Learning Example - KDNugget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4038600"/>
            <a:ext cx="4546879" cy="2286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9824201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597877" y="-21771"/>
            <a:ext cx="10696566" cy="6389178"/>
          </a:xfrm>
          <a:prstGeom prst="rect">
            <a:avLst/>
          </a:prstGeom>
        </p:spPr>
      </p:pic>
    </p:spTree>
    <p:extLst>
      <p:ext uri="{BB962C8B-B14F-4D97-AF65-F5344CB8AC3E}">
        <p14:creationId xmlns:p14="http://schemas.microsoft.com/office/powerpoint/2010/main" val="917243268"/>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Explanation</a:t>
            </a:r>
          </a:p>
        </p:txBody>
      </p:sp>
      <p:sp>
        <p:nvSpPr>
          <p:cNvPr id="3" name="Content Placeholder 2"/>
          <p:cNvSpPr>
            <a:spLocks noGrp="1"/>
          </p:cNvSpPr>
          <p:nvPr>
            <p:ph idx="1"/>
          </p:nvPr>
        </p:nvSpPr>
        <p:spPr>
          <a:xfrm>
            <a:off x="762000" y="1600201"/>
            <a:ext cx="10591800" cy="4419599"/>
          </a:xfrm>
        </p:spPr>
        <p:txBody>
          <a:bodyPr>
            <a:normAutofit/>
          </a:bodyPr>
          <a:lstStyle/>
          <a:p>
            <a:pPr algn="just"/>
            <a:r>
              <a:rPr lang="en-US" dirty="0" smtClean="0"/>
              <a:t>Scenario </a:t>
            </a:r>
            <a:r>
              <a:rPr lang="en-US" dirty="0"/>
              <a:t>1: Facebook recognizes your friend in a picture from an album of tagged photographs </a:t>
            </a:r>
            <a:endParaRPr lang="en-US" dirty="0" smtClean="0"/>
          </a:p>
          <a:p>
            <a:pPr lvl="1" algn="just"/>
            <a:r>
              <a:rPr lang="en-US" dirty="0" smtClean="0"/>
              <a:t>Explanation</a:t>
            </a:r>
            <a:r>
              <a:rPr lang="en-US" dirty="0"/>
              <a:t>: It is supervised learning. Here Facebook is using tagged photos to recognize the person. Therefore, the tagged photos become the labels of the pictures and we know that when the machine is learning from labeled data, it is supervised learning. </a:t>
            </a:r>
            <a:endParaRPr lang="en-US" dirty="0" smtClean="0"/>
          </a:p>
          <a:p>
            <a:pPr algn="just"/>
            <a:r>
              <a:rPr lang="en-US" dirty="0" smtClean="0"/>
              <a:t>Scenario </a:t>
            </a:r>
            <a:r>
              <a:rPr lang="en-US" dirty="0"/>
              <a:t>2: Recommending new songs based on someone’s past music choices </a:t>
            </a:r>
            <a:endParaRPr lang="en-US" dirty="0" smtClean="0"/>
          </a:p>
          <a:p>
            <a:pPr lvl="1" algn="just"/>
            <a:r>
              <a:rPr lang="en-US" dirty="0" smtClean="0"/>
              <a:t>Explanation</a:t>
            </a:r>
            <a:r>
              <a:rPr lang="en-US" dirty="0"/>
              <a:t>: It is supervised learning. The model is training a classifier on pre-existing labels (genres of songs). This is what Netflix, Pandora, and </a:t>
            </a:r>
            <a:r>
              <a:rPr lang="en-US" dirty="0" err="1"/>
              <a:t>Spotify</a:t>
            </a:r>
            <a:r>
              <a:rPr lang="en-US" dirty="0"/>
              <a:t> do all the time, they collect the songs/movies that you like already, evaluate the features based on your likes/dislikes and then recommend new movies/songs based on similar features. </a:t>
            </a:r>
            <a:endParaRPr lang="en-US" dirty="0" smtClean="0"/>
          </a:p>
          <a:p>
            <a:pPr algn="just"/>
            <a:r>
              <a:rPr lang="en-US" dirty="0" smtClean="0"/>
              <a:t>Scenario </a:t>
            </a:r>
            <a:r>
              <a:rPr lang="en-US" dirty="0"/>
              <a:t>3: Analyze bank data for suspicious looking transactions and flag the fraud transactions </a:t>
            </a:r>
            <a:endParaRPr lang="en-US" dirty="0" smtClean="0"/>
          </a:p>
          <a:p>
            <a:pPr lvl="1" algn="just"/>
            <a:r>
              <a:rPr lang="en-US" dirty="0" smtClean="0"/>
              <a:t>Explanation</a:t>
            </a:r>
            <a:r>
              <a:rPr lang="en-US" dirty="0"/>
              <a:t>: It is unsupervised learning. In this case, the suspicious transactions are not defined, hence there are no labels of "fraud" and "not fraud". The model tries to identify outliers by looking at anomalous transactions and flags them as 'fraud'.</a:t>
            </a:r>
            <a:endParaRPr lang="en-US" dirty="0">
              <a:effectLst/>
            </a:endParaRPr>
          </a:p>
        </p:txBody>
      </p:sp>
    </p:spTree>
    <p:extLst>
      <p:ext uri="{BB962C8B-B14F-4D97-AF65-F5344CB8AC3E}">
        <p14:creationId xmlns:p14="http://schemas.microsoft.com/office/powerpoint/2010/main" val="1317243135"/>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1026" name="Picture 2" descr="https://miro.medium.com/v2/resize:fit:875/1*DkuI--YnzIYAXqveb9C7yA.png"/>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457200" y="274638"/>
            <a:ext cx="8839200" cy="63339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25265185"/>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Machine Learning </a:t>
            </a:r>
            <a:r>
              <a:rPr lang="en-US" b="1" dirty="0" smtClean="0"/>
              <a:t>Workflow</a:t>
            </a:r>
            <a:endParaRPr lang="en-US" dirty="0"/>
          </a:p>
        </p:txBody>
      </p:sp>
      <p:sp>
        <p:nvSpPr>
          <p:cNvPr id="3" name="Content Placeholder 2"/>
          <p:cNvSpPr>
            <a:spLocks noGrp="1"/>
          </p:cNvSpPr>
          <p:nvPr>
            <p:ph idx="1"/>
          </p:nvPr>
        </p:nvSpPr>
        <p:spPr>
          <a:xfrm>
            <a:off x="381000" y="1905000"/>
            <a:ext cx="5334000" cy="3505199"/>
          </a:xfrm>
        </p:spPr>
        <p:txBody>
          <a:bodyPr>
            <a:normAutofit fontScale="92500" lnSpcReduction="20000"/>
          </a:bodyPr>
          <a:lstStyle/>
          <a:p>
            <a:r>
              <a:rPr lang="en-US" dirty="0"/>
              <a:t>Machine learning workflow refers to the series of stages or steps involved in the process of building a successful machine learning system.</a:t>
            </a:r>
          </a:p>
          <a:p>
            <a:r>
              <a:rPr lang="en-US" dirty="0"/>
              <a:t> </a:t>
            </a:r>
          </a:p>
          <a:p>
            <a:r>
              <a:rPr lang="en-US" dirty="0"/>
              <a:t>The various stages involved in the machine learning workflow </a:t>
            </a:r>
            <a:r>
              <a:rPr lang="en-US" dirty="0" smtClean="0"/>
              <a:t>are-</a:t>
            </a:r>
          </a:p>
          <a:p>
            <a:pPr lvl="1"/>
            <a:r>
              <a:rPr lang="en-US" dirty="0" smtClean="0"/>
              <a:t>Data Collection</a:t>
            </a:r>
          </a:p>
          <a:p>
            <a:pPr lvl="1"/>
            <a:r>
              <a:rPr lang="en-US" dirty="0" smtClean="0"/>
              <a:t>Data Preparation</a:t>
            </a:r>
          </a:p>
          <a:p>
            <a:pPr lvl="1"/>
            <a:r>
              <a:rPr lang="en-US" dirty="0" smtClean="0"/>
              <a:t>Choosing Learning Algorithm</a:t>
            </a:r>
          </a:p>
          <a:p>
            <a:pPr lvl="1"/>
            <a:r>
              <a:rPr lang="en-US" dirty="0" smtClean="0"/>
              <a:t>Training Model</a:t>
            </a:r>
          </a:p>
          <a:p>
            <a:pPr lvl="1"/>
            <a:r>
              <a:rPr lang="en-US" dirty="0" smtClean="0"/>
              <a:t>Evaluating Model</a:t>
            </a:r>
          </a:p>
          <a:p>
            <a:pPr lvl="1"/>
            <a:r>
              <a:rPr lang="en-US" dirty="0" smtClean="0"/>
              <a:t>Predictions</a:t>
            </a:r>
            <a:endParaRPr lang="en-US" dirty="0"/>
          </a:p>
        </p:txBody>
      </p:sp>
      <p:pic>
        <p:nvPicPr>
          <p:cNvPr id="4" name="Picture 3"/>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6172200" y="1295400"/>
            <a:ext cx="4655820" cy="5205900"/>
          </a:xfrm>
          <a:prstGeom prst="rect">
            <a:avLst/>
          </a:prstGeom>
          <a:noFill/>
        </p:spPr>
      </p:pic>
    </p:spTree>
    <p:extLst>
      <p:ext uri="{BB962C8B-B14F-4D97-AF65-F5344CB8AC3E}">
        <p14:creationId xmlns:p14="http://schemas.microsoft.com/office/powerpoint/2010/main" val="112480812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228600"/>
            <a:ext cx="10668000" cy="6477000"/>
          </a:xfrm>
        </p:spPr>
        <p:txBody>
          <a:bodyPr>
            <a:normAutofit fontScale="92500" lnSpcReduction="10000"/>
          </a:bodyPr>
          <a:lstStyle/>
          <a:p>
            <a:pPr marL="0" indent="0">
              <a:buNone/>
            </a:pPr>
            <a:r>
              <a:rPr lang="en-US" b="1" u="sng" dirty="0"/>
              <a:t>1. Data Collection-</a:t>
            </a:r>
            <a:endParaRPr lang="en-US" dirty="0"/>
          </a:p>
          <a:p>
            <a:pPr marL="0" indent="0">
              <a:buNone/>
            </a:pPr>
            <a:endParaRPr lang="en-US" dirty="0"/>
          </a:p>
          <a:p>
            <a:pPr lvl="0"/>
            <a:r>
              <a:rPr lang="en-US" dirty="0" smtClean="0"/>
              <a:t>Data </a:t>
            </a:r>
            <a:r>
              <a:rPr lang="en-US" dirty="0"/>
              <a:t>is collected from different sources.</a:t>
            </a:r>
          </a:p>
          <a:p>
            <a:pPr lvl="0"/>
            <a:r>
              <a:rPr lang="en-US" dirty="0"/>
              <a:t>The type of data collected depends upon the type of desired project.</a:t>
            </a:r>
          </a:p>
          <a:p>
            <a:pPr lvl="0"/>
            <a:r>
              <a:rPr lang="en-US" dirty="0"/>
              <a:t>Data may be collected from various sources such as files, databases etc.</a:t>
            </a:r>
          </a:p>
          <a:p>
            <a:pPr lvl="0"/>
            <a:r>
              <a:rPr lang="en-US" dirty="0"/>
              <a:t>The quality and quantity of gathered data directly affects the accuracy of the desired system.</a:t>
            </a:r>
          </a:p>
          <a:p>
            <a:r>
              <a:rPr lang="en-US" dirty="0"/>
              <a:t> </a:t>
            </a:r>
          </a:p>
          <a:p>
            <a:pPr marL="0" indent="0">
              <a:buNone/>
            </a:pPr>
            <a:r>
              <a:rPr lang="en-US" b="1" u="sng" dirty="0"/>
              <a:t>2. Data Preparation-</a:t>
            </a:r>
            <a:endParaRPr lang="en-US" dirty="0"/>
          </a:p>
          <a:p>
            <a:pPr marL="0" indent="0">
              <a:buNone/>
            </a:pPr>
            <a:endParaRPr lang="en-US" dirty="0"/>
          </a:p>
          <a:p>
            <a:pPr lvl="0"/>
            <a:r>
              <a:rPr lang="en-US" dirty="0" smtClean="0"/>
              <a:t>Data </a:t>
            </a:r>
            <a:r>
              <a:rPr lang="en-US" dirty="0"/>
              <a:t>preparation is done to clean the raw data.</a:t>
            </a:r>
          </a:p>
          <a:p>
            <a:pPr lvl="0"/>
            <a:r>
              <a:rPr lang="en-US" dirty="0"/>
              <a:t>Data collected from the real world is transformed to a clean dataset.</a:t>
            </a:r>
          </a:p>
          <a:p>
            <a:pPr lvl="0"/>
            <a:r>
              <a:rPr lang="en-US" dirty="0"/>
              <a:t>Raw data may contain missing values, inconsistent values, duplicate instances etc.</a:t>
            </a:r>
          </a:p>
          <a:p>
            <a:pPr lvl="0"/>
            <a:r>
              <a:rPr lang="en-US" dirty="0"/>
              <a:t>So, raw data cannot be directly used for building a model.</a:t>
            </a:r>
          </a:p>
          <a:p>
            <a:r>
              <a:rPr lang="en-US" dirty="0"/>
              <a:t> </a:t>
            </a:r>
            <a:r>
              <a:rPr lang="en-US" dirty="0" smtClean="0"/>
              <a:t>Different </a:t>
            </a:r>
            <a:r>
              <a:rPr lang="en-US" dirty="0"/>
              <a:t>methods of cleaning the dataset are-</a:t>
            </a:r>
          </a:p>
          <a:p>
            <a:pPr lvl="0"/>
            <a:r>
              <a:rPr lang="en-US" dirty="0"/>
              <a:t>Ignoring the missing values</a:t>
            </a:r>
          </a:p>
          <a:p>
            <a:pPr lvl="0"/>
            <a:r>
              <a:rPr lang="en-US" dirty="0"/>
              <a:t>Removing instances having missing values from the dataset.</a:t>
            </a:r>
          </a:p>
          <a:p>
            <a:pPr lvl="0"/>
            <a:r>
              <a:rPr lang="en-US" dirty="0"/>
              <a:t>Estimating the missing values of instances using mean, median or mode.</a:t>
            </a:r>
          </a:p>
          <a:p>
            <a:pPr lvl="0"/>
            <a:r>
              <a:rPr lang="en-US" dirty="0"/>
              <a:t>Removing duplicate instances from the dataset.</a:t>
            </a:r>
          </a:p>
          <a:p>
            <a:pPr lvl="0"/>
            <a:r>
              <a:rPr lang="en-US" dirty="0"/>
              <a:t>Normalizing the data in the dataset.</a:t>
            </a:r>
          </a:p>
          <a:p>
            <a:r>
              <a:rPr lang="en-US" dirty="0"/>
              <a:t> </a:t>
            </a:r>
            <a:r>
              <a:rPr lang="en-US" dirty="0" smtClean="0"/>
              <a:t>This </a:t>
            </a:r>
            <a:r>
              <a:rPr lang="en-US" dirty="0"/>
              <a:t>is the most time consuming stage in machine learning workflow.</a:t>
            </a:r>
          </a:p>
        </p:txBody>
      </p:sp>
    </p:spTree>
    <p:extLst>
      <p:ext uri="{BB962C8B-B14F-4D97-AF65-F5344CB8AC3E}">
        <p14:creationId xmlns:p14="http://schemas.microsoft.com/office/powerpoint/2010/main" val="1998433817"/>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38908"/>
            <a:ext cx="5181600" cy="5685692"/>
          </a:xfrm>
        </p:spPr>
        <p:txBody>
          <a:bodyPr/>
          <a:lstStyle/>
          <a:p>
            <a:pPr marL="0" indent="0">
              <a:buNone/>
            </a:pPr>
            <a:r>
              <a:rPr lang="en-US" b="1" u="sng" dirty="0"/>
              <a:t>3. Choosing Learning Algorithm-</a:t>
            </a:r>
            <a:endParaRPr lang="en-US" dirty="0"/>
          </a:p>
          <a:p>
            <a:r>
              <a:rPr lang="en-US" dirty="0"/>
              <a:t> </a:t>
            </a:r>
            <a:r>
              <a:rPr lang="en-US" dirty="0" smtClean="0"/>
              <a:t>The </a:t>
            </a:r>
            <a:r>
              <a:rPr lang="en-US" dirty="0"/>
              <a:t>best performing learning algorithm is researched.</a:t>
            </a:r>
          </a:p>
          <a:p>
            <a:pPr lvl="0"/>
            <a:r>
              <a:rPr lang="en-US" dirty="0"/>
              <a:t>It depends upon the type of problem that needs to be solved and the type of data we have.</a:t>
            </a:r>
          </a:p>
          <a:p>
            <a:pPr lvl="0"/>
            <a:r>
              <a:rPr lang="en-US" dirty="0"/>
              <a:t>If the problem is to classify and the data is labeled, classification algorithms are used.</a:t>
            </a:r>
          </a:p>
          <a:p>
            <a:pPr lvl="0"/>
            <a:r>
              <a:rPr lang="en-US" dirty="0"/>
              <a:t>If the problem is to perform a regression task and the data is labeled, regression algorithms are used.</a:t>
            </a:r>
          </a:p>
          <a:p>
            <a:pPr lvl="0"/>
            <a:r>
              <a:rPr lang="en-US" dirty="0"/>
              <a:t>If the problem is to create clusters and the data is unlabeled, clustering algorithms are used.</a:t>
            </a:r>
          </a:p>
          <a:p>
            <a:r>
              <a:rPr lang="en-US" dirty="0"/>
              <a:t> The following chart provides the overview of learning algorithms-</a:t>
            </a:r>
          </a:p>
        </p:txBody>
      </p:sp>
      <p:pic>
        <p:nvPicPr>
          <p:cNvPr id="4" name="Picture 3"/>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5732585" y="381000"/>
            <a:ext cx="6400800" cy="5270817"/>
          </a:xfrm>
          <a:prstGeom prst="rect">
            <a:avLst/>
          </a:prstGeom>
          <a:noFill/>
        </p:spPr>
      </p:pic>
    </p:spTree>
    <p:extLst>
      <p:ext uri="{BB962C8B-B14F-4D97-AF65-F5344CB8AC3E}">
        <p14:creationId xmlns:p14="http://schemas.microsoft.com/office/powerpoint/2010/main" val="102479688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0" y="838200"/>
            <a:ext cx="10972800" cy="3962400"/>
          </a:xfrm>
        </p:spPr>
        <p:txBody>
          <a:bodyPr/>
          <a:lstStyle/>
          <a:p>
            <a:pPr marL="0" indent="0">
              <a:buNone/>
            </a:pPr>
            <a:r>
              <a:rPr lang="en-US" b="1" u="sng" dirty="0"/>
              <a:t>4. Training Model-</a:t>
            </a:r>
            <a:endParaRPr lang="en-US" dirty="0"/>
          </a:p>
          <a:p>
            <a:pPr lvl="0"/>
            <a:r>
              <a:rPr lang="en-US" dirty="0" smtClean="0"/>
              <a:t>The </a:t>
            </a:r>
            <a:r>
              <a:rPr lang="en-US" dirty="0"/>
              <a:t>model is trained to improve its ability.</a:t>
            </a:r>
          </a:p>
          <a:p>
            <a:pPr lvl="0"/>
            <a:r>
              <a:rPr lang="en-US" dirty="0"/>
              <a:t>The dataset is divided into training dataset and testing dataset.</a:t>
            </a:r>
          </a:p>
          <a:p>
            <a:pPr lvl="0"/>
            <a:r>
              <a:rPr lang="en-US" dirty="0"/>
              <a:t>The training and testing split is order of 80/20 or 70/30.</a:t>
            </a:r>
          </a:p>
          <a:p>
            <a:pPr lvl="0"/>
            <a:r>
              <a:rPr lang="en-US" dirty="0"/>
              <a:t>It also depends upon the size of the dataset.</a:t>
            </a:r>
          </a:p>
          <a:p>
            <a:pPr lvl="0"/>
            <a:r>
              <a:rPr lang="en-US" dirty="0"/>
              <a:t>Training dataset is used for training purpose.</a:t>
            </a:r>
          </a:p>
          <a:p>
            <a:pPr lvl="0"/>
            <a:r>
              <a:rPr lang="en-US" dirty="0"/>
              <a:t>Testing dataset is used for the testing purpose.</a:t>
            </a:r>
          </a:p>
          <a:p>
            <a:pPr lvl="0"/>
            <a:r>
              <a:rPr lang="en-US" dirty="0"/>
              <a:t>Training dataset is fed to the learning algorithm.</a:t>
            </a:r>
          </a:p>
          <a:p>
            <a:pPr lvl="0"/>
            <a:r>
              <a:rPr lang="en-US" dirty="0"/>
              <a:t>The learning algorithm finds a mapping between the input and the output and generates the model.</a:t>
            </a:r>
          </a:p>
        </p:txBody>
      </p:sp>
      <p:pic>
        <p:nvPicPr>
          <p:cNvPr id="4" name="Picture 3"/>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2971800" y="4648200"/>
            <a:ext cx="5139690" cy="1270318"/>
          </a:xfrm>
          <a:prstGeom prst="rect">
            <a:avLst/>
          </a:prstGeom>
          <a:noFill/>
        </p:spPr>
      </p:pic>
    </p:spTree>
    <p:extLst>
      <p:ext uri="{BB962C8B-B14F-4D97-AF65-F5344CB8AC3E}">
        <p14:creationId xmlns:p14="http://schemas.microsoft.com/office/powerpoint/2010/main" val="7003395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838200"/>
            <a:ext cx="10972800" cy="3886200"/>
          </a:xfrm>
        </p:spPr>
        <p:txBody>
          <a:bodyPr/>
          <a:lstStyle/>
          <a:p>
            <a:pPr marL="0" indent="0">
              <a:buNone/>
            </a:pPr>
            <a:r>
              <a:rPr lang="en-US" b="1" u="sng" dirty="0"/>
              <a:t>5. Evaluating Model-</a:t>
            </a:r>
            <a:endParaRPr lang="en-US" dirty="0"/>
          </a:p>
          <a:p>
            <a:pPr lvl="0"/>
            <a:r>
              <a:rPr lang="en-US" dirty="0" smtClean="0"/>
              <a:t>The </a:t>
            </a:r>
            <a:r>
              <a:rPr lang="en-US" dirty="0"/>
              <a:t>model is evaluated to test if the model is good.</a:t>
            </a:r>
          </a:p>
          <a:p>
            <a:pPr lvl="0"/>
            <a:r>
              <a:rPr lang="en-US" dirty="0"/>
              <a:t>The model is evaluated using the kept-aside testing dataset.</a:t>
            </a:r>
          </a:p>
          <a:p>
            <a:pPr lvl="0"/>
            <a:r>
              <a:rPr lang="en-US" dirty="0"/>
              <a:t>It allows to test the model against data that has never been used before for training.</a:t>
            </a:r>
          </a:p>
          <a:p>
            <a:pPr lvl="0"/>
            <a:r>
              <a:rPr lang="en-US" dirty="0"/>
              <a:t>Metrics such as accuracy, precision, recall </a:t>
            </a:r>
            <a:r>
              <a:rPr lang="en-US" dirty="0" err="1"/>
              <a:t>etc</a:t>
            </a:r>
            <a:r>
              <a:rPr lang="en-US" dirty="0"/>
              <a:t> are used to test the performance.</a:t>
            </a:r>
          </a:p>
          <a:p>
            <a:pPr lvl="0"/>
            <a:r>
              <a:rPr lang="en-US" dirty="0"/>
              <a:t>If the model does not perform well, the model is re-built using different hyper parameters.</a:t>
            </a:r>
          </a:p>
          <a:p>
            <a:pPr lvl="0"/>
            <a:r>
              <a:rPr lang="en-US" dirty="0"/>
              <a:t>The accuracy may be further improved by tuning the hyper parameters.</a:t>
            </a:r>
          </a:p>
        </p:txBody>
      </p:sp>
      <p:pic>
        <p:nvPicPr>
          <p:cNvPr id="4" name="Picture 3"/>
          <p:cNvPicPr/>
          <p:nvPr/>
        </p:nvPicPr>
        <p:blipFill>
          <a:blip r:embed="rId2">
            <a:extLst>
              <a:ext uri="{BEBA8EAE-BF5A-486C-A8C5-ECC9F3942E4B}">
                <a14:imgProps xmlns:a14="http://schemas.microsoft.com/office/drawing/2010/main">
                  <a14:imgLayer r:embed="rId3">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4953000" y="3581400"/>
            <a:ext cx="1524000" cy="2971800"/>
          </a:xfrm>
          <a:prstGeom prst="rect">
            <a:avLst/>
          </a:prstGeom>
          <a:noFill/>
        </p:spPr>
      </p:pic>
    </p:spTree>
    <p:extLst>
      <p:ext uri="{BB962C8B-B14F-4D97-AF65-F5344CB8AC3E}">
        <p14:creationId xmlns:p14="http://schemas.microsoft.com/office/powerpoint/2010/main" val="420594345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33400" y="1066800"/>
            <a:ext cx="10972800" cy="3962400"/>
          </a:xfrm>
        </p:spPr>
        <p:txBody>
          <a:bodyPr/>
          <a:lstStyle/>
          <a:p>
            <a:pPr marL="0" indent="0">
              <a:buNone/>
            </a:pPr>
            <a:r>
              <a:rPr lang="en-US" dirty="0"/>
              <a:t> </a:t>
            </a:r>
          </a:p>
          <a:p>
            <a:pPr marL="0" indent="0">
              <a:buNone/>
            </a:pPr>
            <a:r>
              <a:rPr lang="en-US" dirty="0"/>
              <a:t> </a:t>
            </a:r>
            <a:r>
              <a:rPr lang="en-US" b="1" u="sng" dirty="0"/>
              <a:t>6. Predictions-</a:t>
            </a:r>
            <a:endParaRPr lang="en-US" dirty="0"/>
          </a:p>
          <a:p>
            <a:pPr lvl="0"/>
            <a:r>
              <a:rPr lang="en-US" dirty="0" smtClean="0"/>
              <a:t>The </a:t>
            </a:r>
            <a:r>
              <a:rPr lang="en-US" dirty="0"/>
              <a:t>built system is finally used to do something useful in the real world.</a:t>
            </a:r>
          </a:p>
          <a:p>
            <a:pPr lvl="0"/>
            <a:r>
              <a:rPr lang="en-US" dirty="0"/>
              <a:t>Here, the true value of machine learning is realized</a:t>
            </a:r>
            <a:r>
              <a:rPr lang="en-US" dirty="0" smtClean="0"/>
              <a:t>.</a:t>
            </a:r>
            <a:endParaRPr lang="en-US" dirty="0"/>
          </a:p>
        </p:txBody>
      </p:sp>
    </p:spTree>
    <p:extLst>
      <p:ext uri="{BB962C8B-B14F-4D97-AF65-F5344CB8AC3E}">
        <p14:creationId xmlns:p14="http://schemas.microsoft.com/office/powerpoint/2010/main" val="177075904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pPr algn="l"/>
            <a:r>
              <a:rPr lang="en-US" b="1" dirty="0"/>
              <a:t>Outline</a:t>
            </a:r>
          </a:p>
        </p:txBody>
      </p:sp>
      <p:sp>
        <p:nvSpPr>
          <p:cNvPr id="3" name="Content Placeholder 2"/>
          <p:cNvSpPr>
            <a:spLocks noGrp="1"/>
          </p:cNvSpPr>
          <p:nvPr>
            <p:ph idx="1"/>
          </p:nvPr>
        </p:nvSpPr>
        <p:spPr/>
        <p:txBody>
          <a:bodyPr/>
          <a:lstStyle/>
          <a:p>
            <a:r>
              <a:rPr lang="en-US" b="1" dirty="0"/>
              <a:t>Types of machine learning </a:t>
            </a:r>
            <a:endParaRPr lang="en-US" dirty="0"/>
          </a:p>
          <a:p>
            <a:endParaRPr lang="en-US" dirty="0">
              <a:ea typeface="ＭＳ Ｐゴシック" charset="0"/>
            </a:endParaRPr>
          </a:p>
        </p:txBody>
      </p:sp>
    </p:spTree>
    <p:extLst>
      <p:ext uri="{BB962C8B-B14F-4D97-AF65-F5344CB8AC3E}">
        <p14:creationId xmlns:p14="http://schemas.microsoft.com/office/powerpoint/2010/main" val="384427519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05000" y="2514600"/>
            <a:ext cx="7772400" cy="1143000"/>
          </a:xfrm>
        </p:spPr>
        <p:txBody>
          <a:bodyPr>
            <a:normAutofit fontScale="90000"/>
          </a:bodyPr>
          <a:lstStyle/>
          <a:p>
            <a:pPr algn="ctr"/>
            <a:r>
              <a:rPr lang="en-US" sz="9600" b="1" dirty="0">
                <a:solidFill>
                  <a:schemeClr val="accent6">
                    <a:lumMod val="75000"/>
                  </a:schemeClr>
                </a:solidFill>
              </a:rPr>
              <a:t>Thank You</a:t>
            </a:r>
          </a:p>
        </p:txBody>
      </p:sp>
      <p:sp>
        <p:nvSpPr>
          <p:cNvPr id="4" name="Slide Number Placeholder 3"/>
          <p:cNvSpPr>
            <a:spLocks noGrp="1"/>
          </p:cNvSpPr>
          <p:nvPr>
            <p:ph type="sldNum" sz="quarter" idx="12"/>
          </p:nvPr>
        </p:nvSpPr>
        <p:spPr/>
        <p:txBody>
          <a:bodyPr/>
          <a:lstStyle/>
          <a:p>
            <a:pPr>
              <a:defRPr/>
            </a:pPr>
            <a:fld id="{5086AF07-4F95-4468-B1E8-CF5B7833C30F}" type="slidenum">
              <a:rPr lang="en-US" smtClean="0"/>
              <a:t>30</a:t>
            </a:fld>
            <a:endParaRPr lang="en-US" dirty="0"/>
          </a:p>
        </p:txBody>
      </p:sp>
    </p:spTree>
    <p:extLst>
      <p:ext uri="{BB962C8B-B14F-4D97-AF65-F5344CB8AC3E}">
        <p14:creationId xmlns:p14="http://schemas.microsoft.com/office/powerpoint/2010/main" val="4224429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143000"/>
          </a:xfrm>
        </p:spPr>
        <p:txBody>
          <a:bodyPr/>
          <a:lstStyle/>
          <a:p>
            <a:r>
              <a:rPr lang="en-US" sz="3600" b="1" dirty="0" smtClean="0">
                <a:latin typeface="Gill Sans MT" panose="020B0502020104020203" pitchFamily="34" charset="0"/>
              </a:rPr>
              <a:t>Types of </a:t>
            </a:r>
            <a:r>
              <a:rPr lang="en-US" sz="3600" b="1" dirty="0">
                <a:latin typeface="Gill Sans MT" panose="020B0502020104020203" pitchFamily="34" charset="0"/>
              </a:rPr>
              <a:t>machine learning </a:t>
            </a:r>
          </a:p>
        </p:txBody>
      </p:sp>
      <p:sp>
        <p:nvSpPr>
          <p:cNvPr id="3" name="Content Placeholder 2"/>
          <p:cNvSpPr>
            <a:spLocks noGrp="1"/>
          </p:cNvSpPr>
          <p:nvPr>
            <p:ph idx="1"/>
          </p:nvPr>
        </p:nvSpPr>
        <p:spPr>
          <a:xfrm>
            <a:off x="457200" y="1066800"/>
            <a:ext cx="10820400" cy="5638800"/>
          </a:xfrm>
        </p:spPr>
        <p:txBody>
          <a:bodyPr>
            <a:noAutofit/>
          </a:bodyPr>
          <a:lstStyle/>
          <a:p>
            <a:pPr algn="just"/>
            <a:r>
              <a:rPr lang="en-US" dirty="0" smtClean="0"/>
              <a:t>There </a:t>
            </a:r>
            <a:r>
              <a:rPr lang="en-US" dirty="0"/>
              <a:t>are four major categories</a:t>
            </a:r>
            <a:r>
              <a:rPr lang="en-US" dirty="0" smtClean="0"/>
              <a:t>:</a:t>
            </a:r>
          </a:p>
          <a:p>
            <a:pPr lvl="1" algn="just"/>
            <a:r>
              <a:rPr lang="en-US" b="1" dirty="0" smtClean="0"/>
              <a:t>Supervised </a:t>
            </a:r>
            <a:r>
              <a:rPr lang="en-US" b="1" dirty="0"/>
              <a:t>Machine </a:t>
            </a:r>
            <a:r>
              <a:rPr lang="en-US" b="1" dirty="0" smtClean="0"/>
              <a:t>Learning</a:t>
            </a:r>
            <a:r>
              <a:rPr lang="en-US" dirty="0" smtClean="0"/>
              <a:t>: </a:t>
            </a:r>
          </a:p>
          <a:p>
            <a:pPr lvl="2" algn="just"/>
            <a:r>
              <a:rPr lang="en-US" dirty="0" smtClean="0"/>
              <a:t>The </a:t>
            </a:r>
            <a:r>
              <a:rPr lang="en-US" dirty="0"/>
              <a:t>training data you feed to the algorithm includes</a:t>
            </a:r>
            <a:r>
              <a:rPr lang="en-US" b="1" dirty="0"/>
              <a:t> the desired solutions, </a:t>
            </a:r>
            <a:r>
              <a:rPr lang="en-US" dirty="0"/>
              <a:t>called</a:t>
            </a:r>
            <a:r>
              <a:rPr lang="en-US" b="1" dirty="0"/>
              <a:t> labels</a:t>
            </a:r>
            <a:r>
              <a:rPr lang="en-US" dirty="0"/>
              <a:t>. </a:t>
            </a:r>
            <a:endParaRPr lang="en-US" dirty="0" smtClean="0"/>
          </a:p>
          <a:p>
            <a:pPr lvl="2" algn="just"/>
            <a:r>
              <a:rPr lang="en-US" dirty="0" smtClean="0"/>
              <a:t>A </a:t>
            </a:r>
            <a:r>
              <a:rPr lang="en-US" dirty="0"/>
              <a:t>typical supervised learning task is </a:t>
            </a:r>
            <a:r>
              <a:rPr lang="en-US" b="1" dirty="0"/>
              <a:t>classification</a:t>
            </a:r>
            <a:r>
              <a:rPr lang="en-US" dirty="0"/>
              <a:t>. </a:t>
            </a:r>
            <a:endParaRPr lang="en-US" dirty="0" smtClean="0"/>
          </a:p>
          <a:p>
            <a:pPr lvl="3" algn="just"/>
            <a:r>
              <a:rPr lang="en-US" dirty="0" smtClean="0"/>
              <a:t>The </a:t>
            </a:r>
            <a:r>
              <a:rPr lang="en-US" dirty="0"/>
              <a:t>spam filter is a good </a:t>
            </a:r>
            <a:r>
              <a:rPr lang="en-US" dirty="0" smtClean="0"/>
              <a:t>example. It </a:t>
            </a:r>
            <a:r>
              <a:rPr lang="en-US" dirty="0"/>
              <a:t>is trained with many example emails along with their class (spam or </a:t>
            </a:r>
            <a:r>
              <a:rPr lang="en-US" dirty="0" smtClean="0"/>
              <a:t>not </a:t>
            </a:r>
            <a:r>
              <a:rPr lang="en-US" dirty="0"/>
              <a:t>spam</a:t>
            </a:r>
            <a:r>
              <a:rPr lang="en-US" dirty="0" smtClean="0"/>
              <a:t>), </a:t>
            </a:r>
            <a:r>
              <a:rPr lang="en-US" dirty="0"/>
              <a:t>and it must learn how to classify new emails.</a:t>
            </a:r>
          </a:p>
          <a:p>
            <a:pPr lvl="1" algn="just"/>
            <a:r>
              <a:rPr lang="en-US" b="1" dirty="0"/>
              <a:t>Unsupervised Machine </a:t>
            </a:r>
            <a:r>
              <a:rPr lang="en-US" b="1" dirty="0" smtClean="0"/>
              <a:t>Learning</a:t>
            </a:r>
            <a:r>
              <a:rPr lang="en-US" dirty="0" smtClean="0"/>
              <a:t>: </a:t>
            </a:r>
          </a:p>
          <a:p>
            <a:pPr lvl="2" algn="just"/>
            <a:r>
              <a:rPr lang="en-US" dirty="0" smtClean="0"/>
              <a:t>The </a:t>
            </a:r>
            <a:r>
              <a:rPr lang="en-US" dirty="0"/>
              <a:t>training data is </a:t>
            </a:r>
            <a:r>
              <a:rPr lang="en-US" b="1" dirty="0" smtClean="0"/>
              <a:t>unlabeled</a:t>
            </a:r>
            <a:r>
              <a:rPr lang="en-US" dirty="0" smtClean="0"/>
              <a:t>.</a:t>
            </a:r>
          </a:p>
          <a:p>
            <a:pPr lvl="2" algn="just"/>
            <a:r>
              <a:rPr lang="en-US" dirty="0" smtClean="0"/>
              <a:t> Anomaly detection—detecting </a:t>
            </a:r>
            <a:r>
              <a:rPr lang="en-US" dirty="0"/>
              <a:t>unusual credit card transactions to prevent fraud, catching manufacturing defects, or automatically removing outliers from a dataset before feeding it to another </a:t>
            </a:r>
            <a:r>
              <a:rPr lang="en-US" dirty="0" smtClean="0"/>
              <a:t>learning </a:t>
            </a:r>
            <a:r>
              <a:rPr lang="en-US" dirty="0"/>
              <a:t>algorithm. </a:t>
            </a:r>
            <a:endParaRPr lang="en-US" dirty="0" smtClean="0"/>
          </a:p>
          <a:p>
            <a:pPr lvl="2" algn="just"/>
            <a:r>
              <a:rPr lang="en-US" dirty="0" smtClean="0"/>
              <a:t>The </a:t>
            </a:r>
            <a:r>
              <a:rPr lang="en-US" dirty="0"/>
              <a:t>system is shown mostly normal instances during training, so it learns to recognize them and when it sees a new instance it can tell whether it looks like a normal one or whether it is likely an </a:t>
            </a:r>
            <a:r>
              <a:rPr lang="en-US" dirty="0" smtClean="0"/>
              <a:t>anomaly.</a:t>
            </a:r>
            <a:endParaRPr lang="en-US" dirty="0"/>
          </a:p>
        </p:txBody>
      </p:sp>
    </p:spTree>
    <p:extLst>
      <p:ext uri="{BB962C8B-B14F-4D97-AF65-F5344CB8AC3E}">
        <p14:creationId xmlns:p14="http://schemas.microsoft.com/office/powerpoint/2010/main" val="23855491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Supervised Machine Learning</a:t>
            </a:r>
            <a:endParaRPr lang="en-US" dirty="0"/>
          </a:p>
        </p:txBody>
      </p:sp>
      <p:pic>
        <p:nvPicPr>
          <p:cNvPr id="4" name="Picture 3"/>
          <p:cNvPicPr>
            <a:picLocks noChangeAspect="1"/>
          </p:cNvPicPr>
          <p:nvPr/>
        </p:nvPicPr>
        <p:blipFill>
          <a:blip r:embed="rId2">
            <a:extLst>
              <a:ext uri="{BEBA8EAE-BF5A-486C-A8C5-ECC9F3942E4B}">
                <a14:imgProps xmlns:a14="http://schemas.microsoft.com/office/drawing/2010/main">
                  <a14:imgLayer r:embed="rId3">
                    <a14:imgEffect>
                      <a14:sharpenSoften amount="25000"/>
                    </a14:imgEffect>
                  </a14:imgLayer>
                </a14:imgProps>
              </a:ext>
            </a:extLst>
          </a:blip>
          <a:stretch>
            <a:fillRect/>
          </a:stretch>
        </p:blipFill>
        <p:spPr>
          <a:xfrm>
            <a:off x="1704708" y="1295400"/>
            <a:ext cx="8782584" cy="5352569"/>
          </a:xfrm>
          <a:prstGeom prst="rect">
            <a:avLst/>
          </a:prstGeom>
        </p:spPr>
      </p:pic>
    </p:spTree>
    <p:extLst>
      <p:ext uri="{BB962C8B-B14F-4D97-AF65-F5344CB8AC3E}">
        <p14:creationId xmlns:p14="http://schemas.microsoft.com/office/powerpoint/2010/main" val="10509442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Unsupervised Machine Learning</a:t>
            </a:r>
            <a:endParaRPr lang="en-US" dirty="0"/>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85800" y="1619251"/>
            <a:ext cx="9469171" cy="4553585"/>
          </a:xfrm>
          <a:prstGeom prst="rect">
            <a:avLst/>
          </a:prstGeom>
        </p:spPr>
      </p:pic>
    </p:spTree>
    <p:extLst>
      <p:ext uri="{BB962C8B-B14F-4D97-AF65-F5344CB8AC3E}">
        <p14:creationId xmlns:p14="http://schemas.microsoft.com/office/powerpoint/2010/main" val="3879645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143000"/>
          </a:xfrm>
        </p:spPr>
        <p:txBody>
          <a:bodyPr/>
          <a:lstStyle/>
          <a:p>
            <a:r>
              <a:rPr lang="en-US" sz="3600" b="1" dirty="0" smtClean="0">
                <a:latin typeface="Gill Sans MT" panose="020B0502020104020203" pitchFamily="34" charset="0"/>
              </a:rPr>
              <a:t>Types of </a:t>
            </a:r>
            <a:r>
              <a:rPr lang="en-US" sz="3600" b="1" dirty="0">
                <a:latin typeface="Gill Sans MT" panose="020B0502020104020203" pitchFamily="34" charset="0"/>
              </a:rPr>
              <a:t>machine learning </a:t>
            </a:r>
          </a:p>
        </p:txBody>
      </p:sp>
      <p:sp>
        <p:nvSpPr>
          <p:cNvPr id="3" name="Content Placeholder 2"/>
          <p:cNvSpPr>
            <a:spLocks noGrp="1"/>
          </p:cNvSpPr>
          <p:nvPr>
            <p:ph idx="1"/>
          </p:nvPr>
        </p:nvSpPr>
        <p:spPr>
          <a:xfrm>
            <a:off x="838200" y="1524000"/>
            <a:ext cx="10210800" cy="4419600"/>
          </a:xfrm>
        </p:spPr>
        <p:txBody>
          <a:bodyPr>
            <a:noAutofit/>
          </a:bodyPr>
          <a:lstStyle/>
          <a:p>
            <a:pPr lvl="1" algn="just"/>
            <a:r>
              <a:rPr lang="en-US" sz="1900" b="1" dirty="0" smtClean="0"/>
              <a:t>Semi-Supervised </a:t>
            </a:r>
            <a:r>
              <a:rPr lang="en-US" sz="1900" b="1" dirty="0"/>
              <a:t>Machine </a:t>
            </a:r>
            <a:r>
              <a:rPr lang="en-US" sz="1900" b="1" dirty="0" smtClean="0"/>
              <a:t>Learning</a:t>
            </a:r>
            <a:r>
              <a:rPr lang="en-US" sz="1900" dirty="0" smtClean="0"/>
              <a:t>: </a:t>
            </a:r>
          </a:p>
          <a:p>
            <a:pPr lvl="2" algn="just"/>
            <a:r>
              <a:rPr lang="en-US" sz="1900" dirty="0" smtClean="0"/>
              <a:t>Some </a:t>
            </a:r>
            <a:r>
              <a:rPr lang="en-US" sz="1900" dirty="0"/>
              <a:t>algorithms can deal with partially labeled training data, usually a lot of </a:t>
            </a:r>
            <a:r>
              <a:rPr lang="en-US" sz="1900" dirty="0" smtClean="0"/>
              <a:t>unlabeled </a:t>
            </a:r>
            <a:r>
              <a:rPr lang="en-US" sz="1900" dirty="0"/>
              <a:t>data and a little bit of labeled data. This is called </a:t>
            </a:r>
            <a:r>
              <a:rPr lang="en-US" sz="1900" dirty="0" err="1"/>
              <a:t>semisupervised</a:t>
            </a:r>
            <a:r>
              <a:rPr lang="en-US" sz="1900" dirty="0"/>
              <a:t> </a:t>
            </a:r>
            <a:r>
              <a:rPr lang="en-US" sz="1900" dirty="0" smtClean="0"/>
              <a:t>learning.</a:t>
            </a:r>
            <a:r>
              <a:rPr lang="en-US" sz="1900" dirty="0"/>
              <a:t> </a:t>
            </a:r>
            <a:endParaRPr lang="en-US" sz="1900" dirty="0" smtClean="0"/>
          </a:p>
          <a:p>
            <a:pPr lvl="2" algn="just"/>
            <a:r>
              <a:rPr lang="en-US" sz="1900" dirty="0" smtClean="0"/>
              <a:t>Example: Text Classification</a:t>
            </a:r>
          </a:p>
          <a:p>
            <a:pPr lvl="3" algn="just"/>
            <a:r>
              <a:rPr lang="en-US" sz="1800" dirty="0" smtClean="0"/>
              <a:t>Sentiment </a:t>
            </a:r>
            <a:r>
              <a:rPr lang="en-US" sz="1800" dirty="0"/>
              <a:t>analysis (or opinion mining) is a natural language processing (NLP) technique used to determine whether data is positive, negative or neutral. </a:t>
            </a:r>
            <a:r>
              <a:rPr lang="en-US" sz="1900" dirty="0" smtClean="0"/>
              <a:t>Sentiment </a:t>
            </a:r>
            <a:r>
              <a:rPr lang="en-US" sz="1900" dirty="0"/>
              <a:t>analysis is often performed on textual data to help businesses </a:t>
            </a:r>
            <a:r>
              <a:rPr lang="en-US" sz="1900" dirty="0" smtClean="0"/>
              <a:t>to </a:t>
            </a:r>
            <a:r>
              <a:rPr lang="en-US" sz="1900" b="1" dirty="0" smtClean="0"/>
              <a:t>monitor </a:t>
            </a:r>
            <a:r>
              <a:rPr lang="en-US" sz="1900" b="1" dirty="0"/>
              <a:t>brand and </a:t>
            </a:r>
            <a:r>
              <a:rPr lang="en-US" sz="1900" b="1" dirty="0" smtClean="0"/>
              <a:t>product </a:t>
            </a:r>
            <a:r>
              <a:rPr lang="en-US" sz="1900" dirty="0" smtClean="0"/>
              <a:t>from the </a:t>
            </a:r>
            <a:r>
              <a:rPr lang="en-US" sz="1900" dirty="0"/>
              <a:t>sentiment </a:t>
            </a:r>
            <a:r>
              <a:rPr lang="en-US" sz="1900" dirty="0" smtClean="0"/>
              <a:t>in</a:t>
            </a:r>
            <a:r>
              <a:rPr lang="en-US" sz="1900" dirty="0"/>
              <a:t> customer feedback, and understand customer needs</a:t>
            </a:r>
            <a:r>
              <a:rPr lang="en-US" sz="1900" dirty="0" smtClean="0"/>
              <a:t>.</a:t>
            </a:r>
          </a:p>
          <a:p>
            <a:pPr lvl="2" algn="just"/>
            <a:r>
              <a:rPr lang="en-US" sz="1800" dirty="0" smtClean="0"/>
              <a:t>Web </a:t>
            </a:r>
            <a:r>
              <a:rPr lang="en-US" sz="1800" dirty="0"/>
              <a:t>content </a:t>
            </a:r>
            <a:r>
              <a:rPr lang="en-US" sz="1800" dirty="0" smtClean="0"/>
              <a:t>classification-With </a:t>
            </a:r>
            <a:r>
              <a:rPr lang="en-US" sz="1800" dirty="0"/>
              <a:t>SSL, Google Search finds content that is most relevant to a particular user query</a:t>
            </a:r>
            <a:r>
              <a:rPr lang="en-US" sz="1800" dirty="0" smtClean="0"/>
              <a:t>.</a:t>
            </a:r>
            <a:endParaRPr lang="en-US" sz="1900" dirty="0"/>
          </a:p>
        </p:txBody>
      </p:sp>
    </p:spTree>
    <p:extLst>
      <p:ext uri="{BB962C8B-B14F-4D97-AF65-F5344CB8AC3E}">
        <p14:creationId xmlns:p14="http://schemas.microsoft.com/office/powerpoint/2010/main" val="20218279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0972800" cy="1143000"/>
          </a:xfrm>
        </p:spPr>
        <p:txBody>
          <a:bodyPr/>
          <a:lstStyle/>
          <a:p>
            <a:r>
              <a:rPr lang="en-US" sz="3600" b="1" dirty="0" smtClean="0">
                <a:latin typeface="Gill Sans MT" panose="020B0502020104020203" pitchFamily="34" charset="0"/>
              </a:rPr>
              <a:t>Types of </a:t>
            </a:r>
            <a:r>
              <a:rPr lang="en-US" sz="3600" b="1" dirty="0">
                <a:latin typeface="Gill Sans MT" panose="020B0502020104020203" pitchFamily="34" charset="0"/>
              </a:rPr>
              <a:t>machine learning </a:t>
            </a:r>
          </a:p>
        </p:txBody>
      </p:sp>
      <p:sp>
        <p:nvSpPr>
          <p:cNvPr id="3" name="Content Placeholder 2"/>
          <p:cNvSpPr>
            <a:spLocks noGrp="1"/>
          </p:cNvSpPr>
          <p:nvPr>
            <p:ph idx="1"/>
          </p:nvPr>
        </p:nvSpPr>
        <p:spPr>
          <a:xfrm>
            <a:off x="609600" y="1447800"/>
            <a:ext cx="10820400" cy="5181600"/>
          </a:xfrm>
        </p:spPr>
        <p:txBody>
          <a:bodyPr>
            <a:noAutofit/>
          </a:bodyPr>
          <a:lstStyle/>
          <a:p>
            <a:pPr lvl="1" algn="just"/>
            <a:r>
              <a:rPr lang="en-US" sz="1900" b="1" dirty="0" smtClean="0"/>
              <a:t>Reinforcement Learning</a:t>
            </a:r>
            <a:r>
              <a:rPr lang="en-US" sz="1900" dirty="0" smtClean="0"/>
              <a:t>: </a:t>
            </a:r>
          </a:p>
          <a:p>
            <a:pPr lvl="2" algn="just"/>
            <a:r>
              <a:rPr lang="en-US" sz="1900" dirty="0" smtClean="0"/>
              <a:t>The </a:t>
            </a:r>
            <a:r>
              <a:rPr lang="en-US" sz="1900" dirty="0"/>
              <a:t>learning system, called an agent in this context, can observe the environment, select and perform actions, and get rewards in </a:t>
            </a:r>
            <a:r>
              <a:rPr lang="en-US" sz="1900" dirty="0" smtClean="0"/>
              <a:t>return or </a:t>
            </a:r>
            <a:r>
              <a:rPr lang="en-US" sz="1900" dirty="0"/>
              <a:t>penalties in the form of negative </a:t>
            </a:r>
            <a:r>
              <a:rPr lang="en-US" sz="1900" dirty="0" smtClean="0"/>
              <a:t>rewards. </a:t>
            </a:r>
            <a:r>
              <a:rPr lang="en-US" sz="1900" dirty="0"/>
              <a:t>It must then learn by itself what is the best strategy, called a policy, to get the most reward over time. </a:t>
            </a:r>
            <a:endParaRPr lang="en-US" sz="1900" dirty="0" smtClean="0"/>
          </a:p>
          <a:p>
            <a:pPr lvl="2" algn="just"/>
            <a:endParaRPr lang="en-US" sz="1050" dirty="0"/>
          </a:p>
          <a:p>
            <a:pPr lvl="2" algn="just"/>
            <a:r>
              <a:rPr lang="en-US" sz="1900" dirty="0" smtClean="0"/>
              <a:t>Self-driving </a:t>
            </a:r>
            <a:r>
              <a:rPr lang="en-US" sz="1900" dirty="0"/>
              <a:t>cars to learn from their own experience and adapt to changing </a:t>
            </a:r>
            <a:r>
              <a:rPr lang="en-US" sz="1900" dirty="0" smtClean="0"/>
              <a:t>situations.</a:t>
            </a:r>
            <a:r>
              <a:rPr lang="en-US" sz="1800" dirty="0" smtClean="0"/>
              <a:t> </a:t>
            </a:r>
            <a:r>
              <a:rPr lang="en-US" sz="1800" dirty="0"/>
              <a:t>Self-driving cars are autonomous vehicles that can navigate roads and traffic without human intervention. To achieve this, they need to perceive the surrounding environment, plan the optimal route, and execute the appropriate actions. RL is a natural fit for this task, as it can enable self-driving cars to learn from their own experience and adapt to changing situations</a:t>
            </a:r>
          </a:p>
          <a:p>
            <a:pPr lvl="2" algn="just"/>
            <a:endParaRPr lang="en-US" sz="1900" dirty="0"/>
          </a:p>
        </p:txBody>
      </p:sp>
    </p:spTree>
    <p:extLst>
      <p:ext uri="{BB962C8B-B14F-4D97-AF65-F5344CB8AC3E}">
        <p14:creationId xmlns:p14="http://schemas.microsoft.com/office/powerpoint/2010/main" val="403611121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381000"/>
            <a:ext cx="10972800" cy="1143000"/>
          </a:xfrm>
        </p:spPr>
        <p:txBody>
          <a:bodyPr/>
          <a:lstStyle/>
          <a:p>
            <a:r>
              <a:rPr lang="en-US" b="1" dirty="0"/>
              <a:t>Types of Unsupervised Learning</a:t>
            </a:r>
            <a:br>
              <a:rPr lang="en-US" b="1" dirty="0"/>
            </a:br>
            <a:endParaRPr lang="en-US" dirty="0"/>
          </a:p>
        </p:txBody>
      </p:sp>
      <p:sp>
        <p:nvSpPr>
          <p:cNvPr id="3" name="Content Placeholder 2"/>
          <p:cNvSpPr>
            <a:spLocks noGrp="1"/>
          </p:cNvSpPr>
          <p:nvPr>
            <p:ph idx="1"/>
          </p:nvPr>
        </p:nvSpPr>
        <p:spPr>
          <a:xfrm>
            <a:off x="762000" y="1447800"/>
            <a:ext cx="10896600" cy="5257800"/>
          </a:xfrm>
        </p:spPr>
        <p:txBody>
          <a:bodyPr>
            <a:normAutofit/>
          </a:bodyPr>
          <a:lstStyle/>
          <a:p>
            <a:r>
              <a:rPr lang="en-US" sz="2200" dirty="0"/>
              <a:t> </a:t>
            </a:r>
            <a:r>
              <a:rPr lang="en-US" sz="2200" b="1" dirty="0"/>
              <a:t>U</a:t>
            </a:r>
            <a:r>
              <a:rPr lang="en-US" sz="2200" b="1" dirty="0" smtClean="0"/>
              <a:t>nsupervised</a:t>
            </a:r>
            <a:r>
              <a:rPr lang="en-US" sz="2200" dirty="0" smtClean="0"/>
              <a:t> </a:t>
            </a:r>
            <a:r>
              <a:rPr lang="en-US" sz="2200" dirty="0"/>
              <a:t>learning can be broken down into three main tasks: </a:t>
            </a:r>
          </a:p>
          <a:p>
            <a:pPr lvl="1"/>
            <a:r>
              <a:rPr lang="en-US" sz="2200" dirty="0"/>
              <a:t>Clustering</a:t>
            </a:r>
          </a:p>
          <a:p>
            <a:pPr lvl="1"/>
            <a:r>
              <a:rPr lang="en-US" sz="2200" dirty="0"/>
              <a:t>Association rules</a:t>
            </a:r>
          </a:p>
          <a:p>
            <a:pPr lvl="1"/>
            <a:r>
              <a:rPr lang="en-US" sz="2200" dirty="0"/>
              <a:t>Dimensionality reduction. </a:t>
            </a:r>
          </a:p>
          <a:p>
            <a:endParaRPr lang="en-US" sz="2200" dirty="0"/>
          </a:p>
        </p:txBody>
      </p:sp>
      <p:pic>
        <p:nvPicPr>
          <p:cNvPr id="4" name="Picture 3"/>
          <p:cNvPicPr>
            <a:picLocks noChangeAspect="1"/>
          </p:cNvPicPr>
          <p:nvPr/>
        </p:nvPicPr>
        <p:blipFill>
          <a:blip r:embed="rId3">
            <a:extLst>
              <a:ext uri="{BEBA8EAE-BF5A-486C-A8C5-ECC9F3942E4B}">
                <a14:imgProps xmlns:a14="http://schemas.microsoft.com/office/drawing/2010/main">
                  <a14:imgLayer r:embed="rId4">
                    <a14:imgEffect>
                      <a14:brightnessContrast bright="40000" contrast="-40000"/>
                    </a14:imgEffect>
                    <a14:imgEffect>
                      <a14:sharpenSoften amount="25000"/>
                    </a14:imgEffect>
                  </a14:imgLayer>
                </a14:imgProps>
              </a:ext>
            </a:extLst>
          </a:blip>
          <a:stretch>
            <a:fillRect/>
          </a:stretch>
        </p:blipFill>
        <p:spPr>
          <a:xfrm>
            <a:off x="1447800" y="3124200"/>
            <a:ext cx="4361159" cy="3733800"/>
          </a:xfrm>
          <a:prstGeom prst="rect">
            <a:avLst/>
          </a:prstGeom>
        </p:spPr>
      </p:pic>
    </p:spTree>
    <p:extLst>
      <p:ext uri="{BB962C8B-B14F-4D97-AF65-F5344CB8AC3E}">
        <p14:creationId xmlns:p14="http://schemas.microsoft.com/office/powerpoint/2010/main" val="3435484021"/>
      </p:ext>
    </p:extLst>
  </p:cSld>
  <p:clrMapOvr>
    <a:masterClrMapping/>
  </p:clrMapOvr>
  <p:timing>
    <p:tnLst>
      <p:par>
        <p:cTn id="1" dur="indefinite" restart="never" nodeType="tmRoot"/>
      </p:par>
    </p:tnLst>
  </p:timing>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Props1.xml><?xml version="1.0" encoding="utf-8"?>
<ds:datastoreItem xmlns:ds="http://schemas.openxmlformats.org/officeDocument/2006/customXml" ds:itemID="{6FAEC0E0-4ABC-4077-8922-293239654ABB}">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38503</TotalTime>
  <Words>1475</Words>
  <Application>Microsoft Office PowerPoint</Application>
  <PresentationFormat>Widescreen</PresentationFormat>
  <Paragraphs>224</Paragraphs>
  <Slides>30</Slides>
  <Notes>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ＭＳ Ｐゴシック</vt:lpstr>
      <vt:lpstr>Arial</vt:lpstr>
      <vt:lpstr>Calibri</vt:lpstr>
      <vt:lpstr>Gill Sans MT</vt:lpstr>
      <vt:lpstr>Lato</vt:lpstr>
      <vt:lpstr>Wingdings</vt:lpstr>
      <vt:lpstr>Custom Design</vt:lpstr>
      <vt:lpstr>PowerPoint Presentation</vt:lpstr>
      <vt:lpstr>Contents</vt:lpstr>
      <vt:lpstr>Outline</vt:lpstr>
      <vt:lpstr>Types of machine learning </vt:lpstr>
      <vt:lpstr>Supervised Machine Learning</vt:lpstr>
      <vt:lpstr>Unsupervised Machine Learning</vt:lpstr>
      <vt:lpstr>Types of machine learning </vt:lpstr>
      <vt:lpstr>Types of machine learning </vt:lpstr>
      <vt:lpstr>Types of Unsupervised Learning </vt:lpstr>
      <vt:lpstr>PowerPoint Presentation</vt:lpstr>
      <vt:lpstr>Types of Unsupervised Learning </vt:lpstr>
      <vt:lpstr>Types of Unsupervised Learning </vt:lpstr>
      <vt:lpstr>Types of Unsupervised Learning </vt:lpstr>
      <vt:lpstr>Types of Unsupervised Learning </vt:lpstr>
      <vt:lpstr>Types of Unsupervised Learning </vt:lpstr>
      <vt:lpstr>Types of Unsupervised Learning </vt:lpstr>
      <vt:lpstr>Types of Unsupervised Learning </vt:lpstr>
      <vt:lpstr>What is the difference between supervised and unsupervised learning? </vt:lpstr>
      <vt:lpstr>Reinforcement machine learning </vt:lpstr>
      <vt:lpstr>Reinforcement learning Example</vt:lpstr>
      <vt:lpstr>PowerPoint Presentation</vt:lpstr>
      <vt:lpstr>Explanation</vt:lpstr>
      <vt:lpstr>PowerPoint Presentation</vt:lpstr>
      <vt:lpstr>Machine Learning Workflow</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ASMR</dc:creator>
  <dc:description>2010 animated abstract template from Presentationpro.com</dc:description>
  <cp:lastModifiedBy>Microsoft account</cp:lastModifiedBy>
  <cp:revision>2188</cp:revision>
  <cp:lastPrinted>2015-09-22T10:17:55Z</cp:lastPrinted>
  <dcterms:created xsi:type="dcterms:W3CDTF">2014-11-02T19:18:20Z</dcterms:created>
  <dcterms:modified xsi:type="dcterms:W3CDTF">2025-04-21T07:29:09Z</dcterms:modified>
  <cp:category>2010 abstract</cp:category>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TemplateID">
    <vt:lpwstr>TC018813529991</vt:lpwstr>
  </property>
</Properties>
</file>