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1" r:id="rId2"/>
    <p:sldId id="2562" r:id="rId3"/>
    <p:sldId id="2563" r:id="rId4"/>
    <p:sldId id="2580" r:id="rId5"/>
    <p:sldId id="2581" r:id="rId6"/>
    <p:sldId id="2582" r:id="rId7"/>
    <p:sldId id="2583" r:id="rId8"/>
    <p:sldId id="2584" r:id="rId9"/>
    <p:sldId id="2585" r:id="rId10"/>
    <p:sldId id="2586" r:id="rId11"/>
    <p:sldId id="2587" r:id="rId12"/>
    <p:sldId id="2568" r:id="rId13"/>
    <p:sldId id="2588" r:id="rId14"/>
    <p:sldId id="2589" r:id="rId15"/>
    <p:sldId id="2590" r:id="rId16"/>
    <p:sldId id="2591" r:id="rId17"/>
    <p:sldId id="2592" r:id="rId18"/>
    <p:sldId id="2575" r:id="rId19"/>
    <p:sldId id="2576" r:id="rId20"/>
    <p:sldId id="2577" r:id="rId21"/>
    <p:sldId id="2578" r:id="rId22"/>
    <p:sldId id="25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89985" autoAdjust="0"/>
  </p:normalViewPr>
  <p:slideViewPr>
    <p:cSldViewPr snapToGrid="0">
      <p:cViewPr varScale="1">
        <p:scale>
          <a:sx n="71" d="100"/>
          <a:sy n="71" d="100"/>
        </p:scale>
        <p:origin x="852" y="2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2D995D-A103-425F-BCFC-6673FC6DBFFC}" type="doc">
      <dgm:prSet loTypeId="urn:microsoft.com/office/officeart/2024/3/layout/hArchList1" loCatId="List" qsTypeId="urn:microsoft.com/office/officeart/2005/8/quickstyle/simple1" qsCatId="simple" csTypeId="urn:microsoft.com/office/officeart/2005/8/colors/accent1_2" csCatId="accent1" phldr="1"/>
      <dgm:spPr/>
      <dgm:t>
        <a:bodyPr/>
        <a:lstStyle/>
        <a:p>
          <a:endParaRPr lang="en-US"/>
        </a:p>
      </dgm:t>
    </dgm:pt>
    <dgm:pt modelId="{E84810E5-4A57-458B-AF21-5DFEBDD4729D}">
      <dgm:prSet/>
      <dgm:spPr/>
      <dgm:t>
        <a:bodyPr/>
        <a:lstStyle/>
        <a:p>
          <a:pPr>
            <a:lnSpc>
              <a:spcPct val="100000"/>
            </a:lnSpc>
            <a:defRPr b="1"/>
          </a:pPr>
          <a:r>
            <a:rPr lang="en-US"/>
            <a:t>Preparation Importance</a:t>
          </a:r>
        </a:p>
      </dgm:t>
    </dgm:pt>
    <dgm:pt modelId="{BC5FC312-7C83-41DF-8F15-C8E36E2B053A}" type="parTrans" cxnId="{843FCDAD-DC96-45F1-B5D2-5AB38DBDB17A}">
      <dgm:prSet/>
      <dgm:spPr/>
      <dgm:t>
        <a:bodyPr/>
        <a:lstStyle/>
        <a:p>
          <a:endParaRPr lang="en-US"/>
        </a:p>
      </dgm:t>
    </dgm:pt>
    <dgm:pt modelId="{79F31E4C-2AE4-4371-8FAE-8AB326861F53}" type="sibTrans" cxnId="{843FCDAD-DC96-45F1-B5D2-5AB38DBDB17A}">
      <dgm:prSet/>
      <dgm:spPr/>
      <dgm:t>
        <a:bodyPr/>
        <a:lstStyle/>
        <a:p>
          <a:pPr>
            <a:lnSpc>
              <a:spcPct val="100000"/>
            </a:lnSpc>
            <a:defRPr b="1"/>
          </a:pPr>
          <a:endParaRPr lang="en-US"/>
        </a:p>
      </dgm:t>
    </dgm:pt>
    <dgm:pt modelId="{499D4BE6-6BDA-4F7D-A718-1903F3CCDE28}">
      <dgm:prSet/>
      <dgm:spPr/>
      <dgm:t>
        <a:bodyPr/>
        <a:lstStyle/>
        <a:p>
          <a:pPr>
            <a:lnSpc>
              <a:spcPct val="100000"/>
            </a:lnSpc>
          </a:pPr>
          <a:r>
            <a:rPr lang="en-US"/>
            <a:t>Preparation is critical to effective cyber incident response and helps organizations anticipate threats.</a:t>
          </a:r>
        </a:p>
      </dgm:t>
    </dgm:pt>
    <dgm:pt modelId="{7E214B15-7B58-4BD4-A368-599B264E400B}" type="parTrans" cxnId="{298C433E-4D02-45EB-8097-94AB00476D03}">
      <dgm:prSet/>
      <dgm:spPr/>
      <dgm:t>
        <a:bodyPr/>
        <a:lstStyle/>
        <a:p>
          <a:endParaRPr lang="en-US"/>
        </a:p>
      </dgm:t>
    </dgm:pt>
    <dgm:pt modelId="{74334632-72D4-44FD-9762-2AC331D83491}" type="sibTrans" cxnId="{298C433E-4D02-45EB-8097-94AB00476D03}">
      <dgm:prSet/>
      <dgm:spPr/>
      <dgm:t>
        <a:bodyPr/>
        <a:lstStyle/>
        <a:p>
          <a:endParaRPr lang="en-US"/>
        </a:p>
      </dgm:t>
    </dgm:pt>
    <dgm:pt modelId="{642BA9F5-9573-416C-8BEF-573D161BFBB9}">
      <dgm:prSet/>
      <dgm:spPr/>
      <dgm:t>
        <a:bodyPr/>
        <a:lstStyle/>
        <a:p>
          <a:pPr>
            <a:lnSpc>
              <a:spcPct val="100000"/>
            </a:lnSpc>
            <a:defRPr b="1"/>
          </a:pPr>
          <a:r>
            <a:rPr lang="en-US"/>
            <a:t>Swift Detection</a:t>
          </a:r>
        </a:p>
      </dgm:t>
    </dgm:pt>
    <dgm:pt modelId="{C6A6E456-2978-4047-8D04-8B2FCDD16FD1}" type="parTrans" cxnId="{6781D771-5894-4D71-88DF-E36EC102DB4B}">
      <dgm:prSet/>
      <dgm:spPr/>
      <dgm:t>
        <a:bodyPr/>
        <a:lstStyle/>
        <a:p>
          <a:endParaRPr lang="en-US"/>
        </a:p>
      </dgm:t>
    </dgm:pt>
    <dgm:pt modelId="{934ABF8C-E811-4EB8-9039-C004FCD43545}" type="sibTrans" cxnId="{6781D771-5894-4D71-88DF-E36EC102DB4B}">
      <dgm:prSet/>
      <dgm:spPr/>
      <dgm:t>
        <a:bodyPr/>
        <a:lstStyle/>
        <a:p>
          <a:pPr>
            <a:lnSpc>
              <a:spcPct val="100000"/>
            </a:lnSpc>
            <a:defRPr b="1"/>
          </a:pPr>
          <a:endParaRPr lang="en-US"/>
        </a:p>
      </dgm:t>
    </dgm:pt>
    <dgm:pt modelId="{74E29D58-535E-4963-AD97-3DF69CCD806A}">
      <dgm:prSet/>
      <dgm:spPr/>
      <dgm:t>
        <a:bodyPr/>
        <a:lstStyle/>
        <a:p>
          <a:pPr>
            <a:lnSpc>
              <a:spcPct val="100000"/>
            </a:lnSpc>
          </a:pPr>
          <a:r>
            <a:rPr lang="en-US"/>
            <a:t>Rapid detection enables early identification of cyber threats to minimize potential damage.</a:t>
          </a:r>
        </a:p>
      </dgm:t>
    </dgm:pt>
    <dgm:pt modelId="{2A87EF00-3023-4D55-BEA9-886823EDB006}" type="parTrans" cxnId="{074004C5-DFA9-4C3A-AF6B-DEDC26CA4E62}">
      <dgm:prSet/>
      <dgm:spPr/>
      <dgm:t>
        <a:bodyPr/>
        <a:lstStyle/>
        <a:p>
          <a:endParaRPr lang="en-US"/>
        </a:p>
      </dgm:t>
    </dgm:pt>
    <dgm:pt modelId="{6B060030-758D-4D7F-83C6-AEC483751AAF}" type="sibTrans" cxnId="{074004C5-DFA9-4C3A-AF6B-DEDC26CA4E62}">
      <dgm:prSet/>
      <dgm:spPr/>
      <dgm:t>
        <a:bodyPr/>
        <a:lstStyle/>
        <a:p>
          <a:endParaRPr lang="en-US"/>
        </a:p>
      </dgm:t>
    </dgm:pt>
    <dgm:pt modelId="{1441D629-FC81-4F6F-AA85-63364B85462A}">
      <dgm:prSet/>
      <dgm:spPr/>
      <dgm:t>
        <a:bodyPr/>
        <a:lstStyle/>
        <a:p>
          <a:pPr>
            <a:lnSpc>
              <a:spcPct val="100000"/>
            </a:lnSpc>
            <a:defRPr b="1"/>
          </a:pPr>
          <a:r>
            <a:rPr lang="en-US"/>
            <a:t>Decisive Containment</a:t>
          </a:r>
        </a:p>
      </dgm:t>
    </dgm:pt>
    <dgm:pt modelId="{8A9E9388-C01D-4030-8E94-90AFEBD1970B}" type="parTrans" cxnId="{E9D4E3D3-B805-49AD-81D5-216F5C693BDC}">
      <dgm:prSet/>
      <dgm:spPr/>
      <dgm:t>
        <a:bodyPr/>
        <a:lstStyle/>
        <a:p>
          <a:endParaRPr lang="en-US"/>
        </a:p>
      </dgm:t>
    </dgm:pt>
    <dgm:pt modelId="{2F535ABC-EC7B-49BA-B75D-FBCD3B60C2F3}" type="sibTrans" cxnId="{E9D4E3D3-B805-49AD-81D5-216F5C693BDC}">
      <dgm:prSet/>
      <dgm:spPr/>
      <dgm:t>
        <a:bodyPr/>
        <a:lstStyle/>
        <a:p>
          <a:pPr>
            <a:lnSpc>
              <a:spcPct val="100000"/>
            </a:lnSpc>
            <a:defRPr b="1"/>
          </a:pPr>
          <a:endParaRPr lang="en-US"/>
        </a:p>
      </dgm:t>
    </dgm:pt>
    <dgm:pt modelId="{1FFD397C-AF87-4CBD-8AFE-B8172A235AD0}">
      <dgm:prSet/>
      <dgm:spPr/>
      <dgm:t>
        <a:bodyPr/>
        <a:lstStyle/>
        <a:p>
          <a:pPr>
            <a:lnSpc>
              <a:spcPct val="100000"/>
            </a:lnSpc>
          </a:pPr>
          <a:r>
            <a:rPr lang="en-US"/>
            <a:t>Quick containment actions prevent the spread of incidents and reduce overall impact.</a:t>
          </a:r>
        </a:p>
      </dgm:t>
    </dgm:pt>
    <dgm:pt modelId="{E9CB9780-A1C2-466C-8FA9-65671DBFEC04}" type="parTrans" cxnId="{35C8DB58-2585-4A32-8E34-9FDC804914FC}">
      <dgm:prSet/>
      <dgm:spPr/>
      <dgm:t>
        <a:bodyPr/>
        <a:lstStyle/>
        <a:p>
          <a:endParaRPr lang="en-US"/>
        </a:p>
      </dgm:t>
    </dgm:pt>
    <dgm:pt modelId="{DC38DE40-1AA3-4FD0-A5D4-226D68832FC9}" type="sibTrans" cxnId="{35C8DB58-2585-4A32-8E34-9FDC804914FC}">
      <dgm:prSet/>
      <dgm:spPr/>
      <dgm:t>
        <a:bodyPr/>
        <a:lstStyle/>
        <a:p>
          <a:endParaRPr lang="en-US"/>
        </a:p>
      </dgm:t>
    </dgm:pt>
    <dgm:pt modelId="{EC7D265C-7C66-4BB6-AC87-2290BA448835}">
      <dgm:prSet/>
      <dgm:spPr/>
      <dgm:t>
        <a:bodyPr/>
        <a:lstStyle/>
        <a:p>
          <a:pPr>
            <a:lnSpc>
              <a:spcPct val="100000"/>
            </a:lnSpc>
            <a:defRPr b="1"/>
          </a:pPr>
          <a:r>
            <a:rPr lang="en-US"/>
            <a:t>Continuous Improvement</a:t>
          </a:r>
        </a:p>
      </dgm:t>
    </dgm:pt>
    <dgm:pt modelId="{7F2EAC88-012E-447E-8173-F075B94901AA}" type="parTrans" cxnId="{9F04FD55-75A1-4B93-9198-4A7E53B3DD44}">
      <dgm:prSet/>
      <dgm:spPr/>
      <dgm:t>
        <a:bodyPr/>
        <a:lstStyle/>
        <a:p>
          <a:endParaRPr lang="en-US"/>
        </a:p>
      </dgm:t>
    </dgm:pt>
    <dgm:pt modelId="{168524A0-913D-4842-B703-0ED214318FA8}" type="sibTrans" cxnId="{9F04FD55-75A1-4B93-9198-4A7E53B3DD44}">
      <dgm:prSet/>
      <dgm:spPr/>
      <dgm:t>
        <a:bodyPr/>
        <a:lstStyle/>
        <a:p>
          <a:endParaRPr lang="en-US"/>
        </a:p>
      </dgm:t>
    </dgm:pt>
    <dgm:pt modelId="{A482174C-FE01-437F-944D-69EC96539D8F}">
      <dgm:prSet/>
      <dgm:spPr/>
      <dgm:t>
        <a:bodyPr/>
        <a:lstStyle/>
        <a:p>
          <a:pPr>
            <a:lnSpc>
              <a:spcPct val="100000"/>
            </a:lnSpc>
          </a:pPr>
          <a:r>
            <a:rPr lang="en-US"/>
            <a:t>Ongoing learning and improvement strengthen defenses against future cyber incidents.</a:t>
          </a:r>
        </a:p>
      </dgm:t>
    </dgm:pt>
    <dgm:pt modelId="{9274E531-099E-44E0-8FDA-436AAD576A1B}" type="parTrans" cxnId="{4E51763D-E59D-4CEF-AFAD-FA8DB3ABFAFB}">
      <dgm:prSet/>
      <dgm:spPr/>
      <dgm:t>
        <a:bodyPr/>
        <a:lstStyle/>
        <a:p>
          <a:endParaRPr lang="en-US"/>
        </a:p>
      </dgm:t>
    </dgm:pt>
    <dgm:pt modelId="{133CE499-6539-42B7-8F75-1D72CA219A2A}" type="sibTrans" cxnId="{4E51763D-E59D-4CEF-AFAD-FA8DB3ABFAFB}">
      <dgm:prSet/>
      <dgm:spPr/>
      <dgm:t>
        <a:bodyPr/>
        <a:lstStyle/>
        <a:p>
          <a:endParaRPr lang="en-US"/>
        </a:p>
      </dgm:t>
    </dgm:pt>
    <dgm:pt modelId="{6210979B-6072-457D-8F8B-F9F5D9E99F8F}" type="pres">
      <dgm:prSet presAssocID="{E12D995D-A103-425F-BCFC-6673FC6DBFFC}" presName="Name0" presStyleCnt="0">
        <dgm:presLayoutVars>
          <dgm:dir/>
          <dgm:resizeHandles val="exact"/>
        </dgm:presLayoutVars>
      </dgm:prSet>
      <dgm:spPr/>
    </dgm:pt>
    <dgm:pt modelId="{3A523DB3-13EA-4167-A4A6-6FE4D9E77F17}" type="pres">
      <dgm:prSet presAssocID="{E84810E5-4A57-458B-AF21-5DFEBDD4729D}" presName="compNode" presStyleCnt="0"/>
      <dgm:spPr/>
    </dgm:pt>
    <dgm:pt modelId="{9019B0B7-E919-4571-8232-EE5EC8DE90EE}" type="pres">
      <dgm:prSet presAssocID="{E84810E5-4A57-458B-AF21-5DFEBDD4729D}" presName="pictRect" presStyleLbl="revTx" presStyleIdx="0" presStyleCnt="8">
        <dgm:presLayoutVars>
          <dgm:chMax val="0"/>
          <dgm:bulletEnabled/>
        </dgm:presLayoutVars>
      </dgm:prSet>
      <dgm:spPr/>
    </dgm:pt>
    <dgm:pt modelId="{5779F7F9-6241-46A0-B69A-7F0715DA311E}" type="pres">
      <dgm:prSet presAssocID="{E84810E5-4A57-458B-AF21-5DFEBDD4729D}" presName="textRect" presStyleLbl="revTx" presStyleIdx="1" presStyleCnt="8">
        <dgm:presLayoutVars>
          <dgm:bulletEnabled/>
        </dgm:presLayoutVars>
      </dgm:prSet>
      <dgm:spPr/>
    </dgm:pt>
    <dgm:pt modelId="{EADEDE4B-EB3A-4B44-8D91-CB7213C1C8E8}" type="pres">
      <dgm:prSet presAssocID="{79F31E4C-2AE4-4371-8FAE-8AB326861F53}" presName="sibTrans" presStyleLbl="sibTrans2D1" presStyleIdx="0" presStyleCnt="0"/>
      <dgm:spPr/>
    </dgm:pt>
    <dgm:pt modelId="{D519B779-E588-499F-B390-5BB4E1D869DD}" type="pres">
      <dgm:prSet presAssocID="{642BA9F5-9573-416C-8BEF-573D161BFBB9}" presName="compNode" presStyleCnt="0"/>
      <dgm:spPr/>
    </dgm:pt>
    <dgm:pt modelId="{D545CF67-D818-461A-BBCF-0DA45296A129}" type="pres">
      <dgm:prSet presAssocID="{642BA9F5-9573-416C-8BEF-573D161BFBB9}" presName="pictRect" presStyleLbl="revTx" presStyleIdx="2" presStyleCnt="8">
        <dgm:presLayoutVars>
          <dgm:chMax val="0"/>
          <dgm:bulletEnabled/>
        </dgm:presLayoutVars>
      </dgm:prSet>
      <dgm:spPr/>
    </dgm:pt>
    <dgm:pt modelId="{D16D1B0C-51AD-4EC6-B52F-4EA981C9A347}" type="pres">
      <dgm:prSet presAssocID="{642BA9F5-9573-416C-8BEF-573D161BFBB9}" presName="textRect" presStyleLbl="revTx" presStyleIdx="3" presStyleCnt="8">
        <dgm:presLayoutVars>
          <dgm:bulletEnabled/>
        </dgm:presLayoutVars>
      </dgm:prSet>
      <dgm:spPr/>
    </dgm:pt>
    <dgm:pt modelId="{8A074C2F-DB8A-4E83-BF28-E28572FF9456}" type="pres">
      <dgm:prSet presAssocID="{934ABF8C-E811-4EB8-9039-C004FCD43545}" presName="sibTrans" presStyleLbl="sibTrans2D1" presStyleIdx="0" presStyleCnt="0"/>
      <dgm:spPr/>
    </dgm:pt>
    <dgm:pt modelId="{45702CA9-1EA9-4C75-886A-FE82C6F37490}" type="pres">
      <dgm:prSet presAssocID="{1441D629-FC81-4F6F-AA85-63364B85462A}" presName="compNode" presStyleCnt="0"/>
      <dgm:spPr/>
    </dgm:pt>
    <dgm:pt modelId="{97B26270-38E6-4E45-8973-1EB6CA05C549}" type="pres">
      <dgm:prSet presAssocID="{1441D629-FC81-4F6F-AA85-63364B85462A}" presName="pictRect" presStyleLbl="revTx" presStyleIdx="4" presStyleCnt="8">
        <dgm:presLayoutVars>
          <dgm:chMax val="0"/>
          <dgm:bulletEnabled/>
        </dgm:presLayoutVars>
      </dgm:prSet>
      <dgm:spPr/>
    </dgm:pt>
    <dgm:pt modelId="{9C5D8B2A-D754-4860-92B7-C578B3BADD9D}" type="pres">
      <dgm:prSet presAssocID="{1441D629-FC81-4F6F-AA85-63364B85462A}" presName="textRect" presStyleLbl="revTx" presStyleIdx="5" presStyleCnt="8">
        <dgm:presLayoutVars>
          <dgm:bulletEnabled/>
        </dgm:presLayoutVars>
      </dgm:prSet>
      <dgm:spPr/>
    </dgm:pt>
    <dgm:pt modelId="{2ED491F0-32AC-416C-A164-976578B82BDD}" type="pres">
      <dgm:prSet presAssocID="{2F535ABC-EC7B-49BA-B75D-FBCD3B60C2F3}" presName="sibTrans" presStyleLbl="sibTrans2D1" presStyleIdx="0" presStyleCnt="0"/>
      <dgm:spPr/>
    </dgm:pt>
    <dgm:pt modelId="{CE2BB6BE-9577-404C-911B-7DB9F41A39CD}" type="pres">
      <dgm:prSet presAssocID="{EC7D265C-7C66-4BB6-AC87-2290BA448835}" presName="compNode" presStyleCnt="0"/>
      <dgm:spPr/>
    </dgm:pt>
    <dgm:pt modelId="{2A8B7268-4831-422A-B8FB-FF12044454A8}" type="pres">
      <dgm:prSet presAssocID="{EC7D265C-7C66-4BB6-AC87-2290BA448835}" presName="pictRect" presStyleLbl="revTx" presStyleIdx="6" presStyleCnt="8">
        <dgm:presLayoutVars>
          <dgm:chMax val="0"/>
          <dgm:bulletEnabled/>
        </dgm:presLayoutVars>
      </dgm:prSet>
      <dgm:spPr/>
    </dgm:pt>
    <dgm:pt modelId="{C7462300-A98F-41D0-8FC4-CE0519827EE3}" type="pres">
      <dgm:prSet presAssocID="{EC7D265C-7C66-4BB6-AC87-2290BA448835}" presName="textRect" presStyleLbl="revTx" presStyleIdx="7" presStyleCnt="8">
        <dgm:presLayoutVars>
          <dgm:bulletEnabled/>
        </dgm:presLayoutVars>
      </dgm:prSet>
      <dgm:spPr/>
    </dgm:pt>
  </dgm:ptLst>
  <dgm:cxnLst>
    <dgm:cxn modelId="{FE60BB37-A151-453E-9E08-84DA18136DD8}" type="presOf" srcId="{642BA9F5-9573-416C-8BEF-573D161BFBB9}" destId="{D545CF67-D818-461A-BBCF-0DA45296A129}" srcOrd="0" destOrd="0" presId="urn:microsoft.com/office/officeart/2024/3/layout/hArchList1"/>
    <dgm:cxn modelId="{4E51763D-E59D-4CEF-AFAD-FA8DB3ABFAFB}" srcId="{EC7D265C-7C66-4BB6-AC87-2290BA448835}" destId="{A482174C-FE01-437F-944D-69EC96539D8F}" srcOrd="0" destOrd="0" parTransId="{9274E531-099E-44E0-8FDA-436AAD576A1B}" sibTransId="{133CE499-6539-42B7-8F75-1D72CA219A2A}"/>
    <dgm:cxn modelId="{298C433E-4D02-45EB-8097-94AB00476D03}" srcId="{E84810E5-4A57-458B-AF21-5DFEBDD4729D}" destId="{499D4BE6-6BDA-4F7D-A718-1903F3CCDE28}" srcOrd="0" destOrd="0" parTransId="{7E214B15-7B58-4BD4-A368-599B264E400B}" sibTransId="{74334632-72D4-44FD-9762-2AC331D83491}"/>
    <dgm:cxn modelId="{B3650560-6E24-43E6-B555-76A54C046A71}" type="presOf" srcId="{499D4BE6-6BDA-4F7D-A718-1903F3CCDE28}" destId="{5779F7F9-6241-46A0-B69A-7F0715DA311E}" srcOrd="0" destOrd="0" presId="urn:microsoft.com/office/officeart/2024/3/layout/hArchList1"/>
    <dgm:cxn modelId="{6781D771-5894-4D71-88DF-E36EC102DB4B}" srcId="{E12D995D-A103-425F-BCFC-6673FC6DBFFC}" destId="{642BA9F5-9573-416C-8BEF-573D161BFBB9}" srcOrd="1" destOrd="0" parTransId="{C6A6E456-2978-4047-8D04-8B2FCDD16FD1}" sibTransId="{934ABF8C-E811-4EB8-9039-C004FCD43545}"/>
    <dgm:cxn modelId="{9F04FD55-75A1-4B93-9198-4A7E53B3DD44}" srcId="{E12D995D-A103-425F-BCFC-6673FC6DBFFC}" destId="{EC7D265C-7C66-4BB6-AC87-2290BA448835}" srcOrd="3" destOrd="0" parTransId="{7F2EAC88-012E-447E-8173-F075B94901AA}" sibTransId="{168524A0-913D-4842-B703-0ED214318FA8}"/>
    <dgm:cxn modelId="{35C8DB58-2585-4A32-8E34-9FDC804914FC}" srcId="{1441D629-FC81-4F6F-AA85-63364B85462A}" destId="{1FFD397C-AF87-4CBD-8AFE-B8172A235AD0}" srcOrd="0" destOrd="0" parTransId="{E9CB9780-A1C2-466C-8FA9-65671DBFEC04}" sibTransId="{DC38DE40-1AA3-4FD0-A5D4-226D68832FC9}"/>
    <dgm:cxn modelId="{E3A18F94-2AE3-47F6-A147-77787B79B3A1}" type="presOf" srcId="{74E29D58-535E-4963-AD97-3DF69CCD806A}" destId="{D16D1B0C-51AD-4EC6-B52F-4EA981C9A347}" srcOrd="0" destOrd="0" presId="urn:microsoft.com/office/officeart/2024/3/layout/hArchList1"/>
    <dgm:cxn modelId="{270FC194-FC42-4FCD-81EB-A9E172F02536}" type="presOf" srcId="{EC7D265C-7C66-4BB6-AC87-2290BA448835}" destId="{2A8B7268-4831-422A-B8FB-FF12044454A8}" srcOrd="0" destOrd="0" presId="urn:microsoft.com/office/officeart/2024/3/layout/hArchList1"/>
    <dgm:cxn modelId="{2C457A9B-19DB-4032-830B-BB7845B88AD0}" type="presOf" srcId="{E84810E5-4A57-458B-AF21-5DFEBDD4729D}" destId="{9019B0B7-E919-4571-8232-EE5EC8DE90EE}" srcOrd="0" destOrd="0" presId="urn:microsoft.com/office/officeart/2024/3/layout/hArchList1"/>
    <dgm:cxn modelId="{843FCDAD-DC96-45F1-B5D2-5AB38DBDB17A}" srcId="{E12D995D-A103-425F-BCFC-6673FC6DBFFC}" destId="{E84810E5-4A57-458B-AF21-5DFEBDD4729D}" srcOrd="0" destOrd="0" parTransId="{BC5FC312-7C83-41DF-8F15-C8E36E2B053A}" sibTransId="{79F31E4C-2AE4-4371-8FAE-8AB326861F53}"/>
    <dgm:cxn modelId="{481729B5-558C-491E-A8B6-68D35E527A98}" type="presOf" srcId="{A482174C-FE01-437F-944D-69EC96539D8F}" destId="{C7462300-A98F-41D0-8FC4-CE0519827EE3}" srcOrd="0" destOrd="0" presId="urn:microsoft.com/office/officeart/2024/3/layout/hArchList1"/>
    <dgm:cxn modelId="{074004C5-DFA9-4C3A-AF6B-DEDC26CA4E62}" srcId="{642BA9F5-9573-416C-8BEF-573D161BFBB9}" destId="{74E29D58-535E-4963-AD97-3DF69CCD806A}" srcOrd="0" destOrd="0" parTransId="{2A87EF00-3023-4D55-BEA9-886823EDB006}" sibTransId="{6B060030-758D-4D7F-83C6-AEC483751AAF}"/>
    <dgm:cxn modelId="{8EB205C5-15FC-431C-89FB-C2003F237063}" type="presOf" srcId="{934ABF8C-E811-4EB8-9039-C004FCD43545}" destId="{8A074C2F-DB8A-4E83-BF28-E28572FF9456}" srcOrd="0" destOrd="0" presId="urn:microsoft.com/office/officeart/2024/3/layout/hArchList1"/>
    <dgm:cxn modelId="{5C00D5C8-120B-4D0B-8A72-FD8D9B502690}" type="presOf" srcId="{2F535ABC-EC7B-49BA-B75D-FBCD3B60C2F3}" destId="{2ED491F0-32AC-416C-A164-976578B82BDD}" srcOrd="0" destOrd="0" presId="urn:microsoft.com/office/officeart/2024/3/layout/hArchList1"/>
    <dgm:cxn modelId="{DF3219D2-DA86-46D3-AF3B-301B7853ADEB}" type="presOf" srcId="{1441D629-FC81-4F6F-AA85-63364B85462A}" destId="{97B26270-38E6-4E45-8973-1EB6CA05C549}" srcOrd="0" destOrd="0" presId="urn:microsoft.com/office/officeart/2024/3/layout/hArchList1"/>
    <dgm:cxn modelId="{E9D4E3D3-B805-49AD-81D5-216F5C693BDC}" srcId="{E12D995D-A103-425F-BCFC-6673FC6DBFFC}" destId="{1441D629-FC81-4F6F-AA85-63364B85462A}" srcOrd="2" destOrd="0" parTransId="{8A9E9388-C01D-4030-8E94-90AFEBD1970B}" sibTransId="{2F535ABC-EC7B-49BA-B75D-FBCD3B60C2F3}"/>
    <dgm:cxn modelId="{254468D6-C898-44C7-9CFA-9552481C0503}" type="presOf" srcId="{79F31E4C-2AE4-4371-8FAE-8AB326861F53}" destId="{EADEDE4B-EB3A-4B44-8D91-CB7213C1C8E8}" srcOrd="0" destOrd="0" presId="urn:microsoft.com/office/officeart/2024/3/layout/hArchList1"/>
    <dgm:cxn modelId="{28C07DDA-BFAC-4880-A0AF-57C595D1620F}" type="presOf" srcId="{1FFD397C-AF87-4CBD-8AFE-B8172A235AD0}" destId="{9C5D8B2A-D754-4860-92B7-C578B3BADD9D}" srcOrd="0" destOrd="0" presId="urn:microsoft.com/office/officeart/2024/3/layout/hArchList1"/>
    <dgm:cxn modelId="{DB2E11E4-EED8-4D71-9295-B7449637BD6E}" type="presOf" srcId="{E12D995D-A103-425F-BCFC-6673FC6DBFFC}" destId="{6210979B-6072-457D-8F8B-F9F5D9E99F8F}" srcOrd="0" destOrd="0" presId="urn:microsoft.com/office/officeart/2024/3/layout/hArchList1"/>
    <dgm:cxn modelId="{BCE7AFEC-8DB0-4AD1-82D0-DFD41BF754E6}" type="presParOf" srcId="{6210979B-6072-457D-8F8B-F9F5D9E99F8F}" destId="{3A523DB3-13EA-4167-A4A6-6FE4D9E77F17}" srcOrd="0" destOrd="0" presId="urn:microsoft.com/office/officeart/2024/3/layout/hArchList1"/>
    <dgm:cxn modelId="{C38FB659-2460-4B87-9144-39308886FEDA}" type="presParOf" srcId="{3A523DB3-13EA-4167-A4A6-6FE4D9E77F17}" destId="{9019B0B7-E919-4571-8232-EE5EC8DE90EE}" srcOrd="0" destOrd="0" presId="urn:microsoft.com/office/officeart/2024/3/layout/hArchList1"/>
    <dgm:cxn modelId="{D90F74E4-C2E9-44AD-80AF-0E67646060B0}" type="presParOf" srcId="{3A523DB3-13EA-4167-A4A6-6FE4D9E77F17}" destId="{5779F7F9-6241-46A0-B69A-7F0715DA311E}" srcOrd="1" destOrd="0" presId="urn:microsoft.com/office/officeart/2024/3/layout/hArchList1"/>
    <dgm:cxn modelId="{52F658D8-1873-4615-9B3D-8ADC4ED4FD40}" type="presParOf" srcId="{6210979B-6072-457D-8F8B-F9F5D9E99F8F}" destId="{EADEDE4B-EB3A-4B44-8D91-CB7213C1C8E8}" srcOrd="1" destOrd="0" presId="urn:microsoft.com/office/officeart/2024/3/layout/hArchList1"/>
    <dgm:cxn modelId="{C872BD77-7A68-4B99-B691-5C1F6FBDD3D9}" type="presParOf" srcId="{6210979B-6072-457D-8F8B-F9F5D9E99F8F}" destId="{D519B779-E588-499F-B390-5BB4E1D869DD}" srcOrd="2" destOrd="0" presId="urn:microsoft.com/office/officeart/2024/3/layout/hArchList1"/>
    <dgm:cxn modelId="{6D95E885-0002-4AC2-8266-A9DEB565E5CF}" type="presParOf" srcId="{D519B779-E588-499F-B390-5BB4E1D869DD}" destId="{D545CF67-D818-461A-BBCF-0DA45296A129}" srcOrd="0" destOrd="0" presId="urn:microsoft.com/office/officeart/2024/3/layout/hArchList1"/>
    <dgm:cxn modelId="{1F07CB36-7F06-4DB0-B690-5A7DEE1583C5}" type="presParOf" srcId="{D519B779-E588-499F-B390-5BB4E1D869DD}" destId="{D16D1B0C-51AD-4EC6-B52F-4EA981C9A347}" srcOrd="1" destOrd="0" presId="urn:microsoft.com/office/officeart/2024/3/layout/hArchList1"/>
    <dgm:cxn modelId="{8559C5EB-0F10-4811-86F8-282AFAF7A4AC}" type="presParOf" srcId="{6210979B-6072-457D-8F8B-F9F5D9E99F8F}" destId="{8A074C2F-DB8A-4E83-BF28-E28572FF9456}" srcOrd="3" destOrd="0" presId="urn:microsoft.com/office/officeart/2024/3/layout/hArchList1"/>
    <dgm:cxn modelId="{CFBFB174-5124-4772-BCA1-96D8D21BFFF4}" type="presParOf" srcId="{6210979B-6072-457D-8F8B-F9F5D9E99F8F}" destId="{45702CA9-1EA9-4C75-886A-FE82C6F37490}" srcOrd="4" destOrd="0" presId="urn:microsoft.com/office/officeart/2024/3/layout/hArchList1"/>
    <dgm:cxn modelId="{9B08249C-917B-40B8-83AF-AE0BB5F88184}" type="presParOf" srcId="{45702CA9-1EA9-4C75-886A-FE82C6F37490}" destId="{97B26270-38E6-4E45-8973-1EB6CA05C549}" srcOrd="0" destOrd="0" presId="urn:microsoft.com/office/officeart/2024/3/layout/hArchList1"/>
    <dgm:cxn modelId="{59C64081-FE71-471E-94E7-5AF3854BA162}" type="presParOf" srcId="{45702CA9-1EA9-4C75-886A-FE82C6F37490}" destId="{9C5D8B2A-D754-4860-92B7-C578B3BADD9D}" srcOrd="1" destOrd="0" presId="urn:microsoft.com/office/officeart/2024/3/layout/hArchList1"/>
    <dgm:cxn modelId="{A8C9EB8D-DD05-488A-9728-D6F4EABBF02A}" type="presParOf" srcId="{6210979B-6072-457D-8F8B-F9F5D9E99F8F}" destId="{2ED491F0-32AC-416C-A164-976578B82BDD}" srcOrd="5" destOrd="0" presId="urn:microsoft.com/office/officeart/2024/3/layout/hArchList1"/>
    <dgm:cxn modelId="{90018979-D1CD-45DC-8C34-BF8410543A9F}" type="presParOf" srcId="{6210979B-6072-457D-8F8B-F9F5D9E99F8F}" destId="{CE2BB6BE-9577-404C-911B-7DB9F41A39CD}" srcOrd="6" destOrd="0" presId="urn:microsoft.com/office/officeart/2024/3/layout/hArchList1"/>
    <dgm:cxn modelId="{49D3AA64-6026-4321-9387-CEA6B6B257BC}" type="presParOf" srcId="{CE2BB6BE-9577-404C-911B-7DB9F41A39CD}" destId="{2A8B7268-4831-422A-B8FB-FF12044454A8}" srcOrd="0" destOrd="0" presId="urn:microsoft.com/office/officeart/2024/3/layout/hArchList1"/>
    <dgm:cxn modelId="{2E071C6D-3714-4E8B-BDCE-29605059D1F1}" type="presParOf" srcId="{CE2BB6BE-9577-404C-911B-7DB9F41A39CD}" destId="{C7462300-A98F-41D0-8FC4-CE0519827EE3}"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19B0B7-E919-4571-8232-EE5EC8DE90EE}">
      <dsp:nvSpPr>
        <dsp:cNvPr id="0" name=""/>
        <dsp:cNvSpPr/>
      </dsp:nvSpPr>
      <dsp:spPr>
        <a:xfrm>
          <a:off x="0" y="0"/>
          <a:ext cx="2531191" cy="60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Preparation Importance</a:t>
          </a:r>
        </a:p>
      </dsp:txBody>
      <dsp:txXfrm>
        <a:off x="0" y="0"/>
        <a:ext cx="2531191" cy="608070"/>
      </dsp:txXfrm>
    </dsp:sp>
    <dsp:sp modelId="{5779F7F9-6241-46A0-B69A-7F0715DA311E}">
      <dsp:nvSpPr>
        <dsp:cNvPr id="0" name=""/>
        <dsp:cNvSpPr/>
      </dsp:nvSpPr>
      <dsp:spPr>
        <a:xfrm>
          <a:off x="0" y="608070"/>
          <a:ext cx="2531191" cy="1895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Preparation is critical to effective cyber incident response and helps organizations anticipate threats.</a:t>
          </a:r>
        </a:p>
      </dsp:txBody>
      <dsp:txXfrm>
        <a:off x="0" y="608070"/>
        <a:ext cx="2531191" cy="1895535"/>
      </dsp:txXfrm>
    </dsp:sp>
    <dsp:sp modelId="{D545CF67-D818-461A-BBCF-0DA45296A129}">
      <dsp:nvSpPr>
        <dsp:cNvPr id="0" name=""/>
        <dsp:cNvSpPr/>
      </dsp:nvSpPr>
      <dsp:spPr>
        <a:xfrm>
          <a:off x="2784310" y="0"/>
          <a:ext cx="2531191" cy="60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Swift Detection</a:t>
          </a:r>
        </a:p>
      </dsp:txBody>
      <dsp:txXfrm>
        <a:off x="2784310" y="0"/>
        <a:ext cx="2531191" cy="608070"/>
      </dsp:txXfrm>
    </dsp:sp>
    <dsp:sp modelId="{D16D1B0C-51AD-4EC6-B52F-4EA981C9A347}">
      <dsp:nvSpPr>
        <dsp:cNvPr id="0" name=""/>
        <dsp:cNvSpPr/>
      </dsp:nvSpPr>
      <dsp:spPr>
        <a:xfrm>
          <a:off x="2784310" y="608070"/>
          <a:ext cx="2531191" cy="1895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Rapid detection enables early identification of cyber threats to minimize potential damage.</a:t>
          </a:r>
        </a:p>
      </dsp:txBody>
      <dsp:txXfrm>
        <a:off x="2784310" y="608070"/>
        <a:ext cx="2531191" cy="1895535"/>
      </dsp:txXfrm>
    </dsp:sp>
    <dsp:sp modelId="{97B26270-38E6-4E45-8973-1EB6CA05C549}">
      <dsp:nvSpPr>
        <dsp:cNvPr id="0" name=""/>
        <dsp:cNvSpPr/>
      </dsp:nvSpPr>
      <dsp:spPr>
        <a:xfrm>
          <a:off x="5568620" y="0"/>
          <a:ext cx="2531191" cy="60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Decisive Containment</a:t>
          </a:r>
        </a:p>
      </dsp:txBody>
      <dsp:txXfrm>
        <a:off x="5568620" y="0"/>
        <a:ext cx="2531191" cy="608070"/>
      </dsp:txXfrm>
    </dsp:sp>
    <dsp:sp modelId="{9C5D8B2A-D754-4860-92B7-C578B3BADD9D}">
      <dsp:nvSpPr>
        <dsp:cNvPr id="0" name=""/>
        <dsp:cNvSpPr/>
      </dsp:nvSpPr>
      <dsp:spPr>
        <a:xfrm>
          <a:off x="5568620" y="608070"/>
          <a:ext cx="2531191" cy="1895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Quick containment actions prevent the spread of incidents and reduce overall impact.</a:t>
          </a:r>
        </a:p>
      </dsp:txBody>
      <dsp:txXfrm>
        <a:off x="5568620" y="608070"/>
        <a:ext cx="2531191" cy="1895535"/>
      </dsp:txXfrm>
    </dsp:sp>
    <dsp:sp modelId="{2A8B7268-4831-422A-B8FB-FF12044454A8}">
      <dsp:nvSpPr>
        <dsp:cNvPr id="0" name=""/>
        <dsp:cNvSpPr/>
      </dsp:nvSpPr>
      <dsp:spPr>
        <a:xfrm>
          <a:off x="8352931" y="0"/>
          <a:ext cx="2531191" cy="60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Continuous Improvement</a:t>
          </a:r>
        </a:p>
      </dsp:txBody>
      <dsp:txXfrm>
        <a:off x="8352931" y="0"/>
        <a:ext cx="2531191" cy="608070"/>
      </dsp:txXfrm>
    </dsp:sp>
    <dsp:sp modelId="{C7462300-A98F-41D0-8FC4-CE0519827EE3}">
      <dsp:nvSpPr>
        <dsp:cNvPr id="0" name=""/>
        <dsp:cNvSpPr/>
      </dsp:nvSpPr>
      <dsp:spPr>
        <a:xfrm>
          <a:off x="8352931" y="608070"/>
          <a:ext cx="2531191" cy="1895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Ongoing learning and improvement strengthen defenses against future cyber incidents.</a:t>
          </a:r>
        </a:p>
      </dsp:txBody>
      <dsp:txXfrm>
        <a:off x="8352931" y="608070"/>
        <a:ext cx="2531191" cy="1895535"/>
      </dsp:txXfrm>
    </dsp:sp>
  </dsp:spTree>
</dsp:drawing>
</file>

<file path=ppt/diagrams/layout1.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D8947B-8E50-480D-8CCD-1D6C1345EC32}" type="datetimeFigureOut">
              <a:rPr lang="en-US" smtClean="0"/>
              <a:t>7/16/2025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35CB90-BE58-4DE2-9AEE-82D65F745502}" type="slidenum">
              <a:rPr lang="en-US" smtClean="0"/>
              <a:t>‹#›</a:t>
            </a:fld>
            <a:endParaRPr lang="en-US"/>
          </a:p>
        </p:txBody>
      </p:sp>
    </p:spTree>
    <p:extLst>
      <p:ext uri="{BB962C8B-B14F-4D97-AF65-F5344CB8AC3E}">
        <p14:creationId xmlns:p14="http://schemas.microsoft.com/office/powerpoint/2010/main" val="3886263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This presentation covers essential strategies for effectively preparing for, detecting, containing, and recovering from cyber incidents. We will explore how organizations can build strong cybersecurity foundations and respond to threats to protect their digital assets.
</a:t>
            </a:r>
          </a:p>
        </p:txBody>
      </p:sp>
      <p:sp>
        <p:nvSpPr>
          <p:cNvPr id="4" name="Slide Number Placeholder 3"/>
          <p:cNvSpPr>
            <a:spLocks noGrp="1"/>
          </p:cNvSpPr>
          <p:nvPr>
            <p:ph type="sldNum" sz="quarter" idx="5"/>
          </p:nvPr>
        </p:nvSpPr>
        <p:spPr/>
        <p:txBody>
          <a:bodyPr/>
          <a:lstStyle/>
          <a:p>
            <a:fld id="{AB5C8168-9C94-49AE-8625-84D89E0BC16C}" type="slidenum">
              <a:rPr lang="en-US" smtClean="0"/>
              <a:t>1</a:t>
            </a:fld>
            <a:endParaRPr lang="en-US"/>
          </a:p>
        </p:txBody>
      </p:sp>
    </p:spTree>
    <p:extLst>
      <p:ext uri="{BB962C8B-B14F-4D97-AF65-F5344CB8AC3E}">
        <p14:creationId xmlns:p14="http://schemas.microsoft.com/office/powerpoint/2010/main" val="75765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agenda includes four key areas: Incident Preparation, Detection and Analysis, Containment and Recovery, and Proactive and Post-Incident Cyber Services. Each section focuses on critical steps to manage cyber incidents from start to finish.</a:t>
            </a:r>
          </a:p>
        </p:txBody>
      </p:sp>
      <p:sp>
        <p:nvSpPr>
          <p:cNvPr id="4" name="Slide Number Placeholder 3"/>
          <p:cNvSpPr>
            <a:spLocks noGrp="1"/>
          </p:cNvSpPr>
          <p:nvPr>
            <p:ph type="sldNum" sz="quarter" idx="5"/>
          </p:nvPr>
        </p:nvSpPr>
        <p:spPr/>
        <p:txBody>
          <a:bodyPr/>
          <a:lstStyle/>
          <a:p>
            <a:fld id="{AB5C8168-9C94-49AE-8625-84D89E0BC16C}" type="slidenum">
              <a:rPr lang="en-US" smtClean="0"/>
              <a:t>2</a:t>
            </a:fld>
            <a:endParaRPr lang="en-US"/>
          </a:p>
        </p:txBody>
      </p:sp>
    </p:spTree>
    <p:extLst>
      <p:ext uri="{BB962C8B-B14F-4D97-AF65-F5344CB8AC3E}">
        <p14:creationId xmlns:p14="http://schemas.microsoft.com/office/powerpoint/2010/main" val="1846814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Preparation is the first crucial step in cyber incident management. It involves establishing policies, training employees, and setting clear communication channels to ensure a coordinated response.</a:t>
            </a:r>
          </a:p>
        </p:txBody>
      </p:sp>
      <p:sp>
        <p:nvSpPr>
          <p:cNvPr id="4" name="Slide Number Placeholder 3"/>
          <p:cNvSpPr>
            <a:spLocks noGrp="1"/>
          </p:cNvSpPr>
          <p:nvPr>
            <p:ph type="sldNum" sz="quarter" idx="5"/>
          </p:nvPr>
        </p:nvSpPr>
        <p:spPr/>
        <p:txBody>
          <a:bodyPr/>
          <a:lstStyle/>
          <a:p>
            <a:fld id="{AB5C8168-9C94-49AE-8625-84D89E0BC16C}" type="slidenum">
              <a:rPr lang="en-US" smtClean="0"/>
              <a:t>3</a:t>
            </a:fld>
            <a:endParaRPr lang="en-US"/>
          </a:p>
        </p:txBody>
      </p:sp>
    </p:spTree>
    <p:extLst>
      <p:ext uri="{BB962C8B-B14F-4D97-AF65-F5344CB8AC3E}">
        <p14:creationId xmlns:p14="http://schemas.microsoft.com/office/powerpoint/2010/main" val="1709549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Robust monitoring and alerting systems help identify suspicious activities in real-time, enabling faster detection of potential cyber incidents.
Image source: Microsoft 365 content library
</a:t>
            </a:r>
          </a:p>
        </p:txBody>
      </p:sp>
      <p:sp>
        <p:nvSpPr>
          <p:cNvPr id="4" name="Slide Number Placeholder 3"/>
          <p:cNvSpPr>
            <a:spLocks noGrp="1"/>
          </p:cNvSpPr>
          <p:nvPr>
            <p:ph type="sldNum" sz="quarter" idx="5"/>
          </p:nvPr>
        </p:nvSpPr>
        <p:spPr/>
        <p:txBody>
          <a:bodyPr/>
          <a:lstStyle/>
          <a:p>
            <a:fld id="{AB5C8168-9C94-49AE-8625-84D89E0BC16C}" type="slidenum">
              <a:rPr lang="en-US" smtClean="0"/>
              <a:t>12</a:t>
            </a:fld>
            <a:endParaRPr lang="en-US"/>
          </a:p>
        </p:txBody>
      </p:sp>
    </p:spTree>
    <p:extLst>
      <p:ext uri="{BB962C8B-B14F-4D97-AF65-F5344CB8AC3E}">
        <p14:creationId xmlns:p14="http://schemas.microsoft.com/office/powerpoint/2010/main" val="2168550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Beyond response, proactive measures and post-incident reviews strengthen defenses and reduce future risks.</a:t>
            </a:r>
          </a:p>
        </p:txBody>
      </p:sp>
      <p:sp>
        <p:nvSpPr>
          <p:cNvPr id="4" name="Slide Number Placeholder 3"/>
          <p:cNvSpPr>
            <a:spLocks noGrp="1"/>
          </p:cNvSpPr>
          <p:nvPr>
            <p:ph type="sldNum" sz="quarter" idx="5"/>
          </p:nvPr>
        </p:nvSpPr>
        <p:spPr/>
        <p:txBody>
          <a:bodyPr/>
          <a:lstStyle/>
          <a:p>
            <a:fld id="{AB5C8168-9C94-49AE-8625-84D89E0BC16C}" type="slidenum">
              <a:rPr lang="en-US" smtClean="0"/>
              <a:t>18</a:t>
            </a:fld>
            <a:endParaRPr lang="en-US"/>
          </a:p>
        </p:txBody>
      </p:sp>
    </p:spTree>
    <p:extLst>
      <p:ext uri="{BB962C8B-B14F-4D97-AF65-F5344CB8AC3E}">
        <p14:creationId xmlns:p14="http://schemas.microsoft.com/office/powerpoint/2010/main" val="2189798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Proactive threat hunting and regular vulnerability assessments help identify weaknesses before they are exploited.
Image source: Microsoft 365 content library
</a:t>
            </a:r>
          </a:p>
        </p:txBody>
      </p:sp>
      <p:sp>
        <p:nvSpPr>
          <p:cNvPr id="4" name="Slide Number Placeholder 3"/>
          <p:cNvSpPr>
            <a:spLocks noGrp="1"/>
          </p:cNvSpPr>
          <p:nvPr>
            <p:ph type="sldNum" sz="quarter" idx="5"/>
          </p:nvPr>
        </p:nvSpPr>
        <p:spPr/>
        <p:txBody>
          <a:bodyPr/>
          <a:lstStyle/>
          <a:p>
            <a:fld id="{AB5C8168-9C94-49AE-8625-84D89E0BC16C}" type="slidenum">
              <a:rPr lang="en-US" smtClean="0"/>
              <a:t>19</a:t>
            </a:fld>
            <a:endParaRPr lang="en-US"/>
          </a:p>
        </p:txBody>
      </p:sp>
    </p:spTree>
    <p:extLst>
      <p:ext uri="{BB962C8B-B14F-4D97-AF65-F5344CB8AC3E}">
        <p14:creationId xmlns:p14="http://schemas.microsoft.com/office/powerpoint/2010/main" val="770791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Conducting thorough post-incident reviews provides valuable insights to improve response plans and security measures.
Image source: Microsoft 365 content library
</a:t>
            </a:r>
          </a:p>
        </p:txBody>
      </p:sp>
      <p:sp>
        <p:nvSpPr>
          <p:cNvPr id="4" name="Slide Number Placeholder 3"/>
          <p:cNvSpPr>
            <a:spLocks noGrp="1"/>
          </p:cNvSpPr>
          <p:nvPr>
            <p:ph type="sldNum" sz="quarter" idx="5"/>
          </p:nvPr>
        </p:nvSpPr>
        <p:spPr/>
        <p:txBody>
          <a:bodyPr/>
          <a:lstStyle/>
          <a:p>
            <a:fld id="{AB5C8168-9C94-49AE-8625-84D89E0BC16C}" type="slidenum">
              <a:rPr lang="en-US" smtClean="0"/>
              <a:t>20</a:t>
            </a:fld>
            <a:endParaRPr lang="en-US"/>
          </a:p>
        </p:txBody>
      </p:sp>
    </p:spTree>
    <p:extLst>
      <p:ext uri="{BB962C8B-B14F-4D97-AF65-F5344CB8AC3E}">
        <p14:creationId xmlns:p14="http://schemas.microsoft.com/office/powerpoint/2010/main" val="1034932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Ongoing evaluation and enhancement of cybersecurity strategies help organizations adapt to evolving threats and maintain resilience.
Image source: Microsoft 365 content library
</a:t>
            </a:r>
          </a:p>
        </p:txBody>
      </p:sp>
      <p:sp>
        <p:nvSpPr>
          <p:cNvPr id="4" name="Slide Number Placeholder 3"/>
          <p:cNvSpPr>
            <a:spLocks noGrp="1"/>
          </p:cNvSpPr>
          <p:nvPr>
            <p:ph type="sldNum" sz="quarter" idx="5"/>
          </p:nvPr>
        </p:nvSpPr>
        <p:spPr/>
        <p:txBody>
          <a:bodyPr/>
          <a:lstStyle/>
          <a:p>
            <a:fld id="{AB5C8168-9C94-49AE-8625-84D89E0BC16C}" type="slidenum">
              <a:rPr lang="en-US" smtClean="0"/>
              <a:t>21</a:t>
            </a:fld>
            <a:endParaRPr lang="en-US"/>
          </a:p>
        </p:txBody>
      </p:sp>
    </p:spTree>
    <p:extLst>
      <p:ext uri="{BB962C8B-B14F-4D97-AF65-F5344CB8AC3E}">
        <p14:creationId xmlns:p14="http://schemas.microsoft.com/office/powerpoint/2010/main" val="1277002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Effective cyber incident analysis and response require preparation, swift detection, decisive containment, and continuous improvement. By implementing these strategies, organizations can better protect their assets and ensure operational continuity.</a:t>
            </a:r>
          </a:p>
        </p:txBody>
      </p:sp>
      <p:sp>
        <p:nvSpPr>
          <p:cNvPr id="4" name="Slide Number Placeholder 3"/>
          <p:cNvSpPr>
            <a:spLocks noGrp="1"/>
          </p:cNvSpPr>
          <p:nvPr>
            <p:ph type="sldNum" sz="quarter" idx="5"/>
          </p:nvPr>
        </p:nvSpPr>
        <p:spPr/>
        <p:txBody>
          <a:bodyPr/>
          <a:lstStyle/>
          <a:p>
            <a:fld id="{AB5C8168-9C94-49AE-8625-84D89E0BC16C}" type="slidenum">
              <a:rPr lang="en-US" smtClean="0"/>
              <a:t>22</a:t>
            </a:fld>
            <a:endParaRPr lang="en-US"/>
          </a:p>
        </p:txBody>
      </p:sp>
    </p:spTree>
    <p:extLst>
      <p:ext uri="{BB962C8B-B14F-4D97-AF65-F5344CB8AC3E}">
        <p14:creationId xmlns:p14="http://schemas.microsoft.com/office/powerpoint/2010/main" val="4250515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FF910-292A-BF8D-4E3B-B4007B8E18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026DEF-E854-FF4C-7EFD-35B8FBB302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B32A83-F293-FD69-7BA0-BF809BD90E9C}"/>
              </a:ext>
            </a:extLst>
          </p:cNvPr>
          <p:cNvSpPr>
            <a:spLocks noGrp="1"/>
          </p:cNvSpPr>
          <p:nvPr>
            <p:ph type="dt" sz="half" idx="10"/>
          </p:nvPr>
        </p:nvSpPr>
        <p:spPr/>
        <p:txBody>
          <a:bodyPr/>
          <a:lstStyle/>
          <a:p>
            <a:fld id="{3405DF3D-BBAB-4BCD-A2D9-5BB9B37E5A71}" type="datetimeFigureOut">
              <a:rPr lang="en-US" smtClean="0"/>
              <a:t>7/16/2025</a:t>
            </a:fld>
            <a:endParaRPr lang="en-US"/>
          </a:p>
        </p:txBody>
      </p:sp>
      <p:sp>
        <p:nvSpPr>
          <p:cNvPr id="5" name="Footer Placeholder 4">
            <a:extLst>
              <a:ext uri="{FF2B5EF4-FFF2-40B4-BE49-F238E27FC236}">
                <a16:creationId xmlns:a16="http://schemas.microsoft.com/office/drawing/2014/main" id="{C6A42602-85AC-FF94-9BD4-53B9621C91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4C4125-6F44-9C4E-C7EB-38133E234520}"/>
              </a:ext>
            </a:extLst>
          </p:cNvPr>
          <p:cNvSpPr>
            <a:spLocks noGrp="1"/>
          </p:cNvSpPr>
          <p:nvPr>
            <p:ph type="sldNum" sz="quarter" idx="12"/>
          </p:nvPr>
        </p:nvSpPr>
        <p:spPr/>
        <p:txBody>
          <a:bodyPr/>
          <a:lstStyle/>
          <a:p>
            <a:fld id="{FAA0AD38-9B3A-47CA-950C-E8F151CB1767}" type="slidenum">
              <a:rPr lang="en-US" smtClean="0"/>
              <a:t>‹#›</a:t>
            </a:fld>
            <a:endParaRPr lang="en-US"/>
          </a:p>
        </p:txBody>
      </p:sp>
    </p:spTree>
    <p:extLst>
      <p:ext uri="{BB962C8B-B14F-4D97-AF65-F5344CB8AC3E}">
        <p14:creationId xmlns:p14="http://schemas.microsoft.com/office/powerpoint/2010/main" val="113746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A6BF-D48B-C528-9D9A-FB9743CC2D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EE1FF7-2009-A244-D05A-08BE75ECDC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83BE1A-4C19-1E75-91B9-FC780030B3FD}"/>
              </a:ext>
            </a:extLst>
          </p:cNvPr>
          <p:cNvSpPr>
            <a:spLocks noGrp="1"/>
          </p:cNvSpPr>
          <p:nvPr>
            <p:ph type="dt" sz="half" idx="10"/>
          </p:nvPr>
        </p:nvSpPr>
        <p:spPr/>
        <p:txBody>
          <a:bodyPr/>
          <a:lstStyle/>
          <a:p>
            <a:fld id="{3405DF3D-BBAB-4BCD-A2D9-5BB9B37E5A71}" type="datetimeFigureOut">
              <a:rPr lang="en-US" smtClean="0"/>
              <a:t>7/16/2025</a:t>
            </a:fld>
            <a:endParaRPr lang="en-US"/>
          </a:p>
        </p:txBody>
      </p:sp>
      <p:sp>
        <p:nvSpPr>
          <p:cNvPr id="5" name="Footer Placeholder 4">
            <a:extLst>
              <a:ext uri="{FF2B5EF4-FFF2-40B4-BE49-F238E27FC236}">
                <a16:creationId xmlns:a16="http://schemas.microsoft.com/office/drawing/2014/main" id="{0C5CE39D-2A02-C239-1D86-B54FC8D071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AD0834-96C9-9DB9-0507-6179B818EB87}"/>
              </a:ext>
            </a:extLst>
          </p:cNvPr>
          <p:cNvSpPr>
            <a:spLocks noGrp="1"/>
          </p:cNvSpPr>
          <p:nvPr>
            <p:ph type="sldNum" sz="quarter" idx="12"/>
          </p:nvPr>
        </p:nvSpPr>
        <p:spPr/>
        <p:txBody>
          <a:bodyPr/>
          <a:lstStyle/>
          <a:p>
            <a:fld id="{FAA0AD38-9B3A-47CA-950C-E8F151CB1767}" type="slidenum">
              <a:rPr lang="en-US" smtClean="0"/>
              <a:t>‹#›</a:t>
            </a:fld>
            <a:endParaRPr lang="en-US"/>
          </a:p>
        </p:txBody>
      </p:sp>
    </p:spTree>
    <p:extLst>
      <p:ext uri="{BB962C8B-B14F-4D97-AF65-F5344CB8AC3E}">
        <p14:creationId xmlns:p14="http://schemas.microsoft.com/office/powerpoint/2010/main" val="315620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10D1C3-2A35-F167-345D-F54648B06D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A94D3C-DE5D-DF86-A9F5-C1EFB6955C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197B7B-7F3E-5AA5-B58E-EA634F453DD6}"/>
              </a:ext>
            </a:extLst>
          </p:cNvPr>
          <p:cNvSpPr>
            <a:spLocks noGrp="1"/>
          </p:cNvSpPr>
          <p:nvPr>
            <p:ph type="dt" sz="half" idx="10"/>
          </p:nvPr>
        </p:nvSpPr>
        <p:spPr/>
        <p:txBody>
          <a:bodyPr/>
          <a:lstStyle/>
          <a:p>
            <a:fld id="{3405DF3D-BBAB-4BCD-A2D9-5BB9B37E5A71}" type="datetimeFigureOut">
              <a:rPr lang="en-US" smtClean="0"/>
              <a:t>7/16/2025</a:t>
            </a:fld>
            <a:endParaRPr lang="en-US"/>
          </a:p>
        </p:txBody>
      </p:sp>
      <p:sp>
        <p:nvSpPr>
          <p:cNvPr id="5" name="Footer Placeholder 4">
            <a:extLst>
              <a:ext uri="{FF2B5EF4-FFF2-40B4-BE49-F238E27FC236}">
                <a16:creationId xmlns:a16="http://schemas.microsoft.com/office/drawing/2014/main" id="{C75161B9-EA32-7F74-D6DD-F6E86FF2DD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98F7E0-D11C-E78C-5775-2B595419ECCF}"/>
              </a:ext>
            </a:extLst>
          </p:cNvPr>
          <p:cNvSpPr>
            <a:spLocks noGrp="1"/>
          </p:cNvSpPr>
          <p:nvPr>
            <p:ph type="sldNum" sz="quarter" idx="12"/>
          </p:nvPr>
        </p:nvSpPr>
        <p:spPr/>
        <p:txBody>
          <a:bodyPr/>
          <a:lstStyle/>
          <a:p>
            <a:fld id="{FAA0AD38-9B3A-47CA-950C-E8F151CB1767}" type="slidenum">
              <a:rPr lang="en-US" smtClean="0"/>
              <a:t>‹#›</a:t>
            </a:fld>
            <a:endParaRPr lang="en-US"/>
          </a:p>
        </p:txBody>
      </p:sp>
    </p:spTree>
    <p:extLst>
      <p:ext uri="{BB962C8B-B14F-4D97-AF65-F5344CB8AC3E}">
        <p14:creationId xmlns:p14="http://schemas.microsoft.com/office/powerpoint/2010/main" val="2451755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3C48F-5599-0B7F-4FEE-4413FA3250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2B722C-0E7E-464C-A04A-4FBC82791E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CCAC3B-216D-C9B9-5FDF-498F45B59946}"/>
              </a:ext>
            </a:extLst>
          </p:cNvPr>
          <p:cNvSpPr>
            <a:spLocks noGrp="1"/>
          </p:cNvSpPr>
          <p:nvPr>
            <p:ph type="dt" sz="half" idx="10"/>
          </p:nvPr>
        </p:nvSpPr>
        <p:spPr/>
        <p:txBody>
          <a:bodyPr/>
          <a:lstStyle/>
          <a:p>
            <a:fld id="{3405DF3D-BBAB-4BCD-A2D9-5BB9B37E5A71}" type="datetimeFigureOut">
              <a:rPr lang="en-US" smtClean="0"/>
              <a:t>7/16/2025</a:t>
            </a:fld>
            <a:endParaRPr lang="en-US"/>
          </a:p>
        </p:txBody>
      </p:sp>
      <p:sp>
        <p:nvSpPr>
          <p:cNvPr id="5" name="Footer Placeholder 4">
            <a:extLst>
              <a:ext uri="{FF2B5EF4-FFF2-40B4-BE49-F238E27FC236}">
                <a16:creationId xmlns:a16="http://schemas.microsoft.com/office/drawing/2014/main" id="{6157277F-43ED-3E4A-AF14-02411E2EF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ABC1F-A163-1E81-AD94-3E4C8025B1B4}"/>
              </a:ext>
            </a:extLst>
          </p:cNvPr>
          <p:cNvSpPr>
            <a:spLocks noGrp="1"/>
          </p:cNvSpPr>
          <p:nvPr>
            <p:ph type="sldNum" sz="quarter" idx="12"/>
          </p:nvPr>
        </p:nvSpPr>
        <p:spPr/>
        <p:txBody>
          <a:bodyPr/>
          <a:lstStyle/>
          <a:p>
            <a:fld id="{FAA0AD38-9B3A-47CA-950C-E8F151CB1767}" type="slidenum">
              <a:rPr lang="en-US" smtClean="0"/>
              <a:t>‹#›</a:t>
            </a:fld>
            <a:endParaRPr lang="en-US"/>
          </a:p>
        </p:txBody>
      </p:sp>
    </p:spTree>
    <p:extLst>
      <p:ext uri="{BB962C8B-B14F-4D97-AF65-F5344CB8AC3E}">
        <p14:creationId xmlns:p14="http://schemas.microsoft.com/office/powerpoint/2010/main" val="2089598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3B513-AFE9-48A3-596D-D1FC12F6B8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5C3ED2-6B97-0328-D70D-43AEDFF915C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C02159-15DF-AB21-9168-C6D8971DA778}"/>
              </a:ext>
            </a:extLst>
          </p:cNvPr>
          <p:cNvSpPr>
            <a:spLocks noGrp="1"/>
          </p:cNvSpPr>
          <p:nvPr>
            <p:ph type="dt" sz="half" idx="10"/>
          </p:nvPr>
        </p:nvSpPr>
        <p:spPr/>
        <p:txBody>
          <a:bodyPr/>
          <a:lstStyle/>
          <a:p>
            <a:fld id="{3405DF3D-BBAB-4BCD-A2D9-5BB9B37E5A71}" type="datetimeFigureOut">
              <a:rPr lang="en-US" smtClean="0"/>
              <a:t>7/16/2025</a:t>
            </a:fld>
            <a:endParaRPr lang="en-US"/>
          </a:p>
        </p:txBody>
      </p:sp>
      <p:sp>
        <p:nvSpPr>
          <p:cNvPr id="5" name="Footer Placeholder 4">
            <a:extLst>
              <a:ext uri="{FF2B5EF4-FFF2-40B4-BE49-F238E27FC236}">
                <a16:creationId xmlns:a16="http://schemas.microsoft.com/office/drawing/2014/main" id="{37A3AEE7-FED9-5DC6-0CBB-548259CE45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C15CF8-527F-8997-DFF5-21494961908A}"/>
              </a:ext>
            </a:extLst>
          </p:cNvPr>
          <p:cNvSpPr>
            <a:spLocks noGrp="1"/>
          </p:cNvSpPr>
          <p:nvPr>
            <p:ph type="sldNum" sz="quarter" idx="12"/>
          </p:nvPr>
        </p:nvSpPr>
        <p:spPr/>
        <p:txBody>
          <a:bodyPr/>
          <a:lstStyle/>
          <a:p>
            <a:fld id="{FAA0AD38-9B3A-47CA-950C-E8F151CB1767}" type="slidenum">
              <a:rPr lang="en-US" smtClean="0"/>
              <a:t>‹#›</a:t>
            </a:fld>
            <a:endParaRPr lang="en-US"/>
          </a:p>
        </p:txBody>
      </p:sp>
    </p:spTree>
    <p:extLst>
      <p:ext uri="{BB962C8B-B14F-4D97-AF65-F5344CB8AC3E}">
        <p14:creationId xmlns:p14="http://schemas.microsoft.com/office/powerpoint/2010/main" val="215692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3595F-F059-56CE-8F58-8FB85DCFBA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F71B5E-A8D9-F52B-BCD5-8A0D9122C5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6110F7-0BAE-4D91-B33F-0CDBD04743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6876F9-F229-9F8A-FFB1-509296689432}"/>
              </a:ext>
            </a:extLst>
          </p:cNvPr>
          <p:cNvSpPr>
            <a:spLocks noGrp="1"/>
          </p:cNvSpPr>
          <p:nvPr>
            <p:ph type="dt" sz="half" idx="10"/>
          </p:nvPr>
        </p:nvSpPr>
        <p:spPr/>
        <p:txBody>
          <a:bodyPr/>
          <a:lstStyle/>
          <a:p>
            <a:fld id="{3405DF3D-BBAB-4BCD-A2D9-5BB9B37E5A71}" type="datetimeFigureOut">
              <a:rPr lang="en-US" smtClean="0"/>
              <a:t>7/16/2025</a:t>
            </a:fld>
            <a:endParaRPr lang="en-US"/>
          </a:p>
        </p:txBody>
      </p:sp>
      <p:sp>
        <p:nvSpPr>
          <p:cNvPr id="6" name="Footer Placeholder 5">
            <a:extLst>
              <a:ext uri="{FF2B5EF4-FFF2-40B4-BE49-F238E27FC236}">
                <a16:creationId xmlns:a16="http://schemas.microsoft.com/office/drawing/2014/main" id="{2E1BF463-31FB-2444-C42C-2E64253581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CDEA7E-2C79-6DAE-56A9-FCF0E9EB636E}"/>
              </a:ext>
            </a:extLst>
          </p:cNvPr>
          <p:cNvSpPr>
            <a:spLocks noGrp="1"/>
          </p:cNvSpPr>
          <p:nvPr>
            <p:ph type="sldNum" sz="quarter" idx="12"/>
          </p:nvPr>
        </p:nvSpPr>
        <p:spPr/>
        <p:txBody>
          <a:bodyPr/>
          <a:lstStyle/>
          <a:p>
            <a:fld id="{FAA0AD38-9B3A-47CA-950C-E8F151CB1767}" type="slidenum">
              <a:rPr lang="en-US" smtClean="0"/>
              <a:t>‹#›</a:t>
            </a:fld>
            <a:endParaRPr lang="en-US"/>
          </a:p>
        </p:txBody>
      </p:sp>
    </p:spTree>
    <p:extLst>
      <p:ext uri="{BB962C8B-B14F-4D97-AF65-F5344CB8AC3E}">
        <p14:creationId xmlns:p14="http://schemas.microsoft.com/office/powerpoint/2010/main" val="121935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64BA5-86D6-CEE1-B847-55E4AE38D5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4C880D-FBCE-41FF-8E60-BDAECEAE84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702F94-20E3-8978-3742-D184BB2636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7C6B77-44EA-3A98-3F34-ED63AE5379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917213-0E8E-2603-5D46-ECE2D11277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73A1D5-5A43-0A78-CD92-4EAB5CA6BDB2}"/>
              </a:ext>
            </a:extLst>
          </p:cNvPr>
          <p:cNvSpPr>
            <a:spLocks noGrp="1"/>
          </p:cNvSpPr>
          <p:nvPr>
            <p:ph type="dt" sz="half" idx="10"/>
          </p:nvPr>
        </p:nvSpPr>
        <p:spPr/>
        <p:txBody>
          <a:bodyPr/>
          <a:lstStyle/>
          <a:p>
            <a:fld id="{3405DF3D-BBAB-4BCD-A2D9-5BB9B37E5A71}" type="datetimeFigureOut">
              <a:rPr lang="en-US" smtClean="0"/>
              <a:t>7/16/2025</a:t>
            </a:fld>
            <a:endParaRPr lang="en-US"/>
          </a:p>
        </p:txBody>
      </p:sp>
      <p:sp>
        <p:nvSpPr>
          <p:cNvPr id="8" name="Footer Placeholder 7">
            <a:extLst>
              <a:ext uri="{FF2B5EF4-FFF2-40B4-BE49-F238E27FC236}">
                <a16:creationId xmlns:a16="http://schemas.microsoft.com/office/drawing/2014/main" id="{4CF58727-1565-5BAF-7D5D-9EF131E67C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E26C17-2F19-5037-9150-4927584EE255}"/>
              </a:ext>
            </a:extLst>
          </p:cNvPr>
          <p:cNvSpPr>
            <a:spLocks noGrp="1"/>
          </p:cNvSpPr>
          <p:nvPr>
            <p:ph type="sldNum" sz="quarter" idx="12"/>
          </p:nvPr>
        </p:nvSpPr>
        <p:spPr/>
        <p:txBody>
          <a:bodyPr/>
          <a:lstStyle/>
          <a:p>
            <a:fld id="{FAA0AD38-9B3A-47CA-950C-E8F151CB1767}" type="slidenum">
              <a:rPr lang="en-US" smtClean="0"/>
              <a:t>‹#›</a:t>
            </a:fld>
            <a:endParaRPr lang="en-US"/>
          </a:p>
        </p:txBody>
      </p:sp>
    </p:spTree>
    <p:extLst>
      <p:ext uri="{BB962C8B-B14F-4D97-AF65-F5344CB8AC3E}">
        <p14:creationId xmlns:p14="http://schemas.microsoft.com/office/powerpoint/2010/main" val="574274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8D6C8-1C60-0B1C-F7CF-06C2C3A5D6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7E60E3-1A69-277E-6C14-ED8DFDAEAB66}"/>
              </a:ext>
            </a:extLst>
          </p:cNvPr>
          <p:cNvSpPr>
            <a:spLocks noGrp="1"/>
          </p:cNvSpPr>
          <p:nvPr>
            <p:ph type="dt" sz="half" idx="10"/>
          </p:nvPr>
        </p:nvSpPr>
        <p:spPr/>
        <p:txBody>
          <a:bodyPr/>
          <a:lstStyle/>
          <a:p>
            <a:fld id="{3405DF3D-BBAB-4BCD-A2D9-5BB9B37E5A71}" type="datetimeFigureOut">
              <a:rPr lang="en-US" smtClean="0"/>
              <a:t>7/16/2025</a:t>
            </a:fld>
            <a:endParaRPr lang="en-US"/>
          </a:p>
        </p:txBody>
      </p:sp>
      <p:sp>
        <p:nvSpPr>
          <p:cNvPr id="4" name="Footer Placeholder 3">
            <a:extLst>
              <a:ext uri="{FF2B5EF4-FFF2-40B4-BE49-F238E27FC236}">
                <a16:creationId xmlns:a16="http://schemas.microsoft.com/office/drawing/2014/main" id="{ED0E3470-46F9-5354-AB8D-332EFB02AE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57E4A2-3E16-B534-8E98-B5E0FDD9D9CD}"/>
              </a:ext>
            </a:extLst>
          </p:cNvPr>
          <p:cNvSpPr>
            <a:spLocks noGrp="1"/>
          </p:cNvSpPr>
          <p:nvPr>
            <p:ph type="sldNum" sz="quarter" idx="12"/>
          </p:nvPr>
        </p:nvSpPr>
        <p:spPr/>
        <p:txBody>
          <a:bodyPr/>
          <a:lstStyle/>
          <a:p>
            <a:fld id="{FAA0AD38-9B3A-47CA-950C-E8F151CB1767}" type="slidenum">
              <a:rPr lang="en-US" smtClean="0"/>
              <a:t>‹#›</a:t>
            </a:fld>
            <a:endParaRPr lang="en-US"/>
          </a:p>
        </p:txBody>
      </p:sp>
    </p:spTree>
    <p:extLst>
      <p:ext uri="{BB962C8B-B14F-4D97-AF65-F5344CB8AC3E}">
        <p14:creationId xmlns:p14="http://schemas.microsoft.com/office/powerpoint/2010/main" val="1918651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5F9116-E334-C054-FDD2-EB085D2A0917}"/>
              </a:ext>
            </a:extLst>
          </p:cNvPr>
          <p:cNvSpPr>
            <a:spLocks noGrp="1"/>
          </p:cNvSpPr>
          <p:nvPr>
            <p:ph type="dt" sz="half" idx="10"/>
          </p:nvPr>
        </p:nvSpPr>
        <p:spPr/>
        <p:txBody>
          <a:bodyPr/>
          <a:lstStyle/>
          <a:p>
            <a:fld id="{3405DF3D-BBAB-4BCD-A2D9-5BB9B37E5A71}" type="datetimeFigureOut">
              <a:rPr lang="en-US" smtClean="0"/>
              <a:t>7/16/2025</a:t>
            </a:fld>
            <a:endParaRPr lang="en-US"/>
          </a:p>
        </p:txBody>
      </p:sp>
      <p:sp>
        <p:nvSpPr>
          <p:cNvPr id="3" name="Footer Placeholder 2">
            <a:extLst>
              <a:ext uri="{FF2B5EF4-FFF2-40B4-BE49-F238E27FC236}">
                <a16:creationId xmlns:a16="http://schemas.microsoft.com/office/drawing/2014/main" id="{F45ACC7C-09BD-C080-E481-7D3EEF5914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0319A8-00DB-101C-A96B-2B79611D96FC}"/>
              </a:ext>
            </a:extLst>
          </p:cNvPr>
          <p:cNvSpPr>
            <a:spLocks noGrp="1"/>
          </p:cNvSpPr>
          <p:nvPr>
            <p:ph type="sldNum" sz="quarter" idx="12"/>
          </p:nvPr>
        </p:nvSpPr>
        <p:spPr/>
        <p:txBody>
          <a:bodyPr/>
          <a:lstStyle/>
          <a:p>
            <a:fld id="{FAA0AD38-9B3A-47CA-950C-E8F151CB1767}" type="slidenum">
              <a:rPr lang="en-US" smtClean="0"/>
              <a:t>‹#›</a:t>
            </a:fld>
            <a:endParaRPr lang="en-US"/>
          </a:p>
        </p:txBody>
      </p:sp>
    </p:spTree>
    <p:extLst>
      <p:ext uri="{BB962C8B-B14F-4D97-AF65-F5344CB8AC3E}">
        <p14:creationId xmlns:p14="http://schemas.microsoft.com/office/powerpoint/2010/main" val="3337333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2F0A3-6815-470F-13AE-0A4AC0A473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4099DF-C7E3-ED9C-B6F3-0B6BFAA2D6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4F6385-71C6-FFFA-8D17-1DA794AA31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B754F8-B854-252C-AF9C-71BC7F70B6F2}"/>
              </a:ext>
            </a:extLst>
          </p:cNvPr>
          <p:cNvSpPr>
            <a:spLocks noGrp="1"/>
          </p:cNvSpPr>
          <p:nvPr>
            <p:ph type="dt" sz="half" idx="10"/>
          </p:nvPr>
        </p:nvSpPr>
        <p:spPr/>
        <p:txBody>
          <a:bodyPr/>
          <a:lstStyle/>
          <a:p>
            <a:fld id="{3405DF3D-BBAB-4BCD-A2D9-5BB9B37E5A71}" type="datetimeFigureOut">
              <a:rPr lang="en-US" smtClean="0"/>
              <a:t>7/16/2025</a:t>
            </a:fld>
            <a:endParaRPr lang="en-US"/>
          </a:p>
        </p:txBody>
      </p:sp>
      <p:sp>
        <p:nvSpPr>
          <p:cNvPr id="6" name="Footer Placeholder 5">
            <a:extLst>
              <a:ext uri="{FF2B5EF4-FFF2-40B4-BE49-F238E27FC236}">
                <a16:creationId xmlns:a16="http://schemas.microsoft.com/office/drawing/2014/main" id="{4BEC41E1-30E5-0DC1-A1E7-E10A760EF8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9ACEF1-C719-531E-BACD-3FDFB9F0C8DA}"/>
              </a:ext>
            </a:extLst>
          </p:cNvPr>
          <p:cNvSpPr>
            <a:spLocks noGrp="1"/>
          </p:cNvSpPr>
          <p:nvPr>
            <p:ph type="sldNum" sz="quarter" idx="12"/>
          </p:nvPr>
        </p:nvSpPr>
        <p:spPr/>
        <p:txBody>
          <a:bodyPr/>
          <a:lstStyle/>
          <a:p>
            <a:fld id="{FAA0AD38-9B3A-47CA-950C-E8F151CB1767}" type="slidenum">
              <a:rPr lang="en-US" smtClean="0"/>
              <a:t>‹#›</a:t>
            </a:fld>
            <a:endParaRPr lang="en-US"/>
          </a:p>
        </p:txBody>
      </p:sp>
    </p:spTree>
    <p:extLst>
      <p:ext uri="{BB962C8B-B14F-4D97-AF65-F5344CB8AC3E}">
        <p14:creationId xmlns:p14="http://schemas.microsoft.com/office/powerpoint/2010/main" val="3587499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06576-175A-8790-B221-3F24C59BE7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D7A2B3-ED4A-4D2D-1B2A-AAB43930B6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57B882-D7F9-FA27-30B3-6451D2BE16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17DAAF-EE22-638E-3562-9033C53F7AFB}"/>
              </a:ext>
            </a:extLst>
          </p:cNvPr>
          <p:cNvSpPr>
            <a:spLocks noGrp="1"/>
          </p:cNvSpPr>
          <p:nvPr>
            <p:ph type="dt" sz="half" idx="10"/>
          </p:nvPr>
        </p:nvSpPr>
        <p:spPr/>
        <p:txBody>
          <a:bodyPr/>
          <a:lstStyle/>
          <a:p>
            <a:fld id="{3405DF3D-BBAB-4BCD-A2D9-5BB9B37E5A71}" type="datetimeFigureOut">
              <a:rPr lang="en-US" smtClean="0"/>
              <a:t>7/16/2025</a:t>
            </a:fld>
            <a:endParaRPr lang="en-US"/>
          </a:p>
        </p:txBody>
      </p:sp>
      <p:sp>
        <p:nvSpPr>
          <p:cNvPr id="6" name="Footer Placeholder 5">
            <a:extLst>
              <a:ext uri="{FF2B5EF4-FFF2-40B4-BE49-F238E27FC236}">
                <a16:creationId xmlns:a16="http://schemas.microsoft.com/office/drawing/2014/main" id="{2B1EDE1A-ED76-FBCD-7048-9815CE6CB0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BB39E0-977F-B4F2-8DD0-EAA195C7B268}"/>
              </a:ext>
            </a:extLst>
          </p:cNvPr>
          <p:cNvSpPr>
            <a:spLocks noGrp="1"/>
          </p:cNvSpPr>
          <p:nvPr>
            <p:ph type="sldNum" sz="quarter" idx="12"/>
          </p:nvPr>
        </p:nvSpPr>
        <p:spPr/>
        <p:txBody>
          <a:bodyPr/>
          <a:lstStyle/>
          <a:p>
            <a:fld id="{FAA0AD38-9B3A-47CA-950C-E8F151CB1767}" type="slidenum">
              <a:rPr lang="en-US" smtClean="0"/>
              <a:t>‹#›</a:t>
            </a:fld>
            <a:endParaRPr lang="en-US"/>
          </a:p>
        </p:txBody>
      </p:sp>
    </p:spTree>
    <p:extLst>
      <p:ext uri="{BB962C8B-B14F-4D97-AF65-F5344CB8AC3E}">
        <p14:creationId xmlns:p14="http://schemas.microsoft.com/office/powerpoint/2010/main" val="3576262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2F900D-2045-C419-41DB-3A0BC1CDA8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01B591-86DF-24DE-68BD-B54580E2DE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28B8A8-24C5-98DC-36E6-8B2C01BAD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405DF3D-BBAB-4BCD-A2D9-5BB9B37E5A71}" type="datetimeFigureOut">
              <a:rPr lang="en-US" smtClean="0"/>
              <a:t>7/16/2025</a:t>
            </a:fld>
            <a:endParaRPr lang="en-US"/>
          </a:p>
        </p:txBody>
      </p:sp>
      <p:sp>
        <p:nvSpPr>
          <p:cNvPr id="5" name="Footer Placeholder 4">
            <a:extLst>
              <a:ext uri="{FF2B5EF4-FFF2-40B4-BE49-F238E27FC236}">
                <a16:creationId xmlns:a16="http://schemas.microsoft.com/office/drawing/2014/main" id="{EB6E26A6-38C3-DF2E-C9A8-D85FC713D7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017F799-041C-E267-F2A4-6F5AA3C67A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AA0AD38-9B3A-47CA-950C-E8F151CB1767}" type="slidenum">
              <a:rPr lang="en-US" smtClean="0"/>
              <a:t>‹#›</a:t>
            </a:fld>
            <a:endParaRPr lang="en-US"/>
          </a:p>
        </p:txBody>
      </p:sp>
    </p:spTree>
    <p:extLst>
      <p:ext uri="{BB962C8B-B14F-4D97-AF65-F5344CB8AC3E}">
        <p14:creationId xmlns:p14="http://schemas.microsoft.com/office/powerpoint/2010/main" val="2839714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456DBD1-1048-5A22-C973-3E5FA83F5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87578A-72F7-9486-C84A-57DB9188EB30}"/>
              </a:ext>
            </a:extLst>
          </p:cNvPr>
          <p:cNvSpPr>
            <a:spLocks noGrp="1"/>
          </p:cNvSpPr>
          <p:nvPr>
            <p:ph type="ctrTitle"/>
          </p:nvPr>
        </p:nvSpPr>
        <p:spPr>
          <a:xfrm>
            <a:off x="1170165" y="1088571"/>
            <a:ext cx="7538405" cy="2774393"/>
          </a:xfrm>
        </p:spPr>
        <p:txBody>
          <a:bodyPr>
            <a:normAutofit/>
          </a:bodyPr>
          <a:lstStyle/>
          <a:p>
            <a:r>
              <a:rPr lang="en-US" sz="4600" dirty="0"/>
              <a:t>Cyber Incident Analysis &amp; Response</a:t>
            </a:r>
          </a:p>
        </p:txBody>
      </p:sp>
      <p:sp>
        <p:nvSpPr>
          <p:cNvPr id="3" name="Subtitle 2">
            <a:extLst>
              <a:ext uri="{FF2B5EF4-FFF2-40B4-BE49-F238E27FC236}">
                <a16:creationId xmlns:a16="http://schemas.microsoft.com/office/drawing/2014/main" id="{DC5D009B-75FA-37E1-E135-0DC6693A8B72}"/>
              </a:ext>
            </a:extLst>
          </p:cNvPr>
          <p:cNvSpPr>
            <a:spLocks noGrp="1"/>
          </p:cNvSpPr>
          <p:nvPr>
            <p:ph type="subTitle" idx="1"/>
          </p:nvPr>
        </p:nvSpPr>
        <p:spPr>
          <a:xfrm>
            <a:off x="1197060" y="4027211"/>
            <a:ext cx="7538405" cy="1014107"/>
          </a:xfrm>
        </p:spPr>
        <p:txBody>
          <a:bodyPr>
            <a:normAutofit fontScale="92500" lnSpcReduction="20000"/>
          </a:bodyPr>
          <a:lstStyle/>
          <a:p>
            <a:r>
              <a:rPr lang="en-US" sz="2200" dirty="0"/>
              <a:t>Dr. Risala Tasin Khan</a:t>
            </a:r>
          </a:p>
          <a:p>
            <a:r>
              <a:rPr lang="en-US" sz="2200" dirty="0"/>
              <a:t>Professor</a:t>
            </a:r>
          </a:p>
          <a:p>
            <a:r>
              <a:rPr lang="en-US" sz="2200" dirty="0"/>
              <a:t>IIT, JU</a:t>
            </a:r>
          </a:p>
        </p:txBody>
      </p:sp>
    </p:spTree>
    <p:extLst>
      <p:ext uri="{BB962C8B-B14F-4D97-AF65-F5344CB8AC3E}">
        <p14:creationId xmlns:p14="http://schemas.microsoft.com/office/powerpoint/2010/main" val="1161141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par>
                                <p:cTn id="21" presetID="10" presetClass="entr" presetSubtype="0" fill="hold" grpId="1" nodeType="withEffect">
                                  <p:stCondLst>
                                    <p:cond delay="250"/>
                                  </p:stCondLst>
                                  <p:iterate>
                                    <p:tmPct val="10000"/>
                                  </p:iterate>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C54AA-F20E-BAEB-0C85-50DEB3FA22F9}"/>
              </a:ext>
            </a:extLst>
          </p:cNvPr>
          <p:cNvSpPr>
            <a:spLocks noGrp="1"/>
          </p:cNvSpPr>
          <p:nvPr>
            <p:ph type="title"/>
          </p:nvPr>
        </p:nvSpPr>
        <p:spPr/>
        <p:txBody>
          <a:bodyPr/>
          <a:lstStyle/>
          <a:p>
            <a:r>
              <a:rPr lang="en-US" dirty="0"/>
              <a:t>Preparation (Cont..)</a:t>
            </a:r>
          </a:p>
        </p:txBody>
      </p:sp>
      <p:sp>
        <p:nvSpPr>
          <p:cNvPr id="3" name="Content Placeholder 2">
            <a:extLst>
              <a:ext uri="{FF2B5EF4-FFF2-40B4-BE49-F238E27FC236}">
                <a16:creationId xmlns:a16="http://schemas.microsoft.com/office/drawing/2014/main" id="{6F807060-755A-868B-7100-42032A24530F}"/>
              </a:ext>
            </a:extLst>
          </p:cNvPr>
          <p:cNvSpPr>
            <a:spLocks noGrp="1"/>
          </p:cNvSpPr>
          <p:nvPr>
            <p:ph idx="1"/>
          </p:nvPr>
        </p:nvSpPr>
        <p:spPr/>
        <p:txBody>
          <a:bodyPr>
            <a:normAutofit fontScale="70000" lnSpcReduction="20000"/>
          </a:bodyPr>
          <a:lstStyle/>
          <a:p>
            <a:pPr marL="0" indent="0">
              <a:buNone/>
            </a:pPr>
            <a:r>
              <a:rPr lang="en-US" b="1" dirty="0"/>
              <a:t>4. Documentation</a:t>
            </a:r>
            <a:r>
              <a:rPr lang="en-US" dirty="0"/>
              <a:t>: This is a vital step in an incident response plan. Documenting the incident assists the organization in preserving critical evidence about what happened, when, and how</a:t>
            </a:r>
          </a:p>
          <a:p>
            <a:pPr marL="0" indent="0">
              <a:buNone/>
            </a:pPr>
            <a:r>
              <a:rPr lang="en-US" dirty="0"/>
              <a:t> . It supports legal investigations by law enforcement or regulatory bodies  It also facilitates learning lessons for the future. Everything the CSIRT does must be documented and be able to answer any potential who, what, when, where, and why questions.</a:t>
            </a:r>
          </a:p>
          <a:p>
            <a:pPr marL="0" indent="0">
              <a:buNone/>
            </a:pPr>
            <a:r>
              <a:rPr lang="en-US" b="1" dirty="0"/>
              <a:t>5. Team</a:t>
            </a:r>
            <a:r>
              <a:rPr lang="en-US" dirty="0"/>
              <a:t>: The CSIRT needs to be comprised of people from different disciplines and departments across the organization, not just technical or security teams.</a:t>
            </a:r>
          </a:p>
          <a:p>
            <a:pPr marL="0" indent="0">
              <a:buNone/>
            </a:pPr>
            <a:r>
              <a:rPr lang="en-US" b="1" dirty="0"/>
              <a:t>6. Access control</a:t>
            </a:r>
            <a:r>
              <a:rPr lang="en-US" dirty="0"/>
              <a:t>: The CSIRT also needs to have the appropriate permissions to perform their roles. For example, having permission to access networks and systems to mitigate problems and having that permission removed when it is no longer needed.</a:t>
            </a:r>
          </a:p>
          <a:p>
            <a:pPr marL="0" indent="0">
              <a:buNone/>
            </a:pPr>
            <a:r>
              <a:rPr lang="en-US" b="1" dirty="0"/>
              <a:t>7. Tools</a:t>
            </a:r>
            <a:r>
              <a:rPr lang="en-US" dirty="0"/>
              <a:t>: Software and hardware are crucial to helping the CSIRT investigate an incident. This can range from anti-malware programs and laptops to screwdrivers. All of the tools required must be contained in a "jump bag."</a:t>
            </a:r>
          </a:p>
          <a:p>
            <a:pPr marL="0" indent="0">
              <a:buNone/>
            </a:pPr>
            <a:r>
              <a:rPr lang="en-US" b="1" dirty="0"/>
              <a:t>8. Training</a:t>
            </a:r>
            <a:r>
              <a:rPr lang="en-US" dirty="0"/>
              <a:t>: Training is crucial to ensuring a team is prepared to tackle a security incident. It is recommended to have regular drills so all CSIRT members know their duties as and when an incident occurs.</a:t>
            </a:r>
          </a:p>
          <a:p>
            <a:endParaRPr lang="en-US" dirty="0"/>
          </a:p>
        </p:txBody>
      </p:sp>
    </p:spTree>
    <p:extLst>
      <p:ext uri="{BB962C8B-B14F-4D97-AF65-F5344CB8AC3E}">
        <p14:creationId xmlns:p14="http://schemas.microsoft.com/office/powerpoint/2010/main" val="1498027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2569E-9A72-FA81-5309-5368182E7A1C}"/>
              </a:ext>
            </a:extLst>
          </p:cNvPr>
          <p:cNvSpPr>
            <a:spLocks noGrp="1"/>
          </p:cNvSpPr>
          <p:nvPr>
            <p:ph type="title"/>
          </p:nvPr>
        </p:nvSpPr>
        <p:spPr/>
        <p:txBody>
          <a:bodyPr/>
          <a:lstStyle/>
          <a:p>
            <a:r>
              <a:rPr lang="en-US" dirty="0"/>
              <a:t>Step 2: Identification</a:t>
            </a:r>
          </a:p>
        </p:txBody>
      </p:sp>
      <p:sp>
        <p:nvSpPr>
          <p:cNvPr id="3" name="Content Placeholder 2">
            <a:extLst>
              <a:ext uri="{FF2B5EF4-FFF2-40B4-BE49-F238E27FC236}">
                <a16:creationId xmlns:a16="http://schemas.microsoft.com/office/drawing/2014/main" id="{9E4C2C86-C910-EB1B-DBF4-0B082C8BB6DE}"/>
              </a:ext>
            </a:extLst>
          </p:cNvPr>
          <p:cNvSpPr>
            <a:spLocks noGrp="1"/>
          </p:cNvSpPr>
          <p:nvPr>
            <p:ph idx="1"/>
          </p:nvPr>
        </p:nvSpPr>
        <p:spPr/>
        <p:txBody>
          <a:bodyPr/>
          <a:lstStyle/>
          <a:p>
            <a:r>
              <a:rPr lang="en-US" dirty="0"/>
              <a:t>The second phase deals with detecting and determining whether an incident has occurred.</a:t>
            </a:r>
          </a:p>
          <a:p>
            <a:r>
              <a:rPr lang="en-US" dirty="0"/>
              <a:t> Information such as error messages and log files must be gathered from various sources, including </a:t>
            </a:r>
            <a:r>
              <a:rPr lang="en-US" b="1" dirty="0"/>
              <a:t>intrusion detection systems</a:t>
            </a:r>
            <a:r>
              <a:rPr lang="en-US" dirty="0"/>
              <a:t> and firewalls, to make this decision. </a:t>
            </a:r>
          </a:p>
          <a:p>
            <a:r>
              <a:rPr lang="en-US" dirty="0"/>
              <a:t>If an incident has occurred, it should be reported as quickly as possible to give the CSIRT enough time to collect evidence and prepare for the next steps. </a:t>
            </a:r>
          </a:p>
          <a:p>
            <a:r>
              <a:rPr lang="en-US" dirty="0"/>
              <a:t>CSIRT members also need to be notified and begin the incident response plan process.</a:t>
            </a:r>
          </a:p>
        </p:txBody>
      </p:sp>
    </p:spTree>
    <p:extLst>
      <p:ext uri="{BB962C8B-B14F-4D97-AF65-F5344CB8AC3E}">
        <p14:creationId xmlns:p14="http://schemas.microsoft.com/office/powerpoint/2010/main" val="3604256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D0351-0DD2-9B33-B60B-1B84AB04ED56}"/>
              </a:ext>
            </a:extLst>
          </p:cNvPr>
          <p:cNvSpPr>
            <a:spLocks noGrp="1"/>
          </p:cNvSpPr>
          <p:nvPr>
            <p:ph type="title"/>
          </p:nvPr>
        </p:nvSpPr>
        <p:spPr>
          <a:xfrm>
            <a:off x="612648" y="603504"/>
            <a:ext cx="4361686" cy="1527048"/>
          </a:xfrm>
        </p:spPr>
        <p:txBody>
          <a:bodyPr vert="horz" lIns="91440" tIns="45720" rIns="91440" bIns="45720" rtlCol="0" anchor="b">
            <a:normAutofit/>
          </a:bodyPr>
          <a:lstStyle/>
          <a:p>
            <a:r>
              <a:rPr lang="en-US" sz="3300" b="1" kern="1200" dirty="0">
                <a:solidFill>
                  <a:schemeClr val="tx1"/>
                </a:solidFill>
                <a:latin typeface="+mj-lt"/>
                <a:ea typeface="+mj-ea"/>
                <a:cs typeface="+mj-cs"/>
              </a:rPr>
              <a:t>Implementing Monitoring and Alerting Systems</a:t>
            </a:r>
          </a:p>
        </p:txBody>
      </p:sp>
      <p:sp>
        <p:nvSpPr>
          <p:cNvPr id="4" name="Content Placeholder 3">
            <a:extLst>
              <a:ext uri="{FF2B5EF4-FFF2-40B4-BE49-F238E27FC236}">
                <a16:creationId xmlns:a16="http://schemas.microsoft.com/office/drawing/2014/main" id="{0AC8E425-7EA3-C8B7-7C01-98DC95B26808}"/>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2647" y="2212848"/>
            <a:ext cx="4361687" cy="4096512"/>
          </a:xfrm>
        </p:spPr>
        <p:txBody>
          <a:bodyPr>
            <a:normAutofit/>
          </a:bodyPr>
          <a:lstStyle/>
          <a:p>
            <a:pPr marL="0" indent="0">
              <a:spcBef>
                <a:spcPts val="2500"/>
              </a:spcBef>
              <a:buNone/>
            </a:pPr>
            <a:r>
              <a:rPr lang="en-US" sz="2400" b="1" dirty="0"/>
              <a:t>Real-Time Threat Detection</a:t>
            </a:r>
          </a:p>
          <a:p>
            <a:pPr marL="0" lvl="1" indent="0">
              <a:buNone/>
            </a:pPr>
            <a:r>
              <a:rPr lang="en-US" dirty="0"/>
              <a:t>Monitoring systems identify suspicious activities as they occur to enable immediate response.</a:t>
            </a:r>
          </a:p>
          <a:p>
            <a:pPr marL="0" indent="0">
              <a:spcBef>
                <a:spcPts val="2500"/>
              </a:spcBef>
              <a:buNone/>
            </a:pPr>
            <a:r>
              <a:rPr lang="en-US" sz="2400" b="1" dirty="0"/>
              <a:t>Faster Incident Response</a:t>
            </a:r>
          </a:p>
          <a:p>
            <a:pPr marL="0" lvl="1" indent="0">
              <a:buNone/>
            </a:pPr>
            <a:r>
              <a:rPr lang="en-US" dirty="0"/>
              <a:t>Alerting systems allow quick notification of security teams to address potential threats promptly.</a:t>
            </a:r>
          </a:p>
        </p:txBody>
      </p:sp>
      <p:pic>
        <p:nvPicPr>
          <p:cNvPr id="5" name="Content Placeholder 4" descr="Medical interface of the future, a system for managing medical data obtained by scanning and visualizing the neural network of the human brain. The medicine of the future should have all modern methods of diagnosis and therapy, as well as high-tech equipment.">
            <a:extLst>
              <a:ext uri="{FF2B5EF4-FFF2-40B4-BE49-F238E27FC236}">
                <a16:creationId xmlns:a16="http://schemas.microsoft.com/office/drawing/2014/main" id="{6AFED97B-51F8-4E57-8335-D9F0FFE681C8}"/>
              </a:ext>
            </a:extLst>
          </p:cNvPr>
          <p:cNvPicPr>
            <a:picLocks noGrp="1" noChangeAspect="1"/>
          </p:cNvPicPr>
          <p:nvPr>
            <p:ph sz="half" idx="1"/>
          </p:nvPr>
        </p:nvPicPr>
        <p:blipFill>
          <a:blip r:embed="rId3"/>
          <a:srcRect l="27370" r="23607" b="-1"/>
          <a:stretch>
            <a:fillRect/>
          </a:stretch>
        </p:blipFill>
        <p:spPr>
          <a:xfrm>
            <a:off x="5818632" y="-1"/>
            <a:ext cx="6373368" cy="6858001"/>
          </a:xfrm>
          <a:prstGeom prst="rect">
            <a:avLst/>
          </a:prstGeom>
        </p:spPr>
      </p:pic>
    </p:spTree>
    <p:extLst>
      <p:ext uri="{BB962C8B-B14F-4D97-AF65-F5344CB8AC3E}">
        <p14:creationId xmlns:p14="http://schemas.microsoft.com/office/powerpoint/2010/main" val="29823129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6E634-168B-5556-1317-801F50367292}"/>
              </a:ext>
            </a:extLst>
          </p:cNvPr>
          <p:cNvSpPr>
            <a:spLocks noGrp="1"/>
          </p:cNvSpPr>
          <p:nvPr>
            <p:ph type="title"/>
          </p:nvPr>
        </p:nvSpPr>
        <p:spPr/>
        <p:txBody>
          <a:bodyPr/>
          <a:lstStyle/>
          <a:p>
            <a:r>
              <a:rPr lang="en-US" dirty="0"/>
              <a:t>Step 3: Containment</a:t>
            </a:r>
          </a:p>
        </p:txBody>
      </p:sp>
      <p:sp>
        <p:nvSpPr>
          <p:cNvPr id="3" name="Content Placeholder 2">
            <a:extLst>
              <a:ext uri="{FF2B5EF4-FFF2-40B4-BE49-F238E27FC236}">
                <a16:creationId xmlns:a16="http://schemas.microsoft.com/office/drawing/2014/main" id="{0F30DF44-71D5-4B59-62A2-8A4E5B960B81}"/>
              </a:ext>
            </a:extLst>
          </p:cNvPr>
          <p:cNvSpPr>
            <a:spLocks noGrp="1"/>
          </p:cNvSpPr>
          <p:nvPr>
            <p:ph idx="1"/>
          </p:nvPr>
        </p:nvSpPr>
        <p:spPr/>
        <p:txBody>
          <a:bodyPr>
            <a:normAutofit fontScale="85000" lnSpcReduction="20000"/>
          </a:bodyPr>
          <a:lstStyle/>
          <a:p>
            <a:r>
              <a:rPr lang="en-US" dirty="0"/>
              <a:t>Once a threat has been identified, the organization must limit and prevent any further damage. </a:t>
            </a:r>
          </a:p>
          <a:p>
            <a:r>
              <a:rPr lang="en-US" dirty="0"/>
              <a:t>There are several necessary steps to help them mitigate an incident and prevent the destruction of evidence.</a:t>
            </a:r>
          </a:p>
          <a:p>
            <a:r>
              <a:rPr lang="en-US" b="1" dirty="0"/>
              <a:t>Short-term containment</a:t>
            </a:r>
            <a:r>
              <a:rPr lang="en-US" dirty="0"/>
              <a:t>: This aims to limit the damage as quickly as possible. It can be as simple as isolating infected machines to taking down production servers and routing all traffic to </a:t>
            </a:r>
            <a:r>
              <a:rPr lang="en-US" b="1" dirty="0"/>
              <a:t>failover</a:t>
            </a:r>
            <a:r>
              <a:rPr lang="en-US" dirty="0"/>
              <a:t> servers. </a:t>
            </a:r>
          </a:p>
          <a:p>
            <a:r>
              <a:rPr lang="en-US" b="1" dirty="0"/>
              <a:t>System backup</a:t>
            </a:r>
            <a:r>
              <a:rPr lang="en-US" dirty="0"/>
              <a:t>: Forensic software must capture an image of affected systems as they were during the incident to preserve evidence and understand how they were compromised. </a:t>
            </a:r>
          </a:p>
          <a:p>
            <a:r>
              <a:rPr lang="en-US" b="1" dirty="0"/>
              <a:t>Long-term containment</a:t>
            </a:r>
            <a:r>
              <a:rPr lang="en-US" dirty="0"/>
              <a:t>: This step sees the affected systems temporarily fixed to ensure they can continue to be used while rebuilding clean systems. The primary focus is for accounts or backdoors left by attackers to be removed and security patches to be installed. </a:t>
            </a:r>
          </a:p>
          <a:p>
            <a:endParaRPr lang="en-US" dirty="0"/>
          </a:p>
        </p:txBody>
      </p:sp>
    </p:spTree>
    <p:extLst>
      <p:ext uri="{BB962C8B-B14F-4D97-AF65-F5344CB8AC3E}">
        <p14:creationId xmlns:p14="http://schemas.microsoft.com/office/powerpoint/2010/main" val="4029235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26C3F-AABC-DC9B-127A-49AB3622235B}"/>
              </a:ext>
            </a:extLst>
          </p:cNvPr>
          <p:cNvSpPr>
            <a:spLocks noGrp="1"/>
          </p:cNvSpPr>
          <p:nvPr>
            <p:ph type="title"/>
          </p:nvPr>
        </p:nvSpPr>
        <p:spPr/>
        <p:txBody>
          <a:bodyPr/>
          <a:lstStyle/>
          <a:p>
            <a:r>
              <a:rPr lang="en-US" dirty="0"/>
              <a:t>Step 4: Eradication</a:t>
            </a:r>
          </a:p>
        </p:txBody>
      </p:sp>
      <p:sp>
        <p:nvSpPr>
          <p:cNvPr id="3" name="Content Placeholder 2">
            <a:extLst>
              <a:ext uri="{FF2B5EF4-FFF2-40B4-BE49-F238E27FC236}">
                <a16:creationId xmlns:a16="http://schemas.microsoft.com/office/drawing/2014/main" id="{A980ADA8-CDC0-78EE-0784-8A3FDCD1019A}"/>
              </a:ext>
            </a:extLst>
          </p:cNvPr>
          <p:cNvSpPr>
            <a:spLocks noGrp="1"/>
          </p:cNvSpPr>
          <p:nvPr>
            <p:ph idx="1"/>
          </p:nvPr>
        </p:nvSpPr>
        <p:spPr/>
        <p:txBody>
          <a:bodyPr>
            <a:normAutofit fontScale="92500"/>
          </a:bodyPr>
          <a:lstStyle/>
          <a:p>
            <a:r>
              <a:rPr lang="en-US" dirty="0"/>
              <a:t>This phase involves the removal and restoration of systems affected by the security incident</a:t>
            </a:r>
          </a:p>
          <a:p>
            <a:r>
              <a:rPr lang="en-US" dirty="0">
                <a:solidFill>
                  <a:srgbClr val="FF0000"/>
                </a:solidFill>
              </a:rPr>
              <a:t>As in all phases of the plan, documentation is crucial to determining the cost of man-hours, resources, and overall impact of the attack. </a:t>
            </a:r>
          </a:p>
          <a:p>
            <a:r>
              <a:rPr lang="en-US" dirty="0"/>
              <a:t>The organization also must ensure that malicious content has been removed from affected systems and systems have been thoroughly cleaned to prevent the risk of reinfection.</a:t>
            </a:r>
          </a:p>
          <a:p>
            <a:r>
              <a:rPr lang="en-US" dirty="0"/>
              <a:t>The eradication phase is also crucial to helping businesses improve their defenses and fix vulnerabilities based on the lessons they learned to make sure their systems do not get compromised again.</a:t>
            </a:r>
          </a:p>
          <a:p>
            <a:endParaRPr lang="en-US" dirty="0"/>
          </a:p>
        </p:txBody>
      </p:sp>
    </p:spTree>
    <p:extLst>
      <p:ext uri="{BB962C8B-B14F-4D97-AF65-F5344CB8AC3E}">
        <p14:creationId xmlns:p14="http://schemas.microsoft.com/office/powerpoint/2010/main" val="1410965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F77F4-20AF-F64B-6693-B6D5D0A93699}"/>
              </a:ext>
            </a:extLst>
          </p:cNvPr>
          <p:cNvSpPr>
            <a:spLocks noGrp="1"/>
          </p:cNvSpPr>
          <p:nvPr>
            <p:ph type="title"/>
          </p:nvPr>
        </p:nvSpPr>
        <p:spPr/>
        <p:txBody>
          <a:bodyPr/>
          <a:lstStyle/>
          <a:p>
            <a:r>
              <a:rPr lang="en-US" dirty="0"/>
              <a:t>Step 5: Recovery</a:t>
            </a:r>
          </a:p>
        </p:txBody>
      </p:sp>
      <p:sp>
        <p:nvSpPr>
          <p:cNvPr id="3" name="Content Placeholder 2">
            <a:extLst>
              <a:ext uri="{FF2B5EF4-FFF2-40B4-BE49-F238E27FC236}">
                <a16:creationId xmlns:a16="http://schemas.microsoft.com/office/drawing/2014/main" id="{B52A2CE4-A51A-996C-0102-CF462E0358FF}"/>
              </a:ext>
            </a:extLst>
          </p:cNvPr>
          <p:cNvSpPr>
            <a:spLocks noGrp="1"/>
          </p:cNvSpPr>
          <p:nvPr>
            <p:ph idx="1"/>
          </p:nvPr>
        </p:nvSpPr>
        <p:spPr/>
        <p:txBody>
          <a:bodyPr>
            <a:normAutofit fontScale="85000" lnSpcReduction="10000"/>
          </a:bodyPr>
          <a:lstStyle/>
          <a:p>
            <a:r>
              <a:rPr lang="en-US" dirty="0">
                <a:solidFill>
                  <a:srgbClr val="00B0F0"/>
                </a:solidFill>
              </a:rPr>
              <a:t>This phase helps organizations carefully bring affected systems back into the production environment and ensures another incident does not occur. </a:t>
            </a:r>
          </a:p>
          <a:p>
            <a:r>
              <a:rPr lang="en-US" dirty="0"/>
              <a:t>Systems must be tested, monitored, and validated as they move back into production so they are not reinfected by malware or compromised.</a:t>
            </a:r>
          </a:p>
          <a:p>
            <a:r>
              <a:rPr lang="en-US" dirty="0"/>
              <a:t> Important decisions here include:</a:t>
            </a:r>
          </a:p>
          <a:p>
            <a:pPr marL="514350" indent="-514350">
              <a:buFont typeface="+mj-lt"/>
              <a:buAutoNum type="arabicPeriod"/>
            </a:pPr>
            <a:r>
              <a:rPr lang="en-US" dirty="0">
                <a:solidFill>
                  <a:srgbClr val="FF0000"/>
                </a:solidFill>
              </a:rPr>
              <a:t>The time and date that operations are restored</a:t>
            </a:r>
            <a:r>
              <a:rPr lang="en-US" dirty="0"/>
              <a:t>. System operators and owners must make the final decision based on the CSIRT’s advice</a:t>
            </a:r>
          </a:p>
          <a:p>
            <a:pPr marL="514350" indent="-514350">
              <a:buFont typeface="+mj-lt"/>
              <a:buAutoNum type="arabicPeriod"/>
            </a:pPr>
            <a:r>
              <a:rPr lang="en-US" dirty="0">
                <a:solidFill>
                  <a:srgbClr val="FF0000"/>
                </a:solidFill>
              </a:rPr>
              <a:t>How to test and verify that compromised systems are clean and fully functional</a:t>
            </a:r>
          </a:p>
          <a:p>
            <a:pPr marL="514350" indent="-514350">
              <a:buFont typeface="+mj-lt"/>
              <a:buAutoNum type="arabicPeriod"/>
            </a:pPr>
            <a:r>
              <a:rPr lang="en-US" dirty="0">
                <a:solidFill>
                  <a:srgbClr val="FF0000"/>
                </a:solidFill>
              </a:rPr>
              <a:t>The duration that abnormal behaviors are monitored</a:t>
            </a:r>
          </a:p>
          <a:p>
            <a:pPr marL="514350" indent="-514350">
              <a:buFont typeface="+mj-lt"/>
              <a:buAutoNum type="arabicPeriod"/>
            </a:pPr>
            <a:r>
              <a:rPr lang="en-US" dirty="0">
                <a:solidFill>
                  <a:srgbClr val="FF0000"/>
                </a:solidFill>
              </a:rPr>
              <a:t>Tools used to test, monitor, and validate system behavior</a:t>
            </a:r>
          </a:p>
          <a:p>
            <a:endParaRPr lang="en-US" dirty="0"/>
          </a:p>
        </p:txBody>
      </p:sp>
    </p:spTree>
    <p:extLst>
      <p:ext uri="{BB962C8B-B14F-4D97-AF65-F5344CB8AC3E}">
        <p14:creationId xmlns:p14="http://schemas.microsoft.com/office/powerpoint/2010/main" val="1975445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2771A-FDE6-8631-9F72-179DFA972631}"/>
              </a:ext>
            </a:extLst>
          </p:cNvPr>
          <p:cNvSpPr>
            <a:spLocks noGrp="1"/>
          </p:cNvSpPr>
          <p:nvPr>
            <p:ph type="title"/>
          </p:nvPr>
        </p:nvSpPr>
        <p:spPr/>
        <p:txBody>
          <a:bodyPr/>
          <a:lstStyle/>
          <a:p>
            <a:r>
              <a:rPr lang="en-US" dirty="0"/>
              <a:t>Step 6: Lessons Learned</a:t>
            </a:r>
          </a:p>
        </p:txBody>
      </p:sp>
      <p:sp>
        <p:nvSpPr>
          <p:cNvPr id="3" name="Content Placeholder 2">
            <a:extLst>
              <a:ext uri="{FF2B5EF4-FFF2-40B4-BE49-F238E27FC236}">
                <a16:creationId xmlns:a16="http://schemas.microsoft.com/office/drawing/2014/main" id="{D95AA529-A322-520A-2556-9C7ECD9AD619}"/>
              </a:ext>
            </a:extLst>
          </p:cNvPr>
          <p:cNvSpPr>
            <a:spLocks noGrp="1"/>
          </p:cNvSpPr>
          <p:nvPr>
            <p:ph idx="1"/>
          </p:nvPr>
        </p:nvSpPr>
        <p:spPr/>
        <p:txBody>
          <a:bodyPr>
            <a:normAutofit fontScale="92500" lnSpcReduction="10000"/>
          </a:bodyPr>
          <a:lstStyle/>
          <a:p>
            <a:r>
              <a:rPr lang="en-US" dirty="0"/>
              <a:t>It is vital for organizations to review their incident response and adapt their approach for future attacks. </a:t>
            </a:r>
          </a:p>
          <a:p>
            <a:r>
              <a:rPr lang="en-US" dirty="0">
                <a:solidFill>
                  <a:srgbClr val="FF0000"/>
                </a:solidFill>
              </a:rPr>
              <a:t>All documentation that was not completed during the incident now needs to be compiled, along with additional information that may benefit future incidents. </a:t>
            </a:r>
          </a:p>
          <a:p>
            <a:r>
              <a:rPr lang="en-US" dirty="0"/>
              <a:t>The report must provide a play-by-play review of what happened throughout the entire incident. </a:t>
            </a:r>
          </a:p>
          <a:p>
            <a:r>
              <a:rPr lang="en-US" dirty="0"/>
              <a:t>This will help the CSIRT improve its performance, learn from the events that occurred, and provide reference materials for future events.</a:t>
            </a:r>
          </a:p>
          <a:p>
            <a:r>
              <a:rPr lang="en-US" dirty="0"/>
              <a:t> The report can also be used as training material for new employees and to guide any drills that teams hold.</a:t>
            </a:r>
          </a:p>
          <a:p>
            <a:endParaRPr lang="en-US" dirty="0"/>
          </a:p>
        </p:txBody>
      </p:sp>
    </p:spTree>
    <p:extLst>
      <p:ext uri="{BB962C8B-B14F-4D97-AF65-F5344CB8AC3E}">
        <p14:creationId xmlns:p14="http://schemas.microsoft.com/office/powerpoint/2010/main" val="2324363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5377B-7DD0-FC75-9F4F-1A05C5D16161}"/>
              </a:ext>
            </a:extLst>
          </p:cNvPr>
          <p:cNvSpPr>
            <a:spLocks noGrp="1"/>
          </p:cNvSpPr>
          <p:nvPr>
            <p:ph type="title"/>
          </p:nvPr>
        </p:nvSpPr>
        <p:spPr/>
        <p:txBody>
          <a:bodyPr/>
          <a:lstStyle/>
          <a:p>
            <a:r>
              <a:rPr lang="en-US" dirty="0"/>
              <a:t>Step 6 (</a:t>
            </a:r>
            <a:r>
              <a:rPr lang="en-US" dirty="0" err="1"/>
              <a:t>Cont</a:t>
            </a:r>
            <a:r>
              <a:rPr lang="en-US" dirty="0"/>
              <a:t>…)</a:t>
            </a:r>
          </a:p>
        </p:txBody>
      </p:sp>
      <p:sp>
        <p:nvSpPr>
          <p:cNvPr id="3" name="Content Placeholder 2">
            <a:extLst>
              <a:ext uri="{FF2B5EF4-FFF2-40B4-BE49-F238E27FC236}">
                <a16:creationId xmlns:a16="http://schemas.microsoft.com/office/drawing/2014/main" id="{014E151C-904C-968A-895C-8EB95CB96342}"/>
              </a:ext>
            </a:extLst>
          </p:cNvPr>
          <p:cNvSpPr>
            <a:spLocks noGrp="1"/>
          </p:cNvSpPr>
          <p:nvPr>
            <p:ph idx="1"/>
          </p:nvPr>
        </p:nvSpPr>
        <p:spPr/>
        <p:txBody>
          <a:bodyPr/>
          <a:lstStyle/>
          <a:p>
            <a:r>
              <a:rPr lang="en-US" dirty="0"/>
              <a:t>After an event, a lessons learned meeting should take place as soon as possible. Your report should cover:</a:t>
            </a:r>
          </a:p>
          <a:p>
            <a:pPr marL="514350" indent="-514350">
              <a:buFont typeface="+mj-lt"/>
              <a:buAutoNum type="arabicPeriod"/>
            </a:pPr>
            <a:r>
              <a:rPr lang="en-US" dirty="0">
                <a:solidFill>
                  <a:srgbClr val="FF0000"/>
                </a:solidFill>
              </a:rPr>
              <a:t>When the problem was first detected, how, and by whom</a:t>
            </a:r>
          </a:p>
          <a:p>
            <a:pPr marL="514350" indent="-514350">
              <a:buFont typeface="+mj-lt"/>
              <a:buAutoNum type="arabicPeriod"/>
            </a:pPr>
            <a:r>
              <a:rPr lang="en-US" dirty="0">
                <a:solidFill>
                  <a:srgbClr val="FF0000"/>
                </a:solidFill>
              </a:rPr>
              <a:t>The root cause of the incident</a:t>
            </a:r>
          </a:p>
          <a:p>
            <a:pPr marL="514350" indent="-514350">
              <a:buFont typeface="+mj-lt"/>
              <a:buAutoNum type="arabicPeriod"/>
            </a:pPr>
            <a:r>
              <a:rPr lang="en-US" dirty="0">
                <a:solidFill>
                  <a:srgbClr val="FF0000"/>
                </a:solidFill>
              </a:rPr>
              <a:t>How the problem was contained and eradicated</a:t>
            </a:r>
          </a:p>
          <a:p>
            <a:pPr marL="514350" indent="-514350">
              <a:buFont typeface="+mj-lt"/>
              <a:buAutoNum type="arabicPeriod"/>
            </a:pPr>
            <a:r>
              <a:rPr lang="en-US" dirty="0">
                <a:solidFill>
                  <a:srgbClr val="FF0000"/>
                </a:solidFill>
              </a:rPr>
              <a:t>Actions performed throughout the recovery process</a:t>
            </a:r>
          </a:p>
          <a:p>
            <a:pPr marL="514350" indent="-514350">
              <a:buFont typeface="+mj-lt"/>
              <a:buAutoNum type="arabicPeriod"/>
            </a:pPr>
            <a:r>
              <a:rPr lang="en-US" dirty="0">
                <a:solidFill>
                  <a:srgbClr val="FF0000"/>
                </a:solidFill>
              </a:rPr>
              <a:t>Areas where the CSIRT was effective and areas for improvement</a:t>
            </a:r>
          </a:p>
          <a:p>
            <a:pPr marL="514350" indent="-514350">
              <a:buFont typeface="+mj-lt"/>
              <a:buAutoNum type="arabicPeriod"/>
            </a:pPr>
            <a:r>
              <a:rPr lang="en-US" dirty="0">
                <a:solidFill>
                  <a:srgbClr val="FF0000"/>
                </a:solidFill>
              </a:rPr>
              <a:t>Suggestions and discussion around how to improve the CSIRT </a:t>
            </a:r>
          </a:p>
          <a:p>
            <a:pPr marL="514350" indent="-514350">
              <a:buFont typeface="+mj-lt"/>
              <a:buAutoNum type="arabicPeriod"/>
            </a:pPr>
            <a:endParaRPr lang="en-US" dirty="0"/>
          </a:p>
        </p:txBody>
      </p:sp>
    </p:spTree>
    <p:extLst>
      <p:ext uri="{BB962C8B-B14F-4D97-AF65-F5344CB8AC3E}">
        <p14:creationId xmlns:p14="http://schemas.microsoft.com/office/powerpoint/2010/main" val="1132960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3E8498D-DA8F-EF6C-5420-F153D4979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DAFB605B-BEEB-8434-94FF-5A449EB5C043}"/>
              </a:ext>
            </a:extLst>
          </p:cNvPr>
          <p:cNvSpPr>
            <a:spLocks noGrp="1"/>
          </p:cNvSpPr>
          <p:nvPr>
            <p:ph type="ctrTitle"/>
          </p:nvPr>
        </p:nvSpPr>
        <p:spPr>
          <a:xfrm>
            <a:off x="277091" y="1814321"/>
            <a:ext cx="7772400" cy="4560920"/>
          </a:xfrm>
        </p:spPr>
        <p:txBody>
          <a:bodyPr anchor="b">
            <a:normAutofit/>
          </a:bodyPr>
          <a:lstStyle/>
          <a:p>
            <a:pPr algn="l"/>
            <a:r>
              <a:rPr lang="en-US" sz="6300"/>
              <a:t>Proactive and Post-Incident Cyber Services: Strengthening Security Posture</a:t>
            </a:r>
          </a:p>
        </p:txBody>
      </p:sp>
    </p:spTree>
    <p:extLst>
      <p:ext uri="{BB962C8B-B14F-4D97-AF65-F5344CB8AC3E}">
        <p14:creationId xmlns:p14="http://schemas.microsoft.com/office/powerpoint/2010/main" val="49603045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6D16EB-2B83-6BEA-C720-BC0927BF2497}"/>
              </a:ext>
            </a:extLst>
          </p:cNvPr>
          <p:cNvSpPr>
            <a:spLocks noGrp="1"/>
          </p:cNvSpPr>
          <p:nvPr>
            <p:ph type="title"/>
          </p:nvPr>
        </p:nvSpPr>
        <p:spPr>
          <a:xfrm>
            <a:off x="7123007" y="603501"/>
            <a:ext cx="4361693" cy="1527049"/>
          </a:xfrm>
        </p:spPr>
        <p:txBody>
          <a:bodyPr vert="horz" lIns="91440" tIns="45720" rIns="91440" bIns="45720" rtlCol="0" anchor="b">
            <a:normAutofit/>
          </a:bodyPr>
          <a:lstStyle/>
          <a:p>
            <a:r>
              <a:rPr lang="en-US" sz="3300" b="1" kern="1200" dirty="0">
                <a:solidFill>
                  <a:schemeClr val="tx1"/>
                </a:solidFill>
                <a:latin typeface="+mj-lt"/>
                <a:ea typeface="+mj-ea"/>
                <a:cs typeface="+mj-cs"/>
              </a:rPr>
              <a:t>Threat Hunting and Vulnerability Assessments</a:t>
            </a:r>
          </a:p>
        </p:txBody>
      </p:sp>
      <p:pic>
        <p:nvPicPr>
          <p:cNvPr id="5" name="Content Placeholder 4" descr="Power of big data. Binary code information bit.">
            <a:extLst>
              <a:ext uri="{FF2B5EF4-FFF2-40B4-BE49-F238E27FC236}">
                <a16:creationId xmlns:a16="http://schemas.microsoft.com/office/drawing/2014/main" id="{AE6275D9-5F18-4C70-9A36-B9B3C452D917}"/>
              </a:ext>
            </a:extLst>
          </p:cNvPr>
          <p:cNvPicPr>
            <a:picLocks noGrp="1" noChangeAspect="1"/>
          </p:cNvPicPr>
          <p:nvPr>
            <p:ph sz="half" idx="1"/>
          </p:nvPr>
        </p:nvPicPr>
        <p:blipFill>
          <a:blip r:embed="rId3"/>
          <a:srcRect t="14339" r="2" b="4960"/>
          <a:stretch>
            <a:fillRect/>
          </a:stretch>
        </p:blipFill>
        <p:spPr>
          <a:xfrm>
            <a:off x="1" y="10"/>
            <a:ext cx="6373368" cy="6857990"/>
          </a:xfrm>
          <a:prstGeom prst="rect">
            <a:avLst/>
          </a:prstGeom>
        </p:spPr>
      </p:pic>
      <p:sp>
        <p:nvSpPr>
          <p:cNvPr id="4" name="Content Placeholder 3">
            <a:extLst>
              <a:ext uri="{FF2B5EF4-FFF2-40B4-BE49-F238E27FC236}">
                <a16:creationId xmlns:a16="http://schemas.microsoft.com/office/drawing/2014/main" id="{E31F0C99-DB66-B1E6-0E3D-0DCB93F4A7B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123007" y="2212846"/>
            <a:ext cx="4361693" cy="4096514"/>
          </a:xfrm>
        </p:spPr>
        <p:txBody>
          <a:bodyPr>
            <a:normAutofit/>
          </a:bodyPr>
          <a:lstStyle/>
          <a:p>
            <a:pPr marL="0" indent="0">
              <a:spcBef>
                <a:spcPts val="2500"/>
              </a:spcBef>
              <a:buNone/>
            </a:pPr>
            <a:r>
              <a:rPr lang="en-US" sz="1400" b="1"/>
              <a:t>Proactive Threat Hunting</a:t>
            </a:r>
          </a:p>
          <a:p>
            <a:pPr marL="0" lvl="1" indent="0">
              <a:buNone/>
            </a:pPr>
            <a:r>
              <a:rPr lang="en-US" sz="1400"/>
              <a:t>Threat hunting involves actively searching for hidden cyber threats before damage occurs.</a:t>
            </a:r>
          </a:p>
          <a:p>
            <a:pPr marL="0" indent="0">
              <a:spcBef>
                <a:spcPts val="2500"/>
              </a:spcBef>
              <a:buNone/>
            </a:pPr>
            <a:r>
              <a:rPr lang="en-US" sz="1400" b="1"/>
              <a:t>Vulnerability Assessments</a:t>
            </a:r>
          </a:p>
          <a:p>
            <a:pPr marL="0" lvl="1" indent="0">
              <a:buNone/>
            </a:pPr>
            <a:r>
              <a:rPr lang="en-US" sz="1400"/>
              <a:t>Regular vulnerability assessments identify security weaknesses to prevent potential exploitation.</a:t>
            </a:r>
          </a:p>
        </p:txBody>
      </p:sp>
    </p:spTree>
    <p:extLst>
      <p:ext uri="{BB962C8B-B14F-4D97-AF65-F5344CB8AC3E}">
        <p14:creationId xmlns:p14="http://schemas.microsoft.com/office/powerpoint/2010/main" val="29747946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B79CA-1CB8-A133-67D7-E2B7AC1F9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75CF96-F5FD-B5E4-5E8A-915A7354E23B}"/>
              </a:ext>
            </a:extLst>
          </p:cNvPr>
          <p:cNvSpPr>
            <a:spLocks noGrp="1"/>
          </p:cNvSpPr>
          <p:nvPr>
            <p:ph type="title"/>
          </p:nvPr>
        </p:nvSpPr>
        <p:spPr>
          <a:xfrm>
            <a:off x="978522" y="849085"/>
            <a:ext cx="3602356" cy="5179925"/>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B4F32B9E-7846-76DC-5190-A459BDF2033F}"/>
              </a:ext>
            </a:extLst>
          </p:cNvPr>
          <p:cNvSpPr>
            <a:spLocks noGrp="1"/>
          </p:cNvSpPr>
          <p:nvPr>
            <p:ph idx="1"/>
            <p:extLst>
              <p:ext uri="{E7BDC344-281C-4309-B0C6-D0EE65EED2A8}">
                <p202:designPr xmlns:p202="http://schemas.microsoft.com/office/powerpoint/2020/02/main">
                  <p202:designTagLst>
                    <p202:designTag name="ARCH:1:CLS" val="BulletedText"/>
                  </p202:designTagLst>
                </p202:designPr>
              </p:ext>
            </p:extLst>
          </p:nvPr>
        </p:nvSpPr>
        <p:spPr>
          <a:xfrm>
            <a:off x="5487394" y="849085"/>
            <a:ext cx="6144768" cy="5179925"/>
          </a:xfrm>
        </p:spPr>
        <p:txBody>
          <a:bodyPr anchor="ctr">
            <a:normAutofit/>
          </a:bodyPr>
          <a:lstStyle/>
          <a:p>
            <a:r>
              <a:rPr lang="en-US" sz="3600" dirty="0"/>
              <a:t>Incident Preparation</a:t>
            </a:r>
          </a:p>
          <a:p>
            <a:r>
              <a:rPr lang="en-US" sz="3600" dirty="0"/>
              <a:t>Incident Detection and Analysis:</a:t>
            </a:r>
          </a:p>
          <a:p>
            <a:r>
              <a:rPr lang="en-US" sz="3600" dirty="0"/>
              <a:t>Containment, Eradication, and Recovery</a:t>
            </a:r>
          </a:p>
          <a:p>
            <a:r>
              <a:rPr lang="en-US" sz="3600" dirty="0"/>
              <a:t>Proactive and Post-Incident Cyber Service.</a:t>
            </a:r>
          </a:p>
        </p:txBody>
      </p:sp>
    </p:spTree>
    <p:extLst>
      <p:ext uri="{BB962C8B-B14F-4D97-AF65-F5344CB8AC3E}">
        <p14:creationId xmlns:p14="http://schemas.microsoft.com/office/powerpoint/2010/main" val="16544826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5A4873-9E7F-F94D-12D4-643C4ABEB748}"/>
              </a:ext>
            </a:extLst>
          </p:cNvPr>
          <p:cNvSpPr>
            <a:spLocks noGrp="1"/>
          </p:cNvSpPr>
          <p:nvPr>
            <p:ph type="title"/>
          </p:nvPr>
        </p:nvSpPr>
        <p:spPr>
          <a:xfrm>
            <a:off x="612648" y="600074"/>
            <a:ext cx="6035040" cy="1529932"/>
          </a:xfrm>
        </p:spPr>
        <p:txBody>
          <a:bodyPr vert="horz" lIns="91440" tIns="45720" rIns="91440" bIns="45720" rtlCol="0" anchor="b">
            <a:normAutofit/>
          </a:bodyPr>
          <a:lstStyle/>
          <a:p>
            <a:r>
              <a:rPr lang="en-US" sz="3600" b="1" kern="1200" dirty="0">
                <a:solidFill>
                  <a:schemeClr val="tx1"/>
                </a:solidFill>
                <a:latin typeface="+mj-lt"/>
                <a:ea typeface="+mj-ea"/>
                <a:cs typeface="+mj-cs"/>
              </a:rPr>
              <a:t>Post-Incident Review and Lessons Learned</a:t>
            </a:r>
          </a:p>
        </p:txBody>
      </p:sp>
      <p:sp>
        <p:nvSpPr>
          <p:cNvPr id="4" name="Content Placeholder 3">
            <a:extLst>
              <a:ext uri="{FF2B5EF4-FFF2-40B4-BE49-F238E27FC236}">
                <a16:creationId xmlns:a16="http://schemas.microsoft.com/office/drawing/2014/main" id="{F2D039B5-41CE-7916-2DC7-923269F2B2E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2647" y="2212848"/>
            <a:ext cx="6035041" cy="4096512"/>
          </a:xfrm>
        </p:spPr>
        <p:txBody>
          <a:bodyPr>
            <a:normAutofit/>
          </a:bodyPr>
          <a:lstStyle/>
          <a:p>
            <a:pPr marL="0" indent="0">
              <a:spcBef>
                <a:spcPts val="2500"/>
              </a:spcBef>
              <a:buNone/>
            </a:pPr>
            <a:r>
              <a:rPr lang="en-US" sz="2000" b="1" dirty="0"/>
              <a:t>Importance of Post-Incident Review</a:t>
            </a:r>
          </a:p>
          <a:p>
            <a:pPr marL="0" lvl="1" indent="0">
              <a:buNone/>
            </a:pPr>
            <a:r>
              <a:rPr lang="en-US" sz="2000" dirty="0"/>
              <a:t>Reviewing incidents thoroughly helps identify weaknesses and strengths in current response plans.</a:t>
            </a:r>
          </a:p>
          <a:p>
            <a:pPr marL="0" indent="0">
              <a:spcBef>
                <a:spcPts val="2500"/>
              </a:spcBef>
              <a:buNone/>
            </a:pPr>
            <a:r>
              <a:rPr lang="en-US" sz="2000" b="1" dirty="0"/>
              <a:t>Improving Response Plans</a:t>
            </a:r>
          </a:p>
          <a:p>
            <a:pPr marL="0" lvl="1" indent="0">
              <a:buNone/>
            </a:pPr>
            <a:r>
              <a:rPr lang="en-US" sz="2000" dirty="0"/>
              <a:t>Lessons learned guide updates to enhance the effectiveness of future incident responses.</a:t>
            </a:r>
          </a:p>
          <a:p>
            <a:pPr marL="0" indent="0">
              <a:spcBef>
                <a:spcPts val="2500"/>
              </a:spcBef>
              <a:buNone/>
            </a:pPr>
            <a:r>
              <a:rPr lang="en-US" sz="2000" b="1" dirty="0"/>
              <a:t>Enhancing Security Measures</a:t>
            </a:r>
          </a:p>
          <a:p>
            <a:pPr marL="0" lvl="1" indent="0">
              <a:buNone/>
            </a:pPr>
            <a:r>
              <a:rPr lang="en-US" sz="2000" dirty="0"/>
              <a:t>Insights from reviews help strengthen security protocols to prevent or mitigate future incidents.</a:t>
            </a:r>
          </a:p>
        </p:txBody>
      </p:sp>
      <p:pic>
        <p:nvPicPr>
          <p:cNvPr id="5" name="Content Placeholder 4" descr="High angle shot of two young focused businessman making notes while looking at graphs inside the office at work">
            <a:extLst>
              <a:ext uri="{FF2B5EF4-FFF2-40B4-BE49-F238E27FC236}">
                <a16:creationId xmlns:a16="http://schemas.microsoft.com/office/drawing/2014/main" id="{971CA1A6-AD3F-459B-84E1-E3073510CEA4}"/>
              </a:ext>
            </a:extLst>
          </p:cNvPr>
          <p:cNvPicPr>
            <a:picLocks noGrp="1" noChangeAspect="1"/>
          </p:cNvPicPr>
          <p:nvPr>
            <p:ph sz="half" idx="1"/>
          </p:nvPr>
        </p:nvPicPr>
        <p:blipFill>
          <a:blip r:embed="rId3"/>
          <a:srcRect l="27474" r="25355" b="-1"/>
          <a:stretch>
            <a:fillRect/>
          </a:stretch>
        </p:blipFill>
        <p:spPr>
          <a:xfrm>
            <a:off x="7345680" y="10"/>
            <a:ext cx="4846320" cy="6857990"/>
          </a:xfrm>
          <a:prstGeom prst="rect">
            <a:avLst/>
          </a:prstGeom>
        </p:spPr>
      </p:pic>
    </p:spTree>
    <p:extLst>
      <p:ext uri="{BB962C8B-B14F-4D97-AF65-F5344CB8AC3E}">
        <p14:creationId xmlns:p14="http://schemas.microsoft.com/office/powerpoint/2010/main" val="35676269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DF3B9F-D594-2715-F43C-F05277FC8626}"/>
              </a:ext>
            </a:extLst>
          </p:cNvPr>
          <p:cNvSpPr>
            <a:spLocks noGrp="1"/>
          </p:cNvSpPr>
          <p:nvPr>
            <p:ph type="title"/>
          </p:nvPr>
        </p:nvSpPr>
        <p:spPr>
          <a:xfrm>
            <a:off x="612648" y="600074"/>
            <a:ext cx="6035040" cy="1529932"/>
          </a:xfrm>
        </p:spPr>
        <p:txBody>
          <a:bodyPr vert="horz" lIns="91440" tIns="45720" rIns="91440" bIns="45720" rtlCol="0" anchor="b">
            <a:normAutofit/>
          </a:bodyPr>
          <a:lstStyle/>
          <a:p>
            <a:r>
              <a:rPr lang="en-US" sz="3600" b="1" kern="1200" dirty="0">
                <a:solidFill>
                  <a:schemeClr val="tx1"/>
                </a:solidFill>
                <a:latin typeface="+mj-lt"/>
                <a:ea typeface="+mj-ea"/>
                <a:cs typeface="+mj-cs"/>
              </a:rPr>
              <a:t>Continuous Improvement and Future Risk Mitigation</a:t>
            </a:r>
          </a:p>
        </p:txBody>
      </p:sp>
      <p:sp>
        <p:nvSpPr>
          <p:cNvPr id="4" name="Content Placeholder 3">
            <a:extLst>
              <a:ext uri="{FF2B5EF4-FFF2-40B4-BE49-F238E27FC236}">
                <a16:creationId xmlns:a16="http://schemas.microsoft.com/office/drawing/2014/main" id="{EE51420B-58E5-3DEB-3A26-27ADF611837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2647" y="2212848"/>
            <a:ext cx="6035041" cy="4096512"/>
          </a:xfrm>
        </p:spPr>
        <p:txBody>
          <a:bodyPr>
            <a:normAutofit/>
          </a:bodyPr>
          <a:lstStyle/>
          <a:p>
            <a:pPr marL="0" indent="0">
              <a:spcBef>
                <a:spcPts val="2500"/>
              </a:spcBef>
              <a:buNone/>
            </a:pPr>
            <a:r>
              <a:rPr lang="en-US" sz="1800" b="1" dirty="0"/>
              <a:t>Ongoing Evaluation</a:t>
            </a:r>
          </a:p>
          <a:p>
            <a:pPr marL="0" lvl="1" indent="0">
              <a:buNone/>
            </a:pPr>
            <a:r>
              <a:rPr lang="en-US" sz="1800" dirty="0"/>
              <a:t>Regularly assessing cybersecurity strategies ensures organizations identify and address emerging threats promptly.</a:t>
            </a:r>
          </a:p>
          <a:p>
            <a:pPr marL="0" indent="0">
              <a:spcBef>
                <a:spcPts val="2500"/>
              </a:spcBef>
              <a:buNone/>
            </a:pPr>
            <a:r>
              <a:rPr lang="en-US" sz="1800" b="1" dirty="0"/>
              <a:t>Strategy Enhancement</a:t>
            </a:r>
          </a:p>
          <a:p>
            <a:pPr marL="0" lvl="1" indent="0">
              <a:buNone/>
            </a:pPr>
            <a:r>
              <a:rPr lang="en-US" sz="1800" dirty="0"/>
              <a:t>Improving cybersecurity measures strengthens defenses and protects against future cyber risks and vulnerabilities.</a:t>
            </a:r>
          </a:p>
          <a:p>
            <a:pPr marL="0" indent="0">
              <a:spcBef>
                <a:spcPts val="2500"/>
              </a:spcBef>
              <a:buNone/>
            </a:pPr>
            <a:r>
              <a:rPr lang="en-US" sz="1800" b="1" dirty="0"/>
              <a:t>Maintaining Resilience</a:t>
            </a:r>
          </a:p>
          <a:p>
            <a:pPr marL="0" lvl="1" indent="0">
              <a:buNone/>
            </a:pPr>
            <a:r>
              <a:rPr lang="en-US" sz="1800" dirty="0"/>
              <a:t>Adapting to evolving threats helps organizations stay resilient and safeguard critical information assets.</a:t>
            </a:r>
          </a:p>
        </p:txBody>
      </p:sp>
      <p:pic>
        <p:nvPicPr>
          <p:cNvPr id="5" name="Content Placeholder 4" descr="technology and innovation concept">
            <a:extLst>
              <a:ext uri="{FF2B5EF4-FFF2-40B4-BE49-F238E27FC236}">
                <a16:creationId xmlns:a16="http://schemas.microsoft.com/office/drawing/2014/main" id="{C1337929-72E8-45B1-9B04-FC9C0FDE6C9A}"/>
              </a:ext>
            </a:extLst>
          </p:cNvPr>
          <p:cNvPicPr>
            <a:picLocks noGrp="1" noChangeAspect="1"/>
          </p:cNvPicPr>
          <p:nvPr>
            <p:ph sz="half" idx="1"/>
          </p:nvPr>
        </p:nvPicPr>
        <p:blipFill>
          <a:blip r:embed="rId3"/>
          <a:srcRect l="32663" r="26881" b="1"/>
          <a:stretch>
            <a:fillRect/>
          </a:stretch>
        </p:blipFill>
        <p:spPr>
          <a:xfrm>
            <a:off x="7345680" y="10"/>
            <a:ext cx="4846320" cy="6857990"/>
          </a:xfrm>
          <a:prstGeom prst="rect">
            <a:avLst/>
          </a:prstGeom>
        </p:spPr>
      </p:pic>
    </p:spTree>
    <p:extLst>
      <p:ext uri="{BB962C8B-B14F-4D97-AF65-F5344CB8AC3E}">
        <p14:creationId xmlns:p14="http://schemas.microsoft.com/office/powerpoint/2010/main" val="13478703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F74C59-445A-9824-B537-A392A6ECE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1B6FE976-23F6-2D79-1D01-A2925B5E4E7A}"/>
              </a:ext>
            </a:extLst>
          </p:cNvPr>
          <p:cNvSpPr>
            <a:spLocks noGrp="1"/>
          </p:cNvSpPr>
          <p:nvPr>
            <p:ph type="title"/>
          </p:nvPr>
        </p:nvSpPr>
        <p:spPr>
          <a:xfrm>
            <a:off x="612648" y="1847088"/>
            <a:ext cx="7344336" cy="1133856"/>
          </a:xfrm>
        </p:spPr>
        <p:txBody>
          <a:bodyPr anchor="b">
            <a:normAutofit/>
          </a:bodyPr>
          <a:lstStyle/>
          <a:p>
            <a:r>
              <a:rPr lang="en-US" sz="6000"/>
              <a:t>Conclusion</a:t>
            </a:r>
          </a:p>
        </p:txBody>
      </p:sp>
      <p:graphicFrame>
        <p:nvGraphicFramePr>
          <p:cNvPr id="9" name="Content Placeholder 2">
            <a:extLst>
              <a:ext uri="{FF2B5EF4-FFF2-40B4-BE49-F238E27FC236}">
                <a16:creationId xmlns:a16="http://schemas.microsoft.com/office/drawing/2014/main" id="{FD82AD0F-54B4-D481-1C22-D4DDBABA9E29}"/>
              </a:ext>
            </a:extLst>
          </p:cNvPr>
          <p:cNvGraphicFramePr>
            <a:graphicFrameLocks noGrp="1"/>
          </p:cNvGraphicFrame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612646" y="3593592"/>
          <a:ext cx="10890504" cy="25124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4193830"/>
      </p:ext>
    </p:extLst>
  </p:cSld>
  <p:clrMapOvr>
    <a:overrideClrMapping bg1="dk1" tx1="lt1" bg2="dk2" tx2="lt2" accent1="accent1" accent2="accent2" accent3="accent3" accent4="accent4" accent5="accent5" accent6="accent6" hlink="hlink" folHlink="folHlink"/>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3E8498D-DA8F-EF6C-5420-F153D4979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FFAEA1F4-E3A3-AEB0-C3E5-931BEF68EAC4}"/>
              </a:ext>
            </a:extLst>
          </p:cNvPr>
          <p:cNvSpPr>
            <a:spLocks noGrp="1"/>
          </p:cNvSpPr>
          <p:nvPr>
            <p:ph type="ctrTitle"/>
          </p:nvPr>
        </p:nvSpPr>
        <p:spPr>
          <a:xfrm>
            <a:off x="277091" y="1814321"/>
            <a:ext cx="7772400" cy="4560920"/>
          </a:xfrm>
        </p:spPr>
        <p:txBody>
          <a:bodyPr anchor="b">
            <a:normAutofit/>
          </a:bodyPr>
          <a:lstStyle/>
          <a:p>
            <a:pPr algn="l"/>
            <a:r>
              <a:rPr lang="en-US" sz="6800"/>
              <a:t>Incident Preparation: Building a Strong Cybersecurity Foundation</a:t>
            </a:r>
          </a:p>
        </p:txBody>
      </p:sp>
    </p:spTree>
    <p:extLst>
      <p:ext uri="{BB962C8B-B14F-4D97-AF65-F5344CB8AC3E}">
        <p14:creationId xmlns:p14="http://schemas.microsoft.com/office/powerpoint/2010/main" val="117091757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F62D8-FB05-E5B8-500B-F4F6E90975A5}"/>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B3D9BB2-D032-07A7-EDBE-14EAE94747B4}"/>
              </a:ext>
            </a:extLst>
          </p:cNvPr>
          <p:cNvSpPr>
            <a:spLocks noGrp="1"/>
          </p:cNvSpPr>
          <p:nvPr>
            <p:ph idx="1"/>
          </p:nvPr>
        </p:nvSpPr>
        <p:spPr/>
        <p:txBody>
          <a:bodyPr>
            <a:normAutofit/>
          </a:bodyPr>
          <a:lstStyle/>
          <a:p>
            <a:r>
              <a:rPr lang="en-US" dirty="0"/>
              <a:t> A cybersecurity incident is any event that:</a:t>
            </a:r>
          </a:p>
          <a:p>
            <a:pPr lvl="1"/>
            <a:r>
              <a:rPr lang="en-US" b="1" dirty="0"/>
              <a:t>Jeopardizes</a:t>
            </a:r>
            <a:r>
              <a:rPr lang="en-US" dirty="0"/>
              <a:t> the confidentiality, integrity, or availability of information or systems</a:t>
            </a:r>
          </a:p>
          <a:p>
            <a:pPr lvl="1"/>
            <a:r>
              <a:rPr lang="en-US" b="1" dirty="0"/>
              <a:t>Violates</a:t>
            </a:r>
            <a:r>
              <a:rPr lang="en-US" dirty="0"/>
              <a:t> security policies or laws, or poses an imminent threat of doing so</a:t>
            </a:r>
          </a:p>
          <a:p>
            <a:pPr lvl="1"/>
            <a:r>
              <a:rPr lang="en-US" dirty="0"/>
              <a:t>Can be </a:t>
            </a:r>
            <a:r>
              <a:rPr lang="en-US" b="1" dirty="0"/>
              <a:t>malicious</a:t>
            </a:r>
            <a:r>
              <a:rPr lang="en-US" dirty="0"/>
              <a:t> (e.g., hacking, ransomware) or </a:t>
            </a:r>
            <a:r>
              <a:rPr lang="en-US" b="1" dirty="0"/>
              <a:t>accidental</a:t>
            </a:r>
            <a:r>
              <a:rPr lang="en-US" dirty="0"/>
              <a:t> (e.g., misconfigured systems)</a:t>
            </a:r>
          </a:p>
          <a:p>
            <a:pPr marL="0" indent="0">
              <a:buNone/>
            </a:pPr>
            <a:r>
              <a:rPr lang="en-US" dirty="0"/>
              <a:t>📌 Examples include:</a:t>
            </a:r>
          </a:p>
          <a:p>
            <a:pPr marL="457200" lvl="1" indent="0">
              <a:buNone/>
            </a:pPr>
            <a:r>
              <a:rPr lang="en-US" dirty="0"/>
              <a:t>- Unauthorized access to sensitive data</a:t>
            </a:r>
          </a:p>
          <a:p>
            <a:pPr marL="457200" lvl="1" indent="0">
              <a:buNone/>
            </a:pPr>
            <a:r>
              <a:rPr lang="en-US" dirty="0"/>
              <a:t>- Malware infections</a:t>
            </a:r>
          </a:p>
          <a:p>
            <a:pPr lvl="1"/>
            <a:endParaRPr lang="en-US" dirty="0"/>
          </a:p>
        </p:txBody>
      </p:sp>
    </p:spTree>
    <p:extLst>
      <p:ext uri="{BB962C8B-B14F-4D97-AF65-F5344CB8AC3E}">
        <p14:creationId xmlns:p14="http://schemas.microsoft.com/office/powerpoint/2010/main" val="640911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054AD-CA23-528A-0027-37DA996B29FC}"/>
              </a:ext>
            </a:extLst>
          </p:cNvPr>
          <p:cNvSpPr>
            <a:spLocks noGrp="1"/>
          </p:cNvSpPr>
          <p:nvPr>
            <p:ph type="title"/>
          </p:nvPr>
        </p:nvSpPr>
        <p:spPr/>
        <p:txBody>
          <a:bodyPr/>
          <a:lstStyle/>
          <a:p>
            <a:r>
              <a:rPr lang="en-US" dirty="0"/>
              <a:t>What is Incident Response</a:t>
            </a:r>
          </a:p>
        </p:txBody>
      </p:sp>
      <p:sp>
        <p:nvSpPr>
          <p:cNvPr id="3" name="Content Placeholder 2">
            <a:extLst>
              <a:ext uri="{FF2B5EF4-FFF2-40B4-BE49-F238E27FC236}">
                <a16:creationId xmlns:a16="http://schemas.microsoft.com/office/drawing/2014/main" id="{A385E653-13E0-13B2-4EBE-8A2E14F99DC5}"/>
              </a:ext>
            </a:extLst>
          </p:cNvPr>
          <p:cNvSpPr>
            <a:spLocks noGrp="1"/>
          </p:cNvSpPr>
          <p:nvPr>
            <p:ph idx="1"/>
          </p:nvPr>
        </p:nvSpPr>
        <p:spPr/>
        <p:txBody>
          <a:bodyPr>
            <a:normAutofit fontScale="92500"/>
          </a:bodyPr>
          <a:lstStyle/>
          <a:p>
            <a:r>
              <a:rPr lang="en-US" dirty="0"/>
              <a:t>Incident response is the structured approach an organization takes to:</a:t>
            </a:r>
          </a:p>
          <a:p>
            <a:pPr marL="457200" lvl="1" indent="0">
              <a:buNone/>
            </a:pPr>
            <a:r>
              <a:rPr lang="en-US" dirty="0"/>
              <a:t>- </a:t>
            </a:r>
            <a:r>
              <a:rPr lang="en-US" b="1" dirty="0">
                <a:solidFill>
                  <a:srgbClr val="00B0F0"/>
                </a:solidFill>
              </a:rPr>
              <a:t>Detect, contain, and eliminate</a:t>
            </a:r>
            <a:r>
              <a:rPr lang="en-US" dirty="0"/>
              <a:t> cybersecurity threats</a:t>
            </a:r>
          </a:p>
          <a:p>
            <a:pPr marL="457200" lvl="1" indent="0">
              <a:buNone/>
            </a:pPr>
            <a:r>
              <a:rPr lang="en-US" dirty="0"/>
              <a:t>- </a:t>
            </a:r>
            <a:r>
              <a:rPr lang="en-US" b="1" dirty="0">
                <a:solidFill>
                  <a:srgbClr val="00B0F0"/>
                </a:solidFill>
              </a:rPr>
              <a:t>Recover</a:t>
            </a:r>
            <a:r>
              <a:rPr lang="en-US" dirty="0"/>
              <a:t> systems and data</a:t>
            </a:r>
          </a:p>
          <a:p>
            <a:pPr marL="457200" lvl="1" indent="0">
              <a:buNone/>
            </a:pPr>
            <a:r>
              <a:rPr lang="en-US" dirty="0"/>
              <a:t>- </a:t>
            </a:r>
            <a:r>
              <a:rPr lang="en-US" b="1" dirty="0">
                <a:solidFill>
                  <a:srgbClr val="00B0F0"/>
                </a:solidFill>
              </a:rPr>
              <a:t>Learn</a:t>
            </a:r>
            <a:r>
              <a:rPr lang="en-US" dirty="0"/>
              <a:t> from the event to prevent future incidents</a:t>
            </a:r>
          </a:p>
          <a:p>
            <a:pPr marL="0" indent="0">
              <a:buNone/>
            </a:pPr>
            <a:r>
              <a:rPr lang="en-US" dirty="0"/>
              <a:t>🧩 It typically involves six key phases:</a:t>
            </a:r>
          </a:p>
          <a:p>
            <a:pPr marL="457200" lvl="1" indent="0">
              <a:buNone/>
            </a:pPr>
            <a:r>
              <a:rPr lang="en-US" dirty="0"/>
              <a:t>- </a:t>
            </a:r>
            <a:r>
              <a:rPr lang="en-US" b="1" dirty="0"/>
              <a:t>Preparation</a:t>
            </a:r>
            <a:r>
              <a:rPr lang="en-US" dirty="0"/>
              <a:t> – Building policies, tools, and training</a:t>
            </a:r>
          </a:p>
          <a:p>
            <a:pPr marL="457200" lvl="1" indent="0">
              <a:buNone/>
            </a:pPr>
            <a:r>
              <a:rPr lang="en-US" dirty="0"/>
              <a:t>- </a:t>
            </a:r>
            <a:r>
              <a:rPr lang="en-US" b="1" dirty="0"/>
              <a:t>Identification </a:t>
            </a:r>
            <a:r>
              <a:rPr lang="en-US" dirty="0"/>
              <a:t>– Detecting and confirming the incident</a:t>
            </a:r>
          </a:p>
          <a:p>
            <a:pPr marL="457200" lvl="1" indent="0">
              <a:buNone/>
            </a:pPr>
            <a:r>
              <a:rPr lang="en-US" dirty="0"/>
              <a:t>- </a:t>
            </a:r>
            <a:r>
              <a:rPr lang="en-US" b="1" dirty="0"/>
              <a:t>Containment</a:t>
            </a:r>
            <a:r>
              <a:rPr lang="en-US" dirty="0"/>
              <a:t> – Limiting the spread or damage</a:t>
            </a:r>
          </a:p>
          <a:p>
            <a:pPr marL="457200" lvl="1" indent="0">
              <a:buNone/>
            </a:pPr>
            <a:r>
              <a:rPr lang="en-US" dirty="0"/>
              <a:t>- </a:t>
            </a:r>
            <a:r>
              <a:rPr lang="en-US" b="1" dirty="0"/>
              <a:t>Eradication</a:t>
            </a:r>
            <a:r>
              <a:rPr lang="en-US" dirty="0"/>
              <a:t> – Removing the threat</a:t>
            </a:r>
          </a:p>
          <a:p>
            <a:pPr marL="457200" lvl="1" indent="0">
              <a:buNone/>
            </a:pPr>
            <a:r>
              <a:rPr lang="en-US" dirty="0"/>
              <a:t>- </a:t>
            </a:r>
            <a:r>
              <a:rPr lang="en-US" b="1" dirty="0"/>
              <a:t>Recovery</a:t>
            </a:r>
            <a:r>
              <a:rPr lang="en-US" dirty="0"/>
              <a:t> – Restoring systems and operations</a:t>
            </a:r>
          </a:p>
          <a:p>
            <a:pPr marL="457200" lvl="1" indent="0">
              <a:buNone/>
            </a:pPr>
            <a:r>
              <a:rPr lang="en-US" dirty="0"/>
              <a:t>- </a:t>
            </a:r>
            <a:r>
              <a:rPr lang="en-US" b="1" dirty="0"/>
              <a:t>Lessons</a:t>
            </a:r>
            <a:r>
              <a:rPr lang="en-US" dirty="0"/>
              <a:t> </a:t>
            </a:r>
            <a:r>
              <a:rPr lang="en-US" b="1" dirty="0"/>
              <a:t>Learned</a:t>
            </a:r>
            <a:r>
              <a:rPr lang="en-US" dirty="0"/>
              <a:t> – Analyzing what happened and improving defenses</a:t>
            </a:r>
          </a:p>
          <a:p>
            <a:endParaRPr lang="en-US" dirty="0"/>
          </a:p>
          <a:p>
            <a:endParaRPr lang="en-US" dirty="0"/>
          </a:p>
        </p:txBody>
      </p:sp>
    </p:spTree>
    <p:extLst>
      <p:ext uri="{BB962C8B-B14F-4D97-AF65-F5344CB8AC3E}">
        <p14:creationId xmlns:p14="http://schemas.microsoft.com/office/powerpoint/2010/main" val="187877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9B9E3-0C30-10AF-D258-DD5D984388EC}"/>
              </a:ext>
            </a:extLst>
          </p:cNvPr>
          <p:cNvSpPr>
            <a:spLocks noGrp="1"/>
          </p:cNvSpPr>
          <p:nvPr>
            <p:ph type="title"/>
          </p:nvPr>
        </p:nvSpPr>
        <p:spPr/>
        <p:txBody>
          <a:bodyPr>
            <a:normAutofit fontScale="90000"/>
          </a:bodyPr>
          <a:lstStyle/>
          <a:p>
            <a:r>
              <a:rPr lang="en-US" b="1" dirty="0"/>
              <a:t>Why Incident Response Planning Is Important</a:t>
            </a:r>
            <a:br>
              <a:rPr lang="en-US" b="1" dirty="0"/>
            </a:br>
            <a:endParaRPr lang="en-US" dirty="0"/>
          </a:p>
        </p:txBody>
      </p:sp>
      <p:sp>
        <p:nvSpPr>
          <p:cNvPr id="3" name="Content Placeholder 2">
            <a:extLst>
              <a:ext uri="{FF2B5EF4-FFF2-40B4-BE49-F238E27FC236}">
                <a16:creationId xmlns:a16="http://schemas.microsoft.com/office/drawing/2014/main" id="{CEAF9069-F635-0EE9-B37B-2CA2CDED9311}"/>
              </a:ext>
            </a:extLst>
          </p:cNvPr>
          <p:cNvSpPr>
            <a:spLocks noGrp="1"/>
          </p:cNvSpPr>
          <p:nvPr>
            <p:ph idx="1"/>
          </p:nvPr>
        </p:nvSpPr>
        <p:spPr/>
        <p:txBody>
          <a:bodyPr>
            <a:normAutofit fontScale="92500" lnSpcReduction="10000"/>
          </a:bodyPr>
          <a:lstStyle/>
          <a:p>
            <a:r>
              <a:rPr lang="en-US" dirty="0"/>
              <a:t>With cyberattacks increasing in frequency, scale, and sophistication, an incident response plan plays an increasingly important role in organizations’ information security defense. </a:t>
            </a:r>
          </a:p>
          <a:p>
            <a:r>
              <a:rPr lang="en-US" dirty="0"/>
              <a:t>It is vital for organizations to be fully prepared before an incident occurs to limit the success and damage of a potential attack and maximize their response.</a:t>
            </a:r>
          </a:p>
          <a:p>
            <a:r>
              <a:rPr lang="en-US" dirty="0"/>
              <a:t>Cyberattacks can have a damaging effect on brand reputation, leading to an organization losing customers and suffering huge fines. </a:t>
            </a:r>
          </a:p>
          <a:p>
            <a:r>
              <a:rPr lang="en-US" dirty="0">
                <a:solidFill>
                  <a:srgbClr val="00B0F0"/>
                </a:solidFill>
              </a:rPr>
              <a:t>Being prepared ahead of time with documented procedures for detecting, responding to, and recovering from cybersecurity incidents and taking actions based on the findings is vital for learning lessons and avoiding regulatory penalties, lawsuits, or reputational damage</a:t>
            </a:r>
          </a:p>
          <a:p>
            <a:endParaRPr lang="en-US" dirty="0"/>
          </a:p>
          <a:p>
            <a:endParaRPr lang="en-US" dirty="0"/>
          </a:p>
          <a:p>
            <a:endParaRPr lang="en-US" dirty="0"/>
          </a:p>
        </p:txBody>
      </p:sp>
    </p:spTree>
    <p:extLst>
      <p:ext uri="{BB962C8B-B14F-4D97-AF65-F5344CB8AC3E}">
        <p14:creationId xmlns:p14="http://schemas.microsoft.com/office/powerpoint/2010/main" val="2251951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87847-B843-4E54-2FB4-BFA3BD0ED658}"/>
              </a:ext>
            </a:extLst>
          </p:cNvPr>
          <p:cNvSpPr>
            <a:spLocks noGrp="1"/>
          </p:cNvSpPr>
          <p:nvPr>
            <p:ph type="title"/>
          </p:nvPr>
        </p:nvSpPr>
        <p:spPr/>
        <p:txBody>
          <a:bodyPr>
            <a:normAutofit fontScale="90000"/>
          </a:bodyPr>
          <a:lstStyle/>
          <a:p>
            <a:r>
              <a:rPr lang="en-US" b="1" dirty="0"/>
              <a:t>CSIRT: Computer Security Incident Response Team</a:t>
            </a:r>
            <a:br>
              <a:rPr lang="en-US" b="1" dirty="0"/>
            </a:br>
            <a:endParaRPr lang="en-US" dirty="0"/>
          </a:p>
        </p:txBody>
      </p:sp>
      <p:sp>
        <p:nvSpPr>
          <p:cNvPr id="3" name="Content Placeholder 2">
            <a:extLst>
              <a:ext uri="{FF2B5EF4-FFF2-40B4-BE49-F238E27FC236}">
                <a16:creationId xmlns:a16="http://schemas.microsoft.com/office/drawing/2014/main" id="{FBD574B3-9BF7-98AC-04F6-A7CA0ABBA203}"/>
              </a:ext>
            </a:extLst>
          </p:cNvPr>
          <p:cNvSpPr>
            <a:spLocks noGrp="1"/>
          </p:cNvSpPr>
          <p:nvPr>
            <p:ph idx="1"/>
          </p:nvPr>
        </p:nvSpPr>
        <p:spPr/>
        <p:txBody>
          <a:bodyPr>
            <a:normAutofit fontScale="77500" lnSpcReduction="20000"/>
          </a:bodyPr>
          <a:lstStyle/>
          <a:p>
            <a:r>
              <a:rPr lang="en-US" dirty="0"/>
              <a:t>The computer or cybersecurity incident response team (CSIRT) is formed by the people responsible for leading or handling the response to an incident.</a:t>
            </a:r>
          </a:p>
          <a:p>
            <a:r>
              <a:rPr lang="en-US" dirty="0"/>
              <a:t> The team is crucial to running incident response exercises, providing staff training, and maintaining security awareness.</a:t>
            </a:r>
          </a:p>
          <a:p>
            <a:r>
              <a:rPr lang="en-US" dirty="0"/>
              <a:t>A CSIRT involves several core roles, which can be played by one or more people.</a:t>
            </a:r>
          </a:p>
          <a:p>
            <a:r>
              <a:rPr lang="en-US" dirty="0"/>
              <a:t> These include </a:t>
            </a:r>
            <a:r>
              <a:rPr lang="en-US" dirty="0">
                <a:solidFill>
                  <a:srgbClr val="00B0F0"/>
                </a:solidFill>
              </a:rPr>
              <a:t>senior and executive management</a:t>
            </a:r>
            <a:r>
              <a:rPr lang="en-US" dirty="0"/>
              <a:t>, who are responsible for making critical decisions, and </a:t>
            </a:r>
            <a:r>
              <a:rPr lang="en-US" dirty="0">
                <a:solidFill>
                  <a:srgbClr val="00B0F0"/>
                </a:solidFill>
              </a:rPr>
              <a:t>an incident manager</a:t>
            </a:r>
            <a:r>
              <a:rPr lang="en-US" dirty="0"/>
              <a:t>, who ensures all actions are tracked and the incident is clearly documented, communicated to stakeholders, and escalated. </a:t>
            </a:r>
          </a:p>
          <a:p>
            <a:r>
              <a:rPr lang="en-US" dirty="0">
                <a:solidFill>
                  <a:srgbClr val="00B0F0"/>
                </a:solidFill>
              </a:rPr>
              <a:t>The CSIRT also includes leaders from customer service, human resources, legal, and public relations departments.</a:t>
            </a:r>
          </a:p>
          <a:p>
            <a:r>
              <a:rPr lang="en-US" dirty="0"/>
              <a:t> It requires </a:t>
            </a:r>
            <a:r>
              <a:rPr lang="en-US" dirty="0">
                <a:solidFill>
                  <a:srgbClr val="00B0F0"/>
                </a:solidFill>
              </a:rPr>
              <a:t>analysts, investigators, and IT infrastructure experts</a:t>
            </a:r>
            <a:r>
              <a:rPr lang="en-US" dirty="0"/>
              <a:t>, who will typically be from an external organization, to explore, contain, and remediate the incident.</a:t>
            </a:r>
          </a:p>
        </p:txBody>
      </p:sp>
    </p:spTree>
    <p:extLst>
      <p:ext uri="{BB962C8B-B14F-4D97-AF65-F5344CB8AC3E}">
        <p14:creationId xmlns:p14="http://schemas.microsoft.com/office/powerpoint/2010/main" val="1229656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E94C8BB-3F7F-2F71-635D-553DCF0E1141}"/>
              </a:ext>
            </a:extLst>
          </p:cNvPr>
          <p:cNvSpPr>
            <a:spLocks noGrp="1"/>
          </p:cNvSpPr>
          <p:nvPr>
            <p:ph type="title" idx="4294967295"/>
          </p:nvPr>
        </p:nvSpPr>
        <p:spPr>
          <a:xfrm>
            <a:off x="1314824" y="735106"/>
            <a:ext cx="10053763" cy="2928470"/>
          </a:xfrm>
        </p:spPr>
        <p:txBody>
          <a:bodyPr vert="horz" lIns="91440" tIns="45720" rIns="91440" bIns="45720" rtlCol="0" anchor="b">
            <a:normAutofit/>
          </a:bodyPr>
          <a:lstStyle/>
          <a:p>
            <a:r>
              <a:rPr lang="en-US" sz="4800" kern="1200" dirty="0">
                <a:solidFill>
                  <a:srgbClr val="FFFFFF"/>
                </a:solidFill>
                <a:latin typeface="+mj-lt"/>
                <a:ea typeface="+mj-ea"/>
                <a:cs typeface="+mj-cs"/>
              </a:rPr>
              <a:t>6 Steps of an Incident Response Plan</a:t>
            </a:r>
          </a:p>
        </p:txBody>
      </p:sp>
    </p:spTree>
    <p:extLst>
      <p:ext uri="{BB962C8B-B14F-4D97-AF65-F5344CB8AC3E}">
        <p14:creationId xmlns:p14="http://schemas.microsoft.com/office/powerpoint/2010/main" val="30502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DEF3D-C442-4CCB-8745-93BC94F166C8}"/>
              </a:ext>
            </a:extLst>
          </p:cNvPr>
          <p:cNvSpPr>
            <a:spLocks noGrp="1"/>
          </p:cNvSpPr>
          <p:nvPr>
            <p:ph type="title"/>
          </p:nvPr>
        </p:nvSpPr>
        <p:spPr/>
        <p:txBody>
          <a:bodyPr/>
          <a:lstStyle/>
          <a:p>
            <a:r>
              <a:rPr lang="en-US" dirty="0"/>
              <a:t>Step 1: Preparation</a:t>
            </a:r>
          </a:p>
        </p:txBody>
      </p:sp>
      <p:sp>
        <p:nvSpPr>
          <p:cNvPr id="3" name="Content Placeholder 2">
            <a:extLst>
              <a:ext uri="{FF2B5EF4-FFF2-40B4-BE49-F238E27FC236}">
                <a16:creationId xmlns:a16="http://schemas.microsoft.com/office/drawing/2014/main" id="{C8FFA03A-CCB5-A354-1DD7-192BDADCA962}"/>
              </a:ext>
            </a:extLst>
          </p:cNvPr>
          <p:cNvSpPr>
            <a:spLocks noGrp="1"/>
          </p:cNvSpPr>
          <p:nvPr>
            <p:ph idx="1"/>
          </p:nvPr>
        </p:nvSpPr>
        <p:spPr/>
        <p:txBody>
          <a:bodyPr>
            <a:normAutofit fontScale="70000" lnSpcReduction="20000"/>
          </a:bodyPr>
          <a:lstStyle/>
          <a:p>
            <a:r>
              <a:rPr lang="en-US" sz="3400" dirty="0"/>
              <a:t>Preparation is the most crucial phase in the incident response plan, as it determines how well an organization will be able to respond in the event of an attack.</a:t>
            </a:r>
          </a:p>
          <a:p>
            <a:r>
              <a:rPr lang="en-US" sz="3400" dirty="0"/>
              <a:t> It requires several key elements to have been implemented to enable the organization to handle an incident:</a:t>
            </a:r>
          </a:p>
          <a:p>
            <a:pPr marL="0" indent="0">
              <a:buNone/>
            </a:pPr>
            <a:r>
              <a:rPr lang="en-US" b="1" dirty="0"/>
              <a:t>1. Policy</a:t>
            </a:r>
            <a:r>
              <a:rPr lang="en-US" dirty="0"/>
              <a:t>: Provides a written set of principles, rules, or practices within an organization and is a crucial action that offers guidance as to whether an incident has occurred.</a:t>
            </a:r>
          </a:p>
          <a:p>
            <a:pPr marL="0" indent="0">
              <a:buNone/>
            </a:pPr>
            <a:r>
              <a:rPr lang="en-US" b="1" dirty="0"/>
              <a:t>2. Response plan/strategy</a:t>
            </a:r>
            <a:r>
              <a:rPr lang="en-US" dirty="0"/>
              <a:t>: </a:t>
            </a:r>
            <a:r>
              <a:rPr lang="en-US" dirty="0">
                <a:solidFill>
                  <a:srgbClr val="00B0F0"/>
                </a:solidFill>
              </a:rPr>
              <a:t>The response plan needs to include the prioritization of incidents based on organizational impact, from minor incidents like a single workstation failing to a medium risk like a server going down, and high-risk issues like data being stolen from a department. </a:t>
            </a:r>
            <a:r>
              <a:rPr lang="en-US" dirty="0"/>
              <a:t>This can help build the case for management buy-in and gain resources required to handle an incident effectively.</a:t>
            </a:r>
          </a:p>
          <a:p>
            <a:pPr marL="0" indent="0">
              <a:buNone/>
            </a:pPr>
            <a:r>
              <a:rPr lang="en-US" b="1" dirty="0"/>
              <a:t>3. Communication</a:t>
            </a:r>
            <a:r>
              <a:rPr lang="en-US" dirty="0"/>
              <a:t>: </a:t>
            </a:r>
            <a:r>
              <a:rPr lang="en-US" dirty="0">
                <a:solidFill>
                  <a:srgbClr val="00B0F0"/>
                </a:solidFill>
              </a:rPr>
              <a:t>Having a communication plan is vital to ensuring the entire CSIRT knows who to contact, when, and why.</a:t>
            </a:r>
            <a:r>
              <a:rPr lang="en-US" dirty="0"/>
              <a:t> Not having a plan will likely delay the response time and result in the wrong people being contacted. Thers should be  escalation paths that direct issues to appropriate personnel quickly to enable swift decision-making and resolution</a:t>
            </a:r>
          </a:p>
          <a:p>
            <a:endParaRPr lang="en-US" dirty="0"/>
          </a:p>
        </p:txBody>
      </p:sp>
    </p:spTree>
    <p:extLst>
      <p:ext uri="{BB962C8B-B14F-4D97-AF65-F5344CB8AC3E}">
        <p14:creationId xmlns:p14="http://schemas.microsoft.com/office/powerpoint/2010/main" val="1971928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845</TotalTime>
  <Words>2151</Words>
  <Application>Microsoft Office PowerPoint</Application>
  <PresentationFormat>Widescreen</PresentationFormat>
  <Paragraphs>147</Paragraphs>
  <Slides>22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Aptos</vt:lpstr>
      <vt:lpstr>Aptos Display</vt:lpstr>
      <vt:lpstr>Arial</vt:lpstr>
      <vt:lpstr>Neue Haas Grotesk Text Pro</vt:lpstr>
      <vt:lpstr>Office Theme</vt:lpstr>
      <vt:lpstr>Cyber Incident Analysis &amp; Response</vt:lpstr>
      <vt:lpstr>Outline</vt:lpstr>
      <vt:lpstr>Incident Preparation: Building a Strong Cybersecurity Foundation</vt:lpstr>
      <vt:lpstr>Overview</vt:lpstr>
      <vt:lpstr>What is Incident Response</vt:lpstr>
      <vt:lpstr>Why Incident Response Planning Is Important </vt:lpstr>
      <vt:lpstr>CSIRT: Computer Security Incident Response Team </vt:lpstr>
      <vt:lpstr>6 Steps of an Incident Response Plan</vt:lpstr>
      <vt:lpstr>Step 1: Preparation</vt:lpstr>
      <vt:lpstr>Preparation (Cont..)</vt:lpstr>
      <vt:lpstr>Step 2: Identification</vt:lpstr>
      <vt:lpstr>Implementing Monitoring and Alerting Systems</vt:lpstr>
      <vt:lpstr>Step 3: Containment</vt:lpstr>
      <vt:lpstr>Step 4: Eradication</vt:lpstr>
      <vt:lpstr>Step 5: Recovery</vt:lpstr>
      <vt:lpstr>Step 6: Lessons Learned</vt:lpstr>
      <vt:lpstr>Step 6 (Cont…)</vt:lpstr>
      <vt:lpstr>Proactive and Post-Incident Cyber Services: Strengthening Security Posture</vt:lpstr>
      <vt:lpstr>Threat Hunting and Vulnerability Assessments</vt:lpstr>
      <vt:lpstr>Post-Incident Review and Lessons Learned</vt:lpstr>
      <vt:lpstr>Continuous Improvement and Future Risk Mitigation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Risala Khan</dc:creator>
  <cp:lastModifiedBy>Risala Khan</cp:lastModifiedBy>
  <cp:revision>14</cp:revision>
  <dcterms:created xsi:type="dcterms:W3CDTF">2025-07-15T14:40:58Z</dcterms:created>
  <dcterms:modified xsi:type="dcterms:W3CDTF">2025-07-16T15:19:04Z</dcterms:modified>
</cp:coreProperties>
</file>