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 id="324" r:id="rId34"/>
    <p:sldId id="325" r:id="rId35"/>
    <p:sldId id="326" r:id="rId36"/>
    <p:sldId id="327" r:id="rId37"/>
    <p:sldId id="328" r:id="rId38"/>
    <p:sldId id="329" r:id="rId39"/>
    <p:sldId id="330" r:id="rId40"/>
    <p:sldId id="331" r:id="rId41"/>
    <p:sldId id="332" r:id="rId42"/>
    <p:sldId id="333" r:id="rId43"/>
    <p:sldId id="334" r:id="rId44"/>
    <p:sldId id="335" r:id="rId45"/>
    <p:sldId id="33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26" autoAdjust="0"/>
    <p:restoredTop sz="94660"/>
  </p:normalViewPr>
  <p:slideViewPr>
    <p:cSldViewPr snapToGrid="0">
      <p:cViewPr varScale="1">
        <p:scale>
          <a:sx n="65" d="100"/>
          <a:sy n="65"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DFF36-C8E8-4FC8-A287-9E17FE3D7858}"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9E6CF8-A2BA-4626-9664-761ED7B14858}" type="slidenum">
              <a:rPr lang="en-US" smtClean="0"/>
              <a:t>‹#›</a:t>
            </a:fld>
            <a:endParaRPr lang="en-US"/>
          </a:p>
        </p:txBody>
      </p:sp>
    </p:spTree>
    <p:extLst>
      <p:ext uri="{BB962C8B-B14F-4D97-AF65-F5344CB8AC3E}">
        <p14:creationId xmlns:p14="http://schemas.microsoft.com/office/powerpoint/2010/main" val="4123969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Staging servers</a:t>
            </a:r>
            <a:r>
              <a:rPr lang="en-US" dirty="0"/>
              <a:t> are pre-production environments used for </a:t>
            </a:r>
            <a:r>
              <a:rPr lang="en-US" b="1" dirty="0"/>
              <a:t>testing applications, updates, and configurations</a:t>
            </a:r>
            <a:r>
              <a:rPr lang="en-US" dirty="0"/>
              <a:t> before deployment to live systems. Cybercriminals target </a:t>
            </a:r>
            <a:r>
              <a:rPr lang="en-US" b="1" dirty="0"/>
              <a:t>staging servers</a:t>
            </a:r>
            <a:r>
              <a:rPr lang="en-US" dirty="0"/>
              <a:t> because they often have </a:t>
            </a:r>
            <a:r>
              <a:rPr lang="en-US" b="1" dirty="0"/>
              <a:t>weaker security controls</a:t>
            </a:r>
            <a:r>
              <a:rPr lang="en-US" dirty="0"/>
              <a:t> compared to production servers while still containing </a:t>
            </a:r>
            <a:r>
              <a:rPr lang="en-US" b="1" dirty="0"/>
              <a:t>sensitive data and access credentials</a:t>
            </a:r>
            <a:r>
              <a:rPr lang="en-US" dirty="0"/>
              <a:t>.</a:t>
            </a:r>
          </a:p>
        </p:txBody>
      </p:sp>
      <p:sp>
        <p:nvSpPr>
          <p:cNvPr id="4" name="Slide Number Placeholder 3"/>
          <p:cNvSpPr>
            <a:spLocks noGrp="1"/>
          </p:cNvSpPr>
          <p:nvPr>
            <p:ph type="sldNum" sz="quarter" idx="5"/>
          </p:nvPr>
        </p:nvSpPr>
        <p:spPr/>
        <p:txBody>
          <a:bodyPr/>
          <a:lstStyle/>
          <a:p>
            <a:fld id="{629E6CF8-A2BA-4626-9664-761ED7B14858}" type="slidenum">
              <a:rPr lang="en-US" smtClean="0"/>
              <a:t>31</a:t>
            </a:fld>
            <a:endParaRPr lang="en-US"/>
          </a:p>
        </p:txBody>
      </p:sp>
    </p:spTree>
    <p:extLst>
      <p:ext uri="{BB962C8B-B14F-4D97-AF65-F5344CB8AC3E}">
        <p14:creationId xmlns:p14="http://schemas.microsoft.com/office/powerpoint/2010/main" val="653794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C2 Server</a:t>
            </a:r>
            <a:r>
              <a:rPr lang="en-US" dirty="0"/>
              <a:t>: A command-and-control server is used by attackers to control malware or compromised systems remotely.</a:t>
            </a:r>
          </a:p>
          <a:p>
            <a:endParaRPr lang="en-US" dirty="0"/>
          </a:p>
        </p:txBody>
      </p:sp>
      <p:sp>
        <p:nvSpPr>
          <p:cNvPr id="4" name="Slide Number Placeholder 3"/>
          <p:cNvSpPr>
            <a:spLocks noGrp="1"/>
          </p:cNvSpPr>
          <p:nvPr>
            <p:ph type="sldNum" sz="quarter" idx="5"/>
          </p:nvPr>
        </p:nvSpPr>
        <p:spPr/>
        <p:txBody>
          <a:bodyPr/>
          <a:lstStyle/>
          <a:p>
            <a:fld id="{629E6CF8-A2BA-4626-9664-761ED7B14858}" type="slidenum">
              <a:rPr lang="en-US" smtClean="0"/>
              <a:t>34</a:t>
            </a:fld>
            <a:endParaRPr lang="en-US"/>
          </a:p>
        </p:txBody>
      </p:sp>
    </p:spTree>
    <p:extLst>
      <p:ext uri="{BB962C8B-B14F-4D97-AF65-F5344CB8AC3E}">
        <p14:creationId xmlns:p14="http://schemas.microsoft.com/office/powerpoint/2010/main" val="3550339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C2 Server</a:t>
            </a:r>
            <a:r>
              <a:rPr lang="en-US" dirty="0"/>
              <a:t>: A command-and-control server is used by attackers to control malware or compromised systems remotely.</a:t>
            </a:r>
          </a:p>
        </p:txBody>
      </p:sp>
      <p:sp>
        <p:nvSpPr>
          <p:cNvPr id="4" name="Slide Number Placeholder 3"/>
          <p:cNvSpPr>
            <a:spLocks noGrp="1"/>
          </p:cNvSpPr>
          <p:nvPr>
            <p:ph type="sldNum" sz="quarter" idx="5"/>
          </p:nvPr>
        </p:nvSpPr>
        <p:spPr/>
        <p:txBody>
          <a:bodyPr/>
          <a:lstStyle/>
          <a:p>
            <a:fld id="{629E6CF8-A2BA-4626-9664-761ED7B14858}" type="slidenum">
              <a:rPr lang="en-US" smtClean="0"/>
              <a:t>36</a:t>
            </a:fld>
            <a:endParaRPr lang="en-US"/>
          </a:p>
        </p:txBody>
      </p:sp>
    </p:spTree>
    <p:extLst>
      <p:ext uri="{BB962C8B-B14F-4D97-AF65-F5344CB8AC3E}">
        <p14:creationId xmlns:p14="http://schemas.microsoft.com/office/powerpoint/2010/main" val="132585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C2 IOC=Command-and-Control Indicators of Compromise</a:t>
            </a:r>
          </a:p>
        </p:txBody>
      </p:sp>
      <p:sp>
        <p:nvSpPr>
          <p:cNvPr id="4" name="Slide Number Placeholder 3"/>
          <p:cNvSpPr>
            <a:spLocks noGrp="1"/>
          </p:cNvSpPr>
          <p:nvPr>
            <p:ph type="sldNum" sz="quarter" idx="5"/>
          </p:nvPr>
        </p:nvSpPr>
        <p:spPr/>
        <p:txBody>
          <a:bodyPr/>
          <a:lstStyle/>
          <a:p>
            <a:fld id="{629E6CF8-A2BA-4626-9664-761ED7B14858}" type="slidenum">
              <a:rPr lang="en-US" smtClean="0"/>
              <a:t>37</a:t>
            </a:fld>
            <a:endParaRPr lang="en-US"/>
          </a:p>
        </p:txBody>
      </p:sp>
    </p:spTree>
    <p:extLst>
      <p:ext uri="{BB962C8B-B14F-4D97-AF65-F5344CB8AC3E}">
        <p14:creationId xmlns:p14="http://schemas.microsoft.com/office/powerpoint/2010/main" val="87947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Privilege escalation</a:t>
            </a:r>
            <a:r>
              <a:rPr lang="en-US" dirty="0"/>
              <a:t> refers to a technique used by attackers to gain higher levels of access or permissions in a computer system, application, or network</a:t>
            </a:r>
            <a:endParaRPr lang="en-US" b="1" dirty="0"/>
          </a:p>
          <a:p>
            <a:r>
              <a:rPr lang="en-US" b="1" dirty="0"/>
              <a:t>Lateral movement</a:t>
            </a:r>
            <a:r>
              <a:rPr lang="en-US" dirty="0"/>
              <a:t> is a technique used by cyber attackers to navigate through a compromised network, moving from one system, device, or resource to another in an effort to gain access to sensitive data, escalate privileges, or achieve broader control over the network.</a:t>
            </a:r>
          </a:p>
        </p:txBody>
      </p:sp>
      <p:sp>
        <p:nvSpPr>
          <p:cNvPr id="4" name="Slide Number Placeholder 3"/>
          <p:cNvSpPr>
            <a:spLocks noGrp="1"/>
          </p:cNvSpPr>
          <p:nvPr>
            <p:ph type="sldNum" sz="quarter" idx="5"/>
          </p:nvPr>
        </p:nvSpPr>
        <p:spPr/>
        <p:txBody>
          <a:bodyPr/>
          <a:lstStyle/>
          <a:p>
            <a:fld id="{629E6CF8-A2BA-4626-9664-761ED7B14858}" type="slidenum">
              <a:rPr lang="en-US" smtClean="0"/>
              <a:t>38</a:t>
            </a:fld>
            <a:endParaRPr lang="en-US"/>
          </a:p>
        </p:txBody>
      </p:sp>
    </p:spTree>
    <p:extLst>
      <p:ext uri="{BB962C8B-B14F-4D97-AF65-F5344CB8AC3E}">
        <p14:creationId xmlns:p14="http://schemas.microsoft.com/office/powerpoint/2010/main" val="128187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sentence refers to the process of systematically scanning a subnet using ping to identify which devices are online and responding. This can be used for legitimate network management or, in malicious scenarios, for reconnaissance before an attack.</a:t>
            </a:r>
          </a:p>
        </p:txBody>
      </p:sp>
      <p:sp>
        <p:nvSpPr>
          <p:cNvPr id="4" name="Slide Number Placeholder 3"/>
          <p:cNvSpPr>
            <a:spLocks noGrp="1"/>
          </p:cNvSpPr>
          <p:nvPr>
            <p:ph type="sldNum" sz="quarter" idx="5"/>
          </p:nvPr>
        </p:nvSpPr>
        <p:spPr/>
        <p:txBody>
          <a:bodyPr/>
          <a:lstStyle/>
          <a:p>
            <a:fld id="{629E6CF8-A2BA-4626-9664-761ED7B14858}" type="slidenum">
              <a:rPr lang="en-US" smtClean="0"/>
              <a:t>40</a:t>
            </a:fld>
            <a:endParaRPr lang="en-US"/>
          </a:p>
        </p:txBody>
      </p:sp>
    </p:spTree>
    <p:extLst>
      <p:ext uri="{BB962C8B-B14F-4D97-AF65-F5344CB8AC3E}">
        <p14:creationId xmlns:p14="http://schemas.microsoft.com/office/powerpoint/2010/main" val="2215435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3EF9-E107-EF75-7C52-1D11D495E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BDAC51-20C5-6455-ED55-8C8873F722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A408A0-C63A-8E71-6E69-C0E38F9BD3B7}"/>
              </a:ext>
            </a:extLst>
          </p:cNvPr>
          <p:cNvSpPr>
            <a:spLocks noGrp="1"/>
          </p:cNvSpPr>
          <p:nvPr>
            <p:ph type="dt" sz="half" idx="10"/>
          </p:nvPr>
        </p:nvSpPr>
        <p:spPr/>
        <p:txBody>
          <a:bodyPr/>
          <a:lstStyle/>
          <a:p>
            <a:fld id="{4B33A18E-F1F8-4ECB-90AE-5FC7BCD111D3}" type="datetime1">
              <a:rPr lang="en-US" smtClean="0"/>
              <a:t>3/19/2025</a:t>
            </a:fld>
            <a:endParaRPr lang="en-US"/>
          </a:p>
        </p:txBody>
      </p:sp>
      <p:sp>
        <p:nvSpPr>
          <p:cNvPr id="5" name="Footer Placeholder 4">
            <a:extLst>
              <a:ext uri="{FF2B5EF4-FFF2-40B4-BE49-F238E27FC236}">
                <a16:creationId xmlns:a16="http://schemas.microsoft.com/office/drawing/2014/main" id="{EC2999DC-FA89-6C95-1376-BD79B88C8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3EAA3-0E06-0245-BA7C-73FC8804F0D9}"/>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197317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5C6A-CDCA-5496-2372-65368704F2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E39FFC-264F-3B36-1165-29E9E3207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8959F-0AF4-6C38-4D9E-88088BBE19D5}"/>
              </a:ext>
            </a:extLst>
          </p:cNvPr>
          <p:cNvSpPr>
            <a:spLocks noGrp="1"/>
          </p:cNvSpPr>
          <p:nvPr>
            <p:ph type="dt" sz="half" idx="10"/>
          </p:nvPr>
        </p:nvSpPr>
        <p:spPr/>
        <p:txBody>
          <a:bodyPr/>
          <a:lstStyle/>
          <a:p>
            <a:fld id="{2AFDF702-B580-4CC7-AF71-F3DA820EDDCB}" type="datetime1">
              <a:rPr lang="en-US" smtClean="0"/>
              <a:t>3/19/2025</a:t>
            </a:fld>
            <a:endParaRPr lang="en-US"/>
          </a:p>
        </p:txBody>
      </p:sp>
      <p:sp>
        <p:nvSpPr>
          <p:cNvPr id="5" name="Footer Placeholder 4">
            <a:extLst>
              <a:ext uri="{FF2B5EF4-FFF2-40B4-BE49-F238E27FC236}">
                <a16:creationId xmlns:a16="http://schemas.microsoft.com/office/drawing/2014/main" id="{17D8D907-95BE-25F0-7FD2-03C65FC9E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F613B-BF89-57BD-6AEC-F546F6B7961F}"/>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1093607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7E294-BA28-06EE-4209-B5F5E73B9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7B9FCB-2E8E-3C15-016D-DE860A8455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B38905-3652-8754-92F9-35DD490A3AD1}"/>
              </a:ext>
            </a:extLst>
          </p:cNvPr>
          <p:cNvSpPr>
            <a:spLocks noGrp="1"/>
          </p:cNvSpPr>
          <p:nvPr>
            <p:ph type="dt" sz="half" idx="10"/>
          </p:nvPr>
        </p:nvSpPr>
        <p:spPr/>
        <p:txBody>
          <a:bodyPr/>
          <a:lstStyle/>
          <a:p>
            <a:fld id="{676785DE-A873-4059-A8EE-0EE596795E8F}" type="datetime1">
              <a:rPr lang="en-US" smtClean="0"/>
              <a:t>3/19/2025</a:t>
            </a:fld>
            <a:endParaRPr lang="en-US"/>
          </a:p>
        </p:txBody>
      </p:sp>
      <p:sp>
        <p:nvSpPr>
          <p:cNvPr id="5" name="Footer Placeholder 4">
            <a:extLst>
              <a:ext uri="{FF2B5EF4-FFF2-40B4-BE49-F238E27FC236}">
                <a16:creationId xmlns:a16="http://schemas.microsoft.com/office/drawing/2014/main" id="{82D60926-F2EB-B186-1096-8066A4491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A6113-9CBC-F1E7-5761-769D508BFA0B}"/>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136705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5C06-52A3-A515-02F4-E7405DDF6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F8A6DB-7D1D-7AB9-78F2-1F730CE293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10615-9EA3-5ABD-576B-D9A199E98EB9}"/>
              </a:ext>
            </a:extLst>
          </p:cNvPr>
          <p:cNvSpPr>
            <a:spLocks noGrp="1"/>
          </p:cNvSpPr>
          <p:nvPr>
            <p:ph type="dt" sz="half" idx="10"/>
          </p:nvPr>
        </p:nvSpPr>
        <p:spPr/>
        <p:txBody>
          <a:bodyPr/>
          <a:lstStyle/>
          <a:p>
            <a:fld id="{B6B4BFE5-BC97-48DE-B220-D387D1886028}" type="datetime1">
              <a:rPr lang="en-US" smtClean="0"/>
              <a:t>3/19/2025</a:t>
            </a:fld>
            <a:endParaRPr lang="en-US"/>
          </a:p>
        </p:txBody>
      </p:sp>
      <p:sp>
        <p:nvSpPr>
          <p:cNvPr id="5" name="Footer Placeholder 4">
            <a:extLst>
              <a:ext uri="{FF2B5EF4-FFF2-40B4-BE49-F238E27FC236}">
                <a16:creationId xmlns:a16="http://schemas.microsoft.com/office/drawing/2014/main" id="{1A78D3E3-7B1D-B160-998A-080105579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6B300-E12B-AF63-AF1F-1352D2F00307}"/>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249353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3631-6056-8726-9EC4-ED65284D3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AE45DD-A2DF-DB20-52B1-647B7FC606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C5560F-257A-0475-A6FA-ECCC69470128}"/>
              </a:ext>
            </a:extLst>
          </p:cNvPr>
          <p:cNvSpPr>
            <a:spLocks noGrp="1"/>
          </p:cNvSpPr>
          <p:nvPr>
            <p:ph type="dt" sz="half" idx="10"/>
          </p:nvPr>
        </p:nvSpPr>
        <p:spPr/>
        <p:txBody>
          <a:bodyPr/>
          <a:lstStyle/>
          <a:p>
            <a:fld id="{7C5D1F9B-B139-4C06-A8FC-F89C303B404A}" type="datetime1">
              <a:rPr lang="en-US" smtClean="0"/>
              <a:t>3/19/2025</a:t>
            </a:fld>
            <a:endParaRPr lang="en-US"/>
          </a:p>
        </p:txBody>
      </p:sp>
      <p:sp>
        <p:nvSpPr>
          <p:cNvPr id="5" name="Footer Placeholder 4">
            <a:extLst>
              <a:ext uri="{FF2B5EF4-FFF2-40B4-BE49-F238E27FC236}">
                <a16:creationId xmlns:a16="http://schemas.microsoft.com/office/drawing/2014/main" id="{5B2C217F-C534-84EB-2857-38E5E6CEB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5CA14-C0D1-7ED8-840F-D2D1ED27AEA5}"/>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1630704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A33B-D35A-9D60-799C-E132898543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61DB61-EEFA-725C-5E73-24C643F62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AD5D00-849C-48C2-B45B-8F5676961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02A4E-F49D-09F2-AEC7-DA81518C9FF2}"/>
              </a:ext>
            </a:extLst>
          </p:cNvPr>
          <p:cNvSpPr>
            <a:spLocks noGrp="1"/>
          </p:cNvSpPr>
          <p:nvPr>
            <p:ph type="dt" sz="half" idx="10"/>
          </p:nvPr>
        </p:nvSpPr>
        <p:spPr/>
        <p:txBody>
          <a:bodyPr/>
          <a:lstStyle/>
          <a:p>
            <a:fld id="{31D10447-4FA3-42B7-9267-D7A07BDF7F0F}" type="datetime1">
              <a:rPr lang="en-US" smtClean="0"/>
              <a:t>3/19/2025</a:t>
            </a:fld>
            <a:endParaRPr lang="en-US"/>
          </a:p>
        </p:txBody>
      </p:sp>
      <p:sp>
        <p:nvSpPr>
          <p:cNvPr id="6" name="Footer Placeholder 5">
            <a:extLst>
              <a:ext uri="{FF2B5EF4-FFF2-40B4-BE49-F238E27FC236}">
                <a16:creationId xmlns:a16="http://schemas.microsoft.com/office/drawing/2014/main" id="{C2D5F7B6-A0DB-162F-C40F-06225F175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BEC69-F5E8-ADC2-7682-628DB94900F4}"/>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95377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EEA2-2EB8-5B19-8FCD-C12E15A396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5B975D-7446-F211-5B9A-802271C749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C69926-3AB4-A626-6EFC-50AC70475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3CE21-108D-7C80-C139-B558F55109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F72926-1034-A46B-4D3C-1CD7A5757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B6AF09-5406-7787-C031-9852EAA2521D}"/>
              </a:ext>
            </a:extLst>
          </p:cNvPr>
          <p:cNvSpPr>
            <a:spLocks noGrp="1"/>
          </p:cNvSpPr>
          <p:nvPr>
            <p:ph type="dt" sz="half" idx="10"/>
          </p:nvPr>
        </p:nvSpPr>
        <p:spPr/>
        <p:txBody>
          <a:bodyPr/>
          <a:lstStyle/>
          <a:p>
            <a:fld id="{DB3E4E8B-F36A-4586-B37A-2B4F6AC9D908}" type="datetime1">
              <a:rPr lang="en-US" smtClean="0"/>
              <a:t>3/19/2025</a:t>
            </a:fld>
            <a:endParaRPr lang="en-US"/>
          </a:p>
        </p:txBody>
      </p:sp>
      <p:sp>
        <p:nvSpPr>
          <p:cNvPr id="8" name="Footer Placeholder 7">
            <a:extLst>
              <a:ext uri="{FF2B5EF4-FFF2-40B4-BE49-F238E27FC236}">
                <a16:creationId xmlns:a16="http://schemas.microsoft.com/office/drawing/2014/main" id="{C33AEEF7-38C2-A3D8-C64B-8C9C85E2E1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B8967B-B37E-EC58-44B3-7A3A229DAA72}"/>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181862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E4D0-FB75-207D-BB02-5A12836CAC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D4A08-F3C3-9EA0-A8CB-366EEF45F1F8}"/>
              </a:ext>
            </a:extLst>
          </p:cNvPr>
          <p:cNvSpPr>
            <a:spLocks noGrp="1"/>
          </p:cNvSpPr>
          <p:nvPr>
            <p:ph type="dt" sz="half" idx="10"/>
          </p:nvPr>
        </p:nvSpPr>
        <p:spPr/>
        <p:txBody>
          <a:bodyPr/>
          <a:lstStyle/>
          <a:p>
            <a:fld id="{4E3AF9EC-2C30-4829-9E42-4A182C9097B6}" type="datetime1">
              <a:rPr lang="en-US" smtClean="0"/>
              <a:t>3/19/2025</a:t>
            </a:fld>
            <a:endParaRPr lang="en-US"/>
          </a:p>
        </p:txBody>
      </p:sp>
      <p:sp>
        <p:nvSpPr>
          <p:cNvPr id="4" name="Footer Placeholder 3">
            <a:extLst>
              <a:ext uri="{FF2B5EF4-FFF2-40B4-BE49-F238E27FC236}">
                <a16:creationId xmlns:a16="http://schemas.microsoft.com/office/drawing/2014/main" id="{BC694C0E-11C3-8F40-D45A-C9A5AF56A3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F113AB-544E-85BE-786B-C9746F75F354}"/>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396118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B274E-C833-CFA7-FF6A-9B8348030A9A}"/>
              </a:ext>
            </a:extLst>
          </p:cNvPr>
          <p:cNvSpPr>
            <a:spLocks noGrp="1"/>
          </p:cNvSpPr>
          <p:nvPr>
            <p:ph type="dt" sz="half" idx="10"/>
          </p:nvPr>
        </p:nvSpPr>
        <p:spPr/>
        <p:txBody>
          <a:bodyPr/>
          <a:lstStyle/>
          <a:p>
            <a:fld id="{ED4997B1-8DE8-478A-BD41-5B687051AE62}" type="datetime1">
              <a:rPr lang="en-US" smtClean="0"/>
              <a:t>3/19/2025</a:t>
            </a:fld>
            <a:endParaRPr lang="en-US"/>
          </a:p>
        </p:txBody>
      </p:sp>
      <p:sp>
        <p:nvSpPr>
          <p:cNvPr id="3" name="Footer Placeholder 2">
            <a:extLst>
              <a:ext uri="{FF2B5EF4-FFF2-40B4-BE49-F238E27FC236}">
                <a16:creationId xmlns:a16="http://schemas.microsoft.com/office/drawing/2014/main" id="{81A7E572-CB57-5D69-8976-989A4E5ABC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227E85-3F00-BD91-D409-597F21C40AA7}"/>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236812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C65B-1FDF-F842-8E77-F34043687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B919F0-B62A-BBF5-BFB5-8A639A1F5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25DFB-5E50-BFA8-4C61-C184C1C76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EC1A-12D2-2756-C8AE-03BC3EEBAFCB}"/>
              </a:ext>
            </a:extLst>
          </p:cNvPr>
          <p:cNvSpPr>
            <a:spLocks noGrp="1"/>
          </p:cNvSpPr>
          <p:nvPr>
            <p:ph type="dt" sz="half" idx="10"/>
          </p:nvPr>
        </p:nvSpPr>
        <p:spPr/>
        <p:txBody>
          <a:bodyPr/>
          <a:lstStyle/>
          <a:p>
            <a:fld id="{B88EE7DC-9B66-4F57-8A1C-9B04C1A69172}" type="datetime1">
              <a:rPr lang="en-US" smtClean="0"/>
              <a:t>3/19/2025</a:t>
            </a:fld>
            <a:endParaRPr lang="en-US"/>
          </a:p>
        </p:txBody>
      </p:sp>
      <p:sp>
        <p:nvSpPr>
          <p:cNvPr id="6" name="Footer Placeholder 5">
            <a:extLst>
              <a:ext uri="{FF2B5EF4-FFF2-40B4-BE49-F238E27FC236}">
                <a16:creationId xmlns:a16="http://schemas.microsoft.com/office/drawing/2014/main" id="{51C509F4-90F6-1866-66C1-7888BA2FAB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BC37B0-1BC6-C20C-82B2-F8B0F21BE088}"/>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318516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6CED0-5566-9BFD-8135-2D52204B5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55DC3E-DB9A-5987-C1FA-5CBD5CBEDF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67F8B2-7618-7B00-D559-4AEE687B6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0E5B9-C79F-6C86-4DFD-7F05A8715149}"/>
              </a:ext>
            </a:extLst>
          </p:cNvPr>
          <p:cNvSpPr>
            <a:spLocks noGrp="1"/>
          </p:cNvSpPr>
          <p:nvPr>
            <p:ph type="dt" sz="half" idx="10"/>
          </p:nvPr>
        </p:nvSpPr>
        <p:spPr/>
        <p:txBody>
          <a:bodyPr/>
          <a:lstStyle/>
          <a:p>
            <a:fld id="{7965B916-972B-450A-83B6-6F7E655D7C86}" type="datetime1">
              <a:rPr lang="en-US" smtClean="0"/>
              <a:t>3/19/2025</a:t>
            </a:fld>
            <a:endParaRPr lang="en-US"/>
          </a:p>
        </p:txBody>
      </p:sp>
      <p:sp>
        <p:nvSpPr>
          <p:cNvPr id="6" name="Footer Placeholder 5">
            <a:extLst>
              <a:ext uri="{FF2B5EF4-FFF2-40B4-BE49-F238E27FC236}">
                <a16:creationId xmlns:a16="http://schemas.microsoft.com/office/drawing/2014/main" id="{645744CA-2443-0F06-0254-16A33BDAC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19C1BC-3F41-FBEC-9397-BE1E3352971D}"/>
              </a:ext>
            </a:extLst>
          </p:cNvPr>
          <p:cNvSpPr>
            <a:spLocks noGrp="1"/>
          </p:cNvSpPr>
          <p:nvPr>
            <p:ph type="sldNum" sz="quarter" idx="12"/>
          </p:nvPr>
        </p:nvSpPr>
        <p:spPr/>
        <p:txBody>
          <a:bodyPr/>
          <a:lstStyle/>
          <a:p>
            <a:fld id="{ACAE8505-183B-4FDC-882A-FDF6988C64AE}" type="slidenum">
              <a:rPr lang="en-US" smtClean="0"/>
              <a:t>‹#›</a:t>
            </a:fld>
            <a:endParaRPr lang="en-US"/>
          </a:p>
        </p:txBody>
      </p:sp>
    </p:spTree>
    <p:extLst>
      <p:ext uri="{BB962C8B-B14F-4D97-AF65-F5344CB8AC3E}">
        <p14:creationId xmlns:p14="http://schemas.microsoft.com/office/powerpoint/2010/main" val="242642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53B16-6D22-6929-F3FC-C8529A083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CAE24-9BB6-FC5C-BD7A-FE73D42B6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EB913-A5F0-9058-87DB-0BCD6B4F1C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144150-5B2F-48A7-A7B5-9963E11C6014}" type="datetime1">
              <a:rPr lang="en-US" smtClean="0"/>
              <a:t>3/19/2025</a:t>
            </a:fld>
            <a:endParaRPr lang="en-US"/>
          </a:p>
        </p:txBody>
      </p:sp>
      <p:sp>
        <p:nvSpPr>
          <p:cNvPr id="5" name="Footer Placeholder 4">
            <a:extLst>
              <a:ext uri="{FF2B5EF4-FFF2-40B4-BE49-F238E27FC236}">
                <a16:creationId xmlns:a16="http://schemas.microsoft.com/office/drawing/2014/main" id="{6F024752-055E-D39E-528E-0BD5BD2C47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83D953-DF09-5A28-264B-FBF0193C3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AE8505-183B-4FDC-882A-FDF6988C64AE}" type="slidenum">
              <a:rPr lang="en-US" smtClean="0"/>
              <a:t>‹#›</a:t>
            </a:fld>
            <a:endParaRPr lang="en-US"/>
          </a:p>
        </p:txBody>
      </p:sp>
    </p:spTree>
    <p:extLst>
      <p:ext uri="{BB962C8B-B14F-4D97-AF65-F5344CB8AC3E}">
        <p14:creationId xmlns:p14="http://schemas.microsoft.com/office/powerpoint/2010/main" val="1413607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F951-3B50-55C1-9AA5-70D74E78741F}"/>
              </a:ext>
            </a:extLst>
          </p:cNvPr>
          <p:cNvSpPr>
            <a:spLocks noGrp="1"/>
          </p:cNvSpPr>
          <p:nvPr>
            <p:ph type="ctrTitle"/>
          </p:nvPr>
        </p:nvSpPr>
        <p:spPr/>
        <p:txBody>
          <a:bodyPr/>
          <a:lstStyle/>
          <a:p>
            <a:r>
              <a:rPr lang="en-US" dirty="0"/>
              <a:t>Ethical Hacking Concepts</a:t>
            </a:r>
          </a:p>
        </p:txBody>
      </p:sp>
      <p:sp>
        <p:nvSpPr>
          <p:cNvPr id="3" name="Subtitle 2">
            <a:extLst>
              <a:ext uri="{FF2B5EF4-FFF2-40B4-BE49-F238E27FC236}">
                <a16:creationId xmlns:a16="http://schemas.microsoft.com/office/drawing/2014/main" id="{7AFDFE17-790F-78E0-970A-D16451A1282A}"/>
              </a:ext>
            </a:extLst>
          </p:cNvPr>
          <p:cNvSpPr>
            <a:spLocks noGrp="1"/>
          </p:cNvSpPr>
          <p:nvPr>
            <p:ph type="subTitle" idx="1"/>
          </p:nvPr>
        </p:nvSpPr>
        <p:spPr/>
        <p:txBody>
          <a:bodyPr/>
          <a:lstStyle/>
          <a:p>
            <a:r>
              <a:rPr lang="en-US" dirty="0"/>
              <a:t>Dr. Risala </a:t>
            </a:r>
            <a:r>
              <a:rPr lang="en-US" dirty="0" err="1"/>
              <a:t>Tasin</a:t>
            </a:r>
            <a:r>
              <a:rPr lang="en-US" dirty="0"/>
              <a:t> Khan</a:t>
            </a:r>
          </a:p>
          <a:p>
            <a:r>
              <a:rPr lang="en-US" dirty="0"/>
              <a:t>Professor</a:t>
            </a:r>
          </a:p>
          <a:p>
            <a:r>
              <a:rPr lang="en-US" dirty="0"/>
              <a:t>IIT, JU</a:t>
            </a:r>
          </a:p>
        </p:txBody>
      </p:sp>
      <p:sp>
        <p:nvSpPr>
          <p:cNvPr id="4" name="Slide Number Placeholder 3">
            <a:extLst>
              <a:ext uri="{FF2B5EF4-FFF2-40B4-BE49-F238E27FC236}">
                <a16:creationId xmlns:a16="http://schemas.microsoft.com/office/drawing/2014/main" id="{ED51BF10-9DCC-5083-C5C2-4C42C661EA1E}"/>
              </a:ext>
            </a:extLst>
          </p:cNvPr>
          <p:cNvSpPr>
            <a:spLocks noGrp="1"/>
          </p:cNvSpPr>
          <p:nvPr>
            <p:ph type="sldNum" sz="quarter" idx="12"/>
          </p:nvPr>
        </p:nvSpPr>
        <p:spPr/>
        <p:txBody>
          <a:bodyPr/>
          <a:lstStyle/>
          <a:p>
            <a:fld id="{ACAE8505-183B-4FDC-882A-FDF6988C64AE}" type="slidenum">
              <a:rPr lang="en-US" smtClean="0"/>
              <a:t>1</a:t>
            </a:fld>
            <a:endParaRPr lang="en-US"/>
          </a:p>
        </p:txBody>
      </p:sp>
    </p:spTree>
    <p:extLst>
      <p:ext uri="{BB962C8B-B14F-4D97-AF65-F5344CB8AC3E}">
        <p14:creationId xmlns:p14="http://schemas.microsoft.com/office/powerpoint/2010/main" val="3553641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37DE-DBFD-5804-A4E6-6D1F231DA021}"/>
              </a:ext>
            </a:extLst>
          </p:cNvPr>
          <p:cNvSpPr>
            <a:spLocks noGrp="1"/>
          </p:cNvSpPr>
          <p:nvPr>
            <p:ph type="title"/>
          </p:nvPr>
        </p:nvSpPr>
        <p:spPr/>
        <p:txBody>
          <a:bodyPr/>
          <a:lstStyle/>
          <a:p>
            <a:r>
              <a:rPr lang="en-US" dirty="0"/>
              <a:t>Means</a:t>
            </a:r>
          </a:p>
        </p:txBody>
      </p:sp>
      <p:sp>
        <p:nvSpPr>
          <p:cNvPr id="3" name="Content Placeholder 2">
            <a:extLst>
              <a:ext uri="{FF2B5EF4-FFF2-40B4-BE49-F238E27FC236}">
                <a16:creationId xmlns:a16="http://schemas.microsoft.com/office/drawing/2014/main" id="{50D68A67-4922-F15D-D274-808FA48EB771}"/>
              </a:ext>
            </a:extLst>
          </p:cNvPr>
          <p:cNvSpPr>
            <a:spLocks noGrp="1"/>
          </p:cNvSpPr>
          <p:nvPr>
            <p:ph idx="1"/>
          </p:nvPr>
        </p:nvSpPr>
        <p:spPr/>
        <p:txBody>
          <a:bodyPr>
            <a:normAutofit fontScale="92500"/>
          </a:bodyPr>
          <a:lstStyle/>
          <a:p>
            <a:pPr algn="just"/>
            <a:r>
              <a:rPr lang="en-US" sz="2400" b="0" i="0" u="none" strike="noStrike" baseline="0" dirty="0">
                <a:solidFill>
                  <a:srgbClr val="000000"/>
                </a:solidFill>
                <a:latin typeface="PalatinoLinotype-Roman"/>
              </a:rPr>
              <a:t>Once an attacker has a motive, they need the means to perform the attack. </a:t>
            </a:r>
          </a:p>
          <a:p>
            <a:pPr algn="just"/>
            <a:r>
              <a:rPr lang="en-US" sz="2400" b="1" i="0" u="none" strike="noStrike" baseline="0" dirty="0">
                <a:solidFill>
                  <a:srgbClr val="00B0F0"/>
                </a:solidFill>
                <a:latin typeface="PalatinoLinotype-Roman"/>
              </a:rPr>
              <a:t>Means</a:t>
            </a:r>
            <a:r>
              <a:rPr lang="en-US" sz="2400" b="0" i="0" u="none" strike="noStrike" baseline="0" dirty="0">
                <a:solidFill>
                  <a:srgbClr val="00B0F0"/>
                </a:solidFill>
                <a:latin typeface="PalatinoLinotype-Roman"/>
              </a:rPr>
              <a:t> refers to the technology plus an individual’s or group’s skills, knowledge, and available resources. </a:t>
            </a:r>
          </a:p>
          <a:p>
            <a:pPr algn="just"/>
            <a:r>
              <a:rPr lang="en-US" sz="2400" b="0" i="0" u="none" strike="noStrike" baseline="0" dirty="0">
                <a:solidFill>
                  <a:srgbClr val="000000"/>
                </a:solidFill>
                <a:latin typeface="PalatinoLinotype-Roman"/>
              </a:rPr>
              <a:t>By understanding these requirements to commit a given crime, plus the potential motivations, investigators can narrow down attribution to individuals or groups and eliminate others.</a:t>
            </a:r>
          </a:p>
          <a:p>
            <a:pPr algn="just"/>
            <a:r>
              <a:rPr lang="en-US" sz="2400" b="0" i="0" u="none" strike="noStrike" baseline="0" dirty="0">
                <a:solidFill>
                  <a:srgbClr val="000000"/>
                </a:solidFill>
                <a:latin typeface="PalatinoLinotype-Roman"/>
              </a:rPr>
              <a:t> Additionally, investigators need to be aware of technological innovations as potential means of committing cybercrimes in relation to the crime committed.</a:t>
            </a:r>
          </a:p>
          <a:p>
            <a:pPr algn="just"/>
            <a:r>
              <a:rPr lang="en-US" sz="2400" b="0" i="0" u="none" strike="noStrike" baseline="0" dirty="0">
                <a:solidFill>
                  <a:srgbClr val="000000"/>
                </a:solidFill>
                <a:latin typeface="PalatinoLinotype-Roman"/>
              </a:rPr>
              <a:t> By way of example, a nation-state actor in China would not have the means to access and sabotage an electrical plant in the United States physically. However, once the electrical plant installed IoT sensors and connected them to the internet, the means would be made available.</a:t>
            </a:r>
            <a:endParaRPr lang="en-US" sz="3600" dirty="0">
              <a:latin typeface="PalatinoLinotype-Roman"/>
            </a:endParaRPr>
          </a:p>
        </p:txBody>
      </p:sp>
      <p:sp>
        <p:nvSpPr>
          <p:cNvPr id="4" name="Slide Number Placeholder 3">
            <a:extLst>
              <a:ext uri="{FF2B5EF4-FFF2-40B4-BE49-F238E27FC236}">
                <a16:creationId xmlns:a16="http://schemas.microsoft.com/office/drawing/2014/main" id="{78695CC3-040B-F92D-FBEB-EF22BE98DD40}"/>
              </a:ext>
            </a:extLst>
          </p:cNvPr>
          <p:cNvSpPr>
            <a:spLocks noGrp="1"/>
          </p:cNvSpPr>
          <p:nvPr>
            <p:ph type="sldNum" sz="quarter" idx="12"/>
          </p:nvPr>
        </p:nvSpPr>
        <p:spPr/>
        <p:txBody>
          <a:bodyPr/>
          <a:lstStyle/>
          <a:p>
            <a:fld id="{ACAE8505-183B-4FDC-882A-FDF6988C64AE}" type="slidenum">
              <a:rPr lang="en-US" smtClean="0"/>
              <a:t>10</a:t>
            </a:fld>
            <a:endParaRPr lang="en-US"/>
          </a:p>
        </p:txBody>
      </p:sp>
    </p:spTree>
    <p:extLst>
      <p:ext uri="{BB962C8B-B14F-4D97-AF65-F5344CB8AC3E}">
        <p14:creationId xmlns:p14="http://schemas.microsoft.com/office/powerpoint/2010/main" val="2998079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8521F-769E-653E-5398-DB10F0BCDA49}"/>
              </a:ext>
            </a:extLst>
          </p:cNvPr>
          <p:cNvSpPr>
            <a:spLocks noGrp="1"/>
          </p:cNvSpPr>
          <p:nvPr>
            <p:ph type="title"/>
          </p:nvPr>
        </p:nvSpPr>
        <p:spPr/>
        <p:txBody>
          <a:bodyPr/>
          <a:lstStyle/>
          <a:p>
            <a:r>
              <a:rPr lang="en-US" dirty="0"/>
              <a:t>Opportunity</a:t>
            </a:r>
          </a:p>
        </p:txBody>
      </p:sp>
      <p:sp>
        <p:nvSpPr>
          <p:cNvPr id="3" name="Content Placeholder 2">
            <a:extLst>
              <a:ext uri="{FF2B5EF4-FFF2-40B4-BE49-F238E27FC236}">
                <a16:creationId xmlns:a16="http://schemas.microsoft.com/office/drawing/2014/main" id="{700EA0F8-69E0-56D5-8133-DB972F43CB8A}"/>
              </a:ext>
            </a:extLst>
          </p:cNvPr>
          <p:cNvSpPr>
            <a:spLocks noGrp="1"/>
          </p:cNvSpPr>
          <p:nvPr>
            <p:ph idx="1"/>
          </p:nvPr>
        </p:nvSpPr>
        <p:spPr/>
        <p:txBody>
          <a:bodyPr>
            <a:normAutofit/>
          </a:bodyPr>
          <a:lstStyle/>
          <a:p>
            <a:pPr algn="just"/>
            <a:r>
              <a:rPr lang="en-US" sz="2400" b="0" i="0" u="none" strike="noStrike" baseline="0" dirty="0">
                <a:solidFill>
                  <a:srgbClr val="000000"/>
                </a:solidFill>
                <a:latin typeface="PalatinoLinotype-Roman"/>
              </a:rPr>
              <a:t>The third part, completing the triangle, is </a:t>
            </a:r>
            <a:r>
              <a:rPr lang="en-US" sz="2400" b="1" i="0" u="none" strike="noStrike" baseline="0" dirty="0">
                <a:solidFill>
                  <a:srgbClr val="000000"/>
                </a:solidFill>
                <a:latin typeface="PalatinoLinotype-Roman"/>
              </a:rPr>
              <a:t>opportunity</a:t>
            </a:r>
            <a:r>
              <a:rPr lang="en-US" sz="2400" b="0" i="0" u="none" strike="noStrike" baseline="0" dirty="0">
                <a:solidFill>
                  <a:srgbClr val="000000"/>
                </a:solidFill>
                <a:latin typeface="PalatinoLinotype-Roman"/>
              </a:rPr>
              <a:t>. </a:t>
            </a:r>
          </a:p>
          <a:p>
            <a:pPr algn="just"/>
            <a:r>
              <a:rPr lang="en-US" sz="2400" b="0" i="0" u="none" strike="noStrike" baseline="0" dirty="0">
                <a:solidFill>
                  <a:srgbClr val="000000"/>
                </a:solidFill>
                <a:latin typeface="PalatinoLinotype-Roman"/>
              </a:rPr>
              <a:t>Used in conjunction with motive and means, </a:t>
            </a:r>
            <a:r>
              <a:rPr lang="en-US" sz="2400" b="0" i="0" u="none" strike="noStrike" baseline="0" dirty="0">
                <a:solidFill>
                  <a:srgbClr val="00B0F0"/>
                </a:solidFill>
                <a:latin typeface="PalatinoLinotype-Roman"/>
              </a:rPr>
              <a:t>an opportunity is that moment or chance where the attack can be completed successfully.</a:t>
            </a:r>
          </a:p>
          <a:p>
            <a:pPr algn="just"/>
            <a:r>
              <a:rPr lang="en-US" sz="2400" b="0" i="0" u="none" strike="noStrike" baseline="0" dirty="0">
                <a:solidFill>
                  <a:srgbClr val="000000"/>
                </a:solidFill>
                <a:latin typeface="PalatinoLinotype-Roman"/>
              </a:rPr>
              <a:t> For an opportunity to be available, it means that various protective mechanisms were either ineffective or non-existent.</a:t>
            </a:r>
          </a:p>
          <a:p>
            <a:pPr algn="just"/>
            <a:r>
              <a:rPr lang="en-US" sz="2400" b="0" i="0" u="none" strike="noStrike" baseline="0" dirty="0">
                <a:solidFill>
                  <a:srgbClr val="000000"/>
                </a:solidFill>
                <a:latin typeface="PalatinoLinotype-Roman"/>
              </a:rPr>
              <a:t> For example, a power failure might cause locked doors to fail open for safety but allow criminals free access to all areas of the company. </a:t>
            </a:r>
          </a:p>
          <a:p>
            <a:pPr algn="just"/>
            <a:r>
              <a:rPr lang="en-US" sz="2400" b="0" i="0" u="none" strike="noStrike" baseline="0" dirty="0">
                <a:solidFill>
                  <a:srgbClr val="000000"/>
                </a:solidFill>
                <a:latin typeface="PalatinoLinotype-Roman"/>
              </a:rPr>
              <a:t>Or, unpatched servers exposed to the internet might be discovered during a scan, informing attackers what exploit(s) will be successful in accessing the core network. </a:t>
            </a:r>
          </a:p>
        </p:txBody>
      </p:sp>
      <p:sp>
        <p:nvSpPr>
          <p:cNvPr id="4" name="Slide Number Placeholder 3">
            <a:extLst>
              <a:ext uri="{FF2B5EF4-FFF2-40B4-BE49-F238E27FC236}">
                <a16:creationId xmlns:a16="http://schemas.microsoft.com/office/drawing/2014/main" id="{9C84522A-9590-DD54-78DC-72FB9D4FF356}"/>
              </a:ext>
            </a:extLst>
          </p:cNvPr>
          <p:cNvSpPr>
            <a:spLocks noGrp="1"/>
          </p:cNvSpPr>
          <p:nvPr>
            <p:ph type="sldNum" sz="quarter" idx="12"/>
          </p:nvPr>
        </p:nvSpPr>
        <p:spPr/>
        <p:txBody>
          <a:bodyPr/>
          <a:lstStyle/>
          <a:p>
            <a:fld id="{ACAE8505-183B-4FDC-882A-FDF6988C64AE}" type="slidenum">
              <a:rPr lang="en-US" smtClean="0"/>
              <a:t>11</a:t>
            </a:fld>
            <a:endParaRPr lang="en-US"/>
          </a:p>
        </p:txBody>
      </p:sp>
    </p:spTree>
    <p:extLst>
      <p:ext uri="{BB962C8B-B14F-4D97-AF65-F5344CB8AC3E}">
        <p14:creationId xmlns:p14="http://schemas.microsoft.com/office/powerpoint/2010/main" val="203809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311295CE-2AD2-DC2A-1EBF-05F845865F52}"/>
              </a:ext>
            </a:extLst>
          </p:cNvPr>
          <p:cNvSpPr>
            <a:spLocks noGrp="1"/>
          </p:cNvSpPr>
          <p:nvPr>
            <p:ph sz="half" idx="1"/>
          </p:nvPr>
        </p:nvSpPr>
        <p:spPr>
          <a:xfrm>
            <a:off x="572493" y="2071316"/>
            <a:ext cx="6713552" cy="4119172"/>
          </a:xfrm>
        </p:spPr>
        <p:txBody>
          <a:bodyPr vert="horz" lIns="91440" tIns="45720" rIns="91440" bIns="45720" rtlCol="0" anchor="t">
            <a:normAutofit/>
          </a:bodyPr>
          <a:lstStyle/>
          <a:p>
            <a:r>
              <a:rPr lang="en-US" sz="2200" b="0" i="0" u="none" strike="noStrike" baseline="0" dirty="0">
                <a:solidFill>
                  <a:srgbClr val="FF0000"/>
                </a:solidFill>
                <a:latin typeface="PalatinoLinotype-Roman"/>
              </a:rPr>
              <a:t>Of the three areas, the </a:t>
            </a:r>
            <a:r>
              <a:rPr lang="en-US" sz="2200" b="1" i="0" u="none" strike="noStrike" baseline="0" dirty="0">
                <a:solidFill>
                  <a:srgbClr val="FF0000"/>
                </a:solidFill>
                <a:latin typeface="PalatinoLinotype-Roman"/>
              </a:rPr>
              <a:t>ethical hacker </a:t>
            </a:r>
            <a:r>
              <a:rPr lang="en-US" sz="2200" b="0" i="0" u="none" strike="noStrike" baseline="0" dirty="0">
                <a:solidFill>
                  <a:srgbClr val="FF0000"/>
                </a:solidFill>
                <a:latin typeface="PalatinoLinotype-Roman"/>
              </a:rPr>
              <a:t>has the most control over </a:t>
            </a:r>
            <a:r>
              <a:rPr lang="en-US" sz="2200" b="0" i="1" u="none" strike="noStrike" baseline="0" dirty="0">
                <a:solidFill>
                  <a:srgbClr val="FF0000"/>
                </a:solidFill>
                <a:latin typeface="PalatinoLinotype-Roman"/>
              </a:rPr>
              <a:t>opportunity</a:t>
            </a:r>
            <a:r>
              <a:rPr lang="en-US" sz="2200" b="0" i="0" u="none" strike="noStrike" baseline="0" dirty="0">
                <a:solidFill>
                  <a:srgbClr val="FF0000"/>
                </a:solidFill>
                <a:latin typeface="PalatinoLinotype-Roman"/>
              </a:rPr>
              <a:t>. </a:t>
            </a:r>
          </a:p>
          <a:p>
            <a:r>
              <a:rPr lang="en-US" sz="2200" b="0" i="0" u="none" strike="noStrike" baseline="0" dirty="0">
                <a:latin typeface="PalatinoLinotype-Roman"/>
              </a:rPr>
              <a:t>As a defender, you cannot eliminate </a:t>
            </a:r>
            <a:r>
              <a:rPr lang="en-US" sz="2200" b="0" i="1" u="none" strike="noStrike" baseline="0" dirty="0">
                <a:latin typeface="PalatinoLinotype-Roman"/>
              </a:rPr>
              <a:t>motive </a:t>
            </a:r>
            <a:r>
              <a:rPr lang="en-US" sz="2200" b="0" i="0" u="none" strike="noStrike" baseline="0" dirty="0">
                <a:latin typeface="PalatinoLinotype-Roman"/>
              </a:rPr>
              <a:t>as that comes from the personal desires of the attacker, whether they are acting as an individual or a group. </a:t>
            </a:r>
          </a:p>
          <a:p>
            <a:r>
              <a:rPr lang="en-US" sz="2200" b="0" i="0" u="none" strike="noStrike" baseline="0" dirty="0">
                <a:latin typeface="PalatinoLinotype-Roman"/>
              </a:rPr>
              <a:t>You also cannot eliminate </a:t>
            </a:r>
            <a:r>
              <a:rPr lang="en-US" sz="2200" b="0" i="1" u="none" strike="noStrike" baseline="0" dirty="0">
                <a:latin typeface="PalatinoLinotype-Roman"/>
              </a:rPr>
              <a:t>means </a:t>
            </a:r>
            <a:r>
              <a:rPr lang="en-US" sz="2200" b="0" i="0" u="none" strike="noStrike" baseline="0" dirty="0">
                <a:latin typeface="PalatinoLinotype-Roman"/>
              </a:rPr>
              <a:t>as knowledge is readily available, and skills can be acquired. </a:t>
            </a:r>
          </a:p>
          <a:p>
            <a:r>
              <a:rPr lang="en-US" sz="2200" b="0" i="0" u="none" strike="noStrike" baseline="0" dirty="0">
                <a:latin typeface="PalatinoLinotype-Roman"/>
              </a:rPr>
              <a:t>This leaves </a:t>
            </a:r>
            <a:r>
              <a:rPr lang="en-US" sz="2200" b="0" i="1" u="none" strike="noStrike" baseline="0" dirty="0">
                <a:latin typeface="PalatinoLinotype-Roman"/>
              </a:rPr>
              <a:t>opportunity </a:t>
            </a:r>
            <a:r>
              <a:rPr lang="en-US" sz="2200" b="0" i="0" u="none" strike="noStrike" baseline="0" dirty="0">
                <a:latin typeface="PalatinoLinotype-Roman"/>
              </a:rPr>
              <a:t>as the area from which the odds of defending against and preventing most attacks are the most successful </a:t>
            </a:r>
            <a:endParaRPr lang="en-US" sz="2200" dirty="0">
              <a:latin typeface="PalatinoLinotype-Roman"/>
            </a:endParaRPr>
          </a:p>
        </p:txBody>
      </p:sp>
      <p:pic>
        <p:nvPicPr>
          <p:cNvPr id="9" name="Content Placeholder 5">
            <a:extLst>
              <a:ext uri="{FF2B5EF4-FFF2-40B4-BE49-F238E27FC236}">
                <a16:creationId xmlns:a16="http://schemas.microsoft.com/office/drawing/2014/main" id="{E09E2E11-599E-3E1C-9081-0A858BAB009F}"/>
              </a:ext>
            </a:extLst>
          </p:cNvPr>
          <p:cNvPicPr>
            <a:picLocks noGrp="1" noChangeAspect="1"/>
          </p:cNvPicPr>
          <p:nvPr>
            <p:ph sz="half" idx="2"/>
          </p:nvPr>
        </p:nvPicPr>
        <p:blipFill>
          <a:blip r:embed="rId2"/>
          <a:srcRect t="2033" r="-4" b="6232"/>
          <a:stretch/>
        </p:blipFill>
        <p:spPr>
          <a:xfrm>
            <a:off x="7675658" y="2093976"/>
            <a:ext cx="3941064" cy="4096512"/>
          </a:xfrm>
          <a:prstGeom prst="rect">
            <a:avLst/>
          </a:prstGeom>
        </p:spPr>
      </p:pic>
      <p:sp>
        <p:nvSpPr>
          <p:cNvPr id="2" name="Slide Number Placeholder 1">
            <a:extLst>
              <a:ext uri="{FF2B5EF4-FFF2-40B4-BE49-F238E27FC236}">
                <a16:creationId xmlns:a16="http://schemas.microsoft.com/office/drawing/2014/main" id="{28B49E7C-979D-3949-CE6E-80F342E92A7A}"/>
              </a:ext>
            </a:extLst>
          </p:cNvPr>
          <p:cNvSpPr>
            <a:spLocks noGrp="1"/>
          </p:cNvSpPr>
          <p:nvPr>
            <p:ph type="sldNum" sz="quarter" idx="12"/>
          </p:nvPr>
        </p:nvSpPr>
        <p:spPr/>
        <p:txBody>
          <a:bodyPr/>
          <a:lstStyle/>
          <a:p>
            <a:fld id="{ACAE8505-183B-4FDC-882A-FDF6988C64AE}" type="slidenum">
              <a:rPr lang="en-US" smtClean="0"/>
              <a:t>12</a:t>
            </a:fld>
            <a:endParaRPr lang="en-US"/>
          </a:p>
        </p:txBody>
      </p:sp>
    </p:spTree>
    <p:extLst>
      <p:ext uri="{BB962C8B-B14F-4D97-AF65-F5344CB8AC3E}">
        <p14:creationId xmlns:p14="http://schemas.microsoft.com/office/powerpoint/2010/main" val="3316922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1B2B-790E-C277-6363-7997692CFD5C}"/>
              </a:ext>
            </a:extLst>
          </p:cNvPr>
          <p:cNvSpPr>
            <a:spLocks noGrp="1"/>
          </p:cNvSpPr>
          <p:nvPr>
            <p:ph type="title"/>
          </p:nvPr>
        </p:nvSpPr>
        <p:spPr/>
        <p:txBody>
          <a:bodyPr>
            <a:normAutofit/>
          </a:bodyPr>
          <a:lstStyle/>
          <a:p>
            <a:r>
              <a:rPr lang="en-US" sz="3200" b="1" dirty="0"/>
              <a:t>Black Hat Hackers</a:t>
            </a:r>
          </a:p>
        </p:txBody>
      </p:sp>
      <p:sp>
        <p:nvSpPr>
          <p:cNvPr id="3" name="Content Placeholder 2">
            <a:extLst>
              <a:ext uri="{FF2B5EF4-FFF2-40B4-BE49-F238E27FC236}">
                <a16:creationId xmlns:a16="http://schemas.microsoft.com/office/drawing/2014/main" id="{9A41AA1B-CC8F-48AF-6D53-24B067B9AFF6}"/>
              </a:ext>
            </a:extLst>
          </p:cNvPr>
          <p:cNvSpPr>
            <a:spLocks noGrp="1"/>
          </p:cNvSpPr>
          <p:nvPr>
            <p:ph idx="1"/>
          </p:nvPr>
        </p:nvSpPr>
        <p:spPr>
          <a:xfrm>
            <a:off x="838200" y="1324179"/>
            <a:ext cx="10515600" cy="5168696"/>
          </a:xfrm>
        </p:spPr>
        <p:txBody>
          <a:bodyPr>
            <a:normAutofit/>
          </a:bodyPr>
          <a:lstStyle/>
          <a:p>
            <a:pPr algn="just"/>
            <a:r>
              <a:rPr lang="en-US" sz="1800" b="0" i="0" u="none" strike="noStrike" baseline="0" dirty="0">
                <a:solidFill>
                  <a:srgbClr val="000000"/>
                </a:solidFill>
                <a:latin typeface="PalatinoLinotype-Roman"/>
              </a:rPr>
              <a:t>Black hat hackers are criminals who break into computer networks with malicious intent.</a:t>
            </a:r>
          </a:p>
          <a:p>
            <a:pPr algn="just"/>
            <a:r>
              <a:rPr lang="en-US" sz="1800" b="0" i="0" u="none" strike="noStrike" baseline="0" dirty="0">
                <a:solidFill>
                  <a:srgbClr val="000000"/>
                </a:solidFill>
                <a:latin typeface="PalatinoLinotype-Roman"/>
              </a:rPr>
              <a:t> Black hat hackers often start as novice </a:t>
            </a:r>
            <a:r>
              <a:rPr lang="en-US" sz="1800" b="0" i="1" u="none" strike="noStrike" baseline="0" dirty="0">
                <a:solidFill>
                  <a:srgbClr val="000000"/>
                </a:solidFill>
                <a:latin typeface="PalatinoLinotype-Roman"/>
              </a:rPr>
              <a:t>script kiddies </a:t>
            </a:r>
            <a:r>
              <a:rPr lang="en-US" sz="1800" b="0" i="0" u="none" strike="noStrike" baseline="0" dirty="0">
                <a:solidFill>
                  <a:srgbClr val="000000"/>
                </a:solidFill>
                <a:latin typeface="PalatinoLinotype-Roman"/>
              </a:rPr>
              <a:t>using purchased exploits and hacker tools – more on them in the </a:t>
            </a:r>
            <a:r>
              <a:rPr lang="en-US" sz="1800" b="0" i="1" u="none" strike="noStrike" baseline="0" dirty="0">
                <a:solidFill>
                  <a:srgbClr val="000000"/>
                </a:solidFill>
                <a:latin typeface="PalatinoLinotype-Roman"/>
              </a:rPr>
              <a:t>Script kiddie </a:t>
            </a:r>
            <a:r>
              <a:rPr lang="en-US" sz="1800" b="0" i="0" u="none" strike="noStrike" baseline="0" dirty="0">
                <a:solidFill>
                  <a:srgbClr val="000000"/>
                </a:solidFill>
                <a:latin typeface="PalatinoLinotype-Roman"/>
              </a:rPr>
              <a:t>section. </a:t>
            </a:r>
          </a:p>
          <a:p>
            <a:pPr algn="just"/>
            <a:r>
              <a:rPr lang="en-US" sz="1800" b="0" i="0" u="none" strike="noStrike" baseline="0" dirty="0">
                <a:solidFill>
                  <a:srgbClr val="000000"/>
                </a:solidFill>
                <a:latin typeface="PalatinoLinotype-Roman"/>
              </a:rPr>
              <a:t>Their motivations lie in financial gain, revenge, or simply spreading havoc. </a:t>
            </a:r>
          </a:p>
          <a:p>
            <a:pPr algn="just"/>
            <a:r>
              <a:rPr lang="en-US" sz="1800" b="0" i="0" u="none" strike="noStrike" baseline="0" dirty="0">
                <a:solidFill>
                  <a:srgbClr val="000000"/>
                </a:solidFill>
                <a:latin typeface="PalatinoLinotype-Roman"/>
              </a:rPr>
              <a:t>Sometimes they might be ideological in nature, targeting industries and people they strongly disagree with. </a:t>
            </a:r>
          </a:p>
          <a:p>
            <a:pPr algn="just"/>
            <a:r>
              <a:rPr lang="en-US" sz="1800" b="0" i="0" u="none" strike="noStrike" baseline="0" dirty="0">
                <a:solidFill>
                  <a:srgbClr val="000000"/>
                </a:solidFill>
                <a:latin typeface="PalatinoLinotype-Roman"/>
              </a:rPr>
              <a:t>Black hat hackers have several subcategories, including </a:t>
            </a:r>
            <a:r>
              <a:rPr lang="en-US" sz="1800" b="1" i="0" u="none" strike="noStrike" baseline="0" dirty="0">
                <a:solidFill>
                  <a:srgbClr val="000000"/>
                </a:solidFill>
                <a:latin typeface="PalatinoLinotype-Roman"/>
              </a:rPr>
              <a:t>script kiddies</a:t>
            </a:r>
            <a:r>
              <a:rPr lang="en-US" sz="1800" b="0" i="0" u="none" strike="noStrike" baseline="0" dirty="0">
                <a:solidFill>
                  <a:srgbClr val="000000"/>
                </a:solidFill>
                <a:latin typeface="PalatinoLinotype-Roman"/>
              </a:rPr>
              <a:t>, </a:t>
            </a:r>
            <a:r>
              <a:rPr lang="en-US" sz="1800" b="1" i="0" u="none" strike="noStrike" baseline="0" dirty="0">
                <a:solidFill>
                  <a:srgbClr val="000000"/>
                </a:solidFill>
                <a:latin typeface="PalatinoLinotype-Roman"/>
              </a:rPr>
              <a:t>hacktivists</a:t>
            </a:r>
            <a:r>
              <a:rPr lang="en-US" sz="1800" b="0" i="0" u="none" strike="noStrike" baseline="0" dirty="0">
                <a:solidFill>
                  <a:srgbClr val="000000"/>
                </a:solidFill>
                <a:latin typeface="PalatinoLinotype-Roman"/>
              </a:rPr>
              <a:t>, </a:t>
            </a:r>
            <a:r>
              <a:rPr lang="en-US" sz="1800" b="1" i="0" u="none" strike="noStrike" baseline="0" dirty="0">
                <a:solidFill>
                  <a:srgbClr val="000000"/>
                </a:solidFill>
                <a:latin typeface="PalatinoLinotype-Roman"/>
              </a:rPr>
              <a:t>cyber terrorists</a:t>
            </a:r>
            <a:r>
              <a:rPr lang="en-US" sz="1800" b="0" i="0" u="none" strike="noStrike" baseline="0" dirty="0">
                <a:solidFill>
                  <a:srgbClr val="000000"/>
                </a:solidFill>
                <a:latin typeface="PalatinoLinotype-Roman"/>
              </a:rPr>
              <a:t>, and </a:t>
            </a:r>
            <a:r>
              <a:rPr lang="en-US" sz="1800" b="1" i="0" u="none" strike="noStrike" baseline="0" dirty="0">
                <a:solidFill>
                  <a:srgbClr val="000000"/>
                </a:solidFill>
                <a:latin typeface="PalatinoLinotype-Roman"/>
              </a:rPr>
              <a:t>cyber criminals</a:t>
            </a:r>
            <a:r>
              <a:rPr lang="en-US" sz="1800" b="0" i="0" u="none" strike="noStrike" baseline="0" dirty="0">
                <a:solidFill>
                  <a:srgbClr val="000000"/>
                </a:solidFill>
                <a:latin typeface="PalatinoLinotype-Roman"/>
              </a:rPr>
              <a:t>, with slightly different motivations. </a:t>
            </a:r>
            <a:endParaRPr lang="en-US" sz="1800" dirty="0">
              <a:solidFill>
                <a:srgbClr val="000000"/>
              </a:solidFill>
              <a:latin typeface="PalatinoLinotype-Roman"/>
            </a:endParaRPr>
          </a:p>
          <a:p>
            <a:r>
              <a:rPr lang="en-US" sz="1800" b="1" i="0" u="none" strike="noStrike" baseline="0" dirty="0">
                <a:solidFill>
                  <a:srgbClr val="000000"/>
                </a:solidFill>
                <a:latin typeface="PalatinoLinotype-Roman"/>
              </a:rPr>
              <a:t>Script kiddies </a:t>
            </a:r>
            <a:endParaRPr lang="en-US" sz="1800" b="0" i="0" u="none" strike="noStrike" baseline="0" dirty="0">
              <a:solidFill>
                <a:srgbClr val="000000"/>
              </a:solidFill>
              <a:latin typeface="PalatinoLinotype-Roman"/>
            </a:endParaRPr>
          </a:p>
          <a:p>
            <a:pPr lvl="1" algn="just"/>
            <a:r>
              <a:rPr lang="en-US" sz="1600" b="0" i="0" u="none" strike="noStrike" baseline="0" dirty="0">
                <a:solidFill>
                  <a:srgbClr val="000000"/>
                </a:solidFill>
                <a:latin typeface="PalatinoLinotype-Roman"/>
              </a:rPr>
              <a:t>Script kiddies, sometimes called </a:t>
            </a:r>
            <a:r>
              <a:rPr lang="en-US" sz="1600" b="0" i="1" u="none" strike="noStrike" baseline="0" dirty="0">
                <a:solidFill>
                  <a:srgbClr val="000000"/>
                </a:solidFill>
                <a:latin typeface="PalatinoLinotype-Roman"/>
              </a:rPr>
              <a:t>skids </a:t>
            </a:r>
            <a:r>
              <a:rPr lang="en-US" sz="1600" b="0" i="0" u="none" strike="noStrike" baseline="0" dirty="0">
                <a:solidFill>
                  <a:srgbClr val="000000"/>
                </a:solidFill>
                <a:latin typeface="PalatinoLinotype-Roman"/>
              </a:rPr>
              <a:t>or </a:t>
            </a:r>
            <a:r>
              <a:rPr lang="en-US" sz="1600" b="0" i="1" u="none" strike="noStrike" baseline="0" dirty="0" err="1">
                <a:solidFill>
                  <a:srgbClr val="000000"/>
                </a:solidFill>
                <a:latin typeface="PalatinoLinotype-Roman"/>
              </a:rPr>
              <a:t>skiddies</a:t>
            </a:r>
            <a:r>
              <a:rPr lang="en-US" sz="1600" b="0" i="0" u="none" strike="noStrike" baseline="0" dirty="0">
                <a:solidFill>
                  <a:srgbClr val="000000"/>
                </a:solidFill>
                <a:latin typeface="PalatinoLinotype-Roman"/>
              </a:rPr>
              <a:t>, are described as people who may be new to the area and have few skills, relying on the work of others to accomplish their goals.</a:t>
            </a:r>
          </a:p>
          <a:p>
            <a:pPr lvl="1" algn="just"/>
            <a:r>
              <a:rPr lang="en-US" sz="1600" b="0" i="0" u="none" strike="noStrike" baseline="0" dirty="0">
                <a:solidFill>
                  <a:srgbClr val="000000"/>
                </a:solidFill>
                <a:latin typeface="PalatinoLinotype-Roman"/>
              </a:rPr>
              <a:t> For their goals and motivations, this includes trading exploits, and attacking networks with well-known attacks that are in many cases easily thwarted. </a:t>
            </a:r>
          </a:p>
          <a:p>
            <a:pPr lvl="1" algn="just"/>
            <a:r>
              <a:rPr lang="en-US" sz="1600" b="0" i="0" u="none" strike="noStrike" baseline="0" dirty="0">
                <a:solidFill>
                  <a:srgbClr val="000000"/>
                </a:solidFill>
                <a:latin typeface="PalatinoLinotype-Roman"/>
              </a:rPr>
              <a:t>They may try to develop their skills or join other groups to gain experience, or possibly be used by criminal organizations. </a:t>
            </a:r>
          </a:p>
          <a:p>
            <a:pPr lvl="1" algn="just"/>
            <a:r>
              <a:rPr lang="en-US" sz="1600" b="0" i="0" u="none" strike="noStrike" baseline="0" dirty="0">
                <a:solidFill>
                  <a:srgbClr val="FF0000"/>
                </a:solidFill>
                <a:latin typeface="PalatinoLinotype-Roman"/>
              </a:rPr>
              <a:t>What makes this group dangerous is there are many of them and they do not necessarily have a core motivation, making them more difficult to profile. </a:t>
            </a:r>
            <a:endParaRPr lang="en-US" sz="1600" dirty="0">
              <a:solidFill>
                <a:srgbClr val="FF0000"/>
              </a:solidFill>
              <a:latin typeface="PalatinoLinotype-Roman"/>
            </a:endParaRPr>
          </a:p>
        </p:txBody>
      </p:sp>
      <p:sp>
        <p:nvSpPr>
          <p:cNvPr id="4" name="Slide Number Placeholder 3">
            <a:extLst>
              <a:ext uri="{FF2B5EF4-FFF2-40B4-BE49-F238E27FC236}">
                <a16:creationId xmlns:a16="http://schemas.microsoft.com/office/drawing/2014/main" id="{57E5968D-E95C-83B6-A453-5EC1103F9B68}"/>
              </a:ext>
            </a:extLst>
          </p:cNvPr>
          <p:cNvSpPr>
            <a:spLocks noGrp="1"/>
          </p:cNvSpPr>
          <p:nvPr>
            <p:ph type="sldNum" sz="quarter" idx="12"/>
          </p:nvPr>
        </p:nvSpPr>
        <p:spPr/>
        <p:txBody>
          <a:bodyPr/>
          <a:lstStyle/>
          <a:p>
            <a:fld id="{ACAE8505-183B-4FDC-882A-FDF6988C64AE}" type="slidenum">
              <a:rPr lang="en-US" smtClean="0"/>
              <a:t>13</a:t>
            </a:fld>
            <a:endParaRPr lang="en-US"/>
          </a:p>
        </p:txBody>
      </p:sp>
    </p:spTree>
    <p:extLst>
      <p:ext uri="{BB962C8B-B14F-4D97-AF65-F5344CB8AC3E}">
        <p14:creationId xmlns:p14="http://schemas.microsoft.com/office/powerpoint/2010/main" val="71442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F1346-15E9-6F6F-C0CD-B29EECFE5749}"/>
              </a:ext>
            </a:extLst>
          </p:cNvPr>
          <p:cNvSpPr>
            <a:spLocks noGrp="1"/>
          </p:cNvSpPr>
          <p:nvPr>
            <p:ph idx="1"/>
          </p:nvPr>
        </p:nvSpPr>
        <p:spPr/>
        <p:txBody>
          <a:bodyPr>
            <a:normAutofit/>
          </a:bodyPr>
          <a:lstStyle/>
          <a:p>
            <a:r>
              <a:rPr lang="en-US" sz="2400" b="1" i="0" u="none" strike="noStrike" baseline="0" dirty="0">
                <a:solidFill>
                  <a:srgbClr val="000000"/>
                </a:solidFill>
              </a:rPr>
              <a:t>Hacktivists </a:t>
            </a:r>
            <a:endParaRPr lang="en-US" sz="2400" b="0" i="0" u="none" strike="noStrike" baseline="0" dirty="0">
              <a:solidFill>
                <a:srgbClr val="000000"/>
              </a:solidFill>
            </a:endParaRPr>
          </a:p>
          <a:p>
            <a:pPr lvl="1" algn="just"/>
            <a:r>
              <a:rPr lang="en-US" b="1" i="0" u="none" strike="noStrike" baseline="0" dirty="0">
                <a:solidFill>
                  <a:srgbClr val="000000"/>
                </a:solidFill>
                <a:latin typeface="PalatinoLinotype-Roman"/>
              </a:rPr>
              <a:t>Hacktivism </a:t>
            </a:r>
            <a:r>
              <a:rPr lang="en-US" b="0" i="0" u="none" strike="noStrike" baseline="0" dirty="0">
                <a:solidFill>
                  <a:srgbClr val="000000"/>
                </a:solidFill>
                <a:latin typeface="PalatinoLinotype-Roman"/>
              </a:rPr>
              <a:t>is where hacking meets political and/or social agendas. </a:t>
            </a:r>
          </a:p>
          <a:p>
            <a:pPr lvl="1" algn="just"/>
            <a:r>
              <a:rPr lang="en-US" b="0" i="0" u="none" strike="noStrike" baseline="0" dirty="0">
                <a:solidFill>
                  <a:srgbClr val="000000"/>
                </a:solidFill>
                <a:latin typeface="PalatinoLinotype-Roman"/>
              </a:rPr>
              <a:t>A hacktivist group has a clear focus on using their skills to target governments, corporations, and even individuals that fall into the agenda they support.</a:t>
            </a:r>
          </a:p>
          <a:p>
            <a:pPr lvl="1" algn="just"/>
            <a:r>
              <a:rPr lang="en-US" b="0" i="0" u="none" strike="noStrike" baseline="0" dirty="0">
                <a:solidFill>
                  <a:srgbClr val="000000"/>
                </a:solidFill>
                <a:latin typeface="PalatinoLinotype-Roman"/>
              </a:rPr>
              <a:t> Because of the nature of what they do, hacktivist groups can incorporate several other groups, including script kiddies and black hat hackers who agree with the agenda.</a:t>
            </a:r>
          </a:p>
          <a:p>
            <a:pPr lvl="1" algn="just"/>
            <a:r>
              <a:rPr lang="en-US" b="0" i="0" u="none" strike="noStrike" baseline="0" dirty="0">
                <a:solidFill>
                  <a:srgbClr val="000000"/>
                </a:solidFill>
                <a:latin typeface="PalatinoLinotype-Roman"/>
              </a:rPr>
              <a:t> Some of the most well-known hacktivist groups include Anonymous, </a:t>
            </a:r>
            <a:r>
              <a:rPr lang="en-US" b="0" i="0" u="none" strike="noStrike" baseline="0" dirty="0" err="1">
                <a:solidFill>
                  <a:srgbClr val="000000"/>
                </a:solidFill>
                <a:latin typeface="PalatinoLinotype-Roman"/>
              </a:rPr>
              <a:t>LulzSec</a:t>
            </a:r>
            <a:r>
              <a:rPr lang="en-US" b="0" i="0" u="none" strike="noStrike" baseline="0" dirty="0">
                <a:solidFill>
                  <a:srgbClr val="000000"/>
                </a:solidFill>
                <a:latin typeface="PalatinoLinotype-Roman"/>
              </a:rPr>
              <a:t>, and WikiLeaks. </a:t>
            </a:r>
          </a:p>
        </p:txBody>
      </p:sp>
      <p:sp>
        <p:nvSpPr>
          <p:cNvPr id="4" name="Slide Number Placeholder 3">
            <a:extLst>
              <a:ext uri="{FF2B5EF4-FFF2-40B4-BE49-F238E27FC236}">
                <a16:creationId xmlns:a16="http://schemas.microsoft.com/office/drawing/2014/main" id="{FB6A7B3E-1A23-0626-2DF7-75C1AE28C8F2}"/>
              </a:ext>
            </a:extLst>
          </p:cNvPr>
          <p:cNvSpPr>
            <a:spLocks noGrp="1"/>
          </p:cNvSpPr>
          <p:nvPr>
            <p:ph type="sldNum" sz="quarter" idx="12"/>
          </p:nvPr>
        </p:nvSpPr>
        <p:spPr/>
        <p:txBody>
          <a:bodyPr/>
          <a:lstStyle/>
          <a:p>
            <a:fld id="{ACAE8505-183B-4FDC-882A-FDF6988C64AE}" type="slidenum">
              <a:rPr lang="en-US" smtClean="0"/>
              <a:t>14</a:t>
            </a:fld>
            <a:endParaRPr lang="en-US"/>
          </a:p>
        </p:txBody>
      </p:sp>
    </p:spTree>
    <p:extLst>
      <p:ext uri="{BB962C8B-B14F-4D97-AF65-F5344CB8AC3E}">
        <p14:creationId xmlns:p14="http://schemas.microsoft.com/office/powerpoint/2010/main" val="42359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33544-EA6F-3A00-2A54-B840D3A54948}"/>
              </a:ext>
            </a:extLst>
          </p:cNvPr>
          <p:cNvSpPr>
            <a:spLocks noGrp="1"/>
          </p:cNvSpPr>
          <p:nvPr>
            <p:ph idx="1"/>
          </p:nvPr>
        </p:nvSpPr>
        <p:spPr/>
        <p:txBody>
          <a:bodyPr>
            <a:normAutofit lnSpcReduction="10000"/>
          </a:bodyPr>
          <a:lstStyle/>
          <a:p>
            <a:r>
              <a:rPr lang="en-US" sz="2800" b="1" i="0" u="none" strike="noStrike" baseline="0" dirty="0">
                <a:solidFill>
                  <a:srgbClr val="000000"/>
                </a:solidFill>
              </a:rPr>
              <a:t>Cyber terrorists/cyber warriors </a:t>
            </a:r>
            <a:endParaRPr lang="en-US" sz="2800" b="0" i="0" u="none" strike="noStrike" baseline="0" dirty="0">
              <a:solidFill>
                <a:srgbClr val="000000"/>
              </a:solidFill>
            </a:endParaRPr>
          </a:p>
          <a:p>
            <a:pPr lvl="1" algn="just"/>
            <a:r>
              <a:rPr lang="en-US" b="0" i="0" u="none" strike="noStrike" baseline="0" dirty="0">
                <a:solidFill>
                  <a:srgbClr val="000000"/>
                </a:solidFill>
                <a:latin typeface="PalatinoLinotype-Roman"/>
              </a:rPr>
              <a:t>This group tends to be more elite and includes cyber forces employed by their respective governments or powerful groups with the means, both financially and ideologically, to attract the people necessary to complete their tasks.</a:t>
            </a:r>
          </a:p>
          <a:p>
            <a:pPr lvl="1" algn="just"/>
            <a:r>
              <a:rPr lang="en-US" b="0" i="0" u="none" strike="noStrike" baseline="0" dirty="0">
                <a:solidFill>
                  <a:srgbClr val="000000"/>
                </a:solidFill>
                <a:latin typeface="PalatinoLinotype-Roman"/>
              </a:rPr>
              <a:t> These tasks cover several areas, including the following: </a:t>
            </a:r>
          </a:p>
          <a:p>
            <a:pPr marL="914400" lvl="2" indent="0" algn="just">
              <a:buNone/>
            </a:pPr>
            <a:r>
              <a:rPr lang="en-US" b="0" i="0" u="none" strike="noStrike" baseline="0" dirty="0">
                <a:solidFill>
                  <a:srgbClr val="000000"/>
                </a:solidFill>
                <a:latin typeface="PalatinoLinotype-Roman"/>
              </a:rPr>
              <a:t>• Disruption of major or significant websites </a:t>
            </a:r>
          </a:p>
          <a:p>
            <a:pPr marL="914400" lvl="2" indent="0" algn="just">
              <a:buNone/>
            </a:pPr>
            <a:r>
              <a:rPr lang="en-US" b="0" i="0" u="none" strike="noStrike" baseline="0" dirty="0">
                <a:solidFill>
                  <a:srgbClr val="000000"/>
                </a:solidFill>
                <a:latin typeface="PalatinoLinotype-Roman"/>
              </a:rPr>
              <a:t>• Disruption of critical infrastructure systems such as communications systems, electrical grids, and water resources </a:t>
            </a:r>
          </a:p>
          <a:p>
            <a:pPr marL="914400" lvl="2" indent="0" algn="just">
              <a:buNone/>
            </a:pPr>
            <a:r>
              <a:rPr lang="en-US" b="0" i="0" u="none" strike="noStrike" baseline="0" dirty="0">
                <a:solidFill>
                  <a:srgbClr val="000000"/>
                </a:solidFill>
                <a:latin typeface="PalatinoLinotype-Roman"/>
              </a:rPr>
              <a:t>• Espionage to spy on the target government to gain a strategic or an intelligence advantage </a:t>
            </a:r>
          </a:p>
          <a:p>
            <a:pPr lvl="2" algn="just"/>
            <a:r>
              <a:rPr lang="en-US" b="0" i="0" u="none" strike="noStrike" baseline="0" dirty="0">
                <a:solidFill>
                  <a:srgbClr val="000000"/>
                </a:solidFill>
                <a:latin typeface="PalatinoLinotype-Roman"/>
              </a:rPr>
              <a:t>A term also synonymous with this group is </a:t>
            </a:r>
            <a:r>
              <a:rPr lang="en-US" b="1" i="0" u="none" strike="noStrike" baseline="0" dirty="0">
                <a:solidFill>
                  <a:srgbClr val="000000"/>
                </a:solidFill>
                <a:latin typeface="PalatinoLinotype-Roman"/>
              </a:rPr>
              <a:t>cyber warfare </a:t>
            </a:r>
            <a:r>
              <a:rPr lang="en-US" b="0" i="0" u="none" strike="noStrike" baseline="0" dirty="0">
                <a:solidFill>
                  <a:srgbClr val="000000"/>
                </a:solidFill>
                <a:latin typeface="PalatinoLinotype-Roman"/>
              </a:rPr>
              <a:t>since a large portion of this group involves nation-state activity. </a:t>
            </a:r>
            <a:endParaRPr lang="en-US" sz="2400" dirty="0">
              <a:latin typeface="PalatinoLinotype-Roman"/>
            </a:endParaRPr>
          </a:p>
          <a:p>
            <a:endParaRPr lang="en-US" dirty="0"/>
          </a:p>
        </p:txBody>
      </p:sp>
      <p:sp>
        <p:nvSpPr>
          <p:cNvPr id="4" name="Slide Number Placeholder 3">
            <a:extLst>
              <a:ext uri="{FF2B5EF4-FFF2-40B4-BE49-F238E27FC236}">
                <a16:creationId xmlns:a16="http://schemas.microsoft.com/office/drawing/2014/main" id="{3C395D10-CBEE-9444-7241-7C591A8BEC82}"/>
              </a:ext>
            </a:extLst>
          </p:cNvPr>
          <p:cNvSpPr>
            <a:spLocks noGrp="1"/>
          </p:cNvSpPr>
          <p:nvPr>
            <p:ph type="sldNum" sz="quarter" idx="12"/>
          </p:nvPr>
        </p:nvSpPr>
        <p:spPr/>
        <p:txBody>
          <a:bodyPr/>
          <a:lstStyle/>
          <a:p>
            <a:fld id="{ACAE8505-183B-4FDC-882A-FDF6988C64AE}" type="slidenum">
              <a:rPr lang="en-US" smtClean="0"/>
              <a:t>15</a:t>
            </a:fld>
            <a:endParaRPr lang="en-US"/>
          </a:p>
        </p:txBody>
      </p:sp>
    </p:spTree>
    <p:extLst>
      <p:ext uri="{BB962C8B-B14F-4D97-AF65-F5344CB8AC3E}">
        <p14:creationId xmlns:p14="http://schemas.microsoft.com/office/powerpoint/2010/main" val="3328004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C8FC1-65D9-30DA-53E9-9D0E2DC9BCCF}"/>
              </a:ext>
            </a:extLst>
          </p:cNvPr>
          <p:cNvSpPr>
            <a:spLocks noGrp="1"/>
          </p:cNvSpPr>
          <p:nvPr>
            <p:ph idx="1"/>
          </p:nvPr>
        </p:nvSpPr>
        <p:spPr/>
        <p:txBody>
          <a:bodyPr>
            <a:normAutofit/>
          </a:bodyPr>
          <a:lstStyle/>
          <a:p>
            <a:r>
              <a:rPr lang="en-US" b="1" i="0" u="none" strike="noStrike" baseline="0" dirty="0">
                <a:solidFill>
                  <a:srgbClr val="000000"/>
                </a:solidFill>
                <a:latin typeface="Aptos" panose="020B0004020202020204" pitchFamily="34" charset="0"/>
              </a:rPr>
              <a:t>Cyber criminals </a:t>
            </a:r>
            <a:endParaRPr lang="en-US" b="0" i="0" u="none" strike="noStrike" baseline="0" dirty="0">
              <a:solidFill>
                <a:srgbClr val="000000"/>
              </a:solidFill>
              <a:latin typeface="Aptos" panose="020B0004020202020204" pitchFamily="34" charset="0"/>
            </a:endParaRPr>
          </a:p>
          <a:p>
            <a:pPr lvl="1" algn="just"/>
            <a:r>
              <a:rPr lang="en-US" b="0" i="0" u="none" strike="noStrike" baseline="0" dirty="0">
                <a:solidFill>
                  <a:srgbClr val="000000"/>
                </a:solidFill>
                <a:latin typeface="PalatinoLinotype-Roman"/>
              </a:rPr>
              <a:t>This is a group that is motivated by profit and is composed of individuals or teams who use technology with malicious intent. </a:t>
            </a:r>
          </a:p>
          <a:p>
            <a:pPr lvl="1" algn="just"/>
            <a:r>
              <a:rPr lang="en-US" b="0" i="0" u="none" strike="noStrike" baseline="0" dirty="0">
                <a:solidFill>
                  <a:srgbClr val="000000"/>
                </a:solidFill>
                <a:latin typeface="PalatinoLinotype-Roman"/>
              </a:rPr>
              <a:t>This group may be involved in all types of crimes from credit card and identity fraud to bank account and medical record resale.</a:t>
            </a:r>
            <a:endParaRPr lang="en-US" dirty="0">
              <a:latin typeface="PalatinoLinotype-Roman"/>
            </a:endParaRPr>
          </a:p>
        </p:txBody>
      </p:sp>
      <p:sp>
        <p:nvSpPr>
          <p:cNvPr id="4" name="Slide Number Placeholder 3">
            <a:extLst>
              <a:ext uri="{FF2B5EF4-FFF2-40B4-BE49-F238E27FC236}">
                <a16:creationId xmlns:a16="http://schemas.microsoft.com/office/drawing/2014/main" id="{134CFDFA-B918-6B17-551D-FD556EA123D6}"/>
              </a:ext>
            </a:extLst>
          </p:cNvPr>
          <p:cNvSpPr>
            <a:spLocks noGrp="1"/>
          </p:cNvSpPr>
          <p:nvPr>
            <p:ph type="sldNum" sz="quarter" idx="12"/>
          </p:nvPr>
        </p:nvSpPr>
        <p:spPr/>
        <p:txBody>
          <a:bodyPr/>
          <a:lstStyle/>
          <a:p>
            <a:fld id="{ACAE8505-183B-4FDC-882A-FDF6988C64AE}" type="slidenum">
              <a:rPr lang="en-US" smtClean="0"/>
              <a:t>16</a:t>
            </a:fld>
            <a:endParaRPr lang="en-US"/>
          </a:p>
        </p:txBody>
      </p:sp>
    </p:spTree>
    <p:extLst>
      <p:ext uri="{BB962C8B-B14F-4D97-AF65-F5344CB8AC3E}">
        <p14:creationId xmlns:p14="http://schemas.microsoft.com/office/powerpoint/2010/main" val="3050333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98D9-907F-FDB0-40D1-8442319931AD}"/>
              </a:ext>
            </a:extLst>
          </p:cNvPr>
          <p:cNvSpPr>
            <a:spLocks noGrp="1"/>
          </p:cNvSpPr>
          <p:nvPr>
            <p:ph type="title"/>
          </p:nvPr>
        </p:nvSpPr>
        <p:spPr/>
        <p:txBody>
          <a:bodyPr/>
          <a:lstStyle/>
          <a:p>
            <a:r>
              <a:rPr lang="en-US" dirty="0"/>
              <a:t>White Hat Hacker</a:t>
            </a:r>
          </a:p>
        </p:txBody>
      </p:sp>
      <p:sp>
        <p:nvSpPr>
          <p:cNvPr id="3" name="Content Placeholder 2">
            <a:extLst>
              <a:ext uri="{FF2B5EF4-FFF2-40B4-BE49-F238E27FC236}">
                <a16:creationId xmlns:a16="http://schemas.microsoft.com/office/drawing/2014/main" id="{0C958B97-AC78-B484-8F92-F8591938993C}"/>
              </a:ext>
            </a:extLst>
          </p:cNvPr>
          <p:cNvSpPr>
            <a:spLocks noGrp="1"/>
          </p:cNvSpPr>
          <p:nvPr>
            <p:ph idx="1"/>
          </p:nvPr>
        </p:nvSpPr>
        <p:spPr/>
        <p:txBody>
          <a:bodyPr>
            <a:normAutofit lnSpcReduction="10000"/>
          </a:bodyPr>
          <a:lstStyle/>
          <a:p>
            <a:pPr algn="just"/>
            <a:r>
              <a:rPr lang="en-US" sz="1800" b="0" i="0" u="none" strike="noStrike" baseline="0" dirty="0">
                <a:solidFill>
                  <a:srgbClr val="000000"/>
                </a:solidFill>
                <a:latin typeface="PalatinoLinotype-Roman"/>
              </a:rPr>
              <a:t>This group is sometimes referred to as </a:t>
            </a:r>
            <a:r>
              <a:rPr lang="en-US" sz="1800" b="1" i="0" u="none" strike="noStrike" baseline="0" dirty="0">
                <a:solidFill>
                  <a:srgbClr val="000000"/>
                </a:solidFill>
                <a:latin typeface="PalatinoLinotype-Roman"/>
              </a:rPr>
              <a:t>ethical hackers </a:t>
            </a:r>
            <a:r>
              <a:rPr lang="en-US" sz="1800" b="0" i="0" u="none" strike="noStrike" baseline="0" dirty="0">
                <a:solidFill>
                  <a:srgbClr val="000000"/>
                </a:solidFill>
                <a:latin typeface="PalatinoLinotype-Roman"/>
              </a:rPr>
              <a:t>and is the opposite of black hat hackers.</a:t>
            </a:r>
          </a:p>
          <a:p>
            <a:pPr algn="just"/>
            <a:r>
              <a:rPr lang="en-US" sz="1800" b="0" i="0" u="none" strike="noStrike" baseline="0" dirty="0">
                <a:solidFill>
                  <a:srgbClr val="000000"/>
                </a:solidFill>
                <a:latin typeface="PalatinoLinotype-Roman"/>
              </a:rPr>
              <a:t> They defend computer systems and networks by identifying security flaws and making recommendations for improvements. </a:t>
            </a:r>
          </a:p>
          <a:p>
            <a:pPr algn="just"/>
            <a:r>
              <a:rPr lang="en-US" sz="1800" b="0" i="0" u="none" strike="noStrike" baseline="0" dirty="0">
                <a:solidFill>
                  <a:srgbClr val="000000"/>
                </a:solidFill>
                <a:latin typeface="PalatinoLinotype-Roman"/>
              </a:rPr>
              <a:t>Depending on their specific role, they perform a series of tests to check the efficiency of a security system.</a:t>
            </a:r>
          </a:p>
          <a:p>
            <a:pPr algn="just"/>
            <a:r>
              <a:rPr lang="en-US" sz="1800" b="0" i="0" u="none" strike="noStrike" baseline="0" dirty="0">
                <a:solidFill>
                  <a:srgbClr val="000000"/>
                </a:solidFill>
                <a:latin typeface="PalatinoLinotype-Roman"/>
              </a:rPr>
              <a:t> These tests can be simple security scans, policy and procedure tests, or attacker simulation tests. </a:t>
            </a:r>
          </a:p>
          <a:p>
            <a:pPr algn="just"/>
            <a:r>
              <a:rPr lang="en-US" sz="1800" b="0" i="0" u="none" strike="noStrike" baseline="0" dirty="0">
                <a:solidFill>
                  <a:srgbClr val="000000"/>
                </a:solidFill>
                <a:latin typeface="PalatinoLinotype-Roman"/>
              </a:rPr>
              <a:t>They can be performed by internal employees or third-party contractors attempting to find gaps in security. </a:t>
            </a:r>
          </a:p>
          <a:p>
            <a:pPr algn="just"/>
            <a:r>
              <a:rPr lang="en-US" sz="1800" b="0" i="0" u="none" strike="noStrike" baseline="0" dirty="0">
                <a:solidFill>
                  <a:srgbClr val="FF0000"/>
                </a:solidFill>
                <a:latin typeface="PalatinoLinotype-Roman"/>
              </a:rPr>
              <a:t>How do white hat hackers operate?</a:t>
            </a:r>
            <a:r>
              <a:rPr lang="en-US" sz="1800" b="0" i="0" u="none" strike="noStrike" baseline="0" dirty="0">
                <a:solidFill>
                  <a:srgbClr val="000000"/>
                </a:solidFill>
                <a:latin typeface="PalatinoLinotype-Roman"/>
              </a:rPr>
              <a:t> They use the same hacking methods as black hats; however, they have permission from the system owners to perform the operations and there are defined guidelines about what is being tested, which makes the process completely legal. </a:t>
            </a:r>
          </a:p>
          <a:p>
            <a:pPr algn="just"/>
            <a:r>
              <a:rPr lang="en-US" sz="1800" b="0" i="0" u="none" strike="noStrike" baseline="0" dirty="0">
                <a:solidFill>
                  <a:srgbClr val="000000"/>
                </a:solidFill>
                <a:latin typeface="PalatinoLinotype-Roman"/>
              </a:rPr>
              <a:t>So, instead of exploiting vulnerabilities and taking advantage of systems, white hat hackers work to help fix issues before actors with malicious intent discover them. </a:t>
            </a:r>
          </a:p>
          <a:p>
            <a:pPr algn="just"/>
            <a:r>
              <a:rPr lang="en-US" sz="1800" b="0" i="0" u="none" strike="noStrike" baseline="0" dirty="0">
                <a:solidFill>
                  <a:srgbClr val="000000"/>
                </a:solidFill>
                <a:latin typeface="PalatinoLinotype-Roman"/>
              </a:rPr>
              <a:t>White hat hackers have a number of subcategories, including </a:t>
            </a:r>
            <a:r>
              <a:rPr lang="en-US" sz="1800" b="1" i="0" u="none" strike="noStrike" baseline="0" dirty="0" err="1">
                <a:solidFill>
                  <a:srgbClr val="000000"/>
                </a:solidFill>
                <a:latin typeface="PalatinoLinotype-Roman"/>
              </a:rPr>
              <a:t>Pentesters</a:t>
            </a:r>
            <a:r>
              <a:rPr lang="en-US" sz="1800" b="1" i="0" u="none" strike="noStrike" baseline="0" dirty="0">
                <a:solidFill>
                  <a:srgbClr val="000000"/>
                </a:solidFill>
                <a:latin typeface="PalatinoLinotype-Roman"/>
              </a:rPr>
              <a:t> </a:t>
            </a:r>
            <a:r>
              <a:rPr lang="en-US" sz="1800" b="0" i="0" u="none" strike="noStrike" baseline="0" dirty="0">
                <a:solidFill>
                  <a:srgbClr val="000000"/>
                </a:solidFill>
                <a:latin typeface="PalatinoLinotype-Roman"/>
              </a:rPr>
              <a:t>(</a:t>
            </a:r>
            <a:r>
              <a:rPr lang="en-US" sz="1800" b="1" i="0" u="none" strike="noStrike" baseline="0" dirty="0">
                <a:solidFill>
                  <a:srgbClr val="000000"/>
                </a:solidFill>
                <a:latin typeface="PalatinoLinotype-Roman"/>
              </a:rPr>
              <a:t>Red Team</a:t>
            </a:r>
            <a:r>
              <a:rPr lang="en-US" sz="1800" b="0" i="0" u="none" strike="noStrike" baseline="0" dirty="0">
                <a:solidFill>
                  <a:srgbClr val="000000"/>
                </a:solidFill>
                <a:latin typeface="PalatinoLinotype-Roman"/>
              </a:rPr>
              <a:t>), </a:t>
            </a:r>
            <a:r>
              <a:rPr lang="en-US" sz="1800" b="1" i="0" u="none" strike="noStrike" baseline="0" dirty="0">
                <a:solidFill>
                  <a:srgbClr val="000000"/>
                </a:solidFill>
                <a:latin typeface="PalatinoLinotype-Roman"/>
              </a:rPr>
              <a:t>Blue Team</a:t>
            </a:r>
            <a:r>
              <a:rPr lang="en-US" sz="1800" b="0" i="0" u="none" strike="noStrike" baseline="0" dirty="0">
                <a:solidFill>
                  <a:srgbClr val="000000"/>
                </a:solidFill>
                <a:latin typeface="PalatinoLinotype-Roman"/>
              </a:rPr>
              <a:t>, and </a:t>
            </a:r>
            <a:r>
              <a:rPr lang="en-US" sz="1800" b="1" i="0" u="none" strike="noStrike" baseline="0" dirty="0">
                <a:solidFill>
                  <a:srgbClr val="000000"/>
                </a:solidFill>
                <a:latin typeface="PalatinoLinotype-Roman"/>
              </a:rPr>
              <a:t>Purple Team</a:t>
            </a:r>
            <a:r>
              <a:rPr lang="en-US" sz="1800" b="0" i="0" u="none" strike="noStrike" baseline="0" dirty="0">
                <a:solidFill>
                  <a:srgbClr val="000000"/>
                </a:solidFill>
                <a:latin typeface="PalatinoLinotype-Roman"/>
              </a:rPr>
              <a:t>, with slightly different duties. Let’s look that these categories. </a:t>
            </a:r>
            <a:endParaRPr lang="en-US" dirty="0">
              <a:latin typeface="PalatinoLinotype-Roman"/>
            </a:endParaRPr>
          </a:p>
        </p:txBody>
      </p:sp>
      <p:sp>
        <p:nvSpPr>
          <p:cNvPr id="4" name="Slide Number Placeholder 3">
            <a:extLst>
              <a:ext uri="{FF2B5EF4-FFF2-40B4-BE49-F238E27FC236}">
                <a16:creationId xmlns:a16="http://schemas.microsoft.com/office/drawing/2014/main" id="{48E17A39-761C-3DDC-C338-54CCF0FF47C7}"/>
              </a:ext>
            </a:extLst>
          </p:cNvPr>
          <p:cNvSpPr>
            <a:spLocks noGrp="1"/>
          </p:cNvSpPr>
          <p:nvPr>
            <p:ph type="sldNum" sz="quarter" idx="12"/>
          </p:nvPr>
        </p:nvSpPr>
        <p:spPr/>
        <p:txBody>
          <a:bodyPr/>
          <a:lstStyle/>
          <a:p>
            <a:fld id="{ACAE8505-183B-4FDC-882A-FDF6988C64AE}" type="slidenum">
              <a:rPr lang="en-US" smtClean="0"/>
              <a:t>17</a:t>
            </a:fld>
            <a:endParaRPr lang="en-US"/>
          </a:p>
        </p:txBody>
      </p:sp>
    </p:spTree>
    <p:extLst>
      <p:ext uri="{BB962C8B-B14F-4D97-AF65-F5344CB8AC3E}">
        <p14:creationId xmlns:p14="http://schemas.microsoft.com/office/powerpoint/2010/main" val="302680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CF2A3-D422-05D4-A7BE-ADB853CA914B}"/>
              </a:ext>
            </a:extLst>
          </p:cNvPr>
          <p:cNvSpPr>
            <a:spLocks noGrp="1"/>
          </p:cNvSpPr>
          <p:nvPr>
            <p:ph idx="1"/>
          </p:nvPr>
        </p:nvSpPr>
        <p:spPr>
          <a:xfrm>
            <a:off x="769374" y="557264"/>
            <a:ext cx="10515600" cy="5902530"/>
          </a:xfrm>
        </p:spPr>
        <p:txBody>
          <a:bodyPr>
            <a:noAutofit/>
          </a:bodyPr>
          <a:lstStyle/>
          <a:p>
            <a:r>
              <a:rPr lang="en-US" sz="2400" b="1" i="1" u="none" strike="noStrike" baseline="0" dirty="0" err="1">
                <a:solidFill>
                  <a:srgbClr val="000000"/>
                </a:solidFill>
              </a:rPr>
              <a:t>Pentesters</a:t>
            </a:r>
            <a:r>
              <a:rPr lang="en-US" sz="2400" b="1" i="1" u="none" strike="noStrike" baseline="0" dirty="0">
                <a:solidFill>
                  <a:srgbClr val="000000"/>
                </a:solidFill>
              </a:rPr>
              <a:t> (red team) </a:t>
            </a:r>
            <a:endParaRPr lang="en-US" sz="2400" b="0" i="0" u="none" strike="noStrike" baseline="0" dirty="0">
              <a:solidFill>
                <a:srgbClr val="000000"/>
              </a:solidFill>
            </a:endParaRPr>
          </a:p>
          <a:p>
            <a:pPr lvl="1" algn="just"/>
            <a:r>
              <a:rPr lang="en-US" sz="2000" b="0" i="0" u="none" strike="noStrike" baseline="0" dirty="0">
                <a:solidFill>
                  <a:srgbClr val="000000"/>
                </a:solidFill>
                <a:latin typeface="PalatinoLinotype-Roman"/>
              </a:rPr>
              <a:t>This group is associated with </a:t>
            </a:r>
            <a:r>
              <a:rPr lang="en-US" sz="2000" b="0" i="1" u="none" strike="noStrike" baseline="0" dirty="0" err="1">
                <a:solidFill>
                  <a:srgbClr val="000000"/>
                </a:solidFill>
                <a:latin typeface="PalatinoLinotype-Roman"/>
              </a:rPr>
              <a:t>pentesting</a:t>
            </a:r>
            <a:r>
              <a:rPr lang="en-US" sz="2000" b="0" i="1" u="none" strike="noStrike" baseline="0" dirty="0">
                <a:solidFill>
                  <a:srgbClr val="000000"/>
                </a:solidFill>
                <a:latin typeface="PalatinoLinotype-Roman"/>
              </a:rPr>
              <a:t> </a:t>
            </a:r>
            <a:r>
              <a:rPr lang="en-US" sz="2000" b="0" i="0" u="none" strike="noStrike" baseline="0" dirty="0">
                <a:solidFill>
                  <a:srgbClr val="000000"/>
                </a:solidFill>
                <a:latin typeface="PalatinoLinotype-Roman"/>
              </a:rPr>
              <a:t>and works in the offensive computing space.</a:t>
            </a:r>
          </a:p>
          <a:p>
            <a:pPr lvl="1" algn="just"/>
            <a:r>
              <a:rPr lang="en-US" sz="2000" b="0" i="0" u="none" strike="noStrike" baseline="0" dirty="0">
                <a:solidFill>
                  <a:srgbClr val="000000"/>
                </a:solidFill>
                <a:latin typeface="PalatinoLinotype-Roman"/>
              </a:rPr>
              <a:t> They are commonly third-party contractors who simulate an attack against a computer system to check for any exploitable vulnerabilities. </a:t>
            </a:r>
          </a:p>
          <a:p>
            <a:r>
              <a:rPr lang="en-US" sz="2400" b="1" i="1" u="none" strike="noStrike" baseline="0" dirty="0">
                <a:solidFill>
                  <a:srgbClr val="000000"/>
                </a:solidFill>
              </a:rPr>
              <a:t>Blue hat hackers (blue team) </a:t>
            </a:r>
            <a:endParaRPr lang="en-US" sz="2400" b="0" i="0" u="none" strike="noStrike" baseline="0" dirty="0">
              <a:solidFill>
                <a:srgbClr val="000000"/>
              </a:solidFill>
            </a:endParaRPr>
          </a:p>
          <a:p>
            <a:pPr lvl="1" algn="just"/>
            <a:r>
              <a:rPr lang="en-US" sz="2000" b="0" i="0" u="none" strike="noStrike" baseline="0" dirty="0">
                <a:solidFill>
                  <a:srgbClr val="000000"/>
                </a:solidFill>
                <a:latin typeface="PalatinoLinotype-Roman"/>
              </a:rPr>
              <a:t>This group works in the defensive computing space and is commonly the internal employees in charge of various security systems, policies, and procedures. </a:t>
            </a:r>
          </a:p>
          <a:p>
            <a:pPr lvl="1" algn="just"/>
            <a:r>
              <a:rPr lang="en-US" sz="2000" b="0" i="0" u="none" strike="noStrike" baseline="0" dirty="0">
                <a:solidFill>
                  <a:srgbClr val="000000"/>
                </a:solidFill>
                <a:latin typeface="PalatinoLinotype-Roman"/>
              </a:rPr>
              <a:t>They establish the security measures for what needs to be protected and then monitor those measures, adjusting them based on their own tests and feedback from outside operations such as </a:t>
            </a:r>
            <a:r>
              <a:rPr lang="en-US" sz="2000" b="0" i="0" u="none" strike="noStrike" baseline="0" dirty="0" err="1">
                <a:solidFill>
                  <a:srgbClr val="000000"/>
                </a:solidFill>
                <a:latin typeface="PalatinoLinotype-Roman"/>
              </a:rPr>
              <a:t>pentests</a:t>
            </a:r>
            <a:r>
              <a:rPr lang="en-US" sz="2000" b="0" i="0" u="none" strike="noStrike" baseline="0" dirty="0">
                <a:solidFill>
                  <a:srgbClr val="000000"/>
                </a:solidFill>
                <a:latin typeface="PalatinoLinotype-Roman"/>
              </a:rPr>
              <a:t> and audits. </a:t>
            </a:r>
          </a:p>
          <a:p>
            <a:r>
              <a:rPr lang="en-US" sz="1400" dirty="0">
                <a:solidFill>
                  <a:srgbClr val="000000"/>
                </a:solidFill>
                <a:latin typeface="PalatinoLinotype-Roman"/>
              </a:rPr>
              <a:t>NB: </a:t>
            </a:r>
          </a:p>
          <a:p>
            <a:r>
              <a:rPr lang="en-US" sz="1800" b="1" dirty="0"/>
              <a:t>Offensive Computing Space </a:t>
            </a:r>
            <a:r>
              <a:rPr lang="en-US" sz="1800" dirty="0"/>
              <a:t>focuses on identifying and exploiting vulnerabilities in systems, networks, and applications to test their security or gain unauthorized access.</a:t>
            </a:r>
          </a:p>
          <a:p>
            <a:r>
              <a:rPr lang="en-US" sz="1800" b="1" dirty="0"/>
              <a:t>Defensive Computing Space </a:t>
            </a:r>
            <a:r>
              <a:rPr lang="en-US" sz="1800" dirty="0"/>
              <a:t>aims to protect systems, networks, and applications from unauthorized access, exploitation, and attacks.</a:t>
            </a:r>
          </a:p>
          <a:p>
            <a:endParaRPr lang="en-US" sz="1600" dirty="0"/>
          </a:p>
          <a:p>
            <a:endParaRPr lang="en-US" sz="1600" dirty="0"/>
          </a:p>
          <a:p>
            <a:pPr algn="just"/>
            <a:endParaRPr lang="en-US" sz="2400" dirty="0">
              <a:latin typeface="PalatinoLinotype-Roman"/>
            </a:endParaRPr>
          </a:p>
        </p:txBody>
      </p:sp>
      <p:sp>
        <p:nvSpPr>
          <p:cNvPr id="4" name="Slide Number Placeholder 3">
            <a:extLst>
              <a:ext uri="{FF2B5EF4-FFF2-40B4-BE49-F238E27FC236}">
                <a16:creationId xmlns:a16="http://schemas.microsoft.com/office/drawing/2014/main" id="{6CDF62DF-D887-1BD0-3035-8187A06BB456}"/>
              </a:ext>
            </a:extLst>
          </p:cNvPr>
          <p:cNvSpPr>
            <a:spLocks noGrp="1"/>
          </p:cNvSpPr>
          <p:nvPr>
            <p:ph type="sldNum" sz="quarter" idx="12"/>
          </p:nvPr>
        </p:nvSpPr>
        <p:spPr/>
        <p:txBody>
          <a:bodyPr/>
          <a:lstStyle/>
          <a:p>
            <a:fld id="{ACAE8505-183B-4FDC-882A-FDF6988C64AE}" type="slidenum">
              <a:rPr lang="en-US" smtClean="0"/>
              <a:t>18</a:t>
            </a:fld>
            <a:endParaRPr lang="en-US"/>
          </a:p>
        </p:txBody>
      </p:sp>
    </p:spTree>
    <p:extLst>
      <p:ext uri="{BB962C8B-B14F-4D97-AF65-F5344CB8AC3E}">
        <p14:creationId xmlns:p14="http://schemas.microsoft.com/office/powerpoint/2010/main" val="2531740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A51AF-888D-7F87-EDEE-F81B6A145F57}"/>
              </a:ext>
            </a:extLst>
          </p:cNvPr>
          <p:cNvSpPr>
            <a:spLocks noGrp="1"/>
          </p:cNvSpPr>
          <p:nvPr>
            <p:ph idx="1"/>
          </p:nvPr>
        </p:nvSpPr>
        <p:spPr>
          <a:xfrm>
            <a:off x="651388" y="901392"/>
            <a:ext cx="10515600" cy="5454957"/>
          </a:xfrm>
        </p:spPr>
        <p:txBody>
          <a:bodyPr>
            <a:normAutofit/>
          </a:bodyPr>
          <a:lstStyle/>
          <a:p>
            <a:r>
              <a:rPr lang="en-US" sz="2400" b="1" i="1" u="none" strike="noStrike" baseline="0" dirty="0">
                <a:solidFill>
                  <a:srgbClr val="000000"/>
                </a:solidFill>
              </a:rPr>
              <a:t>Purple team </a:t>
            </a:r>
            <a:endParaRPr lang="en-US" sz="2400" b="0" i="0" u="none" strike="noStrike" baseline="0" dirty="0">
              <a:solidFill>
                <a:srgbClr val="000000"/>
              </a:solidFill>
            </a:endParaRPr>
          </a:p>
          <a:p>
            <a:pPr lvl="1" algn="just"/>
            <a:r>
              <a:rPr lang="en-US" sz="2000" b="0" i="0" u="none" strike="noStrike" baseline="0" dirty="0">
                <a:solidFill>
                  <a:srgbClr val="000000"/>
                </a:solidFill>
                <a:latin typeface="PalatinoLinotype-Roman"/>
              </a:rPr>
              <a:t>There are times when the red team and blue team do not work well together.</a:t>
            </a:r>
          </a:p>
          <a:p>
            <a:pPr lvl="1" algn="just"/>
            <a:r>
              <a:rPr lang="en-US" sz="2000" b="0" i="0" u="none" strike="noStrike" baseline="0" dirty="0">
                <a:solidFill>
                  <a:srgbClr val="000000"/>
                </a:solidFill>
                <a:latin typeface="PalatinoLinotype-Roman"/>
              </a:rPr>
              <a:t> This can be caused by personalities and things such as ego and embarrassment. </a:t>
            </a:r>
          </a:p>
          <a:p>
            <a:pPr lvl="1" algn="just"/>
            <a:r>
              <a:rPr lang="en-US" sz="2000" b="0" i="0" u="none" strike="noStrike" baseline="0" dirty="0">
                <a:solidFill>
                  <a:srgbClr val="000000"/>
                </a:solidFill>
                <a:latin typeface="PalatinoLinotype-Roman"/>
              </a:rPr>
              <a:t>Other times, it can be caused by a disconnect between what the red team is testing and communicating to the blue team and how they might go about understanding and correcting the issues.</a:t>
            </a:r>
          </a:p>
          <a:p>
            <a:pPr lvl="1" algn="just"/>
            <a:r>
              <a:rPr lang="en-US" sz="2000" b="0" i="0" u="none" strike="noStrike" baseline="0" dirty="0">
                <a:solidFill>
                  <a:srgbClr val="000000"/>
                </a:solidFill>
                <a:latin typeface="PalatinoLinotype-Roman"/>
              </a:rPr>
              <a:t> </a:t>
            </a:r>
            <a:r>
              <a:rPr lang="en-US" sz="2000" b="0" i="0" u="none" strike="noStrike" baseline="0" dirty="0">
                <a:solidFill>
                  <a:srgbClr val="00B0F0"/>
                </a:solidFill>
                <a:latin typeface="PalatinoLinotype-Roman"/>
              </a:rPr>
              <a:t>Purple team members are there to bridge gaps in understanding and communication by having skills in both disciplines so they can ingest, distill, and translate information and details from one group to the other.</a:t>
            </a:r>
          </a:p>
          <a:p>
            <a:pPr lvl="1" algn="just"/>
            <a:r>
              <a:rPr lang="en-US" sz="1800" b="0" i="0" u="none" strike="noStrike" baseline="0" dirty="0">
                <a:solidFill>
                  <a:srgbClr val="000000"/>
                </a:solidFill>
                <a:latin typeface="PalatinoLinotype-Roman"/>
              </a:rPr>
              <a:t>An example might be the results of a </a:t>
            </a:r>
            <a:r>
              <a:rPr lang="en-US" sz="1800" b="0" i="0" u="none" strike="noStrike" baseline="0" dirty="0" err="1">
                <a:solidFill>
                  <a:srgbClr val="000000"/>
                </a:solidFill>
                <a:latin typeface="PalatinoLinotype-Roman"/>
              </a:rPr>
              <a:t>pentest</a:t>
            </a:r>
            <a:r>
              <a:rPr lang="en-US" sz="1800" b="0" i="0" u="none" strike="noStrike" baseline="0" dirty="0">
                <a:solidFill>
                  <a:srgbClr val="000000"/>
                </a:solidFill>
                <a:latin typeface="PalatinoLinotype-Roman"/>
              </a:rPr>
              <a:t> showing that the dependence on legacy application frameworks opens an exploit vector that is easily taken advantage of with a simple buffer overflow to the authentication input screen. The blue team, not really knowing what to do with this information, turns to the purple team, who repositions the result to say something like “</a:t>
            </a:r>
            <a:r>
              <a:rPr lang="en-US" sz="1800" b="0" i="1" u="none" strike="noStrike" baseline="0" dirty="0">
                <a:solidFill>
                  <a:srgbClr val="000000"/>
                </a:solidFill>
                <a:latin typeface="PalatinoLinotype-Roman"/>
              </a:rPr>
              <a:t>the outdated application has a buffer overflow vulnerability</a:t>
            </a:r>
            <a:r>
              <a:rPr lang="en-US" sz="1800" b="0" i="0" u="none" strike="noStrike" baseline="0" dirty="0">
                <a:solidFill>
                  <a:srgbClr val="000000"/>
                </a:solidFill>
                <a:latin typeface="PalatinoLinotype-Roman"/>
              </a:rPr>
              <a:t>.” While it cannot be addressed directly with a patch to the system, it should be placed </a:t>
            </a:r>
            <a:r>
              <a:rPr lang="en-US" sz="1800" b="0" i="1" u="none" strike="noStrike" baseline="0" dirty="0">
                <a:solidFill>
                  <a:srgbClr val="000000"/>
                </a:solidFill>
                <a:latin typeface="PalatinoLinotype-Roman"/>
              </a:rPr>
              <a:t>network-wise </a:t>
            </a:r>
            <a:r>
              <a:rPr lang="en-US" sz="1800" b="0" i="0" u="none" strike="noStrike" baseline="0" dirty="0">
                <a:solidFill>
                  <a:srgbClr val="000000"/>
                </a:solidFill>
                <a:latin typeface="PalatinoLinotype-Roman"/>
              </a:rPr>
              <a:t>in a high-security group where, if the exploit is attempted, the attacker cannot gain anything further from it. </a:t>
            </a:r>
            <a:endParaRPr lang="en-US" sz="2000" dirty="0">
              <a:latin typeface="PalatinoLinotype-Roman"/>
            </a:endParaRPr>
          </a:p>
        </p:txBody>
      </p:sp>
      <p:sp>
        <p:nvSpPr>
          <p:cNvPr id="4" name="Slide Number Placeholder 3">
            <a:extLst>
              <a:ext uri="{FF2B5EF4-FFF2-40B4-BE49-F238E27FC236}">
                <a16:creationId xmlns:a16="http://schemas.microsoft.com/office/drawing/2014/main" id="{99E579C6-8468-BA92-696B-2635D0CD657B}"/>
              </a:ext>
            </a:extLst>
          </p:cNvPr>
          <p:cNvSpPr>
            <a:spLocks noGrp="1"/>
          </p:cNvSpPr>
          <p:nvPr>
            <p:ph type="sldNum" sz="quarter" idx="12"/>
          </p:nvPr>
        </p:nvSpPr>
        <p:spPr/>
        <p:txBody>
          <a:bodyPr/>
          <a:lstStyle/>
          <a:p>
            <a:fld id="{ACAE8505-183B-4FDC-882A-FDF6988C64AE}" type="slidenum">
              <a:rPr lang="en-US" smtClean="0"/>
              <a:t>19</a:t>
            </a:fld>
            <a:endParaRPr lang="en-US"/>
          </a:p>
        </p:txBody>
      </p:sp>
    </p:spTree>
    <p:extLst>
      <p:ext uri="{BB962C8B-B14F-4D97-AF65-F5344CB8AC3E}">
        <p14:creationId xmlns:p14="http://schemas.microsoft.com/office/powerpoint/2010/main" val="203080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F51D6-1F16-BC58-EBDD-BFE7E76C4E59}"/>
              </a:ext>
            </a:extLst>
          </p:cNvPr>
          <p:cNvSpPr>
            <a:spLocks noGrp="1"/>
          </p:cNvSpPr>
          <p:nvPr>
            <p:ph type="title"/>
          </p:nvPr>
        </p:nvSpPr>
        <p:spPr/>
        <p:txBody>
          <a:bodyPr/>
          <a:lstStyle/>
          <a:p>
            <a:r>
              <a:rPr lang="en-US" dirty="0"/>
              <a:t>Ethical Hacking</a:t>
            </a:r>
          </a:p>
        </p:txBody>
      </p:sp>
      <p:sp>
        <p:nvSpPr>
          <p:cNvPr id="3" name="Content Placeholder 2">
            <a:extLst>
              <a:ext uri="{FF2B5EF4-FFF2-40B4-BE49-F238E27FC236}">
                <a16:creationId xmlns:a16="http://schemas.microsoft.com/office/drawing/2014/main" id="{5BEC499B-B4D2-168D-CA9B-D296A12C5B5F}"/>
              </a:ext>
            </a:extLst>
          </p:cNvPr>
          <p:cNvSpPr>
            <a:spLocks noGrp="1"/>
          </p:cNvSpPr>
          <p:nvPr>
            <p:ph idx="1"/>
          </p:nvPr>
        </p:nvSpPr>
        <p:spPr/>
        <p:txBody>
          <a:bodyPr>
            <a:normAutofit fontScale="85000" lnSpcReduction="20000"/>
          </a:bodyPr>
          <a:lstStyle/>
          <a:p>
            <a:pPr algn="l"/>
            <a:r>
              <a:rPr lang="en-US" dirty="0">
                <a:latin typeface="PalatinoLinotype-Roman"/>
              </a:rPr>
              <a:t>Through hacking, you can do anything that you're not supposed to do (or allowed to do).</a:t>
            </a:r>
          </a:p>
          <a:p>
            <a:pPr algn="l"/>
            <a:r>
              <a:rPr lang="en-US" dirty="0">
                <a:latin typeface="PalatinoLinotype-Roman"/>
              </a:rPr>
              <a:t>For example, you can view information that you don't have permission to see or use a computer that you're not allowed to use. </a:t>
            </a:r>
          </a:p>
          <a:p>
            <a:pPr algn="l"/>
            <a:r>
              <a:rPr lang="en-US" dirty="0">
                <a:latin typeface="PalatinoLinotype-Roman"/>
              </a:rPr>
              <a:t>There are many different types of hacking, such as email hacking, computer hacking, server hacking, and web application hacking.</a:t>
            </a:r>
          </a:p>
          <a:p>
            <a:r>
              <a:rPr lang="en-US" b="1" dirty="0">
                <a:latin typeface="PalatinoLinotype-Roman"/>
              </a:rPr>
              <a:t>Ethical hacking</a:t>
            </a:r>
            <a:r>
              <a:rPr lang="en-US" dirty="0">
                <a:latin typeface="PalatinoLinotype-Roman"/>
              </a:rPr>
              <a:t> refers to the authorized practice of bypassing or testing the security of computer systems, networks, or applications to identify </a:t>
            </a:r>
            <a:r>
              <a:rPr lang="en-US" dirty="0">
                <a:solidFill>
                  <a:srgbClr val="00B0F0"/>
                </a:solidFill>
                <a:latin typeface="PalatinoLinotype-Roman"/>
              </a:rPr>
              <a:t>vulnerabilities, weaknesses</a:t>
            </a:r>
            <a:r>
              <a:rPr lang="en-US" dirty="0">
                <a:latin typeface="PalatinoLinotype-Roman"/>
              </a:rPr>
              <a:t>, or </a:t>
            </a:r>
            <a:r>
              <a:rPr lang="en-US" dirty="0">
                <a:solidFill>
                  <a:srgbClr val="00B0F0"/>
                </a:solidFill>
                <a:latin typeface="PalatinoLinotype-Roman"/>
              </a:rPr>
              <a:t>misconfigurations</a:t>
            </a:r>
            <a:r>
              <a:rPr lang="en-US" dirty="0">
                <a:latin typeface="PalatinoLinotype-Roman"/>
              </a:rPr>
              <a:t>. </a:t>
            </a:r>
          </a:p>
          <a:p>
            <a:r>
              <a:rPr lang="en-US" dirty="0">
                <a:latin typeface="PalatinoLinotype-Roman"/>
              </a:rPr>
              <a:t>The goal is to proactively address these issues before malicious hackers (often called "black hat hackers") can exploit them.</a:t>
            </a:r>
          </a:p>
          <a:p>
            <a:r>
              <a:rPr lang="en-US" dirty="0">
                <a:latin typeface="PalatinoLinotype-Roman"/>
              </a:rPr>
              <a:t> Ethical hackers, also known as </a:t>
            </a:r>
            <a:r>
              <a:rPr lang="en-US" b="1" dirty="0">
                <a:latin typeface="PalatinoLinotype-Roman"/>
              </a:rPr>
              <a:t>white hat hackers</a:t>
            </a:r>
            <a:r>
              <a:rPr lang="en-US" dirty="0">
                <a:latin typeface="PalatinoLinotype-Roman"/>
              </a:rPr>
              <a:t>, perform these activities with the permission of the system owner and within a defined scope.</a:t>
            </a:r>
          </a:p>
          <a:p>
            <a:endParaRPr lang="en-US" dirty="0">
              <a:latin typeface="PalatinoLinotype-Roman"/>
            </a:endParaRPr>
          </a:p>
        </p:txBody>
      </p:sp>
      <p:sp>
        <p:nvSpPr>
          <p:cNvPr id="4" name="Slide Number Placeholder 3">
            <a:extLst>
              <a:ext uri="{FF2B5EF4-FFF2-40B4-BE49-F238E27FC236}">
                <a16:creationId xmlns:a16="http://schemas.microsoft.com/office/drawing/2014/main" id="{9952F18D-6FEC-AF43-CD89-0A4B2BFC3842}"/>
              </a:ext>
            </a:extLst>
          </p:cNvPr>
          <p:cNvSpPr>
            <a:spLocks noGrp="1"/>
          </p:cNvSpPr>
          <p:nvPr>
            <p:ph type="sldNum" sz="quarter" idx="12"/>
          </p:nvPr>
        </p:nvSpPr>
        <p:spPr/>
        <p:txBody>
          <a:bodyPr/>
          <a:lstStyle/>
          <a:p>
            <a:fld id="{ACAE8505-183B-4FDC-882A-FDF6988C64AE}" type="slidenum">
              <a:rPr lang="en-US" smtClean="0"/>
              <a:t>2</a:t>
            </a:fld>
            <a:endParaRPr lang="en-US"/>
          </a:p>
        </p:txBody>
      </p:sp>
    </p:spTree>
    <p:extLst>
      <p:ext uri="{BB962C8B-B14F-4D97-AF65-F5344CB8AC3E}">
        <p14:creationId xmlns:p14="http://schemas.microsoft.com/office/powerpoint/2010/main" val="36395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3DB1-697E-B6E1-5933-CB96DF83175E}"/>
              </a:ext>
            </a:extLst>
          </p:cNvPr>
          <p:cNvSpPr>
            <a:spLocks noGrp="1"/>
          </p:cNvSpPr>
          <p:nvPr>
            <p:ph type="title"/>
          </p:nvPr>
        </p:nvSpPr>
        <p:spPr/>
        <p:txBody>
          <a:bodyPr/>
          <a:lstStyle/>
          <a:p>
            <a:r>
              <a:rPr lang="en-US" dirty="0"/>
              <a:t>Grey Hat Hacker</a:t>
            </a:r>
          </a:p>
        </p:txBody>
      </p:sp>
      <p:sp>
        <p:nvSpPr>
          <p:cNvPr id="3" name="Content Placeholder 2">
            <a:extLst>
              <a:ext uri="{FF2B5EF4-FFF2-40B4-BE49-F238E27FC236}">
                <a16:creationId xmlns:a16="http://schemas.microsoft.com/office/drawing/2014/main" id="{DAAF2116-1A85-A49C-E946-2DF0D02A33E7}"/>
              </a:ext>
            </a:extLst>
          </p:cNvPr>
          <p:cNvSpPr>
            <a:spLocks noGrp="1"/>
          </p:cNvSpPr>
          <p:nvPr>
            <p:ph idx="1"/>
          </p:nvPr>
        </p:nvSpPr>
        <p:spPr>
          <a:xfrm>
            <a:off x="838200" y="1412670"/>
            <a:ext cx="10515600" cy="4943680"/>
          </a:xfrm>
        </p:spPr>
        <p:txBody>
          <a:bodyPr>
            <a:normAutofit fontScale="92500" lnSpcReduction="10000"/>
          </a:bodyPr>
          <a:lstStyle/>
          <a:p>
            <a:r>
              <a:rPr lang="en-US" sz="1800" b="0" i="0" u="none" strike="noStrike" baseline="0" dirty="0">
                <a:solidFill>
                  <a:srgbClr val="000000"/>
                </a:solidFill>
                <a:latin typeface="PalatinoLinotype-Roman"/>
              </a:rPr>
              <a:t>Gray hat hackers are a peculiar mix of both black hat and white hat characteristics.</a:t>
            </a:r>
          </a:p>
          <a:p>
            <a:r>
              <a:rPr lang="en-US" sz="1800" b="0" i="0" u="none" strike="noStrike" baseline="0" dirty="0">
                <a:solidFill>
                  <a:srgbClr val="000000"/>
                </a:solidFill>
                <a:latin typeface="PalatinoLinotype-Roman"/>
              </a:rPr>
              <a:t> They operate on their own, looking for network faults and hacks in networks, systems, and applications.</a:t>
            </a:r>
          </a:p>
          <a:p>
            <a:r>
              <a:rPr lang="en-US" sz="1800" b="0" i="0" u="none" strike="noStrike" baseline="0" dirty="0">
                <a:solidFill>
                  <a:srgbClr val="000000"/>
                </a:solidFill>
                <a:latin typeface="PalatinoLinotype-Roman"/>
              </a:rPr>
              <a:t> They do so with the intention of demonstrating to owners and administrators that have networks, systems, and applications under their care and control that a defect exists in their security posture. </a:t>
            </a:r>
          </a:p>
          <a:p>
            <a:r>
              <a:rPr lang="en-US" sz="1800" b="0" i="0" u="none" strike="noStrike" baseline="0" dirty="0">
                <a:solidFill>
                  <a:srgbClr val="000000"/>
                </a:solidFill>
                <a:latin typeface="PalatinoLinotype-Roman"/>
              </a:rPr>
              <a:t>Once they have validated that a vulnerability exists in a network or application, they may offer to help correct it, or in the case of an application, inform the company through responsible disclosure before publishing information publicly. </a:t>
            </a:r>
          </a:p>
          <a:p>
            <a:r>
              <a:rPr lang="en-US" sz="1800" b="0" i="0" u="none" strike="noStrike" baseline="0" dirty="0">
                <a:solidFill>
                  <a:srgbClr val="000000"/>
                </a:solidFill>
                <a:latin typeface="PalatinoLinotype-Roman"/>
              </a:rPr>
              <a:t>In contrast, a black hat will exploit any vulnerability or tell others how to as long as they profit from it. </a:t>
            </a:r>
          </a:p>
          <a:p>
            <a:r>
              <a:rPr lang="en-US" sz="1800" b="0" i="0" u="none" strike="noStrike" baseline="0" dirty="0">
                <a:solidFill>
                  <a:srgbClr val="000000"/>
                </a:solidFill>
                <a:latin typeface="PalatinoLinotype-Roman"/>
              </a:rPr>
              <a:t>In many cases, gray hats are just curious and do provide beneficial information to companies about the security of their applications and services.</a:t>
            </a:r>
          </a:p>
          <a:p>
            <a:r>
              <a:rPr lang="en-US" sz="1800" b="0" i="0" u="none" strike="noStrike" baseline="0" dirty="0">
                <a:solidFill>
                  <a:srgbClr val="000000"/>
                </a:solidFill>
                <a:latin typeface="PalatinoLinotype-Roman"/>
              </a:rPr>
              <a:t> However, many security professionals do not view their methods as ethical. </a:t>
            </a:r>
          </a:p>
          <a:p>
            <a:r>
              <a:rPr lang="en-US" sz="1800" b="0" i="0" u="none" strike="noStrike" baseline="0" dirty="0">
                <a:solidFill>
                  <a:srgbClr val="000000"/>
                </a:solidFill>
                <a:latin typeface="PalatinoLinotype-Roman"/>
              </a:rPr>
              <a:t>The exploitation of a network is illegal, and they have not received permission from an organization to attempt to infiltrate their systems.</a:t>
            </a:r>
          </a:p>
          <a:p>
            <a:r>
              <a:rPr lang="en-US" sz="1800" b="0" i="0" u="none" strike="noStrike" baseline="0" dirty="0">
                <a:solidFill>
                  <a:srgbClr val="000000"/>
                </a:solidFill>
                <a:latin typeface="PalatinoLinotype-Roman"/>
              </a:rPr>
              <a:t> Gray hats say they mean no harm with their hacking, and they are simply curious about high-profile systems operating without regard to privacy or laws. </a:t>
            </a:r>
          </a:p>
          <a:p>
            <a:r>
              <a:rPr lang="en-US" sz="1800" b="0" i="0" u="none" strike="noStrike" baseline="0" dirty="0">
                <a:solidFill>
                  <a:srgbClr val="000000"/>
                </a:solidFill>
                <a:latin typeface="PalatinoLinotype-Roman"/>
              </a:rPr>
              <a:t>Regardless of the reasons, it is still illegal, and depending on what was done, it could land them in court or jail. </a:t>
            </a:r>
            <a:endParaRPr lang="en-US" dirty="0">
              <a:latin typeface="PalatinoLinotype-Roman"/>
            </a:endParaRPr>
          </a:p>
        </p:txBody>
      </p:sp>
      <p:sp>
        <p:nvSpPr>
          <p:cNvPr id="4" name="Slide Number Placeholder 3">
            <a:extLst>
              <a:ext uri="{FF2B5EF4-FFF2-40B4-BE49-F238E27FC236}">
                <a16:creationId xmlns:a16="http://schemas.microsoft.com/office/drawing/2014/main" id="{2AE5DB0E-66BC-3404-37A3-5E5F8B676D2C}"/>
              </a:ext>
            </a:extLst>
          </p:cNvPr>
          <p:cNvSpPr>
            <a:spLocks noGrp="1"/>
          </p:cNvSpPr>
          <p:nvPr>
            <p:ph type="sldNum" sz="quarter" idx="12"/>
          </p:nvPr>
        </p:nvSpPr>
        <p:spPr/>
        <p:txBody>
          <a:bodyPr/>
          <a:lstStyle/>
          <a:p>
            <a:fld id="{ACAE8505-183B-4FDC-882A-FDF6988C64AE}" type="slidenum">
              <a:rPr lang="en-US" smtClean="0"/>
              <a:t>20</a:t>
            </a:fld>
            <a:endParaRPr lang="en-US"/>
          </a:p>
        </p:txBody>
      </p:sp>
    </p:spTree>
    <p:extLst>
      <p:ext uri="{BB962C8B-B14F-4D97-AF65-F5344CB8AC3E}">
        <p14:creationId xmlns:p14="http://schemas.microsoft.com/office/powerpoint/2010/main" val="199172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E398-A7E0-536E-8E0A-6F12DCFB077F}"/>
              </a:ext>
            </a:extLst>
          </p:cNvPr>
          <p:cNvSpPr>
            <a:spLocks noGrp="1"/>
          </p:cNvSpPr>
          <p:nvPr>
            <p:ph type="title"/>
          </p:nvPr>
        </p:nvSpPr>
        <p:spPr/>
        <p:txBody>
          <a:bodyPr/>
          <a:lstStyle/>
          <a:p>
            <a:r>
              <a:rPr lang="en-US" dirty="0"/>
              <a:t>Attack Targets and Types</a:t>
            </a:r>
          </a:p>
        </p:txBody>
      </p:sp>
      <p:sp>
        <p:nvSpPr>
          <p:cNvPr id="3" name="Content Placeholder 2">
            <a:extLst>
              <a:ext uri="{FF2B5EF4-FFF2-40B4-BE49-F238E27FC236}">
                <a16:creationId xmlns:a16="http://schemas.microsoft.com/office/drawing/2014/main" id="{B26923D3-A95F-BD45-531A-C3CBA9CBF1F6}"/>
              </a:ext>
            </a:extLst>
          </p:cNvPr>
          <p:cNvSpPr>
            <a:spLocks noGrp="1"/>
          </p:cNvSpPr>
          <p:nvPr>
            <p:ph idx="1"/>
          </p:nvPr>
        </p:nvSpPr>
        <p:spPr/>
        <p:txBody>
          <a:bodyPr>
            <a:normAutofit/>
          </a:bodyPr>
          <a:lstStyle/>
          <a:p>
            <a:r>
              <a:rPr lang="en-US" sz="2400" b="0" i="0" u="none" strike="noStrike" baseline="0" dirty="0">
                <a:solidFill>
                  <a:srgbClr val="000000"/>
                </a:solidFill>
                <a:latin typeface="Minion Pro"/>
              </a:rPr>
              <a:t>There are many things that can be targeted for an attack; however, all areas of an attack can be distilled down to three core areas.</a:t>
            </a:r>
          </a:p>
          <a:p>
            <a:r>
              <a:rPr lang="en-US" sz="2400" b="0" i="0" u="none" strike="noStrike" baseline="0" dirty="0">
                <a:solidFill>
                  <a:srgbClr val="000000"/>
                </a:solidFill>
                <a:latin typeface="Minion Pro"/>
              </a:rPr>
              <a:t> The first is the </a:t>
            </a:r>
            <a:r>
              <a:rPr lang="en-US" sz="2400" b="1" i="0" u="none" strike="noStrike" baseline="0" dirty="0">
                <a:solidFill>
                  <a:srgbClr val="0070C0"/>
                </a:solidFill>
                <a:latin typeface="Minion Pro"/>
              </a:rPr>
              <a:t>network</a:t>
            </a:r>
            <a:r>
              <a:rPr lang="en-US" sz="2400" b="0" i="0" u="none" strike="noStrike" baseline="0" dirty="0">
                <a:solidFill>
                  <a:srgbClr val="000000"/>
                </a:solidFill>
                <a:latin typeface="Minion Pro"/>
              </a:rPr>
              <a:t>, which is an attack on the communication structure of a network and it can target specific devices or communication protocols. </a:t>
            </a:r>
          </a:p>
          <a:p>
            <a:r>
              <a:rPr lang="en-US" sz="2400" b="0" i="0" u="none" strike="noStrike" baseline="0" dirty="0">
                <a:solidFill>
                  <a:srgbClr val="000000"/>
                </a:solidFill>
                <a:latin typeface="Minion Pro"/>
              </a:rPr>
              <a:t>The second is </a:t>
            </a:r>
            <a:r>
              <a:rPr lang="en-US" sz="2400" b="1" i="0" u="none" strike="noStrike" baseline="0" dirty="0">
                <a:solidFill>
                  <a:srgbClr val="0070C0"/>
                </a:solidFill>
                <a:latin typeface="Minion Pro"/>
              </a:rPr>
              <a:t>applications</a:t>
            </a:r>
            <a:r>
              <a:rPr lang="en-US" sz="2400" b="0" i="0" u="none" strike="noStrike" baseline="0" dirty="0">
                <a:solidFill>
                  <a:srgbClr val="000000"/>
                </a:solidFill>
                <a:latin typeface="Minion Pro"/>
              </a:rPr>
              <a:t>. This is the software running on devices and hosts.</a:t>
            </a:r>
          </a:p>
          <a:p>
            <a:r>
              <a:rPr lang="en-US" sz="2400" b="0" i="0" u="none" strike="noStrike" baseline="0" dirty="0">
                <a:solidFill>
                  <a:srgbClr val="000000"/>
                </a:solidFill>
                <a:latin typeface="Minion Pro"/>
              </a:rPr>
              <a:t> The third and last area is the </a:t>
            </a:r>
            <a:r>
              <a:rPr lang="en-US" sz="2400" b="1" i="0" u="none" strike="noStrike" baseline="0" dirty="0">
                <a:solidFill>
                  <a:srgbClr val="0070C0"/>
                </a:solidFill>
                <a:latin typeface="Minion Pro"/>
              </a:rPr>
              <a:t>host</a:t>
            </a:r>
            <a:r>
              <a:rPr lang="en-US" sz="2400" b="0" i="0" u="none" strike="noStrike" baseline="0" dirty="0">
                <a:solidFill>
                  <a:srgbClr val="000000"/>
                </a:solidFill>
                <a:latin typeface="Minion Pro"/>
              </a:rPr>
              <a:t>, which usually targets the endpoint operating system or user of the system.  </a:t>
            </a:r>
            <a:endParaRPr lang="en-US" sz="3600" dirty="0"/>
          </a:p>
        </p:txBody>
      </p:sp>
      <p:sp>
        <p:nvSpPr>
          <p:cNvPr id="4" name="Slide Number Placeholder 3">
            <a:extLst>
              <a:ext uri="{FF2B5EF4-FFF2-40B4-BE49-F238E27FC236}">
                <a16:creationId xmlns:a16="http://schemas.microsoft.com/office/drawing/2014/main" id="{31E380AF-9742-74E5-1B1B-7CFDD57DB096}"/>
              </a:ext>
            </a:extLst>
          </p:cNvPr>
          <p:cNvSpPr>
            <a:spLocks noGrp="1"/>
          </p:cNvSpPr>
          <p:nvPr>
            <p:ph type="sldNum" sz="quarter" idx="12"/>
          </p:nvPr>
        </p:nvSpPr>
        <p:spPr/>
        <p:txBody>
          <a:bodyPr/>
          <a:lstStyle/>
          <a:p>
            <a:fld id="{ACAE8505-183B-4FDC-882A-FDF6988C64AE}" type="slidenum">
              <a:rPr lang="en-US" smtClean="0"/>
              <a:t>21</a:t>
            </a:fld>
            <a:endParaRPr lang="en-US"/>
          </a:p>
        </p:txBody>
      </p:sp>
    </p:spTree>
    <p:extLst>
      <p:ext uri="{BB962C8B-B14F-4D97-AF65-F5344CB8AC3E}">
        <p14:creationId xmlns:p14="http://schemas.microsoft.com/office/powerpoint/2010/main" val="928847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E3B9-6F9F-C9CB-CC23-B1EC41AFA5F4}"/>
              </a:ext>
            </a:extLst>
          </p:cNvPr>
          <p:cNvSpPr>
            <a:spLocks noGrp="1"/>
          </p:cNvSpPr>
          <p:nvPr>
            <p:ph type="title"/>
          </p:nvPr>
        </p:nvSpPr>
        <p:spPr/>
        <p:txBody>
          <a:bodyPr/>
          <a:lstStyle/>
          <a:p>
            <a:r>
              <a:rPr lang="en-US" dirty="0"/>
              <a:t>Attack Targets and Types (Network)</a:t>
            </a:r>
          </a:p>
        </p:txBody>
      </p:sp>
      <p:sp>
        <p:nvSpPr>
          <p:cNvPr id="3" name="Content Placeholder 2">
            <a:extLst>
              <a:ext uri="{FF2B5EF4-FFF2-40B4-BE49-F238E27FC236}">
                <a16:creationId xmlns:a16="http://schemas.microsoft.com/office/drawing/2014/main" id="{7C667C2F-4B95-57F0-3D2A-67F21D039D49}"/>
              </a:ext>
            </a:extLst>
          </p:cNvPr>
          <p:cNvSpPr>
            <a:spLocks noGrp="1"/>
          </p:cNvSpPr>
          <p:nvPr>
            <p:ph idx="1"/>
          </p:nvPr>
        </p:nvSpPr>
        <p:spPr/>
        <p:txBody>
          <a:bodyPr>
            <a:normAutofit/>
          </a:bodyPr>
          <a:lstStyle/>
          <a:p>
            <a:r>
              <a:rPr lang="en-US" sz="2400" b="1" i="0" u="none" strike="noStrike" baseline="0" dirty="0">
                <a:solidFill>
                  <a:srgbClr val="000000"/>
                </a:solidFill>
                <a:latin typeface="Minion Pro"/>
              </a:rPr>
              <a:t>Network attacks </a:t>
            </a:r>
            <a:r>
              <a:rPr lang="en-US" sz="2400" b="0" i="0" u="none" strike="noStrike" baseline="0" dirty="0">
                <a:solidFill>
                  <a:srgbClr val="000000"/>
                </a:solidFill>
                <a:latin typeface="Minion Pro"/>
              </a:rPr>
              <a:t>are usually one of the first types of attacks to occur.</a:t>
            </a:r>
          </a:p>
          <a:p>
            <a:r>
              <a:rPr lang="en-US" sz="2400" b="0" i="0" u="none" strike="noStrike" baseline="0" dirty="0">
                <a:solidFill>
                  <a:srgbClr val="000000"/>
                </a:solidFill>
                <a:latin typeface="Minion Pro"/>
              </a:rPr>
              <a:t> The most common of these types of attacks are </a:t>
            </a:r>
            <a:r>
              <a:rPr lang="en-US" sz="2400" b="1" i="0" u="none" strike="noStrike" baseline="0" dirty="0">
                <a:solidFill>
                  <a:srgbClr val="000000"/>
                </a:solidFill>
                <a:latin typeface="Minion Pro"/>
              </a:rPr>
              <a:t>flooding attacks</a:t>
            </a:r>
            <a:r>
              <a:rPr lang="en-US" sz="2400" b="0" i="0" u="none" strike="noStrike" baseline="0" dirty="0">
                <a:solidFill>
                  <a:srgbClr val="000000"/>
                </a:solidFill>
                <a:latin typeface="Minion Pro"/>
              </a:rPr>
              <a:t>, which overwhelm the receiving hardware, forcing it to perform unintended operations or to simply give up and not work at all, such as in a </a:t>
            </a:r>
            <a:r>
              <a:rPr lang="en-US" sz="2400" b="1" i="0" u="none" strike="noStrike" baseline="0" dirty="0">
                <a:solidFill>
                  <a:srgbClr val="000000"/>
                </a:solidFill>
                <a:latin typeface="Minion Pro"/>
              </a:rPr>
              <a:t>denial of service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DOS</a:t>
            </a:r>
            <a:r>
              <a:rPr lang="en-US" sz="2400" b="0" i="0" u="none" strike="noStrike" baseline="0" dirty="0">
                <a:solidFill>
                  <a:srgbClr val="000000"/>
                </a:solidFill>
                <a:latin typeface="Minion Pro"/>
              </a:rPr>
              <a:t>) attack.</a:t>
            </a:r>
          </a:p>
          <a:p>
            <a:r>
              <a:rPr lang="en-US" sz="2400" b="0" i="0" u="none" strike="noStrike" baseline="0" dirty="0">
                <a:solidFill>
                  <a:srgbClr val="000000"/>
                </a:solidFill>
                <a:latin typeface="Minion Pro"/>
              </a:rPr>
              <a:t> A DOS attack can occur internally or externally depending on the source. </a:t>
            </a:r>
          </a:p>
          <a:p>
            <a:r>
              <a:rPr lang="en-US" sz="2400" b="0" i="0" u="none" strike="noStrike" baseline="0" dirty="0">
                <a:solidFill>
                  <a:srgbClr val="000000"/>
                </a:solidFill>
                <a:latin typeface="Minion Pro"/>
              </a:rPr>
              <a:t>It occurs when a source generates more traffic than the receiver can handle; this can be on a specific service such as a web server or on an interface level, such as an ARP flood. </a:t>
            </a:r>
          </a:p>
          <a:p>
            <a:r>
              <a:rPr lang="en-US" sz="2400" b="0" i="0" u="none" strike="noStrike" baseline="0" dirty="0">
                <a:solidFill>
                  <a:srgbClr val="000000"/>
                </a:solidFill>
                <a:latin typeface="Minion Pro"/>
              </a:rPr>
              <a:t>Other types of network attacks include </a:t>
            </a:r>
            <a:r>
              <a:rPr lang="en-US" sz="2400" b="1" i="0" u="none" strike="noStrike" baseline="0" dirty="0">
                <a:solidFill>
                  <a:srgbClr val="000000"/>
                </a:solidFill>
                <a:latin typeface="Minion Pro"/>
              </a:rPr>
              <a:t>man-in-the-middle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MITM</a:t>
            </a:r>
            <a:r>
              <a:rPr lang="en-US" sz="2400" b="0" i="0" u="none" strike="noStrike" baseline="0" dirty="0">
                <a:solidFill>
                  <a:srgbClr val="000000"/>
                </a:solidFill>
                <a:latin typeface="Minion Pro"/>
              </a:rPr>
              <a:t>) attacks. </a:t>
            </a:r>
            <a:endParaRPr lang="en-US" sz="2400" dirty="0"/>
          </a:p>
        </p:txBody>
      </p:sp>
      <p:sp>
        <p:nvSpPr>
          <p:cNvPr id="4" name="Slide Number Placeholder 3">
            <a:extLst>
              <a:ext uri="{FF2B5EF4-FFF2-40B4-BE49-F238E27FC236}">
                <a16:creationId xmlns:a16="http://schemas.microsoft.com/office/drawing/2014/main" id="{089143E5-B51F-490B-48AE-573410823EFD}"/>
              </a:ext>
            </a:extLst>
          </p:cNvPr>
          <p:cNvSpPr>
            <a:spLocks noGrp="1"/>
          </p:cNvSpPr>
          <p:nvPr>
            <p:ph type="sldNum" sz="quarter" idx="12"/>
          </p:nvPr>
        </p:nvSpPr>
        <p:spPr/>
        <p:txBody>
          <a:bodyPr/>
          <a:lstStyle/>
          <a:p>
            <a:fld id="{ACAE8505-183B-4FDC-882A-FDF6988C64AE}" type="slidenum">
              <a:rPr lang="en-US" smtClean="0"/>
              <a:t>22</a:t>
            </a:fld>
            <a:endParaRPr lang="en-US"/>
          </a:p>
        </p:txBody>
      </p:sp>
    </p:spTree>
    <p:extLst>
      <p:ext uri="{BB962C8B-B14F-4D97-AF65-F5344CB8AC3E}">
        <p14:creationId xmlns:p14="http://schemas.microsoft.com/office/powerpoint/2010/main" val="2255131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A91B-F634-A582-F35D-1BCC2FC58DA3}"/>
              </a:ext>
            </a:extLst>
          </p:cNvPr>
          <p:cNvSpPr>
            <a:spLocks noGrp="1"/>
          </p:cNvSpPr>
          <p:nvPr>
            <p:ph type="title"/>
          </p:nvPr>
        </p:nvSpPr>
        <p:spPr/>
        <p:txBody>
          <a:bodyPr/>
          <a:lstStyle/>
          <a:p>
            <a:r>
              <a:rPr lang="en-US" dirty="0"/>
              <a:t>Attack Targets and Types (Application)</a:t>
            </a:r>
          </a:p>
        </p:txBody>
      </p:sp>
      <p:sp>
        <p:nvSpPr>
          <p:cNvPr id="3" name="Content Placeholder 2">
            <a:extLst>
              <a:ext uri="{FF2B5EF4-FFF2-40B4-BE49-F238E27FC236}">
                <a16:creationId xmlns:a16="http://schemas.microsoft.com/office/drawing/2014/main" id="{4B271F36-AF7D-E814-E614-CCC4069E29E3}"/>
              </a:ext>
            </a:extLst>
          </p:cNvPr>
          <p:cNvSpPr>
            <a:spLocks noGrp="1"/>
          </p:cNvSpPr>
          <p:nvPr>
            <p:ph idx="1"/>
          </p:nvPr>
        </p:nvSpPr>
        <p:spPr/>
        <p:txBody>
          <a:bodyPr>
            <a:normAutofit/>
          </a:bodyPr>
          <a:lstStyle/>
          <a:p>
            <a:r>
              <a:rPr lang="en-US" sz="2400" b="1" i="0" u="none" strike="noStrike" baseline="0" dirty="0">
                <a:solidFill>
                  <a:srgbClr val="000000"/>
                </a:solidFill>
                <a:latin typeface="Minion Pro"/>
              </a:rPr>
              <a:t>Application attacks</a:t>
            </a:r>
            <a:r>
              <a:rPr lang="en-US" sz="2400" b="0" i="0" u="none" strike="noStrike" baseline="0" dirty="0">
                <a:solidFill>
                  <a:srgbClr val="000000"/>
                </a:solidFill>
                <a:latin typeface="Minion Pro"/>
              </a:rPr>
              <a:t>, as the name suggests, focus on applications or services. </a:t>
            </a:r>
          </a:p>
          <a:p>
            <a:r>
              <a:rPr lang="en-US" sz="2400" b="0" i="0" u="none" strike="noStrike" baseline="0" dirty="0">
                <a:solidFill>
                  <a:srgbClr val="000000"/>
                </a:solidFill>
                <a:latin typeface="Minion Pro"/>
              </a:rPr>
              <a:t>Most of these will be at the server level, however, they are not limited to servers and can exist on standalone devices or user workstations.</a:t>
            </a:r>
          </a:p>
          <a:p>
            <a:r>
              <a:rPr lang="en-US" sz="2400" b="0" i="0" u="none" strike="noStrike" baseline="0" dirty="0">
                <a:solidFill>
                  <a:srgbClr val="000000"/>
                </a:solidFill>
                <a:latin typeface="Minion Pro"/>
              </a:rPr>
              <a:t> Application attacks usually take advantage of misconfigurations or vulnerabilities.</a:t>
            </a:r>
          </a:p>
          <a:p>
            <a:r>
              <a:rPr lang="en-US" sz="2400" b="0" i="0" u="none" strike="noStrike" baseline="0" dirty="0">
                <a:solidFill>
                  <a:srgbClr val="000000"/>
                </a:solidFill>
                <a:latin typeface="Minion Pro"/>
              </a:rPr>
              <a:t> </a:t>
            </a:r>
            <a:r>
              <a:rPr lang="en-US" sz="2400" b="1" i="0" u="none" strike="noStrike" baseline="0" dirty="0">
                <a:solidFill>
                  <a:srgbClr val="000000"/>
                </a:solidFill>
                <a:latin typeface="Minion Pro"/>
              </a:rPr>
              <a:t>SQL injection</a:t>
            </a:r>
            <a:r>
              <a:rPr lang="en-US" sz="2400" b="0" i="0" u="none" strike="noStrike" baseline="0" dirty="0">
                <a:solidFill>
                  <a:srgbClr val="000000"/>
                </a:solidFill>
                <a:latin typeface="Minion Pro"/>
              </a:rPr>
              <a:t> and </a:t>
            </a:r>
            <a:r>
              <a:rPr lang="en-US" sz="2400" b="1" i="0" u="none" strike="noStrike" baseline="0" dirty="0">
                <a:solidFill>
                  <a:srgbClr val="000000"/>
                </a:solidFill>
                <a:latin typeface="Minion Pro"/>
              </a:rPr>
              <a:t>cross-site scripting</a:t>
            </a:r>
            <a:r>
              <a:rPr lang="en-US" sz="2400" b="0" i="0" u="none" strike="noStrike" baseline="0" dirty="0">
                <a:solidFill>
                  <a:srgbClr val="000000"/>
                </a:solidFill>
                <a:latin typeface="Minion Pro"/>
              </a:rPr>
              <a:t> are examples of this. </a:t>
            </a:r>
          </a:p>
          <a:p>
            <a:r>
              <a:rPr lang="en-US" sz="2400" b="0" i="0" u="none" strike="noStrike" baseline="0" dirty="0">
                <a:solidFill>
                  <a:srgbClr val="000000"/>
                </a:solidFill>
                <a:latin typeface="Minion Pro"/>
              </a:rPr>
              <a:t>Another type of application attack is </a:t>
            </a:r>
            <a:r>
              <a:rPr lang="en-US" sz="2400" b="1" i="1" u="none" strike="noStrike" baseline="0" dirty="0" err="1">
                <a:solidFill>
                  <a:srgbClr val="000000"/>
                </a:solidFill>
                <a:latin typeface="Minion Pro"/>
              </a:rPr>
              <a:t>kerberoasting</a:t>
            </a:r>
            <a:r>
              <a:rPr lang="en-US" sz="2400" b="0" i="0" u="none" strike="noStrike" baseline="0" dirty="0">
                <a:solidFill>
                  <a:srgbClr val="000000"/>
                </a:solidFill>
                <a:latin typeface="Minion Pro"/>
              </a:rPr>
              <a:t>, which is an attack on Microsoft Active Directory servers to grab and crack passwords. </a:t>
            </a:r>
          </a:p>
          <a:p>
            <a:r>
              <a:rPr lang="en-US" sz="2400" b="0" i="0" u="none" strike="noStrike" baseline="0" dirty="0">
                <a:solidFill>
                  <a:srgbClr val="000000"/>
                </a:solidFill>
                <a:latin typeface="Minion Pro"/>
              </a:rPr>
              <a:t>Misconfigurations or vulnerabilities can not only allow the exploitation of the application but can act as a </a:t>
            </a:r>
            <a:r>
              <a:rPr lang="en-US" sz="2400" dirty="0">
                <a:solidFill>
                  <a:srgbClr val="000000"/>
                </a:solidFill>
                <a:latin typeface="Minion Pro"/>
              </a:rPr>
              <a:t>way of</a:t>
            </a:r>
            <a:r>
              <a:rPr lang="en-US" sz="2400" b="0" i="0" u="none" strike="noStrike" baseline="0" dirty="0">
                <a:solidFill>
                  <a:srgbClr val="000000"/>
                </a:solidFill>
                <a:latin typeface="Minion Pro"/>
              </a:rPr>
              <a:t> exposing the network to further exploitation, including credential dumping, data exposure, and financial loss. </a:t>
            </a:r>
            <a:endParaRPr lang="en-US" sz="3600" dirty="0"/>
          </a:p>
        </p:txBody>
      </p:sp>
      <p:sp>
        <p:nvSpPr>
          <p:cNvPr id="4" name="Slide Number Placeholder 3">
            <a:extLst>
              <a:ext uri="{FF2B5EF4-FFF2-40B4-BE49-F238E27FC236}">
                <a16:creationId xmlns:a16="http://schemas.microsoft.com/office/drawing/2014/main" id="{C46F66B6-511D-EFEA-D3BC-0568D194FA79}"/>
              </a:ext>
            </a:extLst>
          </p:cNvPr>
          <p:cNvSpPr>
            <a:spLocks noGrp="1"/>
          </p:cNvSpPr>
          <p:nvPr>
            <p:ph type="sldNum" sz="quarter" idx="12"/>
          </p:nvPr>
        </p:nvSpPr>
        <p:spPr/>
        <p:txBody>
          <a:bodyPr/>
          <a:lstStyle/>
          <a:p>
            <a:fld id="{ACAE8505-183B-4FDC-882A-FDF6988C64AE}" type="slidenum">
              <a:rPr lang="en-US" smtClean="0"/>
              <a:t>23</a:t>
            </a:fld>
            <a:endParaRPr lang="en-US"/>
          </a:p>
        </p:txBody>
      </p:sp>
    </p:spTree>
    <p:extLst>
      <p:ext uri="{BB962C8B-B14F-4D97-AF65-F5344CB8AC3E}">
        <p14:creationId xmlns:p14="http://schemas.microsoft.com/office/powerpoint/2010/main" val="1714414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C9FD-D5CF-9AD5-6EAA-4BF8B909D27A}"/>
              </a:ext>
            </a:extLst>
          </p:cNvPr>
          <p:cNvSpPr>
            <a:spLocks noGrp="1"/>
          </p:cNvSpPr>
          <p:nvPr>
            <p:ph type="title"/>
          </p:nvPr>
        </p:nvSpPr>
        <p:spPr/>
        <p:txBody>
          <a:bodyPr/>
          <a:lstStyle/>
          <a:p>
            <a:r>
              <a:rPr lang="en-US" dirty="0"/>
              <a:t>Attack Targets and Types (Host)</a:t>
            </a:r>
          </a:p>
        </p:txBody>
      </p:sp>
      <p:sp>
        <p:nvSpPr>
          <p:cNvPr id="3" name="Content Placeholder 2">
            <a:extLst>
              <a:ext uri="{FF2B5EF4-FFF2-40B4-BE49-F238E27FC236}">
                <a16:creationId xmlns:a16="http://schemas.microsoft.com/office/drawing/2014/main" id="{525A059C-8E47-F94A-A8F6-B7C41242523E}"/>
              </a:ext>
            </a:extLst>
          </p:cNvPr>
          <p:cNvSpPr>
            <a:spLocks noGrp="1"/>
          </p:cNvSpPr>
          <p:nvPr>
            <p:ph idx="1"/>
          </p:nvPr>
        </p:nvSpPr>
        <p:spPr>
          <a:xfrm>
            <a:off x="838200" y="1432333"/>
            <a:ext cx="10515600" cy="4840647"/>
          </a:xfrm>
        </p:spPr>
        <p:txBody>
          <a:bodyPr>
            <a:normAutofit/>
          </a:bodyPr>
          <a:lstStyle/>
          <a:p>
            <a:pPr algn="just"/>
            <a:r>
              <a:rPr lang="en-US" sz="2000" b="1" i="0" u="none" strike="noStrike" baseline="0" dirty="0">
                <a:solidFill>
                  <a:srgbClr val="000000"/>
                </a:solidFill>
                <a:latin typeface="Minion Pro"/>
              </a:rPr>
              <a:t>Host attacks</a:t>
            </a:r>
            <a:r>
              <a:rPr lang="en-US" sz="2000" b="0" i="0" u="none" strike="noStrike" baseline="0" dirty="0">
                <a:solidFill>
                  <a:srgbClr val="000000"/>
                </a:solidFill>
                <a:latin typeface="Minion Pro"/>
              </a:rPr>
              <a:t>, sometimes called </a:t>
            </a:r>
            <a:r>
              <a:rPr lang="en-US" sz="2000" b="1" i="0" u="none" strike="noStrike" baseline="0" dirty="0">
                <a:solidFill>
                  <a:srgbClr val="000000"/>
                </a:solidFill>
                <a:latin typeface="Minion Pro"/>
              </a:rPr>
              <a:t>endpoint attacks</a:t>
            </a:r>
            <a:r>
              <a:rPr lang="en-US" sz="2000" b="0" i="0" u="none" strike="noStrike" baseline="0" dirty="0">
                <a:solidFill>
                  <a:srgbClr val="000000"/>
                </a:solidFill>
                <a:latin typeface="Minion Pro"/>
              </a:rPr>
              <a:t>, are attacks that target end user systems through their desktop machines and laptops. </a:t>
            </a:r>
          </a:p>
          <a:p>
            <a:pPr algn="just"/>
            <a:r>
              <a:rPr lang="en-US" sz="2000" b="0" i="0" u="none" strike="noStrike" baseline="0" dirty="0">
                <a:solidFill>
                  <a:srgbClr val="000000"/>
                </a:solidFill>
                <a:latin typeface="Minion Pro"/>
              </a:rPr>
              <a:t>Because of the nature of these machines, they tend to have a much larger number of applications installed, and the behavior of the users operating them is less defined. </a:t>
            </a:r>
          </a:p>
          <a:p>
            <a:pPr algn="just"/>
            <a:r>
              <a:rPr lang="en-US" sz="2000" b="0" i="0" u="none" strike="noStrike" baseline="0" dirty="0">
                <a:solidFill>
                  <a:srgbClr val="000000"/>
                </a:solidFill>
                <a:latin typeface="Minion Pro"/>
              </a:rPr>
              <a:t>This gives the attacker a larger attack surface to work with. </a:t>
            </a:r>
          </a:p>
          <a:p>
            <a:pPr algn="just"/>
            <a:r>
              <a:rPr lang="en-US" sz="2000" b="0" i="0" u="none" strike="noStrike" baseline="0" dirty="0">
                <a:solidFill>
                  <a:srgbClr val="000000"/>
                </a:solidFill>
                <a:latin typeface="Minion Pro"/>
              </a:rPr>
              <a:t>Some examples of host-based attacks include the following: </a:t>
            </a:r>
          </a:p>
          <a:p>
            <a:pPr marL="457200" lvl="1" indent="0" algn="just">
              <a:buNone/>
            </a:pPr>
            <a:r>
              <a:rPr lang="en-US" b="0" i="0" u="none" strike="noStrike" baseline="0" dirty="0">
                <a:solidFill>
                  <a:srgbClr val="000000"/>
                </a:solidFill>
                <a:latin typeface="Minion Pro"/>
              </a:rPr>
              <a:t>• </a:t>
            </a:r>
            <a:r>
              <a:rPr lang="en-US" sz="2000" b="1" i="0" u="none" strike="noStrike" baseline="0" dirty="0">
                <a:solidFill>
                  <a:srgbClr val="000000"/>
                </a:solidFill>
                <a:latin typeface="Minion Pro"/>
              </a:rPr>
              <a:t>Drive-by downloads </a:t>
            </a:r>
            <a:r>
              <a:rPr lang="en-US" sz="2000" b="0" i="0" u="none" strike="noStrike" baseline="0" dirty="0">
                <a:solidFill>
                  <a:srgbClr val="000000"/>
                </a:solidFill>
                <a:latin typeface="Minion Pro"/>
              </a:rPr>
              <a:t>and </a:t>
            </a:r>
            <a:r>
              <a:rPr lang="en-US" sz="2000" b="1" i="0" u="none" strike="noStrike" baseline="0" dirty="0">
                <a:solidFill>
                  <a:srgbClr val="000000"/>
                </a:solidFill>
                <a:latin typeface="Minion Pro"/>
              </a:rPr>
              <a:t>watering holes</a:t>
            </a:r>
            <a:r>
              <a:rPr lang="en-US" sz="2000" b="0" i="0" u="none" strike="noStrike" baseline="0" dirty="0">
                <a:solidFill>
                  <a:srgbClr val="000000"/>
                </a:solidFill>
                <a:latin typeface="Minion Pro"/>
              </a:rPr>
              <a:t>: Here, a victim becomes compromised simply by visiting a website. </a:t>
            </a:r>
          </a:p>
          <a:p>
            <a:pPr marL="457200" lvl="1" indent="0" algn="just">
              <a:buNone/>
            </a:pPr>
            <a:r>
              <a:rPr lang="en-US" sz="2000" b="0" i="0" u="none" strike="noStrike" baseline="0" dirty="0">
                <a:solidFill>
                  <a:srgbClr val="000000"/>
                </a:solidFill>
                <a:latin typeface="Minion Pro"/>
              </a:rPr>
              <a:t>• Attacks on </a:t>
            </a:r>
            <a:r>
              <a:rPr lang="en-US" sz="2000" b="1" i="0" u="none" strike="noStrike" baseline="0" dirty="0">
                <a:solidFill>
                  <a:srgbClr val="000000"/>
                </a:solidFill>
                <a:latin typeface="Minion Pro"/>
              </a:rPr>
              <a:t>unpatched or legacy applications</a:t>
            </a:r>
            <a:r>
              <a:rPr lang="en-US" sz="2000" b="0" i="0" u="none" strike="noStrike" baseline="0" dirty="0">
                <a:solidFill>
                  <a:srgbClr val="000000"/>
                </a:solidFill>
                <a:latin typeface="Minion Pro"/>
              </a:rPr>
              <a:t>: Java is one of the biggest culprits here as old versions of Java can be found on most machines.</a:t>
            </a:r>
          </a:p>
          <a:p>
            <a:pPr lvl="1" algn="just"/>
            <a:r>
              <a:rPr lang="en-US" sz="2000" b="1" i="0" u="none" strike="noStrike" baseline="0" dirty="0">
                <a:solidFill>
                  <a:srgbClr val="000000"/>
                </a:solidFill>
                <a:latin typeface="Minion Pro"/>
              </a:rPr>
              <a:t>Phishing emails</a:t>
            </a:r>
            <a:r>
              <a:rPr lang="en-US" sz="2000" b="0" i="0" u="none" strike="noStrike" baseline="0" dirty="0">
                <a:solidFill>
                  <a:srgbClr val="000000"/>
                </a:solidFill>
                <a:latin typeface="Minion Pro"/>
              </a:rPr>
              <a:t>: This is one of the biggest and best attack vectors that exist solely at the host level. Phishing emails are likely the most common attack vector used to compromise enterprise networks today. They are simple, require few technical skills, and have proven to be highly effective. However, as training and technology improve, the success of this attack vector should begin to decline to a more manageable level. </a:t>
            </a:r>
            <a:endParaRPr lang="en-US" sz="2000" dirty="0"/>
          </a:p>
        </p:txBody>
      </p:sp>
      <p:sp>
        <p:nvSpPr>
          <p:cNvPr id="4" name="Slide Number Placeholder 3">
            <a:extLst>
              <a:ext uri="{FF2B5EF4-FFF2-40B4-BE49-F238E27FC236}">
                <a16:creationId xmlns:a16="http://schemas.microsoft.com/office/drawing/2014/main" id="{6AE9CA0F-DA53-08C3-691A-44435761B351}"/>
              </a:ext>
            </a:extLst>
          </p:cNvPr>
          <p:cNvSpPr>
            <a:spLocks noGrp="1"/>
          </p:cNvSpPr>
          <p:nvPr>
            <p:ph type="sldNum" sz="quarter" idx="12"/>
          </p:nvPr>
        </p:nvSpPr>
        <p:spPr/>
        <p:txBody>
          <a:bodyPr/>
          <a:lstStyle/>
          <a:p>
            <a:fld id="{ACAE8505-183B-4FDC-882A-FDF6988C64AE}" type="slidenum">
              <a:rPr lang="en-US" smtClean="0"/>
              <a:t>24</a:t>
            </a:fld>
            <a:endParaRPr lang="en-US"/>
          </a:p>
        </p:txBody>
      </p:sp>
    </p:spTree>
    <p:extLst>
      <p:ext uri="{BB962C8B-B14F-4D97-AF65-F5344CB8AC3E}">
        <p14:creationId xmlns:p14="http://schemas.microsoft.com/office/powerpoint/2010/main" val="1784257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B6CC-E78E-E828-0495-59D7D7B2BC28}"/>
              </a:ext>
            </a:extLst>
          </p:cNvPr>
          <p:cNvSpPr>
            <a:spLocks noGrp="1"/>
          </p:cNvSpPr>
          <p:nvPr>
            <p:ph type="title"/>
          </p:nvPr>
        </p:nvSpPr>
        <p:spPr/>
        <p:txBody>
          <a:bodyPr/>
          <a:lstStyle/>
          <a:p>
            <a:r>
              <a:rPr lang="en-US" dirty="0"/>
              <a:t>The Anatomy of an Attack</a:t>
            </a:r>
          </a:p>
        </p:txBody>
      </p:sp>
      <p:sp>
        <p:nvSpPr>
          <p:cNvPr id="3" name="Content Placeholder 2">
            <a:extLst>
              <a:ext uri="{FF2B5EF4-FFF2-40B4-BE49-F238E27FC236}">
                <a16:creationId xmlns:a16="http://schemas.microsoft.com/office/drawing/2014/main" id="{28002371-536B-CFD6-3322-F4B8DDF182A0}"/>
              </a:ext>
            </a:extLst>
          </p:cNvPr>
          <p:cNvSpPr>
            <a:spLocks noGrp="1"/>
          </p:cNvSpPr>
          <p:nvPr>
            <p:ph idx="1"/>
          </p:nvPr>
        </p:nvSpPr>
        <p:spPr/>
        <p:txBody>
          <a:bodyPr>
            <a:normAutofit/>
          </a:bodyPr>
          <a:lstStyle/>
          <a:p>
            <a:pPr algn="just"/>
            <a:r>
              <a:rPr lang="en-US" sz="2400" b="0" i="0" u="none" strike="noStrike" baseline="0" dirty="0">
                <a:solidFill>
                  <a:srgbClr val="000000"/>
                </a:solidFill>
                <a:latin typeface="Minion Pro"/>
              </a:rPr>
              <a:t>The anatomy of an attack, sometimes referred to as the </a:t>
            </a:r>
            <a:r>
              <a:rPr lang="en-US" sz="2400" b="1" i="0" u="none" strike="noStrike" baseline="0" dirty="0">
                <a:solidFill>
                  <a:srgbClr val="000000"/>
                </a:solidFill>
                <a:latin typeface="Minion Pro"/>
              </a:rPr>
              <a:t>Cyber Kill Chain</a:t>
            </a:r>
            <a:r>
              <a:rPr lang="en-US" sz="2400" b="0" i="0" u="none" strike="noStrike" baseline="0" dirty="0">
                <a:solidFill>
                  <a:srgbClr val="000000"/>
                </a:solidFill>
                <a:latin typeface="Minion Pro"/>
              </a:rPr>
              <a:t>, basically lays out a series of actions and events attackers commonly </a:t>
            </a:r>
            <a:r>
              <a:rPr lang="en-US" sz="2400" dirty="0">
                <a:solidFill>
                  <a:srgbClr val="000000"/>
                </a:solidFill>
                <a:latin typeface="Minion Pro"/>
              </a:rPr>
              <a:t>use</a:t>
            </a:r>
            <a:r>
              <a:rPr lang="en-US" sz="2400" b="0" i="0" u="none" strike="noStrike" baseline="0" dirty="0">
                <a:solidFill>
                  <a:srgbClr val="000000"/>
                </a:solidFill>
                <a:latin typeface="Minion Pro"/>
              </a:rPr>
              <a:t> to exploit a system or network. </a:t>
            </a:r>
          </a:p>
          <a:p>
            <a:pPr algn="just"/>
            <a:r>
              <a:rPr lang="en-US" sz="2400" b="0" i="0" u="none" strike="noStrike" baseline="0" dirty="0">
                <a:solidFill>
                  <a:srgbClr val="000000"/>
                </a:solidFill>
                <a:latin typeface="Minion Pro"/>
              </a:rPr>
              <a:t>This model helps defenders with context and categorizing at what stage an attacker is at when detections are made. </a:t>
            </a:r>
          </a:p>
          <a:p>
            <a:pPr algn="just"/>
            <a:r>
              <a:rPr lang="en-US" sz="2400" b="0" i="0" u="none" strike="noStrike" baseline="0" dirty="0">
                <a:solidFill>
                  <a:srgbClr val="000000"/>
                </a:solidFill>
                <a:latin typeface="Minion Pro"/>
              </a:rPr>
              <a:t>The cyber kill chain was adopted from the military term </a:t>
            </a:r>
            <a:r>
              <a:rPr lang="en-US" sz="2400" b="1" i="1" u="none" strike="noStrike" baseline="0" dirty="0">
                <a:solidFill>
                  <a:srgbClr val="0070C0"/>
                </a:solidFill>
                <a:latin typeface="Minion Pro"/>
              </a:rPr>
              <a:t>kill chain</a:t>
            </a:r>
            <a:r>
              <a:rPr lang="en-US" sz="2400" b="0" i="0" u="none" strike="noStrike" baseline="0" dirty="0">
                <a:solidFill>
                  <a:srgbClr val="000000"/>
                </a:solidFill>
                <a:latin typeface="Minion Pro"/>
              </a:rPr>
              <a:t>, describing the structure of an attack. </a:t>
            </a:r>
          </a:p>
          <a:p>
            <a:pPr algn="just"/>
            <a:r>
              <a:rPr lang="en-US" sz="2400" b="0" i="0" u="none" strike="noStrike" baseline="0" dirty="0">
                <a:solidFill>
                  <a:srgbClr val="000000"/>
                </a:solidFill>
                <a:latin typeface="Minion Pro"/>
              </a:rPr>
              <a:t>It was developed by Lockheed Martin as a model for identifying, detecting, and preventing intrusion activity using computers. </a:t>
            </a:r>
          </a:p>
          <a:p>
            <a:pPr algn="just"/>
            <a:r>
              <a:rPr lang="en-US" sz="2400" b="0" i="0" u="none" strike="noStrike" baseline="0" dirty="0">
                <a:solidFill>
                  <a:srgbClr val="000000"/>
                </a:solidFill>
                <a:latin typeface="Minion Pro"/>
              </a:rPr>
              <a:t>It also describes the TTPs (</a:t>
            </a:r>
            <a:r>
              <a:rPr lang="en-US" sz="2400" b="1" i="0" u="none" strike="noStrike" baseline="0" dirty="0">
                <a:solidFill>
                  <a:srgbClr val="000000"/>
                </a:solidFill>
                <a:latin typeface="PalatinoLinotype-Roman"/>
              </a:rPr>
              <a:t>tactics, techniques, and procedures)</a:t>
            </a:r>
            <a:r>
              <a:rPr lang="en-US" sz="2400" b="0" i="0" u="none" strike="noStrike" baseline="0" dirty="0">
                <a:solidFill>
                  <a:srgbClr val="000000"/>
                </a:solidFill>
                <a:latin typeface="Minion Pro"/>
              </a:rPr>
              <a:t> used during an attack. </a:t>
            </a:r>
            <a:endParaRPr lang="en-US" sz="3600" dirty="0"/>
          </a:p>
        </p:txBody>
      </p:sp>
      <p:sp>
        <p:nvSpPr>
          <p:cNvPr id="4" name="Slide Number Placeholder 3">
            <a:extLst>
              <a:ext uri="{FF2B5EF4-FFF2-40B4-BE49-F238E27FC236}">
                <a16:creationId xmlns:a16="http://schemas.microsoft.com/office/drawing/2014/main" id="{E2D0AEC7-DDCA-5C43-DDC3-3B712CC5885E}"/>
              </a:ext>
            </a:extLst>
          </p:cNvPr>
          <p:cNvSpPr>
            <a:spLocks noGrp="1"/>
          </p:cNvSpPr>
          <p:nvPr>
            <p:ph type="sldNum" sz="quarter" idx="12"/>
          </p:nvPr>
        </p:nvSpPr>
        <p:spPr/>
        <p:txBody>
          <a:bodyPr/>
          <a:lstStyle/>
          <a:p>
            <a:fld id="{ACAE8505-183B-4FDC-882A-FDF6988C64AE}" type="slidenum">
              <a:rPr lang="en-US" smtClean="0"/>
              <a:t>25</a:t>
            </a:fld>
            <a:endParaRPr lang="en-US"/>
          </a:p>
        </p:txBody>
      </p:sp>
    </p:spTree>
    <p:extLst>
      <p:ext uri="{BB962C8B-B14F-4D97-AF65-F5344CB8AC3E}">
        <p14:creationId xmlns:p14="http://schemas.microsoft.com/office/powerpoint/2010/main" val="454969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37A29A-906B-C471-4EEC-C24ED13A97DE}"/>
              </a:ext>
            </a:extLst>
          </p:cNvPr>
          <p:cNvSpPr>
            <a:spLocks noGrp="1"/>
          </p:cNvSpPr>
          <p:nvPr>
            <p:ph idx="1"/>
          </p:nvPr>
        </p:nvSpPr>
        <p:spPr>
          <a:xfrm>
            <a:off x="1008184" y="1459907"/>
            <a:ext cx="10175630" cy="767904"/>
          </a:xfrm>
        </p:spPr>
        <p:txBody>
          <a:bodyPr anchor="ctr">
            <a:normAutofit/>
          </a:bodyPr>
          <a:lstStyle/>
          <a:p>
            <a:pPr algn="ctr"/>
            <a:r>
              <a:rPr lang="en-US" sz="2000" b="0" i="0" u="none" strike="noStrike" baseline="0" dirty="0">
                <a:latin typeface="Minion Pro"/>
              </a:rPr>
              <a:t>The kill chain can be broken down into the following key areas, or order of operations: </a:t>
            </a:r>
          </a:p>
          <a:p>
            <a:pPr marL="0" indent="0" algn="ctr">
              <a:buNone/>
            </a:pPr>
            <a:endParaRPr lang="en-US" sz="2000" dirty="0"/>
          </a:p>
        </p:txBody>
      </p:sp>
      <p:pic>
        <p:nvPicPr>
          <p:cNvPr id="5" name="Picture 4">
            <a:extLst>
              <a:ext uri="{FF2B5EF4-FFF2-40B4-BE49-F238E27FC236}">
                <a16:creationId xmlns:a16="http://schemas.microsoft.com/office/drawing/2014/main" id="{89960BDA-0D6A-05BD-DCAC-8780C2594D16}"/>
              </a:ext>
            </a:extLst>
          </p:cNvPr>
          <p:cNvPicPr>
            <a:picLocks noChangeAspect="1"/>
          </p:cNvPicPr>
          <p:nvPr/>
        </p:nvPicPr>
        <p:blipFill>
          <a:blip r:embed="rId2"/>
          <a:stretch>
            <a:fillRect/>
          </a:stretch>
        </p:blipFill>
        <p:spPr>
          <a:xfrm>
            <a:off x="1525766" y="1962343"/>
            <a:ext cx="9276954" cy="4320473"/>
          </a:xfrm>
          <a:prstGeom prst="rect">
            <a:avLst/>
          </a:prstGeom>
        </p:spPr>
      </p:pic>
      <p:sp>
        <p:nvSpPr>
          <p:cNvPr id="4" name="Slide Number Placeholder 3">
            <a:extLst>
              <a:ext uri="{FF2B5EF4-FFF2-40B4-BE49-F238E27FC236}">
                <a16:creationId xmlns:a16="http://schemas.microsoft.com/office/drawing/2014/main" id="{4F284730-9531-D686-7343-BD3D3D0B6A32}"/>
              </a:ext>
            </a:extLst>
          </p:cNvPr>
          <p:cNvSpPr>
            <a:spLocks noGrp="1"/>
          </p:cNvSpPr>
          <p:nvPr>
            <p:ph type="sldNum" sz="quarter" idx="12"/>
          </p:nvPr>
        </p:nvSpPr>
        <p:spPr/>
        <p:txBody>
          <a:bodyPr/>
          <a:lstStyle/>
          <a:p>
            <a:fld id="{ACAE8505-183B-4FDC-882A-FDF6988C64AE}" type="slidenum">
              <a:rPr lang="en-US" smtClean="0"/>
              <a:t>26</a:t>
            </a:fld>
            <a:endParaRPr lang="en-US"/>
          </a:p>
        </p:txBody>
      </p:sp>
    </p:spTree>
    <p:extLst>
      <p:ext uri="{BB962C8B-B14F-4D97-AF65-F5344CB8AC3E}">
        <p14:creationId xmlns:p14="http://schemas.microsoft.com/office/powerpoint/2010/main" val="1659273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86C16-B293-E948-B2A8-B56474AC4B60}"/>
              </a:ext>
            </a:extLst>
          </p:cNvPr>
          <p:cNvSpPr>
            <a:spLocks noGrp="1"/>
          </p:cNvSpPr>
          <p:nvPr>
            <p:ph type="title"/>
          </p:nvPr>
        </p:nvSpPr>
        <p:spPr/>
        <p:txBody>
          <a:bodyPr/>
          <a:lstStyle/>
          <a:p>
            <a:r>
              <a:rPr lang="en-US" dirty="0"/>
              <a:t>Reconnaissance</a:t>
            </a:r>
          </a:p>
        </p:txBody>
      </p:sp>
      <p:sp>
        <p:nvSpPr>
          <p:cNvPr id="3" name="Content Placeholder 2">
            <a:extLst>
              <a:ext uri="{FF2B5EF4-FFF2-40B4-BE49-F238E27FC236}">
                <a16:creationId xmlns:a16="http://schemas.microsoft.com/office/drawing/2014/main" id="{43E34913-754A-CA03-55BA-0AAC1890227D}"/>
              </a:ext>
            </a:extLst>
          </p:cNvPr>
          <p:cNvSpPr>
            <a:spLocks noGrp="1"/>
          </p:cNvSpPr>
          <p:nvPr>
            <p:ph idx="1"/>
          </p:nvPr>
        </p:nvSpPr>
        <p:spPr>
          <a:xfrm>
            <a:off x="838200" y="1373341"/>
            <a:ext cx="10515600" cy="5119534"/>
          </a:xfrm>
        </p:spPr>
        <p:txBody>
          <a:bodyPr>
            <a:normAutofit lnSpcReduction="10000"/>
          </a:bodyPr>
          <a:lstStyle/>
          <a:p>
            <a:pPr algn="just"/>
            <a:r>
              <a:rPr lang="en-US" sz="1800" b="1" i="0" u="none" strike="noStrike" baseline="0" dirty="0">
                <a:solidFill>
                  <a:srgbClr val="000000"/>
                </a:solidFill>
                <a:latin typeface="Minion Pro"/>
              </a:rPr>
              <a:t>Reconnaissance </a:t>
            </a:r>
            <a:r>
              <a:rPr lang="en-US" sz="1800" b="0" i="0" u="none" strike="noStrike" baseline="0" dirty="0">
                <a:solidFill>
                  <a:srgbClr val="000000"/>
                </a:solidFill>
                <a:latin typeface="Minion Pro"/>
              </a:rPr>
              <a:t>is the first step in an attack. </a:t>
            </a:r>
          </a:p>
          <a:p>
            <a:pPr algn="just"/>
            <a:r>
              <a:rPr lang="en-US" sz="1800" b="0" i="0" u="none" strike="noStrike" baseline="0" dirty="0">
                <a:solidFill>
                  <a:srgbClr val="000000"/>
                </a:solidFill>
                <a:latin typeface="Minion Pro"/>
              </a:rPr>
              <a:t>The attacker needs to gather intelligence on their target.</a:t>
            </a:r>
          </a:p>
          <a:p>
            <a:pPr algn="just"/>
            <a:r>
              <a:rPr lang="en-US" sz="1800" b="0" i="0" u="none" strike="noStrike" baseline="0" dirty="0">
                <a:solidFill>
                  <a:srgbClr val="000000"/>
                </a:solidFill>
                <a:latin typeface="Minion Pro"/>
              </a:rPr>
              <a:t> This information gathering helps the attacker profile the target and determine which vulnerabilities will meet their objectives.</a:t>
            </a:r>
          </a:p>
          <a:p>
            <a:pPr algn="just"/>
            <a:r>
              <a:rPr lang="en-US" sz="1800" b="0" i="0" u="none" strike="noStrike" baseline="0" dirty="0">
                <a:solidFill>
                  <a:srgbClr val="000000"/>
                </a:solidFill>
                <a:latin typeface="Minion Pro"/>
              </a:rPr>
              <a:t> This part of the attack is usually the most prolonged and can take weeks, months, or even years depending on the target and the attacker’s goals. </a:t>
            </a:r>
          </a:p>
          <a:p>
            <a:pPr algn="just"/>
            <a:r>
              <a:rPr lang="en-US" sz="1800" b="0" i="0" u="none" strike="noStrike" baseline="0" dirty="0">
                <a:solidFill>
                  <a:srgbClr val="000000"/>
                </a:solidFill>
                <a:latin typeface="Minion Pro"/>
              </a:rPr>
              <a:t>Given the current state of information available on the internet, the attacker’s job is made easier. </a:t>
            </a:r>
          </a:p>
          <a:p>
            <a:pPr algn="just"/>
            <a:r>
              <a:rPr lang="en-US" sz="1800" b="0" i="0" u="none" strike="noStrike" baseline="0" dirty="0">
                <a:solidFill>
                  <a:srgbClr val="000000"/>
                </a:solidFill>
                <a:latin typeface="Minion Pro"/>
              </a:rPr>
              <a:t>Here are some of the areas they look at: </a:t>
            </a:r>
          </a:p>
          <a:p>
            <a:pPr algn="just"/>
            <a:r>
              <a:rPr lang="en-US" sz="1800" b="1" i="0" u="none" strike="noStrike" baseline="0" dirty="0">
                <a:solidFill>
                  <a:srgbClr val="FF0000"/>
                </a:solidFill>
                <a:latin typeface="Minion Pro"/>
              </a:rPr>
              <a:t> Company website </a:t>
            </a:r>
          </a:p>
          <a:p>
            <a:pPr algn="just"/>
            <a:r>
              <a:rPr lang="en-US" sz="1800" b="1" i="0" u="none" strike="noStrike" baseline="0" dirty="0">
                <a:solidFill>
                  <a:srgbClr val="FF0000"/>
                </a:solidFill>
                <a:latin typeface="Minion Pro"/>
              </a:rPr>
              <a:t> Job listings </a:t>
            </a:r>
          </a:p>
          <a:p>
            <a:pPr algn="just"/>
            <a:r>
              <a:rPr lang="en-US" sz="1800" b="1" i="0" u="none" strike="noStrike" baseline="0" dirty="0">
                <a:solidFill>
                  <a:srgbClr val="FF0000"/>
                </a:solidFill>
                <a:latin typeface="Minion Pro"/>
              </a:rPr>
              <a:t>Social networks (LinkedIn, Instagram, GitHub, etc.) </a:t>
            </a:r>
          </a:p>
          <a:p>
            <a:pPr algn="just"/>
            <a:r>
              <a:rPr lang="en-US" sz="1800" b="1" i="0" u="none" strike="noStrike" baseline="0" dirty="0">
                <a:solidFill>
                  <a:srgbClr val="FF0000"/>
                </a:solidFill>
                <a:latin typeface="Minion Pro"/>
              </a:rPr>
              <a:t>•Crafted searches using Google and Bing </a:t>
            </a:r>
          </a:p>
          <a:p>
            <a:pPr algn="just"/>
            <a:r>
              <a:rPr lang="en-US" sz="1800" b="1" i="0" u="none" strike="noStrike" baseline="0" dirty="0">
                <a:solidFill>
                  <a:srgbClr val="FF0000"/>
                </a:solidFill>
                <a:latin typeface="Minion Pro"/>
              </a:rPr>
              <a:t>Email harvesting </a:t>
            </a:r>
          </a:p>
          <a:p>
            <a:pPr algn="just"/>
            <a:r>
              <a:rPr lang="en-US" sz="1800" b="1" i="0" u="none" strike="noStrike" baseline="0" dirty="0">
                <a:solidFill>
                  <a:srgbClr val="FF0000"/>
                </a:solidFill>
                <a:latin typeface="Minion Pro"/>
              </a:rPr>
              <a:t>Network scanning – direct and indirect </a:t>
            </a:r>
          </a:p>
          <a:p>
            <a:pPr algn="just"/>
            <a:r>
              <a:rPr lang="en-US" sz="1800" b="1" i="0" u="none" strike="noStrike" baseline="0" dirty="0">
                <a:solidFill>
                  <a:srgbClr val="FF0000"/>
                </a:solidFill>
                <a:latin typeface="Minion Pro"/>
              </a:rPr>
              <a:t>•Registration services – </a:t>
            </a:r>
            <a:r>
              <a:rPr lang="en-US" sz="1800" b="1" i="1" u="none" strike="noStrike" baseline="0" dirty="0" err="1">
                <a:solidFill>
                  <a:srgbClr val="FF0000"/>
                </a:solidFill>
                <a:latin typeface="Minion Pro"/>
              </a:rPr>
              <a:t>Whois</a:t>
            </a:r>
            <a:r>
              <a:rPr lang="en-US" sz="1800" b="1" i="1" u="none" strike="noStrike" baseline="0" dirty="0">
                <a:solidFill>
                  <a:srgbClr val="FF0000"/>
                </a:solidFill>
                <a:latin typeface="Minion Pro"/>
              </a:rPr>
              <a:t> </a:t>
            </a:r>
            <a:r>
              <a:rPr lang="en-US" sz="1800" b="1" i="0" u="none" strike="noStrike" baseline="0" dirty="0">
                <a:solidFill>
                  <a:srgbClr val="FF0000"/>
                </a:solidFill>
                <a:latin typeface="Minion Pro"/>
              </a:rPr>
              <a:t>and hosting providers </a:t>
            </a:r>
          </a:p>
        </p:txBody>
      </p:sp>
      <p:sp>
        <p:nvSpPr>
          <p:cNvPr id="4" name="Slide Number Placeholder 3">
            <a:extLst>
              <a:ext uri="{FF2B5EF4-FFF2-40B4-BE49-F238E27FC236}">
                <a16:creationId xmlns:a16="http://schemas.microsoft.com/office/drawing/2014/main" id="{95EE8EBD-8B87-E47E-B656-1A4417D4AD39}"/>
              </a:ext>
            </a:extLst>
          </p:cNvPr>
          <p:cNvSpPr>
            <a:spLocks noGrp="1"/>
          </p:cNvSpPr>
          <p:nvPr>
            <p:ph type="sldNum" sz="quarter" idx="12"/>
          </p:nvPr>
        </p:nvSpPr>
        <p:spPr/>
        <p:txBody>
          <a:bodyPr/>
          <a:lstStyle/>
          <a:p>
            <a:fld id="{ACAE8505-183B-4FDC-882A-FDF6988C64AE}" type="slidenum">
              <a:rPr lang="en-US" smtClean="0"/>
              <a:t>27</a:t>
            </a:fld>
            <a:endParaRPr lang="en-US"/>
          </a:p>
        </p:txBody>
      </p:sp>
    </p:spTree>
    <p:extLst>
      <p:ext uri="{BB962C8B-B14F-4D97-AF65-F5344CB8AC3E}">
        <p14:creationId xmlns:p14="http://schemas.microsoft.com/office/powerpoint/2010/main" val="3353616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C719-3368-7140-1410-BB57E245B2C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0720667-89F1-04C8-0F98-2D7FDBF49CAC}"/>
              </a:ext>
            </a:extLst>
          </p:cNvPr>
          <p:cNvSpPr>
            <a:spLocks noGrp="1"/>
          </p:cNvSpPr>
          <p:nvPr>
            <p:ph idx="1"/>
          </p:nvPr>
        </p:nvSpPr>
        <p:spPr>
          <a:xfrm>
            <a:off x="838200" y="1432334"/>
            <a:ext cx="10515600" cy="4924016"/>
          </a:xfrm>
        </p:spPr>
        <p:txBody>
          <a:bodyPr>
            <a:normAutofit fontScale="92500"/>
          </a:bodyPr>
          <a:lstStyle/>
          <a:p>
            <a:r>
              <a:rPr lang="en-US" sz="2400" b="0" i="0" u="none" strike="noStrike" baseline="0" dirty="0">
                <a:solidFill>
                  <a:srgbClr val="000000"/>
                </a:solidFill>
                <a:latin typeface="Minion Pro"/>
              </a:rPr>
              <a:t>For defenders, it is almost impossible to identify and detect reconnaissance due to how it is conducted. </a:t>
            </a:r>
          </a:p>
          <a:p>
            <a:r>
              <a:rPr lang="en-US" sz="2400" b="0" i="0" u="none" strike="noStrike" baseline="0" dirty="0">
                <a:solidFill>
                  <a:srgbClr val="000000"/>
                </a:solidFill>
                <a:latin typeface="Minion Pro"/>
              </a:rPr>
              <a:t>Over time, attackers can collect enough information without any active connection to have a comprehensive profile of the target.</a:t>
            </a:r>
          </a:p>
          <a:p>
            <a:r>
              <a:rPr lang="en-US" sz="2400" b="0" i="0" u="none" strike="noStrike" baseline="0" dirty="0">
                <a:solidFill>
                  <a:srgbClr val="000000"/>
                </a:solidFill>
                <a:latin typeface="Minion Pro"/>
              </a:rPr>
              <a:t> However, </a:t>
            </a:r>
            <a:r>
              <a:rPr lang="en-US" sz="2400" dirty="0"/>
              <a:t>To </a:t>
            </a:r>
            <a:r>
              <a:rPr lang="en-US" sz="2400" b="1" dirty="0"/>
              <a:t>find servers</a:t>
            </a:r>
            <a:r>
              <a:rPr lang="en-US" sz="2400" dirty="0"/>
              <a:t> that are accessible over the internet, </a:t>
            </a:r>
            <a:r>
              <a:rPr lang="en-US" sz="2400" b="1" dirty="0"/>
              <a:t>adversaries (attackers)</a:t>
            </a:r>
            <a:r>
              <a:rPr lang="en-US" sz="2400" dirty="0"/>
              <a:t> need to actively connect to a target system to gather information about:</a:t>
            </a:r>
          </a:p>
          <a:p>
            <a:pPr lvl="1">
              <a:buFont typeface="+mj-lt"/>
              <a:buAutoNum type="arabicPeriod"/>
            </a:pPr>
            <a:r>
              <a:rPr lang="en-US" sz="2000" b="1" dirty="0"/>
              <a:t>Exposed servers</a:t>
            </a:r>
            <a:r>
              <a:rPr lang="en-US" sz="2000" dirty="0"/>
              <a:t>: Servers that are reachable and responding to requests.</a:t>
            </a:r>
          </a:p>
          <a:p>
            <a:pPr lvl="1">
              <a:buFont typeface="+mj-lt"/>
              <a:buAutoNum type="arabicPeriod"/>
            </a:pPr>
            <a:r>
              <a:rPr lang="en-US" sz="2000" b="1" dirty="0"/>
              <a:t>Open ports</a:t>
            </a:r>
            <a:r>
              <a:rPr lang="en-US" sz="2000" dirty="0"/>
              <a:t>: Specific ports (like 80 for HTTP, 443 for HTTPS, etc.) that are open and listening for incoming connections.</a:t>
            </a:r>
          </a:p>
          <a:p>
            <a:pPr lvl="1">
              <a:buFont typeface="+mj-lt"/>
              <a:buAutoNum type="arabicPeriod"/>
            </a:pPr>
            <a:r>
              <a:rPr lang="en-US" sz="2000" b="1" dirty="0"/>
              <a:t>Running services</a:t>
            </a:r>
            <a:r>
              <a:rPr lang="en-US" sz="2000" dirty="0"/>
              <a:t>: Services or applications actively operating on those open ports, such as a web server, database server, or file-sharing service.</a:t>
            </a:r>
          </a:p>
          <a:p>
            <a:endParaRPr lang="en-US" sz="2400" b="0" i="0" u="none" strike="noStrike" baseline="0" dirty="0">
              <a:solidFill>
                <a:srgbClr val="000000"/>
              </a:solidFill>
              <a:latin typeface="Minion Pro"/>
            </a:endParaRPr>
          </a:p>
          <a:p>
            <a:r>
              <a:rPr lang="en-US" sz="2400" b="0" i="0" u="none" strike="noStrike" baseline="0" dirty="0">
                <a:solidFill>
                  <a:srgbClr val="000000"/>
                </a:solidFill>
                <a:latin typeface="Minion Pro"/>
              </a:rPr>
              <a:t>If defenders can identify that activity, it can help them to determine the overall intent and subsequent actions.</a:t>
            </a:r>
          </a:p>
          <a:p>
            <a:endParaRPr lang="en-US" sz="2400" dirty="0"/>
          </a:p>
        </p:txBody>
      </p:sp>
      <p:sp>
        <p:nvSpPr>
          <p:cNvPr id="4" name="Slide Number Placeholder 3">
            <a:extLst>
              <a:ext uri="{FF2B5EF4-FFF2-40B4-BE49-F238E27FC236}">
                <a16:creationId xmlns:a16="http://schemas.microsoft.com/office/drawing/2014/main" id="{142534F9-2E8C-C7CB-F9E2-FDCCAE1C224F}"/>
              </a:ext>
            </a:extLst>
          </p:cNvPr>
          <p:cNvSpPr>
            <a:spLocks noGrp="1"/>
          </p:cNvSpPr>
          <p:nvPr>
            <p:ph type="sldNum" sz="quarter" idx="12"/>
          </p:nvPr>
        </p:nvSpPr>
        <p:spPr/>
        <p:txBody>
          <a:bodyPr/>
          <a:lstStyle/>
          <a:p>
            <a:fld id="{ACAE8505-183B-4FDC-882A-FDF6988C64AE}" type="slidenum">
              <a:rPr lang="en-US" smtClean="0"/>
              <a:t>28</a:t>
            </a:fld>
            <a:endParaRPr lang="en-US"/>
          </a:p>
        </p:txBody>
      </p:sp>
    </p:spTree>
    <p:extLst>
      <p:ext uri="{BB962C8B-B14F-4D97-AF65-F5344CB8AC3E}">
        <p14:creationId xmlns:p14="http://schemas.microsoft.com/office/powerpoint/2010/main" val="2472590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BC5B-1285-F695-08D2-61D78800037D}"/>
              </a:ext>
            </a:extLst>
          </p:cNvPr>
          <p:cNvSpPr>
            <a:spLocks noGrp="1"/>
          </p:cNvSpPr>
          <p:nvPr>
            <p:ph type="title"/>
          </p:nvPr>
        </p:nvSpPr>
        <p:spPr/>
        <p:txBody>
          <a:bodyPr/>
          <a:lstStyle/>
          <a:p>
            <a:r>
              <a:rPr lang="en-US" dirty="0"/>
              <a:t>Weaponization</a:t>
            </a:r>
          </a:p>
        </p:txBody>
      </p:sp>
      <p:sp>
        <p:nvSpPr>
          <p:cNvPr id="3" name="Content Placeholder 2">
            <a:extLst>
              <a:ext uri="{FF2B5EF4-FFF2-40B4-BE49-F238E27FC236}">
                <a16:creationId xmlns:a16="http://schemas.microsoft.com/office/drawing/2014/main" id="{1D385841-356D-1AED-811C-B502DB0887B2}"/>
              </a:ext>
            </a:extLst>
          </p:cNvPr>
          <p:cNvSpPr>
            <a:spLocks noGrp="1"/>
          </p:cNvSpPr>
          <p:nvPr>
            <p:ph idx="1"/>
          </p:nvPr>
        </p:nvSpPr>
        <p:spPr>
          <a:xfrm>
            <a:off x="838200" y="1402836"/>
            <a:ext cx="10515600" cy="4953513"/>
          </a:xfrm>
        </p:spPr>
        <p:txBody>
          <a:bodyPr>
            <a:normAutofit lnSpcReduction="10000"/>
          </a:bodyPr>
          <a:lstStyle/>
          <a:p>
            <a:pPr algn="just"/>
            <a:r>
              <a:rPr lang="en-US" sz="2000" b="0" i="0" u="none" strike="noStrike" baseline="0" dirty="0">
                <a:solidFill>
                  <a:srgbClr val="000000"/>
                </a:solidFill>
                <a:latin typeface="Minion Pro"/>
              </a:rPr>
              <a:t>After sufficient time, when the collected information about the target nears completion, adversaries move into the </a:t>
            </a:r>
            <a:r>
              <a:rPr lang="en-US" sz="2000" b="1" i="0" u="none" strike="noStrike" baseline="0" dirty="0">
                <a:solidFill>
                  <a:srgbClr val="000000"/>
                </a:solidFill>
                <a:latin typeface="Minion Pro"/>
              </a:rPr>
              <a:t>weaponization </a:t>
            </a:r>
            <a:r>
              <a:rPr lang="en-US" sz="2000" b="0" i="0" u="none" strike="noStrike" baseline="0" dirty="0">
                <a:solidFill>
                  <a:srgbClr val="000000"/>
                </a:solidFill>
                <a:latin typeface="Minion Pro"/>
              </a:rPr>
              <a:t>phase.</a:t>
            </a:r>
          </a:p>
          <a:p>
            <a:pPr algn="just"/>
            <a:r>
              <a:rPr lang="en-US" sz="2000" b="0" i="0" u="none" strike="noStrike" baseline="0" dirty="0">
                <a:solidFill>
                  <a:srgbClr val="000000"/>
                </a:solidFill>
                <a:latin typeface="Minion Pro"/>
              </a:rPr>
              <a:t> </a:t>
            </a:r>
            <a:r>
              <a:rPr lang="en-US" sz="2000" dirty="0">
                <a:solidFill>
                  <a:srgbClr val="000000"/>
                </a:solidFill>
                <a:latin typeface="Minion Pro"/>
              </a:rPr>
              <a:t>Once attackers have identified a vulnerability in the target's environment (such as outdated software or a misconfigured system), the </a:t>
            </a:r>
            <a:r>
              <a:rPr lang="en-US" sz="2000" b="1" dirty="0">
                <a:solidFill>
                  <a:srgbClr val="000000"/>
                </a:solidFill>
                <a:latin typeface="Minion Pro"/>
              </a:rPr>
              <a:t>weaponization phase </a:t>
            </a:r>
            <a:r>
              <a:rPr lang="en-US" sz="2000" dirty="0">
                <a:solidFill>
                  <a:srgbClr val="000000"/>
                </a:solidFill>
                <a:latin typeface="Minion Pro"/>
              </a:rPr>
              <a:t>involves creating or preparing a tool or method—known as an </a:t>
            </a:r>
            <a:r>
              <a:rPr lang="en-US" sz="2000" b="1" dirty="0">
                <a:solidFill>
                  <a:srgbClr val="FF0000"/>
                </a:solidFill>
                <a:latin typeface="Minion Pro"/>
              </a:rPr>
              <a:t>exploit</a:t>
            </a:r>
            <a:r>
              <a:rPr lang="en-US" sz="2000" dirty="0">
                <a:solidFill>
                  <a:srgbClr val="000000"/>
                </a:solidFill>
                <a:latin typeface="Minion Pro"/>
              </a:rPr>
              <a:t>—to take advantage of that weakness.</a:t>
            </a:r>
          </a:p>
          <a:p>
            <a:pPr algn="just"/>
            <a:r>
              <a:rPr lang="en-US" sz="2000" dirty="0">
                <a:solidFill>
                  <a:srgbClr val="000000"/>
                </a:solidFill>
                <a:latin typeface="Minion Pro"/>
              </a:rPr>
              <a:t> </a:t>
            </a:r>
            <a:r>
              <a:rPr lang="en-US" sz="2000" b="0" i="0" u="none" strike="noStrike" baseline="0" dirty="0">
                <a:solidFill>
                  <a:srgbClr val="000000"/>
                </a:solidFill>
                <a:latin typeface="Minion Pro"/>
              </a:rPr>
              <a:t>In other instances, an exploit is developed for a vulnerability, with attackers scanning the internet for anyone who appears vulnerable (incidentally, rather than targeting a specific </a:t>
            </a:r>
            <a:r>
              <a:rPr lang="en-US" sz="2000" b="0" i="0" u="none" strike="noStrike" baseline="0" dirty="0" err="1">
                <a:solidFill>
                  <a:srgbClr val="000000"/>
                </a:solidFill>
                <a:latin typeface="Minion Pro"/>
              </a:rPr>
              <a:t>organisation</a:t>
            </a:r>
            <a:r>
              <a:rPr lang="en-US" sz="2000" b="0" i="0" u="none" strike="noStrike" baseline="0" dirty="0">
                <a:solidFill>
                  <a:srgbClr val="000000"/>
                </a:solidFill>
                <a:latin typeface="Minion Pro"/>
              </a:rPr>
              <a:t>/person) to deploy the payload to. This is </a:t>
            </a:r>
            <a:r>
              <a:rPr lang="en-US" sz="2000" b="1" i="1" u="none" strike="noStrike" baseline="0" dirty="0">
                <a:solidFill>
                  <a:srgbClr val="0070C0"/>
                </a:solidFill>
                <a:latin typeface="Minion Pro"/>
              </a:rPr>
              <a:t>opportunistic exploitation</a:t>
            </a:r>
            <a:r>
              <a:rPr lang="en-US" sz="2000" b="0" i="0" u="none" strike="noStrike" baseline="0" dirty="0">
                <a:solidFill>
                  <a:srgbClr val="000000"/>
                </a:solidFill>
                <a:latin typeface="Minion Pro"/>
              </a:rPr>
              <a:t>. </a:t>
            </a:r>
          </a:p>
          <a:p>
            <a:pPr algn="just"/>
            <a:r>
              <a:rPr lang="en-US" sz="2000" dirty="0">
                <a:solidFill>
                  <a:srgbClr val="000000"/>
                </a:solidFill>
                <a:latin typeface="Minion Pro"/>
              </a:rPr>
              <a:t>The exploitation is "opportunistic" because the attackers do not invest significant time or resources in searching for a specific target; instead, they leverage flaws or misconfigurations that are widely available or easy to exploit.</a:t>
            </a:r>
          </a:p>
          <a:p>
            <a:pPr algn="just"/>
            <a:r>
              <a:rPr lang="en-US" sz="2000" b="0" i="0" u="none" strike="noStrike" baseline="0" dirty="0">
                <a:solidFill>
                  <a:srgbClr val="000000"/>
                </a:solidFill>
                <a:latin typeface="Minion Pro"/>
              </a:rPr>
              <a:t>The following are some preparation techniques used by attackers as part of the weaponization process: </a:t>
            </a:r>
          </a:p>
          <a:p>
            <a:pPr marL="457200" lvl="1" indent="0" algn="just">
              <a:buNone/>
            </a:pPr>
            <a:r>
              <a:rPr lang="en-US" sz="2000" b="0" i="0" u="none" strike="noStrike" baseline="0" dirty="0">
                <a:solidFill>
                  <a:srgbClr val="000000"/>
                </a:solidFill>
                <a:latin typeface="Minion Pro"/>
              </a:rPr>
              <a:t>•</a:t>
            </a:r>
            <a:r>
              <a:rPr lang="en-US" sz="2000" b="0" i="0" u="none" strike="noStrike" baseline="0" dirty="0">
                <a:solidFill>
                  <a:srgbClr val="FF0000"/>
                </a:solidFill>
                <a:latin typeface="Minion Pro"/>
              </a:rPr>
              <a:t> Gathering launchable exploits based on vulnerabilities discovered </a:t>
            </a:r>
          </a:p>
          <a:p>
            <a:pPr marL="457200" lvl="1" indent="0" algn="just">
              <a:buNone/>
            </a:pPr>
            <a:r>
              <a:rPr lang="en-US" sz="2000" b="0" i="0" u="none" strike="noStrike" baseline="0" dirty="0">
                <a:solidFill>
                  <a:srgbClr val="FF0000"/>
                </a:solidFill>
                <a:latin typeface="Minion Pro"/>
              </a:rPr>
              <a:t>• Setting up </a:t>
            </a:r>
            <a:r>
              <a:rPr lang="en-US" sz="2000" b="1" i="0" u="none" strike="noStrike" baseline="0" dirty="0">
                <a:solidFill>
                  <a:srgbClr val="FF0000"/>
                </a:solidFill>
                <a:latin typeface="Minion Pro"/>
              </a:rPr>
              <a:t>Command and Control </a:t>
            </a:r>
            <a:r>
              <a:rPr lang="en-US" sz="2000" b="0" i="0" u="none" strike="noStrike" baseline="0" dirty="0">
                <a:solidFill>
                  <a:srgbClr val="FF0000"/>
                </a:solidFill>
                <a:latin typeface="Minion Pro"/>
              </a:rPr>
              <a:t>(</a:t>
            </a:r>
            <a:r>
              <a:rPr lang="en-US" sz="2000" b="1" i="0" u="none" strike="noStrike" baseline="0" dirty="0">
                <a:solidFill>
                  <a:srgbClr val="FF0000"/>
                </a:solidFill>
                <a:latin typeface="Minion Pro"/>
              </a:rPr>
              <a:t>C2</a:t>
            </a:r>
            <a:r>
              <a:rPr lang="en-US" sz="2000" b="0" i="0" u="none" strike="noStrike" baseline="0" dirty="0">
                <a:solidFill>
                  <a:srgbClr val="FF0000"/>
                </a:solidFill>
                <a:latin typeface="Minion Pro"/>
              </a:rPr>
              <a:t>) servers </a:t>
            </a:r>
          </a:p>
          <a:p>
            <a:pPr marL="457200" lvl="1" indent="0" algn="just">
              <a:buNone/>
            </a:pPr>
            <a:r>
              <a:rPr lang="en-US" sz="2000" b="0" i="0" u="none" strike="noStrike" baseline="0" dirty="0">
                <a:solidFill>
                  <a:srgbClr val="FF0000"/>
                </a:solidFill>
                <a:latin typeface="Minion Pro"/>
              </a:rPr>
              <a:t>• Determining the best delivery method</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EBEEAD5B-1F37-F361-3210-22BBADB5C8A1}"/>
              </a:ext>
            </a:extLst>
          </p:cNvPr>
          <p:cNvSpPr>
            <a:spLocks noGrp="1"/>
          </p:cNvSpPr>
          <p:nvPr>
            <p:ph type="sldNum" sz="quarter" idx="12"/>
          </p:nvPr>
        </p:nvSpPr>
        <p:spPr/>
        <p:txBody>
          <a:bodyPr/>
          <a:lstStyle/>
          <a:p>
            <a:fld id="{ACAE8505-183B-4FDC-882A-FDF6988C64AE}" type="slidenum">
              <a:rPr lang="en-US" smtClean="0"/>
              <a:t>29</a:t>
            </a:fld>
            <a:endParaRPr lang="en-US"/>
          </a:p>
        </p:txBody>
      </p:sp>
    </p:spTree>
    <p:extLst>
      <p:ext uri="{BB962C8B-B14F-4D97-AF65-F5344CB8AC3E}">
        <p14:creationId xmlns:p14="http://schemas.microsoft.com/office/powerpoint/2010/main" val="153872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264A-805E-D72D-2A55-C1927EFC2859}"/>
              </a:ext>
            </a:extLst>
          </p:cNvPr>
          <p:cNvSpPr>
            <a:spLocks noGrp="1"/>
          </p:cNvSpPr>
          <p:nvPr>
            <p:ph type="title"/>
          </p:nvPr>
        </p:nvSpPr>
        <p:spPr/>
        <p:txBody>
          <a:bodyPr/>
          <a:lstStyle/>
          <a:p>
            <a:r>
              <a:rPr lang="en-US" dirty="0"/>
              <a:t>Types of Hacker</a:t>
            </a:r>
          </a:p>
        </p:txBody>
      </p:sp>
      <p:sp>
        <p:nvSpPr>
          <p:cNvPr id="3" name="Content Placeholder 2">
            <a:extLst>
              <a:ext uri="{FF2B5EF4-FFF2-40B4-BE49-F238E27FC236}">
                <a16:creationId xmlns:a16="http://schemas.microsoft.com/office/drawing/2014/main" id="{658D1F48-787F-FECF-299F-45D7C4402EB1}"/>
              </a:ext>
            </a:extLst>
          </p:cNvPr>
          <p:cNvSpPr>
            <a:spLocks noGrp="1"/>
          </p:cNvSpPr>
          <p:nvPr>
            <p:ph idx="1"/>
          </p:nvPr>
        </p:nvSpPr>
        <p:spPr/>
        <p:txBody>
          <a:bodyPr>
            <a:normAutofit lnSpcReduction="10000"/>
          </a:bodyPr>
          <a:lstStyle/>
          <a:p>
            <a:pPr algn="just"/>
            <a:r>
              <a:rPr lang="en-US" sz="2400" b="0" i="0" u="none" strike="noStrike" baseline="0" dirty="0">
                <a:latin typeface="PalatinoLinotype-Roman"/>
              </a:rPr>
              <a:t>There are three different types of hackers:</a:t>
            </a:r>
          </a:p>
          <a:p>
            <a:pPr algn="just"/>
            <a:r>
              <a:rPr lang="en-US" sz="2400" b="1" i="0" u="none" strike="noStrike" baseline="0" dirty="0">
                <a:latin typeface="PalatinoLinotype-Bold"/>
              </a:rPr>
              <a:t>Black hat hackers</a:t>
            </a:r>
            <a:r>
              <a:rPr lang="en-US" sz="2400" b="0" i="0" u="none" strike="noStrike" baseline="0" dirty="0">
                <a:latin typeface="PalatinoLinotype-Roman"/>
              </a:rPr>
              <a:t>: Black hat hackers hack into systems for their own benefit; these are the ones that steal money or break systems purely to benefit themselves.</a:t>
            </a:r>
          </a:p>
          <a:p>
            <a:pPr algn="just"/>
            <a:r>
              <a:rPr lang="en-US" sz="2400" b="1" i="0" u="none" strike="noStrike" baseline="0" dirty="0">
                <a:latin typeface="PalatinoLinotype-Bold"/>
              </a:rPr>
              <a:t>White hat hackers</a:t>
            </a:r>
            <a:r>
              <a:rPr lang="en-US" sz="2400" b="0" i="0" u="none" strike="noStrike" baseline="0" dirty="0">
                <a:latin typeface="PalatinoLinotype-Roman"/>
              </a:rPr>
              <a:t>: White hat hackers try to secure systems; they might use the same methods as black hat hackers, but they only do it on systems for which they have permission to do so, in order to see if the systems are vulnerable</a:t>
            </a:r>
            <a:r>
              <a:rPr lang="en-US" sz="2400" b="0" i="0" u="none" strike="noStrike" baseline="0" dirty="0">
                <a:latin typeface="FreeSerif"/>
              </a:rPr>
              <a:t>􀁢</a:t>
            </a:r>
            <a:r>
              <a:rPr lang="en-US" sz="2400" b="0" i="0" u="none" strike="noStrike" baseline="0" dirty="0">
                <a:latin typeface="PalatinoLinotype-Roman"/>
              </a:rPr>
              <a:t>they hack them in order to fix them.</a:t>
            </a:r>
          </a:p>
          <a:p>
            <a:pPr algn="just"/>
            <a:r>
              <a:rPr lang="en-US" sz="2400" b="1" i="0" u="none" strike="noStrike" baseline="0" dirty="0">
                <a:latin typeface="PalatinoLinotype-Bold"/>
              </a:rPr>
              <a:t>Grey hat hackers</a:t>
            </a:r>
            <a:r>
              <a:rPr lang="en-US" sz="2400" b="0" i="0" u="none" strike="noStrike" baseline="0" dirty="0">
                <a:latin typeface="PalatinoLinotype-Roman"/>
              </a:rPr>
              <a:t>: There are also grey hat hackers, which are a mix of both; they will test any systems that they want to test, even if they don't have permission to hack them. Once they do hack into things, they don't break anything or steal any money; they don't cause damage. They might even tell the administrators how to fix it.</a:t>
            </a:r>
            <a:endParaRPr lang="en-US" sz="2400" dirty="0"/>
          </a:p>
        </p:txBody>
      </p:sp>
      <p:sp>
        <p:nvSpPr>
          <p:cNvPr id="4" name="Slide Number Placeholder 3">
            <a:extLst>
              <a:ext uri="{FF2B5EF4-FFF2-40B4-BE49-F238E27FC236}">
                <a16:creationId xmlns:a16="http://schemas.microsoft.com/office/drawing/2014/main" id="{C8BC3DC6-583E-1C59-9F54-ECC7B4734049}"/>
              </a:ext>
            </a:extLst>
          </p:cNvPr>
          <p:cNvSpPr>
            <a:spLocks noGrp="1"/>
          </p:cNvSpPr>
          <p:nvPr>
            <p:ph type="sldNum" sz="quarter" idx="12"/>
          </p:nvPr>
        </p:nvSpPr>
        <p:spPr/>
        <p:txBody>
          <a:bodyPr/>
          <a:lstStyle/>
          <a:p>
            <a:fld id="{ACAE8505-183B-4FDC-882A-FDF6988C64AE}" type="slidenum">
              <a:rPr lang="en-US" smtClean="0"/>
              <a:t>3</a:t>
            </a:fld>
            <a:endParaRPr lang="en-US"/>
          </a:p>
        </p:txBody>
      </p:sp>
    </p:spTree>
    <p:extLst>
      <p:ext uri="{BB962C8B-B14F-4D97-AF65-F5344CB8AC3E}">
        <p14:creationId xmlns:p14="http://schemas.microsoft.com/office/powerpoint/2010/main" val="81975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C827-3B02-CE2C-4924-DBC344CCF0F8}"/>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142CB35-6C89-8B56-B4FE-3EED2B30BE3E}"/>
              </a:ext>
            </a:extLst>
          </p:cNvPr>
          <p:cNvSpPr>
            <a:spLocks noGrp="1"/>
          </p:cNvSpPr>
          <p:nvPr>
            <p:ph idx="1"/>
          </p:nvPr>
        </p:nvSpPr>
        <p:spPr>
          <a:xfrm>
            <a:off x="838200" y="1353674"/>
            <a:ext cx="10515600" cy="5002675"/>
          </a:xfrm>
        </p:spPr>
        <p:txBody>
          <a:bodyPr>
            <a:normAutofit lnSpcReduction="10000"/>
          </a:bodyPr>
          <a:lstStyle/>
          <a:p>
            <a:pPr algn="just"/>
            <a:r>
              <a:rPr lang="en-US" sz="2400" b="0" i="0" u="none" strike="noStrike" baseline="0" dirty="0">
                <a:solidFill>
                  <a:srgbClr val="000000"/>
                </a:solidFill>
                <a:latin typeface="Minion Pro"/>
              </a:rPr>
              <a:t>Security defenders cannot detect weaponization until near the end of this stage, when they contact the target.</a:t>
            </a:r>
          </a:p>
          <a:p>
            <a:pPr algn="just"/>
            <a:r>
              <a:rPr lang="en-US" sz="2400" b="0" i="0" u="none" strike="noStrike" baseline="0" dirty="0">
                <a:solidFill>
                  <a:srgbClr val="000000"/>
                </a:solidFill>
                <a:latin typeface="Minion Pro"/>
              </a:rPr>
              <a:t> However, this is an essential phase for defenders to be prepared for by keeping their security controls hardened against these tactics or exploitation and deploying malware.</a:t>
            </a:r>
          </a:p>
          <a:p>
            <a:pPr algn="just"/>
            <a:r>
              <a:rPr lang="en-US" sz="2400" b="0" i="0" u="none" strike="noStrike" baseline="0" dirty="0">
                <a:solidFill>
                  <a:srgbClr val="000000"/>
                </a:solidFill>
                <a:latin typeface="Minion Pro"/>
              </a:rPr>
              <a:t> By being vigilant and implementing best practices, security teams can be more resilient and mitigate attacks before they start. </a:t>
            </a:r>
          </a:p>
          <a:p>
            <a:pPr algn="just"/>
            <a:r>
              <a:rPr lang="en-US" sz="2400" b="0" i="0" u="none" strike="noStrike" baseline="0" dirty="0">
                <a:solidFill>
                  <a:srgbClr val="000000"/>
                </a:solidFill>
                <a:latin typeface="Minion Pro"/>
              </a:rPr>
              <a:t>The following are some blue team techniques for countering the weaponization stage: </a:t>
            </a:r>
          </a:p>
          <a:p>
            <a:pPr marL="457200" lvl="1" indent="0" algn="just">
              <a:buNone/>
            </a:pPr>
            <a:r>
              <a:rPr lang="en-US" sz="2000" b="1" i="0" u="none" strike="noStrike" baseline="0" dirty="0">
                <a:solidFill>
                  <a:srgbClr val="0070C0"/>
                </a:solidFill>
                <a:latin typeface="Minion Pro"/>
              </a:rPr>
              <a:t>• Following the latest malware trends, that is phishing, ransomware, and so on </a:t>
            </a:r>
          </a:p>
          <a:p>
            <a:pPr marL="457200" lvl="1" indent="0" algn="just">
              <a:buNone/>
            </a:pPr>
            <a:r>
              <a:rPr lang="en-US" sz="2000" b="1" i="0" u="none" strike="noStrike" baseline="0" dirty="0">
                <a:solidFill>
                  <a:srgbClr val="0070C0"/>
                </a:solidFill>
                <a:latin typeface="Minion Pro"/>
              </a:rPr>
              <a:t>• Building detection rules for known patterns of exploitation, such as scanning </a:t>
            </a:r>
          </a:p>
          <a:p>
            <a:pPr marL="457200" lvl="1" indent="0" algn="just">
              <a:buNone/>
            </a:pPr>
            <a:r>
              <a:rPr lang="en-US" sz="2000" b="1" i="0" u="none" strike="noStrike" baseline="0" dirty="0">
                <a:solidFill>
                  <a:srgbClr val="0070C0"/>
                </a:solidFill>
                <a:latin typeface="Minion Pro"/>
              </a:rPr>
              <a:t>• Gathering intelligence about new campaigns, criminal groups, and targets </a:t>
            </a:r>
          </a:p>
          <a:p>
            <a:pPr marL="457200" lvl="1" indent="0" algn="just">
              <a:buNone/>
            </a:pPr>
            <a:r>
              <a:rPr lang="en-US" sz="2000" b="1" i="0" u="none" strike="noStrike" baseline="0" dirty="0">
                <a:solidFill>
                  <a:srgbClr val="0070C0"/>
                </a:solidFill>
                <a:latin typeface="Minion Pro"/>
              </a:rPr>
              <a:t>• Gathering intelligence and joining groups that share information specific to your industry, such as finance, oil and gas, and so on </a:t>
            </a:r>
            <a:endParaRPr lang="en-US" sz="2000" b="1" dirty="0">
              <a:solidFill>
                <a:srgbClr val="0070C0"/>
              </a:solidFill>
            </a:endParaRPr>
          </a:p>
        </p:txBody>
      </p:sp>
      <p:sp>
        <p:nvSpPr>
          <p:cNvPr id="4" name="Slide Number Placeholder 3">
            <a:extLst>
              <a:ext uri="{FF2B5EF4-FFF2-40B4-BE49-F238E27FC236}">
                <a16:creationId xmlns:a16="http://schemas.microsoft.com/office/drawing/2014/main" id="{0509A39B-EF00-7DA9-10B0-40D71DBD2ED7}"/>
              </a:ext>
            </a:extLst>
          </p:cNvPr>
          <p:cNvSpPr>
            <a:spLocks noGrp="1"/>
          </p:cNvSpPr>
          <p:nvPr>
            <p:ph type="sldNum" sz="quarter" idx="12"/>
          </p:nvPr>
        </p:nvSpPr>
        <p:spPr/>
        <p:txBody>
          <a:bodyPr/>
          <a:lstStyle/>
          <a:p>
            <a:fld id="{ACAE8505-183B-4FDC-882A-FDF6988C64AE}" type="slidenum">
              <a:rPr lang="en-US" smtClean="0"/>
              <a:t>30</a:t>
            </a:fld>
            <a:endParaRPr lang="en-US"/>
          </a:p>
        </p:txBody>
      </p:sp>
    </p:spTree>
    <p:extLst>
      <p:ext uri="{BB962C8B-B14F-4D97-AF65-F5344CB8AC3E}">
        <p14:creationId xmlns:p14="http://schemas.microsoft.com/office/powerpoint/2010/main" val="3215273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5D1E-6B15-9C04-EFCF-4A5CEB0A6DAF}"/>
              </a:ext>
            </a:extLst>
          </p:cNvPr>
          <p:cNvSpPr>
            <a:spLocks noGrp="1"/>
          </p:cNvSpPr>
          <p:nvPr>
            <p:ph type="title"/>
          </p:nvPr>
        </p:nvSpPr>
        <p:spPr/>
        <p:txBody>
          <a:bodyPr/>
          <a:lstStyle/>
          <a:p>
            <a:r>
              <a:rPr lang="en-US" dirty="0"/>
              <a:t>Delivery</a:t>
            </a:r>
          </a:p>
        </p:txBody>
      </p:sp>
      <p:sp>
        <p:nvSpPr>
          <p:cNvPr id="3" name="Content Placeholder 2">
            <a:extLst>
              <a:ext uri="{FF2B5EF4-FFF2-40B4-BE49-F238E27FC236}">
                <a16:creationId xmlns:a16="http://schemas.microsoft.com/office/drawing/2014/main" id="{E20E9AAC-80D2-2DB1-72D4-C672D631D5AD}"/>
              </a:ext>
            </a:extLst>
          </p:cNvPr>
          <p:cNvSpPr>
            <a:spLocks noGrp="1"/>
          </p:cNvSpPr>
          <p:nvPr>
            <p:ph idx="1"/>
          </p:nvPr>
        </p:nvSpPr>
        <p:spPr>
          <a:xfrm>
            <a:off x="838200" y="1324179"/>
            <a:ext cx="10515600" cy="5168696"/>
          </a:xfrm>
        </p:spPr>
        <p:txBody>
          <a:bodyPr>
            <a:normAutofit lnSpcReduction="10000"/>
          </a:bodyPr>
          <a:lstStyle/>
          <a:p>
            <a:pPr algn="just"/>
            <a:r>
              <a:rPr lang="en-US" sz="2000" b="0" i="0" u="none" strike="noStrike" baseline="0" dirty="0">
                <a:solidFill>
                  <a:srgbClr val="000000"/>
                </a:solidFill>
                <a:latin typeface="Minion Pro"/>
              </a:rPr>
              <a:t>At the completion of the weaponization stage, the attacker is ready for the delivery phase.</a:t>
            </a:r>
          </a:p>
          <a:p>
            <a:pPr algn="just"/>
            <a:r>
              <a:rPr lang="en-US" sz="2000" b="0" i="0" u="none" strike="noStrike" baseline="0" dirty="0">
                <a:solidFill>
                  <a:srgbClr val="000000"/>
                </a:solidFill>
                <a:latin typeface="Minion Pro"/>
              </a:rPr>
              <a:t> They will launch their attack using the </a:t>
            </a:r>
            <a:r>
              <a:rPr lang="en-US" sz="2000" b="1" i="0" u="none" strike="noStrike" baseline="0" dirty="0">
                <a:solidFill>
                  <a:srgbClr val="000000"/>
                </a:solidFill>
                <a:latin typeface="Minion Pro"/>
              </a:rPr>
              <a:t>delivery </a:t>
            </a:r>
            <a:r>
              <a:rPr lang="en-US" sz="2000" b="0" i="0" u="none" strike="noStrike" baseline="0" dirty="0">
                <a:solidFill>
                  <a:srgbClr val="000000"/>
                </a:solidFill>
                <a:latin typeface="Minion Pro"/>
              </a:rPr>
              <a:t>method of choice and wait for the exploitation to take place</a:t>
            </a:r>
          </a:p>
          <a:p>
            <a:pPr algn="just"/>
            <a:r>
              <a:rPr lang="en-US" sz="2000" dirty="0">
                <a:solidFill>
                  <a:srgbClr val="000000"/>
                </a:solidFill>
                <a:latin typeface="Minion Pro"/>
              </a:rPr>
              <a:t>The goal is to introduce the malicious code, file, or tool to the target environment so it can potentially be executed, for example an email containing a malware.</a:t>
            </a:r>
          </a:p>
          <a:p>
            <a:pPr algn="just"/>
            <a:r>
              <a:rPr lang="en-US" sz="2000" b="0" i="0" u="none" strike="noStrike" baseline="0" dirty="0">
                <a:solidFill>
                  <a:srgbClr val="000000"/>
                </a:solidFill>
                <a:latin typeface="Minion Pro"/>
              </a:rPr>
              <a:t> As noted in the previous stage, some common methods for launching an attack include the following: </a:t>
            </a:r>
          </a:p>
          <a:p>
            <a:pPr marL="0" indent="0" algn="just">
              <a:buNone/>
            </a:pPr>
            <a:r>
              <a:rPr lang="en-US" sz="2000" b="0" i="0" u="none" strike="noStrike" baseline="0" dirty="0">
                <a:solidFill>
                  <a:srgbClr val="000000"/>
                </a:solidFill>
                <a:latin typeface="Minion Pro"/>
              </a:rPr>
              <a:t>•</a:t>
            </a:r>
            <a:r>
              <a:rPr lang="en-US" sz="2000" b="0" i="0" u="none" strike="noStrike" baseline="0" dirty="0">
                <a:solidFill>
                  <a:srgbClr val="0070C0"/>
                </a:solidFill>
                <a:latin typeface="Minion Pro"/>
              </a:rPr>
              <a:t> </a:t>
            </a:r>
            <a:r>
              <a:rPr lang="en-US" sz="2000" b="0" i="0" u="none" strike="noStrike" baseline="0" dirty="0">
                <a:solidFill>
                  <a:srgbClr val="FF0000"/>
                </a:solidFill>
                <a:latin typeface="Minion Pro"/>
              </a:rPr>
              <a:t>Phishing emails </a:t>
            </a:r>
          </a:p>
          <a:p>
            <a:pPr marL="0" indent="0" algn="just">
              <a:buNone/>
            </a:pPr>
            <a:r>
              <a:rPr lang="en-US" sz="2000" b="0" i="0" u="none" strike="noStrike" baseline="0" dirty="0">
                <a:solidFill>
                  <a:srgbClr val="FF0000"/>
                </a:solidFill>
                <a:latin typeface="Minion Pro"/>
              </a:rPr>
              <a:t>• Watering hole or staging servers </a:t>
            </a:r>
          </a:p>
          <a:p>
            <a:pPr marL="0" indent="0" algn="just">
              <a:buNone/>
            </a:pPr>
            <a:r>
              <a:rPr lang="en-US" sz="2000" b="0" i="0" u="none" strike="noStrike" baseline="0" dirty="0">
                <a:solidFill>
                  <a:srgbClr val="FF0000"/>
                </a:solidFill>
                <a:latin typeface="Minion Pro"/>
              </a:rPr>
              <a:t>• Direct exploitation of exposed services such as web, email, DNS, and VPN </a:t>
            </a:r>
          </a:p>
          <a:p>
            <a:pPr algn="just"/>
            <a:r>
              <a:rPr lang="en-US" sz="2000" b="0" i="0" u="none" strike="noStrike" baseline="0" dirty="0">
                <a:solidFill>
                  <a:srgbClr val="000000"/>
                </a:solidFill>
                <a:latin typeface="Minion Pro"/>
              </a:rPr>
              <a:t>Depending on how the weaponization is performed, this may be the first opportunity for security defenders to detect, analyze, and block the delivery.</a:t>
            </a:r>
          </a:p>
          <a:p>
            <a:pPr algn="just"/>
            <a:r>
              <a:rPr lang="en-US" sz="2000" b="0" i="0" u="none" strike="noStrike" baseline="0" dirty="0">
                <a:solidFill>
                  <a:srgbClr val="000000"/>
                </a:solidFill>
                <a:latin typeface="Minion Pro"/>
              </a:rPr>
              <a:t> Depending on the size of the organization, security individuals or teams need to monitor incoming and outgoing traffic and classify and analyze behavior. </a:t>
            </a:r>
          </a:p>
          <a:p>
            <a:pPr algn="just"/>
            <a:r>
              <a:rPr lang="en-US" sz="2000" b="0" i="0" u="none" strike="noStrike" baseline="0" dirty="0">
                <a:solidFill>
                  <a:srgbClr val="000000"/>
                </a:solidFill>
                <a:latin typeface="Minion Pro"/>
              </a:rPr>
              <a:t>They also need to monitor public-facing servers and services to detect and block malicious activities. </a:t>
            </a:r>
            <a:endParaRPr lang="en-US" sz="3200" dirty="0"/>
          </a:p>
        </p:txBody>
      </p:sp>
      <p:sp>
        <p:nvSpPr>
          <p:cNvPr id="4" name="Slide Number Placeholder 3">
            <a:extLst>
              <a:ext uri="{FF2B5EF4-FFF2-40B4-BE49-F238E27FC236}">
                <a16:creationId xmlns:a16="http://schemas.microsoft.com/office/drawing/2014/main" id="{4835DBCF-90A3-A6C1-5C62-410A6E0419D3}"/>
              </a:ext>
            </a:extLst>
          </p:cNvPr>
          <p:cNvSpPr>
            <a:spLocks noGrp="1"/>
          </p:cNvSpPr>
          <p:nvPr>
            <p:ph type="sldNum" sz="quarter" idx="12"/>
          </p:nvPr>
        </p:nvSpPr>
        <p:spPr/>
        <p:txBody>
          <a:bodyPr/>
          <a:lstStyle/>
          <a:p>
            <a:fld id="{ACAE8505-183B-4FDC-882A-FDF6988C64AE}" type="slidenum">
              <a:rPr lang="en-US" smtClean="0"/>
              <a:t>31</a:t>
            </a:fld>
            <a:endParaRPr lang="en-US"/>
          </a:p>
        </p:txBody>
      </p:sp>
    </p:spTree>
    <p:extLst>
      <p:ext uri="{BB962C8B-B14F-4D97-AF65-F5344CB8AC3E}">
        <p14:creationId xmlns:p14="http://schemas.microsoft.com/office/powerpoint/2010/main" val="3531252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CFC4F-488D-DDB1-09E0-9ACEDB6C63EC}"/>
              </a:ext>
            </a:extLst>
          </p:cNvPr>
          <p:cNvSpPr>
            <a:spLocks noGrp="1"/>
          </p:cNvSpPr>
          <p:nvPr>
            <p:ph type="title"/>
          </p:nvPr>
        </p:nvSpPr>
        <p:spPr/>
        <p:txBody>
          <a:bodyPr/>
          <a:lstStyle/>
          <a:p>
            <a:r>
              <a:rPr lang="en-US" dirty="0"/>
              <a:t>Exploitation</a:t>
            </a:r>
          </a:p>
        </p:txBody>
      </p:sp>
      <p:sp>
        <p:nvSpPr>
          <p:cNvPr id="3" name="Content Placeholder 2">
            <a:extLst>
              <a:ext uri="{FF2B5EF4-FFF2-40B4-BE49-F238E27FC236}">
                <a16:creationId xmlns:a16="http://schemas.microsoft.com/office/drawing/2014/main" id="{A297A5AE-5824-107A-703B-7F9C3FA29827}"/>
              </a:ext>
            </a:extLst>
          </p:cNvPr>
          <p:cNvSpPr>
            <a:spLocks noGrp="1"/>
          </p:cNvSpPr>
          <p:nvPr>
            <p:ph idx="1"/>
          </p:nvPr>
        </p:nvSpPr>
        <p:spPr>
          <a:xfrm>
            <a:off x="838200" y="1383172"/>
            <a:ext cx="10515600" cy="4973178"/>
          </a:xfrm>
        </p:spPr>
        <p:txBody>
          <a:bodyPr>
            <a:normAutofit lnSpcReduction="10000"/>
          </a:bodyPr>
          <a:lstStyle/>
          <a:p>
            <a:pPr algn="just"/>
            <a:r>
              <a:rPr lang="en-US" sz="2000" b="1" i="0" u="none" strike="noStrike" baseline="0" dirty="0">
                <a:solidFill>
                  <a:srgbClr val="000000"/>
                </a:solidFill>
                <a:latin typeface="Minion Pro"/>
              </a:rPr>
              <a:t>Exploitation </a:t>
            </a:r>
            <a:r>
              <a:rPr lang="en-US" sz="2000" b="0" i="0" u="none" strike="noStrike" baseline="0" dirty="0">
                <a:solidFill>
                  <a:srgbClr val="000000"/>
                </a:solidFill>
                <a:latin typeface="Minion Pro"/>
              </a:rPr>
              <a:t>is the stage where the attacker attempts to gain access to the victim.</a:t>
            </a:r>
          </a:p>
          <a:p>
            <a:pPr algn="just"/>
            <a:r>
              <a:rPr lang="en-US" sz="2000" dirty="0">
                <a:solidFill>
                  <a:srgbClr val="000000"/>
                </a:solidFill>
                <a:latin typeface="Minion Pro"/>
              </a:rPr>
              <a:t>Exploitation refers to the stage where the delivered malicious payload is executed and takes advantage of a vulnerability in the target system.</a:t>
            </a:r>
          </a:p>
          <a:p>
            <a:pPr algn="just"/>
            <a:r>
              <a:rPr lang="en-US" sz="2000" b="0" i="0" u="none" strike="noStrike" baseline="0" dirty="0">
                <a:solidFill>
                  <a:srgbClr val="000000"/>
                </a:solidFill>
                <a:latin typeface="Minion Pro"/>
              </a:rPr>
              <a:t>The adversary already has spent time collecting information about the vulnerabilities, not only in systems but in people, during the reconnaissance phase</a:t>
            </a:r>
            <a:r>
              <a:rPr lang="en-US" sz="2000" dirty="0">
                <a:solidFill>
                  <a:srgbClr val="000000"/>
                </a:solidFill>
                <a:latin typeface="Minion Pro"/>
              </a:rPr>
              <a:t> now the goal is to gain control or perform malicious actions on the target system after the payload has been delivered.</a:t>
            </a:r>
          </a:p>
          <a:p>
            <a:pPr algn="just"/>
            <a:r>
              <a:rPr lang="en-US" sz="2000" b="0" i="0" u="none" strike="noStrike" baseline="0" dirty="0">
                <a:solidFill>
                  <a:srgbClr val="000000"/>
                </a:solidFill>
                <a:latin typeface="Minion Pro"/>
              </a:rPr>
              <a:t>For example: running malware after the user has opened the e-mail</a:t>
            </a:r>
          </a:p>
          <a:p>
            <a:pPr algn="just"/>
            <a:r>
              <a:rPr lang="en-US" sz="2000" b="0" i="0" u="none" strike="noStrike" baseline="0" dirty="0">
                <a:solidFill>
                  <a:srgbClr val="000000"/>
                </a:solidFill>
                <a:latin typeface="Minion Pro"/>
              </a:rPr>
              <a:t>The following is a short list of some of the weaponization techniques an adversary can use to exploit a victim: </a:t>
            </a:r>
          </a:p>
          <a:p>
            <a:pPr marL="457200" lvl="1" indent="0" algn="just">
              <a:buNone/>
            </a:pPr>
            <a:r>
              <a:rPr lang="en-US" sz="2000" b="0" i="0" u="none" strike="noStrike" baseline="0" dirty="0">
                <a:solidFill>
                  <a:srgbClr val="FF0000"/>
                </a:solidFill>
                <a:latin typeface="Minion Pro"/>
              </a:rPr>
              <a:t>• Using detected software or hardware vulnerabilities </a:t>
            </a:r>
          </a:p>
          <a:p>
            <a:pPr marL="457200" lvl="1" indent="0" algn="just">
              <a:buNone/>
            </a:pPr>
            <a:r>
              <a:rPr lang="en-US" sz="2000" b="0" i="0" u="none" strike="noStrike" baseline="0" dirty="0">
                <a:solidFill>
                  <a:srgbClr val="FF0000"/>
                </a:solidFill>
                <a:latin typeface="Minion Pro"/>
              </a:rPr>
              <a:t>• Using exploit code opportunistically</a:t>
            </a:r>
          </a:p>
          <a:p>
            <a:pPr lvl="1" algn="just"/>
            <a:r>
              <a:rPr lang="en-US" sz="2000" b="0" i="0" u="none" strike="noStrike" baseline="0" dirty="0">
                <a:solidFill>
                  <a:srgbClr val="FF0000"/>
                </a:solidFill>
                <a:latin typeface="Minion Pro"/>
              </a:rPr>
              <a:t>Exploiting operating systems – especially Windows </a:t>
            </a:r>
          </a:p>
          <a:p>
            <a:pPr marL="457200" lvl="1" indent="0" algn="just">
              <a:buNone/>
            </a:pPr>
            <a:r>
              <a:rPr lang="en-US" sz="2000" b="0" i="0" u="none" strike="noStrike" baseline="0" dirty="0">
                <a:solidFill>
                  <a:srgbClr val="FF0000"/>
                </a:solidFill>
                <a:latin typeface="Minion Pro"/>
              </a:rPr>
              <a:t>• Social engineering </a:t>
            </a:r>
          </a:p>
          <a:p>
            <a:pPr marL="457200" lvl="1" indent="0" algn="just">
              <a:buNone/>
            </a:pPr>
            <a:r>
              <a:rPr lang="en-US" sz="2000" b="0" i="0" u="none" strike="noStrike" baseline="0" dirty="0">
                <a:solidFill>
                  <a:srgbClr val="FF0000"/>
                </a:solidFill>
                <a:latin typeface="Minion Pro"/>
              </a:rPr>
              <a:t>• Phishing, spear phishing, and whaling emails </a:t>
            </a:r>
          </a:p>
          <a:p>
            <a:pPr marL="457200" lvl="1" indent="0" algn="just">
              <a:buNone/>
            </a:pPr>
            <a:r>
              <a:rPr lang="en-US" sz="2000" b="0" i="0" u="none" strike="noStrike" baseline="0" dirty="0">
                <a:solidFill>
                  <a:srgbClr val="FF0000"/>
                </a:solidFill>
                <a:latin typeface="Minion Pro"/>
              </a:rPr>
              <a:t>• Click-jacking and browser exploits </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36F009B9-E0C1-63D3-E805-8AD1EC7B06E2}"/>
              </a:ext>
            </a:extLst>
          </p:cNvPr>
          <p:cNvSpPr>
            <a:spLocks noGrp="1"/>
          </p:cNvSpPr>
          <p:nvPr>
            <p:ph type="sldNum" sz="quarter" idx="12"/>
          </p:nvPr>
        </p:nvSpPr>
        <p:spPr/>
        <p:txBody>
          <a:bodyPr/>
          <a:lstStyle/>
          <a:p>
            <a:fld id="{ACAE8505-183B-4FDC-882A-FDF6988C64AE}" type="slidenum">
              <a:rPr lang="en-US" smtClean="0"/>
              <a:t>32</a:t>
            </a:fld>
            <a:endParaRPr lang="en-US"/>
          </a:p>
        </p:txBody>
      </p:sp>
    </p:spTree>
    <p:extLst>
      <p:ext uri="{BB962C8B-B14F-4D97-AF65-F5344CB8AC3E}">
        <p14:creationId xmlns:p14="http://schemas.microsoft.com/office/powerpoint/2010/main" val="2202666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F9FB-2A65-F48A-B4C2-647350FBDE4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2510D78E-192D-3A67-57FC-EDA9BF6A73FD}"/>
              </a:ext>
            </a:extLst>
          </p:cNvPr>
          <p:cNvSpPr>
            <a:spLocks noGrp="1"/>
          </p:cNvSpPr>
          <p:nvPr>
            <p:ph idx="1"/>
          </p:nvPr>
        </p:nvSpPr>
        <p:spPr>
          <a:xfrm>
            <a:off x="838200" y="1314346"/>
            <a:ext cx="10515600" cy="5042003"/>
          </a:xfrm>
        </p:spPr>
        <p:txBody>
          <a:bodyPr>
            <a:normAutofit fontScale="92500" lnSpcReduction="10000"/>
          </a:bodyPr>
          <a:lstStyle/>
          <a:p>
            <a:pPr algn="just"/>
            <a:r>
              <a:rPr lang="en-US" sz="2400" b="0" i="0" u="none" strike="noStrike" baseline="0" dirty="0">
                <a:solidFill>
                  <a:srgbClr val="000000"/>
                </a:solidFill>
                <a:latin typeface="Minion Pro"/>
              </a:rPr>
              <a:t>Traditional security measures help to counter the exploitation phase; however, attackers are aware of these techniques.</a:t>
            </a:r>
          </a:p>
          <a:p>
            <a:pPr algn="just"/>
            <a:r>
              <a:rPr lang="en-US" sz="2400" b="0" i="0" u="none" strike="noStrike" baseline="0" dirty="0">
                <a:solidFill>
                  <a:srgbClr val="000000"/>
                </a:solidFill>
                <a:latin typeface="Minion Pro"/>
              </a:rPr>
              <a:t> This means defenders will also need to understand new tactics and techniques attackers are developing.</a:t>
            </a:r>
          </a:p>
          <a:p>
            <a:pPr algn="just"/>
            <a:r>
              <a:rPr lang="en-US" sz="2400" b="0" i="0" u="none" strike="noStrike" baseline="0" dirty="0">
                <a:solidFill>
                  <a:srgbClr val="000000"/>
                </a:solidFill>
                <a:latin typeface="Minion Pro"/>
              </a:rPr>
              <a:t> The following are some key traditional measures for security defenders to be aware of and implement in some form: </a:t>
            </a:r>
          </a:p>
          <a:p>
            <a:pPr marL="0" indent="0" algn="just">
              <a:buNone/>
            </a:pPr>
            <a:r>
              <a:rPr lang="en-US" sz="2400" i="0" u="none" strike="noStrike" baseline="0" dirty="0">
                <a:solidFill>
                  <a:srgbClr val="0070C0"/>
                </a:solidFill>
                <a:latin typeface="Minion Pro"/>
              </a:rPr>
              <a:t>• User-awareness training </a:t>
            </a:r>
          </a:p>
          <a:p>
            <a:pPr marL="0" indent="0" algn="just">
              <a:buNone/>
            </a:pPr>
            <a:r>
              <a:rPr lang="en-US" sz="2400" i="0" u="none" strike="noStrike" baseline="0" dirty="0">
                <a:solidFill>
                  <a:srgbClr val="0070C0"/>
                </a:solidFill>
                <a:latin typeface="Minion Pro"/>
              </a:rPr>
              <a:t>• Phishing email exercises </a:t>
            </a:r>
          </a:p>
          <a:p>
            <a:pPr marL="0" indent="0" algn="just">
              <a:buNone/>
            </a:pPr>
            <a:r>
              <a:rPr lang="en-US" sz="2400" i="0" u="none" strike="noStrike" baseline="0" dirty="0">
                <a:solidFill>
                  <a:srgbClr val="0070C0"/>
                </a:solidFill>
                <a:latin typeface="Minion Pro"/>
              </a:rPr>
              <a:t>• Vulnerability scans and assessments </a:t>
            </a:r>
          </a:p>
          <a:p>
            <a:pPr marL="0" indent="0" algn="just">
              <a:buNone/>
            </a:pPr>
            <a:r>
              <a:rPr lang="en-US" sz="2400" i="0" u="none" strike="noStrike" baseline="0" dirty="0">
                <a:solidFill>
                  <a:srgbClr val="0070C0"/>
                </a:solidFill>
                <a:latin typeface="Minion Pro"/>
              </a:rPr>
              <a:t>• Penetration testing </a:t>
            </a:r>
          </a:p>
          <a:p>
            <a:pPr marL="0" indent="0" algn="just">
              <a:buNone/>
            </a:pPr>
            <a:r>
              <a:rPr lang="en-US" sz="2400" i="0" u="none" strike="noStrike" baseline="0" dirty="0">
                <a:solidFill>
                  <a:srgbClr val="0070C0"/>
                </a:solidFill>
                <a:latin typeface="Minion Pro"/>
              </a:rPr>
              <a:t>• Endpoint security  hardening </a:t>
            </a:r>
          </a:p>
          <a:p>
            <a:pPr marL="0" indent="0" algn="just">
              <a:buNone/>
            </a:pPr>
            <a:r>
              <a:rPr lang="en-US" sz="2400" i="0" u="none" strike="noStrike" baseline="0" dirty="0">
                <a:solidFill>
                  <a:srgbClr val="0070C0"/>
                </a:solidFill>
                <a:latin typeface="Minion Pro"/>
              </a:rPr>
              <a:t>• Secure coding if there is internal development </a:t>
            </a:r>
          </a:p>
          <a:p>
            <a:pPr marL="0" indent="0" algn="just">
              <a:buNone/>
            </a:pPr>
            <a:r>
              <a:rPr lang="en-US" sz="2400" i="0" u="none" strike="noStrike" baseline="0" dirty="0">
                <a:solidFill>
                  <a:srgbClr val="0070C0"/>
                </a:solidFill>
                <a:latin typeface="Minion Pro"/>
              </a:rPr>
              <a:t>• Network security and hardening </a:t>
            </a:r>
            <a:endParaRPr lang="en-US" sz="3600" dirty="0">
              <a:solidFill>
                <a:srgbClr val="0070C0"/>
              </a:solidFill>
            </a:endParaRPr>
          </a:p>
        </p:txBody>
      </p:sp>
      <p:sp>
        <p:nvSpPr>
          <p:cNvPr id="4" name="Slide Number Placeholder 3">
            <a:extLst>
              <a:ext uri="{FF2B5EF4-FFF2-40B4-BE49-F238E27FC236}">
                <a16:creationId xmlns:a16="http://schemas.microsoft.com/office/drawing/2014/main" id="{68E3334B-56C0-8851-8FF8-7968D30D7B6F}"/>
              </a:ext>
            </a:extLst>
          </p:cNvPr>
          <p:cNvSpPr>
            <a:spLocks noGrp="1"/>
          </p:cNvSpPr>
          <p:nvPr>
            <p:ph type="sldNum" sz="quarter" idx="12"/>
          </p:nvPr>
        </p:nvSpPr>
        <p:spPr/>
        <p:txBody>
          <a:bodyPr/>
          <a:lstStyle/>
          <a:p>
            <a:fld id="{ACAE8505-183B-4FDC-882A-FDF6988C64AE}" type="slidenum">
              <a:rPr lang="en-US" smtClean="0"/>
              <a:t>33</a:t>
            </a:fld>
            <a:endParaRPr lang="en-US"/>
          </a:p>
        </p:txBody>
      </p:sp>
    </p:spTree>
    <p:extLst>
      <p:ext uri="{BB962C8B-B14F-4D97-AF65-F5344CB8AC3E}">
        <p14:creationId xmlns:p14="http://schemas.microsoft.com/office/powerpoint/2010/main" val="3300047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3A437-E6C8-F762-1B1E-FC2C9425049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98EA5607-CCD2-20E4-8EE3-BD6AA5DC3B55}"/>
              </a:ext>
            </a:extLst>
          </p:cNvPr>
          <p:cNvSpPr>
            <a:spLocks noGrp="1"/>
          </p:cNvSpPr>
          <p:nvPr>
            <p:ph idx="1"/>
          </p:nvPr>
        </p:nvSpPr>
        <p:spPr>
          <a:xfrm>
            <a:off x="838200" y="1255351"/>
            <a:ext cx="10515600" cy="5237524"/>
          </a:xfrm>
        </p:spPr>
        <p:txBody>
          <a:bodyPr>
            <a:normAutofit/>
          </a:bodyPr>
          <a:lstStyle/>
          <a:p>
            <a:pPr algn="just"/>
            <a:r>
              <a:rPr lang="en-US" sz="1800" b="0" i="0" u="none" strike="noStrike" baseline="0" dirty="0">
                <a:solidFill>
                  <a:srgbClr val="000000"/>
                </a:solidFill>
                <a:latin typeface="Minion Pro"/>
              </a:rPr>
              <a:t>Once exploitation is successful, the attacker moves on to the </a:t>
            </a:r>
            <a:r>
              <a:rPr lang="en-US" sz="1800" b="1" i="0" u="none" strike="noStrike" baseline="0" dirty="0">
                <a:solidFill>
                  <a:srgbClr val="000000"/>
                </a:solidFill>
                <a:latin typeface="Minion Pro"/>
              </a:rPr>
              <a:t>installation </a:t>
            </a:r>
            <a:r>
              <a:rPr lang="en-US" sz="1800" b="0" i="0" u="none" strike="noStrike" baseline="0" dirty="0">
                <a:solidFill>
                  <a:srgbClr val="000000"/>
                </a:solidFill>
                <a:latin typeface="Minion Pro"/>
              </a:rPr>
              <a:t>phase. </a:t>
            </a:r>
          </a:p>
          <a:p>
            <a:pPr algn="just"/>
            <a:r>
              <a:rPr lang="en-US" sz="1800" b="0" i="0" u="none" strike="noStrike" baseline="0" dirty="0">
                <a:solidFill>
                  <a:srgbClr val="000000"/>
                </a:solidFill>
                <a:latin typeface="Minion Pro"/>
              </a:rPr>
              <a:t>This is the time when the </a:t>
            </a:r>
            <a:r>
              <a:rPr lang="en-US" sz="1800" dirty="0">
                <a:solidFill>
                  <a:srgbClr val="000000"/>
                </a:solidFill>
                <a:latin typeface="Minion Pro"/>
              </a:rPr>
              <a:t>attacker  ensures they can stay inside the system, even if their initial access point is closed.</a:t>
            </a:r>
          </a:p>
          <a:p>
            <a:pPr algn="just"/>
            <a:r>
              <a:rPr lang="en-US" sz="1800" dirty="0">
                <a:solidFill>
                  <a:srgbClr val="000000"/>
                </a:solidFill>
                <a:latin typeface="Minion Pro"/>
              </a:rPr>
              <a:t>They do this by establishing persistency by installing backdoors or opening a connection </a:t>
            </a:r>
            <a:r>
              <a:rPr lang="en-US" sz="1800" b="0" i="0" u="none" strike="noStrike" baseline="0" dirty="0">
                <a:solidFill>
                  <a:srgbClr val="000000"/>
                </a:solidFill>
                <a:latin typeface="Minion Pro"/>
              </a:rPr>
              <a:t>from the victim to a C2 server.</a:t>
            </a:r>
          </a:p>
          <a:p>
            <a:pPr algn="just"/>
            <a:r>
              <a:rPr lang="en-US" sz="1800" b="0" i="0" u="none" strike="noStrike" baseline="0" dirty="0">
                <a:solidFill>
                  <a:srgbClr val="000000"/>
                </a:solidFill>
                <a:latin typeface="Minion Pro"/>
              </a:rPr>
              <a:t> Once entrenchment (making a same place inside the target system) is complete, the attacker begins the process of lateral movement and further installations. </a:t>
            </a:r>
          </a:p>
          <a:p>
            <a:pPr algn="just"/>
            <a:r>
              <a:rPr lang="en-US" sz="1800" b="0" i="0" u="none" strike="noStrike" baseline="0" dirty="0">
                <a:solidFill>
                  <a:srgbClr val="000000"/>
                </a:solidFill>
                <a:latin typeface="Minion Pro"/>
              </a:rPr>
              <a:t>The following are some ways attackers maintain persistence: </a:t>
            </a:r>
          </a:p>
          <a:p>
            <a:pPr marL="0" indent="0" algn="just">
              <a:buNone/>
            </a:pPr>
            <a:r>
              <a:rPr lang="en-US" sz="1800" b="0" i="0" u="none" strike="noStrike" baseline="0" dirty="0">
                <a:solidFill>
                  <a:srgbClr val="FF0000"/>
                </a:solidFill>
                <a:latin typeface="Minion Pro"/>
              </a:rPr>
              <a:t>• Installation of web shells </a:t>
            </a:r>
          </a:p>
          <a:p>
            <a:pPr marL="0" indent="0" algn="just">
              <a:buNone/>
            </a:pPr>
            <a:r>
              <a:rPr lang="en-US" sz="1800" b="0" i="0" u="none" strike="noStrike" baseline="0" dirty="0">
                <a:solidFill>
                  <a:srgbClr val="FF0000"/>
                </a:solidFill>
                <a:latin typeface="Minion Pro"/>
              </a:rPr>
              <a:t>• Installation of backdoors </a:t>
            </a:r>
          </a:p>
          <a:p>
            <a:pPr marL="0" indent="0" algn="just">
              <a:buNone/>
            </a:pPr>
            <a:r>
              <a:rPr lang="en-US" sz="1800" b="0" i="0" u="none" strike="noStrike" baseline="0" dirty="0">
                <a:solidFill>
                  <a:srgbClr val="FF0000"/>
                </a:solidFill>
                <a:latin typeface="Minion Pro"/>
              </a:rPr>
              <a:t>• Adding auto-run keys to the registry </a:t>
            </a:r>
          </a:p>
          <a:p>
            <a:pPr marL="0" indent="0" algn="just">
              <a:buNone/>
            </a:pPr>
            <a:r>
              <a:rPr lang="en-US" sz="1800" b="0" i="0" u="none" strike="noStrike" baseline="0" dirty="0">
                <a:solidFill>
                  <a:srgbClr val="FF0000"/>
                </a:solidFill>
                <a:latin typeface="Minion Pro"/>
              </a:rPr>
              <a:t>• Autoruns </a:t>
            </a:r>
          </a:p>
          <a:p>
            <a:pPr marL="0" indent="0" algn="just">
              <a:buNone/>
            </a:pPr>
            <a:r>
              <a:rPr lang="en-US" sz="1800" b="0" i="0" u="none" strike="noStrike" baseline="0" dirty="0">
                <a:solidFill>
                  <a:srgbClr val="FF0000"/>
                </a:solidFill>
                <a:latin typeface="Minion Pro"/>
              </a:rPr>
              <a:t>• DLL path hijacking</a:t>
            </a:r>
          </a:p>
          <a:p>
            <a:pPr marL="0" indent="0" algn="just">
              <a:buNone/>
            </a:pPr>
            <a:r>
              <a:rPr lang="en-US" sz="1800" dirty="0">
                <a:solidFill>
                  <a:srgbClr val="FF0000"/>
                </a:solidFill>
                <a:latin typeface="Minion Pro"/>
              </a:rPr>
              <a:t>**</a:t>
            </a:r>
            <a:r>
              <a:rPr lang="en-US" sz="1800" b="1" dirty="0">
                <a:solidFill>
                  <a:srgbClr val="FF0000"/>
                </a:solidFill>
              </a:rPr>
              <a:t>C2 Server</a:t>
            </a:r>
            <a:r>
              <a:rPr lang="en-US" sz="1800" dirty="0"/>
              <a:t>: A command-and-control server is used by attackers to control malware or compromised systems remotely.</a:t>
            </a:r>
          </a:p>
          <a:p>
            <a:pPr marL="0" indent="0" algn="just">
              <a:buNone/>
            </a:pPr>
            <a:endParaRPr lang="en-US" sz="2400" dirty="0">
              <a:solidFill>
                <a:srgbClr val="FF0000"/>
              </a:solidFill>
            </a:endParaRPr>
          </a:p>
        </p:txBody>
      </p:sp>
      <p:sp>
        <p:nvSpPr>
          <p:cNvPr id="4" name="Slide Number Placeholder 3">
            <a:extLst>
              <a:ext uri="{FF2B5EF4-FFF2-40B4-BE49-F238E27FC236}">
                <a16:creationId xmlns:a16="http://schemas.microsoft.com/office/drawing/2014/main" id="{1178864D-04D3-E33D-4453-8050DC083AD8}"/>
              </a:ext>
            </a:extLst>
          </p:cNvPr>
          <p:cNvSpPr>
            <a:spLocks noGrp="1"/>
          </p:cNvSpPr>
          <p:nvPr>
            <p:ph type="sldNum" sz="quarter" idx="12"/>
          </p:nvPr>
        </p:nvSpPr>
        <p:spPr/>
        <p:txBody>
          <a:bodyPr/>
          <a:lstStyle/>
          <a:p>
            <a:fld id="{ACAE8505-183B-4FDC-882A-FDF6988C64AE}" type="slidenum">
              <a:rPr lang="en-US" smtClean="0"/>
              <a:t>34</a:t>
            </a:fld>
            <a:endParaRPr lang="en-US"/>
          </a:p>
        </p:txBody>
      </p:sp>
    </p:spTree>
    <p:extLst>
      <p:ext uri="{BB962C8B-B14F-4D97-AF65-F5344CB8AC3E}">
        <p14:creationId xmlns:p14="http://schemas.microsoft.com/office/powerpoint/2010/main" val="10586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1D51-2A9C-B17E-C97D-236280ABBAC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814BB11-4DBD-218B-85B5-4BAD7A473AA6}"/>
              </a:ext>
            </a:extLst>
          </p:cNvPr>
          <p:cNvSpPr>
            <a:spLocks noGrp="1"/>
          </p:cNvSpPr>
          <p:nvPr>
            <p:ph idx="1"/>
          </p:nvPr>
        </p:nvSpPr>
        <p:spPr/>
        <p:txBody>
          <a:bodyPr>
            <a:normAutofit fontScale="92500" lnSpcReduction="10000"/>
          </a:bodyPr>
          <a:lstStyle/>
          <a:p>
            <a:pPr algn="just"/>
            <a:r>
              <a:rPr lang="en-US" sz="2400" b="0" i="0" u="none" strike="noStrike" baseline="0" dirty="0">
                <a:solidFill>
                  <a:srgbClr val="000000"/>
                </a:solidFill>
                <a:latin typeface="Minion Pro"/>
              </a:rPr>
              <a:t>Defenders use different security controls such as </a:t>
            </a:r>
            <a:r>
              <a:rPr lang="en-US" sz="2400" b="1" i="0" u="none" strike="noStrike" baseline="0" dirty="0">
                <a:solidFill>
                  <a:srgbClr val="000000"/>
                </a:solidFill>
                <a:latin typeface="Minion Pro"/>
              </a:rPr>
              <a:t>host-based intrusion detection systems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HIDS</a:t>
            </a:r>
            <a:r>
              <a:rPr lang="en-US" sz="2400" b="0" i="0" u="none" strike="noStrike" baseline="0" dirty="0">
                <a:solidFill>
                  <a:srgbClr val="000000"/>
                </a:solidFill>
                <a:latin typeface="Minion Pro"/>
              </a:rPr>
              <a:t>), </a:t>
            </a:r>
            <a:r>
              <a:rPr lang="en-US" sz="2400" b="1" i="0" u="none" strike="noStrike" baseline="0" dirty="0">
                <a:solidFill>
                  <a:srgbClr val="000000"/>
                </a:solidFill>
                <a:latin typeface="Minion Pro"/>
              </a:rPr>
              <a:t>endpoint detection and response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EDR</a:t>
            </a:r>
            <a:r>
              <a:rPr lang="en-US" sz="2400" b="0" i="0" u="none" strike="noStrike" baseline="0" dirty="0">
                <a:solidFill>
                  <a:srgbClr val="000000"/>
                </a:solidFill>
                <a:latin typeface="Minion Pro"/>
              </a:rPr>
              <a:t>), </a:t>
            </a:r>
            <a:r>
              <a:rPr lang="en-US" sz="2400" b="1" i="0" u="none" strike="noStrike" baseline="0" dirty="0">
                <a:solidFill>
                  <a:srgbClr val="000000"/>
                </a:solidFill>
                <a:latin typeface="Minion Pro"/>
              </a:rPr>
              <a:t>antivirus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AV</a:t>
            </a:r>
            <a:r>
              <a:rPr lang="en-US" sz="2400" b="0" i="0" u="none" strike="noStrike" baseline="0" dirty="0">
                <a:solidFill>
                  <a:srgbClr val="000000"/>
                </a:solidFill>
                <a:latin typeface="Minion Pro"/>
              </a:rPr>
              <a:t>) software, and even </a:t>
            </a:r>
            <a:r>
              <a:rPr lang="en-US" sz="2400" b="1" i="0" u="none" strike="noStrike" baseline="0" dirty="0">
                <a:solidFill>
                  <a:srgbClr val="000000"/>
                </a:solidFill>
                <a:latin typeface="Minion Pro"/>
              </a:rPr>
              <a:t>security information and event management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SIEM</a:t>
            </a:r>
            <a:r>
              <a:rPr lang="en-US" sz="2400" b="0" i="0" u="none" strike="noStrike" baseline="0" dirty="0">
                <a:solidFill>
                  <a:srgbClr val="000000"/>
                </a:solidFill>
                <a:latin typeface="Minion Pro"/>
              </a:rPr>
              <a:t>) platforms to detect and block installation of backdoors.</a:t>
            </a:r>
          </a:p>
          <a:p>
            <a:pPr algn="just"/>
            <a:r>
              <a:rPr lang="en-US" sz="2400" b="0" i="0" u="none" strike="noStrike" baseline="0" dirty="0">
                <a:solidFill>
                  <a:srgbClr val="000000"/>
                </a:solidFill>
                <a:latin typeface="Minion Pro"/>
              </a:rPr>
              <a:t> Security teams should monitor the following areas to detect installations: </a:t>
            </a:r>
          </a:p>
          <a:p>
            <a:pPr marL="0" indent="0" algn="just">
              <a:buNone/>
            </a:pPr>
            <a:r>
              <a:rPr lang="en-US" sz="2400" b="0" i="0" u="none" strike="noStrike" baseline="0" dirty="0">
                <a:solidFill>
                  <a:srgbClr val="00B0F0"/>
                </a:solidFill>
                <a:latin typeface="Minion Pro"/>
              </a:rPr>
              <a:t>• Anything using the </a:t>
            </a:r>
            <a:r>
              <a:rPr lang="en-US" sz="2400" b="0" i="1" u="none" strike="noStrike" baseline="0" dirty="0">
                <a:solidFill>
                  <a:srgbClr val="00B0F0"/>
                </a:solidFill>
                <a:latin typeface="Minion Pro"/>
              </a:rPr>
              <a:t>Administrator </a:t>
            </a:r>
            <a:r>
              <a:rPr lang="en-US" sz="2400" b="0" i="0" u="none" strike="noStrike" baseline="0" dirty="0">
                <a:solidFill>
                  <a:srgbClr val="00B0F0"/>
                </a:solidFill>
                <a:latin typeface="Minion Pro"/>
              </a:rPr>
              <a:t>account </a:t>
            </a:r>
          </a:p>
          <a:p>
            <a:pPr marL="0" indent="0" algn="just">
              <a:buNone/>
            </a:pPr>
            <a:r>
              <a:rPr lang="en-US" sz="2400" b="0" i="0" u="none" strike="noStrike" baseline="0" dirty="0">
                <a:solidFill>
                  <a:srgbClr val="00B0F0"/>
                </a:solidFill>
                <a:latin typeface="Minion Pro"/>
              </a:rPr>
              <a:t>• Applications using the </a:t>
            </a:r>
            <a:r>
              <a:rPr lang="en-US" sz="2400" b="0" i="1" u="none" strike="noStrike" baseline="0" dirty="0">
                <a:solidFill>
                  <a:srgbClr val="00B0F0"/>
                </a:solidFill>
                <a:latin typeface="Minion Pro"/>
              </a:rPr>
              <a:t>Administrator </a:t>
            </a:r>
            <a:r>
              <a:rPr lang="en-US" sz="2400" b="0" i="0" u="none" strike="noStrike" baseline="0" dirty="0">
                <a:solidFill>
                  <a:srgbClr val="00B0F0"/>
                </a:solidFill>
                <a:latin typeface="Minion Pro"/>
              </a:rPr>
              <a:t>account </a:t>
            </a:r>
          </a:p>
          <a:p>
            <a:pPr marL="0" indent="0" algn="just">
              <a:buNone/>
            </a:pPr>
            <a:r>
              <a:rPr lang="en-US" sz="2400" b="0" i="0" u="none" strike="noStrike" baseline="0" dirty="0">
                <a:solidFill>
                  <a:srgbClr val="00B0F0"/>
                </a:solidFill>
                <a:latin typeface="Minion Pro"/>
              </a:rPr>
              <a:t>• Using EDR reports to correlate endpoint </a:t>
            </a:r>
            <a:r>
              <a:rPr lang="en-US" sz="2400" dirty="0">
                <a:solidFill>
                  <a:srgbClr val="00B0F0"/>
                </a:solidFill>
                <a:latin typeface="Minion Pro"/>
              </a:rPr>
              <a:t>activities</a:t>
            </a:r>
            <a:r>
              <a:rPr lang="en-US" sz="2400" b="0" i="0" u="none" strike="noStrike" baseline="0" dirty="0">
                <a:solidFill>
                  <a:srgbClr val="00B0F0"/>
                </a:solidFill>
                <a:latin typeface="Minion Pro"/>
              </a:rPr>
              <a:t> </a:t>
            </a:r>
          </a:p>
          <a:p>
            <a:pPr marL="0" indent="0" algn="just">
              <a:buNone/>
            </a:pPr>
            <a:r>
              <a:rPr lang="en-US" sz="2400" b="0" i="0" u="none" strike="noStrike" baseline="0" dirty="0">
                <a:solidFill>
                  <a:srgbClr val="00B0F0"/>
                </a:solidFill>
                <a:latin typeface="Minion Pro"/>
              </a:rPr>
              <a:t>• The creation of suspicious files either by name or location </a:t>
            </a:r>
          </a:p>
          <a:p>
            <a:pPr marL="0" indent="0" algn="just">
              <a:buNone/>
            </a:pPr>
            <a:r>
              <a:rPr lang="en-US" sz="2400" b="0" i="0" u="none" strike="noStrike" baseline="0" dirty="0">
                <a:solidFill>
                  <a:srgbClr val="00B0F0"/>
                </a:solidFill>
                <a:latin typeface="Minion Pro"/>
              </a:rPr>
              <a:t>• Registry changes </a:t>
            </a:r>
          </a:p>
          <a:p>
            <a:pPr marL="0" indent="0" algn="just">
              <a:buNone/>
            </a:pPr>
            <a:r>
              <a:rPr lang="en-US" sz="2400" b="0" i="0" u="none" strike="noStrike" baseline="0" dirty="0">
                <a:solidFill>
                  <a:srgbClr val="00B0F0"/>
                </a:solidFill>
                <a:latin typeface="Minion Pro"/>
              </a:rPr>
              <a:t>• Auto-run keys </a:t>
            </a:r>
          </a:p>
          <a:p>
            <a:pPr marL="0" indent="0" algn="just">
              <a:buNone/>
            </a:pPr>
            <a:r>
              <a:rPr lang="en-US" sz="2400" b="0" i="0" u="none" strike="noStrike" baseline="0" dirty="0">
                <a:solidFill>
                  <a:srgbClr val="00B0F0"/>
                </a:solidFill>
                <a:latin typeface="Minion Pro"/>
              </a:rPr>
              <a:t>• Security control changes </a:t>
            </a:r>
            <a:endParaRPr lang="en-US" sz="3600" dirty="0">
              <a:solidFill>
                <a:srgbClr val="00B0F0"/>
              </a:solidFill>
            </a:endParaRPr>
          </a:p>
        </p:txBody>
      </p:sp>
      <p:sp>
        <p:nvSpPr>
          <p:cNvPr id="4" name="Slide Number Placeholder 3">
            <a:extLst>
              <a:ext uri="{FF2B5EF4-FFF2-40B4-BE49-F238E27FC236}">
                <a16:creationId xmlns:a16="http://schemas.microsoft.com/office/drawing/2014/main" id="{AABA9EAD-4CE3-17A2-7267-2EC98637657A}"/>
              </a:ext>
            </a:extLst>
          </p:cNvPr>
          <p:cNvSpPr>
            <a:spLocks noGrp="1"/>
          </p:cNvSpPr>
          <p:nvPr>
            <p:ph type="sldNum" sz="quarter" idx="12"/>
          </p:nvPr>
        </p:nvSpPr>
        <p:spPr/>
        <p:txBody>
          <a:bodyPr/>
          <a:lstStyle/>
          <a:p>
            <a:fld id="{ACAE8505-183B-4FDC-882A-FDF6988C64AE}" type="slidenum">
              <a:rPr lang="en-US" smtClean="0"/>
              <a:t>35</a:t>
            </a:fld>
            <a:endParaRPr lang="en-US"/>
          </a:p>
        </p:txBody>
      </p:sp>
    </p:spTree>
    <p:extLst>
      <p:ext uri="{BB962C8B-B14F-4D97-AF65-F5344CB8AC3E}">
        <p14:creationId xmlns:p14="http://schemas.microsoft.com/office/powerpoint/2010/main" val="353303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BC1A-4C5B-4D06-5629-7123434E8358}"/>
              </a:ext>
            </a:extLst>
          </p:cNvPr>
          <p:cNvSpPr>
            <a:spLocks noGrp="1"/>
          </p:cNvSpPr>
          <p:nvPr>
            <p:ph type="title"/>
          </p:nvPr>
        </p:nvSpPr>
        <p:spPr/>
        <p:txBody>
          <a:bodyPr/>
          <a:lstStyle/>
          <a:p>
            <a:r>
              <a:rPr lang="en-US" dirty="0"/>
              <a:t>Command &amp; Control</a:t>
            </a:r>
          </a:p>
        </p:txBody>
      </p:sp>
      <p:sp>
        <p:nvSpPr>
          <p:cNvPr id="3" name="Content Placeholder 2">
            <a:extLst>
              <a:ext uri="{FF2B5EF4-FFF2-40B4-BE49-F238E27FC236}">
                <a16:creationId xmlns:a16="http://schemas.microsoft.com/office/drawing/2014/main" id="{7E0ED3CF-2CE6-03C3-7CE4-59BC730FE5BA}"/>
              </a:ext>
            </a:extLst>
          </p:cNvPr>
          <p:cNvSpPr>
            <a:spLocks noGrp="1"/>
          </p:cNvSpPr>
          <p:nvPr>
            <p:ph idx="1"/>
          </p:nvPr>
        </p:nvSpPr>
        <p:spPr>
          <a:xfrm>
            <a:off x="838200" y="1334011"/>
            <a:ext cx="10515600" cy="5158864"/>
          </a:xfrm>
        </p:spPr>
        <p:txBody>
          <a:bodyPr>
            <a:normAutofit fontScale="92500" lnSpcReduction="10000"/>
          </a:bodyPr>
          <a:lstStyle/>
          <a:p>
            <a:pPr algn="just"/>
            <a:r>
              <a:rPr lang="en-US" sz="2400" b="0" i="0" u="none" strike="noStrike" baseline="0" dirty="0">
                <a:solidFill>
                  <a:srgbClr val="000000"/>
                </a:solidFill>
                <a:latin typeface="Minion Pro"/>
              </a:rPr>
              <a:t>In the C2 phase, the attacker creates two-way communication with their server to issue commands from – this is known as a C2 server. </a:t>
            </a:r>
          </a:p>
          <a:p>
            <a:pPr algn="just"/>
            <a:r>
              <a:rPr lang="en-US" sz="2400" b="0" i="0" u="none" strike="noStrike" baseline="0" dirty="0">
                <a:solidFill>
                  <a:srgbClr val="000000"/>
                </a:solidFill>
                <a:latin typeface="Minion Pro"/>
              </a:rPr>
              <a:t>This C2 server can be owned and managed by the adversary or rented from another group.</a:t>
            </a:r>
          </a:p>
          <a:p>
            <a:pPr algn="just"/>
            <a:r>
              <a:rPr lang="en-US" sz="2400" b="0" i="0" u="none" strike="noStrike" baseline="0" dirty="0">
                <a:solidFill>
                  <a:srgbClr val="000000"/>
                </a:solidFill>
                <a:latin typeface="Minion Pro"/>
              </a:rPr>
              <a:t> This C2 server is set to command the infected hosts, much like other legitimate applications that use an agent on the endpoint to foster communications. </a:t>
            </a:r>
          </a:p>
          <a:p>
            <a:pPr algn="just"/>
            <a:r>
              <a:rPr lang="en-US" sz="2400" b="0" i="0" u="none" strike="noStrike" baseline="0" dirty="0">
                <a:solidFill>
                  <a:srgbClr val="000000"/>
                </a:solidFill>
                <a:latin typeface="Minion Pro"/>
              </a:rPr>
              <a:t>The following are some characteristics of C2 channels: </a:t>
            </a:r>
          </a:p>
          <a:p>
            <a:pPr marL="457200" lvl="1" indent="0" algn="just">
              <a:buNone/>
            </a:pPr>
            <a:r>
              <a:rPr lang="en-US" sz="2000" b="0" i="0" u="none" strike="noStrike" baseline="0" dirty="0">
                <a:solidFill>
                  <a:srgbClr val="000000"/>
                </a:solidFill>
                <a:latin typeface="Minion Pro"/>
              </a:rPr>
              <a:t>• Two-way communication channel with a C2 server for check-in and commands </a:t>
            </a:r>
          </a:p>
          <a:p>
            <a:pPr marL="457200" lvl="1" indent="0" algn="just">
              <a:buNone/>
            </a:pPr>
            <a:r>
              <a:rPr lang="en-US" sz="2000" b="0" i="0" u="none" strike="noStrike" baseline="0" dirty="0">
                <a:solidFill>
                  <a:srgbClr val="000000"/>
                </a:solidFill>
                <a:latin typeface="Minion Pro"/>
              </a:rPr>
              <a:t>• Beaconing to the C2 server, which can be detected at the perimeter and in network traffic </a:t>
            </a:r>
          </a:p>
          <a:p>
            <a:pPr marL="457200" lvl="1" indent="0" algn="just">
              <a:buNone/>
            </a:pPr>
            <a:r>
              <a:rPr lang="en-US" sz="2000" b="0" i="0" u="none" strike="noStrike" baseline="0" dirty="0">
                <a:solidFill>
                  <a:srgbClr val="000000"/>
                </a:solidFill>
                <a:latin typeface="Minion Pro"/>
              </a:rPr>
              <a:t>• Most of the C2 communication is done through HTTP and DNS queries </a:t>
            </a:r>
          </a:p>
          <a:p>
            <a:pPr marL="457200" lvl="1" indent="0" algn="just">
              <a:buNone/>
            </a:pPr>
            <a:r>
              <a:rPr lang="en-US" sz="2000" b="0" i="0" u="none" strike="noStrike" baseline="0" dirty="0">
                <a:solidFill>
                  <a:srgbClr val="000000"/>
                </a:solidFill>
                <a:latin typeface="Minion Pro"/>
              </a:rPr>
              <a:t>• Encoded commands are common </a:t>
            </a:r>
          </a:p>
          <a:p>
            <a:pPr marL="0" indent="0">
              <a:buNone/>
            </a:pPr>
            <a:r>
              <a:rPr lang="en-US" sz="2400" b="1" dirty="0">
                <a:solidFill>
                  <a:srgbClr val="FF0000"/>
                </a:solidFill>
              </a:rPr>
              <a:t>Beaconing</a:t>
            </a:r>
            <a:r>
              <a:rPr lang="en-US" sz="2400" dirty="0">
                <a:solidFill>
                  <a:srgbClr val="FF0000"/>
                </a:solidFill>
              </a:rPr>
              <a:t>:</a:t>
            </a:r>
            <a:r>
              <a:rPr lang="en-US" sz="2400" dirty="0"/>
              <a:t> It is the act of compromised systems (e.g., malware-infected devices) sending periodic or continuous signals ("beacons") to a </a:t>
            </a:r>
            <a:r>
              <a:rPr lang="en-US" sz="2400" b="1" dirty="0"/>
              <a:t>C2 server</a:t>
            </a:r>
            <a:r>
              <a:rPr lang="en-US" sz="2400" dirty="0"/>
              <a:t>.</a:t>
            </a:r>
          </a:p>
          <a:p>
            <a:pPr lvl="1"/>
            <a:r>
              <a:rPr lang="en-US" sz="2000" dirty="0"/>
              <a:t>These signals help the attacker maintain communication with the compromised system.</a:t>
            </a:r>
          </a:p>
          <a:p>
            <a:pPr lvl="1"/>
            <a:r>
              <a:rPr lang="en-US" sz="2000" dirty="0"/>
              <a:t>The beaconing can include checking in for instructions or sending stolen data.</a:t>
            </a:r>
          </a:p>
          <a:p>
            <a:pPr marL="0" indent="0" algn="just">
              <a:buNone/>
            </a:pPr>
            <a:endParaRPr lang="en-US" dirty="0"/>
          </a:p>
        </p:txBody>
      </p:sp>
      <p:sp>
        <p:nvSpPr>
          <p:cNvPr id="4" name="Slide Number Placeholder 3">
            <a:extLst>
              <a:ext uri="{FF2B5EF4-FFF2-40B4-BE49-F238E27FC236}">
                <a16:creationId xmlns:a16="http://schemas.microsoft.com/office/drawing/2014/main" id="{FBF9AFF0-4430-8F98-31A2-E33DF69D8EF5}"/>
              </a:ext>
            </a:extLst>
          </p:cNvPr>
          <p:cNvSpPr>
            <a:spLocks noGrp="1"/>
          </p:cNvSpPr>
          <p:nvPr>
            <p:ph type="sldNum" sz="quarter" idx="12"/>
          </p:nvPr>
        </p:nvSpPr>
        <p:spPr/>
        <p:txBody>
          <a:bodyPr/>
          <a:lstStyle/>
          <a:p>
            <a:fld id="{ACAE8505-183B-4FDC-882A-FDF6988C64AE}" type="slidenum">
              <a:rPr lang="en-US" smtClean="0"/>
              <a:t>36</a:t>
            </a:fld>
            <a:endParaRPr lang="en-US"/>
          </a:p>
        </p:txBody>
      </p:sp>
    </p:spTree>
    <p:extLst>
      <p:ext uri="{BB962C8B-B14F-4D97-AF65-F5344CB8AC3E}">
        <p14:creationId xmlns:p14="http://schemas.microsoft.com/office/powerpoint/2010/main" val="3312945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06BCC9-BE2E-36B6-7B5A-87B3E5905667}"/>
              </a:ext>
            </a:extLst>
          </p:cNvPr>
          <p:cNvSpPr>
            <a:spLocks noGrp="1"/>
          </p:cNvSpPr>
          <p:nvPr>
            <p:ph idx="1"/>
          </p:nvPr>
        </p:nvSpPr>
        <p:spPr/>
        <p:txBody>
          <a:bodyPr>
            <a:normAutofit/>
          </a:bodyPr>
          <a:lstStyle/>
          <a:p>
            <a:pPr algn="just"/>
            <a:r>
              <a:rPr lang="en-US" sz="2400" b="0" i="0" u="none" strike="noStrike" baseline="0" dirty="0">
                <a:solidFill>
                  <a:srgbClr val="000000"/>
                </a:solidFill>
                <a:latin typeface="Minion Pro"/>
              </a:rPr>
              <a:t>For defenders, this is the last chance in this kill chain to detect and block an attack by blocking C2 communications. </a:t>
            </a:r>
          </a:p>
          <a:p>
            <a:pPr algn="just"/>
            <a:r>
              <a:rPr lang="en-US" sz="2400" b="0" i="0" u="none" strike="noStrike" baseline="0" dirty="0">
                <a:solidFill>
                  <a:srgbClr val="000000"/>
                </a:solidFill>
                <a:latin typeface="Minion Pro"/>
              </a:rPr>
              <a:t>If the C2 channel is blocked immediately, the attacker cannot issue commands and may think the exploit was not successful. </a:t>
            </a:r>
          </a:p>
          <a:p>
            <a:pPr algn="just"/>
            <a:r>
              <a:rPr lang="en-US" sz="2400" b="0" i="0" u="none" strike="noStrike" baseline="0" dirty="0">
                <a:solidFill>
                  <a:srgbClr val="000000"/>
                </a:solidFill>
                <a:latin typeface="Minion Pro"/>
              </a:rPr>
              <a:t>The following are some defense techniques for security teams when it comes to C2 communications: </a:t>
            </a:r>
          </a:p>
          <a:p>
            <a:pPr marL="457200" lvl="1" indent="0" algn="just">
              <a:buNone/>
            </a:pPr>
            <a:r>
              <a:rPr lang="en-US" b="0" i="0" u="none" strike="noStrike" baseline="0" dirty="0">
                <a:solidFill>
                  <a:srgbClr val="00B0F0"/>
                </a:solidFill>
                <a:latin typeface="Minion Pro"/>
              </a:rPr>
              <a:t>• Collecting and blocking C2 IOCs via threat intelligence or malware analysis </a:t>
            </a:r>
          </a:p>
          <a:p>
            <a:pPr marL="457200" lvl="1" indent="0" algn="just">
              <a:buNone/>
            </a:pPr>
            <a:r>
              <a:rPr lang="en-US" b="0" i="0" u="none" strike="noStrike" baseline="0" dirty="0">
                <a:solidFill>
                  <a:srgbClr val="00B0F0"/>
                </a:solidFill>
                <a:latin typeface="Minion Pro"/>
              </a:rPr>
              <a:t>• Proxy HTTP and DNS authentication and communications </a:t>
            </a:r>
          </a:p>
          <a:p>
            <a:pPr marL="457200" lvl="1" indent="0" algn="just">
              <a:buNone/>
            </a:pPr>
            <a:r>
              <a:rPr lang="en-US" b="0" i="0" u="none" strike="noStrike" baseline="0" dirty="0">
                <a:solidFill>
                  <a:srgbClr val="00B0F0"/>
                </a:solidFill>
                <a:latin typeface="Minion Pro"/>
              </a:rPr>
              <a:t>• Setting up monitoring for network sessions</a:t>
            </a:r>
            <a:endParaRPr lang="en-US" dirty="0">
              <a:solidFill>
                <a:srgbClr val="00B0F0"/>
              </a:solidFill>
            </a:endParaRPr>
          </a:p>
        </p:txBody>
      </p:sp>
      <p:sp>
        <p:nvSpPr>
          <p:cNvPr id="4" name="Slide Number Placeholder 3">
            <a:extLst>
              <a:ext uri="{FF2B5EF4-FFF2-40B4-BE49-F238E27FC236}">
                <a16:creationId xmlns:a16="http://schemas.microsoft.com/office/drawing/2014/main" id="{16A703D2-069E-30D3-A151-AE660A6AB7CA}"/>
              </a:ext>
            </a:extLst>
          </p:cNvPr>
          <p:cNvSpPr>
            <a:spLocks noGrp="1"/>
          </p:cNvSpPr>
          <p:nvPr>
            <p:ph type="sldNum" sz="quarter" idx="12"/>
          </p:nvPr>
        </p:nvSpPr>
        <p:spPr/>
        <p:txBody>
          <a:bodyPr/>
          <a:lstStyle/>
          <a:p>
            <a:fld id="{ACAE8505-183B-4FDC-882A-FDF6988C64AE}" type="slidenum">
              <a:rPr lang="en-US" smtClean="0"/>
              <a:t>37</a:t>
            </a:fld>
            <a:endParaRPr lang="en-US"/>
          </a:p>
        </p:txBody>
      </p:sp>
    </p:spTree>
    <p:extLst>
      <p:ext uri="{BB962C8B-B14F-4D97-AF65-F5344CB8AC3E}">
        <p14:creationId xmlns:p14="http://schemas.microsoft.com/office/powerpoint/2010/main" val="1497235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66FF-2955-3779-3897-8D4A8EFEA6E1}"/>
              </a:ext>
            </a:extLst>
          </p:cNvPr>
          <p:cNvSpPr>
            <a:spLocks noGrp="1"/>
          </p:cNvSpPr>
          <p:nvPr>
            <p:ph type="title"/>
          </p:nvPr>
        </p:nvSpPr>
        <p:spPr/>
        <p:txBody>
          <a:bodyPr/>
          <a:lstStyle/>
          <a:p>
            <a:r>
              <a:rPr lang="en-US" dirty="0"/>
              <a:t>Action on Objectives</a:t>
            </a:r>
          </a:p>
        </p:txBody>
      </p:sp>
      <p:sp>
        <p:nvSpPr>
          <p:cNvPr id="3" name="Content Placeholder 2">
            <a:extLst>
              <a:ext uri="{FF2B5EF4-FFF2-40B4-BE49-F238E27FC236}">
                <a16:creationId xmlns:a16="http://schemas.microsoft.com/office/drawing/2014/main" id="{1C0F7B7D-50E6-5709-EEBF-9A39637BB2CE}"/>
              </a:ext>
            </a:extLst>
          </p:cNvPr>
          <p:cNvSpPr>
            <a:spLocks noGrp="1"/>
          </p:cNvSpPr>
          <p:nvPr>
            <p:ph idx="1"/>
          </p:nvPr>
        </p:nvSpPr>
        <p:spPr/>
        <p:txBody>
          <a:bodyPr>
            <a:normAutofit/>
          </a:bodyPr>
          <a:lstStyle/>
          <a:p>
            <a:pPr algn="just"/>
            <a:r>
              <a:rPr lang="en-US" sz="2400" b="0" i="0" u="none" strike="noStrike" baseline="0" dirty="0">
                <a:solidFill>
                  <a:srgbClr val="000000"/>
                </a:solidFill>
                <a:latin typeface="Minion Pro"/>
              </a:rPr>
              <a:t>At this stage, the adversary has achieved the entrenchment of a victim network with persistent access and communications with the C2 server.</a:t>
            </a:r>
          </a:p>
          <a:p>
            <a:pPr algn="just"/>
            <a:r>
              <a:rPr lang="en-US" sz="2400" b="0" i="0" u="none" strike="noStrike" baseline="0" dirty="0">
                <a:solidFill>
                  <a:srgbClr val="000000"/>
                </a:solidFill>
                <a:latin typeface="Minion Pro"/>
              </a:rPr>
              <a:t> Now the attacker can begin to move on to their objectives.</a:t>
            </a:r>
          </a:p>
          <a:p>
            <a:pPr algn="just"/>
            <a:r>
              <a:rPr lang="en-US" sz="2400" b="0" i="0" u="none" strike="noStrike" baseline="0" dirty="0">
                <a:solidFill>
                  <a:srgbClr val="000000"/>
                </a:solidFill>
                <a:latin typeface="Minion Pro"/>
              </a:rPr>
              <a:t> What the adversary will do next depends on their intent. The following are some possible intents the attacker may have for a compromised network: </a:t>
            </a:r>
          </a:p>
          <a:p>
            <a:pPr marL="457200" lvl="1" indent="0" algn="just">
              <a:buNone/>
            </a:pPr>
            <a:r>
              <a:rPr lang="en-US" b="0" i="0" u="none" strike="noStrike" baseline="0" dirty="0">
                <a:solidFill>
                  <a:srgbClr val="FF0000"/>
                </a:solidFill>
                <a:latin typeface="Minion Pro"/>
              </a:rPr>
              <a:t>• The collection of credentials from infected machines </a:t>
            </a:r>
          </a:p>
          <a:p>
            <a:pPr marL="457200" lvl="1" indent="0" algn="just">
              <a:buNone/>
            </a:pPr>
            <a:r>
              <a:rPr lang="en-US" b="0" i="0" u="none" strike="noStrike" baseline="0" dirty="0">
                <a:solidFill>
                  <a:srgbClr val="FF0000"/>
                </a:solidFill>
                <a:latin typeface="Minion Pro"/>
              </a:rPr>
              <a:t>• Privilege escalation </a:t>
            </a:r>
          </a:p>
          <a:p>
            <a:pPr marL="457200" lvl="1" indent="0" algn="just">
              <a:buNone/>
            </a:pPr>
            <a:r>
              <a:rPr lang="en-US" b="0" i="0" u="none" strike="noStrike" baseline="0" dirty="0">
                <a:solidFill>
                  <a:srgbClr val="FF0000"/>
                </a:solidFill>
                <a:latin typeface="Minion Pro"/>
              </a:rPr>
              <a:t>• Lateral movement </a:t>
            </a:r>
          </a:p>
          <a:p>
            <a:pPr marL="457200" lvl="1" indent="0" algn="just">
              <a:buNone/>
            </a:pPr>
            <a:r>
              <a:rPr lang="en-US" b="0" i="0" u="none" strike="noStrike" baseline="0" dirty="0">
                <a:solidFill>
                  <a:srgbClr val="FF0000"/>
                </a:solidFill>
                <a:latin typeface="Minion Pro"/>
              </a:rPr>
              <a:t>• Data exfiltration </a:t>
            </a:r>
          </a:p>
          <a:p>
            <a:pPr marL="457200" lvl="1" indent="0" algn="just">
              <a:buNone/>
            </a:pPr>
            <a:r>
              <a:rPr lang="en-US" b="0" i="0" u="none" strike="noStrike" baseline="0" dirty="0">
                <a:solidFill>
                  <a:srgbClr val="FF0000"/>
                </a:solidFill>
                <a:latin typeface="Minion Pro"/>
              </a:rPr>
              <a:t>• Extortion/ransom</a:t>
            </a:r>
            <a:endParaRPr lang="en-US" dirty="0">
              <a:solidFill>
                <a:srgbClr val="FF0000"/>
              </a:solidFill>
            </a:endParaRPr>
          </a:p>
        </p:txBody>
      </p:sp>
      <p:sp>
        <p:nvSpPr>
          <p:cNvPr id="4" name="Slide Number Placeholder 3">
            <a:extLst>
              <a:ext uri="{FF2B5EF4-FFF2-40B4-BE49-F238E27FC236}">
                <a16:creationId xmlns:a16="http://schemas.microsoft.com/office/drawing/2014/main" id="{477314A8-3439-BD8D-DDC3-730AD4F45D73}"/>
              </a:ext>
            </a:extLst>
          </p:cNvPr>
          <p:cNvSpPr>
            <a:spLocks noGrp="1"/>
          </p:cNvSpPr>
          <p:nvPr>
            <p:ph type="sldNum" sz="quarter" idx="12"/>
          </p:nvPr>
        </p:nvSpPr>
        <p:spPr/>
        <p:txBody>
          <a:bodyPr/>
          <a:lstStyle/>
          <a:p>
            <a:fld id="{ACAE8505-183B-4FDC-882A-FDF6988C64AE}" type="slidenum">
              <a:rPr lang="en-US" smtClean="0"/>
              <a:t>38</a:t>
            </a:fld>
            <a:endParaRPr lang="en-US"/>
          </a:p>
        </p:txBody>
      </p:sp>
    </p:spTree>
    <p:extLst>
      <p:ext uri="{BB962C8B-B14F-4D97-AF65-F5344CB8AC3E}">
        <p14:creationId xmlns:p14="http://schemas.microsoft.com/office/powerpoint/2010/main" val="2641362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BEE1-BC68-1287-E854-967DC93FDEE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4C07684-0625-FFB8-E947-91B6BDFBEF72}"/>
              </a:ext>
            </a:extLst>
          </p:cNvPr>
          <p:cNvSpPr>
            <a:spLocks noGrp="1"/>
          </p:cNvSpPr>
          <p:nvPr>
            <p:ph idx="1"/>
          </p:nvPr>
        </p:nvSpPr>
        <p:spPr/>
        <p:txBody>
          <a:bodyPr>
            <a:normAutofit/>
          </a:bodyPr>
          <a:lstStyle/>
          <a:p>
            <a:pPr algn="just"/>
            <a:r>
              <a:rPr lang="en-US" sz="2400" b="0" i="0" u="none" strike="noStrike" baseline="0" dirty="0">
                <a:solidFill>
                  <a:srgbClr val="000000"/>
                </a:solidFill>
                <a:latin typeface="Minion Pro"/>
              </a:rPr>
              <a:t>The defenders must detect the adversary as early as possible. </a:t>
            </a:r>
          </a:p>
          <a:p>
            <a:pPr algn="just"/>
            <a:r>
              <a:rPr lang="en-US" sz="2400" b="0" i="0" u="none" strike="noStrike" baseline="0" dirty="0">
                <a:solidFill>
                  <a:srgbClr val="000000"/>
                </a:solidFill>
                <a:latin typeface="Minion Pro"/>
              </a:rPr>
              <a:t>Any delay in detection at this stage could have a severe impact. </a:t>
            </a:r>
          </a:p>
          <a:p>
            <a:pPr algn="just"/>
            <a:r>
              <a:rPr lang="en-US" sz="2400" b="0" i="0" u="none" strike="noStrike" baseline="0" dirty="0">
                <a:solidFill>
                  <a:srgbClr val="000000"/>
                </a:solidFill>
                <a:latin typeface="Minion Pro"/>
              </a:rPr>
              <a:t>Security teams should be ready to respond at this stage to lower the impact.</a:t>
            </a:r>
          </a:p>
          <a:p>
            <a:pPr algn="just"/>
            <a:r>
              <a:rPr lang="en-US" sz="2400" b="0" i="0" u="none" strike="noStrike" baseline="0" dirty="0">
                <a:solidFill>
                  <a:srgbClr val="000000"/>
                </a:solidFill>
                <a:latin typeface="Minion Pro"/>
              </a:rPr>
              <a:t> In many cases, this may have the same steps and procedures as outlined in a disaster recovery plan. </a:t>
            </a:r>
          </a:p>
          <a:p>
            <a:pPr algn="just"/>
            <a:r>
              <a:rPr lang="en-US" sz="2400" b="0" i="0" u="none" strike="noStrike" baseline="0" dirty="0">
                <a:solidFill>
                  <a:srgbClr val="000000"/>
                </a:solidFill>
                <a:latin typeface="Minion Pro"/>
              </a:rPr>
              <a:t>The following are some preparations for security defenders: </a:t>
            </a:r>
          </a:p>
          <a:p>
            <a:pPr marL="457200" lvl="1" indent="0" algn="just">
              <a:buNone/>
            </a:pPr>
            <a:r>
              <a:rPr lang="en-US" i="0" u="none" strike="noStrike" baseline="0" dirty="0">
                <a:solidFill>
                  <a:srgbClr val="00B0F0"/>
                </a:solidFill>
                <a:latin typeface="Minion Pro"/>
              </a:rPr>
              <a:t>• Incident response playbooks and plans </a:t>
            </a:r>
          </a:p>
          <a:p>
            <a:pPr marL="457200" lvl="1" indent="0" algn="just">
              <a:buNone/>
            </a:pPr>
            <a:r>
              <a:rPr lang="en-US" i="0" u="none" strike="noStrike" baseline="0" dirty="0">
                <a:solidFill>
                  <a:srgbClr val="00B0F0"/>
                </a:solidFill>
                <a:latin typeface="Minion Pro"/>
              </a:rPr>
              <a:t>• Incident readiness testing through tabletop exercises, simulating reactions, and procedures </a:t>
            </a:r>
          </a:p>
          <a:p>
            <a:pPr marL="457200" lvl="1" indent="0" algn="just">
              <a:buNone/>
            </a:pPr>
            <a:r>
              <a:rPr lang="en-US" i="0" u="none" strike="noStrike" baseline="0" dirty="0">
                <a:solidFill>
                  <a:srgbClr val="00B0F0"/>
                </a:solidFill>
                <a:latin typeface="Minion Pro"/>
              </a:rPr>
              <a:t>• Incident escalation and communication, including points of contact</a:t>
            </a:r>
            <a:endParaRPr lang="en-US" dirty="0">
              <a:solidFill>
                <a:srgbClr val="00B0F0"/>
              </a:solidFill>
            </a:endParaRPr>
          </a:p>
        </p:txBody>
      </p:sp>
      <p:sp>
        <p:nvSpPr>
          <p:cNvPr id="4" name="Slide Number Placeholder 3">
            <a:extLst>
              <a:ext uri="{FF2B5EF4-FFF2-40B4-BE49-F238E27FC236}">
                <a16:creationId xmlns:a16="http://schemas.microsoft.com/office/drawing/2014/main" id="{D586EE8E-BBEF-62D4-3AB3-D0391721ABE3}"/>
              </a:ext>
            </a:extLst>
          </p:cNvPr>
          <p:cNvSpPr>
            <a:spLocks noGrp="1"/>
          </p:cNvSpPr>
          <p:nvPr>
            <p:ph type="sldNum" sz="quarter" idx="12"/>
          </p:nvPr>
        </p:nvSpPr>
        <p:spPr/>
        <p:txBody>
          <a:bodyPr/>
          <a:lstStyle/>
          <a:p>
            <a:fld id="{ACAE8505-183B-4FDC-882A-FDF6988C64AE}" type="slidenum">
              <a:rPr lang="en-US" smtClean="0"/>
              <a:t>39</a:t>
            </a:fld>
            <a:endParaRPr lang="en-US"/>
          </a:p>
        </p:txBody>
      </p:sp>
    </p:spTree>
    <p:extLst>
      <p:ext uri="{BB962C8B-B14F-4D97-AF65-F5344CB8AC3E}">
        <p14:creationId xmlns:p14="http://schemas.microsoft.com/office/powerpoint/2010/main" val="3118888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81DD9-03F8-E357-57E7-39F46059144C}"/>
              </a:ext>
            </a:extLst>
          </p:cNvPr>
          <p:cNvSpPr>
            <a:spLocks noGrp="1"/>
          </p:cNvSpPr>
          <p:nvPr>
            <p:ph type="title"/>
          </p:nvPr>
        </p:nvSpPr>
        <p:spPr/>
        <p:txBody>
          <a:bodyPr/>
          <a:lstStyle/>
          <a:p>
            <a:r>
              <a:rPr lang="en-US" dirty="0"/>
              <a:t>Key Features of Ethical Hacking</a:t>
            </a:r>
          </a:p>
        </p:txBody>
      </p:sp>
      <p:sp>
        <p:nvSpPr>
          <p:cNvPr id="3" name="Content Placeholder 2">
            <a:extLst>
              <a:ext uri="{FF2B5EF4-FFF2-40B4-BE49-F238E27FC236}">
                <a16:creationId xmlns:a16="http://schemas.microsoft.com/office/drawing/2014/main" id="{3375F14A-B612-D1E0-D93A-CE1AFDC848B9}"/>
              </a:ext>
            </a:extLst>
          </p:cNvPr>
          <p:cNvSpPr>
            <a:spLocks noGrp="1"/>
          </p:cNvSpPr>
          <p:nvPr>
            <p:ph idx="1"/>
          </p:nvPr>
        </p:nvSpPr>
        <p:spPr/>
        <p:txBody>
          <a:bodyPr>
            <a:normAutofit fontScale="92500" lnSpcReduction="20000"/>
          </a:bodyPr>
          <a:lstStyle/>
          <a:p>
            <a:r>
              <a:rPr lang="en-US" b="1" dirty="0">
                <a:latin typeface="PalatinoLinotype-Roman"/>
              </a:rPr>
              <a:t>Permission-Based</a:t>
            </a:r>
            <a:r>
              <a:rPr lang="en-US" dirty="0">
                <a:latin typeface="PalatinoLinotype-Roman"/>
              </a:rPr>
              <a:t>:</a:t>
            </a:r>
          </a:p>
          <a:p>
            <a:pPr lvl="1"/>
            <a:r>
              <a:rPr lang="en-US" dirty="0">
                <a:latin typeface="PalatinoLinotype-Roman"/>
              </a:rPr>
              <a:t>Ethical hackers must have explicit authorization from the system owner to conduct their tests.</a:t>
            </a:r>
          </a:p>
          <a:p>
            <a:r>
              <a:rPr lang="en-US" b="1" dirty="0">
                <a:latin typeface="PalatinoLinotype-Roman"/>
              </a:rPr>
              <a:t>Proactive Security</a:t>
            </a:r>
            <a:r>
              <a:rPr lang="en-US" dirty="0">
                <a:latin typeface="PalatinoLinotype-Roman"/>
              </a:rPr>
              <a:t>:</a:t>
            </a:r>
          </a:p>
          <a:p>
            <a:pPr lvl="1"/>
            <a:r>
              <a:rPr lang="en-US" dirty="0">
                <a:latin typeface="PalatinoLinotype-Roman"/>
              </a:rPr>
              <a:t>Focuses on identifying and mitigating vulnerabilities before they can be exploited.</a:t>
            </a:r>
          </a:p>
          <a:p>
            <a:r>
              <a:rPr lang="en-US" b="1" dirty="0">
                <a:latin typeface="PalatinoLinotype-Roman"/>
              </a:rPr>
              <a:t>Varied Techniques</a:t>
            </a:r>
            <a:r>
              <a:rPr lang="en-US" dirty="0">
                <a:latin typeface="PalatinoLinotype-Roman"/>
              </a:rPr>
              <a:t>:</a:t>
            </a:r>
          </a:p>
          <a:p>
            <a:pPr lvl="1"/>
            <a:r>
              <a:rPr lang="en-US" dirty="0">
                <a:latin typeface="PalatinoLinotype-Roman"/>
              </a:rPr>
              <a:t>Uses tools and methodologies similar to those used by malicious hackers, including penetration testing, social engineering, and vulnerability scanning.</a:t>
            </a:r>
          </a:p>
          <a:p>
            <a:r>
              <a:rPr lang="en-US" b="1" dirty="0">
                <a:latin typeface="PalatinoLinotype-Roman"/>
              </a:rPr>
              <a:t>Reporting</a:t>
            </a:r>
            <a:r>
              <a:rPr lang="en-US" dirty="0">
                <a:latin typeface="PalatinoLinotype-Roman"/>
              </a:rPr>
              <a:t>:</a:t>
            </a:r>
          </a:p>
          <a:p>
            <a:pPr lvl="1"/>
            <a:r>
              <a:rPr lang="en-US" dirty="0">
                <a:latin typeface="PalatinoLinotype-Roman"/>
              </a:rPr>
              <a:t>Ethical hackers provide detailed reports of their findings, including vulnerabilities, exploitation techniques, and recommendations for remediation.</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A36D24-0B84-1F76-ED74-EF9452E355DE}"/>
              </a:ext>
            </a:extLst>
          </p:cNvPr>
          <p:cNvSpPr>
            <a:spLocks noGrp="1"/>
          </p:cNvSpPr>
          <p:nvPr>
            <p:ph type="sldNum" sz="quarter" idx="12"/>
          </p:nvPr>
        </p:nvSpPr>
        <p:spPr/>
        <p:txBody>
          <a:bodyPr/>
          <a:lstStyle/>
          <a:p>
            <a:fld id="{ACAE8505-183B-4FDC-882A-FDF6988C64AE}" type="slidenum">
              <a:rPr lang="en-US" smtClean="0"/>
              <a:t>4</a:t>
            </a:fld>
            <a:endParaRPr lang="en-US"/>
          </a:p>
        </p:txBody>
      </p:sp>
    </p:spTree>
    <p:extLst>
      <p:ext uri="{BB962C8B-B14F-4D97-AF65-F5344CB8AC3E}">
        <p14:creationId xmlns:p14="http://schemas.microsoft.com/office/powerpoint/2010/main" val="994796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22D1B-03D4-A998-843A-8402267A059C}"/>
              </a:ext>
            </a:extLst>
          </p:cNvPr>
          <p:cNvSpPr>
            <a:spLocks noGrp="1"/>
          </p:cNvSpPr>
          <p:nvPr>
            <p:ph type="title"/>
          </p:nvPr>
        </p:nvSpPr>
        <p:spPr/>
        <p:txBody>
          <a:bodyPr/>
          <a:lstStyle/>
          <a:p>
            <a:r>
              <a:rPr lang="en-US" dirty="0"/>
              <a:t>Ethical Hacking &amp; Penetration Testing</a:t>
            </a:r>
          </a:p>
        </p:txBody>
      </p:sp>
      <p:sp>
        <p:nvSpPr>
          <p:cNvPr id="3" name="Content Placeholder 2">
            <a:extLst>
              <a:ext uri="{FF2B5EF4-FFF2-40B4-BE49-F238E27FC236}">
                <a16:creationId xmlns:a16="http://schemas.microsoft.com/office/drawing/2014/main" id="{9F0DBF2B-A6FA-8EF9-2201-CBE8F93942FE}"/>
              </a:ext>
            </a:extLst>
          </p:cNvPr>
          <p:cNvSpPr>
            <a:spLocks noGrp="1"/>
          </p:cNvSpPr>
          <p:nvPr>
            <p:ph idx="1"/>
          </p:nvPr>
        </p:nvSpPr>
        <p:spPr/>
        <p:txBody>
          <a:bodyPr>
            <a:normAutofit fontScale="92500" lnSpcReduction="20000"/>
          </a:bodyPr>
          <a:lstStyle/>
          <a:p>
            <a:pPr algn="just"/>
            <a:r>
              <a:rPr lang="en-US" sz="2400" b="0" i="0" u="none" strike="noStrike" baseline="0" dirty="0" err="1">
                <a:solidFill>
                  <a:srgbClr val="000000"/>
                </a:solidFill>
                <a:latin typeface="Minion Pro"/>
              </a:rPr>
              <a:t>Pentesting</a:t>
            </a:r>
            <a:r>
              <a:rPr lang="en-US" sz="2400" b="0" i="0" u="none" strike="noStrike" baseline="0" dirty="0">
                <a:solidFill>
                  <a:srgbClr val="000000"/>
                </a:solidFill>
                <a:latin typeface="Minion Pro"/>
              </a:rPr>
              <a:t> is when an individual or organization attempts to simulate a hostile attacker to test the overall security posture of the network and its staff.</a:t>
            </a:r>
          </a:p>
          <a:p>
            <a:pPr algn="just"/>
            <a:r>
              <a:rPr lang="en-US" sz="2400" b="0" i="0" u="none" strike="noStrike" baseline="0" dirty="0">
                <a:solidFill>
                  <a:srgbClr val="000000"/>
                </a:solidFill>
                <a:latin typeface="Minion Pro"/>
              </a:rPr>
              <a:t> This legal form of hacking is commonly outsourced to a third-party company that specializes in this area.</a:t>
            </a:r>
          </a:p>
          <a:p>
            <a:pPr algn="just"/>
            <a:r>
              <a:rPr lang="en-US" sz="2400" b="0" i="0" u="none" strike="noStrike" baseline="0" dirty="0">
                <a:solidFill>
                  <a:srgbClr val="000000"/>
                </a:solidFill>
                <a:latin typeface="Minion Pro"/>
              </a:rPr>
              <a:t> Before a </a:t>
            </a:r>
            <a:r>
              <a:rPr lang="en-US" sz="2400" b="0" i="0" u="none" strike="noStrike" baseline="0" dirty="0" err="1">
                <a:solidFill>
                  <a:srgbClr val="000000"/>
                </a:solidFill>
                <a:latin typeface="Minion Pro"/>
              </a:rPr>
              <a:t>pentest</a:t>
            </a:r>
            <a:r>
              <a:rPr lang="en-US" sz="2400" b="0" i="0" u="none" strike="noStrike" baseline="0" dirty="0">
                <a:solidFill>
                  <a:srgbClr val="000000"/>
                </a:solidFill>
                <a:latin typeface="Minion Pro"/>
              </a:rPr>
              <a:t> can take place, the team needs to get explicit permission to perform their operation, with clear definitions about what is in scope or covered under the project responsibilities or deliverables and what is off-limits. </a:t>
            </a:r>
          </a:p>
          <a:p>
            <a:pPr algn="just"/>
            <a:r>
              <a:rPr lang="en-US" sz="2400" b="0" i="0" u="none" strike="noStrike" baseline="0" dirty="0">
                <a:solidFill>
                  <a:srgbClr val="000000"/>
                </a:solidFill>
                <a:latin typeface="Minion Pro"/>
              </a:rPr>
              <a:t>An example of something in scope might be “</a:t>
            </a:r>
            <a:r>
              <a:rPr lang="en-US" sz="2400" b="0" i="1" u="none" strike="noStrike" baseline="0" dirty="0">
                <a:solidFill>
                  <a:srgbClr val="000000"/>
                </a:solidFill>
                <a:latin typeface="Minion Pro"/>
              </a:rPr>
              <a:t>ping sweep of the entire subnet to inventory responding devices</a:t>
            </a:r>
            <a:r>
              <a:rPr lang="en-US" sz="2400" b="0" i="0" u="none" strike="noStrike" baseline="0" dirty="0">
                <a:solidFill>
                  <a:srgbClr val="000000"/>
                </a:solidFill>
                <a:latin typeface="Minion Pro"/>
              </a:rPr>
              <a:t>.” while something that might be out of scope would be “</a:t>
            </a:r>
            <a:r>
              <a:rPr lang="en-US" sz="2400" b="0" i="1" u="none" strike="noStrike" baseline="0" dirty="0">
                <a:solidFill>
                  <a:srgbClr val="000000"/>
                </a:solidFill>
                <a:latin typeface="Minion Pro"/>
              </a:rPr>
              <a:t>The capture and or attempt to crack user passwords is prohibited</a:t>
            </a:r>
            <a:r>
              <a:rPr lang="en-US" sz="2400" b="0" i="0" u="none" strike="noStrike" baseline="0" dirty="0">
                <a:solidFill>
                  <a:srgbClr val="000000"/>
                </a:solidFill>
                <a:latin typeface="Minion Pro"/>
              </a:rPr>
              <a:t>.” </a:t>
            </a:r>
          </a:p>
          <a:p>
            <a:pPr algn="just"/>
            <a:r>
              <a:rPr lang="en-US" sz="2400" b="0" i="0" u="none" strike="noStrike" baseline="0" dirty="0">
                <a:solidFill>
                  <a:srgbClr val="000000"/>
                </a:solidFill>
                <a:latin typeface="Minion Pro"/>
              </a:rPr>
              <a:t>This document, loosely referred to as the </a:t>
            </a:r>
            <a:r>
              <a:rPr lang="en-US" sz="2400" b="0" i="1" u="none" strike="noStrike" baseline="0" dirty="0">
                <a:solidFill>
                  <a:srgbClr val="000000"/>
                </a:solidFill>
                <a:latin typeface="Minion Pro"/>
              </a:rPr>
              <a:t>get out of jail free card</a:t>
            </a:r>
            <a:r>
              <a:rPr lang="en-US" sz="2400" b="0" i="0" u="none" strike="noStrike" baseline="0" dirty="0">
                <a:solidFill>
                  <a:srgbClr val="000000"/>
                </a:solidFill>
                <a:latin typeface="Minion Pro"/>
              </a:rPr>
              <a:t>, contains those definitions and is signed by both parties before proceeding.</a:t>
            </a:r>
          </a:p>
          <a:p>
            <a:pPr algn="just"/>
            <a:r>
              <a:rPr lang="en-US" sz="2400" b="0" i="0" u="none" strike="noStrike" baseline="0" dirty="0">
                <a:solidFill>
                  <a:srgbClr val="000000"/>
                </a:solidFill>
                <a:latin typeface="Minion Pro"/>
              </a:rPr>
              <a:t> Once signed, violation of this agreement could land an individual, or even the whole group, in jail, so be aware of that.</a:t>
            </a:r>
            <a:endParaRPr lang="en-US" sz="3600" dirty="0"/>
          </a:p>
        </p:txBody>
      </p:sp>
      <p:sp>
        <p:nvSpPr>
          <p:cNvPr id="4" name="Slide Number Placeholder 3">
            <a:extLst>
              <a:ext uri="{FF2B5EF4-FFF2-40B4-BE49-F238E27FC236}">
                <a16:creationId xmlns:a16="http://schemas.microsoft.com/office/drawing/2014/main" id="{E51C9D9A-5B72-9E94-A2AE-5A8049485687}"/>
              </a:ext>
            </a:extLst>
          </p:cNvPr>
          <p:cNvSpPr>
            <a:spLocks noGrp="1"/>
          </p:cNvSpPr>
          <p:nvPr>
            <p:ph type="sldNum" sz="quarter" idx="12"/>
          </p:nvPr>
        </p:nvSpPr>
        <p:spPr/>
        <p:txBody>
          <a:bodyPr/>
          <a:lstStyle/>
          <a:p>
            <a:fld id="{ACAE8505-183B-4FDC-882A-FDF6988C64AE}" type="slidenum">
              <a:rPr lang="en-US" smtClean="0"/>
              <a:t>40</a:t>
            </a:fld>
            <a:endParaRPr lang="en-US"/>
          </a:p>
        </p:txBody>
      </p:sp>
    </p:spTree>
    <p:extLst>
      <p:ext uri="{BB962C8B-B14F-4D97-AF65-F5344CB8AC3E}">
        <p14:creationId xmlns:p14="http://schemas.microsoft.com/office/powerpoint/2010/main" val="217513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C28D0-18DE-3F66-9D3C-2105D27EC385}"/>
              </a:ext>
            </a:extLst>
          </p:cNvPr>
          <p:cNvSpPr>
            <a:spLocks noGrp="1"/>
          </p:cNvSpPr>
          <p:nvPr>
            <p:ph idx="1"/>
          </p:nvPr>
        </p:nvSpPr>
        <p:spPr/>
        <p:txBody>
          <a:bodyPr>
            <a:normAutofit/>
          </a:bodyPr>
          <a:lstStyle/>
          <a:p>
            <a:r>
              <a:rPr lang="en-US" sz="2400" b="0" i="0" u="none" strike="noStrike" baseline="0" dirty="0">
                <a:solidFill>
                  <a:srgbClr val="000000"/>
                </a:solidFill>
                <a:latin typeface="Minion Pro"/>
              </a:rPr>
              <a:t>Penetration tests can take many forms but the two most common are </a:t>
            </a:r>
            <a:r>
              <a:rPr lang="en-US" sz="2400" b="1" i="0" u="none" strike="noStrike" baseline="0" dirty="0">
                <a:solidFill>
                  <a:srgbClr val="000000"/>
                </a:solidFill>
                <a:latin typeface="Minion Pro"/>
              </a:rPr>
              <a:t>black-box testing </a:t>
            </a:r>
            <a:r>
              <a:rPr lang="en-US" sz="2400" b="0" i="0" u="none" strike="noStrike" baseline="0" dirty="0">
                <a:solidFill>
                  <a:srgbClr val="000000"/>
                </a:solidFill>
                <a:latin typeface="Minion Pro"/>
              </a:rPr>
              <a:t>and </a:t>
            </a:r>
            <a:r>
              <a:rPr lang="en-US" sz="2400" b="1" i="0" u="none" strike="noStrike" baseline="0" dirty="0">
                <a:solidFill>
                  <a:srgbClr val="000000"/>
                </a:solidFill>
                <a:latin typeface="Minion Pro"/>
              </a:rPr>
              <a:t>white-box testing</a:t>
            </a:r>
            <a:r>
              <a:rPr lang="en-US" sz="2400" b="0" i="0" u="none" strike="noStrike" baseline="0" dirty="0">
                <a:solidFill>
                  <a:srgbClr val="000000"/>
                </a:solidFill>
                <a:latin typeface="Minion Pro"/>
              </a:rPr>
              <a:t>.</a:t>
            </a:r>
          </a:p>
          <a:p>
            <a:r>
              <a:rPr lang="en-US" sz="2400" b="1" i="0" u="none" strike="noStrike" baseline="0" dirty="0">
                <a:solidFill>
                  <a:srgbClr val="00B0F0"/>
                </a:solidFill>
                <a:latin typeface="Minion Pro"/>
              </a:rPr>
              <a:t> Black-box testing</a:t>
            </a:r>
            <a:r>
              <a:rPr lang="en-US" sz="2400" b="0" i="0" u="none" strike="noStrike" baseline="0" dirty="0">
                <a:solidFill>
                  <a:srgbClr val="000000"/>
                </a:solidFill>
                <a:latin typeface="Minion Pro"/>
              </a:rPr>
              <a:t> is the testing of systems where no prior knowledge is provided. </a:t>
            </a:r>
          </a:p>
          <a:p>
            <a:pPr lvl="1"/>
            <a:r>
              <a:rPr lang="en-US" b="0" i="0" u="none" strike="noStrike" baseline="0" dirty="0">
                <a:solidFill>
                  <a:srgbClr val="000000"/>
                </a:solidFill>
                <a:latin typeface="Minion Pro"/>
              </a:rPr>
              <a:t>The testing is meant to resemble more closely what an attacker might see and the methods they would be most likely to choose.</a:t>
            </a:r>
          </a:p>
          <a:p>
            <a:r>
              <a:rPr lang="en-US" sz="2400" dirty="0">
                <a:solidFill>
                  <a:srgbClr val="000000"/>
                </a:solidFill>
                <a:latin typeface="Minion Pro"/>
              </a:rPr>
              <a:t> Some companies do not like this approach as there is time spent on research and they wish to get the most technical details as quickly as they can.</a:t>
            </a:r>
          </a:p>
          <a:p>
            <a:r>
              <a:rPr lang="en-US" sz="2400" dirty="0">
                <a:solidFill>
                  <a:srgbClr val="000000"/>
                </a:solidFill>
                <a:latin typeface="Minion Pro"/>
              </a:rPr>
              <a:t> This is where </a:t>
            </a:r>
            <a:r>
              <a:rPr lang="en-US" sz="2400" b="1" dirty="0">
                <a:solidFill>
                  <a:srgbClr val="00B0F0"/>
                </a:solidFill>
                <a:latin typeface="Minion Pro"/>
              </a:rPr>
              <a:t>white-box testing</a:t>
            </a:r>
            <a:r>
              <a:rPr lang="en-US" sz="2400" dirty="0">
                <a:solidFill>
                  <a:srgbClr val="000000"/>
                </a:solidFill>
                <a:latin typeface="Minion Pro"/>
              </a:rPr>
              <a:t> comes in, and advanced knowledge of the system(s) is provided to help expedite tests and get the most technical details.</a:t>
            </a:r>
          </a:p>
        </p:txBody>
      </p:sp>
      <p:sp>
        <p:nvSpPr>
          <p:cNvPr id="4" name="Slide Number Placeholder 3">
            <a:extLst>
              <a:ext uri="{FF2B5EF4-FFF2-40B4-BE49-F238E27FC236}">
                <a16:creationId xmlns:a16="http://schemas.microsoft.com/office/drawing/2014/main" id="{CA1AE7A3-552A-352E-49B6-658BD2BD6BEB}"/>
              </a:ext>
            </a:extLst>
          </p:cNvPr>
          <p:cNvSpPr>
            <a:spLocks noGrp="1"/>
          </p:cNvSpPr>
          <p:nvPr>
            <p:ph type="sldNum" sz="quarter" idx="12"/>
          </p:nvPr>
        </p:nvSpPr>
        <p:spPr/>
        <p:txBody>
          <a:bodyPr/>
          <a:lstStyle/>
          <a:p>
            <a:fld id="{ACAE8505-183B-4FDC-882A-FDF6988C64AE}" type="slidenum">
              <a:rPr lang="en-US" smtClean="0"/>
              <a:t>41</a:t>
            </a:fld>
            <a:endParaRPr lang="en-US"/>
          </a:p>
        </p:txBody>
      </p:sp>
    </p:spTree>
    <p:extLst>
      <p:ext uri="{BB962C8B-B14F-4D97-AF65-F5344CB8AC3E}">
        <p14:creationId xmlns:p14="http://schemas.microsoft.com/office/powerpoint/2010/main" val="6292081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ABAB32-34A2-709C-0053-6961F1959D1A}"/>
              </a:ext>
            </a:extLst>
          </p:cNvPr>
          <p:cNvSpPr>
            <a:spLocks noGrp="1"/>
          </p:cNvSpPr>
          <p:nvPr>
            <p:ph idx="1"/>
          </p:nvPr>
        </p:nvSpPr>
        <p:spPr/>
        <p:txBody>
          <a:bodyPr>
            <a:normAutofit lnSpcReduction="10000"/>
          </a:bodyPr>
          <a:lstStyle/>
          <a:p>
            <a:pPr algn="just"/>
            <a:r>
              <a:rPr lang="en-US" sz="2400" b="0" i="0" u="none" strike="noStrike" baseline="0" dirty="0">
                <a:solidFill>
                  <a:srgbClr val="000000"/>
                </a:solidFill>
                <a:latin typeface="Minion Pro"/>
              </a:rPr>
              <a:t>Penetration tests are also commonly used as part of a larger set of security controls and audits that are in place to confirm the overall effectiveness of the security controls in place. </a:t>
            </a:r>
          </a:p>
          <a:p>
            <a:pPr algn="just"/>
            <a:r>
              <a:rPr lang="en-US" sz="2400" b="0" i="0" u="none" strike="noStrike" baseline="0" dirty="0">
                <a:solidFill>
                  <a:srgbClr val="000000"/>
                </a:solidFill>
                <a:latin typeface="Minion Pro"/>
              </a:rPr>
              <a:t>When an organization decides to carry out a penetration test, there are certain questions that will need to be asked to establish goals. These might include the following: </a:t>
            </a:r>
          </a:p>
          <a:p>
            <a:pPr marL="457200" lvl="1" indent="0" algn="just">
              <a:buNone/>
            </a:pPr>
            <a:r>
              <a:rPr lang="en-US" b="0" i="0" u="none" strike="noStrike" baseline="0" dirty="0">
                <a:solidFill>
                  <a:srgbClr val="00B0F0"/>
                </a:solidFill>
                <a:latin typeface="Minion Pro"/>
              </a:rPr>
              <a:t>• Why are you doing a penetration test? </a:t>
            </a:r>
          </a:p>
          <a:p>
            <a:pPr marL="457200" lvl="1" indent="0" algn="just">
              <a:buNone/>
            </a:pPr>
            <a:r>
              <a:rPr lang="en-US" b="0" i="0" u="none" strike="noStrike" baseline="0" dirty="0">
                <a:solidFill>
                  <a:srgbClr val="00B0F0"/>
                </a:solidFill>
                <a:latin typeface="Minion Pro"/>
              </a:rPr>
              <a:t>• What is the goal of the organization from the test results? </a:t>
            </a:r>
          </a:p>
          <a:p>
            <a:pPr marL="457200" lvl="1" indent="0" algn="just">
              <a:buNone/>
            </a:pPr>
            <a:r>
              <a:rPr lang="en-US" b="0" i="0" u="none" strike="noStrike" baseline="0" dirty="0">
                <a:solidFill>
                  <a:srgbClr val="00B0F0"/>
                </a:solidFill>
                <a:latin typeface="Minion Pro"/>
              </a:rPr>
              <a:t>• What are the limits or rules of engagement? </a:t>
            </a:r>
          </a:p>
          <a:p>
            <a:pPr marL="457200" lvl="1" indent="0" algn="just">
              <a:buNone/>
            </a:pPr>
            <a:r>
              <a:rPr lang="en-US" b="0" i="0" u="none" strike="noStrike" baseline="0" dirty="0">
                <a:solidFill>
                  <a:srgbClr val="00B0F0"/>
                </a:solidFill>
                <a:latin typeface="Minion Pro"/>
              </a:rPr>
              <a:t>• What data and or services will the test include? </a:t>
            </a:r>
          </a:p>
          <a:p>
            <a:pPr marL="457200" lvl="1" indent="0" algn="just">
              <a:buNone/>
            </a:pPr>
            <a:r>
              <a:rPr lang="en-US" b="0" i="0" u="none" strike="noStrike" baseline="0" dirty="0">
                <a:solidFill>
                  <a:srgbClr val="00B0F0"/>
                </a:solidFill>
                <a:latin typeface="Minion Pro"/>
              </a:rPr>
              <a:t>• Who are the data owners? </a:t>
            </a:r>
          </a:p>
          <a:p>
            <a:pPr marL="457200" lvl="1" indent="0" algn="just">
              <a:buNone/>
            </a:pPr>
            <a:r>
              <a:rPr lang="en-US" b="0" i="0" u="none" strike="noStrike" baseline="0" dirty="0">
                <a:solidFill>
                  <a:srgbClr val="00B0F0"/>
                </a:solidFill>
                <a:latin typeface="Minion Pro"/>
              </a:rPr>
              <a:t>• What will be done with the results?</a:t>
            </a:r>
            <a:endParaRPr lang="en-US" dirty="0">
              <a:solidFill>
                <a:srgbClr val="00B0F0"/>
              </a:solidFill>
            </a:endParaRPr>
          </a:p>
        </p:txBody>
      </p:sp>
      <p:sp>
        <p:nvSpPr>
          <p:cNvPr id="4" name="Slide Number Placeholder 3">
            <a:extLst>
              <a:ext uri="{FF2B5EF4-FFF2-40B4-BE49-F238E27FC236}">
                <a16:creationId xmlns:a16="http://schemas.microsoft.com/office/drawing/2014/main" id="{78C6FDC9-7F7C-944B-3C0A-E99D0F24DF24}"/>
              </a:ext>
            </a:extLst>
          </p:cNvPr>
          <p:cNvSpPr>
            <a:spLocks noGrp="1"/>
          </p:cNvSpPr>
          <p:nvPr>
            <p:ph type="sldNum" sz="quarter" idx="12"/>
          </p:nvPr>
        </p:nvSpPr>
        <p:spPr/>
        <p:txBody>
          <a:bodyPr/>
          <a:lstStyle/>
          <a:p>
            <a:fld id="{ACAE8505-183B-4FDC-882A-FDF6988C64AE}" type="slidenum">
              <a:rPr lang="en-US" smtClean="0"/>
              <a:t>42</a:t>
            </a:fld>
            <a:endParaRPr lang="en-US"/>
          </a:p>
        </p:txBody>
      </p:sp>
    </p:spTree>
    <p:extLst>
      <p:ext uri="{BB962C8B-B14F-4D97-AF65-F5344CB8AC3E}">
        <p14:creationId xmlns:p14="http://schemas.microsoft.com/office/powerpoint/2010/main" val="857417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55004-B04E-2589-8130-DDFB4F802378}"/>
              </a:ext>
            </a:extLst>
          </p:cNvPr>
          <p:cNvSpPr>
            <a:spLocks noGrp="1"/>
          </p:cNvSpPr>
          <p:nvPr>
            <p:ph type="title"/>
          </p:nvPr>
        </p:nvSpPr>
        <p:spPr/>
        <p:txBody>
          <a:bodyPr/>
          <a:lstStyle/>
          <a:p>
            <a:r>
              <a:rPr lang="en-US" dirty="0"/>
              <a:t>Defensive Technologies</a:t>
            </a:r>
          </a:p>
        </p:txBody>
      </p:sp>
      <p:sp>
        <p:nvSpPr>
          <p:cNvPr id="3" name="Content Placeholder 2">
            <a:extLst>
              <a:ext uri="{FF2B5EF4-FFF2-40B4-BE49-F238E27FC236}">
                <a16:creationId xmlns:a16="http://schemas.microsoft.com/office/drawing/2014/main" id="{B069181D-F01C-3C61-098A-FDB8A9BDC798}"/>
              </a:ext>
            </a:extLst>
          </p:cNvPr>
          <p:cNvSpPr>
            <a:spLocks noGrp="1"/>
          </p:cNvSpPr>
          <p:nvPr>
            <p:ph idx="1"/>
          </p:nvPr>
        </p:nvSpPr>
        <p:spPr/>
        <p:txBody>
          <a:bodyPr>
            <a:normAutofit fontScale="92500" lnSpcReduction="10000"/>
          </a:bodyPr>
          <a:lstStyle/>
          <a:p>
            <a:pPr algn="just"/>
            <a:r>
              <a:rPr lang="en-US" sz="2000" b="1" i="0" u="none" strike="noStrike" baseline="0" dirty="0">
                <a:solidFill>
                  <a:srgbClr val="000000"/>
                </a:solidFill>
                <a:latin typeface="Minion Pro"/>
              </a:rPr>
              <a:t>Defensive technologies </a:t>
            </a:r>
            <a:r>
              <a:rPr lang="en-US" sz="2000" b="0" i="0" u="none" strike="noStrike" baseline="0" dirty="0">
                <a:solidFill>
                  <a:srgbClr val="000000"/>
                </a:solidFill>
                <a:latin typeface="Minion Pro"/>
              </a:rPr>
              <a:t>include software and devices used to </a:t>
            </a:r>
            <a:r>
              <a:rPr lang="en-US" sz="2000" dirty="0">
                <a:solidFill>
                  <a:srgbClr val="000000"/>
                </a:solidFill>
                <a:latin typeface="Minion Pro"/>
              </a:rPr>
              <a:t>prevent</a:t>
            </a:r>
            <a:r>
              <a:rPr lang="en-US" sz="2000" b="0" i="0" u="none" strike="noStrike" baseline="0" dirty="0">
                <a:solidFill>
                  <a:srgbClr val="000000"/>
                </a:solidFill>
                <a:latin typeface="Minion Pro"/>
              </a:rPr>
              <a:t> attackers.</a:t>
            </a:r>
          </a:p>
          <a:p>
            <a:pPr algn="just"/>
            <a:r>
              <a:rPr lang="en-US" sz="2000" b="0" i="0" u="none" strike="noStrike" baseline="0" dirty="0">
                <a:solidFill>
                  <a:srgbClr val="000000"/>
                </a:solidFill>
                <a:latin typeface="Minion Pro"/>
              </a:rPr>
              <a:t> Some of these technologies are passive, presenting detections and alerts </a:t>
            </a:r>
            <a:r>
              <a:rPr lang="en-US" sz="2000" dirty="0">
                <a:solidFill>
                  <a:srgbClr val="000000"/>
                </a:solidFill>
                <a:latin typeface="Minion Pro"/>
              </a:rPr>
              <a:t>of</a:t>
            </a:r>
            <a:r>
              <a:rPr lang="en-US" sz="2000" b="0" i="0" u="none" strike="noStrike" baseline="0" dirty="0">
                <a:solidFill>
                  <a:srgbClr val="000000"/>
                </a:solidFill>
                <a:latin typeface="Minion Pro"/>
              </a:rPr>
              <a:t> intervention by any analyst</a:t>
            </a:r>
          </a:p>
          <a:p>
            <a:pPr algn="just"/>
            <a:r>
              <a:rPr lang="en-US" sz="2000" b="0" i="0" u="none" strike="noStrike" baseline="0" dirty="0">
                <a:solidFill>
                  <a:srgbClr val="000000"/>
                </a:solidFill>
                <a:latin typeface="Minion Pro"/>
              </a:rPr>
              <a:t>Other technologies are active, using workflows or rules to determine actions to take and act upon them.</a:t>
            </a:r>
          </a:p>
          <a:p>
            <a:pPr algn="just"/>
            <a:r>
              <a:rPr lang="en-US" sz="2000" b="0" i="0" u="none" strike="noStrike" baseline="0" dirty="0">
                <a:solidFill>
                  <a:srgbClr val="000000"/>
                </a:solidFill>
                <a:latin typeface="Minion Pro"/>
              </a:rPr>
              <a:t> Antivirus software is an example of an active technology that acts upon a detection and then processes a rule. In this case, it would either be quarantine or delete. </a:t>
            </a:r>
          </a:p>
          <a:p>
            <a:pPr algn="just"/>
            <a:r>
              <a:rPr lang="en-US" sz="2000" b="0" i="0" u="none" strike="noStrike" baseline="0" dirty="0">
                <a:solidFill>
                  <a:srgbClr val="000000"/>
                </a:solidFill>
                <a:latin typeface="Minion Pro"/>
              </a:rPr>
              <a:t>The following is a brief list of defensive technologies defenders can employ in the networks they are tasked to protect:</a:t>
            </a:r>
          </a:p>
          <a:p>
            <a:pPr algn="just"/>
            <a:r>
              <a:rPr lang="en-US" sz="2000" b="1" i="0" u="none" strike="noStrike" baseline="0" dirty="0">
                <a:solidFill>
                  <a:srgbClr val="000000"/>
                </a:solidFill>
                <a:latin typeface="Minion Pro"/>
              </a:rPr>
              <a:t>Firewalls</a:t>
            </a:r>
            <a:r>
              <a:rPr lang="en-US" sz="2000" b="0" i="0" u="none" strike="noStrike" baseline="0" dirty="0">
                <a:solidFill>
                  <a:srgbClr val="000000"/>
                </a:solidFill>
                <a:latin typeface="Minion Pro"/>
              </a:rPr>
              <a:t>:</a:t>
            </a:r>
          </a:p>
          <a:p>
            <a:pPr lvl="1" algn="just"/>
            <a:r>
              <a:rPr lang="en-US" sz="1800" b="0" i="0" u="none" strike="noStrike" baseline="0" dirty="0">
                <a:solidFill>
                  <a:srgbClr val="000000"/>
                </a:solidFill>
                <a:latin typeface="Minion Pro"/>
              </a:rPr>
              <a:t> </a:t>
            </a:r>
            <a:r>
              <a:rPr lang="en-US" sz="2000" b="0" i="0" u="none" strike="noStrike" baseline="0" dirty="0">
                <a:solidFill>
                  <a:srgbClr val="000000"/>
                </a:solidFill>
                <a:latin typeface="Minion Pro"/>
              </a:rPr>
              <a:t>Often considered the first line of defense, firewalls, like other security technologies, have advanced over the years. They originally started as just smart routers with </a:t>
            </a:r>
            <a:r>
              <a:rPr lang="en-US" sz="2000" b="1" i="0" u="none" strike="noStrike" baseline="0" dirty="0">
                <a:solidFill>
                  <a:srgbClr val="000000"/>
                </a:solidFill>
                <a:latin typeface="Minion Pro"/>
              </a:rPr>
              <a:t>access control lists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ACLs</a:t>
            </a:r>
            <a:r>
              <a:rPr lang="en-US" sz="2000" b="0" i="0" u="none" strike="noStrike" baseline="0" dirty="0">
                <a:solidFill>
                  <a:srgbClr val="000000"/>
                </a:solidFill>
                <a:latin typeface="Minion Pro"/>
              </a:rPr>
              <a:t>) on them. Later, they developed the ability to track and maintain state.</a:t>
            </a:r>
            <a:r>
              <a:rPr lang="en-US" sz="1800" b="0" i="0" u="none" strike="noStrike" baseline="0" dirty="0">
                <a:solidFill>
                  <a:srgbClr val="000000"/>
                </a:solidFill>
                <a:latin typeface="Minion Pro"/>
              </a:rPr>
              <a:t> </a:t>
            </a:r>
            <a:r>
              <a:rPr lang="en-US" sz="2000" b="0" i="0" u="none" strike="noStrike" baseline="0" dirty="0">
                <a:solidFill>
                  <a:srgbClr val="000000"/>
                </a:solidFill>
                <a:latin typeface="Minion Pro"/>
              </a:rPr>
              <a:t>The latest iteration, the next-generation firewall, goes beyond the previous two generations and incorporates the ability to look at and understand application behavior and apply intrusion prevention. </a:t>
            </a:r>
            <a:endParaRPr lang="en-US" sz="1800" dirty="0"/>
          </a:p>
        </p:txBody>
      </p:sp>
      <p:sp>
        <p:nvSpPr>
          <p:cNvPr id="4" name="Slide Number Placeholder 3">
            <a:extLst>
              <a:ext uri="{FF2B5EF4-FFF2-40B4-BE49-F238E27FC236}">
                <a16:creationId xmlns:a16="http://schemas.microsoft.com/office/drawing/2014/main" id="{6060F49D-9005-4F70-FF55-E80A6EF9160D}"/>
              </a:ext>
            </a:extLst>
          </p:cNvPr>
          <p:cNvSpPr>
            <a:spLocks noGrp="1"/>
          </p:cNvSpPr>
          <p:nvPr>
            <p:ph type="sldNum" sz="quarter" idx="12"/>
          </p:nvPr>
        </p:nvSpPr>
        <p:spPr/>
        <p:txBody>
          <a:bodyPr/>
          <a:lstStyle/>
          <a:p>
            <a:fld id="{ACAE8505-183B-4FDC-882A-FDF6988C64AE}" type="slidenum">
              <a:rPr lang="en-US" smtClean="0"/>
              <a:t>43</a:t>
            </a:fld>
            <a:endParaRPr lang="en-US"/>
          </a:p>
        </p:txBody>
      </p:sp>
    </p:spTree>
    <p:extLst>
      <p:ext uri="{BB962C8B-B14F-4D97-AF65-F5344CB8AC3E}">
        <p14:creationId xmlns:p14="http://schemas.microsoft.com/office/powerpoint/2010/main" val="331088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F123D-B7CA-F84A-1915-9B2BEE5427E0}"/>
              </a:ext>
            </a:extLst>
          </p:cNvPr>
          <p:cNvSpPr>
            <a:spLocks noGrp="1"/>
          </p:cNvSpPr>
          <p:nvPr>
            <p:ph idx="1"/>
          </p:nvPr>
        </p:nvSpPr>
        <p:spPr>
          <a:xfrm>
            <a:off x="661220" y="704748"/>
            <a:ext cx="10515600" cy="5651602"/>
          </a:xfrm>
        </p:spPr>
        <p:txBody>
          <a:bodyPr>
            <a:normAutofit/>
          </a:bodyPr>
          <a:lstStyle/>
          <a:p>
            <a:r>
              <a:rPr lang="en-US" sz="2000" b="1" i="0" u="none" strike="noStrike" baseline="0" dirty="0">
                <a:solidFill>
                  <a:srgbClr val="000000"/>
                </a:solidFill>
                <a:latin typeface="Minion Pro"/>
              </a:rPr>
              <a:t>Antivirus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AV</a:t>
            </a:r>
            <a:r>
              <a:rPr lang="en-US" sz="2000" b="0" i="0" u="none" strike="noStrike" baseline="0" dirty="0">
                <a:solidFill>
                  <a:srgbClr val="000000"/>
                </a:solidFill>
                <a:latin typeface="Minion Pro"/>
              </a:rPr>
              <a:t>) </a:t>
            </a:r>
            <a:r>
              <a:rPr lang="en-US" sz="2000" b="1" i="0" u="none" strike="noStrike" baseline="0" dirty="0">
                <a:solidFill>
                  <a:srgbClr val="000000"/>
                </a:solidFill>
                <a:latin typeface="Minion Pro"/>
              </a:rPr>
              <a:t>software</a:t>
            </a:r>
            <a:r>
              <a:rPr lang="en-US" sz="2000" b="0" i="0" u="none" strike="noStrike" baseline="0" dirty="0">
                <a:solidFill>
                  <a:srgbClr val="000000"/>
                </a:solidFill>
                <a:latin typeface="Minion Pro"/>
              </a:rPr>
              <a:t>:</a:t>
            </a:r>
          </a:p>
          <a:p>
            <a:pPr lvl="1" algn="just"/>
            <a:r>
              <a:rPr lang="en-US" sz="2000" b="0" i="0" u="none" strike="noStrike" baseline="0" dirty="0">
                <a:solidFill>
                  <a:srgbClr val="000000"/>
                </a:solidFill>
                <a:latin typeface="Minion Pro"/>
              </a:rPr>
              <a:t> Just like firewalls, this was one of the first technologies to be developed to combat viruses. It, too, has gone through several enhancements over the years. In the beginning, antivirus was simply a set of signature-based rules that, once matched, the system was alerted and could even delete the malicious file(s) for you. As the industry matured, later generations began incorporating heuristic detection and the inspection of applications such as browsers, and merged with larger suites of products to perform multiple security operations. The latest generation has taken the previous lessons and not only applied them but added behavior detection for application and user interactions.</a:t>
            </a:r>
          </a:p>
          <a:p>
            <a:r>
              <a:rPr lang="en-US" sz="2000" b="1" i="0" u="none" strike="noStrike" baseline="0" dirty="0">
                <a:solidFill>
                  <a:srgbClr val="000000"/>
                </a:solidFill>
                <a:latin typeface="Minion Pro"/>
              </a:rPr>
              <a:t>Intrusion detection system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IDS</a:t>
            </a:r>
            <a:r>
              <a:rPr lang="en-US" sz="2000" b="0" i="0" u="none" strike="noStrike" baseline="0" dirty="0">
                <a:solidFill>
                  <a:srgbClr val="000000"/>
                </a:solidFill>
                <a:latin typeface="Minion Pro"/>
              </a:rPr>
              <a:t>):</a:t>
            </a:r>
          </a:p>
          <a:p>
            <a:pPr lvl="1" algn="just"/>
            <a:r>
              <a:rPr lang="en-US" sz="2000" b="0" i="0" u="none" strike="noStrike" baseline="0" dirty="0">
                <a:solidFill>
                  <a:srgbClr val="000000"/>
                </a:solidFill>
                <a:latin typeface="Minion Pro"/>
              </a:rPr>
              <a:t> Intrusion detection systems in this category fall into two classifications. The first is </a:t>
            </a:r>
            <a:r>
              <a:rPr lang="en-US" sz="2000" b="1" i="0" u="none" strike="noStrike" baseline="0" dirty="0">
                <a:solidFill>
                  <a:srgbClr val="000000"/>
                </a:solidFill>
                <a:latin typeface="Minion Pro"/>
              </a:rPr>
              <a:t>network intrusion detection systems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NIDSs</a:t>
            </a:r>
            <a:r>
              <a:rPr lang="en-US" sz="2000" b="0" i="0" u="none" strike="noStrike" baseline="0" dirty="0">
                <a:solidFill>
                  <a:srgbClr val="000000"/>
                </a:solidFill>
                <a:latin typeface="Minion Pro"/>
              </a:rPr>
              <a:t>). In this configuration, a device or system is put into place that monitors the network traffic and applies a set of detection rules. Some NIDSs can also interact with network traffic. When this option is implemented, it is referred to as an </a:t>
            </a:r>
            <a:r>
              <a:rPr lang="en-US" sz="2000" b="1" i="0" u="none" strike="noStrike" baseline="0" dirty="0">
                <a:solidFill>
                  <a:srgbClr val="000000"/>
                </a:solidFill>
                <a:latin typeface="Minion Pro"/>
              </a:rPr>
              <a:t>intrusion prevention system </a:t>
            </a:r>
            <a:r>
              <a:rPr lang="en-US" sz="2000" b="0" i="0" u="none" strike="noStrike" baseline="0" dirty="0">
                <a:solidFill>
                  <a:srgbClr val="000000"/>
                </a:solidFill>
                <a:latin typeface="Minion Pro"/>
              </a:rPr>
              <a:t>or </a:t>
            </a:r>
            <a:r>
              <a:rPr lang="en-US" sz="2000" b="1" i="0" u="none" strike="noStrike" baseline="0" dirty="0">
                <a:solidFill>
                  <a:srgbClr val="000000"/>
                </a:solidFill>
                <a:latin typeface="Minion Pro"/>
              </a:rPr>
              <a:t>IPS</a:t>
            </a:r>
            <a:r>
              <a:rPr lang="en-US" sz="2000" b="0" i="0" u="none" strike="noStrike" baseline="0" dirty="0">
                <a:solidFill>
                  <a:srgbClr val="000000"/>
                </a:solidFill>
                <a:latin typeface="Minion Pro"/>
              </a:rPr>
              <a:t>. The second type is </a:t>
            </a:r>
            <a:r>
              <a:rPr lang="en-US" sz="2000" b="1" i="0" u="none" strike="noStrike" baseline="0" dirty="0">
                <a:solidFill>
                  <a:srgbClr val="000000"/>
                </a:solidFill>
                <a:latin typeface="Minion Pro"/>
              </a:rPr>
              <a:t>host intrusion detection system </a:t>
            </a:r>
            <a:r>
              <a:rPr lang="en-US" sz="2000" b="0" i="0" u="none" strike="noStrike" baseline="0" dirty="0">
                <a:solidFill>
                  <a:srgbClr val="000000"/>
                </a:solidFill>
                <a:latin typeface="Minion Pro"/>
              </a:rPr>
              <a:t>(</a:t>
            </a:r>
            <a:r>
              <a:rPr lang="en-US" sz="2000" b="1" i="0" u="none" strike="noStrike" baseline="0" dirty="0">
                <a:solidFill>
                  <a:srgbClr val="000000"/>
                </a:solidFill>
                <a:latin typeface="Minion Pro"/>
              </a:rPr>
              <a:t>HIDS</a:t>
            </a:r>
            <a:r>
              <a:rPr lang="en-US" sz="2000" b="0" i="0" u="none" strike="noStrike" baseline="0" dirty="0">
                <a:solidFill>
                  <a:srgbClr val="000000"/>
                </a:solidFill>
                <a:latin typeface="Minion Pro"/>
              </a:rPr>
              <a:t>), and unlike NIDS, these operate at the file system level on the monitored machines. HIDS, just like NIDS, have their limitations in that they only really look at one, or possibly two, elements of activity during transactions between machines. </a:t>
            </a:r>
            <a:endParaRPr lang="en-US" sz="2000" dirty="0"/>
          </a:p>
        </p:txBody>
      </p:sp>
      <p:sp>
        <p:nvSpPr>
          <p:cNvPr id="4" name="Slide Number Placeholder 3">
            <a:extLst>
              <a:ext uri="{FF2B5EF4-FFF2-40B4-BE49-F238E27FC236}">
                <a16:creationId xmlns:a16="http://schemas.microsoft.com/office/drawing/2014/main" id="{C21DB19D-7003-A0A8-E7E6-4F5E5F3BF0BD}"/>
              </a:ext>
            </a:extLst>
          </p:cNvPr>
          <p:cNvSpPr>
            <a:spLocks noGrp="1"/>
          </p:cNvSpPr>
          <p:nvPr>
            <p:ph type="sldNum" sz="quarter" idx="12"/>
          </p:nvPr>
        </p:nvSpPr>
        <p:spPr/>
        <p:txBody>
          <a:bodyPr/>
          <a:lstStyle/>
          <a:p>
            <a:fld id="{ACAE8505-183B-4FDC-882A-FDF6988C64AE}" type="slidenum">
              <a:rPr lang="en-US" smtClean="0"/>
              <a:t>44</a:t>
            </a:fld>
            <a:endParaRPr lang="en-US"/>
          </a:p>
        </p:txBody>
      </p:sp>
    </p:spTree>
    <p:extLst>
      <p:ext uri="{BB962C8B-B14F-4D97-AF65-F5344CB8AC3E}">
        <p14:creationId xmlns:p14="http://schemas.microsoft.com/office/powerpoint/2010/main" val="2362882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24364-C990-5D47-A6B6-445C6DA21178}"/>
              </a:ext>
            </a:extLst>
          </p:cNvPr>
          <p:cNvSpPr>
            <a:spLocks noGrp="1"/>
          </p:cNvSpPr>
          <p:nvPr>
            <p:ph idx="1"/>
          </p:nvPr>
        </p:nvSpPr>
        <p:spPr/>
        <p:txBody>
          <a:bodyPr>
            <a:normAutofit fontScale="92500" lnSpcReduction="20000"/>
          </a:bodyPr>
          <a:lstStyle/>
          <a:p>
            <a:pPr algn="just"/>
            <a:r>
              <a:rPr lang="en-US" sz="2400" b="1" i="0" u="none" strike="noStrike" baseline="0" dirty="0">
                <a:solidFill>
                  <a:srgbClr val="000000"/>
                </a:solidFill>
                <a:latin typeface="Minion Pro"/>
              </a:rPr>
              <a:t>Endpoint detection and response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EDR</a:t>
            </a:r>
            <a:r>
              <a:rPr lang="en-US" sz="2400" b="0" i="0" u="none" strike="noStrike" baseline="0" dirty="0">
                <a:solidFill>
                  <a:srgbClr val="000000"/>
                </a:solidFill>
                <a:latin typeface="Minion Pro"/>
              </a:rPr>
              <a:t>): </a:t>
            </a:r>
          </a:p>
          <a:p>
            <a:pPr lvl="1" algn="just"/>
            <a:r>
              <a:rPr lang="en-US" b="0" i="0" u="none" strike="noStrike" baseline="0" dirty="0">
                <a:solidFill>
                  <a:srgbClr val="000000"/>
                </a:solidFill>
                <a:latin typeface="Minion Pro"/>
              </a:rPr>
              <a:t>EDR systems are some of the latest security tools to be introduced to enterprise security. This technology exists at the endpoint, be it a server or a workstation as an agent install. This agent collects and reports to a central repository where data is recorded and processed, applying and creating behavior profiles for applications and users alike. This can then be used to discover malicious behavior through alerts or hunting.</a:t>
            </a:r>
          </a:p>
          <a:p>
            <a:pPr algn="just"/>
            <a:r>
              <a:rPr lang="en-US" sz="2400" b="1" i="0" u="none" strike="noStrike" baseline="0" dirty="0">
                <a:solidFill>
                  <a:srgbClr val="000000"/>
                </a:solidFill>
                <a:latin typeface="Minion Pro"/>
              </a:rPr>
              <a:t>Security information and event management </a:t>
            </a:r>
            <a:r>
              <a:rPr lang="en-US" sz="2400" b="0" i="0" u="none" strike="noStrike" baseline="0" dirty="0">
                <a:solidFill>
                  <a:srgbClr val="000000"/>
                </a:solidFill>
                <a:latin typeface="Minion Pro"/>
              </a:rPr>
              <a:t>(</a:t>
            </a:r>
            <a:r>
              <a:rPr lang="en-US" sz="2400" b="1" i="0" u="none" strike="noStrike" baseline="0" dirty="0">
                <a:solidFill>
                  <a:srgbClr val="000000"/>
                </a:solidFill>
                <a:latin typeface="Minion Pro"/>
              </a:rPr>
              <a:t>SIEM</a:t>
            </a:r>
            <a:r>
              <a:rPr lang="en-US" sz="2400" b="0" i="0" u="none" strike="noStrike" baseline="0" dirty="0">
                <a:solidFill>
                  <a:srgbClr val="000000"/>
                </a:solidFill>
                <a:latin typeface="Minion Pro"/>
              </a:rPr>
              <a:t>):</a:t>
            </a:r>
          </a:p>
          <a:p>
            <a:pPr lvl="1" algn="just"/>
            <a:r>
              <a:rPr lang="en-US" b="0" i="0" u="none" strike="noStrike" baseline="0" dirty="0">
                <a:solidFill>
                  <a:srgbClr val="000000"/>
                </a:solidFill>
                <a:latin typeface="Minion Pro"/>
              </a:rPr>
              <a:t> SIEM can be described as the go-between for network detection and EDR systems. What SIEMs do is collect data from across the network, including logs, telemetry, and device information, to give a more holistic view of the enterprise. One example of the insight a SIEM brings would be if an attacker has gained access to a network and begins downloading tools and performing malicious activities. These activities would be detected by the SIEM based on rules and behaviors, leading to an alert to the appropriate security staff.</a:t>
            </a:r>
            <a:endParaRPr lang="en-US" dirty="0"/>
          </a:p>
        </p:txBody>
      </p:sp>
      <p:sp>
        <p:nvSpPr>
          <p:cNvPr id="4" name="Slide Number Placeholder 3">
            <a:extLst>
              <a:ext uri="{FF2B5EF4-FFF2-40B4-BE49-F238E27FC236}">
                <a16:creationId xmlns:a16="http://schemas.microsoft.com/office/drawing/2014/main" id="{F5071CE4-66B3-F8D9-C312-3F3D75405C8A}"/>
              </a:ext>
            </a:extLst>
          </p:cNvPr>
          <p:cNvSpPr>
            <a:spLocks noGrp="1"/>
          </p:cNvSpPr>
          <p:nvPr>
            <p:ph type="sldNum" sz="quarter" idx="12"/>
          </p:nvPr>
        </p:nvSpPr>
        <p:spPr/>
        <p:txBody>
          <a:bodyPr/>
          <a:lstStyle/>
          <a:p>
            <a:fld id="{ACAE8505-183B-4FDC-882A-FDF6988C64AE}" type="slidenum">
              <a:rPr lang="en-US" smtClean="0"/>
              <a:t>45</a:t>
            </a:fld>
            <a:endParaRPr lang="en-US"/>
          </a:p>
        </p:txBody>
      </p:sp>
    </p:spTree>
    <p:extLst>
      <p:ext uri="{BB962C8B-B14F-4D97-AF65-F5344CB8AC3E}">
        <p14:creationId xmlns:p14="http://schemas.microsoft.com/office/powerpoint/2010/main" val="15875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3B5E-C351-B423-D254-B6D5F199D694}"/>
              </a:ext>
            </a:extLst>
          </p:cNvPr>
          <p:cNvSpPr>
            <a:spLocks noGrp="1"/>
          </p:cNvSpPr>
          <p:nvPr>
            <p:ph type="title"/>
          </p:nvPr>
        </p:nvSpPr>
        <p:spPr/>
        <p:txBody>
          <a:bodyPr/>
          <a:lstStyle/>
          <a:p>
            <a:r>
              <a:rPr lang="en-US" dirty="0"/>
              <a:t>Goals of Ethical Hacking</a:t>
            </a:r>
          </a:p>
        </p:txBody>
      </p:sp>
      <p:sp>
        <p:nvSpPr>
          <p:cNvPr id="3" name="Content Placeholder 2">
            <a:extLst>
              <a:ext uri="{FF2B5EF4-FFF2-40B4-BE49-F238E27FC236}">
                <a16:creationId xmlns:a16="http://schemas.microsoft.com/office/drawing/2014/main" id="{98019773-1B9C-B080-5705-4BF7FDE650D0}"/>
              </a:ext>
            </a:extLst>
          </p:cNvPr>
          <p:cNvSpPr>
            <a:spLocks noGrp="1"/>
          </p:cNvSpPr>
          <p:nvPr>
            <p:ph idx="1"/>
          </p:nvPr>
        </p:nvSpPr>
        <p:spPr/>
        <p:txBody>
          <a:bodyPr/>
          <a:lstStyle/>
          <a:p>
            <a:r>
              <a:rPr lang="en-US" b="1" dirty="0">
                <a:latin typeface="PalatinoLinotype-Roman"/>
              </a:rPr>
              <a:t>Identify Vulnerabilities</a:t>
            </a:r>
            <a:r>
              <a:rPr lang="en-US" dirty="0">
                <a:latin typeface="PalatinoLinotype-Roman"/>
              </a:rPr>
              <a:t>:</a:t>
            </a:r>
          </a:p>
          <a:p>
            <a:pPr lvl="1"/>
            <a:r>
              <a:rPr lang="en-US" dirty="0">
                <a:latin typeface="PalatinoLinotype-Roman"/>
              </a:rPr>
              <a:t>Discover security flaws in applications, networks, and systems.</a:t>
            </a:r>
          </a:p>
          <a:p>
            <a:r>
              <a:rPr lang="en-US" b="1" dirty="0">
                <a:latin typeface="PalatinoLinotype-Roman"/>
              </a:rPr>
              <a:t>Prevent Breaches</a:t>
            </a:r>
            <a:r>
              <a:rPr lang="en-US" dirty="0">
                <a:latin typeface="PalatinoLinotype-Roman"/>
              </a:rPr>
              <a:t>:</a:t>
            </a:r>
          </a:p>
          <a:p>
            <a:pPr lvl="1"/>
            <a:r>
              <a:rPr lang="en-US" dirty="0">
                <a:latin typeface="PalatinoLinotype-Roman"/>
              </a:rPr>
              <a:t>Protect sensitive data and maintain system integrity.</a:t>
            </a:r>
          </a:p>
          <a:p>
            <a:r>
              <a:rPr lang="en-US" b="1" dirty="0">
                <a:latin typeface="PalatinoLinotype-Roman"/>
              </a:rPr>
              <a:t>Improve Security Posture</a:t>
            </a:r>
            <a:r>
              <a:rPr lang="en-US" dirty="0">
                <a:latin typeface="PalatinoLinotype-Roman"/>
              </a:rPr>
              <a:t>:</a:t>
            </a:r>
          </a:p>
          <a:p>
            <a:pPr lvl="1"/>
            <a:r>
              <a:rPr lang="en-US" dirty="0">
                <a:latin typeface="PalatinoLinotype-Roman"/>
              </a:rPr>
              <a:t>Strengthen defenses through recommendations and patches.</a:t>
            </a:r>
          </a:p>
          <a:p>
            <a:r>
              <a:rPr lang="en-US" b="1" dirty="0">
                <a:latin typeface="PalatinoLinotype-Roman"/>
              </a:rPr>
              <a:t>Ensure Compliance</a:t>
            </a:r>
            <a:r>
              <a:rPr lang="en-US" dirty="0">
                <a:latin typeface="PalatinoLinotype-Roman"/>
              </a:rPr>
              <a:t>:</a:t>
            </a:r>
          </a:p>
          <a:p>
            <a:pPr lvl="1"/>
            <a:r>
              <a:rPr lang="en-US" dirty="0">
                <a:latin typeface="PalatinoLinotype-Roman"/>
              </a:rPr>
              <a:t>Help organizations comply with security regulations and standards like GDPR, HIPAA, or PCI-DSS.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6FD58A57-5400-E6F8-A1C5-B07A87F31A82}"/>
              </a:ext>
            </a:extLst>
          </p:cNvPr>
          <p:cNvSpPr>
            <a:spLocks noGrp="1"/>
          </p:cNvSpPr>
          <p:nvPr>
            <p:ph type="sldNum" sz="quarter" idx="12"/>
          </p:nvPr>
        </p:nvSpPr>
        <p:spPr/>
        <p:txBody>
          <a:bodyPr/>
          <a:lstStyle/>
          <a:p>
            <a:fld id="{ACAE8505-183B-4FDC-882A-FDF6988C64AE}" type="slidenum">
              <a:rPr lang="en-US" smtClean="0"/>
              <a:t>5</a:t>
            </a:fld>
            <a:endParaRPr lang="en-US"/>
          </a:p>
        </p:txBody>
      </p:sp>
    </p:spTree>
    <p:extLst>
      <p:ext uri="{BB962C8B-B14F-4D97-AF65-F5344CB8AC3E}">
        <p14:creationId xmlns:p14="http://schemas.microsoft.com/office/powerpoint/2010/main" val="153027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1E74-3E6D-282B-8894-50A6F8209D80}"/>
              </a:ext>
            </a:extLst>
          </p:cNvPr>
          <p:cNvSpPr>
            <a:spLocks noGrp="1"/>
          </p:cNvSpPr>
          <p:nvPr>
            <p:ph type="title"/>
          </p:nvPr>
        </p:nvSpPr>
        <p:spPr/>
        <p:txBody>
          <a:bodyPr/>
          <a:lstStyle/>
          <a:p>
            <a:r>
              <a:rPr lang="en-US" dirty="0"/>
              <a:t>Types of Ethical Hacking</a:t>
            </a:r>
          </a:p>
        </p:txBody>
      </p:sp>
      <p:sp>
        <p:nvSpPr>
          <p:cNvPr id="4" name="Rectangle 1">
            <a:extLst>
              <a:ext uri="{FF2B5EF4-FFF2-40B4-BE49-F238E27FC236}">
                <a16:creationId xmlns:a16="http://schemas.microsoft.com/office/drawing/2014/main" id="{71E84F70-F709-F413-4EC6-374A65A8FC18}"/>
              </a:ext>
            </a:extLst>
          </p:cNvPr>
          <p:cNvSpPr>
            <a:spLocks noGrp="1" noChangeArrowheads="1"/>
          </p:cNvSpPr>
          <p:nvPr>
            <p:ph idx="1"/>
          </p:nvPr>
        </p:nvSpPr>
        <p:spPr bwMode="auto">
          <a:xfrm>
            <a:off x="740433" y="1300475"/>
            <a:ext cx="10515599"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PalatinoLinotype-Roman"/>
              </a:rPr>
              <a:t>Web Application Hacking</a:t>
            </a:r>
            <a:r>
              <a:rPr kumimoji="0" lang="en-US" altLang="en-US" sz="2400" b="0" i="0" u="none" strike="noStrike" cap="none" normalizeH="0" baseline="0" dirty="0">
                <a:ln>
                  <a:noFill/>
                </a:ln>
                <a:solidFill>
                  <a:schemeClr val="tx1"/>
                </a:solidFill>
                <a:effectLst/>
                <a:latin typeface="PalatinoLinotype-Roman"/>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PalatinoLinotype-Roman"/>
              </a:rPr>
              <a:t>Testing the security of websites and online portals.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PalatinoLinotype-Roman"/>
              </a:rPr>
              <a:t>Network Hacking</a:t>
            </a:r>
            <a:r>
              <a:rPr kumimoji="0" lang="en-US" altLang="en-US" sz="2400" b="0" i="0" u="none" strike="noStrike" cap="none" normalizeH="0" baseline="0" dirty="0">
                <a:ln>
                  <a:noFill/>
                </a:ln>
                <a:solidFill>
                  <a:schemeClr val="tx1"/>
                </a:solidFill>
                <a:effectLst/>
                <a:latin typeface="PalatinoLinotype-Roman"/>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PalatinoLinotype-Roman"/>
              </a:rPr>
              <a:t>Assessing the robustness of firewalls, routers, and network security configurations.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PalatinoLinotype-Roman"/>
              </a:rPr>
              <a:t>Wireless Network Hacking</a:t>
            </a:r>
            <a:r>
              <a:rPr kumimoji="0" lang="en-US" altLang="en-US" sz="2400" b="0" i="0" u="none" strike="noStrike" cap="none" normalizeH="0" baseline="0" dirty="0">
                <a:ln>
                  <a:noFill/>
                </a:ln>
                <a:solidFill>
                  <a:schemeClr val="tx1"/>
                </a:solidFill>
                <a:effectLst/>
                <a:latin typeface="PalatinoLinotype-Roman"/>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PalatinoLinotype-Roman"/>
              </a:rPr>
              <a:t>Evaluating the security of Wi-Fi networks and protocols.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PalatinoLinotype-Roman"/>
              </a:rPr>
              <a:t>Social Engineering</a:t>
            </a:r>
            <a:r>
              <a:rPr kumimoji="0" lang="en-US" altLang="en-US" sz="2400" b="0" i="0" u="none" strike="noStrike" cap="none" normalizeH="0" baseline="0" dirty="0">
                <a:ln>
                  <a:noFill/>
                </a:ln>
                <a:solidFill>
                  <a:schemeClr val="tx1"/>
                </a:solidFill>
                <a:effectLst/>
                <a:latin typeface="PalatinoLinotype-Roman"/>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PalatinoLinotype-Roman"/>
              </a:rPr>
              <a:t>Testing human factors by attempting phishing or impersonation attacks.</a:t>
            </a:r>
          </a:p>
          <a:p>
            <a:pPr marL="0" indent="0" eaLnBrk="0" fontAlgn="base" hangingPunct="0">
              <a:lnSpc>
                <a:spcPct val="100000"/>
              </a:lnSpc>
              <a:spcBef>
                <a:spcPct val="0"/>
              </a:spcBef>
              <a:spcAft>
                <a:spcPct val="0"/>
              </a:spcAft>
              <a:buFontTx/>
              <a:buChar char="•"/>
            </a:pPr>
            <a:r>
              <a:rPr lang="en-US" sz="2400" b="1" dirty="0">
                <a:latin typeface="PalatinoLinotype-Roman"/>
              </a:rPr>
              <a:t>System Hacking:</a:t>
            </a:r>
          </a:p>
          <a:p>
            <a:pPr marL="457200" lvl="1" indent="0" eaLnBrk="0" fontAlgn="base" hangingPunct="0">
              <a:lnSpc>
                <a:spcPct val="100000"/>
              </a:lnSpc>
              <a:spcBef>
                <a:spcPct val="0"/>
              </a:spcBef>
              <a:spcAft>
                <a:spcPct val="0"/>
              </a:spcAft>
              <a:buFontTx/>
              <a:buChar char="•"/>
            </a:pPr>
            <a:r>
              <a:rPr lang="en-US" dirty="0">
                <a:latin typeface="PalatinoLinotype-Roman"/>
              </a:rPr>
              <a:t>Analyzing operating systems, applications, and servers for vulnerabilities.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A5723F92-B43C-DF69-AAC9-75F18A1D7E2B}"/>
              </a:ext>
            </a:extLst>
          </p:cNvPr>
          <p:cNvSpPr>
            <a:spLocks noGrp="1"/>
          </p:cNvSpPr>
          <p:nvPr>
            <p:ph type="sldNum" sz="quarter" idx="12"/>
          </p:nvPr>
        </p:nvSpPr>
        <p:spPr/>
        <p:txBody>
          <a:bodyPr/>
          <a:lstStyle/>
          <a:p>
            <a:fld id="{ACAE8505-183B-4FDC-882A-FDF6988C64AE}" type="slidenum">
              <a:rPr lang="en-US" smtClean="0"/>
              <a:t>6</a:t>
            </a:fld>
            <a:endParaRPr lang="en-US"/>
          </a:p>
        </p:txBody>
      </p:sp>
    </p:spTree>
    <p:extLst>
      <p:ext uri="{BB962C8B-B14F-4D97-AF65-F5344CB8AC3E}">
        <p14:creationId xmlns:p14="http://schemas.microsoft.com/office/powerpoint/2010/main" val="2260167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E253-F457-CB12-0E87-7C769BA386B1}"/>
              </a:ext>
            </a:extLst>
          </p:cNvPr>
          <p:cNvSpPr>
            <a:spLocks noGrp="1"/>
          </p:cNvSpPr>
          <p:nvPr>
            <p:ph type="title"/>
          </p:nvPr>
        </p:nvSpPr>
        <p:spPr/>
        <p:txBody>
          <a:bodyPr/>
          <a:lstStyle/>
          <a:p>
            <a:r>
              <a:rPr lang="en-US" dirty="0"/>
              <a:t>Role of an Ethical Hacking in an Organization</a:t>
            </a:r>
          </a:p>
        </p:txBody>
      </p:sp>
      <p:sp>
        <p:nvSpPr>
          <p:cNvPr id="3" name="Content Placeholder 2">
            <a:extLst>
              <a:ext uri="{FF2B5EF4-FFF2-40B4-BE49-F238E27FC236}">
                <a16:creationId xmlns:a16="http://schemas.microsoft.com/office/drawing/2014/main" id="{5A571034-AB55-0841-FE83-4DE7BA62CF0D}"/>
              </a:ext>
            </a:extLst>
          </p:cNvPr>
          <p:cNvSpPr>
            <a:spLocks noGrp="1"/>
          </p:cNvSpPr>
          <p:nvPr>
            <p:ph idx="1"/>
          </p:nvPr>
        </p:nvSpPr>
        <p:spPr/>
        <p:txBody>
          <a:bodyPr>
            <a:normAutofit fontScale="92500" lnSpcReduction="10000"/>
          </a:bodyPr>
          <a:lstStyle/>
          <a:p>
            <a:r>
              <a:rPr lang="en-US" sz="1800" b="0" i="0" u="none" strike="noStrike" baseline="0" dirty="0">
                <a:solidFill>
                  <a:srgbClr val="000000"/>
                </a:solidFill>
                <a:latin typeface="PalatinoLinotype-Roman"/>
              </a:rPr>
              <a:t>Unlike threat actors (black hats), who are motivated primarily by financial gain, ethical hackers align themselves on the defensive side of networks, attempting to secure networks by pointing out flaws and misconfigurations that malicious attackers would take advantage of. </a:t>
            </a:r>
          </a:p>
          <a:p>
            <a:r>
              <a:rPr lang="en-US" sz="1800" b="0" i="0" u="none" strike="noStrike" baseline="0" dirty="0">
                <a:solidFill>
                  <a:srgbClr val="000000"/>
                </a:solidFill>
                <a:latin typeface="PalatinoLinotype-Roman"/>
              </a:rPr>
              <a:t>They are commonly associated with penetration testing but really can assume any role within an organization.</a:t>
            </a:r>
          </a:p>
          <a:p>
            <a:r>
              <a:rPr lang="en-US" sz="1800" b="0" i="0" u="none" strike="noStrike" baseline="0" dirty="0">
                <a:solidFill>
                  <a:srgbClr val="000000"/>
                </a:solidFill>
                <a:latin typeface="PalatinoLinotype-Roman"/>
              </a:rPr>
              <a:t> Ethical hackers represent the apex of security practices within an organization.</a:t>
            </a:r>
          </a:p>
          <a:p>
            <a:r>
              <a:rPr lang="en-US" sz="1800" b="0" i="0" u="none" strike="noStrike" baseline="0" dirty="0">
                <a:solidFill>
                  <a:srgbClr val="000000"/>
                </a:solidFill>
                <a:latin typeface="PalatinoLinotype-Roman"/>
              </a:rPr>
              <a:t> These practices start with core areas such as antivirus software and patch management and move on to more complex security issues such as remote automation and administration, as well as ingress and egress, encryption, and authentication. </a:t>
            </a:r>
          </a:p>
          <a:p>
            <a:r>
              <a:rPr lang="en-US" sz="1800" b="0" i="0" u="none" strike="noStrike" baseline="0" dirty="0">
                <a:solidFill>
                  <a:srgbClr val="000000"/>
                </a:solidFill>
                <a:latin typeface="PalatinoLinotype-Roman"/>
              </a:rPr>
              <a:t>Depending on their specific role, ethical hackers use a variety of tools and techniques to search for outdated software, misconfigured systems, and potential security weaknesses within the network.</a:t>
            </a:r>
          </a:p>
          <a:p>
            <a:r>
              <a:rPr lang="en-US" sz="1800" b="0" i="0" u="none" strike="noStrike" baseline="0" dirty="0">
                <a:solidFill>
                  <a:srgbClr val="000000"/>
                </a:solidFill>
                <a:latin typeface="PalatinoLinotype-Roman"/>
              </a:rPr>
              <a:t> They use this information to not only bolster the overall organizational security but to find weaknesses and oversights that attackers would find by using the same techniques they use. </a:t>
            </a:r>
          </a:p>
          <a:p>
            <a:r>
              <a:rPr lang="en-US" sz="1800" b="0" i="0" u="none" strike="noStrike" baseline="0" dirty="0">
                <a:solidFill>
                  <a:srgbClr val="000000"/>
                </a:solidFill>
                <a:latin typeface="PalatinoLinotype-Roman"/>
              </a:rPr>
              <a:t>They are also skilled in the </a:t>
            </a:r>
            <a:r>
              <a:rPr lang="en-US" sz="1800" b="1" i="0" u="none" strike="noStrike" baseline="0" dirty="0">
                <a:solidFill>
                  <a:srgbClr val="000000"/>
                </a:solidFill>
                <a:latin typeface="PalatinoLinotype-Roman"/>
              </a:rPr>
              <a:t>tactics, techniques, and procedures </a:t>
            </a:r>
            <a:r>
              <a:rPr lang="en-US" sz="1800" b="0" i="0" u="none" strike="noStrike" baseline="0" dirty="0">
                <a:solidFill>
                  <a:srgbClr val="000000"/>
                </a:solidFill>
                <a:latin typeface="PalatinoLinotype-Roman"/>
              </a:rPr>
              <a:t>(</a:t>
            </a:r>
            <a:r>
              <a:rPr lang="en-US" sz="1800" b="1" i="0" u="none" strike="noStrike" baseline="0" dirty="0">
                <a:solidFill>
                  <a:srgbClr val="000000"/>
                </a:solidFill>
                <a:latin typeface="PalatinoLinotype-Roman"/>
              </a:rPr>
              <a:t>TTPs</a:t>
            </a:r>
            <a:r>
              <a:rPr lang="en-US" sz="1800" b="0" i="0" u="none" strike="noStrike" baseline="0" dirty="0">
                <a:solidFill>
                  <a:srgbClr val="000000"/>
                </a:solidFill>
                <a:latin typeface="PalatinoLinotype-Roman"/>
              </a:rPr>
              <a:t>) of adversaries. </a:t>
            </a:r>
          </a:p>
          <a:p>
            <a:r>
              <a:rPr lang="en-US" sz="1800" b="0" i="0" u="none" strike="noStrike" baseline="0" dirty="0">
                <a:solidFill>
                  <a:srgbClr val="000000"/>
                </a:solidFill>
                <a:latin typeface="PalatinoLinotype-Roman"/>
              </a:rPr>
              <a:t>This means they understand how attackers operate, what tools they use, how they find information, and how they use that to take advantage of an organization. </a:t>
            </a:r>
          </a:p>
          <a:p>
            <a:pPr marL="0" indent="0">
              <a:buNone/>
            </a:pPr>
            <a:endParaRPr lang="en-US" dirty="0"/>
          </a:p>
        </p:txBody>
      </p:sp>
      <p:sp>
        <p:nvSpPr>
          <p:cNvPr id="4" name="Slide Number Placeholder 3">
            <a:extLst>
              <a:ext uri="{FF2B5EF4-FFF2-40B4-BE49-F238E27FC236}">
                <a16:creationId xmlns:a16="http://schemas.microsoft.com/office/drawing/2014/main" id="{34F00AB5-2DC6-78B8-F04A-216C575DB461}"/>
              </a:ext>
            </a:extLst>
          </p:cNvPr>
          <p:cNvSpPr>
            <a:spLocks noGrp="1"/>
          </p:cNvSpPr>
          <p:nvPr>
            <p:ph type="sldNum" sz="quarter" idx="12"/>
          </p:nvPr>
        </p:nvSpPr>
        <p:spPr/>
        <p:txBody>
          <a:bodyPr/>
          <a:lstStyle/>
          <a:p>
            <a:fld id="{ACAE8505-183B-4FDC-882A-FDF6988C64AE}" type="slidenum">
              <a:rPr lang="en-US" smtClean="0"/>
              <a:t>7</a:t>
            </a:fld>
            <a:endParaRPr lang="en-US"/>
          </a:p>
        </p:txBody>
      </p:sp>
    </p:spTree>
    <p:extLst>
      <p:ext uri="{BB962C8B-B14F-4D97-AF65-F5344CB8AC3E}">
        <p14:creationId xmlns:p14="http://schemas.microsoft.com/office/powerpoint/2010/main" val="157087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276B-0440-B6C2-B00B-6981F04BA8A4}"/>
              </a:ext>
            </a:extLst>
          </p:cNvPr>
          <p:cNvSpPr>
            <a:spLocks noGrp="1"/>
          </p:cNvSpPr>
          <p:nvPr>
            <p:ph type="title"/>
          </p:nvPr>
        </p:nvSpPr>
        <p:spPr/>
        <p:txBody>
          <a:bodyPr/>
          <a:lstStyle/>
          <a:p>
            <a:r>
              <a:rPr lang="en-US" dirty="0"/>
              <a:t>Why do Intrusion and Attack happens?</a:t>
            </a:r>
          </a:p>
        </p:txBody>
      </p:sp>
      <p:sp>
        <p:nvSpPr>
          <p:cNvPr id="3" name="Content Placeholder 2">
            <a:extLst>
              <a:ext uri="{FF2B5EF4-FFF2-40B4-BE49-F238E27FC236}">
                <a16:creationId xmlns:a16="http://schemas.microsoft.com/office/drawing/2014/main" id="{1B8F8EA9-78C3-7D56-1ED2-D3407D1B92A8}"/>
              </a:ext>
            </a:extLst>
          </p:cNvPr>
          <p:cNvSpPr>
            <a:spLocks noGrp="1"/>
          </p:cNvSpPr>
          <p:nvPr>
            <p:ph idx="1"/>
          </p:nvPr>
        </p:nvSpPr>
        <p:spPr/>
        <p:txBody>
          <a:bodyPr>
            <a:normAutofit/>
          </a:bodyPr>
          <a:lstStyle/>
          <a:p>
            <a:r>
              <a:rPr lang="en-US" sz="2400" i="1" dirty="0">
                <a:solidFill>
                  <a:srgbClr val="000000"/>
                </a:solidFill>
                <a:latin typeface="PalatinoLinotype-Roman"/>
              </a:rPr>
              <a:t>A</a:t>
            </a:r>
            <a:r>
              <a:rPr lang="en-US" sz="2400" b="0" i="1" u="none" strike="noStrike" baseline="0" dirty="0">
                <a:solidFill>
                  <a:srgbClr val="000000"/>
                </a:solidFill>
                <a:latin typeface="PalatinoLinotype-Roman"/>
              </a:rPr>
              <a:t>ttacks </a:t>
            </a:r>
            <a:r>
              <a:rPr lang="en-US" sz="2400" b="0" i="0" u="none" strike="noStrike" baseline="0" dirty="0">
                <a:solidFill>
                  <a:srgbClr val="000000"/>
                </a:solidFill>
                <a:latin typeface="PalatinoLinotype-Roman"/>
              </a:rPr>
              <a:t>and </a:t>
            </a:r>
            <a:r>
              <a:rPr lang="en-US" sz="2400" b="0" i="1" u="none" strike="noStrike" baseline="0" dirty="0">
                <a:solidFill>
                  <a:srgbClr val="000000"/>
                </a:solidFill>
                <a:latin typeface="PalatinoLinotype-Roman"/>
              </a:rPr>
              <a:t>intrusions </a:t>
            </a:r>
            <a:r>
              <a:rPr lang="en-US" sz="2400" b="0" i="0" u="none" strike="noStrike" baseline="0" dirty="0">
                <a:solidFill>
                  <a:srgbClr val="000000"/>
                </a:solidFill>
                <a:latin typeface="PalatinoLinotype-Roman"/>
              </a:rPr>
              <a:t>can be broken down into three core areas, sometimes referred to as the </a:t>
            </a:r>
            <a:r>
              <a:rPr lang="en-US" sz="2400" b="1" i="1" u="none" strike="noStrike" baseline="0" dirty="0">
                <a:solidFill>
                  <a:srgbClr val="00B0F0"/>
                </a:solidFill>
                <a:latin typeface="PalatinoLinotype-Roman"/>
              </a:rPr>
              <a:t>intrusion triangle</a:t>
            </a:r>
            <a:r>
              <a:rPr lang="en-US" sz="2400" b="0" i="1" u="none" strike="noStrike" baseline="0" dirty="0">
                <a:solidFill>
                  <a:srgbClr val="000000"/>
                </a:solidFill>
                <a:latin typeface="PalatinoLinotype-Roman"/>
              </a:rPr>
              <a:t> </a:t>
            </a:r>
            <a:r>
              <a:rPr lang="en-US" sz="2400" b="0" i="0" u="none" strike="noStrike" baseline="0" dirty="0">
                <a:solidFill>
                  <a:srgbClr val="000000"/>
                </a:solidFill>
                <a:latin typeface="PalatinoLinotype-Roman"/>
              </a:rPr>
              <a:t>or </a:t>
            </a:r>
            <a:r>
              <a:rPr lang="en-US" sz="2400" b="1" i="1" u="none" strike="noStrike" baseline="0" dirty="0">
                <a:solidFill>
                  <a:srgbClr val="00B0F0"/>
                </a:solidFill>
                <a:latin typeface="PalatinoLinotype-Roman"/>
              </a:rPr>
              <a:t>crime triangle</a:t>
            </a:r>
            <a:r>
              <a:rPr lang="en-US" sz="2400" b="0" i="0" u="none" strike="noStrike" baseline="0" dirty="0">
                <a:solidFill>
                  <a:srgbClr val="000000"/>
                </a:solidFill>
                <a:latin typeface="PalatinoLinotype-Roman"/>
              </a:rPr>
              <a:t>.</a:t>
            </a:r>
          </a:p>
          <a:p>
            <a:r>
              <a:rPr lang="en-US" sz="2400" b="0" i="0" u="none" strike="noStrike" baseline="0" dirty="0">
                <a:solidFill>
                  <a:srgbClr val="000000"/>
                </a:solidFill>
                <a:latin typeface="PalatinoLinotype-Roman"/>
              </a:rPr>
              <a:t> In other words, certain conditions must exist before an attack can occur. These core areas are </a:t>
            </a:r>
            <a:r>
              <a:rPr lang="en-US" sz="2400" b="1" i="0" u="none" strike="noStrike" baseline="0" dirty="0">
                <a:solidFill>
                  <a:srgbClr val="000000"/>
                </a:solidFill>
                <a:latin typeface="PalatinoLinotype-Roman"/>
              </a:rPr>
              <a:t>Motive</a:t>
            </a:r>
            <a:r>
              <a:rPr lang="en-US" sz="2400" b="0" i="0" u="none" strike="noStrike" baseline="0" dirty="0">
                <a:solidFill>
                  <a:srgbClr val="000000"/>
                </a:solidFill>
                <a:latin typeface="PalatinoLinotype-Roman"/>
              </a:rPr>
              <a:t>, </a:t>
            </a:r>
            <a:r>
              <a:rPr lang="en-US" sz="2400" b="1" i="0" u="none" strike="noStrike" baseline="0" dirty="0">
                <a:solidFill>
                  <a:srgbClr val="000000"/>
                </a:solidFill>
                <a:latin typeface="PalatinoLinotype-Roman"/>
              </a:rPr>
              <a:t>Means</a:t>
            </a:r>
            <a:r>
              <a:rPr lang="en-US" sz="2400" b="0" i="0" u="none" strike="noStrike" baseline="0" dirty="0">
                <a:solidFill>
                  <a:srgbClr val="000000"/>
                </a:solidFill>
                <a:latin typeface="PalatinoLinotype-Roman"/>
              </a:rPr>
              <a:t>, and </a:t>
            </a:r>
            <a:r>
              <a:rPr lang="en-US" sz="2400" b="1" i="0" u="none" strike="noStrike" baseline="0" dirty="0">
                <a:solidFill>
                  <a:srgbClr val="000000"/>
                </a:solidFill>
                <a:latin typeface="PalatinoLinotype-Roman"/>
              </a:rPr>
              <a:t>Opportunity</a:t>
            </a:r>
            <a:r>
              <a:rPr lang="en-US" sz="2400" b="0" i="0" u="none" strike="noStrike" baseline="0" dirty="0">
                <a:solidFill>
                  <a:srgbClr val="000000"/>
                </a:solidFill>
                <a:latin typeface="PalatinoLinotype-Roman"/>
              </a:rPr>
              <a:t>. </a:t>
            </a:r>
            <a:endParaRPr lang="en-US" sz="2400" b="1" i="0" u="none" strike="noStrike" baseline="0" dirty="0">
              <a:solidFill>
                <a:srgbClr val="000000"/>
              </a:solidFill>
              <a:latin typeface="PalatinoLinotype-Roman"/>
            </a:endParaRPr>
          </a:p>
          <a:p>
            <a:pPr marL="0" indent="0">
              <a:buNone/>
            </a:pPr>
            <a:endParaRPr lang="en-US" sz="1800" b="0" i="0" u="none" strike="noStrike" baseline="0" dirty="0">
              <a:solidFill>
                <a:srgbClr val="000000"/>
              </a:solidFill>
              <a:latin typeface="Myriad Pro Light"/>
            </a:endParaRPr>
          </a:p>
        </p:txBody>
      </p:sp>
      <p:sp>
        <p:nvSpPr>
          <p:cNvPr id="4" name="Slide Number Placeholder 3">
            <a:extLst>
              <a:ext uri="{FF2B5EF4-FFF2-40B4-BE49-F238E27FC236}">
                <a16:creationId xmlns:a16="http://schemas.microsoft.com/office/drawing/2014/main" id="{215D26C8-2F8B-387C-BCD2-22C7FA91529E}"/>
              </a:ext>
            </a:extLst>
          </p:cNvPr>
          <p:cNvSpPr>
            <a:spLocks noGrp="1"/>
          </p:cNvSpPr>
          <p:nvPr>
            <p:ph type="sldNum" sz="quarter" idx="12"/>
          </p:nvPr>
        </p:nvSpPr>
        <p:spPr/>
        <p:txBody>
          <a:bodyPr/>
          <a:lstStyle/>
          <a:p>
            <a:fld id="{ACAE8505-183B-4FDC-882A-FDF6988C64AE}" type="slidenum">
              <a:rPr lang="en-US" smtClean="0"/>
              <a:t>8</a:t>
            </a:fld>
            <a:endParaRPr lang="en-US"/>
          </a:p>
        </p:txBody>
      </p:sp>
    </p:spTree>
    <p:extLst>
      <p:ext uri="{BB962C8B-B14F-4D97-AF65-F5344CB8AC3E}">
        <p14:creationId xmlns:p14="http://schemas.microsoft.com/office/powerpoint/2010/main" val="2180414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9820D-5F3B-9A61-CF3E-39E8871DCCF4}"/>
              </a:ext>
            </a:extLst>
          </p:cNvPr>
          <p:cNvSpPr>
            <a:spLocks noGrp="1"/>
          </p:cNvSpPr>
          <p:nvPr>
            <p:ph type="title"/>
          </p:nvPr>
        </p:nvSpPr>
        <p:spPr/>
        <p:txBody>
          <a:bodyPr/>
          <a:lstStyle/>
          <a:p>
            <a:r>
              <a:rPr lang="en-US" dirty="0"/>
              <a:t>Motive</a:t>
            </a:r>
          </a:p>
        </p:txBody>
      </p:sp>
      <p:sp>
        <p:nvSpPr>
          <p:cNvPr id="3" name="Content Placeholder 2">
            <a:extLst>
              <a:ext uri="{FF2B5EF4-FFF2-40B4-BE49-F238E27FC236}">
                <a16:creationId xmlns:a16="http://schemas.microsoft.com/office/drawing/2014/main" id="{3C7FA700-CC39-9370-DD44-E397EDC2CF5B}"/>
              </a:ext>
            </a:extLst>
          </p:cNvPr>
          <p:cNvSpPr>
            <a:spLocks noGrp="1"/>
          </p:cNvSpPr>
          <p:nvPr>
            <p:ph idx="1"/>
          </p:nvPr>
        </p:nvSpPr>
        <p:spPr>
          <a:xfrm>
            <a:off x="838200" y="1552754"/>
            <a:ext cx="10515600" cy="4859547"/>
          </a:xfrm>
        </p:spPr>
        <p:txBody>
          <a:bodyPr>
            <a:normAutofit fontScale="55000" lnSpcReduction="20000"/>
          </a:bodyPr>
          <a:lstStyle/>
          <a:p>
            <a:pPr algn="just"/>
            <a:r>
              <a:rPr lang="en-US" sz="2900" b="0" i="0" u="none" strike="noStrike" baseline="0" dirty="0">
                <a:solidFill>
                  <a:srgbClr val="000000"/>
                </a:solidFill>
                <a:latin typeface="PalatinoLinotype-Roman"/>
              </a:rPr>
              <a:t>An attacker must have a reason to want to attack a network. </a:t>
            </a:r>
          </a:p>
          <a:p>
            <a:pPr algn="just"/>
            <a:r>
              <a:rPr lang="en-US" sz="2900" b="0" i="0" u="none" strike="noStrike" baseline="0" dirty="0">
                <a:solidFill>
                  <a:srgbClr val="000000"/>
                </a:solidFill>
                <a:latin typeface="PalatinoLinotype-Roman"/>
              </a:rPr>
              <a:t>These motives include </a:t>
            </a:r>
            <a:r>
              <a:rPr lang="en-US" sz="2900" b="0" i="0" u="none" strike="noStrike" baseline="0" dirty="0">
                <a:solidFill>
                  <a:srgbClr val="FF0000"/>
                </a:solidFill>
                <a:latin typeface="PalatinoLinotype-Roman"/>
              </a:rPr>
              <a:t>exploration, data manipulation, and causing damage, destroying, or stealing data</a:t>
            </a:r>
            <a:r>
              <a:rPr lang="en-US" sz="2900" b="0" i="0" u="none" strike="noStrike" baseline="0" dirty="0">
                <a:solidFill>
                  <a:srgbClr val="000000"/>
                </a:solidFill>
                <a:latin typeface="PalatinoLinotype-Roman"/>
              </a:rPr>
              <a:t>.</a:t>
            </a:r>
          </a:p>
          <a:p>
            <a:pPr algn="just"/>
            <a:r>
              <a:rPr lang="en-US" sz="2900" b="0" i="0" u="none" strike="noStrike" baseline="0" dirty="0">
                <a:solidFill>
                  <a:srgbClr val="000000"/>
                </a:solidFill>
                <a:latin typeface="PalatinoLinotype-Roman"/>
              </a:rPr>
              <a:t> Motives may also be more personal, including </a:t>
            </a:r>
            <a:r>
              <a:rPr lang="en-US" sz="2900" b="0" i="0" u="none" strike="noStrike" baseline="0" dirty="0">
                <a:solidFill>
                  <a:srgbClr val="FF0000"/>
                </a:solidFill>
                <a:latin typeface="PalatinoLinotype-Roman"/>
              </a:rPr>
              <a:t>financial, retaliation, or revenge</a:t>
            </a:r>
            <a:r>
              <a:rPr lang="en-US" sz="2900" b="0" i="0" u="none" strike="noStrike" baseline="0" dirty="0">
                <a:solidFill>
                  <a:srgbClr val="000000"/>
                </a:solidFill>
                <a:latin typeface="PalatinoLinotype-Roman"/>
              </a:rPr>
              <a:t>. </a:t>
            </a:r>
          </a:p>
          <a:p>
            <a:pPr algn="just"/>
            <a:r>
              <a:rPr lang="en-US" sz="2900" b="0" i="0" u="none" strike="noStrike" baseline="0" dirty="0">
                <a:solidFill>
                  <a:srgbClr val="000000"/>
                </a:solidFill>
                <a:latin typeface="PalatinoLinotype-Roman"/>
              </a:rPr>
              <a:t>Examples include a disgruntled employee who wants to do damage based on some grievance with the company managers or coworkers. </a:t>
            </a:r>
          </a:p>
          <a:p>
            <a:pPr algn="just"/>
            <a:r>
              <a:rPr lang="en-US" sz="2900" b="0" i="0" u="none" strike="noStrike" baseline="0" dirty="0">
                <a:solidFill>
                  <a:srgbClr val="000000"/>
                </a:solidFill>
                <a:latin typeface="PalatinoLinotype-Roman"/>
              </a:rPr>
              <a:t>Another would be a cybercrime group targeting a company or industry to extort money through ransomware or some other means.</a:t>
            </a:r>
          </a:p>
          <a:p>
            <a:pPr algn="just"/>
            <a:r>
              <a:rPr lang="en-US" sz="2900" b="0" i="0" u="none" strike="noStrike" baseline="0" dirty="0">
                <a:solidFill>
                  <a:srgbClr val="000000"/>
                </a:solidFill>
                <a:latin typeface="PalatinoLinotype-Roman"/>
              </a:rPr>
              <a:t> Still, another would be a </a:t>
            </a:r>
            <a:r>
              <a:rPr lang="en-US" sz="2900" b="1" i="0" u="none" strike="noStrike" baseline="0" dirty="0">
                <a:solidFill>
                  <a:srgbClr val="000000"/>
                </a:solidFill>
                <a:latin typeface="PalatinoLinotype-Roman"/>
              </a:rPr>
              <a:t>script kiddie </a:t>
            </a:r>
            <a:r>
              <a:rPr lang="en-US" sz="2900" b="0" i="0" u="none" strike="noStrike" baseline="0" dirty="0">
                <a:solidFill>
                  <a:srgbClr val="000000"/>
                </a:solidFill>
                <a:latin typeface="PalatinoLinotype-Roman"/>
              </a:rPr>
              <a:t>who stumbled upon the network and thought it might be interesting to see what they could get access to.  </a:t>
            </a:r>
          </a:p>
          <a:p>
            <a:pPr algn="just"/>
            <a:r>
              <a:rPr lang="en-US" sz="2900" b="0" i="0" u="none" strike="noStrike" baseline="0" dirty="0">
                <a:solidFill>
                  <a:srgbClr val="00B0F0"/>
                </a:solidFill>
                <a:latin typeface="PalatinoLinotype-Roman"/>
              </a:rPr>
              <a:t>For investigators, it is also important to differentiate between motives for criminal activity and the operational goals and objectives associated with the larger crime. </a:t>
            </a:r>
          </a:p>
          <a:p>
            <a:pPr algn="just"/>
            <a:r>
              <a:rPr lang="en-US" sz="2900" b="0" i="0" u="none" strike="noStrike" baseline="0" dirty="0">
                <a:solidFill>
                  <a:srgbClr val="FF0000"/>
                </a:solidFill>
                <a:latin typeface="PalatinoLinotype-Roman"/>
              </a:rPr>
              <a:t>As an example, compromising user accounts is not the goal of an attack; gaining access to the corporate network and stealing data </a:t>
            </a:r>
            <a:r>
              <a:rPr lang="en-US" sz="2900" b="0" i="1" u="none" strike="noStrike" baseline="0" dirty="0">
                <a:solidFill>
                  <a:srgbClr val="FF0000"/>
                </a:solidFill>
                <a:latin typeface="PalatinoLinotype-Roman"/>
              </a:rPr>
              <a:t>is</a:t>
            </a:r>
            <a:r>
              <a:rPr lang="en-US" sz="2900" b="0" i="0" u="none" strike="noStrike" baseline="0" dirty="0">
                <a:solidFill>
                  <a:srgbClr val="FF0000"/>
                </a:solidFill>
                <a:latin typeface="PalatinoLinotype-Roman"/>
              </a:rPr>
              <a:t>. The account compromise is simply an operational goal. </a:t>
            </a:r>
          </a:p>
          <a:p>
            <a:pPr algn="just"/>
            <a:r>
              <a:rPr lang="en-US" sz="2900" b="0" i="0" u="none" strike="noStrike" baseline="0" dirty="0">
                <a:solidFill>
                  <a:srgbClr val="000000"/>
                </a:solidFill>
                <a:latin typeface="PalatinoLinotype-Roman"/>
              </a:rPr>
              <a:t>It may also be important to understand the intensity of an attack and the motives behind it.</a:t>
            </a:r>
          </a:p>
          <a:p>
            <a:pPr algn="just"/>
            <a:r>
              <a:rPr lang="en-US" sz="2900" b="0" i="0" u="none" strike="noStrike" baseline="0" dirty="0">
                <a:solidFill>
                  <a:srgbClr val="000000"/>
                </a:solidFill>
                <a:latin typeface="PalatinoLinotype-Roman"/>
              </a:rPr>
              <a:t> People who are desperate are more determined to achieve their goals.</a:t>
            </a:r>
          </a:p>
          <a:p>
            <a:pPr algn="just"/>
            <a:r>
              <a:rPr lang="en-US" sz="2900" b="0" i="0" u="none" strike="noStrike" baseline="0" dirty="0">
                <a:solidFill>
                  <a:srgbClr val="000000"/>
                </a:solidFill>
                <a:latin typeface="PalatinoLinotype-Roman"/>
              </a:rPr>
              <a:t> The employee who is in a bad financial situation may see accessing and stealing company funds as the only means to alleviate the situation. And with that, the higher the pressure, the more likely it is that the employee will not only commit the crime but take larger risks to meet that goal. </a:t>
            </a:r>
            <a:endParaRPr lang="en-US" sz="2900" dirty="0">
              <a:latin typeface="PalatinoLinotype-Roman"/>
            </a:endParaRPr>
          </a:p>
          <a:p>
            <a:endParaRPr lang="en-US" dirty="0"/>
          </a:p>
        </p:txBody>
      </p:sp>
      <p:sp>
        <p:nvSpPr>
          <p:cNvPr id="4" name="Slide Number Placeholder 3">
            <a:extLst>
              <a:ext uri="{FF2B5EF4-FFF2-40B4-BE49-F238E27FC236}">
                <a16:creationId xmlns:a16="http://schemas.microsoft.com/office/drawing/2014/main" id="{DC9031D5-E37D-C612-1C1F-487CEAA05A36}"/>
              </a:ext>
            </a:extLst>
          </p:cNvPr>
          <p:cNvSpPr>
            <a:spLocks noGrp="1"/>
          </p:cNvSpPr>
          <p:nvPr>
            <p:ph type="sldNum" sz="quarter" idx="12"/>
          </p:nvPr>
        </p:nvSpPr>
        <p:spPr/>
        <p:txBody>
          <a:bodyPr/>
          <a:lstStyle/>
          <a:p>
            <a:fld id="{ACAE8505-183B-4FDC-882A-FDF6988C64AE}" type="slidenum">
              <a:rPr lang="en-US" smtClean="0"/>
              <a:t>9</a:t>
            </a:fld>
            <a:endParaRPr lang="en-US"/>
          </a:p>
        </p:txBody>
      </p:sp>
    </p:spTree>
    <p:extLst>
      <p:ext uri="{BB962C8B-B14F-4D97-AF65-F5344CB8AC3E}">
        <p14:creationId xmlns:p14="http://schemas.microsoft.com/office/powerpoint/2010/main" val="2526275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8113</TotalTime>
  <Words>6539</Words>
  <Application>Microsoft Office PowerPoint</Application>
  <PresentationFormat>Widescreen</PresentationFormat>
  <Paragraphs>412</Paragraphs>
  <Slides>45</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Aptos</vt:lpstr>
      <vt:lpstr>Aptos Display</vt:lpstr>
      <vt:lpstr>Arial</vt:lpstr>
      <vt:lpstr>FreeSerif</vt:lpstr>
      <vt:lpstr>Minion Pro</vt:lpstr>
      <vt:lpstr>Myriad Pro Light</vt:lpstr>
      <vt:lpstr>PalatinoLinotype-Bold</vt:lpstr>
      <vt:lpstr>PalatinoLinotype-Roman</vt:lpstr>
      <vt:lpstr>Office Theme</vt:lpstr>
      <vt:lpstr>Ethical Hacking Concepts</vt:lpstr>
      <vt:lpstr>Ethical Hacking</vt:lpstr>
      <vt:lpstr>Types of Hacker</vt:lpstr>
      <vt:lpstr>Key Features of Ethical Hacking</vt:lpstr>
      <vt:lpstr>Goals of Ethical Hacking</vt:lpstr>
      <vt:lpstr>Types of Ethical Hacking</vt:lpstr>
      <vt:lpstr>Role of an Ethical Hacking in an Organization</vt:lpstr>
      <vt:lpstr>Why do Intrusion and Attack happens?</vt:lpstr>
      <vt:lpstr>Motive</vt:lpstr>
      <vt:lpstr>Means</vt:lpstr>
      <vt:lpstr>Opportunity</vt:lpstr>
      <vt:lpstr>PowerPoint Presentation</vt:lpstr>
      <vt:lpstr>Black Hat Hackers</vt:lpstr>
      <vt:lpstr>PowerPoint Presentation</vt:lpstr>
      <vt:lpstr>PowerPoint Presentation</vt:lpstr>
      <vt:lpstr>PowerPoint Presentation</vt:lpstr>
      <vt:lpstr>White Hat Hacker</vt:lpstr>
      <vt:lpstr>PowerPoint Presentation</vt:lpstr>
      <vt:lpstr>PowerPoint Presentation</vt:lpstr>
      <vt:lpstr>Grey Hat Hacker</vt:lpstr>
      <vt:lpstr>Attack Targets and Types</vt:lpstr>
      <vt:lpstr>Attack Targets and Types (Network)</vt:lpstr>
      <vt:lpstr>Attack Targets and Types (Application)</vt:lpstr>
      <vt:lpstr>Attack Targets and Types (Host)</vt:lpstr>
      <vt:lpstr>The Anatomy of an Attack</vt:lpstr>
      <vt:lpstr>PowerPoint Presentation</vt:lpstr>
      <vt:lpstr>Reconnaissance</vt:lpstr>
      <vt:lpstr>Cont..</vt:lpstr>
      <vt:lpstr>Weaponization</vt:lpstr>
      <vt:lpstr>Cont…</vt:lpstr>
      <vt:lpstr>Delivery</vt:lpstr>
      <vt:lpstr>Exploitation</vt:lpstr>
      <vt:lpstr>Cont…</vt:lpstr>
      <vt:lpstr>Installation</vt:lpstr>
      <vt:lpstr>Cont..</vt:lpstr>
      <vt:lpstr>Command &amp; Control</vt:lpstr>
      <vt:lpstr>PowerPoint Presentation</vt:lpstr>
      <vt:lpstr>Action on Objectives</vt:lpstr>
      <vt:lpstr>Cont..</vt:lpstr>
      <vt:lpstr>Ethical Hacking &amp; Penetration Testing</vt:lpstr>
      <vt:lpstr>PowerPoint Presentation</vt:lpstr>
      <vt:lpstr>PowerPoint Presentation</vt:lpstr>
      <vt:lpstr>Defensive Technologies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Concepts</dc:title>
  <dc:creator>Risala Khan</dc:creator>
  <cp:lastModifiedBy>Md. Shakil Hossain</cp:lastModifiedBy>
  <cp:revision>38</cp:revision>
  <dcterms:created xsi:type="dcterms:W3CDTF">2024-12-13T15:56:58Z</dcterms:created>
  <dcterms:modified xsi:type="dcterms:W3CDTF">2025-03-19T11:25:47Z</dcterms:modified>
</cp:coreProperties>
</file>