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81" r:id="rId2"/>
    <p:sldId id="328" r:id="rId3"/>
    <p:sldId id="330" r:id="rId4"/>
    <p:sldId id="331" r:id="rId5"/>
    <p:sldId id="332" r:id="rId6"/>
    <p:sldId id="271" r:id="rId7"/>
    <p:sldId id="272" r:id="rId8"/>
    <p:sldId id="273" r:id="rId9"/>
    <p:sldId id="274" r:id="rId10"/>
    <p:sldId id="275" r:id="rId11"/>
    <p:sldId id="292" r:id="rId12"/>
    <p:sldId id="293" r:id="rId13"/>
    <p:sldId id="258" r:id="rId14"/>
    <p:sldId id="259" r:id="rId15"/>
    <p:sldId id="260" r:id="rId16"/>
    <p:sldId id="291" r:id="rId17"/>
    <p:sldId id="261" r:id="rId18"/>
    <p:sldId id="262" r:id="rId19"/>
    <p:sldId id="329" r:id="rId20"/>
    <p:sldId id="265" r:id="rId21"/>
    <p:sldId id="26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282" r:id="rId40"/>
    <p:sldId id="333" r:id="rId41"/>
    <p:sldId id="283" r:id="rId42"/>
    <p:sldId id="284" r:id="rId43"/>
    <p:sldId id="285"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B0508-FAC0-4E1B-8E11-8F20BA49BC83}"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25264-ABCC-48D7-8293-EAB607980026}" type="slidenum">
              <a:rPr lang="en-US" smtClean="0"/>
              <a:t>‹#›</a:t>
            </a:fld>
            <a:endParaRPr lang="en-US"/>
          </a:p>
        </p:txBody>
      </p:sp>
    </p:spTree>
    <p:extLst>
      <p:ext uri="{BB962C8B-B14F-4D97-AF65-F5344CB8AC3E}">
        <p14:creationId xmlns:p14="http://schemas.microsoft.com/office/powerpoint/2010/main" val="357903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a:t>
            </a:r>
            <a:r>
              <a:rPr lang="en-US" b="1" dirty="0"/>
              <a:t>SA account</a:t>
            </a:r>
            <a:r>
              <a:rPr lang="en-US" dirty="0"/>
              <a:t> (System Administrator account) is a built-in account in Microsoft SQL Server that has full administrative privileges. It is often used to manage databases, configure security settings, and perform maintenance tasks.</a:t>
            </a:r>
          </a:p>
          <a:p>
            <a:pPr>
              <a:buNone/>
            </a:pPr>
            <a:r>
              <a:rPr lang="en-US" b="1" dirty="0"/>
              <a:t>Key Features of the SA Account:</a:t>
            </a:r>
            <a:endParaRPr lang="en-US" dirty="0"/>
          </a:p>
          <a:p>
            <a:pPr>
              <a:buFont typeface="+mj-lt"/>
              <a:buAutoNum type="arabicPeriod"/>
            </a:pPr>
            <a:r>
              <a:rPr lang="en-US" b="1" dirty="0"/>
              <a:t>Full Control</a:t>
            </a:r>
            <a:r>
              <a:rPr lang="en-US" dirty="0"/>
              <a:t> – Has unrestricted access to all SQL Server databases.</a:t>
            </a:r>
          </a:p>
          <a:p>
            <a:pPr>
              <a:buFont typeface="+mj-lt"/>
              <a:buAutoNum type="arabicPeriod"/>
            </a:pPr>
            <a:r>
              <a:rPr lang="en-US" b="1" dirty="0"/>
              <a:t>Used for Configuration</a:t>
            </a:r>
            <a:r>
              <a:rPr lang="en-US" dirty="0"/>
              <a:t> – Essential for database setup and management.</a:t>
            </a:r>
          </a:p>
          <a:p>
            <a:pPr>
              <a:buFont typeface="+mj-lt"/>
              <a:buAutoNum type="arabicPeriod"/>
            </a:pPr>
            <a:r>
              <a:rPr lang="en-US" b="1" dirty="0"/>
              <a:t>Can Bypass Permissions</a:t>
            </a:r>
            <a:r>
              <a:rPr lang="en-US" dirty="0"/>
              <a:t> – Has the highest level of access, meaning it can override restrictions.</a:t>
            </a:r>
          </a:p>
          <a:p>
            <a:pPr>
              <a:buNone/>
            </a:pPr>
            <a:r>
              <a:rPr lang="en-US" b="1" dirty="0"/>
              <a:t>Security Risks:</a:t>
            </a:r>
            <a:endParaRPr lang="en-US" dirty="0"/>
          </a:p>
          <a:p>
            <a:pPr>
              <a:buFont typeface="Arial" panose="020B0604020202020204" pitchFamily="34" charset="0"/>
              <a:buChar char="•"/>
            </a:pPr>
            <a:r>
              <a:rPr lang="en-US" b="1" dirty="0"/>
              <a:t>Weak Passwords</a:t>
            </a:r>
            <a:r>
              <a:rPr lang="en-US" dirty="0"/>
              <a:t> – If the SA account has a weak password, attackers can exploit it to gain complete control over the database.</a:t>
            </a:r>
          </a:p>
          <a:p>
            <a:pPr>
              <a:buFont typeface="Arial" panose="020B0604020202020204" pitchFamily="34" charset="0"/>
              <a:buChar char="•"/>
            </a:pPr>
            <a:r>
              <a:rPr lang="en-US" b="1" dirty="0"/>
              <a:t>Misuse</a:t>
            </a:r>
            <a:r>
              <a:rPr lang="en-US" dirty="0"/>
              <a:t> – If improperly used, it could lead to unauthorized changes or accidental data loss.</a:t>
            </a:r>
          </a:p>
          <a:p>
            <a:pPr>
              <a:buFont typeface="Arial" panose="020B0604020202020204" pitchFamily="34" charset="0"/>
              <a:buChar char="•"/>
            </a:pPr>
            <a:r>
              <a:rPr lang="en-US" b="1" dirty="0"/>
              <a:t>Target for Hackers</a:t>
            </a:r>
            <a:r>
              <a:rPr lang="en-US" dirty="0"/>
              <a:t> – Since it has full administrative power, attackers often try to compromise it through brute force attacks or SQL injection.</a:t>
            </a:r>
          </a:p>
          <a:p>
            <a:pPr>
              <a:buNone/>
            </a:pPr>
            <a:r>
              <a:rPr lang="en-US" b="1" dirty="0"/>
              <a:t>Best Practices to Secure the SA Account:</a:t>
            </a:r>
            <a:endParaRPr lang="en-US" dirty="0"/>
          </a:p>
          <a:p>
            <a:pPr>
              <a:buFont typeface="Arial" panose="020B0604020202020204" pitchFamily="34" charset="0"/>
              <a:buChar char="•"/>
            </a:pPr>
            <a:r>
              <a:rPr lang="en-US" b="1" dirty="0"/>
              <a:t>Disable the SA Account</a:t>
            </a:r>
            <a:r>
              <a:rPr lang="en-US" dirty="0"/>
              <a:t> if not needed.</a:t>
            </a:r>
          </a:p>
          <a:p>
            <a:pPr>
              <a:buFont typeface="Arial" panose="020B0604020202020204" pitchFamily="34" charset="0"/>
              <a:buChar char="•"/>
            </a:pPr>
            <a:r>
              <a:rPr lang="en-US" b="1" dirty="0"/>
              <a:t>Use Strong Passwords</a:t>
            </a:r>
            <a:r>
              <a:rPr lang="en-US" dirty="0"/>
              <a:t> to prevent brute force attacks.</a:t>
            </a:r>
          </a:p>
          <a:p>
            <a:pPr>
              <a:buFont typeface="Arial" panose="020B0604020202020204" pitchFamily="34" charset="0"/>
              <a:buChar char="•"/>
            </a:pPr>
            <a:r>
              <a:rPr lang="en-US" b="1" dirty="0"/>
              <a:t>Implement Least Privilege</a:t>
            </a:r>
            <a:r>
              <a:rPr lang="en-US" dirty="0"/>
              <a:t> by creating dedicated accounts with minimal permissions.</a:t>
            </a:r>
          </a:p>
          <a:p>
            <a:pPr>
              <a:buFont typeface="Arial" panose="020B0604020202020204" pitchFamily="34" charset="0"/>
              <a:buChar char="•"/>
            </a:pPr>
            <a:r>
              <a:rPr lang="en-US" b="1" dirty="0"/>
              <a:t>Enable Logging &amp; Monitoring</a:t>
            </a:r>
            <a:r>
              <a:rPr lang="en-US" dirty="0"/>
              <a:t> to detect suspicious activity.</a:t>
            </a:r>
          </a:p>
          <a:p>
            <a:r>
              <a:rPr lang="en-US"/>
              <a:t>Would you like guidance on securing SQL Server accounts further?</a:t>
            </a:r>
          </a:p>
          <a:p>
            <a:endParaRPr lang="en-US"/>
          </a:p>
        </p:txBody>
      </p:sp>
      <p:sp>
        <p:nvSpPr>
          <p:cNvPr id="4" name="Slide Number Placeholder 3"/>
          <p:cNvSpPr>
            <a:spLocks noGrp="1"/>
          </p:cNvSpPr>
          <p:nvPr>
            <p:ph type="sldNum" sz="quarter" idx="5"/>
          </p:nvPr>
        </p:nvSpPr>
        <p:spPr/>
        <p:txBody>
          <a:bodyPr/>
          <a:lstStyle/>
          <a:p>
            <a:fld id="{CC925264-ABCC-48D7-8293-EAB607980026}" type="slidenum">
              <a:rPr lang="en-US" smtClean="0"/>
              <a:t>28</a:t>
            </a:fld>
            <a:endParaRPr lang="en-US"/>
          </a:p>
        </p:txBody>
      </p:sp>
    </p:spTree>
    <p:extLst>
      <p:ext uri="{BB962C8B-B14F-4D97-AF65-F5344CB8AC3E}">
        <p14:creationId xmlns:p14="http://schemas.microsoft.com/office/powerpoint/2010/main" val="184190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25264-ABCC-48D7-8293-EAB607980026}" type="slidenum">
              <a:rPr lang="en-US" smtClean="0"/>
              <a:t>35</a:t>
            </a:fld>
            <a:endParaRPr lang="en-US"/>
          </a:p>
        </p:txBody>
      </p:sp>
    </p:spTree>
    <p:extLst>
      <p:ext uri="{BB962C8B-B14F-4D97-AF65-F5344CB8AC3E}">
        <p14:creationId xmlns:p14="http://schemas.microsoft.com/office/powerpoint/2010/main" val="364782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EE56-370E-265A-C6C9-0D470AD17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062E5-86A7-EB0D-F689-F7F04DC58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92ED1-3E42-4F0E-23B8-3278DEFFD566}"/>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5" name="Footer Placeholder 4">
            <a:extLst>
              <a:ext uri="{FF2B5EF4-FFF2-40B4-BE49-F238E27FC236}">
                <a16:creationId xmlns:a16="http://schemas.microsoft.com/office/drawing/2014/main" id="{94B49A66-6D7C-7C6F-0E97-30C479E5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255D5-B254-B447-94A1-423C877E0A3E}"/>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220249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EFD-D5D6-9A9F-32F2-D07588005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AAED2-9C44-DD5E-B864-851B3FF6CB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A32EF-AFA9-2AE6-934E-40A99C452BC8}"/>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5" name="Footer Placeholder 4">
            <a:extLst>
              <a:ext uri="{FF2B5EF4-FFF2-40B4-BE49-F238E27FC236}">
                <a16:creationId xmlns:a16="http://schemas.microsoft.com/office/drawing/2014/main" id="{1E5CFFEC-A9CA-3338-898F-F5E805C6A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B08AE-FF4F-A610-9886-022E1918FD28}"/>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418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CEA02-0A72-0406-3C41-AD17A6F91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297FD-849D-C055-6944-3DFDDB161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BE604-B353-6E55-FE64-287F508F2217}"/>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5" name="Footer Placeholder 4">
            <a:extLst>
              <a:ext uri="{FF2B5EF4-FFF2-40B4-BE49-F238E27FC236}">
                <a16:creationId xmlns:a16="http://schemas.microsoft.com/office/drawing/2014/main" id="{1D4C5ED9-159E-7CC5-3E39-D51606089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5D584-3FD3-B7BE-6E93-3F97A37DB1EF}"/>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416613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FE13-7CAA-151D-0F99-313364FBE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FCB15-41D5-EA70-8D43-4747C7BF7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68FB5-7B2A-27DB-0AA2-A5D8E0F8512C}"/>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5" name="Footer Placeholder 4">
            <a:extLst>
              <a:ext uri="{FF2B5EF4-FFF2-40B4-BE49-F238E27FC236}">
                <a16:creationId xmlns:a16="http://schemas.microsoft.com/office/drawing/2014/main" id="{46293420-5ED8-2D90-9266-7093AE9FB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7BC70-9BF0-5DD7-8467-B42FE525F0A9}"/>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379028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C1EA-C510-CA9C-8F4E-CF24391D2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B9346-9579-39C6-80B8-270CBAA5C4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41FA1-84C2-B459-CD7C-C78A75577CEA}"/>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5" name="Footer Placeholder 4">
            <a:extLst>
              <a:ext uri="{FF2B5EF4-FFF2-40B4-BE49-F238E27FC236}">
                <a16:creationId xmlns:a16="http://schemas.microsoft.com/office/drawing/2014/main" id="{B9615D1B-2A21-73F1-C4F3-1632C827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171A2-689B-7F1F-3ADE-78CEF3A86669}"/>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413886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138D-B84C-18B5-59B1-5E2915D69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9AE64-1EB7-DCEF-B5DF-B8C192658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AD40E6-65E0-DBBD-3743-8A8731029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52286-B3B5-0526-A85A-07F91206341D}"/>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6" name="Footer Placeholder 5">
            <a:extLst>
              <a:ext uri="{FF2B5EF4-FFF2-40B4-BE49-F238E27FC236}">
                <a16:creationId xmlns:a16="http://schemas.microsoft.com/office/drawing/2014/main" id="{A10E8672-611A-B17A-16C8-7EDAAB191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E8B80-6A14-6230-9AA1-0815E34F8395}"/>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273992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B168-A2BE-E75B-ED0D-B14F3C5701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E334B-F81F-FB5E-1049-19D0D81F2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86FA8-4B80-DEF5-EF97-A1D612367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65992-8D74-8516-9A5D-DD02A2EB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1389F-2F32-D5A7-CCA8-AC8DC211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76128-0874-9CF1-E5AC-FCEA38CCCE87}"/>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8" name="Footer Placeholder 7">
            <a:extLst>
              <a:ext uri="{FF2B5EF4-FFF2-40B4-BE49-F238E27FC236}">
                <a16:creationId xmlns:a16="http://schemas.microsoft.com/office/drawing/2014/main" id="{F2DB9EB5-AE7B-269C-4E1F-564D6859BA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736B7-E424-9362-90EF-8CE85F3C03DF}"/>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7350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E5ED-35F8-5248-1EFE-571CE35568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17FD0E-BBC9-0B9C-22B5-6D8377775623}"/>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4" name="Footer Placeholder 3">
            <a:extLst>
              <a:ext uri="{FF2B5EF4-FFF2-40B4-BE49-F238E27FC236}">
                <a16:creationId xmlns:a16="http://schemas.microsoft.com/office/drawing/2014/main" id="{1B6F4C08-DD9A-B077-3B99-39E61057F8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E1547-2711-4944-41DF-9F60418713E8}"/>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78518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96681-D5AF-929A-3C3A-3729C02492FF}"/>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3" name="Footer Placeholder 2">
            <a:extLst>
              <a:ext uri="{FF2B5EF4-FFF2-40B4-BE49-F238E27FC236}">
                <a16:creationId xmlns:a16="http://schemas.microsoft.com/office/drawing/2014/main" id="{7A535F74-9906-551C-EAA3-5BB5FF0A6A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3EBF3-1E8F-963B-6ECA-033A85AD40FB}"/>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378754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6A02-E282-4520-DB41-27CE56B79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DA3976-B5E6-7B6F-DCB0-BDB382997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D51A43-D94E-0793-385D-FE7DD01BE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DB815-B7DC-5DBC-7A90-9BDD2CA1CB7E}"/>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6" name="Footer Placeholder 5">
            <a:extLst>
              <a:ext uri="{FF2B5EF4-FFF2-40B4-BE49-F238E27FC236}">
                <a16:creationId xmlns:a16="http://schemas.microsoft.com/office/drawing/2014/main" id="{55C8FDE3-A3AB-413A-50DC-930817082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8D93B-A0F1-C9A5-08A9-265BB7E045BB}"/>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33127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E355-D709-D0DA-A57C-972734B8F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2C7C9-3191-2853-A5F1-FA92E5C8F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36AB3-7AB0-0E2E-9DE5-0B606075B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9A958-DF4E-528A-5E89-8FA4D181EA9E}"/>
              </a:ext>
            </a:extLst>
          </p:cNvPr>
          <p:cNvSpPr>
            <a:spLocks noGrp="1"/>
          </p:cNvSpPr>
          <p:nvPr>
            <p:ph type="dt" sz="half" idx="10"/>
          </p:nvPr>
        </p:nvSpPr>
        <p:spPr/>
        <p:txBody>
          <a:bodyPr/>
          <a:lstStyle/>
          <a:p>
            <a:fld id="{03DD693B-B989-4390-8A25-C4B5BEDA8DF9}" type="datetimeFigureOut">
              <a:rPr lang="en-US" smtClean="0"/>
              <a:t>6/17/2025</a:t>
            </a:fld>
            <a:endParaRPr lang="en-US"/>
          </a:p>
        </p:txBody>
      </p:sp>
      <p:sp>
        <p:nvSpPr>
          <p:cNvPr id="6" name="Footer Placeholder 5">
            <a:extLst>
              <a:ext uri="{FF2B5EF4-FFF2-40B4-BE49-F238E27FC236}">
                <a16:creationId xmlns:a16="http://schemas.microsoft.com/office/drawing/2014/main" id="{11F39195-B612-CDB5-24F8-736AF07B6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3220-313E-A575-BA08-DBC86AA0615A}"/>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2924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EF5C7-FDDE-C65E-402A-A42DF137A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3DFA9-6772-E30A-778B-638E1901D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2824E-19A8-3CA7-F371-4BBBB5F9C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DD693B-B989-4390-8A25-C4B5BEDA8DF9}" type="datetimeFigureOut">
              <a:rPr lang="en-US" smtClean="0"/>
              <a:t>6/17/2025</a:t>
            </a:fld>
            <a:endParaRPr lang="en-US"/>
          </a:p>
        </p:txBody>
      </p:sp>
      <p:sp>
        <p:nvSpPr>
          <p:cNvPr id="5" name="Footer Placeholder 4">
            <a:extLst>
              <a:ext uri="{FF2B5EF4-FFF2-40B4-BE49-F238E27FC236}">
                <a16:creationId xmlns:a16="http://schemas.microsoft.com/office/drawing/2014/main" id="{99B3FE47-EE54-C3AD-125A-F05169448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B3E523-8DFF-C506-5D4C-E03F53B52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F0B8AB-34A5-4EE4-A957-6C3EAEB73294}" type="slidenum">
              <a:rPr lang="en-US" smtClean="0"/>
              <a:t>‹#›</a:t>
            </a:fld>
            <a:endParaRPr lang="en-US"/>
          </a:p>
        </p:txBody>
      </p:sp>
    </p:spTree>
    <p:extLst>
      <p:ext uri="{BB962C8B-B14F-4D97-AF65-F5344CB8AC3E}">
        <p14:creationId xmlns:p14="http://schemas.microsoft.com/office/powerpoint/2010/main" val="123000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289C-3270-1C2F-6CFF-711FD6441BB6}"/>
              </a:ext>
            </a:extLst>
          </p:cNvPr>
          <p:cNvSpPr>
            <a:spLocks noGrp="1"/>
          </p:cNvSpPr>
          <p:nvPr>
            <p:ph type="ctrTitle"/>
          </p:nvPr>
        </p:nvSpPr>
        <p:spPr/>
        <p:txBody>
          <a:bodyPr/>
          <a:lstStyle/>
          <a:p>
            <a:r>
              <a:rPr lang="en-US" dirty="0"/>
              <a:t>Vulnerability Assessment</a:t>
            </a:r>
          </a:p>
        </p:txBody>
      </p:sp>
      <p:sp>
        <p:nvSpPr>
          <p:cNvPr id="3" name="Subtitle 2">
            <a:extLst>
              <a:ext uri="{FF2B5EF4-FFF2-40B4-BE49-F238E27FC236}">
                <a16:creationId xmlns:a16="http://schemas.microsoft.com/office/drawing/2014/main" id="{97255BE5-89A5-6EA9-CBD9-DF25CB0CA6BC}"/>
              </a:ext>
            </a:extLst>
          </p:cNvPr>
          <p:cNvSpPr>
            <a:spLocks noGrp="1"/>
          </p:cNvSpPr>
          <p:nvPr>
            <p:ph type="subTitle" idx="1"/>
          </p:nvPr>
        </p:nvSpPr>
        <p:spPr/>
        <p:txBody>
          <a:bodyPr/>
          <a:lstStyle/>
          <a:p>
            <a:r>
              <a:rPr lang="en-US" dirty="0"/>
              <a:t>Dr. Risala </a:t>
            </a:r>
            <a:r>
              <a:rPr lang="en-US" dirty="0" err="1"/>
              <a:t>Tasin</a:t>
            </a:r>
            <a:r>
              <a:rPr lang="en-US" dirty="0"/>
              <a:t> Khan</a:t>
            </a:r>
          </a:p>
          <a:p>
            <a:r>
              <a:rPr lang="en-US" dirty="0"/>
              <a:t>Professor</a:t>
            </a:r>
          </a:p>
          <a:p>
            <a:r>
              <a:rPr lang="en-US" dirty="0"/>
              <a:t>IIT, JU</a:t>
            </a:r>
          </a:p>
        </p:txBody>
      </p:sp>
      <p:sp>
        <p:nvSpPr>
          <p:cNvPr id="4" name="Slide Number Placeholder 3">
            <a:extLst>
              <a:ext uri="{FF2B5EF4-FFF2-40B4-BE49-F238E27FC236}">
                <a16:creationId xmlns:a16="http://schemas.microsoft.com/office/drawing/2014/main" id="{E21D1AA7-F0DA-9731-B2FF-607EF4CAB3B7}"/>
              </a:ext>
            </a:extLst>
          </p:cNvPr>
          <p:cNvSpPr>
            <a:spLocks noGrp="1"/>
          </p:cNvSpPr>
          <p:nvPr>
            <p:ph type="sldNum" sz="quarter" idx="12"/>
          </p:nvPr>
        </p:nvSpPr>
        <p:spPr/>
        <p:txBody>
          <a:bodyPr/>
          <a:lstStyle/>
          <a:p>
            <a:fld id="{3A86846E-68FB-4C71-8989-BC9D227DD11A}" type="slidenum">
              <a:rPr lang="en-US" smtClean="0"/>
              <a:t>1</a:t>
            </a:fld>
            <a:endParaRPr lang="en-US"/>
          </a:p>
        </p:txBody>
      </p:sp>
    </p:spTree>
    <p:extLst>
      <p:ext uri="{BB962C8B-B14F-4D97-AF65-F5344CB8AC3E}">
        <p14:creationId xmlns:p14="http://schemas.microsoft.com/office/powerpoint/2010/main" val="157187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2221E8-37B6-5795-576F-10A8626CD3D4}"/>
              </a:ext>
            </a:extLst>
          </p:cNvPr>
          <p:cNvPicPr>
            <a:picLocks noChangeAspect="1"/>
          </p:cNvPicPr>
          <p:nvPr/>
        </p:nvPicPr>
        <p:blipFill>
          <a:blip r:embed="rId2"/>
          <a:stretch>
            <a:fillRect/>
          </a:stretch>
        </p:blipFill>
        <p:spPr>
          <a:xfrm>
            <a:off x="703182" y="1173635"/>
            <a:ext cx="4777381" cy="43409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696344E-76FF-D126-D17A-908FF37D6CBB}"/>
              </a:ext>
            </a:extLst>
          </p:cNvPr>
          <p:cNvSpPr>
            <a:spLocks noGrp="1"/>
          </p:cNvSpPr>
          <p:nvPr>
            <p:ph idx="1"/>
          </p:nvPr>
        </p:nvSpPr>
        <p:spPr>
          <a:xfrm>
            <a:off x="5641573" y="431063"/>
            <a:ext cx="6157491" cy="6013803"/>
          </a:xfrm>
        </p:spPr>
        <p:txBody>
          <a:bodyPr>
            <a:normAutofit/>
          </a:bodyPr>
          <a:lstStyle/>
          <a:p>
            <a:pPr algn="just"/>
            <a:r>
              <a:rPr lang="en-US" sz="3200" b="1" i="0" u="none" strike="noStrike" baseline="0" dirty="0">
                <a:latin typeface="Minion Pro"/>
              </a:rPr>
              <a:t>Internal assessment</a:t>
            </a:r>
            <a:r>
              <a:rPr lang="en-US" sz="3200" b="0" i="0" u="none" strike="noStrike" baseline="0" dirty="0">
                <a:latin typeface="Minion Pro"/>
              </a:rPr>
              <a:t>:</a:t>
            </a:r>
          </a:p>
          <a:p>
            <a:pPr algn="just"/>
            <a:r>
              <a:rPr lang="en-US" sz="2400" b="0" i="0" u="none" strike="noStrike" baseline="0" dirty="0">
                <a:latin typeface="Minion Pro"/>
              </a:rPr>
              <a:t> </a:t>
            </a:r>
            <a:r>
              <a:rPr lang="en-US" sz="2400" dirty="0"/>
              <a:t>An </a:t>
            </a:r>
            <a:r>
              <a:rPr lang="en-US" sz="2400" b="1" dirty="0"/>
              <a:t>Internal Vulnerability Assessment (IVA)</a:t>
            </a:r>
            <a:r>
              <a:rPr lang="en-US" sz="2400" dirty="0"/>
              <a:t> is a security evaluation process conducted within an organization's network to identify vulnerabilities, misconfigurations, or weaknesses that could be exploited by malicious actors who have access to the internal network. </a:t>
            </a:r>
          </a:p>
          <a:p>
            <a:pPr algn="just"/>
            <a:r>
              <a:rPr lang="en-US" sz="2400" dirty="0"/>
              <a:t>The purpose of this assessment is to detect vulnerabilities within internal systems, such as outdated software, misconfigured devices, and insecure protocols as well as to understand how a malicious insider or a compromised system could exploit vulnerabilities.</a:t>
            </a:r>
          </a:p>
        </p:txBody>
      </p:sp>
    </p:spTree>
    <p:extLst>
      <p:ext uri="{BB962C8B-B14F-4D97-AF65-F5344CB8AC3E}">
        <p14:creationId xmlns:p14="http://schemas.microsoft.com/office/powerpoint/2010/main" val="45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ures of houses in different position and sizes">
            <a:extLst>
              <a:ext uri="{FF2B5EF4-FFF2-40B4-BE49-F238E27FC236}">
                <a16:creationId xmlns:a16="http://schemas.microsoft.com/office/drawing/2014/main" id="{0AC12F6B-CE28-1AC3-C824-4544F529E6D1}"/>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5" name="TextBox 4">
            <a:extLst>
              <a:ext uri="{FF2B5EF4-FFF2-40B4-BE49-F238E27FC236}">
                <a16:creationId xmlns:a16="http://schemas.microsoft.com/office/drawing/2014/main" id="{EE091832-FD70-A920-4918-B961E2B806F9}"/>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Reasons for Vulnerable Systems</a:t>
            </a:r>
          </a:p>
        </p:txBody>
      </p:sp>
      <p:sp>
        <p:nvSpPr>
          <p:cNvPr id="2" name="Slide Number Placeholder 1">
            <a:extLst>
              <a:ext uri="{FF2B5EF4-FFF2-40B4-BE49-F238E27FC236}">
                <a16:creationId xmlns:a16="http://schemas.microsoft.com/office/drawing/2014/main" id="{B3E19041-40E7-D349-2DA8-076B824FDC40}"/>
              </a:ext>
            </a:extLst>
          </p:cNvPr>
          <p:cNvSpPr>
            <a:spLocks noGrp="1"/>
          </p:cNvSpPr>
          <p:nvPr>
            <p:ph type="sldNum" sz="quarter" idx="12"/>
          </p:nvPr>
        </p:nvSpPr>
        <p:spPr/>
        <p:txBody>
          <a:bodyPr/>
          <a:lstStyle/>
          <a:p>
            <a:fld id="{3A86846E-68FB-4C71-8989-BC9D227DD11A}" type="slidenum">
              <a:rPr lang="en-US" smtClean="0"/>
              <a:t>11</a:t>
            </a:fld>
            <a:endParaRPr lang="en-US"/>
          </a:p>
        </p:txBody>
      </p:sp>
    </p:spTree>
    <p:extLst>
      <p:ext uri="{BB962C8B-B14F-4D97-AF65-F5344CB8AC3E}">
        <p14:creationId xmlns:p14="http://schemas.microsoft.com/office/powerpoint/2010/main" val="125962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FE8-FC5D-A05C-5076-454FB9A0D12B}"/>
              </a:ext>
            </a:extLst>
          </p:cNvPr>
          <p:cNvSpPr>
            <a:spLocks noGrp="1"/>
          </p:cNvSpPr>
          <p:nvPr>
            <p:ph type="title"/>
          </p:nvPr>
        </p:nvSpPr>
        <p:spPr/>
        <p:txBody>
          <a:bodyPr/>
          <a:lstStyle/>
          <a:p>
            <a:r>
              <a:rPr lang="en-US" sz="4400" b="1" i="0" u="none" strike="noStrike" baseline="0" dirty="0">
                <a:solidFill>
                  <a:srgbClr val="000000"/>
                </a:solidFill>
                <a:latin typeface="MyriadPro-Bold"/>
              </a:rPr>
              <a:t>Weak Configurations:</a:t>
            </a:r>
            <a:br>
              <a:rPr lang="en-US" sz="4400" b="1" i="0" u="none" strike="noStrike" baseline="0" dirty="0">
                <a:solidFill>
                  <a:srgbClr val="000000"/>
                </a:solidFill>
                <a:latin typeface="MyriadPro-Bold"/>
              </a:rPr>
            </a:br>
            <a:endParaRPr lang="en-US" dirty="0"/>
          </a:p>
        </p:txBody>
      </p:sp>
      <p:sp>
        <p:nvSpPr>
          <p:cNvPr id="3" name="Content Placeholder 2">
            <a:extLst>
              <a:ext uri="{FF2B5EF4-FFF2-40B4-BE49-F238E27FC236}">
                <a16:creationId xmlns:a16="http://schemas.microsoft.com/office/drawing/2014/main" id="{E9B061EF-BB1E-415A-B8E9-1D4E4CCD0624}"/>
              </a:ext>
            </a:extLst>
          </p:cNvPr>
          <p:cNvSpPr>
            <a:spLocks noGrp="1"/>
          </p:cNvSpPr>
          <p:nvPr>
            <p:ph idx="1"/>
          </p:nvPr>
        </p:nvSpPr>
        <p:spPr>
          <a:xfrm>
            <a:off x="342440" y="1253330"/>
            <a:ext cx="11467641" cy="5103019"/>
          </a:xfrm>
        </p:spPr>
        <p:txBody>
          <a:bodyPr>
            <a:normAutofit fontScale="92500" lnSpcReduction="10000"/>
          </a:bodyPr>
          <a:lstStyle/>
          <a:p>
            <a:pPr algn="just"/>
            <a:r>
              <a:rPr lang="en-US" b="0" i="0" u="none" strike="noStrike" baseline="0" dirty="0">
                <a:solidFill>
                  <a:srgbClr val="000000"/>
                </a:solidFill>
                <a:latin typeface="WarnockPro-Regular"/>
              </a:rPr>
              <a:t>The first reason for a vulnerable system is weak configuration. The weak configuration of a system comes in many different forms, with the following being the most common configuration mistakes:</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Open permissions </a:t>
            </a:r>
            <a:r>
              <a:rPr lang="en-US" sz="2800" b="0" i="0" u="none" strike="noStrike" baseline="0" dirty="0">
                <a:solidFill>
                  <a:srgbClr val="000000"/>
                </a:solidFill>
                <a:latin typeface="WarnockPro-Regular"/>
              </a:rPr>
              <a:t>Not configuring permissions on a system or in an application can leave the system wide open to attackers. </a:t>
            </a:r>
            <a:r>
              <a:rPr lang="en-US" sz="2800" b="0" i="0" u="none" strike="noStrike" baseline="0" dirty="0">
                <a:solidFill>
                  <a:srgbClr val="FF0000"/>
                </a:solidFill>
                <a:latin typeface="WarnockPro-Regular"/>
              </a:rPr>
              <a:t>Ensuring that guest or anonymous accounts do not have write access to data on the system is critical.</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Unsecure root accounts </a:t>
            </a:r>
            <a:r>
              <a:rPr lang="en-US" sz="2800" b="0" i="0" u="none" strike="noStrike" baseline="0" dirty="0">
                <a:solidFill>
                  <a:srgbClr val="000000"/>
                </a:solidFill>
                <a:latin typeface="WarnockPro-Regular"/>
              </a:rPr>
              <a:t>Best practices with administrator accounts such as the root account in Linux and the administrator account in Windows should be followed. </a:t>
            </a:r>
            <a:r>
              <a:rPr lang="en-US" sz="2800" b="0" i="0" u="none" strike="noStrike" baseline="0" dirty="0">
                <a:solidFill>
                  <a:srgbClr val="FF0000"/>
                </a:solidFill>
                <a:latin typeface="WarnockPro-Regular"/>
              </a:rPr>
              <a:t>Common best practices include renaming the default account, setting a strong password on the account, and limiting the creation of additional root-level accounts.</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latin typeface="WarnockPro-Bold"/>
              </a:rPr>
              <a:t>Errors </a:t>
            </a:r>
            <a:r>
              <a:rPr lang="en-US" sz="2800" b="0" i="0" u="none" strike="noStrike" baseline="0" dirty="0" err="1">
                <a:latin typeface="WarnockPro-Regular"/>
              </a:rPr>
              <a:t>Errors</a:t>
            </a:r>
            <a:r>
              <a:rPr lang="en-US" sz="2800" b="0" i="0" u="none" strike="noStrike" baseline="0" dirty="0">
                <a:latin typeface="WarnockPro-Regular"/>
              </a:rPr>
              <a:t> are mistakes made in the configuration that could leave the system open to attack</a:t>
            </a:r>
            <a:r>
              <a:rPr lang="en-US" sz="2800" b="0" i="0" u="none" strike="noStrike" baseline="0" dirty="0">
                <a:solidFill>
                  <a:srgbClr val="FF0000"/>
                </a:solidFill>
                <a:latin typeface="WarnockPro-Regular"/>
              </a:rPr>
              <a:t>. For example, not limiting zone transfers on a DNS server could leave the DNS data open to the attacker</a:t>
            </a:r>
            <a:r>
              <a:rPr lang="en-US" sz="2800" b="0" i="0" u="none" strike="noStrike" baseline="0" dirty="0">
                <a:latin typeface="WarnockPro-Regular"/>
              </a:rPr>
              <a:t>.</a:t>
            </a:r>
            <a:endParaRPr lang="en-US" sz="2800" dirty="0"/>
          </a:p>
        </p:txBody>
      </p:sp>
      <p:sp>
        <p:nvSpPr>
          <p:cNvPr id="4" name="Slide Number Placeholder 3">
            <a:extLst>
              <a:ext uri="{FF2B5EF4-FFF2-40B4-BE49-F238E27FC236}">
                <a16:creationId xmlns:a16="http://schemas.microsoft.com/office/drawing/2014/main" id="{8B1CDC8B-FB3C-0872-8E66-489C72CC2135}"/>
              </a:ext>
            </a:extLst>
          </p:cNvPr>
          <p:cNvSpPr>
            <a:spLocks noGrp="1"/>
          </p:cNvSpPr>
          <p:nvPr>
            <p:ph type="sldNum" sz="quarter" idx="12"/>
          </p:nvPr>
        </p:nvSpPr>
        <p:spPr/>
        <p:txBody>
          <a:bodyPr/>
          <a:lstStyle/>
          <a:p>
            <a:fld id="{3A86846E-68FB-4C71-8989-BC9D227DD11A}" type="slidenum">
              <a:rPr lang="en-US" smtClean="0"/>
              <a:t>12</a:t>
            </a:fld>
            <a:endParaRPr lang="en-US"/>
          </a:p>
        </p:txBody>
      </p:sp>
    </p:spTree>
    <p:extLst>
      <p:ext uri="{BB962C8B-B14F-4D97-AF65-F5344CB8AC3E}">
        <p14:creationId xmlns:p14="http://schemas.microsoft.com/office/powerpoint/2010/main" val="328396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B9E6-1A81-9052-04DF-20CA04EED47A}"/>
              </a:ext>
            </a:extLst>
          </p:cNvPr>
          <p:cNvSpPr>
            <a:spLocks noGrp="1"/>
          </p:cNvSpPr>
          <p:nvPr>
            <p:ph type="title"/>
          </p:nvPr>
        </p:nvSpPr>
        <p:spPr/>
        <p:txBody>
          <a:bodyPr/>
          <a:lstStyle/>
          <a:p>
            <a:r>
              <a:rPr lang="en-US" sz="4400" b="1" i="0" u="none" strike="noStrike" baseline="0" dirty="0">
                <a:solidFill>
                  <a:srgbClr val="000000"/>
                </a:solidFill>
                <a:latin typeface="MyriadPro-Bold"/>
              </a:rPr>
              <a:t>Weak Configurations </a:t>
            </a:r>
            <a:r>
              <a:rPr lang="en-US" dirty="0" err="1"/>
              <a:t>Cont</a:t>
            </a:r>
            <a:r>
              <a:rPr lang="en-US" dirty="0"/>
              <a:t>…</a:t>
            </a:r>
          </a:p>
        </p:txBody>
      </p:sp>
      <p:sp>
        <p:nvSpPr>
          <p:cNvPr id="3" name="Content Placeholder 2">
            <a:extLst>
              <a:ext uri="{FF2B5EF4-FFF2-40B4-BE49-F238E27FC236}">
                <a16:creationId xmlns:a16="http://schemas.microsoft.com/office/drawing/2014/main" id="{6F48D0DA-A44D-D0AC-5807-2DFF735588C5}"/>
              </a:ext>
            </a:extLst>
          </p:cNvPr>
          <p:cNvSpPr>
            <a:spLocks noGrp="1"/>
          </p:cNvSpPr>
          <p:nvPr>
            <p:ph idx="1"/>
          </p:nvPr>
        </p:nvSpPr>
        <p:spPr>
          <a:xfrm>
            <a:off x="838200" y="1475509"/>
            <a:ext cx="10515600" cy="4701454"/>
          </a:xfrm>
        </p:spPr>
        <p:txBody>
          <a:bodyPr>
            <a:normAutofit/>
          </a:bodyPr>
          <a:lstStyle/>
          <a:p>
            <a:pPr marL="0" indent="0" algn="l">
              <a:buNone/>
            </a:pPr>
            <a:r>
              <a:rPr lang="en-US" sz="1800" b="0" i="0" u="none" strike="noStrike" baseline="0" dirty="0">
                <a:solidFill>
                  <a:srgbClr val="666666"/>
                </a:solidFill>
                <a:latin typeface="ZapfDingbatsStd"/>
              </a:rPr>
              <a:t>■■ </a:t>
            </a:r>
            <a:r>
              <a:rPr lang="en-US" sz="2000" b="1" i="0" u="none" strike="noStrike" baseline="0" dirty="0">
                <a:solidFill>
                  <a:srgbClr val="000000"/>
                </a:solidFill>
                <a:latin typeface="WarnockPro-Bold"/>
              </a:rPr>
              <a:t>Weak encryption </a:t>
            </a:r>
            <a:r>
              <a:rPr lang="en-US" sz="2000" b="0" i="0" u="none" strike="noStrike" baseline="0" dirty="0">
                <a:solidFill>
                  <a:srgbClr val="000000"/>
                </a:solidFill>
                <a:latin typeface="WarnockPro-Regular"/>
              </a:rPr>
              <a:t>Not encrypting data at rest and data in transit is a critical mistake. With all devices, applications, and protocols, look to how data can be encrypted to protect the confidentiality of the company data and ensure the encryption algorithm being used is considered a strong algorithm by today’s standards. For example, DES and 3DES are considered weak encryption protocols. If an application is using DES or 3DES, you should see if you can change the configuration and use the more secure AES algorithm. </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Unsecure protocols </a:t>
            </a:r>
            <a:r>
              <a:rPr lang="en-US" sz="2000" b="0" i="0" u="none" strike="noStrike" baseline="0" dirty="0">
                <a:solidFill>
                  <a:srgbClr val="000000"/>
                </a:solidFill>
                <a:latin typeface="WarnockPro-Regular"/>
              </a:rPr>
              <a:t>Ensure that applications are using secure versions of protocols so that communication is encrypted. For example, ensure a web application is using HTTPS instead of HTTP.</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Default settings </a:t>
            </a:r>
            <a:r>
              <a:rPr lang="en-US" sz="2000" b="0" i="0" u="none" strike="noStrike" baseline="0" dirty="0">
                <a:solidFill>
                  <a:srgbClr val="000000"/>
                </a:solidFill>
                <a:latin typeface="WarnockPro-Regular"/>
              </a:rPr>
              <a:t>Review the default configuration of a system or application and look for default settings that may put the system at risk</a:t>
            </a:r>
            <a:r>
              <a:rPr lang="en-US" sz="2000" b="0" i="0" u="none" strike="noStrike" baseline="0" dirty="0">
                <a:solidFill>
                  <a:srgbClr val="FF0000"/>
                </a:solidFill>
                <a:latin typeface="WarnockPro-Regular"/>
              </a:rPr>
              <a:t>. For example, older versions of Windows Server had Microsoft’s web server software installed by default. This meant that your Windows Server was open to web attacks out of the box.</a:t>
            </a:r>
            <a:r>
              <a:rPr lang="en-US" sz="2000" b="0" i="0" u="none" strike="noStrike" baseline="0" dirty="0">
                <a:solidFill>
                  <a:srgbClr val="000000"/>
                </a:solidFill>
                <a:latin typeface="WarnockPro-Regular"/>
              </a:rPr>
              <a:t> As an administrator, you were taught to remove the web server software after the installation of Windows if you did not need the web server software.</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Open ports and services </a:t>
            </a:r>
            <a:r>
              <a:rPr lang="en-US" sz="2000" b="0" i="0" u="none" strike="noStrike" baseline="0" dirty="0">
                <a:solidFill>
                  <a:srgbClr val="000000"/>
                </a:solidFill>
                <a:latin typeface="WarnockPro-Regular"/>
              </a:rPr>
              <a:t>Be sure to limit the services running on a system, which reduces the ports that are ope</a:t>
            </a:r>
            <a:r>
              <a:rPr lang="en-US" sz="1800" b="0" i="0" u="none" strike="noStrike" baseline="0" dirty="0">
                <a:solidFill>
                  <a:srgbClr val="000000"/>
                </a:solidFill>
                <a:latin typeface="WarnockPro-Regular"/>
              </a:rPr>
              <a:t>n on a system</a:t>
            </a:r>
            <a:endParaRPr lang="en-US" dirty="0"/>
          </a:p>
        </p:txBody>
      </p:sp>
      <p:sp>
        <p:nvSpPr>
          <p:cNvPr id="4" name="Slide Number Placeholder 3">
            <a:extLst>
              <a:ext uri="{FF2B5EF4-FFF2-40B4-BE49-F238E27FC236}">
                <a16:creationId xmlns:a16="http://schemas.microsoft.com/office/drawing/2014/main" id="{47B39F9B-6902-A76F-34A9-B0EE51B2EE15}"/>
              </a:ext>
            </a:extLst>
          </p:cNvPr>
          <p:cNvSpPr>
            <a:spLocks noGrp="1"/>
          </p:cNvSpPr>
          <p:nvPr>
            <p:ph type="sldNum" sz="quarter" idx="12"/>
          </p:nvPr>
        </p:nvSpPr>
        <p:spPr/>
        <p:txBody>
          <a:bodyPr/>
          <a:lstStyle/>
          <a:p>
            <a:fld id="{3A86846E-68FB-4C71-8989-BC9D227DD11A}" type="slidenum">
              <a:rPr lang="en-US" smtClean="0"/>
              <a:t>13</a:t>
            </a:fld>
            <a:endParaRPr lang="en-US"/>
          </a:p>
        </p:txBody>
      </p:sp>
    </p:spTree>
    <p:extLst>
      <p:ext uri="{BB962C8B-B14F-4D97-AF65-F5344CB8AC3E}">
        <p14:creationId xmlns:p14="http://schemas.microsoft.com/office/powerpoint/2010/main" val="47332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30A9-EC92-0115-FEDC-62B940EEAD24}"/>
              </a:ext>
            </a:extLst>
          </p:cNvPr>
          <p:cNvSpPr>
            <a:spLocks noGrp="1"/>
          </p:cNvSpPr>
          <p:nvPr>
            <p:ph type="title"/>
          </p:nvPr>
        </p:nvSpPr>
        <p:spPr>
          <a:xfrm>
            <a:off x="838200" y="60325"/>
            <a:ext cx="10515600" cy="1325563"/>
          </a:xfrm>
        </p:spPr>
        <p:txBody>
          <a:bodyPr/>
          <a:lstStyle/>
          <a:p>
            <a:r>
              <a:rPr lang="en-US" dirty="0"/>
              <a:t>Third Party Risks</a:t>
            </a:r>
          </a:p>
        </p:txBody>
      </p:sp>
      <p:sp>
        <p:nvSpPr>
          <p:cNvPr id="3" name="Content Placeholder 2">
            <a:extLst>
              <a:ext uri="{FF2B5EF4-FFF2-40B4-BE49-F238E27FC236}">
                <a16:creationId xmlns:a16="http://schemas.microsoft.com/office/drawing/2014/main" id="{4F8BD25B-D776-8734-D6C1-EF6B77629428}"/>
              </a:ext>
            </a:extLst>
          </p:cNvPr>
          <p:cNvSpPr>
            <a:spLocks noGrp="1"/>
          </p:cNvSpPr>
          <p:nvPr>
            <p:ph idx="1"/>
          </p:nvPr>
        </p:nvSpPr>
        <p:spPr>
          <a:xfrm>
            <a:off x="838200" y="1239982"/>
            <a:ext cx="10515600" cy="5481493"/>
          </a:xfrm>
        </p:spPr>
        <p:txBody>
          <a:bodyPr>
            <a:noAutofit/>
          </a:bodyPr>
          <a:lstStyle/>
          <a:p>
            <a:pPr marL="0" indent="0" algn="l">
              <a:buNone/>
            </a:pPr>
            <a:r>
              <a:rPr lang="en-US" sz="2000" b="0" i="0" u="none" strike="noStrike" baseline="0" dirty="0">
                <a:solidFill>
                  <a:srgbClr val="000000"/>
                </a:solidFill>
                <a:latin typeface="WarnockPro-Regular"/>
              </a:rPr>
              <a:t>There are risks to working with third-party companies as well. Actions performed by third-party companies you work with may leave your company vulnerable. The following are a few examples:</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Vendor management </a:t>
            </a:r>
            <a:r>
              <a:rPr lang="en-US" sz="2000" b="0" i="0" u="none" strike="noStrike" baseline="0" dirty="0">
                <a:solidFill>
                  <a:srgbClr val="000000"/>
                </a:solidFill>
                <a:latin typeface="WarnockPro-Regular"/>
              </a:rPr>
              <a:t>How a vendor manages their products may present vulnerabilities to your environment that uses that vendor’s products. For example, how does a vendor’s system integrate into your network? Does it use secure protocols? Does it need an account on the network? If a product is older, it is possible that the vendor no longer supports the product. A product no longer supported does not have patches created anymore, which means you could be open to zero-day attacks.</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Supply chain </a:t>
            </a:r>
            <a:r>
              <a:rPr lang="en-US" sz="2000" b="0" i="0" u="none" strike="noStrike" baseline="0" dirty="0">
                <a:solidFill>
                  <a:srgbClr val="000000"/>
                </a:solidFill>
                <a:latin typeface="WarnockPro-Regular"/>
              </a:rPr>
              <a:t>If you are working with a supplier that does not follow security best practices, you could receive a product from the supplier that has been compromised that you then connect to your network.</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Outsourced code development </a:t>
            </a:r>
            <a:r>
              <a:rPr lang="en-US" sz="2000" b="0" i="0" u="none" strike="noStrike" baseline="0" dirty="0">
                <a:solidFill>
                  <a:srgbClr val="000000"/>
                </a:solidFill>
                <a:latin typeface="WarnockPro-Regular"/>
              </a:rPr>
              <a:t>Unsecure application code is a big cause for vulnerabilities on a system. Outsourcing the development of a component to be used by your applications could cause them to be unsecure if the outsourced company does not follow secure coding practices.</a:t>
            </a:r>
          </a:p>
          <a:p>
            <a:pPr marL="0" indent="0" algn="l">
              <a:buNone/>
            </a:pPr>
            <a:r>
              <a:rPr lang="en-US" sz="2000" b="0" i="0" u="none" strike="noStrike" baseline="0" dirty="0">
                <a:solidFill>
                  <a:srgbClr val="666666"/>
                </a:solidFill>
                <a:latin typeface="ZapfDingbatsStd"/>
              </a:rPr>
              <a:t>■■ </a:t>
            </a:r>
            <a:r>
              <a:rPr lang="en-US" sz="2000" b="1" i="0" u="none" strike="noStrike" baseline="0" dirty="0">
                <a:latin typeface="WarnockPro-Bold"/>
              </a:rPr>
              <a:t>Data storage </a:t>
            </a:r>
            <a:r>
              <a:rPr lang="en-US" sz="2000" b="0" i="0" u="none" strike="noStrike" baseline="0" dirty="0">
                <a:latin typeface="WarnockPro-Regular"/>
              </a:rPr>
              <a:t>You may be storing data with a third-party company—maybe as an alternate site to store data backups. Verify the third-party company is securing the system that holds your data, but also take steps of your own to ensure the data is encrypted and that only your company can decrypt the data.</a:t>
            </a:r>
            <a:endParaRPr lang="en-US" sz="2000" dirty="0"/>
          </a:p>
        </p:txBody>
      </p:sp>
      <p:sp>
        <p:nvSpPr>
          <p:cNvPr id="4" name="Slide Number Placeholder 3">
            <a:extLst>
              <a:ext uri="{FF2B5EF4-FFF2-40B4-BE49-F238E27FC236}">
                <a16:creationId xmlns:a16="http://schemas.microsoft.com/office/drawing/2014/main" id="{7197647D-6391-D204-25F2-4BF913517964}"/>
              </a:ext>
            </a:extLst>
          </p:cNvPr>
          <p:cNvSpPr>
            <a:spLocks noGrp="1"/>
          </p:cNvSpPr>
          <p:nvPr>
            <p:ph type="sldNum" sz="quarter" idx="12"/>
          </p:nvPr>
        </p:nvSpPr>
        <p:spPr/>
        <p:txBody>
          <a:bodyPr/>
          <a:lstStyle/>
          <a:p>
            <a:fld id="{3A86846E-68FB-4C71-8989-BC9D227DD11A}" type="slidenum">
              <a:rPr lang="en-US" smtClean="0"/>
              <a:t>14</a:t>
            </a:fld>
            <a:endParaRPr lang="en-US"/>
          </a:p>
        </p:txBody>
      </p:sp>
    </p:spTree>
    <p:extLst>
      <p:ext uri="{BB962C8B-B14F-4D97-AF65-F5344CB8AC3E}">
        <p14:creationId xmlns:p14="http://schemas.microsoft.com/office/powerpoint/2010/main" val="69221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205D-4167-160E-53D8-8F270BCA908F}"/>
              </a:ext>
            </a:extLst>
          </p:cNvPr>
          <p:cNvSpPr>
            <a:spLocks noGrp="1"/>
          </p:cNvSpPr>
          <p:nvPr>
            <p:ph type="title"/>
          </p:nvPr>
        </p:nvSpPr>
        <p:spPr>
          <a:xfrm>
            <a:off x="838200" y="0"/>
            <a:ext cx="10515600" cy="1325563"/>
          </a:xfrm>
        </p:spPr>
        <p:txBody>
          <a:bodyPr/>
          <a:lstStyle/>
          <a:p>
            <a:r>
              <a:rPr lang="en-US" dirty="0"/>
              <a:t>Improper or Weak Patch Management</a:t>
            </a:r>
          </a:p>
        </p:txBody>
      </p:sp>
      <p:sp>
        <p:nvSpPr>
          <p:cNvPr id="3" name="Content Placeholder 2">
            <a:extLst>
              <a:ext uri="{FF2B5EF4-FFF2-40B4-BE49-F238E27FC236}">
                <a16:creationId xmlns:a16="http://schemas.microsoft.com/office/drawing/2014/main" id="{A2F5BB93-3EA0-1C7B-FD95-6E665F8FF7B2}"/>
              </a:ext>
            </a:extLst>
          </p:cNvPr>
          <p:cNvSpPr>
            <a:spLocks noGrp="1"/>
          </p:cNvSpPr>
          <p:nvPr>
            <p:ph idx="1"/>
          </p:nvPr>
        </p:nvSpPr>
        <p:spPr>
          <a:xfrm>
            <a:off x="331423" y="1098512"/>
            <a:ext cx="11445607" cy="5257838"/>
          </a:xfrm>
        </p:spPr>
        <p:txBody>
          <a:bodyPr>
            <a:normAutofit lnSpcReduction="10000"/>
          </a:bodyPr>
          <a:lstStyle/>
          <a:p>
            <a:pPr marL="0" indent="0" algn="just">
              <a:buNone/>
            </a:pPr>
            <a:r>
              <a:rPr lang="en-US" sz="2400" b="0" i="0" u="none" strike="noStrike" baseline="0" dirty="0">
                <a:solidFill>
                  <a:srgbClr val="000000"/>
                </a:solidFill>
                <a:latin typeface="WarnockPro-Regular"/>
              </a:rPr>
              <a:t>Lack of a patching strategy is one of the biggest reasons for vulnerable systems because a patch has the security fixes for known vulnerabilities.</a:t>
            </a:r>
          </a:p>
          <a:p>
            <a:pPr algn="just"/>
            <a:r>
              <a:rPr lang="en-US" sz="2400" b="0" i="0" u="none" strike="noStrike" baseline="0" dirty="0">
                <a:solidFill>
                  <a:srgbClr val="000000"/>
                </a:solidFill>
                <a:latin typeface="WarnockPro-Regular"/>
              </a:rPr>
              <a:t> Be sure to apply patches to the following on a regular basis: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Firmware </a:t>
            </a:r>
            <a:r>
              <a:rPr lang="en-US" sz="2400" b="0" i="0" u="none" strike="noStrike" baseline="0" dirty="0">
                <a:solidFill>
                  <a:srgbClr val="000000"/>
                </a:solidFill>
                <a:latin typeface="WarnockPro-Regular"/>
              </a:rPr>
              <a:t>Apply updates to the firmware on devices such as servers, routers, switches, and any other hardware device that may exist within your company.</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Operating system (OS) </a:t>
            </a:r>
            <a:r>
              <a:rPr lang="en-US" sz="2400" b="0" i="0" u="none" strike="noStrike" baseline="0" dirty="0">
                <a:solidFill>
                  <a:srgbClr val="000000"/>
                </a:solidFill>
                <a:latin typeface="WarnockPro-Regular"/>
              </a:rPr>
              <a:t>Patch the operating system on a regular basis and look to patch management software to automate the deployment of patches.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Applications </a:t>
            </a:r>
            <a:r>
              <a:rPr lang="en-US" sz="2400" b="0" i="0" u="none" strike="noStrike" baseline="0" dirty="0">
                <a:solidFill>
                  <a:srgbClr val="000000"/>
                </a:solidFill>
                <a:latin typeface="WarnockPro-Regular"/>
              </a:rPr>
              <a:t>Ensure that applications are patched as well. A vulnerability in an application may cause the entire system to be vulnerable to an attack.</a:t>
            </a:r>
          </a:p>
          <a:p>
            <a:pPr algn="just"/>
            <a:r>
              <a:rPr lang="en-US" sz="2400" b="1" i="0" u="none" strike="noStrike" baseline="0" dirty="0">
                <a:latin typeface="MyriadPro-Bold"/>
              </a:rPr>
              <a:t>Legacy Platforms</a:t>
            </a:r>
          </a:p>
          <a:p>
            <a:pPr algn="just"/>
            <a:r>
              <a:rPr lang="en-US" sz="2400" b="0" i="0" u="none" strike="noStrike" baseline="0" dirty="0">
                <a:latin typeface="WarnockPro-Regular"/>
              </a:rPr>
              <a:t>Legacy systems are something you should watch for on the network, as many legacy systems no longer have vendor support, which means they are most likely not patched anymore. Also, a legacy system may be using older protocols that are unsecure. If you are using legacy systems on your network, look to placing them on their own network segment to help reduce the chances that the systems are attacked.</a:t>
            </a:r>
            <a:endParaRPr lang="en-US" sz="3600" dirty="0"/>
          </a:p>
        </p:txBody>
      </p:sp>
      <p:sp>
        <p:nvSpPr>
          <p:cNvPr id="4" name="Slide Number Placeholder 3">
            <a:extLst>
              <a:ext uri="{FF2B5EF4-FFF2-40B4-BE49-F238E27FC236}">
                <a16:creationId xmlns:a16="http://schemas.microsoft.com/office/drawing/2014/main" id="{624C4D34-E39F-DDB2-9621-4FBEFF769F3E}"/>
              </a:ext>
            </a:extLst>
          </p:cNvPr>
          <p:cNvSpPr>
            <a:spLocks noGrp="1"/>
          </p:cNvSpPr>
          <p:nvPr>
            <p:ph type="sldNum" sz="quarter" idx="12"/>
          </p:nvPr>
        </p:nvSpPr>
        <p:spPr/>
        <p:txBody>
          <a:bodyPr/>
          <a:lstStyle/>
          <a:p>
            <a:fld id="{3A86846E-68FB-4C71-8989-BC9D227DD11A}" type="slidenum">
              <a:rPr lang="en-US" smtClean="0"/>
              <a:t>15</a:t>
            </a:fld>
            <a:endParaRPr lang="en-US"/>
          </a:p>
        </p:txBody>
      </p:sp>
    </p:spTree>
    <p:extLst>
      <p:ext uri="{BB962C8B-B14F-4D97-AF65-F5344CB8AC3E}">
        <p14:creationId xmlns:p14="http://schemas.microsoft.com/office/powerpoint/2010/main" val="375918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1370B09-CDFD-5DB4-7803-03BA63D053B1}"/>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a:solidFill>
                  <a:srgbClr val="FFFFFF"/>
                </a:solidFill>
                <a:latin typeface="+mj-lt"/>
                <a:ea typeface="+mj-ea"/>
                <a:cs typeface="+mj-cs"/>
              </a:rPr>
              <a:t>Understanding the impact of vulnerabilities</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756BD70-603F-F5B1-C848-A3BB38771F34}"/>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16</a:t>
            </a:fld>
            <a:endParaRPr lang="en-US" sz="1100">
              <a:solidFill>
                <a:srgbClr val="FFFFFF"/>
              </a:solidFill>
            </a:endParaRPr>
          </a:p>
        </p:txBody>
      </p:sp>
    </p:spTree>
    <p:extLst>
      <p:ext uri="{BB962C8B-B14F-4D97-AF65-F5344CB8AC3E}">
        <p14:creationId xmlns:p14="http://schemas.microsoft.com/office/powerpoint/2010/main" val="248890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4292F-654B-5F8A-8EDE-26874CA51B61}"/>
              </a:ext>
            </a:extLst>
          </p:cNvPr>
          <p:cNvSpPr>
            <a:spLocks noGrp="1"/>
          </p:cNvSpPr>
          <p:nvPr>
            <p:ph idx="1"/>
          </p:nvPr>
        </p:nvSpPr>
        <p:spPr>
          <a:xfrm>
            <a:off x="397524" y="382415"/>
            <a:ext cx="11390523" cy="6062451"/>
          </a:xfrm>
        </p:spPr>
        <p:txBody>
          <a:bodyPr>
            <a:normAutofit/>
          </a:bodyPr>
          <a:lstStyle/>
          <a:p>
            <a:pPr algn="l"/>
            <a:r>
              <a:rPr lang="en-US" b="0" i="0" u="none" strike="noStrike" baseline="0" dirty="0">
                <a:solidFill>
                  <a:srgbClr val="000000"/>
                </a:solidFill>
                <a:latin typeface="WarnockPro-Regular"/>
              </a:rPr>
              <a:t>A company that does not learn how to manage the vulnerabilities that exist on a system could face disastrous results. </a:t>
            </a:r>
          </a:p>
          <a:p>
            <a:pPr algn="l"/>
            <a:r>
              <a:rPr lang="en-US" b="0" i="0" u="none" strike="noStrike" baseline="0" dirty="0">
                <a:solidFill>
                  <a:srgbClr val="000000"/>
                </a:solidFill>
                <a:latin typeface="WarnockPro-Regular"/>
              </a:rPr>
              <a:t>The following are potential impacts to a business that does not reduce the vulnerabilities that exist in their products:</a:t>
            </a:r>
          </a:p>
          <a:p>
            <a:pPr marL="457200" lvl="1" indent="0">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Data loss </a:t>
            </a:r>
            <a:r>
              <a:rPr lang="en-US" sz="2800" b="0" i="0" u="none" strike="noStrike" baseline="0" dirty="0">
                <a:solidFill>
                  <a:srgbClr val="000000"/>
                </a:solidFill>
                <a:latin typeface="WarnockPro-Regular"/>
              </a:rPr>
              <a:t>A vulnerability on the system may result in you losing access to data. For example, an attacker could exploit the vulnerability and delete the data or encrypt it with ransomware.</a:t>
            </a:r>
          </a:p>
          <a:p>
            <a:pPr marL="457200" lvl="1" indent="0">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Data breaches </a:t>
            </a:r>
            <a:r>
              <a:rPr lang="en-US" sz="2800" b="0" i="0" u="none" strike="noStrike" baseline="0" dirty="0">
                <a:solidFill>
                  <a:srgbClr val="000000"/>
                </a:solidFill>
                <a:latin typeface="WarnockPro-Regular"/>
              </a:rPr>
              <a:t>A data breach occurs when an unauthorized person gets access to confidential data. A data breach is also known as a </a:t>
            </a:r>
            <a:r>
              <a:rPr lang="en-US" sz="2800" b="0" i="1" u="none" strike="noStrike" baseline="0" dirty="0">
                <a:solidFill>
                  <a:srgbClr val="000000"/>
                </a:solidFill>
                <a:latin typeface="WarnockPro-It"/>
              </a:rPr>
              <a:t>data leak </a:t>
            </a:r>
            <a:r>
              <a:rPr lang="en-US" sz="2800" b="0" i="0" u="none" strike="noStrike" baseline="0" dirty="0">
                <a:solidFill>
                  <a:srgbClr val="000000"/>
                </a:solidFill>
                <a:latin typeface="WarnockPro-Regular"/>
              </a:rPr>
              <a:t>or </a:t>
            </a:r>
            <a:r>
              <a:rPr lang="en-US" sz="2800" b="0" i="1" u="none" strike="noStrike" baseline="0" dirty="0">
                <a:solidFill>
                  <a:srgbClr val="000000"/>
                </a:solidFill>
                <a:latin typeface="WarnockPro-It"/>
              </a:rPr>
              <a:t>data spill. </a:t>
            </a:r>
            <a:r>
              <a:rPr lang="en-US" sz="2800" b="0" i="0" u="none" strike="noStrike" baseline="0" dirty="0">
                <a:solidFill>
                  <a:srgbClr val="000000"/>
                </a:solidFill>
                <a:latin typeface="WarnockPro-Regular"/>
              </a:rPr>
              <a:t>The data breach may include information such as health records, financial data, and intellectual property. The impact of a data breach could be disastrous to a company due to the cost of investigating and recovering from the data breach, but the company could also see damage to its reputation</a:t>
            </a:r>
          </a:p>
          <a:p>
            <a:pPr marL="457200" lvl="1" indent="0">
              <a:buNone/>
            </a:pPr>
            <a:endParaRPr lang="en-US" sz="2000" dirty="0">
              <a:solidFill>
                <a:srgbClr val="FF0000"/>
              </a:solidFill>
            </a:endParaRPr>
          </a:p>
        </p:txBody>
      </p:sp>
      <p:sp>
        <p:nvSpPr>
          <p:cNvPr id="4" name="Slide Number Placeholder 3">
            <a:extLst>
              <a:ext uri="{FF2B5EF4-FFF2-40B4-BE49-F238E27FC236}">
                <a16:creationId xmlns:a16="http://schemas.microsoft.com/office/drawing/2014/main" id="{5192935D-5467-99A9-328F-B805EDDF673E}"/>
              </a:ext>
            </a:extLst>
          </p:cNvPr>
          <p:cNvSpPr>
            <a:spLocks noGrp="1"/>
          </p:cNvSpPr>
          <p:nvPr>
            <p:ph type="sldNum" sz="quarter" idx="12"/>
          </p:nvPr>
        </p:nvSpPr>
        <p:spPr/>
        <p:txBody>
          <a:bodyPr/>
          <a:lstStyle/>
          <a:p>
            <a:fld id="{3A86846E-68FB-4C71-8989-BC9D227DD11A}" type="slidenum">
              <a:rPr lang="en-US" smtClean="0"/>
              <a:t>17</a:t>
            </a:fld>
            <a:endParaRPr lang="en-US"/>
          </a:p>
        </p:txBody>
      </p:sp>
    </p:spTree>
    <p:extLst>
      <p:ext uri="{BB962C8B-B14F-4D97-AF65-F5344CB8AC3E}">
        <p14:creationId xmlns:p14="http://schemas.microsoft.com/office/powerpoint/2010/main" val="134693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0ADC1-B03C-8624-EDEB-E14A1A536C25}"/>
              </a:ext>
            </a:extLst>
          </p:cNvPr>
          <p:cNvSpPr>
            <a:spLocks noGrp="1"/>
          </p:cNvSpPr>
          <p:nvPr>
            <p:ph idx="1"/>
          </p:nvPr>
        </p:nvSpPr>
        <p:spPr>
          <a:xfrm>
            <a:off x="364473" y="338348"/>
            <a:ext cx="11302389" cy="6018002"/>
          </a:xfrm>
        </p:spPr>
        <p:txBody>
          <a:bodyPr>
            <a:noAutofit/>
          </a:bodyPr>
          <a:lstStyle/>
          <a:p>
            <a:pPr marL="0" indent="0" algn="just">
              <a:buNone/>
            </a:pPr>
            <a:r>
              <a:rPr lang="en-US" b="0" i="0" u="none" strike="noStrike" baseline="0" dirty="0">
                <a:solidFill>
                  <a:srgbClr val="666666"/>
                </a:solidFill>
                <a:latin typeface="ZapfDingbatsStd"/>
              </a:rPr>
              <a:t>■■ </a:t>
            </a:r>
            <a:r>
              <a:rPr lang="en-US" b="1" i="0" u="none" strike="noStrike" baseline="0" dirty="0">
                <a:latin typeface="WarnockPro-Bold"/>
              </a:rPr>
              <a:t>Data exfiltration </a:t>
            </a:r>
            <a:r>
              <a:rPr lang="en-US" b="0" i="0" u="none" strike="noStrike" baseline="0" dirty="0">
                <a:latin typeface="WarnockPro-Regular"/>
              </a:rPr>
              <a:t>Data exfiltration occurs when someone transfers data from a computer or network without permission to do so. Examples of sensitive data that an attacker may want to transfer from a system are financial data (such as credit card numbers), personally identifiable information (PII), and usernames and passwords. </a:t>
            </a:r>
            <a:r>
              <a:rPr lang="en-US" b="0" i="0" u="none" strike="noStrike" baseline="0" dirty="0">
                <a:solidFill>
                  <a:srgbClr val="FF0000"/>
                </a:solidFill>
                <a:latin typeface="WarnockPro-Regular"/>
              </a:rPr>
              <a:t>To prevent data exfiltration, you can disable USB ports so that portable storage such as USB flash drives and USB external drives cannot be connected to a system, or you can use data loss prevention (DLP) features to block sensitive data from being copied or e-mailed outside the organization.</a:t>
            </a:r>
            <a:endParaRPr lang="en-US" b="0" i="0" u="none" strike="noStrike" baseline="0" dirty="0">
              <a:solidFill>
                <a:srgbClr val="666666"/>
              </a:solidFill>
              <a:latin typeface="ZapfDingbatsStd"/>
            </a:endParaRP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Identity theft </a:t>
            </a:r>
            <a:r>
              <a:rPr lang="en-US" b="0" i="0" u="none" strike="noStrike" baseline="0" dirty="0">
                <a:solidFill>
                  <a:srgbClr val="000000"/>
                </a:solidFill>
                <a:latin typeface="WarnockPro-Regular"/>
              </a:rPr>
              <a:t>A vulnerability in a system could result in identity theft, where</a:t>
            </a:r>
            <a:r>
              <a:rPr lang="en-US" dirty="0">
                <a:solidFill>
                  <a:srgbClr val="000000"/>
                </a:solidFill>
                <a:latin typeface="WarnockPro-Regular"/>
              </a:rPr>
              <a:t> </a:t>
            </a:r>
            <a:r>
              <a:rPr lang="en-US" b="0" i="0" u="none" strike="noStrike" baseline="0" dirty="0">
                <a:solidFill>
                  <a:srgbClr val="000000"/>
                </a:solidFill>
                <a:latin typeface="WarnockPro-Regular"/>
              </a:rPr>
              <a:t>personal information about a person is stolen, allowing the attacker to assume the victim’s identity.</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Financial loss </a:t>
            </a:r>
            <a:r>
              <a:rPr lang="en-US" b="0" i="0" u="none" strike="noStrike" baseline="0" dirty="0">
                <a:solidFill>
                  <a:srgbClr val="000000"/>
                </a:solidFill>
                <a:latin typeface="WarnockPro-Regular"/>
              </a:rPr>
              <a:t>A vulnerability could result in financial loss due to many reasons. First, the vulnerability may allow the attacker to crash production systems, resulting in loss revenue, but there is also the cost of recovering the systems and the intangible cost of reputation damage.</a:t>
            </a:r>
          </a:p>
        </p:txBody>
      </p:sp>
      <p:sp>
        <p:nvSpPr>
          <p:cNvPr id="4" name="Slide Number Placeholder 3">
            <a:extLst>
              <a:ext uri="{FF2B5EF4-FFF2-40B4-BE49-F238E27FC236}">
                <a16:creationId xmlns:a16="http://schemas.microsoft.com/office/drawing/2014/main" id="{E0A7B7EC-081E-12C0-466C-2589E20D7B16}"/>
              </a:ext>
            </a:extLst>
          </p:cNvPr>
          <p:cNvSpPr>
            <a:spLocks noGrp="1"/>
          </p:cNvSpPr>
          <p:nvPr>
            <p:ph type="sldNum" sz="quarter" idx="12"/>
          </p:nvPr>
        </p:nvSpPr>
        <p:spPr/>
        <p:txBody>
          <a:bodyPr/>
          <a:lstStyle/>
          <a:p>
            <a:fld id="{3A86846E-68FB-4C71-8989-BC9D227DD11A}" type="slidenum">
              <a:rPr lang="en-US" smtClean="0"/>
              <a:t>18</a:t>
            </a:fld>
            <a:endParaRPr lang="en-US"/>
          </a:p>
        </p:txBody>
      </p:sp>
    </p:spTree>
    <p:extLst>
      <p:ext uri="{BB962C8B-B14F-4D97-AF65-F5344CB8AC3E}">
        <p14:creationId xmlns:p14="http://schemas.microsoft.com/office/powerpoint/2010/main" val="4668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BB3BC8-A929-19CD-FEC9-84280FB4FB7D}"/>
              </a:ext>
            </a:extLst>
          </p:cNvPr>
          <p:cNvSpPr>
            <a:spLocks noGrp="1"/>
          </p:cNvSpPr>
          <p:nvPr>
            <p:ph idx="1"/>
          </p:nvPr>
        </p:nvSpPr>
        <p:spPr>
          <a:xfrm>
            <a:off x="441592" y="459533"/>
            <a:ext cx="11324421" cy="6007368"/>
          </a:xfrm>
        </p:spPr>
        <p:txBody>
          <a:bodyPr>
            <a:normAutofit/>
          </a:bodyPr>
          <a:lstStyle/>
          <a:p>
            <a:pPr marL="0" indent="0" algn="just">
              <a:buNone/>
            </a:pPr>
            <a:r>
              <a:rPr lang="en-US" sz="3600" b="0" i="0" u="none" strike="noStrike" baseline="0" dirty="0">
                <a:solidFill>
                  <a:srgbClr val="666666"/>
                </a:solidFill>
                <a:latin typeface="ZapfDingbatsStd"/>
              </a:rPr>
              <a:t>■■ </a:t>
            </a:r>
            <a:r>
              <a:rPr lang="en-US" sz="3600" b="1" i="0" u="none" strike="noStrike" baseline="0" dirty="0">
                <a:solidFill>
                  <a:srgbClr val="000000"/>
                </a:solidFill>
                <a:latin typeface="WarnockPro-Bold"/>
              </a:rPr>
              <a:t>Damage to reputation </a:t>
            </a:r>
            <a:r>
              <a:rPr lang="en-US" sz="3600" b="0" i="0" u="none" strike="noStrike" baseline="0" dirty="0">
                <a:solidFill>
                  <a:srgbClr val="000000"/>
                </a:solidFill>
                <a:latin typeface="WarnockPro-Regular"/>
              </a:rPr>
              <a:t>As mentioned a few times already, a vulnerability being exploited resulting in a system compromise could cause damage to the company’s reputation. Customers may choose to no longer do business with your company if they feel their data is not secure.</a:t>
            </a:r>
          </a:p>
          <a:p>
            <a:pPr marL="0" indent="0" algn="just">
              <a:buNone/>
            </a:pPr>
            <a:r>
              <a:rPr lang="en-US" sz="3600" b="0" i="0" u="none" strike="noStrike" baseline="0" dirty="0">
                <a:solidFill>
                  <a:srgbClr val="666666"/>
                </a:solidFill>
                <a:latin typeface="ZapfDingbatsStd"/>
              </a:rPr>
              <a:t>■■ </a:t>
            </a:r>
            <a:r>
              <a:rPr lang="en-US" sz="3600" b="1" i="0" u="none" strike="noStrike" baseline="0" dirty="0">
                <a:solidFill>
                  <a:srgbClr val="000000"/>
                </a:solidFill>
                <a:latin typeface="WarnockPro-Bold"/>
              </a:rPr>
              <a:t>Availability loss </a:t>
            </a:r>
            <a:r>
              <a:rPr lang="en-US" sz="3600" b="0" i="0" u="none" strike="noStrike" baseline="0" dirty="0">
                <a:solidFill>
                  <a:srgbClr val="000000"/>
                </a:solidFill>
                <a:latin typeface="WarnockPro-Regular"/>
              </a:rPr>
              <a:t>A vulnerability could result in the loss of availability of a system or service. For example, a vulnerability in a back-end database may cause an e-commerce web application to not be able to display products or take online orders.</a:t>
            </a:r>
            <a:endParaRPr lang="en-US" sz="3600" dirty="0"/>
          </a:p>
          <a:p>
            <a:pPr algn="just"/>
            <a:endParaRPr lang="en-US" sz="3600" dirty="0"/>
          </a:p>
        </p:txBody>
      </p:sp>
    </p:spTree>
    <p:extLst>
      <p:ext uri="{BB962C8B-B14F-4D97-AF65-F5344CB8AC3E}">
        <p14:creationId xmlns:p14="http://schemas.microsoft.com/office/powerpoint/2010/main" val="313251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C9D795-BB62-FC29-0F68-DD9CF7C36EF6}"/>
              </a:ext>
            </a:extLst>
          </p:cNvPr>
          <p:cNvSpPr>
            <a:spLocks noGrp="1"/>
          </p:cNvSpPr>
          <p:nvPr>
            <p:ph type="title" idx="4294967295"/>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Vulnerability Assessment</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3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A7D838-3049-F684-F27D-7FE20C864C27}"/>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a:solidFill>
                  <a:srgbClr val="FFFFFF"/>
                </a:solidFill>
                <a:latin typeface="+mj-lt"/>
                <a:ea typeface="+mj-ea"/>
                <a:cs typeface="+mj-cs"/>
              </a:rPr>
              <a:t>Common Security Issues and Device Output</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4A2292B-1F3A-72BA-07D2-7D81F270FAD7}"/>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20</a:t>
            </a:fld>
            <a:endParaRPr lang="en-US" sz="1100">
              <a:solidFill>
                <a:srgbClr val="FFFFFF"/>
              </a:solidFill>
            </a:endParaRPr>
          </a:p>
        </p:txBody>
      </p:sp>
    </p:spTree>
    <p:extLst>
      <p:ext uri="{BB962C8B-B14F-4D97-AF65-F5344CB8AC3E}">
        <p14:creationId xmlns:p14="http://schemas.microsoft.com/office/powerpoint/2010/main" val="228180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416B-F260-E963-D02D-CFE8A68A93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0C9D335-3882-8358-930B-343F18A090A3}"/>
              </a:ext>
            </a:extLst>
          </p:cNvPr>
          <p:cNvSpPr>
            <a:spLocks noGrp="1"/>
          </p:cNvSpPr>
          <p:nvPr>
            <p:ph idx="1"/>
          </p:nvPr>
        </p:nvSpPr>
        <p:spPr>
          <a:xfrm>
            <a:off x="838200" y="1831975"/>
            <a:ext cx="10515600" cy="4351338"/>
          </a:xfrm>
        </p:spPr>
        <p:txBody>
          <a:bodyPr>
            <a:normAutofit lnSpcReduction="10000"/>
          </a:bodyPr>
          <a:lstStyle/>
          <a:p>
            <a:pPr algn="just"/>
            <a:r>
              <a:rPr lang="en-US" sz="3200" b="0" i="0" u="none" strike="noStrike" baseline="0" dirty="0">
                <a:latin typeface="WarnockPro-Regular"/>
              </a:rPr>
              <a:t>Systems and networks can be compromised in many different ways, but the good news is that the majority of exploits and attacks target a handful of security issues that we can identify and address.</a:t>
            </a:r>
          </a:p>
          <a:p>
            <a:pPr algn="just"/>
            <a:r>
              <a:rPr lang="en-US" sz="3200" b="0" i="0" u="none" strike="noStrike" baseline="0" dirty="0">
                <a:latin typeface="WarnockPro-Regular"/>
              </a:rPr>
              <a:t> In this section you learn about strategies to troubleshoot common security issues and common output with different security technologies.</a:t>
            </a:r>
          </a:p>
          <a:p>
            <a:pPr algn="just"/>
            <a:r>
              <a:rPr lang="en-US" sz="3200" b="0" i="0" u="none" strike="noStrike" baseline="0" dirty="0">
                <a:latin typeface="WarnockPro-Regular"/>
              </a:rPr>
              <a:t> You also learn about common security frameworks and guides that organizations use to develop their</a:t>
            </a:r>
            <a:r>
              <a:rPr lang="en-US" sz="3200" dirty="0">
                <a:latin typeface="WarnockPro-Regular"/>
              </a:rPr>
              <a:t> </a:t>
            </a:r>
            <a:r>
              <a:rPr lang="en-US" sz="3200" b="0" i="0" u="none" strike="noStrike" baseline="0" dirty="0">
                <a:latin typeface="WarnockPro-Regular"/>
              </a:rPr>
              <a:t>security strategies.</a:t>
            </a:r>
            <a:endParaRPr lang="en-US" sz="3200" dirty="0"/>
          </a:p>
        </p:txBody>
      </p:sp>
      <p:sp>
        <p:nvSpPr>
          <p:cNvPr id="4" name="Slide Number Placeholder 3">
            <a:extLst>
              <a:ext uri="{FF2B5EF4-FFF2-40B4-BE49-F238E27FC236}">
                <a16:creationId xmlns:a16="http://schemas.microsoft.com/office/drawing/2014/main" id="{750AD34C-2E5C-0CD4-42C8-C5C100CFE672}"/>
              </a:ext>
            </a:extLst>
          </p:cNvPr>
          <p:cNvSpPr>
            <a:spLocks noGrp="1"/>
          </p:cNvSpPr>
          <p:nvPr>
            <p:ph type="sldNum" sz="quarter" idx="12"/>
          </p:nvPr>
        </p:nvSpPr>
        <p:spPr/>
        <p:txBody>
          <a:bodyPr/>
          <a:lstStyle/>
          <a:p>
            <a:fld id="{3A86846E-68FB-4C71-8989-BC9D227DD11A}" type="slidenum">
              <a:rPr lang="en-US" smtClean="0"/>
              <a:t>21</a:t>
            </a:fld>
            <a:endParaRPr lang="en-US"/>
          </a:p>
        </p:txBody>
      </p:sp>
    </p:spTree>
    <p:extLst>
      <p:ext uri="{BB962C8B-B14F-4D97-AF65-F5344CB8AC3E}">
        <p14:creationId xmlns:p14="http://schemas.microsoft.com/office/powerpoint/2010/main" val="23636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4A4E-C79E-C1CF-4EF3-95CDB4883180}"/>
              </a:ext>
            </a:extLst>
          </p:cNvPr>
          <p:cNvSpPr>
            <a:spLocks noGrp="1"/>
          </p:cNvSpPr>
          <p:nvPr>
            <p:ph type="title"/>
          </p:nvPr>
        </p:nvSpPr>
        <p:spPr>
          <a:xfrm>
            <a:off x="683964" y="0"/>
            <a:ext cx="10515600" cy="1325563"/>
          </a:xfrm>
        </p:spPr>
        <p:txBody>
          <a:bodyPr>
            <a:normAutofit/>
          </a:bodyPr>
          <a:lstStyle/>
          <a:p>
            <a:r>
              <a:rPr lang="en-US" sz="3200" b="1" i="0" u="none" strike="noStrike" baseline="0" dirty="0">
                <a:latin typeface="MyriadPro-Bold"/>
              </a:rPr>
              <a:t>Weak Configuration or Misconfiguration</a:t>
            </a:r>
            <a:endParaRPr lang="en-US" sz="3200" dirty="0"/>
          </a:p>
        </p:txBody>
      </p:sp>
      <p:sp>
        <p:nvSpPr>
          <p:cNvPr id="3" name="Content Placeholder 2">
            <a:extLst>
              <a:ext uri="{FF2B5EF4-FFF2-40B4-BE49-F238E27FC236}">
                <a16:creationId xmlns:a16="http://schemas.microsoft.com/office/drawing/2014/main" id="{06CDADE3-96DE-4401-EA74-518D9C5BD613}"/>
              </a:ext>
            </a:extLst>
          </p:cNvPr>
          <p:cNvSpPr>
            <a:spLocks noGrp="1"/>
          </p:cNvSpPr>
          <p:nvPr>
            <p:ph idx="1"/>
          </p:nvPr>
        </p:nvSpPr>
        <p:spPr>
          <a:xfrm>
            <a:off x="298373" y="1065462"/>
            <a:ext cx="11401540" cy="5290888"/>
          </a:xfrm>
        </p:spPr>
        <p:txBody>
          <a:bodyPr>
            <a:normAutofit lnSpcReduction="10000"/>
          </a:bodyPr>
          <a:lstStyle/>
          <a:p>
            <a:pPr algn="just"/>
            <a:r>
              <a:rPr lang="en-US" sz="2400" b="0" i="0" u="none" strike="noStrike" baseline="0" dirty="0">
                <a:solidFill>
                  <a:srgbClr val="000000"/>
                </a:solidFill>
                <a:latin typeface="WarnockPro-Regular"/>
              </a:rPr>
              <a:t>A number of security incidents occur due to misconfiguration issues or weak security configuration. For example, a small company might set up a wireless network using a wireless router and not change any of the defaults.</a:t>
            </a:r>
          </a:p>
          <a:p>
            <a:pPr algn="just"/>
            <a:r>
              <a:rPr lang="en-US" sz="2400" b="0" i="0" u="none" strike="noStrike" baseline="0" dirty="0">
                <a:solidFill>
                  <a:srgbClr val="000000"/>
                </a:solidFill>
                <a:latin typeface="WarnockPro-Regular"/>
              </a:rPr>
              <a:t>The following are common misconfigurations of systems or devices that cause security issues: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Unencrypted credentials/clear text </a:t>
            </a:r>
            <a:r>
              <a:rPr lang="en-US" sz="2400" b="0" i="0" u="none" strike="noStrike" baseline="0" dirty="0">
                <a:solidFill>
                  <a:srgbClr val="000000"/>
                </a:solidFill>
                <a:latin typeface="WarnockPro-Regular"/>
              </a:rPr>
              <a:t>Many Internet technologies and protocols do not encrypt network traffic by default, including the username and password used to log on to the device. </a:t>
            </a:r>
            <a:r>
              <a:rPr lang="en-US" sz="2400" b="0" i="0" u="none" strike="noStrike" baseline="0" dirty="0">
                <a:solidFill>
                  <a:srgbClr val="FF0000"/>
                </a:solidFill>
                <a:latin typeface="WarnockPro-Regular"/>
              </a:rPr>
              <a:t>Be sure to use encryption technologies such as SSL/TLS, VPNs, and secure versions of protocols when possible.</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Logs and event anomalies </a:t>
            </a:r>
            <a:r>
              <a:rPr lang="en-US" sz="2400" b="0" i="0" u="none" strike="noStrike" baseline="0" dirty="0">
                <a:solidFill>
                  <a:srgbClr val="000000"/>
                </a:solidFill>
                <a:latin typeface="WarnockPro-Regular"/>
              </a:rPr>
              <a:t>When looking at your event logs and activity logs, be sure to watch for abnormal events that appear in the log. Any suspicious activity needs to be investigated further. </a:t>
            </a:r>
            <a:r>
              <a:rPr lang="en-US" sz="2400" b="0" i="0" u="none" strike="noStrike" baseline="0" dirty="0">
                <a:solidFill>
                  <a:srgbClr val="00B0F0"/>
                </a:solidFill>
                <a:latin typeface="WarnockPro-Regular"/>
              </a:rPr>
              <a:t>From a misconfiguration point of view, verify that logging is enabled and that you know where the logs are stored for your system and devices.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Permission issues </a:t>
            </a:r>
            <a:r>
              <a:rPr lang="en-US" sz="2400" b="0" i="0" u="none" strike="noStrike" baseline="0" dirty="0">
                <a:solidFill>
                  <a:srgbClr val="000000"/>
                </a:solidFill>
                <a:latin typeface="WarnockPro-Regular"/>
              </a:rPr>
              <a:t>Not configuring proper permissions on resources is a common reason why internal attacks are so successful. </a:t>
            </a:r>
            <a:r>
              <a:rPr lang="en-US" sz="2400" b="0" i="0" u="none" strike="noStrike" baseline="0" dirty="0">
                <a:solidFill>
                  <a:srgbClr val="00B0F0"/>
                </a:solidFill>
                <a:latin typeface="WarnockPro-Regular"/>
              </a:rPr>
              <a:t>Be sure to review resource permissions on a regular basis and only give permissions that are needed (principle of least privilege).</a:t>
            </a:r>
            <a:endParaRPr lang="en-US" sz="3600" dirty="0">
              <a:solidFill>
                <a:srgbClr val="00B0F0"/>
              </a:solidFill>
            </a:endParaRPr>
          </a:p>
        </p:txBody>
      </p:sp>
      <p:sp>
        <p:nvSpPr>
          <p:cNvPr id="4" name="Slide Number Placeholder 3">
            <a:extLst>
              <a:ext uri="{FF2B5EF4-FFF2-40B4-BE49-F238E27FC236}">
                <a16:creationId xmlns:a16="http://schemas.microsoft.com/office/drawing/2014/main" id="{D1ADF279-B30F-8965-1278-983321BA066C}"/>
              </a:ext>
            </a:extLst>
          </p:cNvPr>
          <p:cNvSpPr>
            <a:spLocks noGrp="1"/>
          </p:cNvSpPr>
          <p:nvPr>
            <p:ph type="sldNum" sz="quarter" idx="12"/>
          </p:nvPr>
        </p:nvSpPr>
        <p:spPr/>
        <p:txBody>
          <a:bodyPr/>
          <a:lstStyle/>
          <a:p>
            <a:fld id="{3A86846E-68FB-4C71-8989-BC9D227DD11A}" type="slidenum">
              <a:rPr lang="en-US" smtClean="0"/>
              <a:t>22</a:t>
            </a:fld>
            <a:endParaRPr lang="en-US"/>
          </a:p>
        </p:txBody>
      </p:sp>
    </p:spTree>
    <p:extLst>
      <p:ext uri="{BB962C8B-B14F-4D97-AF65-F5344CB8AC3E}">
        <p14:creationId xmlns:p14="http://schemas.microsoft.com/office/powerpoint/2010/main" val="31131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7BC37-F230-231A-A5E3-961BD2A8EB0A}"/>
              </a:ext>
            </a:extLst>
          </p:cNvPr>
          <p:cNvSpPr>
            <a:spLocks noGrp="1"/>
          </p:cNvSpPr>
          <p:nvPr>
            <p:ph idx="1"/>
          </p:nvPr>
        </p:nvSpPr>
        <p:spPr>
          <a:xfrm>
            <a:off x="397524" y="338348"/>
            <a:ext cx="11357473" cy="6018002"/>
          </a:xfrm>
        </p:spPr>
        <p:txBody>
          <a:bodyPr>
            <a:normAutofit lnSpcReduction="10000"/>
          </a:bodyPr>
          <a:lstStyle/>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Access violations </a:t>
            </a:r>
            <a:r>
              <a:rPr lang="en-US" b="0" i="0" u="none" strike="noStrike" baseline="0" dirty="0">
                <a:solidFill>
                  <a:srgbClr val="000000"/>
                </a:solidFill>
                <a:latin typeface="WarnockPro-Regular"/>
              </a:rPr>
              <a:t>An access violation occurs when someone who is not authorized to access a system gains access. </a:t>
            </a:r>
            <a:r>
              <a:rPr lang="en-US" b="0" i="0" u="none" strike="noStrike" baseline="0" dirty="0">
                <a:solidFill>
                  <a:srgbClr val="00B0F0"/>
                </a:solidFill>
                <a:latin typeface="WarnockPro-Regular"/>
              </a:rPr>
              <a:t>Make sure to require authentication before anyone can gain access to a network or system, and make sure that logon traffic is encrypted</a:t>
            </a:r>
            <a:r>
              <a:rPr lang="en-US" b="0" i="0" u="none" strike="noStrike" baseline="0" dirty="0">
                <a:solidFill>
                  <a:srgbClr val="000000"/>
                </a:solidFill>
                <a:latin typeface="WarnockPro-Regular"/>
              </a:rPr>
              <a:t>. Configure permissions on resources to make sure that no one can gain access to a resource who should not get access.</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Certificate issues </a:t>
            </a:r>
            <a:r>
              <a:rPr lang="en-US" b="0" i="0" u="none" strike="noStrike" baseline="0" dirty="0">
                <a:solidFill>
                  <a:srgbClr val="000000"/>
                </a:solidFill>
                <a:latin typeface="WarnockPro-Regular"/>
              </a:rPr>
              <a:t>Certificates are electronic files that contain keys used to encrypt communication. Certificates should be used to secure web traffic, e-mail traffic, and server-to-server communication, at the least. </a:t>
            </a:r>
            <a:r>
              <a:rPr lang="en-US" b="0" i="0" u="none" strike="noStrike" baseline="0" dirty="0">
                <a:solidFill>
                  <a:srgbClr val="00B0F0"/>
                </a:solidFill>
                <a:latin typeface="WarnockPro-Regular"/>
              </a:rPr>
              <a:t>Be sure that the certificates being used have not expired, have not been revoked, and are from a trusted certificate authority (CA). </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Data exfiltration </a:t>
            </a:r>
            <a:r>
              <a:rPr lang="en-US" b="0" i="0" u="none" strike="noStrike" baseline="0" dirty="0">
                <a:solidFill>
                  <a:srgbClr val="000000"/>
                </a:solidFill>
                <a:latin typeface="WarnockPro-Regular"/>
              </a:rPr>
              <a:t> </a:t>
            </a:r>
            <a:r>
              <a:rPr lang="en-US" dirty="0">
                <a:solidFill>
                  <a:srgbClr val="000000"/>
                </a:solidFill>
                <a:latin typeface="WarnockPro-Regular"/>
              </a:rPr>
              <a:t>D</a:t>
            </a:r>
            <a:r>
              <a:rPr lang="en-US" b="0" i="0" u="none" strike="noStrike" baseline="0" dirty="0">
                <a:solidFill>
                  <a:srgbClr val="000000"/>
                </a:solidFill>
                <a:latin typeface="WarnockPro-Regular"/>
              </a:rPr>
              <a:t>ata exfiltration occurs when someone transfers information from a system without permission. </a:t>
            </a:r>
            <a:r>
              <a:rPr lang="en-US" dirty="0">
                <a:solidFill>
                  <a:srgbClr val="000000"/>
                </a:solidFill>
                <a:latin typeface="WarnockPro-Regular"/>
              </a:rPr>
              <a:t>T</a:t>
            </a:r>
            <a:r>
              <a:rPr lang="en-US" b="0" i="0" u="none" strike="noStrike" baseline="0" dirty="0">
                <a:solidFill>
                  <a:srgbClr val="FF0000"/>
                </a:solidFill>
                <a:latin typeface="WarnockPro-Regular"/>
              </a:rPr>
              <a:t>o prevent data exfiltration, you can disable USB ports or you can use DLP features to block sensitive data from being copied or e-mailed outside the organization.</a:t>
            </a:r>
            <a:endParaRPr lang="en-US" sz="4000" dirty="0">
              <a:solidFill>
                <a:srgbClr val="FF0000"/>
              </a:solidFill>
            </a:endParaRPr>
          </a:p>
        </p:txBody>
      </p:sp>
      <p:sp>
        <p:nvSpPr>
          <p:cNvPr id="4" name="Slide Number Placeholder 3">
            <a:extLst>
              <a:ext uri="{FF2B5EF4-FFF2-40B4-BE49-F238E27FC236}">
                <a16:creationId xmlns:a16="http://schemas.microsoft.com/office/drawing/2014/main" id="{F27CA9DA-5248-FAE5-6695-18B0DB8D2414}"/>
              </a:ext>
            </a:extLst>
          </p:cNvPr>
          <p:cNvSpPr>
            <a:spLocks noGrp="1"/>
          </p:cNvSpPr>
          <p:nvPr>
            <p:ph type="sldNum" sz="quarter" idx="12"/>
          </p:nvPr>
        </p:nvSpPr>
        <p:spPr/>
        <p:txBody>
          <a:bodyPr/>
          <a:lstStyle/>
          <a:p>
            <a:fld id="{3A86846E-68FB-4C71-8989-BC9D227DD11A}" type="slidenum">
              <a:rPr lang="en-US" smtClean="0"/>
              <a:t>23</a:t>
            </a:fld>
            <a:endParaRPr lang="en-US"/>
          </a:p>
        </p:txBody>
      </p:sp>
    </p:spTree>
    <p:extLst>
      <p:ext uri="{BB962C8B-B14F-4D97-AF65-F5344CB8AC3E}">
        <p14:creationId xmlns:p14="http://schemas.microsoft.com/office/powerpoint/2010/main" val="1105445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2CE53-DC43-E3BE-50EC-3CC7C81A0BE6}"/>
              </a:ext>
            </a:extLst>
          </p:cNvPr>
          <p:cNvSpPr>
            <a:spLocks noGrp="1"/>
          </p:cNvSpPr>
          <p:nvPr>
            <p:ph idx="1"/>
          </p:nvPr>
        </p:nvSpPr>
        <p:spPr>
          <a:xfrm>
            <a:off x="353456" y="338348"/>
            <a:ext cx="11412557" cy="6018002"/>
          </a:xfrm>
        </p:spPr>
        <p:txBody>
          <a:bodyPr>
            <a:normAutofit fontScale="92500" lnSpcReduction="20000"/>
          </a:bodyPr>
          <a:lstStyle/>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Misconfigured devices </a:t>
            </a:r>
            <a:r>
              <a:rPr lang="en-US" sz="2400" b="0" i="0" u="none" strike="noStrike" baseline="0" dirty="0">
                <a:solidFill>
                  <a:srgbClr val="000000"/>
                </a:solidFill>
                <a:latin typeface="WarnockPro-Regular"/>
              </a:rPr>
              <a:t>Device misconfiguration is a big reason why attackers are able to gain access to systems they should not be able to access. Be sure to configure the following:</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Firewall </a:t>
            </a:r>
            <a:r>
              <a:rPr lang="en-US" sz="2800" b="0" i="0" u="none" strike="noStrike" baseline="0" dirty="0">
                <a:solidFill>
                  <a:srgbClr val="000000"/>
                </a:solidFill>
                <a:latin typeface="WarnockPro-Regular"/>
              </a:rPr>
              <a:t>Ensure that firewalls are used to break the network into different network segments. A firewall with misconfigured rules allows users to access network segments they shouldn’t have access to. Make sure that each network segment’s firewall is properly configured to control what traffic can pass through the firewall to reach that specific network segment.</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Content filter </a:t>
            </a:r>
            <a:r>
              <a:rPr lang="en-US" sz="2800" b="0" i="0" u="none" strike="noStrike" baseline="0" dirty="0">
                <a:solidFill>
                  <a:srgbClr val="000000"/>
                </a:solidFill>
                <a:latin typeface="WarnockPro-Regular"/>
              </a:rPr>
              <a:t>Content-filtering devices are used to control which content on the Internet employees can access. If content-filtering rules are not configured properly, users could be visiting </a:t>
            </a:r>
            <a:r>
              <a:rPr lang="en-US" sz="2800" b="0" i="0" u="none" strike="noStrike" baseline="0" dirty="0" err="1">
                <a:solidFill>
                  <a:srgbClr val="000000"/>
                </a:solidFill>
                <a:latin typeface="WarnockPro-Regular"/>
              </a:rPr>
              <a:t>nonsafe</a:t>
            </a:r>
            <a:r>
              <a:rPr lang="en-US" sz="2800" b="0" i="0" u="none" strike="noStrike" baseline="0" dirty="0">
                <a:solidFill>
                  <a:srgbClr val="000000"/>
                </a:solidFill>
                <a:latin typeface="WarnockPro-Regular"/>
              </a:rPr>
              <a:t> sites and have code execute on their systems.</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Access points </a:t>
            </a:r>
            <a:r>
              <a:rPr lang="en-US" sz="2800" b="0" i="0" u="none" strike="noStrike" baseline="0" dirty="0">
                <a:solidFill>
                  <a:srgbClr val="000000"/>
                </a:solidFill>
                <a:latin typeface="WarnockPro-Regular"/>
              </a:rPr>
              <a:t>Wireless access points and wireless home routers are commonly misconfigured. Be sure to review the configuration of your wireless access points and </a:t>
            </a:r>
            <a:r>
              <a:rPr lang="en-US" sz="2800" b="0" i="0" u="none" strike="noStrike" baseline="0" dirty="0">
                <a:solidFill>
                  <a:srgbClr val="00B0F0"/>
                </a:solidFill>
                <a:latin typeface="WarnockPro-Regular"/>
              </a:rPr>
              <a:t>ensure that you have configured features such as MAC filtering, WPA2 encryption, and a strong encryption key and that you have modified the default admin password.</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Weak security configurations </a:t>
            </a:r>
            <a:r>
              <a:rPr lang="en-US" sz="2400" b="0" i="0" u="none" strike="noStrike" baseline="0" dirty="0">
                <a:solidFill>
                  <a:srgbClr val="000000"/>
                </a:solidFill>
                <a:latin typeface="WarnockPro-Regular"/>
              </a:rPr>
              <a:t>A big reason for security incidents is weak security configuration. For example, a network admin may configure encryption on the wireless network but choose a weaker encryption method or maybe use a weak encryption key. Be sure to review all security settings on devices, such as access control lists, passwords, encryption keys, encryption algorithms, and any filtering features that may be available.</a:t>
            </a:r>
            <a:endParaRPr lang="en-US" sz="3200" dirty="0"/>
          </a:p>
        </p:txBody>
      </p:sp>
      <p:sp>
        <p:nvSpPr>
          <p:cNvPr id="4" name="Slide Number Placeholder 3">
            <a:extLst>
              <a:ext uri="{FF2B5EF4-FFF2-40B4-BE49-F238E27FC236}">
                <a16:creationId xmlns:a16="http://schemas.microsoft.com/office/drawing/2014/main" id="{B5086118-5279-2656-4263-11F623D9C1A2}"/>
              </a:ext>
            </a:extLst>
          </p:cNvPr>
          <p:cNvSpPr>
            <a:spLocks noGrp="1"/>
          </p:cNvSpPr>
          <p:nvPr>
            <p:ph type="sldNum" sz="quarter" idx="12"/>
          </p:nvPr>
        </p:nvSpPr>
        <p:spPr/>
        <p:txBody>
          <a:bodyPr/>
          <a:lstStyle/>
          <a:p>
            <a:fld id="{3A86846E-68FB-4C71-8989-BC9D227DD11A}" type="slidenum">
              <a:rPr lang="en-US" smtClean="0"/>
              <a:t>24</a:t>
            </a:fld>
            <a:endParaRPr lang="en-US"/>
          </a:p>
        </p:txBody>
      </p:sp>
    </p:spTree>
    <p:extLst>
      <p:ext uri="{BB962C8B-B14F-4D97-AF65-F5344CB8AC3E}">
        <p14:creationId xmlns:p14="http://schemas.microsoft.com/office/powerpoint/2010/main" val="287257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4EE-C920-868B-E958-2E3731B302FC}"/>
              </a:ext>
            </a:extLst>
          </p:cNvPr>
          <p:cNvSpPr>
            <a:spLocks noGrp="1"/>
          </p:cNvSpPr>
          <p:nvPr>
            <p:ph type="title"/>
          </p:nvPr>
        </p:nvSpPr>
        <p:spPr>
          <a:xfrm>
            <a:off x="838200" y="0"/>
            <a:ext cx="10515600" cy="1325563"/>
          </a:xfrm>
        </p:spPr>
        <p:txBody>
          <a:bodyPr/>
          <a:lstStyle/>
          <a:p>
            <a:r>
              <a:rPr lang="en-US" sz="4400" b="1" i="0" u="none" strike="noStrike" baseline="0" dirty="0">
                <a:solidFill>
                  <a:srgbClr val="000000"/>
                </a:solidFill>
                <a:latin typeface="MyriadPro-Bold"/>
              </a:rPr>
              <a:t>Personnel Issues</a:t>
            </a:r>
            <a:endParaRPr lang="en-US" dirty="0"/>
          </a:p>
        </p:txBody>
      </p:sp>
      <p:sp>
        <p:nvSpPr>
          <p:cNvPr id="3" name="Content Placeholder 2">
            <a:extLst>
              <a:ext uri="{FF2B5EF4-FFF2-40B4-BE49-F238E27FC236}">
                <a16:creationId xmlns:a16="http://schemas.microsoft.com/office/drawing/2014/main" id="{CE1041F5-134F-2F37-7649-583357D3023A}"/>
              </a:ext>
            </a:extLst>
          </p:cNvPr>
          <p:cNvSpPr>
            <a:spLocks noGrp="1"/>
          </p:cNvSpPr>
          <p:nvPr>
            <p:ph idx="1"/>
          </p:nvPr>
        </p:nvSpPr>
        <p:spPr>
          <a:xfrm>
            <a:off x="287357" y="1032410"/>
            <a:ext cx="11566792" cy="5423473"/>
          </a:xfrm>
        </p:spPr>
        <p:txBody>
          <a:bodyPr>
            <a:normAutofit lnSpcReduction="10000"/>
          </a:bodyPr>
          <a:lstStyle/>
          <a:p>
            <a:pPr marL="0" indent="0" algn="just">
              <a:buNone/>
            </a:pPr>
            <a:r>
              <a:rPr lang="en-US" b="0" i="0" u="none" strike="noStrike" baseline="0" dirty="0">
                <a:solidFill>
                  <a:srgbClr val="000000"/>
                </a:solidFill>
                <a:latin typeface="WarnockPro-Regular"/>
              </a:rPr>
              <a:t>You can configure the best security settings on your devices and they may still be easy to hack into if you do not focus on training employees to be security aware. You must also be vigilant of insider threats. The following are key security considerations that involve personnel issues:</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Policy violation </a:t>
            </a:r>
            <a:r>
              <a:rPr lang="en-US" sz="2800" b="0" i="0" u="none" strike="noStrike" baseline="0" dirty="0">
                <a:solidFill>
                  <a:srgbClr val="000000"/>
                </a:solidFill>
                <a:latin typeface="WarnockPro-Regular"/>
              </a:rPr>
              <a:t>Many security incidents occur because employees violate company security policies. Be sure to educate employees on the security policies and why they are in effect. Employees are less likely to violate security policies if they understand why the policies exist and how adherence to them protects the company and its assets.</a:t>
            </a:r>
          </a:p>
          <a:p>
            <a:pPr marL="457200" lvl="1" indent="0" algn="just">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Insider threat </a:t>
            </a:r>
            <a:r>
              <a:rPr lang="en-US" sz="2800" b="0" i="0" u="none" strike="noStrike" baseline="0" dirty="0">
                <a:solidFill>
                  <a:srgbClr val="000000"/>
                </a:solidFill>
                <a:latin typeface="WarnockPro-Regular"/>
              </a:rPr>
              <a:t>Most companies focus on firewalls as their security protection. That is important, of course, but you also need to protect company assets from insider threats such as disgruntled employees. Be sure to use authentication, permissions, and access control lists to control what employees have access to. Also be sure to implement anti-malware software to protect your internal systems from viruses.</a:t>
            </a:r>
            <a:endParaRPr lang="en-US" sz="2800" dirty="0"/>
          </a:p>
        </p:txBody>
      </p:sp>
      <p:sp>
        <p:nvSpPr>
          <p:cNvPr id="4" name="Slide Number Placeholder 3">
            <a:extLst>
              <a:ext uri="{FF2B5EF4-FFF2-40B4-BE49-F238E27FC236}">
                <a16:creationId xmlns:a16="http://schemas.microsoft.com/office/drawing/2014/main" id="{20EB00BC-023D-A58C-D39F-2BC06F11081D}"/>
              </a:ext>
            </a:extLst>
          </p:cNvPr>
          <p:cNvSpPr>
            <a:spLocks noGrp="1"/>
          </p:cNvSpPr>
          <p:nvPr>
            <p:ph type="sldNum" sz="quarter" idx="12"/>
          </p:nvPr>
        </p:nvSpPr>
        <p:spPr/>
        <p:txBody>
          <a:bodyPr/>
          <a:lstStyle/>
          <a:p>
            <a:fld id="{3A86846E-68FB-4C71-8989-BC9D227DD11A}" type="slidenum">
              <a:rPr lang="en-US" smtClean="0"/>
              <a:t>25</a:t>
            </a:fld>
            <a:endParaRPr lang="en-US"/>
          </a:p>
        </p:txBody>
      </p:sp>
    </p:spTree>
    <p:extLst>
      <p:ext uri="{BB962C8B-B14F-4D97-AF65-F5344CB8AC3E}">
        <p14:creationId xmlns:p14="http://schemas.microsoft.com/office/powerpoint/2010/main" val="1666345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BAD9-A45E-CE30-C404-442D75E0C38A}"/>
              </a:ext>
            </a:extLst>
          </p:cNvPr>
          <p:cNvSpPr>
            <a:spLocks noGrp="1"/>
          </p:cNvSpPr>
          <p:nvPr>
            <p:ph type="title"/>
          </p:nvPr>
        </p:nvSpPr>
        <p:spPr>
          <a:xfrm>
            <a:off x="761082" y="0"/>
            <a:ext cx="10515600" cy="1325563"/>
          </a:xfrm>
        </p:spPr>
        <p:txBody>
          <a:bodyPr/>
          <a:lstStyle/>
          <a:p>
            <a:r>
              <a:rPr lang="en-US" dirty="0"/>
              <a:t>Personal Issues(</a:t>
            </a:r>
            <a:r>
              <a:rPr lang="en-US" dirty="0" err="1"/>
              <a:t>Cont</a:t>
            </a:r>
            <a:r>
              <a:rPr lang="en-US" dirty="0"/>
              <a:t>…)</a:t>
            </a:r>
          </a:p>
        </p:txBody>
      </p:sp>
      <p:sp>
        <p:nvSpPr>
          <p:cNvPr id="3" name="Content Placeholder 2">
            <a:extLst>
              <a:ext uri="{FF2B5EF4-FFF2-40B4-BE49-F238E27FC236}">
                <a16:creationId xmlns:a16="http://schemas.microsoft.com/office/drawing/2014/main" id="{CFE82F72-6041-5E9F-1520-43AC444AB730}"/>
              </a:ext>
            </a:extLst>
          </p:cNvPr>
          <p:cNvSpPr>
            <a:spLocks noGrp="1"/>
          </p:cNvSpPr>
          <p:nvPr>
            <p:ph idx="1"/>
          </p:nvPr>
        </p:nvSpPr>
        <p:spPr>
          <a:xfrm>
            <a:off x="320408" y="1043427"/>
            <a:ext cx="11390522" cy="5390423"/>
          </a:xfrm>
        </p:spPr>
        <p:txBody>
          <a:bodyPr>
            <a:normAutofit fontScale="92500"/>
          </a:bodyPr>
          <a:lstStyle/>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Social engineering </a:t>
            </a:r>
            <a:r>
              <a:rPr lang="en-US" b="0" i="0" u="none" strike="noStrike" baseline="0" dirty="0">
                <a:solidFill>
                  <a:srgbClr val="000000"/>
                </a:solidFill>
                <a:latin typeface="WarnockPro-Regular"/>
              </a:rPr>
              <a:t>Educate employees on common social engineering attacks so that they can identify when they are being targeted by social engineering. Education is the key to protecting against social engineering attacks.</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Social media </a:t>
            </a:r>
            <a:r>
              <a:rPr lang="en-US" b="0" i="0" u="none" strike="noStrike" baseline="0" dirty="0">
                <a:solidFill>
                  <a:srgbClr val="000000"/>
                </a:solidFill>
                <a:latin typeface="WarnockPro-Regular"/>
              </a:rPr>
              <a:t>Educate employees on what information can and cannot be posted on social media. You should have strict policies in place restricting workplace photos being posted on social media because they may contain sensitive information. For example, a picture of an employee sitting at her desk might also show a sensitive document open on the screen in the background or a document on the desk.</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Personal e-mail </a:t>
            </a:r>
            <a:r>
              <a:rPr lang="en-US" b="0" i="0" u="none" strike="noStrike" baseline="0" dirty="0">
                <a:solidFill>
                  <a:srgbClr val="000000"/>
                </a:solidFill>
                <a:latin typeface="WarnockPro-Regular"/>
              </a:rPr>
              <a:t>Many employees use their personal e-mail account at work and could use this to e-mail company data outside of the company. Be sure to have DLP features in place to protect against data leaks. Also be aware of personal cloud storage that employees may use to transfer data to and from work. You may consider blocking access to these sites on the firewall or content-filtering device.</a:t>
            </a:r>
            <a:endParaRPr lang="en-US" dirty="0"/>
          </a:p>
        </p:txBody>
      </p:sp>
      <p:sp>
        <p:nvSpPr>
          <p:cNvPr id="4" name="Slide Number Placeholder 3">
            <a:extLst>
              <a:ext uri="{FF2B5EF4-FFF2-40B4-BE49-F238E27FC236}">
                <a16:creationId xmlns:a16="http://schemas.microsoft.com/office/drawing/2014/main" id="{9066F783-C358-A84C-1C11-07DA436024D2}"/>
              </a:ext>
            </a:extLst>
          </p:cNvPr>
          <p:cNvSpPr>
            <a:spLocks noGrp="1"/>
          </p:cNvSpPr>
          <p:nvPr>
            <p:ph type="sldNum" sz="quarter" idx="12"/>
          </p:nvPr>
        </p:nvSpPr>
        <p:spPr/>
        <p:txBody>
          <a:bodyPr/>
          <a:lstStyle/>
          <a:p>
            <a:fld id="{3A86846E-68FB-4C71-8989-BC9D227DD11A}" type="slidenum">
              <a:rPr lang="en-US" smtClean="0"/>
              <a:t>26</a:t>
            </a:fld>
            <a:endParaRPr lang="en-US"/>
          </a:p>
        </p:txBody>
      </p:sp>
    </p:spTree>
    <p:extLst>
      <p:ext uri="{BB962C8B-B14F-4D97-AF65-F5344CB8AC3E}">
        <p14:creationId xmlns:p14="http://schemas.microsoft.com/office/powerpoint/2010/main" val="256067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F222-C9F7-D2E1-F640-569759F9094D}"/>
              </a:ext>
            </a:extLst>
          </p:cNvPr>
          <p:cNvSpPr>
            <a:spLocks noGrp="1"/>
          </p:cNvSpPr>
          <p:nvPr>
            <p:ph type="title"/>
          </p:nvPr>
        </p:nvSpPr>
        <p:spPr>
          <a:xfrm>
            <a:off x="750065" y="0"/>
            <a:ext cx="10515600" cy="1325563"/>
          </a:xfrm>
        </p:spPr>
        <p:txBody>
          <a:bodyPr/>
          <a:lstStyle/>
          <a:p>
            <a:r>
              <a:rPr lang="en-US" sz="4400" b="1" i="0" u="none" strike="noStrike" baseline="0" dirty="0">
                <a:solidFill>
                  <a:srgbClr val="000000"/>
                </a:solidFill>
                <a:latin typeface="MyriadPro-Bold"/>
              </a:rPr>
              <a:t>Application Issues</a:t>
            </a:r>
            <a:endParaRPr lang="en-US" dirty="0"/>
          </a:p>
        </p:txBody>
      </p:sp>
      <p:sp>
        <p:nvSpPr>
          <p:cNvPr id="3" name="Content Placeholder 2">
            <a:extLst>
              <a:ext uri="{FF2B5EF4-FFF2-40B4-BE49-F238E27FC236}">
                <a16:creationId xmlns:a16="http://schemas.microsoft.com/office/drawing/2014/main" id="{E9EC27C9-6AA7-A0C6-3F70-4951C046EE69}"/>
              </a:ext>
            </a:extLst>
          </p:cNvPr>
          <p:cNvSpPr>
            <a:spLocks noGrp="1"/>
          </p:cNvSpPr>
          <p:nvPr>
            <p:ph idx="1"/>
          </p:nvPr>
        </p:nvSpPr>
        <p:spPr>
          <a:xfrm>
            <a:off x="155154" y="1021394"/>
            <a:ext cx="11555776" cy="5334956"/>
          </a:xfrm>
        </p:spPr>
        <p:txBody>
          <a:bodyPr>
            <a:normAutofit fontScale="92500"/>
          </a:bodyPr>
          <a:lstStyle/>
          <a:p>
            <a:pPr marL="0" indent="0" algn="just">
              <a:buNone/>
            </a:pPr>
            <a:endParaRPr lang="en-US" sz="2000" b="1" i="0" u="none" strike="noStrike" baseline="0" dirty="0">
              <a:solidFill>
                <a:srgbClr val="000000"/>
              </a:solidFill>
              <a:latin typeface="MyriadPro-Bold"/>
            </a:endParaRPr>
          </a:p>
          <a:p>
            <a:pPr algn="just"/>
            <a:r>
              <a:rPr lang="en-US" sz="2400" b="0" i="0" u="none" strike="noStrike" baseline="0" dirty="0">
                <a:solidFill>
                  <a:srgbClr val="000000"/>
                </a:solidFill>
                <a:latin typeface="WarnockPro-Regular"/>
              </a:rPr>
              <a:t>Software is another area of concern with security. You should consider all of the following issues related to applications:</a:t>
            </a:r>
          </a:p>
          <a:p>
            <a:pPr marL="457200" lvl="1"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Unauthorized software </a:t>
            </a:r>
            <a:r>
              <a:rPr lang="en-US" b="0" i="0" u="none" strike="noStrike" baseline="0" dirty="0">
                <a:solidFill>
                  <a:srgbClr val="000000"/>
                </a:solidFill>
                <a:latin typeface="WarnockPro-Regular"/>
              </a:rPr>
              <a:t>Organizations should have strict policies in place as to what software is allowed or not allowed to run on company systems. </a:t>
            </a:r>
            <a:r>
              <a:rPr lang="en-US" b="0" i="1" u="none" strike="noStrike" baseline="0" dirty="0">
                <a:solidFill>
                  <a:srgbClr val="FF0000"/>
                </a:solidFill>
                <a:latin typeface="WarnockPro-It"/>
              </a:rPr>
              <a:t>Application whitelisting </a:t>
            </a:r>
            <a:r>
              <a:rPr lang="en-US" b="0" i="0" u="none" strike="noStrike" baseline="0" dirty="0">
                <a:solidFill>
                  <a:srgbClr val="FF0000"/>
                </a:solidFill>
                <a:latin typeface="WarnockPro-Regular"/>
              </a:rPr>
              <a:t>refers to defining which software is allowed to run on a system</a:t>
            </a:r>
            <a:r>
              <a:rPr lang="en-US" b="0" i="0" u="none" strike="noStrike" baseline="0" dirty="0">
                <a:solidFill>
                  <a:srgbClr val="000000"/>
                </a:solidFill>
                <a:latin typeface="WarnockPro-Regular"/>
              </a:rPr>
              <a:t>. You can use a tool such as </a:t>
            </a:r>
            <a:r>
              <a:rPr lang="en-US" b="0" i="0" u="none" strike="noStrike" baseline="0" dirty="0">
                <a:solidFill>
                  <a:srgbClr val="00B0F0"/>
                </a:solidFill>
                <a:latin typeface="WarnockPro-Regular"/>
              </a:rPr>
              <a:t>Windows AppLocker </a:t>
            </a:r>
            <a:r>
              <a:rPr lang="en-US" b="0" i="0" u="none" strike="noStrike" baseline="0" dirty="0">
                <a:solidFill>
                  <a:srgbClr val="000000"/>
                </a:solidFill>
                <a:latin typeface="WarnockPro-Regular"/>
              </a:rPr>
              <a:t>as part of your policy to restrict which software is allowed to run on a system.</a:t>
            </a:r>
          </a:p>
          <a:p>
            <a:pPr marL="457200" lvl="1"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Baseline deviation </a:t>
            </a:r>
            <a:r>
              <a:rPr lang="en-US" b="0" i="0" u="none" strike="noStrike" baseline="0" dirty="0">
                <a:solidFill>
                  <a:srgbClr val="000000"/>
                </a:solidFill>
                <a:latin typeface="WarnockPro-Regular"/>
              </a:rPr>
              <a:t>A security baseline is a defined security state that systems must not deviate from. Any modification of a system that may open the system up and make it less secure needs to be vetted first and monitored closely if implemented. </a:t>
            </a:r>
            <a:r>
              <a:rPr lang="en-US" b="0" i="0" u="none" strike="noStrike" baseline="0" dirty="0">
                <a:solidFill>
                  <a:srgbClr val="00B0F0"/>
                </a:solidFill>
                <a:latin typeface="WarnockPro-Regular"/>
              </a:rPr>
              <a:t>Organizations can use technologies like PowerShell Desired State Configuration (DSC) to prevent changes to a system that deviates from the baseline</a:t>
            </a:r>
            <a:r>
              <a:rPr lang="en-US" b="0" i="0" u="none" strike="noStrike" baseline="0" dirty="0">
                <a:solidFill>
                  <a:srgbClr val="000000"/>
                </a:solidFill>
                <a:latin typeface="WarnockPro-Regular"/>
              </a:rPr>
              <a:t>.</a:t>
            </a:r>
          </a:p>
          <a:p>
            <a:pPr marL="457200" lvl="1"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License compliance violation (availability/integrity) </a:t>
            </a:r>
            <a:r>
              <a:rPr lang="en-US" b="0" i="0" u="none" strike="noStrike" baseline="0" dirty="0">
                <a:solidFill>
                  <a:srgbClr val="000000"/>
                </a:solidFill>
                <a:latin typeface="WarnockPro-Regular"/>
              </a:rPr>
              <a:t>Companies can face serious fines if found to be noncompliant with licensing of software. Tools are available that enable you to track installation of software and ensure that you do not exceed the number of licensed installs allowed.</a:t>
            </a:r>
            <a:endParaRPr lang="en-US" dirty="0"/>
          </a:p>
        </p:txBody>
      </p:sp>
      <p:sp>
        <p:nvSpPr>
          <p:cNvPr id="4" name="Slide Number Placeholder 3">
            <a:extLst>
              <a:ext uri="{FF2B5EF4-FFF2-40B4-BE49-F238E27FC236}">
                <a16:creationId xmlns:a16="http://schemas.microsoft.com/office/drawing/2014/main" id="{0B16B547-DC5A-998A-1CF7-90912ED135BB}"/>
              </a:ext>
            </a:extLst>
          </p:cNvPr>
          <p:cNvSpPr>
            <a:spLocks noGrp="1"/>
          </p:cNvSpPr>
          <p:nvPr>
            <p:ph type="sldNum" sz="quarter" idx="12"/>
          </p:nvPr>
        </p:nvSpPr>
        <p:spPr/>
        <p:txBody>
          <a:bodyPr/>
          <a:lstStyle/>
          <a:p>
            <a:fld id="{3A86846E-68FB-4C71-8989-BC9D227DD11A}" type="slidenum">
              <a:rPr lang="en-US" smtClean="0"/>
              <a:t>27</a:t>
            </a:fld>
            <a:endParaRPr lang="en-US"/>
          </a:p>
        </p:txBody>
      </p:sp>
    </p:spTree>
    <p:extLst>
      <p:ext uri="{BB962C8B-B14F-4D97-AF65-F5344CB8AC3E}">
        <p14:creationId xmlns:p14="http://schemas.microsoft.com/office/powerpoint/2010/main" val="156705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85AA8-2A25-082F-1B1A-3016D27D8239}"/>
              </a:ext>
            </a:extLst>
          </p:cNvPr>
          <p:cNvSpPr>
            <a:spLocks noGrp="1"/>
          </p:cNvSpPr>
          <p:nvPr>
            <p:ph idx="1"/>
          </p:nvPr>
        </p:nvSpPr>
        <p:spPr>
          <a:xfrm>
            <a:off x="397524" y="426482"/>
            <a:ext cx="11357473" cy="5929867"/>
          </a:xfrm>
        </p:spPr>
        <p:txBody>
          <a:bodyPr>
            <a:normAutofit/>
          </a:bodyPr>
          <a:lstStyle/>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Asset management </a:t>
            </a:r>
            <a:r>
              <a:rPr lang="en-US" b="0" i="0" u="none" strike="noStrike" baseline="0" dirty="0">
                <a:solidFill>
                  <a:srgbClr val="000000"/>
                </a:solidFill>
                <a:latin typeface="WarnockPro-Regular"/>
              </a:rPr>
              <a:t>Once a system is placed into production, you need to maintain that system to keep it secure. Maintaining the systems centrally is the key to success with asset management</a:t>
            </a:r>
            <a:r>
              <a:rPr lang="en-US" b="0" i="0" u="none" strike="noStrike" baseline="0" dirty="0">
                <a:solidFill>
                  <a:srgbClr val="00B0F0"/>
                </a:solidFill>
                <a:latin typeface="WarnockPro-Regular"/>
              </a:rPr>
              <a:t>. Use products such as Group Policy Objects (GPOs) and Microsoft Endpoint Configuration Manager (MECM) to manage the deployment of configurations, patches, drivers, and applications.</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Authentication issues </a:t>
            </a:r>
            <a:r>
              <a:rPr lang="en-US" b="0" i="0" u="none" strike="noStrike" baseline="0" dirty="0">
                <a:solidFill>
                  <a:srgbClr val="000000"/>
                </a:solidFill>
                <a:latin typeface="WarnockPro-Regular"/>
              </a:rPr>
              <a:t>Make sure that applications are configured for authentication in the most secure manner so that someone cannot tap into the authentication traffic and gain access to the network using credentials used by the application. </a:t>
            </a:r>
            <a:r>
              <a:rPr lang="en-US" b="0" i="0" u="none" strike="noStrike" baseline="0" dirty="0">
                <a:solidFill>
                  <a:srgbClr val="00B0F0"/>
                </a:solidFill>
                <a:latin typeface="WarnockPro-Regular"/>
              </a:rPr>
              <a:t>Ensure that applications are using their own accounts and not default accounts such as the System account or the “</a:t>
            </a:r>
            <a:r>
              <a:rPr lang="en-US" b="0" i="0" u="none" strike="noStrike" baseline="0" dirty="0" err="1">
                <a:solidFill>
                  <a:srgbClr val="00B0F0"/>
                </a:solidFill>
                <a:latin typeface="WarnockPro-Regular"/>
              </a:rPr>
              <a:t>sa</a:t>
            </a:r>
            <a:r>
              <a:rPr lang="en-US" b="0" i="0" u="none" strike="noStrike" baseline="0" dirty="0">
                <a:solidFill>
                  <a:srgbClr val="00B0F0"/>
                </a:solidFill>
                <a:latin typeface="WarnockPro-Regular"/>
              </a:rPr>
              <a:t>” account when connecting to a database.</a:t>
            </a:r>
            <a:endParaRPr lang="en-US" dirty="0">
              <a:solidFill>
                <a:srgbClr val="00B0F0"/>
              </a:solidFill>
            </a:endParaRPr>
          </a:p>
        </p:txBody>
      </p:sp>
      <p:sp>
        <p:nvSpPr>
          <p:cNvPr id="4" name="Slide Number Placeholder 3">
            <a:extLst>
              <a:ext uri="{FF2B5EF4-FFF2-40B4-BE49-F238E27FC236}">
                <a16:creationId xmlns:a16="http://schemas.microsoft.com/office/drawing/2014/main" id="{E4DB7898-BA97-DF10-FCEB-CC65EDC78825}"/>
              </a:ext>
            </a:extLst>
          </p:cNvPr>
          <p:cNvSpPr>
            <a:spLocks noGrp="1"/>
          </p:cNvSpPr>
          <p:nvPr>
            <p:ph type="sldNum" sz="quarter" idx="12"/>
          </p:nvPr>
        </p:nvSpPr>
        <p:spPr/>
        <p:txBody>
          <a:bodyPr/>
          <a:lstStyle/>
          <a:p>
            <a:fld id="{3A86846E-68FB-4C71-8989-BC9D227DD11A}" type="slidenum">
              <a:rPr lang="en-US" smtClean="0"/>
              <a:t>28</a:t>
            </a:fld>
            <a:endParaRPr lang="en-US"/>
          </a:p>
        </p:txBody>
      </p:sp>
    </p:spTree>
    <p:extLst>
      <p:ext uri="{BB962C8B-B14F-4D97-AF65-F5344CB8AC3E}">
        <p14:creationId xmlns:p14="http://schemas.microsoft.com/office/powerpoint/2010/main" val="90505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EEF2A0C-68C9-734C-1DEA-224672843408}"/>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b="1" i="0" u="none" strike="noStrike" kern="1200" baseline="0">
                <a:solidFill>
                  <a:srgbClr val="FFFFFF"/>
                </a:solidFill>
                <a:latin typeface="+mj-lt"/>
                <a:ea typeface="+mj-ea"/>
                <a:cs typeface="+mj-cs"/>
              </a:rPr>
              <a:t>Analyzing and Interpreting Output from Security Technologies</a:t>
            </a:r>
            <a:endParaRPr lang="en-US" sz="4800" kern="120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A631767-E987-9D03-F764-F21C61A3122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29</a:t>
            </a:fld>
            <a:endParaRPr lang="en-US" sz="1100">
              <a:solidFill>
                <a:srgbClr val="FFFFFF"/>
              </a:solidFill>
            </a:endParaRPr>
          </a:p>
        </p:txBody>
      </p:sp>
    </p:spTree>
    <p:extLst>
      <p:ext uri="{BB962C8B-B14F-4D97-AF65-F5344CB8AC3E}">
        <p14:creationId xmlns:p14="http://schemas.microsoft.com/office/powerpoint/2010/main" val="190652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693E-B592-73C5-2865-0E5C7B3B03E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D63FFE1-558D-A94A-9E75-8BCD738CFACB}"/>
              </a:ext>
            </a:extLst>
          </p:cNvPr>
          <p:cNvSpPr>
            <a:spLocks noGrp="1"/>
          </p:cNvSpPr>
          <p:nvPr>
            <p:ph idx="1"/>
          </p:nvPr>
        </p:nvSpPr>
        <p:spPr/>
        <p:txBody>
          <a:bodyPr/>
          <a:lstStyle/>
          <a:p>
            <a:r>
              <a:rPr lang="en-US" b="1" dirty="0"/>
              <a:t>Vulnerability Assessment</a:t>
            </a:r>
            <a:r>
              <a:rPr lang="en-US" dirty="0"/>
              <a:t> is a systematic process of identifying, analyzing, and prioritizing vulnerabilities in an organization's systems, networks, applications, or infrastructure.</a:t>
            </a:r>
          </a:p>
          <a:p>
            <a:r>
              <a:rPr lang="en-US" dirty="0"/>
              <a:t> The goal is to discover potential weaknesses that attackers could exploit and to provide recommendations for mitigating these risks.</a:t>
            </a:r>
          </a:p>
        </p:txBody>
      </p:sp>
    </p:spTree>
    <p:extLst>
      <p:ext uri="{BB962C8B-B14F-4D97-AF65-F5344CB8AC3E}">
        <p14:creationId xmlns:p14="http://schemas.microsoft.com/office/powerpoint/2010/main" val="3543224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877D2-7651-99E6-E7E1-D1317C4778F0}"/>
              </a:ext>
            </a:extLst>
          </p:cNvPr>
          <p:cNvSpPr>
            <a:spLocks noGrp="1"/>
          </p:cNvSpPr>
          <p:nvPr>
            <p:ph idx="1"/>
          </p:nvPr>
        </p:nvSpPr>
        <p:spPr>
          <a:xfrm>
            <a:off x="463626" y="371398"/>
            <a:ext cx="11324422" cy="5984951"/>
          </a:xfrm>
        </p:spPr>
        <p:txBody>
          <a:bodyPr>
            <a:normAutofit fontScale="92500" lnSpcReduction="10000"/>
          </a:bodyPr>
          <a:lstStyle/>
          <a:p>
            <a:pPr marL="0" indent="0" algn="just">
              <a:buNone/>
            </a:pPr>
            <a:r>
              <a:rPr lang="en-US" sz="2400" b="0" i="0" u="none" strike="noStrike" baseline="0" dirty="0">
                <a:solidFill>
                  <a:srgbClr val="000000"/>
                </a:solidFill>
                <a:latin typeface="WarnockPro-Regular"/>
              </a:rPr>
              <a:t>There are a number of different security devices and technologies that display messages to users or provide information to systems administrators so that they are aware of potential security incidents that occur.</a:t>
            </a:r>
          </a:p>
          <a:p>
            <a:pPr marL="0" indent="0" algn="just">
              <a:buNone/>
            </a:pPr>
            <a:r>
              <a:rPr lang="en-US" sz="2400" b="0" i="0" u="none" strike="noStrike" baseline="0" dirty="0">
                <a:solidFill>
                  <a:srgbClr val="000000"/>
                </a:solidFill>
                <a:latin typeface="WarnockPro-Regular"/>
              </a:rPr>
              <a:t> The following list identifies output you would see from these security technologies: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HIDS/HIPS </a:t>
            </a:r>
            <a:r>
              <a:rPr lang="en-US" sz="2400" b="0" i="0" u="none" strike="noStrike" baseline="0" dirty="0">
                <a:solidFill>
                  <a:srgbClr val="00B0F0"/>
                </a:solidFill>
                <a:latin typeface="WarnockPro-Regular"/>
              </a:rPr>
              <a:t>A host-based intrusion detection system (HIDS) </a:t>
            </a:r>
            <a:r>
              <a:rPr lang="en-US" sz="2400" b="0" i="0" u="none" strike="noStrike" baseline="0" dirty="0">
                <a:solidFill>
                  <a:srgbClr val="000000"/>
                </a:solidFill>
                <a:latin typeface="WarnockPro-Regular"/>
              </a:rPr>
              <a:t>or </a:t>
            </a:r>
            <a:r>
              <a:rPr lang="en-US" sz="2400" b="0" i="0" u="none" strike="noStrike" baseline="0" dirty="0">
                <a:solidFill>
                  <a:srgbClr val="00B0F0"/>
                </a:solidFill>
                <a:latin typeface="WarnockPro-Regular"/>
              </a:rPr>
              <a:t>host-based intrusion prevention system (HIPS) </a:t>
            </a:r>
            <a:r>
              <a:rPr lang="en-US" sz="2400" b="0" i="0" u="none" strike="noStrike" baseline="0" dirty="0">
                <a:solidFill>
                  <a:srgbClr val="000000"/>
                </a:solidFill>
                <a:latin typeface="WarnockPro-Regular"/>
              </a:rPr>
              <a:t>displays notifications of potential threats within the application or sends them to a designated e-mail address. You review the notification events to identify any suspicious activity on the system. </a:t>
            </a:r>
            <a:r>
              <a:rPr lang="en-US" sz="2400" b="0" i="0" u="none" strike="noStrike" baseline="0" dirty="0">
                <a:solidFill>
                  <a:srgbClr val="FF0000"/>
                </a:solidFill>
                <a:latin typeface="WarnockPro-Regular"/>
              </a:rPr>
              <a:t>When looking at the output, review the date and time of the event, the source of the event (most HIDS/HIPS products review logs from many sources), and the account that caused the event to occur. Using this information, you can decide whether a configuration change is needed.</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Antivirus </a:t>
            </a:r>
            <a:r>
              <a:rPr lang="en-US" sz="2400" b="0" i="0" u="none" strike="noStrike" baseline="0" dirty="0" err="1">
                <a:solidFill>
                  <a:srgbClr val="000000"/>
                </a:solidFill>
                <a:latin typeface="WarnockPro-Regular"/>
              </a:rPr>
              <a:t>Antivirus</a:t>
            </a:r>
            <a:r>
              <a:rPr lang="en-US" sz="2400" b="0" i="0" u="none" strike="noStrike" baseline="0" dirty="0">
                <a:solidFill>
                  <a:srgbClr val="000000"/>
                </a:solidFill>
                <a:latin typeface="WarnockPro-Regular"/>
              </a:rPr>
              <a:t> software provides logs and notifications. Review these logs and notifications for information such as the result of a scheduled scan, which will report if malware was found and, if so, the name of the malware and the names of the files infected. You will also receive information on any corrective action taken, such as if an infected file was removed from the system or moved to a quarantine area.</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File integrity check </a:t>
            </a:r>
            <a:r>
              <a:rPr lang="en-US" sz="2400" b="0" i="0" u="none" strike="noStrike" baseline="0" dirty="0">
                <a:solidFill>
                  <a:srgbClr val="000000"/>
                </a:solidFill>
                <a:latin typeface="WarnockPro-Regular"/>
              </a:rPr>
              <a:t>When you’re running tools that check for file integrity, they will let you know if there have been changes to the file since the hash value of the file was calculated. </a:t>
            </a:r>
            <a:r>
              <a:rPr lang="en-US" sz="2400" b="0" i="0" u="none" strike="noStrike" baseline="0" dirty="0">
                <a:solidFill>
                  <a:srgbClr val="FF0000"/>
                </a:solidFill>
                <a:latin typeface="WarnockPro-Regular"/>
              </a:rPr>
              <a:t>You may receive output from file integrity checks, such as “hash mismatch” or “signature mismatch,” both of which mean the file has been altered</a:t>
            </a:r>
            <a:r>
              <a:rPr lang="en-US" sz="2400" b="0" i="0" u="none" strike="noStrike" baseline="0" dirty="0">
                <a:solidFill>
                  <a:srgbClr val="000000"/>
                </a:solidFill>
                <a:latin typeface="WarnockPro-Regular"/>
              </a:rPr>
              <a:t>. Output such as “hash match,” “hash valid,” or “signature verified” lets you know that the file has not changed.</a:t>
            </a:r>
            <a:endParaRPr lang="en-US" sz="3600" dirty="0"/>
          </a:p>
        </p:txBody>
      </p:sp>
      <p:sp>
        <p:nvSpPr>
          <p:cNvPr id="4" name="Slide Number Placeholder 3">
            <a:extLst>
              <a:ext uri="{FF2B5EF4-FFF2-40B4-BE49-F238E27FC236}">
                <a16:creationId xmlns:a16="http://schemas.microsoft.com/office/drawing/2014/main" id="{6D6F1AFC-B615-06C1-2406-89F08EA420A0}"/>
              </a:ext>
            </a:extLst>
          </p:cNvPr>
          <p:cNvSpPr>
            <a:spLocks noGrp="1"/>
          </p:cNvSpPr>
          <p:nvPr>
            <p:ph type="sldNum" sz="quarter" idx="12"/>
          </p:nvPr>
        </p:nvSpPr>
        <p:spPr/>
        <p:txBody>
          <a:bodyPr/>
          <a:lstStyle/>
          <a:p>
            <a:fld id="{3A86846E-68FB-4C71-8989-BC9D227DD11A}" type="slidenum">
              <a:rPr lang="en-US" smtClean="0"/>
              <a:t>30</a:t>
            </a:fld>
            <a:endParaRPr lang="en-US"/>
          </a:p>
        </p:txBody>
      </p:sp>
    </p:spTree>
    <p:extLst>
      <p:ext uri="{BB962C8B-B14F-4D97-AF65-F5344CB8AC3E}">
        <p14:creationId xmlns:p14="http://schemas.microsoft.com/office/powerpoint/2010/main" val="253014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7FBD1-E837-0395-3214-6692B68CA40E}"/>
              </a:ext>
            </a:extLst>
          </p:cNvPr>
          <p:cNvSpPr>
            <a:spLocks noGrp="1"/>
          </p:cNvSpPr>
          <p:nvPr>
            <p:ph idx="1"/>
          </p:nvPr>
        </p:nvSpPr>
        <p:spPr>
          <a:xfrm>
            <a:off x="397524" y="437500"/>
            <a:ext cx="11313405" cy="5918850"/>
          </a:xfrm>
        </p:spPr>
        <p:txBody>
          <a:bodyPr>
            <a:normAutofit/>
          </a:bodyPr>
          <a:lstStyle/>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Host-based firewall </a:t>
            </a:r>
            <a:r>
              <a:rPr lang="en-US" sz="2400" b="0" i="0" u="none" strike="noStrike" baseline="0" dirty="0">
                <a:solidFill>
                  <a:srgbClr val="000000"/>
                </a:solidFill>
                <a:latin typeface="WarnockPro-Regular"/>
              </a:rPr>
              <a:t>Host-based firewalls typically write to logs or display alerts if they drop traffic due to rules configured on the system. </a:t>
            </a:r>
            <a:r>
              <a:rPr lang="en-US" sz="2400" b="0" i="0" u="none" strike="noStrike" baseline="0" dirty="0">
                <a:solidFill>
                  <a:srgbClr val="FF0000"/>
                </a:solidFill>
                <a:latin typeface="WarnockPro-Regular"/>
              </a:rPr>
              <a:t>Look for output containing information such as “dropped packet </a:t>
            </a:r>
            <a:r>
              <a:rPr lang="en-US" sz="2400" b="0" i="0" u="none" strike="noStrike" baseline="0" dirty="0" err="1">
                <a:solidFill>
                  <a:srgbClr val="FF0000"/>
                </a:solidFill>
                <a:latin typeface="WarnockPro-Regular"/>
              </a:rPr>
              <a:t>src</a:t>
            </a:r>
            <a:r>
              <a:rPr lang="en-US" sz="2400" b="0" i="0" u="none" strike="noStrike" baseline="0" dirty="0">
                <a:solidFill>
                  <a:srgbClr val="FF0000"/>
                </a:solidFill>
                <a:latin typeface="WarnockPro-Regular"/>
              </a:rPr>
              <a:t>=24.35.45.3:63378 TCP </a:t>
            </a:r>
            <a:r>
              <a:rPr lang="en-US" sz="2400" b="0" i="0" u="none" strike="noStrike" baseline="0" dirty="0" err="1">
                <a:solidFill>
                  <a:srgbClr val="FF0000"/>
                </a:solidFill>
                <a:latin typeface="WarnockPro-Regular"/>
              </a:rPr>
              <a:t>dst</a:t>
            </a:r>
            <a:r>
              <a:rPr lang="en-US" sz="2400" b="0" i="0" u="none" strike="noStrike" baseline="0" dirty="0">
                <a:solidFill>
                  <a:srgbClr val="FF0000"/>
                </a:solidFill>
                <a:latin typeface="WarnockPro-Regular"/>
              </a:rPr>
              <a:t>=32.46.58.62:80 TCP.” Within this information, you should see the source and destination IP addresses (24.35.45.3 and 32.46.58.62), the port numbers used by the source and destination systems (:63378 and :80), and the protocol (TCP).</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Application whitelisting </a:t>
            </a:r>
            <a:r>
              <a:rPr lang="en-US" sz="2400" b="0" i="0" u="none" strike="noStrike" baseline="0" dirty="0">
                <a:solidFill>
                  <a:srgbClr val="000000"/>
                </a:solidFill>
                <a:latin typeface="WarnockPro-Regular"/>
              </a:rPr>
              <a:t>Application whitelisting is configuring a system for a list of approved software that is allowed to be used on the system. If someone tries to install or run an application not on the list, they will receive an error message stating that the application is not authorized. </a:t>
            </a:r>
            <a:r>
              <a:rPr lang="en-US" sz="2400" b="0" i="0" u="none" strike="noStrike" baseline="0" dirty="0">
                <a:solidFill>
                  <a:srgbClr val="FF0000"/>
                </a:solidFill>
                <a:latin typeface="WarnockPro-Regular"/>
              </a:rPr>
              <a:t>You can use AppLocker in Windows to create a list of applications that are authorized to run on the system.</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Removable media control </a:t>
            </a:r>
            <a:r>
              <a:rPr lang="en-US" sz="2400" b="0" i="0" u="none" strike="noStrike" baseline="0" dirty="0">
                <a:solidFill>
                  <a:srgbClr val="000000"/>
                </a:solidFill>
                <a:latin typeface="WarnockPro-Regular"/>
              </a:rPr>
              <a:t>Removable media control is when you control what media can be accessed on a system, such as optical disc drives and removable media (for example, external USB drives). When users try to connect to or access a drive that they are not allowed to use, they typically see a notification appear on the screen that states they are not authorized to access the drive.</a:t>
            </a:r>
            <a:endParaRPr lang="en-US" sz="3600" dirty="0"/>
          </a:p>
        </p:txBody>
      </p:sp>
      <p:sp>
        <p:nvSpPr>
          <p:cNvPr id="4" name="Slide Number Placeholder 3">
            <a:extLst>
              <a:ext uri="{FF2B5EF4-FFF2-40B4-BE49-F238E27FC236}">
                <a16:creationId xmlns:a16="http://schemas.microsoft.com/office/drawing/2014/main" id="{1291C02F-FDD5-02BA-9F8D-C7B384B43AF6}"/>
              </a:ext>
            </a:extLst>
          </p:cNvPr>
          <p:cNvSpPr>
            <a:spLocks noGrp="1"/>
          </p:cNvSpPr>
          <p:nvPr>
            <p:ph type="sldNum" sz="quarter" idx="12"/>
          </p:nvPr>
        </p:nvSpPr>
        <p:spPr/>
        <p:txBody>
          <a:bodyPr/>
          <a:lstStyle/>
          <a:p>
            <a:fld id="{3A86846E-68FB-4C71-8989-BC9D227DD11A}" type="slidenum">
              <a:rPr lang="en-US" smtClean="0"/>
              <a:t>31</a:t>
            </a:fld>
            <a:endParaRPr lang="en-US"/>
          </a:p>
        </p:txBody>
      </p:sp>
    </p:spTree>
    <p:extLst>
      <p:ext uri="{BB962C8B-B14F-4D97-AF65-F5344CB8AC3E}">
        <p14:creationId xmlns:p14="http://schemas.microsoft.com/office/powerpoint/2010/main" val="3290781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BD4D6-323C-7718-E0AD-3F53AD20CA0E}"/>
              </a:ext>
            </a:extLst>
          </p:cNvPr>
          <p:cNvSpPr>
            <a:spLocks noGrp="1"/>
          </p:cNvSpPr>
          <p:nvPr>
            <p:ph idx="1"/>
          </p:nvPr>
        </p:nvSpPr>
        <p:spPr>
          <a:xfrm>
            <a:off x="441591" y="393432"/>
            <a:ext cx="11302389" cy="5962918"/>
          </a:xfrm>
        </p:spPr>
        <p:txBody>
          <a:bodyPr>
            <a:normAutofit fontScale="92500"/>
          </a:bodyPr>
          <a:lstStyle/>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Advanced malware tools </a:t>
            </a:r>
            <a:r>
              <a:rPr lang="en-US" sz="2400" b="0" i="0" u="none" strike="noStrike" baseline="0" dirty="0">
                <a:solidFill>
                  <a:srgbClr val="000000"/>
                </a:solidFill>
                <a:latin typeface="WarnockPro-Regular"/>
              </a:rPr>
              <a:t>Advanced malware tools notify you of malware that was detected and provide detailed information about the malware. They also report whether the malware was successfully removed or moved to a quarantine area.</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Patch management tools </a:t>
            </a:r>
            <a:r>
              <a:rPr lang="en-US" sz="2400" b="0" i="0" u="none" strike="noStrike" baseline="0" dirty="0">
                <a:solidFill>
                  <a:srgbClr val="000000"/>
                </a:solidFill>
                <a:latin typeface="WarnockPro-Regular"/>
              </a:rPr>
              <a:t>Patch management tools are designed to aid in the deployment of patches to systems on the network. With patch management tools, you should see output such as which patches are required by a system and status updates when you deploy a patch to a system. If for some reason a patch was not applied to one or more systems, you will be notified of that as well.</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UTM </a:t>
            </a:r>
            <a:r>
              <a:rPr lang="en-US" sz="2400" b="0" i="0" u="none" strike="noStrike" baseline="0" dirty="0">
                <a:solidFill>
                  <a:srgbClr val="000000"/>
                </a:solidFill>
                <a:latin typeface="WarnockPro-Regular"/>
              </a:rPr>
              <a:t>A </a:t>
            </a:r>
            <a:r>
              <a:rPr lang="en-US" sz="2400" b="0" i="1" u="none" strike="noStrike" baseline="0" dirty="0">
                <a:solidFill>
                  <a:srgbClr val="000000"/>
                </a:solidFill>
                <a:latin typeface="WarnockPro-It"/>
              </a:rPr>
              <a:t>unified threat management (UTM) </a:t>
            </a:r>
            <a:r>
              <a:rPr lang="en-US" sz="2400" b="0" i="0" u="none" strike="noStrike" baseline="0" dirty="0">
                <a:solidFill>
                  <a:srgbClr val="000000"/>
                </a:solidFill>
                <a:latin typeface="WarnockPro-Regular"/>
              </a:rPr>
              <a:t>system is a device/software that combines a number of security functions such as a firewall, IDS/IPS, gateway antivirus and gateway anti-spam, content filtering, and data loss prevention, to name a few built-in security technologies</a:t>
            </a:r>
            <a:r>
              <a:rPr lang="en-US" sz="2400" b="0" i="0" u="none" strike="noStrike" baseline="0" dirty="0">
                <a:solidFill>
                  <a:srgbClr val="FF0000"/>
                </a:solidFill>
                <a:latin typeface="WarnockPro-Regular"/>
              </a:rPr>
              <a:t>. UTM systems output an array of information, such as alerts to suspicious traffic, reports on the number of viruses and spam messages blocked, and summaries of the number of content filter violations.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DLP </a:t>
            </a:r>
            <a:r>
              <a:rPr lang="en-US" sz="2400" b="0" i="0" u="none" strike="noStrike" baseline="0" dirty="0">
                <a:solidFill>
                  <a:srgbClr val="000000"/>
                </a:solidFill>
                <a:latin typeface="WarnockPro-Regular"/>
              </a:rPr>
              <a:t>Data loss prevention (DLP) solutions prevent users from being able to send sensitive information outside the company. When a user tries to copy data to a USB drive, they may receive an error message from the DLP solution stating they do not have permissions, or if a user attempts to send an e-mail that contains sensitive information blocked by DLP, the user will typically receive an e-mail stating that the content was not sent due to DLP violation.</a:t>
            </a:r>
            <a:endParaRPr lang="en-US" sz="3600" dirty="0"/>
          </a:p>
        </p:txBody>
      </p:sp>
      <p:sp>
        <p:nvSpPr>
          <p:cNvPr id="4" name="Slide Number Placeholder 3">
            <a:extLst>
              <a:ext uri="{FF2B5EF4-FFF2-40B4-BE49-F238E27FC236}">
                <a16:creationId xmlns:a16="http://schemas.microsoft.com/office/drawing/2014/main" id="{A246DA23-F468-6C01-E44D-39B07FEA63CF}"/>
              </a:ext>
            </a:extLst>
          </p:cNvPr>
          <p:cNvSpPr>
            <a:spLocks noGrp="1"/>
          </p:cNvSpPr>
          <p:nvPr>
            <p:ph type="sldNum" sz="quarter" idx="12"/>
          </p:nvPr>
        </p:nvSpPr>
        <p:spPr/>
        <p:txBody>
          <a:bodyPr/>
          <a:lstStyle/>
          <a:p>
            <a:fld id="{3A86846E-68FB-4C71-8989-BC9D227DD11A}" type="slidenum">
              <a:rPr lang="en-US" smtClean="0"/>
              <a:t>32</a:t>
            </a:fld>
            <a:endParaRPr lang="en-US"/>
          </a:p>
        </p:txBody>
      </p:sp>
    </p:spTree>
    <p:extLst>
      <p:ext uri="{BB962C8B-B14F-4D97-AF65-F5344CB8AC3E}">
        <p14:creationId xmlns:p14="http://schemas.microsoft.com/office/powerpoint/2010/main" val="3994897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BE1269-4B41-D0A8-46EC-683009500254}"/>
              </a:ext>
            </a:extLst>
          </p:cNvPr>
          <p:cNvSpPr>
            <a:spLocks noGrp="1"/>
          </p:cNvSpPr>
          <p:nvPr>
            <p:ph idx="1"/>
          </p:nvPr>
        </p:nvSpPr>
        <p:spPr>
          <a:xfrm>
            <a:off x="452610" y="360382"/>
            <a:ext cx="11236286" cy="5995968"/>
          </a:xfrm>
        </p:spPr>
        <p:txBody>
          <a:bodyPr>
            <a:normAutofit/>
          </a:bodyPr>
          <a:lstStyle/>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Data execution prevention </a:t>
            </a:r>
            <a:r>
              <a:rPr lang="en-US" b="0" i="0" u="none" strike="noStrike" baseline="0" dirty="0">
                <a:solidFill>
                  <a:srgbClr val="000000"/>
                </a:solidFill>
                <a:latin typeface="WarnockPro-Regular"/>
              </a:rPr>
              <a:t>Data execution prevention (DEP) is a feature that can be enabled to prevent application code from executing in areas of memory used to store data (known as data pages). With DEP, blocks of memory not used for executing a program are flagged as nonexecutable pages by the system so that malicious software does not run in that block of memory. </a:t>
            </a:r>
            <a:r>
              <a:rPr lang="en-US" b="0" i="0" u="none" strike="noStrike" baseline="0" dirty="0">
                <a:solidFill>
                  <a:srgbClr val="FF0000"/>
                </a:solidFill>
                <a:latin typeface="WarnockPro-Regular"/>
              </a:rPr>
              <a:t>You can verify that DEP is enabled on your system by going to a command prompt and typing </a:t>
            </a:r>
            <a:r>
              <a:rPr lang="en-US" b="1" i="0" u="none" strike="noStrike" baseline="0" dirty="0">
                <a:solidFill>
                  <a:srgbClr val="FF0000"/>
                </a:solidFill>
                <a:latin typeface="WarnockPro-Bold"/>
              </a:rPr>
              <a:t>wmic OS Get </a:t>
            </a:r>
            <a:r>
              <a:rPr lang="en-US" b="1" i="0" u="none" strike="noStrike" baseline="0" dirty="0" err="1">
                <a:solidFill>
                  <a:srgbClr val="FF0000"/>
                </a:solidFill>
                <a:latin typeface="WarnockPro-Bold"/>
              </a:rPr>
              <a:t>DataExecutionPrevention_SupportPolicy</a:t>
            </a:r>
            <a:r>
              <a:rPr lang="en-US" b="0" i="0" u="none" strike="noStrike" baseline="0" dirty="0">
                <a:solidFill>
                  <a:srgbClr val="FF0000"/>
                </a:solidFill>
                <a:latin typeface="WarnockPro-Regular"/>
              </a:rPr>
              <a:t>. You will receive output of 0 (always off), 1 (always on), 2 (on for Windows binary files), or 3 (on for all programs and services).</a:t>
            </a:r>
          </a:p>
          <a:p>
            <a:pPr marL="0" indent="0" algn="just">
              <a:buNone/>
            </a:pPr>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Web application firewall </a:t>
            </a:r>
            <a:r>
              <a:rPr lang="en-US" b="0" i="0" u="none" strike="noStrike" baseline="0" dirty="0">
                <a:solidFill>
                  <a:srgbClr val="000000"/>
                </a:solidFill>
                <a:latin typeface="WarnockPro-Regular"/>
              </a:rPr>
              <a:t>A web application firewall is designed to protect web servers from malicious traffic and only allow traffic to the web application to pass through the firewall. Traffic blocked by the firewall is written to a log file so that the systems administrator can review blocked traffic.</a:t>
            </a:r>
            <a:endParaRPr lang="en-US" dirty="0"/>
          </a:p>
        </p:txBody>
      </p:sp>
      <p:sp>
        <p:nvSpPr>
          <p:cNvPr id="4" name="Slide Number Placeholder 3">
            <a:extLst>
              <a:ext uri="{FF2B5EF4-FFF2-40B4-BE49-F238E27FC236}">
                <a16:creationId xmlns:a16="http://schemas.microsoft.com/office/drawing/2014/main" id="{70A5E41D-4090-A3F5-4BC1-006CC6A76BE6}"/>
              </a:ext>
            </a:extLst>
          </p:cNvPr>
          <p:cNvSpPr>
            <a:spLocks noGrp="1"/>
          </p:cNvSpPr>
          <p:nvPr>
            <p:ph type="sldNum" sz="quarter" idx="12"/>
          </p:nvPr>
        </p:nvSpPr>
        <p:spPr/>
        <p:txBody>
          <a:bodyPr/>
          <a:lstStyle/>
          <a:p>
            <a:fld id="{3A86846E-68FB-4C71-8989-BC9D227DD11A}" type="slidenum">
              <a:rPr lang="en-US" smtClean="0"/>
              <a:t>33</a:t>
            </a:fld>
            <a:endParaRPr lang="en-US"/>
          </a:p>
        </p:txBody>
      </p:sp>
    </p:spTree>
    <p:extLst>
      <p:ext uri="{BB962C8B-B14F-4D97-AF65-F5344CB8AC3E}">
        <p14:creationId xmlns:p14="http://schemas.microsoft.com/office/powerpoint/2010/main" val="372747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loud shaped hard drive with cables">
            <a:extLst>
              <a:ext uri="{FF2B5EF4-FFF2-40B4-BE49-F238E27FC236}">
                <a16:creationId xmlns:a16="http://schemas.microsoft.com/office/drawing/2014/main" id="{D0C7C891-FC85-687A-F61D-48396AABCFDC}"/>
              </a:ext>
            </a:extLst>
          </p:cNvPr>
          <p:cNvPicPr>
            <a:picLocks noChangeAspect="1"/>
          </p:cNvPicPr>
          <p:nvPr/>
        </p:nvPicPr>
        <p:blipFill>
          <a:blip r:embed="rId2"/>
          <a:srcRect t="1747"/>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E30561-88D3-B198-6B30-779A838D8065}"/>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i="0" u="none" strike="noStrike" baseline="0">
                <a:solidFill>
                  <a:schemeClr val="tx1">
                    <a:lumMod val="85000"/>
                    <a:lumOff val="15000"/>
                  </a:schemeClr>
                </a:solidFill>
                <a:latin typeface="+mj-lt"/>
                <a:ea typeface="+mj-ea"/>
                <a:cs typeface="+mj-cs"/>
              </a:rPr>
              <a:t>Cloud-Based vs. On-Premises Vulnerabilities</a:t>
            </a:r>
            <a:endParaRPr lang="en-US" sz="3600">
              <a:solidFill>
                <a:schemeClr val="tx1">
                  <a:lumMod val="85000"/>
                  <a:lumOff val="15000"/>
                </a:schemeClr>
              </a:solidFill>
              <a:latin typeface="+mj-lt"/>
              <a:ea typeface="+mj-ea"/>
              <a:cs typeface="+mj-cs"/>
            </a:endParaRP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41BC787-3FFD-4D6B-3FD5-D2AB661DC7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3A86846E-68FB-4C71-8989-BC9D227DD11A}" type="slidenum">
              <a:rPr lang="en-US">
                <a:solidFill>
                  <a:srgbClr val="FFFFFF"/>
                </a:solidFill>
              </a:rPr>
              <a:pPr defTabSz="457200">
                <a:spcAft>
                  <a:spcPts val="600"/>
                </a:spcAft>
              </a:pPr>
              <a:t>34</a:t>
            </a:fld>
            <a:endParaRPr lang="en-US">
              <a:solidFill>
                <a:srgbClr val="FFFFFF"/>
              </a:solidFill>
            </a:endParaRPr>
          </a:p>
        </p:txBody>
      </p:sp>
    </p:spTree>
    <p:extLst>
      <p:ext uri="{BB962C8B-B14F-4D97-AF65-F5344CB8AC3E}">
        <p14:creationId xmlns:p14="http://schemas.microsoft.com/office/powerpoint/2010/main" val="1198922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BB1E8-A62D-FAD3-2347-B020B2700054}"/>
              </a:ext>
            </a:extLst>
          </p:cNvPr>
          <p:cNvSpPr>
            <a:spLocks noGrp="1"/>
          </p:cNvSpPr>
          <p:nvPr>
            <p:ph idx="1"/>
          </p:nvPr>
        </p:nvSpPr>
        <p:spPr>
          <a:xfrm>
            <a:off x="529728" y="459532"/>
            <a:ext cx="11225270" cy="5896817"/>
          </a:xfrm>
        </p:spPr>
        <p:txBody>
          <a:bodyPr>
            <a:normAutofit fontScale="92500"/>
          </a:bodyPr>
          <a:lstStyle/>
          <a:p>
            <a:pPr marL="0" indent="0" algn="just">
              <a:buNone/>
            </a:pPr>
            <a:r>
              <a:rPr lang="en-US" sz="2400" b="0" i="0" u="none" strike="noStrike" baseline="0" dirty="0">
                <a:solidFill>
                  <a:srgbClr val="000000"/>
                </a:solidFill>
                <a:latin typeface="WarnockPro-Regular"/>
              </a:rPr>
              <a:t>A number of common vulnerabilities could exist in cloud environments as well, and most of these deal with configuration errors:</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Open ports </a:t>
            </a:r>
            <a:r>
              <a:rPr lang="en-US" sz="2400" b="0" i="0" u="none" strike="noStrike" baseline="0" dirty="0">
                <a:solidFill>
                  <a:srgbClr val="000000"/>
                </a:solidFill>
                <a:latin typeface="WarnockPro-Regular"/>
              </a:rPr>
              <a:t>Ensure that you do not open unnecessary ports on cloud resources such as virtual machines (VMs) or applications. For example, many IT admins will create an Azure VM and then open the Remote Desktop Protocol (RDP) port to remote login into the VM. In this case, </a:t>
            </a:r>
            <a:r>
              <a:rPr lang="en-US" sz="2400" b="0" i="0" u="none" strike="noStrike" baseline="0" dirty="0">
                <a:solidFill>
                  <a:srgbClr val="FF0000"/>
                </a:solidFill>
                <a:latin typeface="WarnockPro-Regular"/>
              </a:rPr>
              <a:t>Azure has a bastion host option available </a:t>
            </a:r>
            <a:r>
              <a:rPr lang="en-US" sz="2400" b="0" i="0" u="none" strike="noStrike" baseline="0" dirty="0">
                <a:solidFill>
                  <a:srgbClr val="000000"/>
                </a:solidFill>
                <a:latin typeface="WarnockPro-Regular"/>
              </a:rPr>
              <a:t>so that you do not need to open the RDP port on each of your VMs</a:t>
            </a:r>
            <a:r>
              <a:rPr lang="en-US" sz="2400" dirty="0">
                <a:solidFill>
                  <a:srgbClr val="000000"/>
                </a:solidFill>
                <a:latin typeface="WarnockPro-Regular"/>
              </a:rPr>
              <a:t> or even if you open RDP make sure to use list of </a:t>
            </a:r>
            <a:r>
              <a:rPr lang="en-US" sz="2400" dirty="0" err="1">
                <a:solidFill>
                  <a:srgbClr val="000000"/>
                </a:solidFill>
                <a:latin typeface="WarnockPro-Regular"/>
              </a:rPr>
              <a:t>ip</a:t>
            </a:r>
            <a:r>
              <a:rPr lang="en-US" sz="2400" dirty="0">
                <a:solidFill>
                  <a:srgbClr val="000000"/>
                </a:solidFill>
                <a:latin typeface="WarnockPro-Regular"/>
              </a:rPr>
              <a:t> addresses who can access this VM.</a:t>
            </a:r>
            <a:endParaRPr lang="en-US" sz="2400" b="0" i="0" u="none" strike="noStrike" baseline="0" dirty="0">
              <a:solidFill>
                <a:srgbClr val="000000"/>
              </a:solidFill>
              <a:latin typeface="WarnockPro-Regular"/>
            </a:endParaRP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Authentication methods </a:t>
            </a:r>
            <a:r>
              <a:rPr lang="en-US" sz="2400" b="0" i="0" u="none" strike="noStrike" baseline="0" dirty="0">
                <a:solidFill>
                  <a:srgbClr val="000000"/>
                </a:solidFill>
                <a:latin typeface="WarnockPro-Regular"/>
              </a:rPr>
              <a:t>Because cloud applications can be accessed from anywhere in the world, you should configure multifactor authentication (MFA) so that if you or someone else tries to log on with your account, an authentication code is sent to your phone that needs to be inputted for authentication to occur.</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Conditional access policies </a:t>
            </a:r>
            <a:r>
              <a:rPr lang="en-US" sz="2400" b="0" i="0" u="none" strike="noStrike" baseline="0" dirty="0">
                <a:solidFill>
                  <a:srgbClr val="000000"/>
                </a:solidFill>
                <a:latin typeface="WarnockPro-Regular"/>
              </a:rPr>
              <a:t>You can use conditional access policies to help improve security and protect resources against weak passwords or weak authentication. Conditional access policies allow you to put restrictions in place for users when accessing cloud resources. For example, you can have policies apply to users, groups, devices, and even their IP location.</a:t>
            </a:r>
          </a:p>
          <a:p>
            <a:pPr marL="0" indent="0" algn="just">
              <a:buNone/>
            </a:pPr>
            <a:r>
              <a:rPr lang="en-US" sz="2400" b="0" i="0" u="none" strike="noStrike" baseline="0" dirty="0">
                <a:solidFill>
                  <a:srgbClr val="666666"/>
                </a:solidFill>
                <a:latin typeface="ZapfDingbatsStd"/>
              </a:rPr>
              <a:t>■■ </a:t>
            </a:r>
            <a:r>
              <a:rPr lang="en-US" sz="2400" b="1" i="0" u="none" strike="noStrike" baseline="0" dirty="0">
                <a:solidFill>
                  <a:srgbClr val="000000"/>
                </a:solidFill>
                <a:latin typeface="WarnockPro-Bold"/>
              </a:rPr>
              <a:t>Too many privileges </a:t>
            </a:r>
            <a:r>
              <a:rPr lang="en-US" sz="2400" b="0" i="0" u="none" strike="noStrike" baseline="0" dirty="0">
                <a:solidFill>
                  <a:srgbClr val="000000"/>
                </a:solidFill>
                <a:latin typeface="WarnockPro-Regular"/>
              </a:rPr>
              <a:t>Watch for users being given too many privileges within the cloud environment (for example, adding unnecessary users to the Global Administrators group).</a:t>
            </a:r>
            <a:endParaRPr lang="en-US" sz="3600" dirty="0"/>
          </a:p>
        </p:txBody>
      </p:sp>
      <p:sp>
        <p:nvSpPr>
          <p:cNvPr id="4" name="Slide Number Placeholder 3">
            <a:extLst>
              <a:ext uri="{FF2B5EF4-FFF2-40B4-BE49-F238E27FC236}">
                <a16:creationId xmlns:a16="http://schemas.microsoft.com/office/drawing/2014/main" id="{A9B87913-1E70-520B-32FB-300FC17B7694}"/>
              </a:ext>
            </a:extLst>
          </p:cNvPr>
          <p:cNvSpPr>
            <a:spLocks noGrp="1"/>
          </p:cNvSpPr>
          <p:nvPr>
            <p:ph type="sldNum" sz="quarter" idx="12"/>
          </p:nvPr>
        </p:nvSpPr>
        <p:spPr/>
        <p:txBody>
          <a:bodyPr/>
          <a:lstStyle/>
          <a:p>
            <a:fld id="{3A86846E-68FB-4C71-8989-BC9D227DD11A}" type="slidenum">
              <a:rPr lang="en-US" smtClean="0"/>
              <a:t>35</a:t>
            </a:fld>
            <a:endParaRPr lang="en-US"/>
          </a:p>
        </p:txBody>
      </p:sp>
    </p:spTree>
    <p:extLst>
      <p:ext uri="{BB962C8B-B14F-4D97-AF65-F5344CB8AC3E}">
        <p14:creationId xmlns:p14="http://schemas.microsoft.com/office/powerpoint/2010/main" val="706358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fingerprint in black and white">
            <a:extLst>
              <a:ext uri="{FF2B5EF4-FFF2-40B4-BE49-F238E27FC236}">
                <a16:creationId xmlns:a16="http://schemas.microsoft.com/office/drawing/2014/main" id="{2BAB6039-CED5-7985-A301-A80086DDA850}"/>
              </a:ext>
            </a:extLst>
          </p:cNvPr>
          <p:cNvPicPr>
            <a:picLocks noChangeAspect="1"/>
          </p:cNvPicPr>
          <p:nvPr/>
        </p:nvPicPr>
        <p:blipFill>
          <a:blip r:embed="rId2"/>
          <a:srcRect l="6536" r="14800"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4" name="Freeform: Shape 1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63B998E-FC3C-3BBE-547E-3150BB0ACE0A}"/>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baseline="0">
                <a:latin typeface="+mj-lt"/>
                <a:ea typeface="+mj-ea"/>
                <a:cs typeface="+mj-cs"/>
              </a:rPr>
              <a:t>Identifying Physical Threats</a:t>
            </a:r>
            <a:endParaRPr lang="en-US" sz="4800">
              <a:latin typeface="+mj-lt"/>
              <a:ea typeface="+mj-ea"/>
              <a:cs typeface="+mj-cs"/>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119D6531-699B-4D84-7F67-927022EA1873}"/>
              </a:ext>
            </a:extLst>
          </p:cNvPr>
          <p:cNvSpPr>
            <a:spLocks noGrp="1"/>
          </p:cNvSpPr>
          <p:nvPr>
            <p:ph type="sldNum" sz="quarter" idx="12"/>
          </p:nvPr>
        </p:nvSpPr>
        <p:spPr>
          <a:xfrm>
            <a:off x="9753600" y="6356350"/>
            <a:ext cx="1600200" cy="365125"/>
          </a:xfrm>
        </p:spPr>
        <p:txBody>
          <a:bodyPr vert="horz" lIns="91440" tIns="45720" rIns="91440" bIns="45720" rtlCol="0" anchor="ctr">
            <a:normAutofit/>
          </a:bodyPr>
          <a:lstStyle/>
          <a:p>
            <a:pPr>
              <a:spcAft>
                <a:spcPts val="600"/>
              </a:spcAft>
              <a:defRPr/>
            </a:pPr>
            <a:fld id="{3A86846E-68FB-4C71-8989-BC9D227DD11A}" type="slidenum">
              <a:rPr lang="en-US">
                <a:solidFill>
                  <a:schemeClr val="bg1"/>
                </a:solidFill>
                <a:latin typeface="Calibri" panose="020F0502020204030204"/>
              </a:rPr>
              <a:pPr>
                <a:spcAft>
                  <a:spcPts val="600"/>
                </a:spcAft>
                <a:defRPr/>
              </a:pPr>
              <a:t>36</a:t>
            </a:fld>
            <a:endParaRPr lang="en-US">
              <a:solidFill>
                <a:schemeClr val="bg1"/>
              </a:solidFill>
              <a:latin typeface="Calibri" panose="020F0502020204030204"/>
            </a:endParaRPr>
          </a:p>
        </p:txBody>
      </p:sp>
    </p:spTree>
    <p:extLst>
      <p:ext uri="{BB962C8B-B14F-4D97-AF65-F5344CB8AC3E}">
        <p14:creationId xmlns:p14="http://schemas.microsoft.com/office/powerpoint/2010/main" val="69097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8562-C3AD-B7E0-8F69-6E30DCD524DA}"/>
              </a:ext>
            </a:extLst>
          </p:cNvPr>
          <p:cNvSpPr>
            <a:spLocks noGrp="1"/>
          </p:cNvSpPr>
          <p:nvPr>
            <p:ph type="title"/>
          </p:nvPr>
        </p:nvSpPr>
        <p:spPr>
          <a:xfrm>
            <a:off x="838200" y="0"/>
            <a:ext cx="10515600" cy="1325563"/>
          </a:xfrm>
        </p:spPr>
        <p:txBody>
          <a:bodyPr>
            <a:normAutofit/>
          </a:bodyPr>
          <a:lstStyle/>
          <a:p>
            <a:r>
              <a:rPr lang="en-US" sz="3600" b="1" i="0" u="none" strike="noStrike" baseline="0" dirty="0">
                <a:latin typeface="MyriadPro-Bold"/>
              </a:rPr>
              <a:t>Theft and Loss of Assets</a:t>
            </a:r>
            <a:endParaRPr lang="en-US" sz="3600" dirty="0"/>
          </a:p>
        </p:txBody>
      </p:sp>
      <p:sp>
        <p:nvSpPr>
          <p:cNvPr id="3" name="Content Placeholder 2">
            <a:extLst>
              <a:ext uri="{FF2B5EF4-FFF2-40B4-BE49-F238E27FC236}">
                <a16:creationId xmlns:a16="http://schemas.microsoft.com/office/drawing/2014/main" id="{9D10FB98-9A8A-8DF9-3F5F-07D481A13F2A}"/>
              </a:ext>
            </a:extLst>
          </p:cNvPr>
          <p:cNvSpPr>
            <a:spLocks noGrp="1"/>
          </p:cNvSpPr>
          <p:nvPr>
            <p:ph idx="1"/>
          </p:nvPr>
        </p:nvSpPr>
        <p:spPr>
          <a:xfrm>
            <a:off x="364474" y="977326"/>
            <a:ext cx="11500691" cy="5379023"/>
          </a:xfrm>
        </p:spPr>
        <p:txBody>
          <a:bodyPr>
            <a:normAutofit fontScale="92500" lnSpcReduction="10000"/>
          </a:bodyPr>
          <a:lstStyle/>
          <a:p>
            <a:pPr algn="just"/>
            <a:r>
              <a:rPr lang="en-US" sz="2400" b="0" i="0" u="none" strike="noStrike" baseline="0" dirty="0">
                <a:latin typeface="WarnockPro-Regular"/>
              </a:rPr>
              <a:t>Many physical security threats are posed by lost or stolen equipment, such as a laptop or a mobile device (smart phone, tablet, and so forth).</a:t>
            </a:r>
          </a:p>
          <a:p>
            <a:pPr algn="just"/>
            <a:r>
              <a:rPr lang="en-US" sz="2400" b="0" i="0" u="none" strike="noStrike" baseline="0" dirty="0">
                <a:latin typeface="WarnockPro-Regular"/>
              </a:rPr>
              <a:t> Many companies have a policy that if an employee leaves a company laptop or mobile device in an automobile, they must not leave it in plain sight, to avoid smash-and-grab theft. In this case, some companies specify in the policy that the employee is responsible for the replacement of the laptop or electronic device.</a:t>
            </a:r>
          </a:p>
          <a:p>
            <a:pPr algn="just"/>
            <a:r>
              <a:rPr lang="en-US" sz="2400" b="0" i="0" u="none" strike="noStrike" baseline="0" dirty="0">
                <a:latin typeface="WarnockPro-Regular"/>
              </a:rPr>
              <a:t>Employees are encouraged to place all electronic devices locked in the trunk of their car instead of leaving them visible on the passenger seat or in the back seat of the car.</a:t>
            </a:r>
          </a:p>
          <a:p>
            <a:pPr algn="just"/>
            <a:r>
              <a:rPr lang="en-US" sz="2400" b="0" i="0" u="none" strike="noStrike" baseline="0" dirty="0">
                <a:latin typeface="WarnockPro-Regular"/>
              </a:rPr>
              <a:t> It should be noted that some organizations may reprimand employees for not following such policies to ensure employees see the value of making responsible decisions with company assets.</a:t>
            </a:r>
          </a:p>
          <a:p>
            <a:pPr algn="just"/>
            <a:r>
              <a:rPr lang="en-US" sz="2400" b="0" i="0" u="none" strike="noStrike" baseline="0" dirty="0">
                <a:latin typeface="WarnockPro-Regular"/>
              </a:rPr>
              <a:t>Within the office, you can help deter theft of equipment such as laptops, flat-screen monitors, projectors, and even desktop computers by using a lockdown cable. </a:t>
            </a:r>
          </a:p>
          <a:p>
            <a:pPr algn="just"/>
            <a:r>
              <a:rPr lang="en-US" sz="2400" b="0" i="0" u="none" strike="noStrike" baseline="0" dirty="0">
                <a:solidFill>
                  <a:srgbClr val="0070C0"/>
                </a:solidFill>
                <a:latin typeface="WarnockPro-Regular"/>
              </a:rPr>
              <a:t>A </a:t>
            </a:r>
            <a:r>
              <a:rPr lang="en-US" sz="2400" b="0" i="1" u="none" strike="noStrike" baseline="0" dirty="0">
                <a:solidFill>
                  <a:srgbClr val="0070C0"/>
                </a:solidFill>
                <a:latin typeface="WarnockPro-It"/>
              </a:rPr>
              <a:t>lockdown cable </a:t>
            </a:r>
            <a:r>
              <a:rPr lang="en-US" sz="2400" b="0" i="0" u="none" strike="noStrike" baseline="0" dirty="0">
                <a:solidFill>
                  <a:srgbClr val="0070C0"/>
                </a:solidFill>
                <a:latin typeface="WarnockPro-Regular"/>
              </a:rPr>
              <a:t>is a small cable that is connected and locked to the device and that secures the device to the desk. </a:t>
            </a:r>
          </a:p>
          <a:p>
            <a:pPr algn="just"/>
            <a:r>
              <a:rPr lang="en-US" sz="2400" b="0" i="0" u="none" strike="noStrike" baseline="0" dirty="0">
                <a:latin typeface="WarnockPro-Regular"/>
              </a:rPr>
              <a:t>These lockdown cables are not going to stop a determined thief from stealing the equipment, but will act as a deterrent and prevent someone from casually walking by and swiping the equipment</a:t>
            </a:r>
            <a:endParaRPr lang="en-US" sz="3600" dirty="0"/>
          </a:p>
        </p:txBody>
      </p:sp>
      <p:sp>
        <p:nvSpPr>
          <p:cNvPr id="4" name="Slide Number Placeholder 3">
            <a:extLst>
              <a:ext uri="{FF2B5EF4-FFF2-40B4-BE49-F238E27FC236}">
                <a16:creationId xmlns:a16="http://schemas.microsoft.com/office/drawing/2014/main" id="{CAFF5979-EF9C-028B-ED97-CD7DE7603131}"/>
              </a:ext>
            </a:extLst>
          </p:cNvPr>
          <p:cNvSpPr>
            <a:spLocks noGrp="1"/>
          </p:cNvSpPr>
          <p:nvPr>
            <p:ph type="sldNum" sz="quarter" idx="12"/>
          </p:nvPr>
        </p:nvSpPr>
        <p:spPr/>
        <p:txBody>
          <a:bodyPr/>
          <a:lstStyle/>
          <a:p>
            <a:fld id="{3A86846E-68FB-4C71-8989-BC9D227DD11A}" type="slidenum">
              <a:rPr lang="en-US" smtClean="0"/>
              <a:t>37</a:t>
            </a:fld>
            <a:endParaRPr lang="en-US"/>
          </a:p>
        </p:txBody>
      </p:sp>
    </p:spTree>
    <p:extLst>
      <p:ext uri="{BB962C8B-B14F-4D97-AF65-F5344CB8AC3E}">
        <p14:creationId xmlns:p14="http://schemas.microsoft.com/office/powerpoint/2010/main" val="1920698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DC42-95B1-A4C1-5CF0-E37995FF979A}"/>
              </a:ext>
            </a:extLst>
          </p:cNvPr>
          <p:cNvSpPr>
            <a:spLocks noGrp="1"/>
          </p:cNvSpPr>
          <p:nvPr>
            <p:ph type="title"/>
          </p:nvPr>
        </p:nvSpPr>
        <p:spPr/>
        <p:txBody>
          <a:bodyPr/>
          <a:lstStyle/>
          <a:p>
            <a:r>
              <a:rPr lang="en-US" dirty="0"/>
              <a:t>Remotely Wiping the Device</a:t>
            </a:r>
          </a:p>
        </p:txBody>
      </p:sp>
      <p:sp>
        <p:nvSpPr>
          <p:cNvPr id="3" name="Content Placeholder 2">
            <a:extLst>
              <a:ext uri="{FF2B5EF4-FFF2-40B4-BE49-F238E27FC236}">
                <a16:creationId xmlns:a16="http://schemas.microsoft.com/office/drawing/2014/main" id="{ACFC1109-DA46-4A38-FA95-84542600E10E}"/>
              </a:ext>
            </a:extLst>
          </p:cNvPr>
          <p:cNvSpPr>
            <a:spLocks noGrp="1"/>
          </p:cNvSpPr>
          <p:nvPr>
            <p:ph idx="1"/>
          </p:nvPr>
        </p:nvSpPr>
        <p:spPr/>
        <p:txBody>
          <a:bodyPr>
            <a:normAutofit/>
          </a:bodyPr>
          <a:lstStyle/>
          <a:p>
            <a:pPr algn="just"/>
            <a:r>
              <a:rPr lang="en-US" sz="3200" b="0" i="0" u="none" strike="noStrike" baseline="0" dirty="0">
                <a:latin typeface="WarnockPro-Regular"/>
              </a:rPr>
              <a:t>Ensure that employees know the importance of immediately reporting lost or stolen mobile devices so that you can remotely wipe these devices as quickly as possible.</a:t>
            </a:r>
          </a:p>
          <a:p>
            <a:pPr algn="just"/>
            <a:r>
              <a:rPr lang="en-US" sz="3200" b="0" i="0" u="none" strike="noStrike" baseline="0" dirty="0">
                <a:latin typeface="WarnockPro-Regular"/>
              </a:rPr>
              <a:t> </a:t>
            </a:r>
            <a:r>
              <a:rPr lang="en-US" sz="3200" b="0" i="0" u="none" strike="noStrike" baseline="0" dirty="0">
                <a:solidFill>
                  <a:srgbClr val="FF0000"/>
                </a:solidFill>
                <a:latin typeface="WarnockPro-Regular"/>
              </a:rPr>
              <a:t>Wiping a device sends a signal from the server to the device to erase all of its data and its configuration.</a:t>
            </a:r>
          </a:p>
          <a:p>
            <a:pPr algn="just"/>
            <a:r>
              <a:rPr lang="en-US" sz="3200" b="0" i="0" u="none" strike="noStrike" baseline="0" dirty="0">
                <a:latin typeface="WarnockPro-Regular"/>
              </a:rPr>
              <a:t> This ensures that a lost or stolen mobile device does not have sensitive information on it</a:t>
            </a:r>
            <a:endParaRPr lang="en-US" sz="3200" dirty="0"/>
          </a:p>
        </p:txBody>
      </p:sp>
      <p:sp>
        <p:nvSpPr>
          <p:cNvPr id="4" name="Slide Number Placeholder 3">
            <a:extLst>
              <a:ext uri="{FF2B5EF4-FFF2-40B4-BE49-F238E27FC236}">
                <a16:creationId xmlns:a16="http://schemas.microsoft.com/office/drawing/2014/main" id="{D71FA549-3941-E13F-0696-82616B3CDA1C}"/>
              </a:ext>
            </a:extLst>
          </p:cNvPr>
          <p:cNvSpPr>
            <a:spLocks noGrp="1"/>
          </p:cNvSpPr>
          <p:nvPr>
            <p:ph type="sldNum" sz="quarter" idx="12"/>
          </p:nvPr>
        </p:nvSpPr>
        <p:spPr/>
        <p:txBody>
          <a:bodyPr/>
          <a:lstStyle/>
          <a:p>
            <a:fld id="{3A86846E-68FB-4C71-8989-BC9D227DD11A}" type="slidenum">
              <a:rPr lang="en-US" smtClean="0"/>
              <a:t>38</a:t>
            </a:fld>
            <a:endParaRPr lang="en-US"/>
          </a:p>
        </p:txBody>
      </p:sp>
    </p:spTree>
    <p:extLst>
      <p:ext uri="{BB962C8B-B14F-4D97-AF65-F5344CB8AC3E}">
        <p14:creationId xmlns:p14="http://schemas.microsoft.com/office/powerpoint/2010/main" val="336365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A8DA-B6F5-92A6-EA93-61ACA493866A}"/>
              </a:ext>
            </a:extLst>
          </p:cNvPr>
          <p:cNvSpPr>
            <a:spLocks noGrp="1"/>
          </p:cNvSpPr>
          <p:nvPr>
            <p:ph type="title"/>
          </p:nvPr>
        </p:nvSpPr>
        <p:spPr>
          <a:xfrm>
            <a:off x="838200" y="0"/>
            <a:ext cx="10515600" cy="1325563"/>
          </a:xfrm>
        </p:spPr>
        <p:txBody>
          <a:bodyPr/>
          <a:lstStyle/>
          <a:p>
            <a:r>
              <a:rPr lang="en-US" dirty="0"/>
              <a:t>Safeguards on the device</a:t>
            </a:r>
          </a:p>
        </p:txBody>
      </p:sp>
      <p:sp>
        <p:nvSpPr>
          <p:cNvPr id="3" name="Content Placeholder 2">
            <a:extLst>
              <a:ext uri="{FF2B5EF4-FFF2-40B4-BE49-F238E27FC236}">
                <a16:creationId xmlns:a16="http://schemas.microsoft.com/office/drawing/2014/main" id="{E3DABFC6-14CA-FDC7-3CF8-8E9327B330AC}"/>
              </a:ext>
            </a:extLst>
          </p:cNvPr>
          <p:cNvSpPr>
            <a:spLocks noGrp="1"/>
          </p:cNvSpPr>
          <p:nvPr>
            <p:ph idx="1"/>
          </p:nvPr>
        </p:nvSpPr>
        <p:spPr>
          <a:xfrm>
            <a:off x="342440" y="1164612"/>
            <a:ext cx="11489675" cy="5191738"/>
          </a:xfrm>
        </p:spPr>
        <p:txBody>
          <a:bodyPr>
            <a:normAutofit fontScale="92500" lnSpcReduction="20000"/>
          </a:bodyPr>
          <a:lstStyle/>
          <a:p>
            <a:pPr algn="just"/>
            <a:r>
              <a:rPr lang="en-US" sz="3200" b="0" i="0" u="none" strike="noStrike" baseline="0" dirty="0">
                <a:latin typeface="WarnockPro-Regular"/>
              </a:rPr>
              <a:t>It is important that you implement safeguards on your mobile equipment so that if it is stolen or lost, you make it as difficult as possible for someone to use the device.</a:t>
            </a:r>
          </a:p>
          <a:p>
            <a:pPr algn="just"/>
            <a:r>
              <a:rPr lang="en-US" sz="3200" b="0" i="0" u="none" strike="noStrike" baseline="0" dirty="0">
                <a:latin typeface="WarnockPro-Regular"/>
              </a:rPr>
              <a:t>Most devices support setting some form of password or PIN code so that if someone steals the device, they would need to know the access code to use it.</a:t>
            </a:r>
          </a:p>
          <a:p>
            <a:pPr algn="just"/>
            <a:r>
              <a:rPr lang="en-US" sz="3200" b="0" i="0" u="none" strike="noStrike" baseline="0" dirty="0">
                <a:latin typeface="WarnockPro-Regular"/>
              </a:rPr>
              <a:t> Most mobile devices such as iPhones and Androids support locking the device after a certain period of nonuse (known as autolocking).</a:t>
            </a:r>
          </a:p>
          <a:p>
            <a:pPr algn="just"/>
            <a:r>
              <a:rPr lang="en-US" sz="3200" b="0" i="0" u="none" strike="noStrike" baseline="0" dirty="0">
                <a:latin typeface="WarnockPro-Regular"/>
              </a:rPr>
              <a:t> This locking feature means that if the device is lost or stolen, someone who finds or steals the device will need to know the unlock code to access it. </a:t>
            </a:r>
          </a:p>
          <a:p>
            <a:pPr algn="just"/>
            <a:r>
              <a:rPr lang="en-US" sz="3200" b="0" i="0" u="none" strike="noStrike" baseline="0" dirty="0">
                <a:latin typeface="WarnockPro-Regular"/>
              </a:rPr>
              <a:t>You may also want to enable any device-tracking features the device may support so that you can locate the device if it is lost or stolen.</a:t>
            </a:r>
          </a:p>
        </p:txBody>
      </p:sp>
      <p:sp>
        <p:nvSpPr>
          <p:cNvPr id="4" name="Slide Number Placeholder 3">
            <a:extLst>
              <a:ext uri="{FF2B5EF4-FFF2-40B4-BE49-F238E27FC236}">
                <a16:creationId xmlns:a16="http://schemas.microsoft.com/office/drawing/2014/main" id="{EAA8D166-C3AE-76A9-82E7-F85A0CE53C14}"/>
              </a:ext>
            </a:extLst>
          </p:cNvPr>
          <p:cNvSpPr>
            <a:spLocks noGrp="1"/>
          </p:cNvSpPr>
          <p:nvPr>
            <p:ph type="sldNum" sz="quarter" idx="12"/>
          </p:nvPr>
        </p:nvSpPr>
        <p:spPr/>
        <p:txBody>
          <a:bodyPr/>
          <a:lstStyle/>
          <a:p>
            <a:fld id="{3A86846E-68FB-4C71-8989-BC9D227DD11A}" type="slidenum">
              <a:rPr lang="en-US" smtClean="0"/>
              <a:t>39</a:t>
            </a:fld>
            <a:endParaRPr lang="en-US"/>
          </a:p>
        </p:txBody>
      </p:sp>
    </p:spTree>
    <p:extLst>
      <p:ext uri="{BB962C8B-B14F-4D97-AF65-F5344CB8AC3E}">
        <p14:creationId xmlns:p14="http://schemas.microsoft.com/office/powerpoint/2010/main" val="81051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D0E7-2430-0C35-271B-2E3F45FBFB78}"/>
              </a:ext>
            </a:extLst>
          </p:cNvPr>
          <p:cNvSpPr>
            <a:spLocks noGrp="1"/>
          </p:cNvSpPr>
          <p:nvPr>
            <p:ph type="title"/>
          </p:nvPr>
        </p:nvSpPr>
        <p:spPr/>
        <p:txBody>
          <a:bodyPr/>
          <a:lstStyle/>
          <a:p>
            <a:r>
              <a:rPr lang="en-US" dirty="0"/>
              <a:t>Key Components of Vulnerability Assessment</a:t>
            </a:r>
          </a:p>
        </p:txBody>
      </p:sp>
      <p:sp>
        <p:nvSpPr>
          <p:cNvPr id="3" name="Content Placeholder 2">
            <a:extLst>
              <a:ext uri="{FF2B5EF4-FFF2-40B4-BE49-F238E27FC236}">
                <a16:creationId xmlns:a16="http://schemas.microsoft.com/office/drawing/2014/main" id="{FFD498DE-25BD-79E8-1C6C-624101FE498D}"/>
              </a:ext>
            </a:extLst>
          </p:cNvPr>
          <p:cNvSpPr>
            <a:spLocks noGrp="1"/>
          </p:cNvSpPr>
          <p:nvPr>
            <p:ph idx="1"/>
          </p:nvPr>
        </p:nvSpPr>
        <p:spPr>
          <a:xfrm>
            <a:off x="838200" y="1825625"/>
            <a:ext cx="10515600" cy="4667250"/>
          </a:xfrm>
        </p:spPr>
        <p:txBody>
          <a:bodyPr>
            <a:normAutofit/>
          </a:bodyPr>
          <a:lstStyle/>
          <a:p>
            <a:pPr marL="0" indent="0">
              <a:buNone/>
            </a:pPr>
            <a:r>
              <a:rPr lang="en-US" b="1" dirty="0"/>
              <a:t>1</a:t>
            </a:r>
            <a:r>
              <a:rPr lang="en-US" b="1" dirty="0">
                <a:latin typeface="Arial" panose="020B0604020202020204" pitchFamily="34" charset="0"/>
                <a:cs typeface="Arial" panose="020B0604020202020204" pitchFamily="34" charset="0"/>
              </a:rPr>
              <a:t>. Identification</a:t>
            </a:r>
            <a:r>
              <a:rPr lang="en-US" dirty="0">
                <a:latin typeface="Arial" panose="020B0604020202020204" pitchFamily="34" charset="0"/>
                <a:cs typeface="Arial" panose="020B0604020202020204" pitchFamily="34" charset="0"/>
              </a:rPr>
              <a:t>:</a:t>
            </a:r>
          </a:p>
          <a:p>
            <a:pPr lvl="1"/>
            <a:r>
              <a:rPr lang="en-US" dirty="0"/>
              <a:t>Scanning the systems to detect vulnerabilities such as unpatched software, misconfigurations, outdated applications, or weak passwords.</a:t>
            </a:r>
          </a:p>
          <a:p>
            <a:pPr lvl="1"/>
            <a:r>
              <a:rPr lang="en-US" dirty="0"/>
              <a:t>Tools like Nessus, Qualys, and OpenVAS are commonly used for this purpose.</a:t>
            </a:r>
          </a:p>
          <a:p>
            <a:pPr marL="0" indent="0">
              <a:buNone/>
            </a:pPr>
            <a:r>
              <a:rPr kumimoji="0" lang="en-US" altLang="en-US" sz="2800" b="1" i="0" u="none" strike="noStrike" cap="none" normalizeH="0" baseline="0" dirty="0">
                <a:ln>
                  <a:noFill/>
                </a:ln>
                <a:solidFill>
                  <a:schemeClr val="tx1"/>
                </a:solidFill>
                <a:effectLst/>
                <a:latin typeface="Arial" panose="020B0604020202020204" pitchFamily="34" charset="0"/>
              </a:rPr>
              <a:t>2. Analysis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Determining the potential impact of identified vulnerabilities on the system or network.</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Assessing the likelihood of exploitation by threat actors.</a:t>
            </a:r>
          </a:p>
          <a:p>
            <a:pPr marL="0" indent="0" eaLnBrk="0" fontAlgn="base" hangingPunct="0">
              <a:lnSpc>
                <a:spcPct val="100000"/>
              </a:lnSpc>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800" b="1" i="0" u="none" strike="noStrike" cap="none" normalizeH="0" baseline="0" dirty="0">
                <a:ln>
                  <a:noFill/>
                </a:ln>
                <a:solidFill>
                  <a:schemeClr val="tx1"/>
                </a:solidFill>
                <a:effectLst/>
                <a:latin typeface="Arial" panose="020B0604020202020204" pitchFamily="34" charset="0"/>
              </a:rPr>
              <a:t>3. Prioritization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Assigning severity levels to vulnerabilities (e.g., Critical, High, Medium, Low) based on factors like risk impact and exploitability.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95542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80F0E-77A5-4229-BFF5-5D21302238B6}"/>
              </a:ext>
            </a:extLst>
          </p:cNvPr>
          <p:cNvSpPr>
            <a:spLocks noGrp="1"/>
          </p:cNvSpPr>
          <p:nvPr>
            <p:ph idx="1"/>
          </p:nvPr>
        </p:nvSpPr>
        <p:spPr>
          <a:xfrm>
            <a:off x="419558" y="492583"/>
            <a:ext cx="11258321" cy="6073469"/>
          </a:xfrm>
        </p:spPr>
        <p:txBody>
          <a:bodyPr>
            <a:normAutofit/>
          </a:bodyPr>
          <a:lstStyle/>
          <a:p>
            <a:pPr algn="just"/>
            <a:r>
              <a:rPr lang="en-US" sz="3600" b="0" i="0" u="none" strike="noStrike" baseline="0" dirty="0">
                <a:solidFill>
                  <a:srgbClr val="FF0000"/>
                </a:solidFill>
                <a:latin typeface="WarnockPro-Regular"/>
              </a:rPr>
              <a:t>When it comes to laptops, be sure to set a BIOS power-on password on the device and also to change the boot order on the laptop so that someone cannot boot from CD-ROM and install their own operating system if they steal the device.</a:t>
            </a:r>
          </a:p>
          <a:p>
            <a:pPr algn="just"/>
            <a:r>
              <a:rPr lang="en-US" sz="3600" b="0" i="0" u="none" strike="noStrike" baseline="0" dirty="0">
                <a:solidFill>
                  <a:srgbClr val="FF0000"/>
                </a:solidFill>
                <a:latin typeface="WarnockPro-Regular"/>
              </a:rPr>
              <a:t> Be sure to set the BIOS admin password so that someone cannot go into the BIOS and make changes such as altering the boot order.</a:t>
            </a:r>
          </a:p>
          <a:p>
            <a:pPr algn="just"/>
            <a:r>
              <a:rPr lang="en-US" sz="3600" b="0" i="0" u="none" strike="noStrike" baseline="0" dirty="0">
                <a:solidFill>
                  <a:srgbClr val="FF0000"/>
                </a:solidFill>
                <a:latin typeface="WarnockPro-Regular"/>
              </a:rPr>
              <a:t>If you cannot set a boot password in the BIOS, consider full drive encryption with a tool such as BitLocker, which is a drive encryption feature built into Windows</a:t>
            </a:r>
            <a:endParaRPr lang="en-US" sz="3600" dirty="0">
              <a:solidFill>
                <a:srgbClr val="FF0000"/>
              </a:solidFill>
            </a:endParaRPr>
          </a:p>
          <a:p>
            <a:pPr algn="just"/>
            <a:endParaRPr lang="en-US" sz="3600" dirty="0"/>
          </a:p>
        </p:txBody>
      </p:sp>
    </p:spTree>
    <p:extLst>
      <p:ext uri="{BB962C8B-B14F-4D97-AF65-F5344CB8AC3E}">
        <p14:creationId xmlns:p14="http://schemas.microsoft.com/office/powerpoint/2010/main" val="2355941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F5F4-BF1F-9663-3F2E-35AC6EB9F48B}"/>
              </a:ext>
            </a:extLst>
          </p:cNvPr>
          <p:cNvSpPr>
            <a:spLocks noGrp="1"/>
          </p:cNvSpPr>
          <p:nvPr>
            <p:ph type="title"/>
          </p:nvPr>
        </p:nvSpPr>
        <p:spPr/>
        <p:txBody>
          <a:bodyPr/>
          <a:lstStyle/>
          <a:p>
            <a:r>
              <a:rPr lang="en-US" dirty="0"/>
              <a:t>Data Encryption</a:t>
            </a:r>
          </a:p>
        </p:txBody>
      </p:sp>
      <p:sp>
        <p:nvSpPr>
          <p:cNvPr id="3" name="Content Placeholder 2">
            <a:extLst>
              <a:ext uri="{FF2B5EF4-FFF2-40B4-BE49-F238E27FC236}">
                <a16:creationId xmlns:a16="http://schemas.microsoft.com/office/drawing/2014/main" id="{A3E53E78-1795-D32D-E56C-AA4D9EF243D8}"/>
              </a:ext>
            </a:extLst>
          </p:cNvPr>
          <p:cNvSpPr>
            <a:spLocks noGrp="1"/>
          </p:cNvSpPr>
          <p:nvPr>
            <p:ph idx="1"/>
          </p:nvPr>
        </p:nvSpPr>
        <p:spPr/>
        <p:txBody>
          <a:bodyPr>
            <a:normAutofit/>
          </a:bodyPr>
          <a:lstStyle/>
          <a:p>
            <a:pPr algn="just"/>
            <a:r>
              <a:rPr lang="en-US" sz="3200" b="0" i="0" u="none" strike="noStrike" baseline="0" dirty="0">
                <a:latin typeface="WarnockPro-Regular"/>
              </a:rPr>
              <a:t> </a:t>
            </a:r>
            <a:r>
              <a:rPr lang="en-US" sz="3200" dirty="0">
                <a:latin typeface="WarnockPro-Regular"/>
              </a:rPr>
              <a:t>I</a:t>
            </a:r>
            <a:r>
              <a:rPr lang="en-US" sz="3200" b="0" i="0" u="none" strike="noStrike" baseline="0" dirty="0">
                <a:latin typeface="WarnockPro-Regular"/>
              </a:rPr>
              <a:t>t is important to note  that a big step to protect your confidential data on a laptop or mobile device is to encrypt that data in case the device is lost or stolen.</a:t>
            </a:r>
          </a:p>
          <a:p>
            <a:pPr algn="just"/>
            <a:r>
              <a:rPr lang="en-US" sz="3200" b="0" i="0" u="none" strike="noStrike" baseline="0" dirty="0">
                <a:latin typeface="WarnockPro-Regular"/>
              </a:rPr>
              <a:t> If the data is encrypted, then you have ensured the safety of the company data even if your device has been lost or stolen.</a:t>
            </a:r>
          </a:p>
          <a:p>
            <a:pPr algn="just"/>
            <a:r>
              <a:rPr lang="en-US" sz="3200" b="0" i="0" u="none" strike="noStrike" baseline="0" dirty="0">
                <a:latin typeface="WarnockPro-Regular"/>
              </a:rPr>
              <a:t> Again, a good example of a technology that could be used to encrypt the entire disk is BitLocker.</a:t>
            </a:r>
            <a:endParaRPr lang="en-US" sz="4400" dirty="0"/>
          </a:p>
        </p:txBody>
      </p:sp>
      <p:sp>
        <p:nvSpPr>
          <p:cNvPr id="4" name="Slide Number Placeholder 3">
            <a:extLst>
              <a:ext uri="{FF2B5EF4-FFF2-40B4-BE49-F238E27FC236}">
                <a16:creationId xmlns:a16="http://schemas.microsoft.com/office/drawing/2014/main" id="{D711582A-ADD5-BCF2-239E-B395F48917ED}"/>
              </a:ext>
            </a:extLst>
          </p:cNvPr>
          <p:cNvSpPr>
            <a:spLocks noGrp="1"/>
          </p:cNvSpPr>
          <p:nvPr>
            <p:ph type="sldNum" sz="quarter" idx="12"/>
          </p:nvPr>
        </p:nvSpPr>
        <p:spPr/>
        <p:txBody>
          <a:bodyPr/>
          <a:lstStyle/>
          <a:p>
            <a:fld id="{3A86846E-68FB-4C71-8989-BC9D227DD11A}" type="slidenum">
              <a:rPr lang="en-US" smtClean="0"/>
              <a:t>41</a:t>
            </a:fld>
            <a:endParaRPr lang="en-US"/>
          </a:p>
        </p:txBody>
      </p:sp>
    </p:spTree>
    <p:extLst>
      <p:ext uri="{BB962C8B-B14F-4D97-AF65-F5344CB8AC3E}">
        <p14:creationId xmlns:p14="http://schemas.microsoft.com/office/powerpoint/2010/main" val="2832878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224-2A67-46A6-FD44-6F88ABEE7422}"/>
              </a:ext>
            </a:extLst>
          </p:cNvPr>
          <p:cNvSpPr>
            <a:spLocks noGrp="1"/>
          </p:cNvSpPr>
          <p:nvPr>
            <p:ph type="title"/>
          </p:nvPr>
        </p:nvSpPr>
        <p:spPr>
          <a:xfrm>
            <a:off x="838200" y="0"/>
            <a:ext cx="10515600" cy="1325563"/>
          </a:xfrm>
        </p:spPr>
        <p:txBody>
          <a:bodyPr/>
          <a:lstStyle/>
          <a:p>
            <a:r>
              <a:rPr lang="en-US" dirty="0"/>
              <a:t>Human Error</a:t>
            </a:r>
          </a:p>
        </p:txBody>
      </p:sp>
      <p:sp>
        <p:nvSpPr>
          <p:cNvPr id="3" name="Content Placeholder 2">
            <a:extLst>
              <a:ext uri="{FF2B5EF4-FFF2-40B4-BE49-F238E27FC236}">
                <a16:creationId xmlns:a16="http://schemas.microsoft.com/office/drawing/2014/main" id="{1665ADA7-47C1-82C7-243D-23F3BC788837}"/>
              </a:ext>
            </a:extLst>
          </p:cNvPr>
          <p:cNvSpPr>
            <a:spLocks noGrp="1"/>
          </p:cNvSpPr>
          <p:nvPr>
            <p:ph idx="1"/>
          </p:nvPr>
        </p:nvSpPr>
        <p:spPr>
          <a:xfrm>
            <a:off x="364474" y="1120546"/>
            <a:ext cx="11346456" cy="5335338"/>
          </a:xfrm>
        </p:spPr>
        <p:txBody>
          <a:bodyPr>
            <a:normAutofit/>
          </a:bodyPr>
          <a:lstStyle/>
          <a:p>
            <a:pPr algn="just"/>
            <a:r>
              <a:rPr lang="en-US" b="0" i="0" u="none" strike="noStrike" baseline="0" dirty="0">
                <a:latin typeface="WarnockPro-Regular"/>
              </a:rPr>
              <a:t>Another important physical security threat against systems that you should be aware of is human error.</a:t>
            </a:r>
          </a:p>
          <a:p>
            <a:pPr algn="just"/>
            <a:r>
              <a:rPr lang="en-US" b="0" i="0" u="none" strike="noStrike" baseline="0" dirty="0">
                <a:latin typeface="WarnockPro-Regular"/>
              </a:rPr>
              <a:t> For example, an employee trying to perform an upgrade to a system— maybe adding memory or replacing a hard drive—could fry the motherboard of the system through </a:t>
            </a:r>
            <a:r>
              <a:rPr lang="en-US" b="0" i="1" u="none" strike="noStrike" baseline="0" dirty="0">
                <a:latin typeface="WarnockPro-It"/>
              </a:rPr>
              <a:t>electrostatic discharge (ESD).</a:t>
            </a:r>
          </a:p>
          <a:p>
            <a:pPr algn="just"/>
            <a:r>
              <a:rPr lang="en-US" b="0" i="1" u="none" strike="noStrike" baseline="0" dirty="0">
                <a:latin typeface="WarnockPro-It"/>
              </a:rPr>
              <a:t> </a:t>
            </a:r>
            <a:r>
              <a:rPr lang="en-US" b="0" i="0" u="none" strike="noStrike" baseline="0" dirty="0">
                <a:latin typeface="WarnockPro-Regular"/>
              </a:rPr>
              <a:t>ESD is the buildup of static electricity on yourself that is transferred to another object such as a computer component when you touch it. </a:t>
            </a:r>
          </a:p>
          <a:p>
            <a:pPr algn="just"/>
            <a:r>
              <a:rPr lang="en-US" b="0" i="0" u="none" strike="noStrike" baseline="0" dirty="0">
                <a:latin typeface="WarnockPro-Regular"/>
              </a:rPr>
              <a:t>This</a:t>
            </a:r>
            <a:r>
              <a:rPr lang="en-US" dirty="0">
                <a:latin typeface="WarnockPro-Regular"/>
              </a:rPr>
              <a:t> </a:t>
            </a:r>
            <a:r>
              <a:rPr lang="en-US" b="0" i="0" u="none" strike="noStrike" baseline="0" dirty="0">
                <a:latin typeface="WarnockPro-Regular"/>
              </a:rPr>
              <a:t>transfer of static electricity is enough to kill or seriously damage computer components.</a:t>
            </a:r>
          </a:p>
          <a:p>
            <a:pPr algn="just"/>
            <a:r>
              <a:rPr lang="en-US" b="0" i="0" u="none" strike="noStrike" baseline="0" dirty="0">
                <a:latin typeface="WarnockPro-Regular"/>
              </a:rPr>
              <a:t>To prevent this type of situation, educate the desktop support team on ESD and on using an antistatic wrist strap in order to always ground themselves before servicing the systems.</a:t>
            </a:r>
            <a:endParaRPr lang="en-US" sz="4000" dirty="0"/>
          </a:p>
        </p:txBody>
      </p:sp>
      <p:sp>
        <p:nvSpPr>
          <p:cNvPr id="4" name="Slide Number Placeholder 3">
            <a:extLst>
              <a:ext uri="{FF2B5EF4-FFF2-40B4-BE49-F238E27FC236}">
                <a16:creationId xmlns:a16="http://schemas.microsoft.com/office/drawing/2014/main" id="{B3226AF9-F604-4CC6-E4EE-D6A889C6E39E}"/>
              </a:ext>
            </a:extLst>
          </p:cNvPr>
          <p:cNvSpPr>
            <a:spLocks noGrp="1"/>
          </p:cNvSpPr>
          <p:nvPr>
            <p:ph type="sldNum" sz="quarter" idx="12"/>
          </p:nvPr>
        </p:nvSpPr>
        <p:spPr/>
        <p:txBody>
          <a:bodyPr/>
          <a:lstStyle/>
          <a:p>
            <a:fld id="{3A86846E-68FB-4C71-8989-BC9D227DD11A}" type="slidenum">
              <a:rPr lang="en-US" smtClean="0"/>
              <a:t>42</a:t>
            </a:fld>
            <a:endParaRPr lang="en-US"/>
          </a:p>
        </p:txBody>
      </p:sp>
    </p:spTree>
    <p:extLst>
      <p:ext uri="{BB962C8B-B14F-4D97-AF65-F5344CB8AC3E}">
        <p14:creationId xmlns:p14="http://schemas.microsoft.com/office/powerpoint/2010/main" val="3018524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25DE-DE89-024A-7237-F0A2D0E01B51}"/>
              </a:ext>
            </a:extLst>
          </p:cNvPr>
          <p:cNvSpPr>
            <a:spLocks noGrp="1"/>
          </p:cNvSpPr>
          <p:nvPr>
            <p:ph type="title"/>
          </p:nvPr>
        </p:nvSpPr>
        <p:spPr/>
        <p:txBody>
          <a:bodyPr/>
          <a:lstStyle/>
          <a:p>
            <a:r>
              <a:rPr lang="en-US" dirty="0"/>
              <a:t>Sabotage</a:t>
            </a:r>
          </a:p>
        </p:txBody>
      </p:sp>
      <p:sp>
        <p:nvSpPr>
          <p:cNvPr id="3" name="Content Placeholder 2">
            <a:extLst>
              <a:ext uri="{FF2B5EF4-FFF2-40B4-BE49-F238E27FC236}">
                <a16:creationId xmlns:a16="http://schemas.microsoft.com/office/drawing/2014/main" id="{411CE314-C779-D5C9-6B38-E4E8494A1E7C}"/>
              </a:ext>
            </a:extLst>
          </p:cNvPr>
          <p:cNvSpPr>
            <a:spLocks noGrp="1"/>
          </p:cNvSpPr>
          <p:nvPr>
            <p:ph idx="1"/>
          </p:nvPr>
        </p:nvSpPr>
        <p:spPr/>
        <p:txBody>
          <a:bodyPr>
            <a:normAutofit fontScale="92500"/>
          </a:bodyPr>
          <a:lstStyle/>
          <a:p>
            <a:pPr algn="just"/>
            <a:r>
              <a:rPr lang="en-US" sz="3200" b="0" i="0" u="none" strike="noStrike" baseline="0" dirty="0">
                <a:latin typeface="WarnockPro-Regular"/>
              </a:rPr>
              <a:t>Another common threat against systems is sabotage, which is typically, but not always, the result of a disgruntled employee.</a:t>
            </a:r>
          </a:p>
          <a:p>
            <a:pPr algn="just"/>
            <a:r>
              <a:rPr lang="en-US" sz="3200" b="0" i="0" u="none" strike="noStrike" baseline="0" dirty="0">
                <a:latin typeface="WarnockPro-Regular"/>
              </a:rPr>
              <a:t> It is important to identify situations where company assets are vulnerable to sabotage. </a:t>
            </a:r>
          </a:p>
          <a:p>
            <a:pPr algn="just"/>
            <a:r>
              <a:rPr lang="en-US" sz="3200" b="0" i="0" u="none" strike="noStrike" baseline="0" dirty="0">
                <a:latin typeface="WarnockPro-Regular"/>
              </a:rPr>
              <a:t>You need to identify systems that are susceptible to sabotage and be sure to have a recovery plan in place for those systems. </a:t>
            </a:r>
          </a:p>
          <a:p>
            <a:pPr algn="just"/>
            <a:r>
              <a:rPr lang="en-US" sz="3200" b="0" i="0" u="none" strike="noStrike" baseline="0" dirty="0">
                <a:latin typeface="WarnockPro-Regular"/>
              </a:rPr>
              <a:t>A </a:t>
            </a:r>
            <a:r>
              <a:rPr lang="en-US" sz="3200" b="0" i="1" u="none" strike="noStrike" baseline="0" dirty="0">
                <a:latin typeface="WarnockPro-It"/>
              </a:rPr>
              <a:t>recovery plan </a:t>
            </a:r>
            <a:r>
              <a:rPr lang="en-US" sz="3200" b="0" i="0" u="none" strike="noStrike" baseline="0" dirty="0">
                <a:latin typeface="WarnockPro-Regular"/>
              </a:rPr>
              <a:t>involves step-by-step procedures to recover the system, but also ensures that you have adequate spare parts on the shelf in the server room.</a:t>
            </a:r>
            <a:endParaRPr lang="en-US" sz="4400" dirty="0"/>
          </a:p>
        </p:txBody>
      </p:sp>
      <p:sp>
        <p:nvSpPr>
          <p:cNvPr id="4" name="Slide Number Placeholder 3">
            <a:extLst>
              <a:ext uri="{FF2B5EF4-FFF2-40B4-BE49-F238E27FC236}">
                <a16:creationId xmlns:a16="http://schemas.microsoft.com/office/drawing/2014/main" id="{4701CBB7-A301-437B-293D-98B90F86DA08}"/>
              </a:ext>
            </a:extLst>
          </p:cNvPr>
          <p:cNvSpPr>
            <a:spLocks noGrp="1"/>
          </p:cNvSpPr>
          <p:nvPr>
            <p:ph type="sldNum" sz="quarter" idx="12"/>
          </p:nvPr>
        </p:nvSpPr>
        <p:spPr/>
        <p:txBody>
          <a:bodyPr/>
          <a:lstStyle/>
          <a:p>
            <a:fld id="{3A86846E-68FB-4C71-8989-BC9D227DD11A}" type="slidenum">
              <a:rPr lang="en-US" smtClean="0"/>
              <a:t>43</a:t>
            </a:fld>
            <a:endParaRPr lang="en-US"/>
          </a:p>
        </p:txBody>
      </p:sp>
    </p:spTree>
    <p:extLst>
      <p:ext uri="{BB962C8B-B14F-4D97-AF65-F5344CB8AC3E}">
        <p14:creationId xmlns:p14="http://schemas.microsoft.com/office/powerpoint/2010/main" val="2420976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A3C1412-C7C6-210B-1559-3D1B0DED4CA2}"/>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dirty="0">
                <a:solidFill>
                  <a:srgbClr val="FFFFFF"/>
                </a:solidFill>
                <a:latin typeface="+mj-lt"/>
                <a:ea typeface="+mj-ea"/>
                <a:cs typeface="+mj-cs"/>
              </a:rPr>
              <a:t>Vulnerability Management Life Cycle</a:t>
            </a:r>
            <a:endParaRPr lang="en-US" sz="4800" kern="120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0FCE896-9C8B-2684-5693-3B3DC0B4B7B9}"/>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44</a:t>
            </a:fld>
            <a:endParaRPr lang="en-US" sz="1100">
              <a:solidFill>
                <a:srgbClr val="FFFFFF"/>
              </a:solidFill>
            </a:endParaRPr>
          </a:p>
        </p:txBody>
      </p:sp>
    </p:spTree>
    <p:extLst>
      <p:ext uri="{BB962C8B-B14F-4D97-AF65-F5344CB8AC3E}">
        <p14:creationId xmlns:p14="http://schemas.microsoft.com/office/powerpoint/2010/main" val="4170243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A08A-B2CF-AAD1-ADA6-86918405C95A}"/>
              </a:ext>
            </a:extLst>
          </p:cNvPr>
          <p:cNvSpPr>
            <a:spLocks noGrp="1"/>
          </p:cNvSpPr>
          <p:nvPr>
            <p:ph type="title"/>
          </p:nvPr>
        </p:nvSpPr>
        <p:spPr>
          <a:xfrm>
            <a:off x="838200" y="0"/>
            <a:ext cx="10515600" cy="1325563"/>
          </a:xfrm>
        </p:spPr>
        <p:txBody>
          <a:bodyPr/>
          <a:lstStyle/>
          <a:p>
            <a:r>
              <a:rPr lang="en-US" dirty="0"/>
              <a:t>Overview</a:t>
            </a:r>
          </a:p>
        </p:txBody>
      </p:sp>
      <p:sp>
        <p:nvSpPr>
          <p:cNvPr id="3" name="Content Placeholder 2">
            <a:extLst>
              <a:ext uri="{FF2B5EF4-FFF2-40B4-BE49-F238E27FC236}">
                <a16:creationId xmlns:a16="http://schemas.microsoft.com/office/drawing/2014/main" id="{6AC6D268-173F-A74F-42C5-55222AE258BD}"/>
              </a:ext>
            </a:extLst>
          </p:cNvPr>
          <p:cNvSpPr>
            <a:spLocks noGrp="1"/>
          </p:cNvSpPr>
          <p:nvPr>
            <p:ph idx="1"/>
          </p:nvPr>
        </p:nvSpPr>
        <p:spPr>
          <a:xfrm>
            <a:off x="430575" y="1120544"/>
            <a:ext cx="11269338" cy="5235805"/>
          </a:xfrm>
        </p:spPr>
        <p:txBody>
          <a:bodyPr>
            <a:normAutofit fontScale="92500" lnSpcReduction="20000"/>
          </a:bodyPr>
          <a:lstStyle/>
          <a:p>
            <a:pPr algn="just"/>
            <a:r>
              <a:rPr lang="en-US" dirty="0"/>
              <a:t>Vulnerability management life cycle starts by defining the effectiveness of the current security policies and procedures.</a:t>
            </a:r>
          </a:p>
          <a:p>
            <a:pPr algn="just"/>
            <a:r>
              <a:rPr lang="en-US" dirty="0"/>
              <a:t> If a company has already set up an information security management system, it is important to establish any risks that may be associated with the implementation of current security procedures and what may have been overlooked. </a:t>
            </a:r>
          </a:p>
          <a:p>
            <a:pPr algn="just"/>
            <a:r>
              <a:rPr lang="en-US" dirty="0"/>
              <a:t>Try to see what the organization looks like from an outsider’s perspective, as well as from an insider’s standpoint.</a:t>
            </a:r>
          </a:p>
          <a:p>
            <a:pPr algn="just"/>
            <a:r>
              <a:rPr lang="en-US" dirty="0"/>
              <a:t> Work with management to set goals with start dates and end dates.</a:t>
            </a:r>
          </a:p>
          <a:p>
            <a:pPr algn="just"/>
            <a:r>
              <a:rPr lang="en-US" dirty="0"/>
              <a:t> Determine which systems to begin with, set up testing standards, get approval in writing form, and keep management informed on the progress: what you are doing, how you will do it, and the timing for each phase of the project.</a:t>
            </a:r>
          </a:p>
          <a:p>
            <a:pPr algn="just"/>
            <a:r>
              <a:rPr lang="en-US" dirty="0"/>
              <a:t> The following steps describe the vulnerability management life cycle that security professionals use to find and remediate security weakness before any attack and/ or implement security controls.</a:t>
            </a:r>
          </a:p>
        </p:txBody>
      </p:sp>
      <p:sp>
        <p:nvSpPr>
          <p:cNvPr id="4" name="Slide Number Placeholder 3">
            <a:extLst>
              <a:ext uri="{FF2B5EF4-FFF2-40B4-BE49-F238E27FC236}">
                <a16:creationId xmlns:a16="http://schemas.microsoft.com/office/drawing/2014/main" id="{348B8509-CB60-080C-1CFA-F11E1BAD5A29}"/>
              </a:ext>
            </a:extLst>
          </p:cNvPr>
          <p:cNvSpPr>
            <a:spLocks noGrp="1"/>
          </p:cNvSpPr>
          <p:nvPr>
            <p:ph type="sldNum" sz="quarter" idx="12"/>
          </p:nvPr>
        </p:nvSpPr>
        <p:spPr/>
        <p:txBody>
          <a:bodyPr/>
          <a:lstStyle/>
          <a:p>
            <a:fld id="{3A86846E-68FB-4C71-8989-BC9D227DD11A}" type="slidenum">
              <a:rPr lang="en-US" smtClean="0"/>
              <a:t>45</a:t>
            </a:fld>
            <a:endParaRPr lang="en-US"/>
          </a:p>
        </p:txBody>
      </p:sp>
    </p:spTree>
    <p:extLst>
      <p:ext uri="{BB962C8B-B14F-4D97-AF65-F5344CB8AC3E}">
        <p14:creationId xmlns:p14="http://schemas.microsoft.com/office/powerpoint/2010/main" val="1599427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75197A1-0719-6C01-3242-CCA528ABC0CD}"/>
              </a:ext>
            </a:extLst>
          </p:cNvPr>
          <p:cNvSpPr>
            <a:spLocks noGrp="1"/>
          </p:cNvSpPr>
          <p:nvPr>
            <p:ph sz="half" idx="1"/>
          </p:nvPr>
        </p:nvSpPr>
        <p:spPr>
          <a:xfrm>
            <a:off x="570728" y="613769"/>
            <a:ext cx="5868943" cy="5563193"/>
          </a:xfrm>
        </p:spPr>
        <p:txBody>
          <a:bodyPr>
            <a:normAutofit/>
          </a:bodyPr>
          <a:lstStyle/>
          <a:p>
            <a:pPr marL="514350" indent="-514350">
              <a:buAutoNum type="arabicPeriod"/>
            </a:pPr>
            <a:r>
              <a:rPr lang="en-US" b="1" dirty="0"/>
              <a:t>Creating Baseline</a:t>
            </a:r>
          </a:p>
          <a:p>
            <a:pPr lvl="1"/>
            <a:r>
              <a:rPr lang="en-US" dirty="0"/>
              <a:t> In this phase, the following activities take place:</a:t>
            </a:r>
          </a:p>
          <a:p>
            <a:pPr marL="971550" lvl="1" indent="-514350">
              <a:buFont typeface="+mj-lt"/>
              <a:buAutoNum type="romanLcPeriod"/>
            </a:pPr>
            <a:r>
              <a:rPr lang="en-US" dirty="0"/>
              <a:t>Defining the effectiveness of the current security measures and procedures, </a:t>
            </a:r>
          </a:p>
          <a:p>
            <a:pPr marL="971550" lvl="1" indent="-514350">
              <a:buFont typeface="+mj-lt"/>
              <a:buAutoNum type="romanLcPeriod"/>
            </a:pPr>
            <a:r>
              <a:rPr lang="en-US" dirty="0"/>
              <a:t>Ensuring that nothing in the scope of information security management system is overlooked,</a:t>
            </a:r>
          </a:p>
          <a:p>
            <a:pPr marL="971550" lvl="1" indent="-514350">
              <a:buFont typeface="+mj-lt"/>
              <a:buAutoNum type="romanLcPeriod"/>
            </a:pPr>
            <a:r>
              <a:rPr lang="en-US" dirty="0"/>
              <a:t> Working with management to set goals with a timeframe to complete them,</a:t>
            </a:r>
          </a:p>
          <a:p>
            <a:pPr marL="971550" lvl="1" indent="-514350">
              <a:buFont typeface="+mj-lt"/>
              <a:buAutoNum type="romanLcPeriod"/>
            </a:pPr>
            <a:r>
              <a:rPr lang="en-US" dirty="0"/>
              <a:t> and getting written approval prior to beginning any assessment activity.</a:t>
            </a:r>
          </a:p>
        </p:txBody>
      </p:sp>
      <p:pic>
        <p:nvPicPr>
          <p:cNvPr id="8" name="Content Placeholder 7">
            <a:extLst>
              <a:ext uri="{FF2B5EF4-FFF2-40B4-BE49-F238E27FC236}">
                <a16:creationId xmlns:a16="http://schemas.microsoft.com/office/drawing/2014/main" id="{870B7089-31A1-93EC-3B34-F85827CC7EA7}"/>
              </a:ext>
            </a:extLst>
          </p:cNvPr>
          <p:cNvPicPr>
            <a:picLocks noGrp="1" noChangeAspect="1"/>
          </p:cNvPicPr>
          <p:nvPr>
            <p:ph sz="half" idx="2"/>
          </p:nvPr>
        </p:nvPicPr>
        <p:blipFill>
          <a:blip r:embed="rId2"/>
          <a:stretch>
            <a:fillRect/>
          </a:stretch>
        </p:blipFill>
        <p:spPr>
          <a:xfrm>
            <a:off x="6439672" y="1825625"/>
            <a:ext cx="4646656" cy="4351338"/>
          </a:xfrm>
        </p:spPr>
      </p:pic>
      <p:sp>
        <p:nvSpPr>
          <p:cNvPr id="2" name="Slide Number Placeholder 1">
            <a:extLst>
              <a:ext uri="{FF2B5EF4-FFF2-40B4-BE49-F238E27FC236}">
                <a16:creationId xmlns:a16="http://schemas.microsoft.com/office/drawing/2014/main" id="{92375C01-6129-2F09-C118-7CC94DA13C6F}"/>
              </a:ext>
            </a:extLst>
          </p:cNvPr>
          <p:cNvSpPr>
            <a:spLocks noGrp="1"/>
          </p:cNvSpPr>
          <p:nvPr>
            <p:ph type="sldNum" sz="quarter" idx="12"/>
          </p:nvPr>
        </p:nvSpPr>
        <p:spPr/>
        <p:txBody>
          <a:bodyPr/>
          <a:lstStyle/>
          <a:p>
            <a:fld id="{3A86846E-68FB-4C71-8989-BC9D227DD11A}" type="slidenum">
              <a:rPr lang="en-US" smtClean="0"/>
              <a:t>46</a:t>
            </a:fld>
            <a:endParaRPr lang="en-US"/>
          </a:p>
        </p:txBody>
      </p:sp>
    </p:spTree>
    <p:extLst>
      <p:ext uri="{BB962C8B-B14F-4D97-AF65-F5344CB8AC3E}">
        <p14:creationId xmlns:p14="http://schemas.microsoft.com/office/powerpoint/2010/main" val="2049149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CE0133-6D2A-5D08-8D6D-92FDE68AB4DE}"/>
              </a:ext>
            </a:extLst>
          </p:cNvPr>
          <p:cNvSpPr>
            <a:spLocks noGrp="1"/>
          </p:cNvSpPr>
          <p:nvPr>
            <p:ph sz="half" idx="1"/>
          </p:nvPr>
        </p:nvSpPr>
        <p:spPr>
          <a:xfrm>
            <a:off x="474643" y="448515"/>
            <a:ext cx="5705820" cy="5728447"/>
          </a:xfrm>
        </p:spPr>
        <p:txBody>
          <a:bodyPr>
            <a:normAutofit/>
          </a:bodyPr>
          <a:lstStyle/>
          <a:p>
            <a:pPr marL="0" indent="0" algn="just">
              <a:buNone/>
            </a:pPr>
            <a:r>
              <a:rPr lang="en-US" sz="3200" dirty="0"/>
              <a:t>2. </a:t>
            </a:r>
            <a:r>
              <a:rPr lang="en-US" sz="3200" b="1" dirty="0"/>
              <a:t>Vulnerability Assessment</a:t>
            </a:r>
          </a:p>
          <a:p>
            <a:pPr marL="457200" lvl="1" indent="0" algn="just">
              <a:buNone/>
            </a:pPr>
            <a:r>
              <a:rPr lang="en-US" sz="2800" dirty="0"/>
              <a:t> In this phase, a vulnerability scan will be performed to identify vulnerabilities in the OS, web application, webserver, and other services. </a:t>
            </a:r>
          </a:p>
          <a:p>
            <a:pPr marL="457200" lvl="1" indent="0" algn="just">
              <a:buNone/>
            </a:pPr>
            <a:r>
              <a:rPr lang="en-US" sz="2800" dirty="0"/>
              <a:t>This phase helps identify the category and criticality of the vulnerability and minimizes the level of risk. </a:t>
            </a:r>
          </a:p>
          <a:p>
            <a:pPr marL="457200" lvl="1" indent="0" algn="just">
              <a:buNone/>
            </a:pPr>
            <a:r>
              <a:rPr lang="en-US" sz="2800" dirty="0">
                <a:solidFill>
                  <a:schemeClr val="tx2">
                    <a:lumMod val="50000"/>
                    <a:lumOff val="50000"/>
                  </a:schemeClr>
                </a:solidFill>
              </a:rPr>
              <a:t>This is the step where penetration testing begins. </a:t>
            </a:r>
          </a:p>
        </p:txBody>
      </p:sp>
      <p:pic>
        <p:nvPicPr>
          <p:cNvPr id="5" name="Content Placeholder 7">
            <a:extLst>
              <a:ext uri="{FF2B5EF4-FFF2-40B4-BE49-F238E27FC236}">
                <a16:creationId xmlns:a16="http://schemas.microsoft.com/office/drawing/2014/main" id="{876E637C-B8F0-E8D0-3025-1D90B9C9AEAB}"/>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9F522A22-6312-BA84-2E55-B80DC7BA584D}"/>
              </a:ext>
            </a:extLst>
          </p:cNvPr>
          <p:cNvSpPr>
            <a:spLocks noGrp="1"/>
          </p:cNvSpPr>
          <p:nvPr>
            <p:ph type="sldNum" sz="quarter" idx="12"/>
          </p:nvPr>
        </p:nvSpPr>
        <p:spPr/>
        <p:txBody>
          <a:bodyPr/>
          <a:lstStyle/>
          <a:p>
            <a:fld id="{3A86846E-68FB-4C71-8989-BC9D227DD11A}" type="slidenum">
              <a:rPr lang="en-US" smtClean="0"/>
              <a:t>47</a:t>
            </a:fld>
            <a:endParaRPr lang="en-US"/>
          </a:p>
        </p:txBody>
      </p:sp>
    </p:spTree>
    <p:extLst>
      <p:ext uri="{BB962C8B-B14F-4D97-AF65-F5344CB8AC3E}">
        <p14:creationId xmlns:p14="http://schemas.microsoft.com/office/powerpoint/2010/main" val="4115875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E624-24F4-CA19-4717-6BB9A9E34BF5}"/>
              </a:ext>
            </a:extLst>
          </p:cNvPr>
          <p:cNvSpPr>
            <a:spLocks noGrp="1"/>
          </p:cNvSpPr>
          <p:nvPr>
            <p:ph sz="half" idx="1"/>
          </p:nvPr>
        </p:nvSpPr>
        <p:spPr>
          <a:xfrm>
            <a:off x="570728" y="426482"/>
            <a:ext cx="5525271" cy="5929868"/>
          </a:xfrm>
        </p:spPr>
        <p:txBody>
          <a:bodyPr>
            <a:normAutofit/>
          </a:bodyPr>
          <a:lstStyle/>
          <a:p>
            <a:pPr marL="0" indent="0" algn="just">
              <a:buNone/>
            </a:pPr>
            <a:r>
              <a:rPr lang="en-US" sz="3200" b="1" dirty="0"/>
              <a:t>3. Risk Assessment</a:t>
            </a:r>
          </a:p>
          <a:p>
            <a:pPr lvl="1" algn="just"/>
            <a:r>
              <a:rPr lang="en-US" sz="2800" dirty="0"/>
              <a:t> In this phase, risks are identified, characterized, and classified with risk control techniques.</a:t>
            </a:r>
          </a:p>
          <a:p>
            <a:pPr lvl="1" algn="just"/>
            <a:r>
              <a:rPr lang="en-US" sz="2800" dirty="0"/>
              <a:t>Vulnerabilities are categorized based on impact level (like Low, Medium, High). </a:t>
            </a:r>
          </a:p>
          <a:p>
            <a:pPr lvl="1" algn="just"/>
            <a:r>
              <a:rPr lang="en-US" sz="2800" dirty="0"/>
              <a:t>This is where you have to present reports that identify problems and the risk treatment plan to protect the information. </a:t>
            </a:r>
          </a:p>
        </p:txBody>
      </p:sp>
      <p:pic>
        <p:nvPicPr>
          <p:cNvPr id="5" name="Content Placeholder 7">
            <a:extLst>
              <a:ext uri="{FF2B5EF4-FFF2-40B4-BE49-F238E27FC236}">
                <a16:creationId xmlns:a16="http://schemas.microsoft.com/office/drawing/2014/main" id="{56B679C6-2020-1467-1A22-A6D4226DC9DC}"/>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3D237562-0C92-CB6C-72C7-241923126665}"/>
              </a:ext>
            </a:extLst>
          </p:cNvPr>
          <p:cNvSpPr>
            <a:spLocks noGrp="1"/>
          </p:cNvSpPr>
          <p:nvPr>
            <p:ph type="sldNum" sz="quarter" idx="12"/>
          </p:nvPr>
        </p:nvSpPr>
        <p:spPr/>
        <p:txBody>
          <a:bodyPr/>
          <a:lstStyle/>
          <a:p>
            <a:fld id="{3A86846E-68FB-4C71-8989-BC9D227DD11A}" type="slidenum">
              <a:rPr lang="en-US" smtClean="0"/>
              <a:t>48</a:t>
            </a:fld>
            <a:endParaRPr lang="en-US"/>
          </a:p>
        </p:txBody>
      </p:sp>
    </p:spTree>
    <p:extLst>
      <p:ext uri="{BB962C8B-B14F-4D97-AF65-F5344CB8AC3E}">
        <p14:creationId xmlns:p14="http://schemas.microsoft.com/office/powerpoint/2010/main" val="2250853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222B2-FE73-DAE9-F09B-4FD3F657BA97}"/>
              </a:ext>
            </a:extLst>
          </p:cNvPr>
          <p:cNvSpPr>
            <a:spLocks noGrp="1"/>
          </p:cNvSpPr>
          <p:nvPr>
            <p:ph sz="half" idx="1"/>
          </p:nvPr>
        </p:nvSpPr>
        <p:spPr>
          <a:xfrm>
            <a:off x="570729" y="470549"/>
            <a:ext cx="5741936" cy="5706413"/>
          </a:xfrm>
        </p:spPr>
        <p:txBody>
          <a:bodyPr>
            <a:normAutofit/>
          </a:bodyPr>
          <a:lstStyle/>
          <a:p>
            <a:pPr marL="0" indent="0" algn="just">
              <a:buNone/>
            </a:pPr>
            <a:r>
              <a:rPr lang="en-US" sz="3600" dirty="0"/>
              <a:t>4. </a:t>
            </a:r>
            <a:r>
              <a:rPr lang="en-US" sz="3600" b="1" dirty="0"/>
              <a:t>Remediation</a:t>
            </a:r>
            <a:r>
              <a:rPr lang="en-US" sz="3600" dirty="0"/>
              <a:t> </a:t>
            </a:r>
          </a:p>
          <a:p>
            <a:pPr marL="457200" lvl="1" indent="0" algn="just">
              <a:buNone/>
            </a:pPr>
            <a:r>
              <a:rPr lang="en-US" sz="3200" dirty="0"/>
              <a:t>Refer to performing the steps that are used to mitigate the founded vulnerabilities according to impact level. </a:t>
            </a:r>
          </a:p>
          <a:p>
            <a:pPr marL="457200" lvl="1" indent="0" algn="just">
              <a:buNone/>
            </a:pPr>
            <a:r>
              <a:rPr lang="en-US" sz="3200" dirty="0">
                <a:solidFill>
                  <a:srgbClr val="00B0F0"/>
                </a:solidFill>
              </a:rPr>
              <a:t>In this phase, the response team designs mitigation processes to cover vulnerabilities. </a:t>
            </a:r>
          </a:p>
        </p:txBody>
      </p:sp>
      <p:pic>
        <p:nvPicPr>
          <p:cNvPr id="5" name="Content Placeholder 7">
            <a:extLst>
              <a:ext uri="{FF2B5EF4-FFF2-40B4-BE49-F238E27FC236}">
                <a16:creationId xmlns:a16="http://schemas.microsoft.com/office/drawing/2014/main" id="{76F03872-AD46-785A-8041-EC47EABF9D94}"/>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18DB9949-1E69-8C77-2237-7F292916337E}"/>
              </a:ext>
            </a:extLst>
          </p:cNvPr>
          <p:cNvSpPr>
            <a:spLocks noGrp="1"/>
          </p:cNvSpPr>
          <p:nvPr>
            <p:ph type="sldNum" sz="quarter" idx="12"/>
          </p:nvPr>
        </p:nvSpPr>
        <p:spPr/>
        <p:txBody>
          <a:bodyPr/>
          <a:lstStyle/>
          <a:p>
            <a:fld id="{3A86846E-68FB-4C71-8989-BC9D227DD11A}" type="slidenum">
              <a:rPr lang="en-US" smtClean="0"/>
              <a:t>49</a:t>
            </a:fld>
            <a:endParaRPr lang="en-US"/>
          </a:p>
        </p:txBody>
      </p:sp>
    </p:spTree>
    <p:extLst>
      <p:ext uri="{BB962C8B-B14F-4D97-AF65-F5344CB8AC3E}">
        <p14:creationId xmlns:p14="http://schemas.microsoft.com/office/powerpoint/2010/main" val="70112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8B335-794A-76B1-AE92-4C4DBFD178A5}"/>
              </a:ext>
            </a:extLst>
          </p:cNvPr>
          <p:cNvSpPr>
            <a:spLocks noGrp="1"/>
          </p:cNvSpPr>
          <p:nvPr>
            <p:ph idx="1"/>
          </p:nvPr>
        </p:nvSpPr>
        <p:spPr>
          <a:xfrm>
            <a:off x="419558" y="415465"/>
            <a:ext cx="11313405" cy="6029401"/>
          </a:xfrm>
        </p:spPr>
        <p:txBody>
          <a:bodyPr>
            <a:normAutofit/>
          </a:bodyPr>
          <a:lstStyle/>
          <a:p>
            <a:pPr marL="0" indent="0" algn="just">
              <a:buNone/>
            </a:pPr>
            <a:r>
              <a:rPr lang="en-US" sz="3600" b="1" dirty="0"/>
              <a:t>4. Reporting:</a:t>
            </a:r>
          </a:p>
          <a:p>
            <a:pPr lvl="1" algn="just"/>
            <a:r>
              <a:rPr lang="en-US" sz="3200" dirty="0"/>
              <a:t>Generating detailed reports that </a:t>
            </a:r>
            <a:r>
              <a:rPr lang="en-US" sz="3200" dirty="0" err="1"/>
              <a:t>include:Identified</a:t>
            </a:r>
            <a:r>
              <a:rPr lang="en-US" sz="3200" dirty="0"/>
              <a:t> vulnerabilities.</a:t>
            </a:r>
          </a:p>
          <a:p>
            <a:pPr lvl="1" algn="just"/>
            <a:r>
              <a:rPr lang="en-US" sz="3200" dirty="0"/>
              <a:t>Their severity.</a:t>
            </a:r>
          </a:p>
          <a:p>
            <a:pPr lvl="1" algn="just"/>
            <a:r>
              <a:rPr lang="en-US" sz="3200" dirty="0"/>
              <a:t>Potential impact.</a:t>
            </a:r>
          </a:p>
          <a:p>
            <a:pPr lvl="1" algn="just"/>
            <a:r>
              <a:rPr lang="en-US" sz="3200" dirty="0"/>
              <a:t>Recommended mitigation strategies.</a:t>
            </a:r>
          </a:p>
          <a:p>
            <a:pPr marL="0" indent="0" algn="just">
              <a:buNone/>
            </a:pPr>
            <a:r>
              <a:rPr lang="en-US" sz="3600" b="1" dirty="0"/>
              <a:t>5. Remediation:</a:t>
            </a:r>
          </a:p>
          <a:p>
            <a:pPr marL="457200" lvl="1" indent="0" algn="just">
              <a:buNone/>
            </a:pPr>
            <a:r>
              <a:rPr lang="en-US" sz="3200" dirty="0"/>
              <a:t>Taking corrective actions such as patching, configuration changes, or implementing additional security controls to address vulnerabilities.</a:t>
            </a:r>
          </a:p>
          <a:p>
            <a:pPr marL="457200" lvl="1" indent="0" algn="just">
              <a:buNone/>
            </a:pPr>
            <a:endParaRPr lang="en-US" sz="3200" b="1" dirty="0"/>
          </a:p>
          <a:p>
            <a:pPr marL="0" indent="0" algn="just">
              <a:buNone/>
            </a:pPr>
            <a:endParaRPr lang="en-US" sz="3600" dirty="0"/>
          </a:p>
        </p:txBody>
      </p:sp>
    </p:spTree>
    <p:extLst>
      <p:ext uri="{BB962C8B-B14F-4D97-AF65-F5344CB8AC3E}">
        <p14:creationId xmlns:p14="http://schemas.microsoft.com/office/powerpoint/2010/main" val="353902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3578C-5350-98F7-D84C-455DA7126FA8}"/>
              </a:ext>
            </a:extLst>
          </p:cNvPr>
          <p:cNvSpPr>
            <a:spLocks noGrp="1"/>
          </p:cNvSpPr>
          <p:nvPr>
            <p:ph sz="half" idx="1"/>
          </p:nvPr>
        </p:nvSpPr>
        <p:spPr>
          <a:xfrm>
            <a:off x="570728" y="492583"/>
            <a:ext cx="5675835" cy="5684379"/>
          </a:xfrm>
        </p:spPr>
        <p:txBody>
          <a:bodyPr>
            <a:normAutofit/>
          </a:bodyPr>
          <a:lstStyle/>
          <a:p>
            <a:pPr marL="0" indent="0" algn="just">
              <a:buNone/>
            </a:pPr>
            <a:r>
              <a:rPr lang="en-US" sz="3600" dirty="0"/>
              <a:t>5. </a:t>
            </a:r>
            <a:r>
              <a:rPr lang="en-US" sz="3600" b="1" dirty="0"/>
              <a:t>Verification:</a:t>
            </a:r>
          </a:p>
          <a:p>
            <a:pPr marL="457200" lvl="1" indent="0" algn="just">
              <a:buNone/>
            </a:pPr>
            <a:r>
              <a:rPr lang="en-US" sz="3200" dirty="0"/>
              <a:t> This phase helps verify whether all the previous phases were properly employed or not. </a:t>
            </a:r>
          </a:p>
          <a:p>
            <a:pPr marL="457200" lvl="1" indent="0" algn="just">
              <a:buNone/>
            </a:pPr>
            <a:r>
              <a:rPr lang="en-US" sz="3200" dirty="0"/>
              <a:t>It is also where the verification of remedies is performed.</a:t>
            </a:r>
          </a:p>
          <a:p>
            <a:pPr marL="457200" lvl="1" indent="0" algn="just">
              <a:buNone/>
            </a:pPr>
            <a:r>
              <a:rPr lang="en-US" sz="3200" dirty="0">
                <a:solidFill>
                  <a:schemeClr val="tx2">
                    <a:lumMod val="50000"/>
                    <a:lumOff val="50000"/>
                  </a:schemeClr>
                </a:solidFill>
              </a:rPr>
              <a:t>This is where you show verifiable evidence that your risk treatment plan was effective and corrected issues</a:t>
            </a:r>
            <a:r>
              <a:rPr lang="en-US" sz="3200" dirty="0"/>
              <a:t>.</a:t>
            </a:r>
          </a:p>
        </p:txBody>
      </p:sp>
      <p:pic>
        <p:nvPicPr>
          <p:cNvPr id="5" name="Content Placeholder 7">
            <a:extLst>
              <a:ext uri="{FF2B5EF4-FFF2-40B4-BE49-F238E27FC236}">
                <a16:creationId xmlns:a16="http://schemas.microsoft.com/office/drawing/2014/main" id="{F8946CFF-A554-6B45-AF1F-66872AA7BC0A}"/>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DC9951B2-343F-71F4-B9F6-67D704C36844}"/>
              </a:ext>
            </a:extLst>
          </p:cNvPr>
          <p:cNvSpPr>
            <a:spLocks noGrp="1"/>
          </p:cNvSpPr>
          <p:nvPr>
            <p:ph type="sldNum" sz="quarter" idx="12"/>
          </p:nvPr>
        </p:nvSpPr>
        <p:spPr/>
        <p:txBody>
          <a:bodyPr/>
          <a:lstStyle/>
          <a:p>
            <a:fld id="{3A86846E-68FB-4C71-8989-BC9D227DD11A}" type="slidenum">
              <a:rPr lang="en-US" smtClean="0"/>
              <a:t>50</a:t>
            </a:fld>
            <a:endParaRPr lang="en-US"/>
          </a:p>
        </p:txBody>
      </p:sp>
    </p:spTree>
    <p:extLst>
      <p:ext uri="{BB962C8B-B14F-4D97-AF65-F5344CB8AC3E}">
        <p14:creationId xmlns:p14="http://schemas.microsoft.com/office/powerpoint/2010/main" val="2287252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48FB9-85BD-0D94-1B4A-27760E07E2A2}"/>
              </a:ext>
            </a:extLst>
          </p:cNvPr>
          <p:cNvSpPr>
            <a:spLocks noGrp="1"/>
          </p:cNvSpPr>
          <p:nvPr>
            <p:ph sz="half" idx="1"/>
          </p:nvPr>
        </p:nvSpPr>
        <p:spPr>
          <a:xfrm>
            <a:off x="452610" y="426482"/>
            <a:ext cx="5643390" cy="5929867"/>
          </a:xfrm>
        </p:spPr>
        <p:txBody>
          <a:bodyPr>
            <a:normAutofit/>
          </a:bodyPr>
          <a:lstStyle/>
          <a:p>
            <a:pPr marL="0" indent="0" algn="just">
              <a:buNone/>
            </a:pPr>
            <a:r>
              <a:rPr lang="en-US" sz="3600" dirty="0"/>
              <a:t>6. </a:t>
            </a:r>
            <a:r>
              <a:rPr lang="en-US" sz="3600" b="1" dirty="0"/>
              <a:t>Monitor</a:t>
            </a:r>
            <a:r>
              <a:rPr lang="en-US" sz="3600" dirty="0"/>
              <a:t> </a:t>
            </a:r>
          </a:p>
          <a:p>
            <a:pPr marL="457200" lvl="1" indent="0" algn="just">
              <a:buNone/>
            </a:pPr>
            <a:r>
              <a:rPr lang="en-US" sz="3200" dirty="0"/>
              <a:t>It’s important to remember that after a while, measures that protected the company need to be closely monitored and kept up to date via a regular vulnerability management plan.</a:t>
            </a:r>
          </a:p>
          <a:p>
            <a:pPr marL="457200" lvl="1" indent="0" algn="just">
              <a:buNone/>
            </a:pPr>
            <a:r>
              <a:rPr lang="en-US" sz="3200" dirty="0"/>
              <a:t> Incident monitoring is performed using firewall, IDS/IPS, or SIEM tools</a:t>
            </a:r>
          </a:p>
        </p:txBody>
      </p:sp>
      <p:pic>
        <p:nvPicPr>
          <p:cNvPr id="5" name="Content Placeholder 7">
            <a:extLst>
              <a:ext uri="{FF2B5EF4-FFF2-40B4-BE49-F238E27FC236}">
                <a16:creationId xmlns:a16="http://schemas.microsoft.com/office/drawing/2014/main" id="{543E9D7F-F9A1-F541-E3CB-0950744A196A}"/>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31BD8068-08E3-2B77-E3ED-D07D5A03586E}"/>
              </a:ext>
            </a:extLst>
          </p:cNvPr>
          <p:cNvSpPr>
            <a:spLocks noGrp="1"/>
          </p:cNvSpPr>
          <p:nvPr>
            <p:ph type="sldNum" sz="quarter" idx="12"/>
          </p:nvPr>
        </p:nvSpPr>
        <p:spPr/>
        <p:txBody>
          <a:bodyPr/>
          <a:lstStyle/>
          <a:p>
            <a:fld id="{3A86846E-68FB-4C71-8989-BC9D227DD11A}" type="slidenum">
              <a:rPr lang="en-US" smtClean="0"/>
              <a:t>51</a:t>
            </a:fld>
            <a:endParaRPr lang="en-US"/>
          </a:p>
        </p:txBody>
      </p:sp>
    </p:spTree>
    <p:extLst>
      <p:ext uri="{BB962C8B-B14F-4D97-AF65-F5344CB8AC3E}">
        <p14:creationId xmlns:p14="http://schemas.microsoft.com/office/powerpoint/2010/main" val="33295883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7B94F6AC-C5D8-D4A0-7856-5A6EF03D3E71}"/>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Vulnerability Assessment Process</a:t>
            </a:r>
          </a:p>
        </p:txBody>
      </p:sp>
      <p:sp>
        <p:nvSpPr>
          <p:cNvPr id="2" name="Slide Number Placeholder 1">
            <a:extLst>
              <a:ext uri="{FF2B5EF4-FFF2-40B4-BE49-F238E27FC236}">
                <a16:creationId xmlns:a16="http://schemas.microsoft.com/office/drawing/2014/main" id="{D40BB4FD-CDD9-B6D8-A1FA-4FEAFBF3B895}"/>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52</a:t>
            </a:fld>
            <a:endParaRPr lang="en-US" sz="1100">
              <a:solidFill>
                <a:srgbClr val="FFFFFF"/>
              </a:solidFill>
            </a:endParaRPr>
          </a:p>
        </p:txBody>
      </p:sp>
    </p:spTree>
    <p:extLst>
      <p:ext uri="{BB962C8B-B14F-4D97-AF65-F5344CB8AC3E}">
        <p14:creationId xmlns:p14="http://schemas.microsoft.com/office/powerpoint/2010/main" val="6077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D6CEA-0BB7-A2A5-7810-0ED13F808C30}"/>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CC07D859-2E40-09B4-0FCB-2029FE95E58A}"/>
              </a:ext>
            </a:extLst>
          </p:cNvPr>
          <p:cNvSpPr>
            <a:spLocks noGrp="1"/>
          </p:cNvSpPr>
          <p:nvPr>
            <p:ph idx="1"/>
          </p:nvPr>
        </p:nvSpPr>
        <p:spPr/>
        <p:txBody>
          <a:bodyPr/>
          <a:lstStyle/>
          <a:p>
            <a:pPr algn="l"/>
            <a:r>
              <a:rPr lang="en-US" b="0" i="0" dirty="0">
                <a:solidFill>
                  <a:srgbClr val="141E2D"/>
                </a:solidFill>
                <a:effectLst/>
                <a:latin typeface="Plus Jakarta"/>
              </a:rPr>
              <a:t> A </a:t>
            </a:r>
            <a:r>
              <a:rPr lang="en-US" b="0" i="0" u="sng" dirty="0">
                <a:solidFill>
                  <a:srgbClr val="141E2D"/>
                </a:solidFill>
                <a:effectLst/>
                <a:latin typeface="Plus Jakarta"/>
              </a:rPr>
              <a:t>vulnerability assessment</a:t>
            </a:r>
            <a:r>
              <a:rPr lang="en-US" b="0" i="0" dirty="0">
                <a:solidFill>
                  <a:srgbClr val="141E2D"/>
                </a:solidFill>
                <a:effectLst/>
                <a:latin typeface="Plus Jakarta"/>
              </a:rPr>
              <a:t> is one of the most important pieces of an enterprise’s vulnerability management lifecycle because you can</a:t>
            </a:r>
            <a:r>
              <a:rPr lang="en-US" dirty="0">
                <a:solidFill>
                  <a:srgbClr val="141E2D"/>
                </a:solidFill>
                <a:latin typeface="Plus Jakarta"/>
              </a:rPr>
              <a:t>not</a:t>
            </a:r>
            <a:r>
              <a:rPr lang="en-US" b="0" i="0" dirty="0">
                <a:solidFill>
                  <a:srgbClr val="141E2D"/>
                </a:solidFill>
                <a:effectLst/>
                <a:latin typeface="Plus Jakarta"/>
              </a:rPr>
              <a:t> fix security vulnerabilities you know nothing about.</a:t>
            </a:r>
          </a:p>
          <a:p>
            <a:pPr algn="l"/>
            <a:r>
              <a:rPr lang="en-US" b="0" i="0" dirty="0">
                <a:solidFill>
                  <a:srgbClr val="141E2D"/>
                </a:solidFill>
                <a:effectLst/>
                <a:latin typeface="Plus Jakarta"/>
              </a:rPr>
              <a:t>Through the vulnerability assessment process, networks and assets are scanned and newly discovered vulnerabilities are analyzed and scored based on risk.</a:t>
            </a:r>
          </a:p>
          <a:p>
            <a:endParaRPr lang="en-US" dirty="0"/>
          </a:p>
        </p:txBody>
      </p:sp>
      <p:sp>
        <p:nvSpPr>
          <p:cNvPr id="2" name="Slide Number Placeholder 1">
            <a:extLst>
              <a:ext uri="{FF2B5EF4-FFF2-40B4-BE49-F238E27FC236}">
                <a16:creationId xmlns:a16="http://schemas.microsoft.com/office/drawing/2014/main" id="{525775C2-DBE5-E15F-5674-A8C235966270}"/>
              </a:ext>
            </a:extLst>
          </p:cNvPr>
          <p:cNvSpPr>
            <a:spLocks noGrp="1"/>
          </p:cNvSpPr>
          <p:nvPr>
            <p:ph type="sldNum" sz="quarter" idx="12"/>
          </p:nvPr>
        </p:nvSpPr>
        <p:spPr/>
        <p:txBody>
          <a:bodyPr/>
          <a:lstStyle/>
          <a:p>
            <a:fld id="{3A86846E-68FB-4C71-8989-BC9D227DD11A}" type="slidenum">
              <a:rPr lang="en-US" smtClean="0"/>
              <a:t>53</a:t>
            </a:fld>
            <a:endParaRPr lang="en-US"/>
          </a:p>
        </p:txBody>
      </p:sp>
    </p:spTree>
    <p:extLst>
      <p:ext uri="{BB962C8B-B14F-4D97-AF65-F5344CB8AC3E}">
        <p14:creationId xmlns:p14="http://schemas.microsoft.com/office/powerpoint/2010/main" val="3954503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4AB0-BCEA-5652-A938-25EA5598A7F2}"/>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1: Define Parameters and Plan Assessment</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D91B098D-E631-847A-189F-EC91B5B9ADA0}"/>
              </a:ext>
            </a:extLst>
          </p:cNvPr>
          <p:cNvSpPr>
            <a:spLocks noGrp="1"/>
          </p:cNvSpPr>
          <p:nvPr>
            <p:ph idx="1"/>
          </p:nvPr>
        </p:nvSpPr>
        <p:spPr/>
        <p:txBody>
          <a:bodyPr>
            <a:normAutofit fontScale="85000" lnSpcReduction="10000"/>
          </a:bodyPr>
          <a:lstStyle/>
          <a:p>
            <a:pPr algn="l"/>
            <a:r>
              <a:rPr lang="en-US" b="0" i="0" dirty="0">
                <a:solidFill>
                  <a:srgbClr val="141E2D"/>
                </a:solidFill>
                <a:effectLst/>
                <a:latin typeface="Plus Jakarta"/>
              </a:rPr>
              <a:t>Before you can start the assessment process, you need to first determine the scope of your assessment and the exact components of your network that need to be assessed, such as hardware, user devices, applications, and network infrastructure.</a:t>
            </a:r>
          </a:p>
          <a:p>
            <a:pPr algn="l"/>
            <a:r>
              <a:rPr lang="en-US" b="0" i="0" dirty="0">
                <a:solidFill>
                  <a:srgbClr val="141E2D"/>
                </a:solidFill>
                <a:effectLst/>
                <a:latin typeface="Plus Jakarta"/>
              </a:rPr>
              <a:t>An important part of the planning process will be an initial discovery phase, where you identify assets and determine baselines for their individual security capabilities, risk tolerance, user permissions, configuration, and other factors.</a:t>
            </a:r>
          </a:p>
          <a:p>
            <a:pPr algn="l"/>
            <a:r>
              <a:rPr lang="en-US" b="0" i="0" dirty="0">
                <a:solidFill>
                  <a:srgbClr val="141E2D"/>
                </a:solidFill>
                <a:effectLst/>
                <a:latin typeface="Plus Jakarta"/>
              </a:rPr>
              <a:t>Now, you’ll need to determine who will be involved in the assessment process, what tools you’ll be using, the timeline for assessment and remediation, and how frequently these assessments need to be completed. </a:t>
            </a:r>
          </a:p>
          <a:p>
            <a:pPr algn="l"/>
            <a:r>
              <a:rPr lang="en-US" b="0" i="0" dirty="0">
                <a:solidFill>
                  <a:srgbClr val="141E2D"/>
                </a:solidFill>
                <a:effectLst/>
                <a:latin typeface="Plus Jakarta"/>
              </a:rPr>
              <a:t>If you are not already using third-party tools to scan and analyze vulnerabilities, now is the time to research the market and determine if you have all the resources you need for a successful assessment.</a:t>
            </a:r>
          </a:p>
          <a:p>
            <a:endParaRPr lang="en-US" dirty="0"/>
          </a:p>
        </p:txBody>
      </p:sp>
      <p:sp>
        <p:nvSpPr>
          <p:cNvPr id="4" name="Slide Number Placeholder 3">
            <a:extLst>
              <a:ext uri="{FF2B5EF4-FFF2-40B4-BE49-F238E27FC236}">
                <a16:creationId xmlns:a16="http://schemas.microsoft.com/office/drawing/2014/main" id="{AC2D7B1A-0EFF-DF3A-2CD3-16389FE409CF}"/>
              </a:ext>
            </a:extLst>
          </p:cNvPr>
          <p:cNvSpPr>
            <a:spLocks noGrp="1"/>
          </p:cNvSpPr>
          <p:nvPr>
            <p:ph type="sldNum" sz="quarter" idx="12"/>
          </p:nvPr>
        </p:nvSpPr>
        <p:spPr/>
        <p:txBody>
          <a:bodyPr/>
          <a:lstStyle/>
          <a:p>
            <a:fld id="{3A86846E-68FB-4C71-8989-BC9D227DD11A}" type="slidenum">
              <a:rPr lang="en-US" smtClean="0"/>
              <a:t>54</a:t>
            </a:fld>
            <a:endParaRPr lang="en-US"/>
          </a:p>
        </p:txBody>
      </p:sp>
    </p:spTree>
    <p:extLst>
      <p:ext uri="{BB962C8B-B14F-4D97-AF65-F5344CB8AC3E}">
        <p14:creationId xmlns:p14="http://schemas.microsoft.com/office/powerpoint/2010/main" val="740802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01AC-55F8-26E1-6B3F-9E79D1174CBB}"/>
              </a:ext>
            </a:extLst>
          </p:cNvPr>
          <p:cNvSpPr>
            <a:spLocks noGrp="1"/>
          </p:cNvSpPr>
          <p:nvPr>
            <p:ph type="title"/>
          </p:nvPr>
        </p:nvSpPr>
        <p:spPr/>
        <p:txBody>
          <a:bodyPr/>
          <a:lstStyle/>
          <a:p>
            <a:r>
              <a:rPr lang="en-US" b="1" i="0" dirty="0">
                <a:solidFill>
                  <a:srgbClr val="141E2D"/>
                </a:solidFill>
                <a:effectLst/>
                <a:latin typeface="Plus Jakarta"/>
              </a:rPr>
              <a:t>Step 2: Scan Network for Vulnerabilities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D320F7F9-ABB6-5ABA-02E0-D8A079E9A397}"/>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Now, it’s time to scan your network for security vulnerabilities, either manually or via automated </a:t>
            </a:r>
            <a:r>
              <a:rPr lang="en-US" b="0" i="0" u="sng" dirty="0">
                <a:solidFill>
                  <a:srgbClr val="141E2D"/>
                </a:solidFill>
                <a:effectLst/>
                <a:latin typeface="Plus Jakarta"/>
              </a:rPr>
              <a:t>vulnerability scanner tools</a:t>
            </a:r>
            <a:r>
              <a:rPr lang="en-US" b="0" i="0" dirty="0">
                <a:solidFill>
                  <a:srgbClr val="141E2D"/>
                </a:solidFill>
                <a:effectLst/>
                <a:latin typeface="Plus Jakarta"/>
              </a:rPr>
              <a:t>.</a:t>
            </a:r>
          </a:p>
          <a:p>
            <a:pPr algn="l"/>
            <a:r>
              <a:rPr lang="en-US" b="0" i="0" dirty="0">
                <a:solidFill>
                  <a:srgbClr val="141E2D"/>
                </a:solidFill>
                <a:effectLst/>
                <a:latin typeface="Plus Jakarta"/>
              </a:rPr>
              <a:t> Although some enterprise-level vulnerability scanners can be incredibly expensive, there are also </a:t>
            </a:r>
            <a:r>
              <a:rPr lang="en-US" b="0" i="0" u="sng" dirty="0">
                <a:solidFill>
                  <a:srgbClr val="141E2D"/>
                </a:solidFill>
                <a:effectLst/>
                <a:latin typeface="Plus Jakarta"/>
              </a:rPr>
              <a:t>free and open-source solutions</a:t>
            </a:r>
            <a:r>
              <a:rPr lang="en-US" b="0" i="0" dirty="0">
                <a:solidFill>
                  <a:srgbClr val="141E2D"/>
                </a:solidFill>
                <a:effectLst/>
                <a:latin typeface="Plus Jakarta"/>
              </a:rPr>
              <a:t> that might be a fit for your organization.</a:t>
            </a:r>
          </a:p>
          <a:p>
            <a:pPr algn="l"/>
            <a:r>
              <a:rPr lang="en-US" b="0" i="0" dirty="0">
                <a:solidFill>
                  <a:srgbClr val="141E2D"/>
                </a:solidFill>
                <a:effectLst/>
                <a:latin typeface="Plus Jakarta"/>
              </a:rPr>
              <a:t>Alongside the actual scan, you’ll use </a:t>
            </a:r>
            <a:r>
              <a:rPr lang="en-US" b="0" i="0" u="sng" dirty="0">
                <a:solidFill>
                  <a:srgbClr val="141E2D"/>
                </a:solidFill>
                <a:effectLst/>
                <a:latin typeface="Plus Jakarta"/>
              </a:rPr>
              <a:t>threat intelligence</a:t>
            </a:r>
            <a:r>
              <a:rPr lang="en-US" b="0" i="0" dirty="0">
                <a:solidFill>
                  <a:srgbClr val="141E2D"/>
                </a:solidFill>
                <a:effectLst/>
                <a:latin typeface="Plus Jakarta"/>
              </a:rPr>
              <a:t> and vulnerability databases to identify security flaws and weaknesses and filter out false positives.</a:t>
            </a:r>
          </a:p>
          <a:p>
            <a:pPr algn="l"/>
            <a:r>
              <a:rPr lang="en-US" b="0" i="0" dirty="0">
                <a:solidFill>
                  <a:srgbClr val="141E2D"/>
                </a:solidFill>
                <a:effectLst/>
                <a:latin typeface="Plus Jakarta"/>
              </a:rPr>
              <a:t> Don’t be too concerned if your scan’s results show numerous network vulnerabilities; that’s to be expected, especially the first time your organization starts to focus on vulnerability management and remediation.</a:t>
            </a:r>
          </a:p>
          <a:p>
            <a:endParaRPr lang="en-US" dirty="0"/>
          </a:p>
        </p:txBody>
      </p:sp>
      <p:sp>
        <p:nvSpPr>
          <p:cNvPr id="4" name="Slide Number Placeholder 3">
            <a:extLst>
              <a:ext uri="{FF2B5EF4-FFF2-40B4-BE49-F238E27FC236}">
                <a16:creationId xmlns:a16="http://schemas.microsoft.com/office/drawing/2014/main" id="{4392F061-D28A-A8C1-6B28-6B9D3FA10873}"/>
              </a:ext>
            </a:extLst>
          </p:cNvPr>
          <p:cNvSpPr>
            <a:spLocks noGrp="1"/>
          </p:cNvSpPr>
          <p:nvPr>
            <p:ph type="sldNum" sz="quarter" idx="12"/>
          </p:nvPr>
        </p:nvSpPr>
        <p:spPr/>
        <p:txBody>
          <a:bodyPr/>
          <a:lstStyle/>
          <a:p>
            <a:fld id="{3A86846E-68FB-4C71-8989-BC9D227DD11A}" type="slidenum">
              <a:rPr lang="en-US" smtClean="0"/>
              <a:t>55</a:t>
            </a:fld>
            <a:endParaRPr lang="en-US"/>
          </a:p>
        </p:txBody>
      </p:sp>
    </p:spTree>
    <p:extLst>
      <p:ext uri="{BB962C8B-B14F-4D97-AF65-F5344CB8AC3E}">
        <p14:creationId xmlns:p14="http://schemas.microsoft.com/office/powerpoint/2010/main" val="28066372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09B5-B463-AA73-504D-EEBA3CFBC876}"/>
              </a:ext>
            </a:extLst>
          </p:cNvPr>
          <p:cNvSpPr>
            <a:spLocks noGrp="1"/>
          </p:cNvSpPr>
          <p:nvPr>
            <p:ph type="title"/>
          </p:nvPr>
        </p:nvSpPr>
        <p:spPr/>
        <p:txBody>
          <a:bodyPr/>
          <a:lstStyle/>
          <a:p>
            <a:r>
              <a:rPr lang="en-US" b="1" i="0" dirty="0">
                <a:solidFill>
                  <a:srgbClr val="141E2D"/>
                </a:solidFill>
                <a:effectLst/>
                <a:latin typeface="Plus Jakarta"/>
              </a:rPr>
              <a:t>Step 3: Analyze Results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6033B280-2B5B-057A-F408-1E3ED8B29273}"/>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Your network vulnerability scan has likely returned massive amounts of vulnerability data, much of which is unstructured — now it’s time to analyze and organize that data.</a:t>
            </a:r>
          </a:p>
          <a:p>
            <a:pPr algn="l"/>
            <a:r>
              <a:rPr lang="en-US" b="0" i="0" dirty="0">
                <a:solidFill>
                  <a:srgbClr val="141E2D"/>
                </a:solidFill>
                <a:effectLst/>
                <a:latin typeface="Plus Jakarta"/>
              </a:rPr>
              <a:t> Consider not only the criticality of a vulnerability and the likelihood of it being exploited but also what network resources will be impacted if an attack targets that vulnerability. </a:t>
            </a:r>
          </a:p>
          <a:p>
            <a:pPr algn="l"/>
            <a:r>
              <a:rPr lang="en-US" b="0" i="0" dirty="0">
                <a:solidFill>
                  <a:srgbClr val="141E2D"/>
                </a:solidFill>
                <a:effectLst/>
                <a:latin typeface="Plus Jakarta"/>
              </a:rPr>
              <a:t>This data will be especially important when communicating with business stakeholders about the steps you want to take to remediate specific vulnerabilities.</a:t>
            </a:r>
          </a:p>
          <a:p>
            <a:pPr algn="l"/>
            <a:r>
              <a:rPr lang="en-US" b="0" i="0" dirty="0">
                <a:solidFill>
                  <a:srgbClr val="141E2D"/>
                </a:solidFill>
                <a:effectLst/>
                <a:latin typeface="Plus Jakarta"/>
              </a:rPr>
              <a:t>As an additional note, it’s a good idea to look beyond vulnerability scan results. Ideally, you’ll also have data from firewall logs, </a:t>
            </a:r>
            <a:r>
              <a:rPr lang="en-US" b="0" i="0" u="sng" dirty="0">
                <a:solidFill>
                  <a:srgbClr val="141E2D"/>
                </a:solidFill>
                <a:effectLst/>
                <a:latin typeface="Plus Jakarta"/>
              </a:rPr>
              <a:t>penetration tests</a:t>
            </a:r>
            <a:r>
              <a:rPr lang="en-US" b="0" i="0" dirty="0">
                <a:solidFill>
                  <a:srgbClr val="141E2D"/>
                </a:solidFill>
                <a:effectLst/>
                <a:latin typeface="Plus Jakarta"/>
              </a:rPr>
              <a:t>, and network scans to review as well.</a:t>
            </a:r>
          </a:p>
          <a:p>
            <a:endParaRPr lang="en-US" dirty="0"/>
          </a:p>
        </p:txBody>
      </p:sp>
      <p:sp>
        <p:nvSpPr>
          <p:cNvPr id="4" name="Slide Number Placeholder 3">
            <a:extLst>
              <a:ext uri="{FF2B5EF4-FFF2-40B4-BE49-F238E27FC236}">
                <a16:creationId xmlns:a16="http://schemas.microsoft.com/office/drawing/2014/main" id="{58A79332-AE83-9A37-112C-228B38F61E6A}"/>
              </a:ext>
            </a:extLst>
          </p:cNvPr>
          <p:cNvSpPr>
            <a:spLocks noGrp="1"/>
          </p:cNvSpPr>
          <p:nvPr>
            <p:ph type="sldNum" sz="quarter" idx="12"/>
          </p:nvPr>
        </p:nvSpPr>
        <p:spPr/>
        <p:txBody>
          <a:bodyPr/>
          <a:lstStyle/>
          <a:p>
            <a:fld id="{3A86846E-68FB-4C71-8989-BC9D227DD11A}" type="slidenum">
              <a:rPr lang="en-US" smtClean="0"/>
              <a:t>56</a:t>
            </a:fld>
            <a:endParaRPr lang="en-US"/>
          </a:p>
        </p:txBody>
      </p:sp>
    </p:spTree>
    <p:extLst>
      <p:ext uri="{BB962C8B-B14F-4D97-AF65-F5344CB8AC3E}">
        <p14:creationId xmlns:p14="http://schemas.microsoft.com/office/powerpoint/2010/main" val="3091877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F4F4-E14E-DAE9-6CFD-09A8E7A3BDC8}"/>
              </a:ext>
            </a:extLst>
          </p:cNvPr>
          <p:cNvSpPr>
            <a:spLocks noGrp="1"/>
          </p:cNvSpPr>
          <p:nvPr>
            <p:ph type="title"/>
          </p:nvPr>
        </p:nvSpPr>
        <p:spPr/>
        <p:txBody>
          <a:bodyPr/>
          <a:lstStyle/>
          <a:p>
            <a:r>
              <a:rPr lang="en-US" b="1" i="0" dirty="0">
                <a:solidFill>
                  <a:srgbClr val="141E2D"/>
                </a:solidFill>
                <a:effectLst/>
                <a:latin typeface="Plus Jakarta"/>
              </a:rPr>
              <a:t>Step 4: Prioritize Vulnerabilities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878D1DC2-4411-2FC2-15D0-5814A98BC667}"/>
              </a:ext>
            </a:extLst>
          </p:cNvPr>
          <p:cNvSpPr>
            <a:spLocks noGrp="1"/>
          </p:cNvSpPr>
          <p:nvPr>
            <p:ph idx="1"/>
          </p:nvPr>
        </p:nvSpPr>
        <p:spPr/>
        <p:txBody>
          <a:bodyPr>
            <a:normAutofit fontScale="92500" lnSpcReduction="20000"/>
          </a:bodyPr>
          <a:lstStyle/>
          <a:p>
            <a:pPr algn="l"/>
            <a:r>
              <a:rPr lang="en-US" b="0" i="0" dirty="0">
                <a:solidFill>
                  <a:srgbClr val="141E2D"/>
                </a:solidFill>
                <a:effectLst/>
                <a:latin typeface="Plus Jakarta"/>
              </a:rPr>
              <a:t>The most severe vulnerabilities in your vulnerability scans will need to be identified and addressed first. </a:t>
            </a:r>
          </a:p>
          <a:p>
            <a:pPr algn="l"/>
            <a:r>
              <a:rPr lang="en-US" b="0" i="0" dirty="0">
                <a:solidFill>
                  <a:srgbClr val="FF0000"/>
                </a:solidFill>
                <a:effectLst/>
                <a:latin typeface="Plus Jakarta"/>
              </a:rPr>
              <a:t>Critical vulnerabilities are security issues that are already causing damage and/or unwarranted access to the network and should be at the top of your risk prioritization list</a:t>
            </a:r>
            <a:r>
              <a:rPr lang="en-US" b="0" i="0" dirty="0">
                <a:solidFill>
                  <a:srgbClr val="141E2D"/>
                </a:solidFill>
                <a:effectLst/>
                <a:latin typeface="Plus Jakarta"/>
              </a:rPr>
              <a:t>.</a:t>
            </a:r>
          </a:p>
          <a:p>
            <a:pPr algn="l"/>
            <a:r>
              <a:rPr lang="en-US" b="0" i="0" dirty="0">
                <a:solidFill>
                  <a:srgbClr val="141E2D"/>
                </a:solidFill>
                <a:effectLst/>
                <a:latin typeface="Plus Jakarta"/>
              </a:rPr>
              <a:t> Right below these vulnerabilities are the ones that have possible exploits malicious actors could take advantage of in the future.</a:t>
            </a:r>
          </a:p>
          <a:p>
            <a:pPr algn="l"/>
            <a:r>
              <a:rPr lang="en-US" b="0" i="0" dirty="0">
                <a:solidFill>
                  <a:srgbClr val="141E2D"/>
                </a:solidFill>
                <a:effectLst/>
                <a:latin typeface="Plus Jakarta"/>
              </a:rPr>
              <a:t>While all vulnerabilities will need to be addressed at some point, your initial vulnerability scan will return overwhelming numbers of vulnerabilities that you cannot correct all at once. </a:t>
            </a:r>
          </a:p>
          <a:p>
            <a:pPr algn="l"/>
            <a:r>
              <a:rPr lang="en-US" b="0" i="0" dirty="0">
                <a:solidFill>
                  <a:srgbClr val="141E2D"/>
                </a:solidFill>
                <a:effectLst/>
                <a:latin typeface="Plus Jakarta"/>
              </a:rPr>
              <a:t>This step is an important move toward making your vulnerability assessment data measurable and actionable.</a:t>
            </a:r>
          </a:p>
          <a:p>
            <a:endParaRPr lang="en-US" dirty="0"/>
          </a:p>
        </p:txBody>
      </p:sp>
      <p:sp>
        <p:nvSpPr>
          <p:cNvPr id="4" name="Slide Number Placeholder 3">
            <a:extLst>
              <a:ext uri="{FF2B5EF4-FFF2-40B4-BE49-F238E27FC236}">
                <a16:creationId xmlns:a16="http://schemas.microsoft.com/office/drawing/2014/main" id="{41437241-00F3-EB2B-6874-7D4B9DE55091}"/>
              </a:ext>
            </a:extLst>
          </p:cNvPr>
          <p:cNvSpPr>
            <a:spLocks noGrp="1"/>
          </p:cNvSpPr>
          <p:nvPr>
            <p:ph type="sldNum" sz="quarter" idx="12"/>
          </p:nvPr>
        </p:nvSpPr>
        <p:spPr/>
        <p:txBody>
          <a:bodyPr/>
          <a:lstStyle/>
          <a:p>
            <a:fld id="{3A86846E-68FB-4C71-8989-BC9D227DD11A}" type="slidenum">
              <a:rPr lang="en-US" smtClean="0"/>
              <a:t>57</a:t>
            </a:fld>
            <a:endParaRPr lang="en-US"/>
          </a:p>
        </p:txBody>
      </p:sp>
    </p:spTree>
    <p:extLst>
      <p:ext uri="{BB962C8B-B14F-4D97-AF65-F5344CB8AC3E}">
        <p14:creationId xmlns:p14="http://schemas.microsoft.com/office/powerpoint/2010/main" val="1489478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F5B1-7BB6-2324-DF35-7FD5C82259FD}"/>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5: Create the Vulnerability Assessment Report</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ECF084C8-EF8A-16BD-3A7D-20ADCE3DAD9A}"/>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Now that you’ve completed the </a:t>
            </a:r>
            <a:r>
              <a:rPr lang="en-US" b="0" i="0" dirty="0">
                <a:solidFill>
                  <a:srgbClr val="0070C0"/>
                </a:solidFill>
                <a:effectLst/>
                <a:latin typeface="Plus Jakarta"/>
              </a:rPr>
              <a:t>vulnerability assessment scan, analysis, and risk prioritization steps</a:t>
            </a:r>
            <a:r>
              <a:rPr lang="en-US" b="0" i="0" dirty="0">
                <a:solidFill>
                  <a:srgbClr val="141E2D"/>
                </a:solidFill>
                <a:effectLst/>
                <a:latin typeface="Plus Jakarta"/>
              </a:rPr>
              <a:t>, it’s time to document your findings in a vulnerability assessment report. </a:t>
            </a:r>
          </a:p>
          <a:p>
            <a:pPr algn="l"/>
            <a:r>
              <a:rPr lang="en-US" b="0" i="0" dirty="0">
                <a:solidFill>
                  <a:srgbClr val="141E2D"/>
                </a:solidFill>
                <a:effectLst/>
                <a:latin typeface="Plus Jakarta"/>
              </a:rPr>
              <a:t>This report will detail all vulnerabilities that were discovered, along with their severity, potential attack vectors within the network, and possible solutions.</a:t>
            </a:r>
          </a:p>
          <a:p>
            <a:pPr algn="l"/>
            <a:r>
              <a:rPr lang="en-US" b="0" i="0" dirty="0">
                <a:solidFill>
                  <a:srgbClr val="141E2D"/>
                </a:solidFill>
                <a:effectLst/>
                <a:latin typeface="Plus Jakarta"/>
              </a:rPr>
              <a:t>Portions of this report can use technical jargon and instructions directed at the cybersecurity or vulnerability specialists who will be remediating and mitigating vulnerabilities.</a:t>
            </a:r>
          </a:p>
          <a:p>
            <a:pPr algn="l"/>
            <a:r>
              <a:rPr lang="en-US" b="0" i="0" dirty="0">
                <a:solidFill>
                  <a:srgbClr val="141E2D"/>
                </a:solidFill>
                <a:effectLst/>
                <a:latin typeface="Plus Jakarta"/>
              </a:rPr>
              <a:t> However, the report still needs to include visualizations and explanations that help less-technical business leaders — like the CEO — understand the work that’s being done and why.</a:t>
            </a:r>
          </a:p>
          <a:p>
            <a:endParaRPr lang="en-US" dirty="0"/>
          </a:p>
        </p:txBody>
      </p:sp>
      <p:sp>
        <p:nvSpPr>
          <p:cNvPr id="4" name="Slide Number Placeholder 3">
            <a:extLst>
              <a:ext uri="{FF2B5EF4-FFF2-40B4-BE49-F238E27FC236}">
                <a16:creationId xmlns:a16="http://schemas.microsoft.com/office/drawing/2014/main" id="{239D8110-F6D3-B8CB-1B8D-D65C5B55FD95}"/>
              </a:ext>
            </a:extLst>
          </p:cNvPr>
          <p:cNvSpPr>
            <a:spLocks noGrp="1"/>
          </p:cNvSpPr>
          <p:nvPr>
            <p:ph type="sldNum" sz="quarter" idx="12"/>
          </p:nvPr>
        </p:nvSpPr>
        <p:spPr/>
        <p:txBody>
          <a:bodyPr/>
          <a:lstStyle/>
          <a:p>
            <a:fld id="{3A86846E-68FB-4C71-8989-BC9D227DD11A}" type="slidenum">
              <a:rPr lang="en-US" smtClean="0"/>
              <a:t>58</a:t>
            </a:fld>
            <a:endParaRPr lang="en-US"/>
          </a:p>
        </p:txBody>
      </p:sp>
    </p:spTree>
    <p:extLst>
      <p:ext uri="{BB962C8B-B14F-4D97-AF65-F5344CB8AC3E}">
        <p14:creationId xmlns:p14="http://schemas.microsoft.com/office/powerpoint/2010/main" val="615729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D048-B48A-7972-44F1-11F8DB8B127C}"/>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6: Use Results to Inform Remediation and Mitigation</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02F0499B-CD62-87B9-E2BB-4E40C1A9A130}"/>
              </a:ext>
            </a:extLst>
          </p:cNvPr>
          <p:cNvSpPr>
            <a:spLocks noGrp="1"/>
          </p:cNvSpPr>
          <p:nvPr>
            <p:ph idx="1"/>
          </p:nvPr>
        </p:nvSpPr>
        <p:spPr/>
        <p:txBody>
          <a:bodyPr/>
          <a:lstStyle/>
          <a:p>
            <a:r>
              <a:rPr lang="en-US" b="0" i="0" dirty="0">
                <a:solidFill>
                  <a:srgbClr val="141E2D"/>
                </a:solidFill>
                <a:effectLst/>
                <a:latin typeface="Plus Jakarta"/>
              </a:rPr>
              <a:t>You’ve identified and prioritized security vulnerabilities on and in your network, and now that you’ve reported on these problems and your plans to resolve them, it’s time to act. </a:t>
            </a:r>
          </a:p>
          <a:p>
            <a:r>
              <a:rPr lang="en-US" b="0" i="0" dirty="0">
                <a:solidFill>
                  <a:srgbClr val="141E2D"/>
                </a:solidFill>
                <a:effectLst/>
                <a:latin typeface="Plus Jakarta"/>
              </a:rPr>
              <a:t>You may be able to remediate some of your most critical vulnerabilities with actual patches, but others will require lesser mitigation techniques.</a:t>
            </a:r>
          </a:p>
        </p:txBody>
      </p:sp>
      <p:sp>
        <p:nvSpPr>
          <p:cNvPr id="4" name="Slide Number Placeholder 3">
            <a:extLst>
              <a:ext uri="{FF2B5EF4-FFF2-40B4-BE49-F238E27FC236}">
                <a16:creationId xmlns:a16="http://schemas.microsoft.com/office/drawing/2014/main" id="{8FF8F3E7-98E1-F41F-DA00-A01BC9B326C9}"/>
              </a:ext>
            </a:extLst>
          </p:cNvPr>
          <p:cNvSpPr>
            <a:spLocks noGrp="1"/>
          </p:cNvSpPr>
          <p:nvPr>
            <p:ph type="sldNum" sz="quarter" idx="12"/>
          </p:nvPr>
        </p:nvSpPr>
        <p:spPr/>
        <p:txBody>
          <a:bodyPr/>
          <a:lstStyle/>
          <a:p>
            <a:fld id="{3A86846E-68FB-4C71-8989-BC9D227DD11A}" type="slidenum">
              <a:rPr lang="en-US" smtClean="0"/>
              <a:t>59</a:t>
            </a:fld>
            <a:endParaRPr lang="en-US"/>
          </a:p>
        </p:txBody>
      </p:sp>
    </p:spTree>
    <p:extLst>
      <p:ext uri="{BB962C8B-B14F-4D97-AF65-F5344CB8AC3E}">
        <p14:creationId xmlns:p14="http://schemas.microsoft.com/office/powerpoint/2010/main" val="17042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3CE1-065F-B89F-09F4-AAEFD529F79A}"/>
              </a:ext>
            </a:extLst>
          </p:cNvPr>
          <p:cNvSpPr>
            <a:spLocks noGrp="1"/>
          </p:cNvSpPr>
          <p:nvPr>
            <p:ph type="title"/>
          </p:nvPr>
        </p:nvSpPr>
        <p:spPr>
          <a:xfrm>
            <a:off x="761081" y="0"/>
            <a:ext cx="10515600" cy="1325563"/>
          </a:xfrm>
        </p:spPr>
        <p:txBody>
          <a:bodyPr/>
          <a:lstStyle/>
          <a:p>
            <a:r>
              <a:rPr lang="en-US" dirty="0"/>
              <a:t>Reasons of Vulnerability Assessment</a:t>
            </a:r>
          </a:p>
        </p:txBody>
      </p:sp>
      <p:sp>
        <p:nvSpPr>
          <p:cNvPr id="3" name="Content Placeholder 2">
            <a:extLst>
              <a:ext uri="{FF2B5EF4-FFF2-40B4-BE49-F238E27FC236}">
                <a16:creationId xmlns:a16="http://schemas.microsoft.com/office/drawing/2014/main" id="{3A6FF750-6A5D-C225-D06C-538832EF790D}"/>
              </a:ext>
            </a:extLst>
          </p:cNvPr>
          <p:cNvSpPr>
            <a:spLocks noGrp="1"/>
          </p:cNvSpPr>
          <p:nvPr>
            <p:ph idx="1"/>
          </p:nvPr>
        </p:nvSpPr>
        <p:spPr>
          <a:xfrm>
            <a:off x="254305" y="1065461"/>
            <a:ext cx="11588827" cy="5522626"/>
          </a:xfrm>
        </p:spPr>
        <p:txBody>
          <a:bodyPr>
            <a:normAutofit lnSpcReduction="10000"/>
          </a:bodyPr>
          <a:lstStyle/>
          <a:p>
            <a:pPr algn="just"/>
            <a:r>
              <a:rPr lang="en-US" sz="3200" b="0" i="0" u="none" strike="noStrike" baseline="0" dirty="0">
                <a:solidFill>
                  <a:srgbClr val="000000"/>
                </a:solidFill>
                <a:latin typeface="Minion Pro"/>
              </a:rPr>
              <a:t>Here are a few reasons why organizations might perform or have a vulnerability assessment performed: </a:t>
            </a:r>
          </a:p>
          <a:p>
            <a:pPr lvl="1" algn="just"/>
            <a:r>
              <a:rPr lang="en-US" sz="2800" b="0" i="0" u="none" strike="noStrike" baseline="0" dirty="0">
                <a:solidFill>
                  <a:srgbClr val="000000"/>
                </a:solidFill>
                <a:latin typeface="Minion Pro"/>
              </a:rPr>
              <a:t>To find and identify vulnerabilities using scanners specifically designed for this type of testing </a:t>
            </a:r>
          </a:p>
          <a:p>
            <a:pPr lvl="1" algn="just"/>
            <a:r>
              <a:rPr lang="en-US" sz="2800" b="0" i="0" u="none" strike="noStrike" baseline="0" dirty="0">
                <a:solidFill>
                  <a:srgbClr val="000000"/>
                </a:solidFill>
                <a:latin typeface="Minion Pro"/>
              </a:rPr>
              <a:t>To discover and identify vulnerabilities that may be difficult or unique to the organization </a:t>
            </a:r>
          </a:p>
          <a:p>
            <a:pPr lvl="1" algn="just"/>
            <a:r>
              <a:rPr lang="en-US" sz="2800" b="0" i="0" u="none" strike="noStrike" baseline="0" dirty="0">
                <a:solidFill>
                  <a:srgbClr val="000000"/>
                </a:solidFill>
                <a:latin typeface="Minion Pro"/>
              </a:rPr>
              <a:t>To find and identify vulnerabilities resulting from a misconfiguration </a:t>
            </a:r>
          </a:p>
          <a:p>
            <a:pPr lvl="1" algn="just"/>
            <a:r>
              <a:rPr lang="en-US" sz="2800" b="0" i="0" u="none" strike="noStrike" baseline="0" dirty="0">
                <a:solidFill>
                  <a:srgbClr val="000000"/>
                </a:solidFill>
                <a:latin typeface="Minion Pro"/>
              </a:rPr>
              <a:t>To find and identify permissive security settings and whether least privilege is in place </a:t>
            </a:r>
          </a:p>
          <a:p>
            <a:pPr lvl="1" algn="just"/>
            <a:r>
              <a:rPr lang="en-US" sz="2800" b="0" i="0" u="none" strike="noStrike" baseline="0" dirty="0">
                <a:solidFill>
                  <a:srgbClr val="000000"/>
                </a:solidFill>
                <a:latin typeface="Minion Pro"/>
              </a:rPr>
              <a:t>If a vulnerability is discovered, to determine the viability of the attack vector </a:t>
            </a:r>
          </a:p>
          <a:p>
            <a:pPr lvl="1" algn="just"/>
            <a:r>
              <a:rPr lang="en-US" sz="2800" b="0" i="0" u="none" strike="noStrike" baseline="0" dirty="0">
                <a:solidFill>
                  <a:srgbClr val="000000"/>
                </a:solidFill>
                <a:latin typeface="Minion Pro"/>
              </a:rPr>
              <a:t>To assess potential business and operational impact </a:t>
            </a:r>
          </a:p>
          <a:p>
            <a:pPr lvl="1" algn="just"/>
            <a:r>
              <a:rPr lang="en-US" sz="2800" b="0" i="0" u="none" strike="noStrike" baseline="0" dirty="0">
                <a:solidFill>
                  <a:srgbClr val="000000"/>
                </a:solidFill>
                <a:latin typeface="Minion Pro"/>
              </a:rPr>
              <a:t>To test in-place security tools, operations, and controls to determine the ability of the organization to detect, defend, and counterattack</a:t>
            </a:r>
            <a:endParaRPr lang="en-US" sz="2800" dirty="0"/>
          </a:p>
          <a:p>
            <a:pPr algn="just"/>
            <a:endParaRPr lang="en-US" sz="3200" dirty="0"/>
          </a:p>
        </p:txBody>
      </p:sp>
    </p:spTree>
    <p:extLst>
      <p:ext uri="{BB962C8B-B14F-4D97-AF65-F5344CB8AC3E}">
        <p14:creationId xmlns:p14="http://schemas.microsoft.com/office/powerpoint/2010/main" val="505715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D5DB-0170-0C0B-0582-8D4FE00C8D7B}"/>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7: Regularly Repeat Vulnerability Assessments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0EBE575B-78F9-27A4-024A-C80CA1C8FF6E}"/>
              </a:ext>
            </a:extLst>
          </p:cNvPr>
          <p:cNvSpPr>
            <a:spLocks noGrp="1"/>
          </p:cNvSpPr>
          <p:nvPr>
            <p:ph idx="1"/>
          </p:nvPr>
        </p:nvSpPr>
        <p:spPr/>
        <p:txBody>
          <a:bodyPr/>
          <a:lstStyle/>
          <a:p>
            <a:r>
              <a:rPr lang="en-US" b="0" i="0" dirty="0">
                <a:solidFill>
                  <a:srgbClr val="141E2D"/>
                </a:solidFill>
                <a:effectLst/>
                <a:latin typeface="Plus Jakarta"/>
              </a:rPr>
              <a:t>Vulnerability assessments provide great snapshots of your </a:t>
            </a:r>
            <a:r>
              <a:rPr lang="en-US" i="0" u="sng" dirty="0">
                <a:effectLst/>
                <a:latin typeface="Plus Jakarta"/>
              </a:rPr>
              <a:t>network security</a:t>
            </a:r>
            <a:r>
              <a:rPr lang="en-US" b="0" i="0" dirty="0">
                <a:solidFill>
                  <a:srgbClr val="141E2D"/>
                </a:solidFill>
                <a:effectLst/>
                <a:latin typeface="Plus Jakarta"/>
              </a:rPr>
              <a:t> landscape when they’re first conducted; but almost as soon as the assessment is complete, new applications, users, permissions, datasets, and other features change the landscape of your network and open it up to additional </a:t>
            </a:r>
            <a:r>
              <a:rPr lang="en-US" b="0" i="0">
                <a:solidFill>
                  <a:srgbClr val="141E2D"/>
                </a:solidFill>
                <a:effectLst/>
                <a:latin typeface="Plus Jakarta"/>
              </a:rPr>
              <a:t>threats.</a:t>
            </a:r>
          </a:p>
          <a:p>
            <a:r>
              <a:rPr lang="en-US" b="0" i="0">
                <a:solidFill>
                  <a:srgbClr val="141E2D"/>
                </a:solidFill>
                <a:effectLst/>
                <a:latin typeface="Plus Jakarta"/>
              </a:rPr>
              <a:t> </a:t>
            </a:r>
            <a:r>
              <a:rPr lang="en-US" b="0" i="0" dirty="0">
                <a:solidFill>
                  <a:srgbClr val="141E2D"/>
                </a:solidFill>
                <a:effectLst/>
                <a:latin typeface="Plus Jakarta"/>
              </a:rPr>
              <a:t>It’s necessary to continue cycling through the vulnerability assessment process because new vulnerabilities will emerge and existing vulnerabilities may grow more severe over time.</a:t>
            </a:r>
            <a:endParaRPr lang="en-US" dirty="0"/>
          </a:p>
        </p:txBody>
      </p:sp>
      <p:sp>
        <p:nvSpPr>
          <p:cNvPr id="4" name="Slide Number Placeholder 3">
            <a:extLst>
              <a:ext uri="{FF2B5EF4-FFF2-40B4-BE49-F238E27FC236}">
                <a16:creationId xmlns:a16="http://schemas.microsoft.com/office/drawing/2014/main" id="{BC2CE6AC-A40A-8DAF-F934-D1583DB253CC}"/>
              </a:ext>
            </a:extLst>
          </p:cNvPr>
          <p:cNvSpPr>
            <a:spLocks noGrp="1"/>
          </p:cNvSpPr>
          <p:nvPr>
            <p:ph type="sldNum" sz="quarter" idx="12"/>
          </p:nvPr>
        </p:nvSpPr>
        <p:spPr/>
        <p:txBody>
          <a:bodyPr/>
          <a:lstStyle/>
          <a:p>
            <a:fld id="{3A86846E-68FB-4C71-8989-BC9D227DD11A}" type="slidenum">
              <a:rPr lang="en-US" smtClean="0"/>
              <a:t>60</a:t>
            </a:fld>
            <a:endParaRPr lang="en-US"/>
          </a:p>
        </p:txBody>
      </p:sp>
    </p:spTree>
    <p:extLst>
      <p:ext uri="{BB962C8B-B14F-4D97-AF65-F5344CB8AC3E}">
        <p14:creationId xmlns:p14="http://schemas.microsoft.com/office/powerpoint/2010/main" val="67448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D03D-3C5E-E998-276C-5BFC843E9434}"/>
              </a:ext>
            </a:extLst>
          </p:cNvPr>
          <p:cNvSpPr>
            <a:spLocks noGrp="1"/>
          </p:cNvSpPr>
          <p:nvPr>
            <p:ph type="title"/>
          </p:nvPr>
        </p:nvSpPr>
        <p:spPr/>
        <p:txBody>
          <a:bodyPr/>
          <a:lstStyle/>
          <a:p>
            <a:r>
              <a:rPr lang="en-US" dirty="0"/>
              <a:t>Types of Vulnerability Assessments</a:t>
            </a:r>
          </a:p>
        </p:txBody>
      </p:sp>
      <p:sp>
        <p:nvSpPr>
          <p:cNvPr id="3" name="Content Placeholder 2">
            <a:extLst>
              <a:ext uri="{FF2B5EF4-FFF2-40B4-BE49-F238E27FC236}">
                <a16:creationId xmlns:a16="http://schemas.microsoft.com/office/drawing/2014/main" id="{B4A1FDAA-412E-9F3D-64A9-9E791FBA4DDA}"/>
              </a:ext>
            </a:extLst>
          </p:cNvPr>
          <p:cNvSpPr>
            <a:spLocks noGrp="1"/>
          </p:cNvSpPr>
          <p:nvPr>
            <p:ph idx="1"/>
          </p:nvPr>
        </p:nvSpPr>
        <p:spPr/>
        <p:txBody>
          <a:bodyPr>
            <a:normAutofit/>
          </a:bodyPr>
          <a:lstStyle/>
          <a:p>
            <a:pPr algn="just"/>
            <a:r>
              <a:rPr lang="en-US" sz="3200" b="1" i="0" u="none" strike="noStrike" baseline="0" dirty="0">
                <a:solidFill>
                  <a:srgbClr val="000000"/>
                </a:solidFill>
                <a:latin typeface="Minion Pro"/>
              </a:rPr>
              <a:t>Active assessment</a:t>
            </a:r>
            <a:r>
              <a:rPr lang="en-US" sz="3200" b="0" i="0" u="none" strike="noStrike" baseline="0" dirty="0">
                <a:solidFill>
                  <a:srgbClr val="000000"/>
                </a:solidFill>
                <a:latin typeface="Minion Pro"/>
              </a:rPr>
              <a:t>: </a:t>
            </a:r>
          </a:p>
          <a:p>
            <a:pPr algn="just"/>
            <a:r>
              <a:rPr lang="en-US" sz="3200" b="0" i="0" u="none" strike="noStrike" baseline="0" dirty="0">
                <a:solidFill>
                  <a:srgbClr val="000000"/>
                </a:solidFill>
                <a:latin typeface="Minion Pro"/>
              </a:rPr>
              <a:t>This refers to any task that is active, including the sending of packets and interrogation systems and examining the responses.</a:t>
            </a:r>
          </a:p>
          <a:p>
            <a:pPr algn="just"/>
            <a:r>
              <a:rPr lang="en-US" sz="3200" b="0" i="0" u="none" strike="noStrike" baseline="0" dirty="0">
                <a:solidFill>
                  <a:srgbClr val="000000"/>
                </a:solidFill>
                <a:latin typeface="Minion Pro"/>
              </a:rPr>
              <a:t> For the security team, this might mean running an application such as Nessus and reviewing the results.</a:t>
            </a:r>
          </a:p>
          <a:p>
            <a:pPr algn="just"/>
            <a:r>
              <a:rPr lang="en-US" sz="3200" b="0" i="0" u="none" strike="noStrike" baseline="0" dirty="0">
                <a:solidFill>
                  <a:srgbClr val="000000"/>
                </a:solidFill>
                <a:latin typeface="Minion Pro"/>
              </a:rPr>
              <a:t> For others, such as a </a:t>
            </a:r>
            <a:r>
              <a:rPr lang="en-US" sz="3200" b="0" i="0" u="none" strike="noStrike" baseline="0" dirty="0" err="1">
                <a:solidFill>
                  <a:srgbClr val="000000"/>
                </a:solidFill>
                <a:latin typeface="Minion Pro"/>
              </a:rPr>
              <a:t>pentester</a:t>
            </a:r>
            <a:r>
              <a:rPr lang="en-US" sz="3200" b="0" i="0" u="none" strike="noStrike" baseline="0" dirty="0">
                <a:solidFill>
                  <a:srgbClr val="000000"/>
                </a:solidFill>
                <a:latin typeface="Minion Pro"/>
              </a:rPr>
              <a:t>, it might include Nessus as well as custom targeted scripts or programs.</a:t>
            </a:r>
          </a:p>
        </p:txBody>
      </p:sp>
    </p:spTree>
    <p:extLst>
      <p:ext uri="{BB962C8B-B14F-4D97-AF65-F5344CB8AC3E}">
        <p14:creationId xmlns:p14="http://schemas.microsoft.com/office/powerpoint/2010/main" val="22379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C65C-33F8-73FC-B69D-1E58A67355B8}"/>
              </a:ext>
            </a:extLst>
          </p:cNvPr>
          <p:cNvSpPr>
            <a:spLocks noGrp="1"/>
          </p:cNvSpPr>
          <p:nvPr>
            <p:ph idx="1"/>
          </p:nvPr>
        </p:nvSpPr>
        <p:spPr>
          <a:xfrm>
            <a:off x="507694" y="426483"/>
            <a:ext cx="11247304" cy="5941266"/>
          </a:xfrm>
        </p:spPr>
        <p:txBody>
          <a:bodyPr>
            <a:normAutofit/>
          </a:bodyPr>
          <a:lstStyle/>
          <a:p>
            <a:pPr algn="just"/>
            <a:r>
              <a:rPr lang="en-US" sz="4000" b="1" i="0" u="none" strike="noStrike" baseline="0" dirty="0">
                <a:solidFill>
                  <a:srgbClr val="000000"/>
                </a:solidFill>
                <a:latin typeface="Minion Pro"/>
              </a:rPr>
              <a:t>Passive assessment</a:t>
            </a:r>
            <a:r>
              <a:rPr lang="en-US" sz="4000" b="0" i="0" u="none" strike="noStrike" baseline="0" dirty="0">
                <a:solidFill>
                  <a:srgbClr val="000000"/>
                </a:solidFill>
                <a:latin typeface="Minion Pro"/>
              </a:rPr>
              <a:t>:</a:t>
            </a:r>
            <a:r>
              <a:rPr lang="en-US" sz="3200" b="0" i="0" u="none" strike="noStrike" baseline="0" dirty="0">
                <a:solidFill>
                  <a:srgbClr val="000000"/>
                </a:solidFill>
                <a:latin typeface="Minion Pro"/>
              </a:rPr>
              <a:t> </a:t>
            </a:r>
          </a:p>
          <a:p>
            <a:pPr algn="just"/>
            <a:r>
              <a:rPr lang="en-US" b="0" i="0" u="none" strike="noStrike" baseline="0" dirty="0">
                <a:solidFill>
                  <a:srgbClr val="000000"/>
                </a:solidFill>
                <a:latin typeface="Minion Pro"/>
              </a:rPr>
              <a:t>Here, the team gathers information from the network in the form of a </a:t>
            </a:r>
            <a:r>
              <a:rPr lang="en-US" b="1" i="0" u="none" strike="noStrike" baseline="0" dirty="0">
                <a:solidFill>
                  <a:srgbClr val="000000"/>
                </a:solidFill>
                <a:latin typeface="Minion Pro"/>
              </a:rPr>
              <a:t>packet capture</a:t>
            </a:r>
            <a:r>
              <a:rPr lang="en-US" b="0" i="0" u="none" strike="noStrike" baseline="0" dirty="0">
                <a:solidFill>
                  <a:srgbClr val="000000"/>
                </a:solidFill>
                <a:latin typeface="Minion Pro"/>
              </a:rPr>
              <a:t>. </a:t>
            </a:r>
          </a:p>
          <a:p>
            <a:pPr algn="just"/>
            <a:r>
              <a:rPr lang="en-US" b="0" i="0" u="none" strike="noStrike" baseline="0" dirty="0">
                <a:solidFill>
                  <a:srgbClr val="000000"/>
                </a:solidFill>
                <a:latin typeface="Minion Pro"/>
              </a:rPr>
              <a:t>They then analyze what was captured to discover vulnerabilities. </a:t>
            </a:r>
          </a:p>
          <a:p>
            <a:pPr algn="just"/>
            <a:r>
              <a:rPr lang="en-US" b="0" i="0" u="none" strike="noStrike" baseline="0" dirty="0">
                <a:solidFill>
                  <a:srgbClr val="000000"/>
                </a:solidFill>
                <a:latin typeface="Minion Pro"/>
              </a:rPr>
              <a:t>Because applications tend to be chatty on the network, the analyst can discover things such as hostnames, applications, devices, and even passwords.</a:t>
            </a:r>
          </a:p>
          <a:p>
            <a:pPr algn="just"/>
            <a:r>
              <a:rPr lang="en-US" b="0" i="0" u="none" strike="noStrike" baseline="0" dirty="0">
                <a:solidFill>
                  <a:srgbClr val="000000"/>
                </a:solidFill>
                <a:latin typeface="Minion Pro"/>
              </a:rPr>
              <a:t> During this type of assessment, no targeting of hosts or services is the focus unless specifically outlined. </a:t>
            </a:r>
          </a:p>
          <a:p>
            <a:pPr algn="just"/>
            <a:r>
              <a:rPr lang="en-US" b="0" i="0" u="none" strike="noStrike" baseline="0" dirty="0">
                <a:solidFill>
                  <a:srgbClr val="000000"/>
                </a:solidFill>
                <a:latin typeface="Minion Pro"/>
              </a:rPr>
              <a:t>Passive assessment usually involves packet sniffing to discover vulnerabilities, running services, open ports, misconfigurations, and other information that is being passed over the network.</a:t>
            </a:r>
          </a:p>
          <a:p>
            <a:pPr algn="just"/>
            <a:endParaRPr lang="en-US" sz="3200" dirty="0"/>
          </a:p>
        </p:txBody>
      </p:sp>
    </p:spTree>
    <p:extLst>
      <p:ext uri="{BB962C8B-B14F-4D97-AF65-F5344CB8AC3E}">
        <p14:creationId xmlns:p14="http://schemas.microsoft.com/office/powerpoint/2010/main" val="16374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23A065-2505-95A8-85BC-0314199F4FB4}"/>
              </a:ext>
            </a:extLst>
          </p:cNvPr>
          <p:cNvPicPr>
            <a:picLocks noChangeAspect="1"/>
          </p:cNvPicPr>
          <p:nvPr/>
        </p:nvPicPr>
        <p:blipFill>
          <a:blip r:embed="rId2"/>
          <a:stretch>
            <a:fillRect/>
          </a:stretch>
        </p:blipFill>
        <p:spPr>
          <a:xfrm>
            <a:off x="703182" y="1621332"/>
            <a:ext cx="4777381" cy="3445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D313942-227A-837F-AF19-52BA7E1061BD}"/>
              </a:ext>
            </a:extLst>
          </p:cNvPr>
          <p:cNvSpPr>
            <a:spLocks noGrp="1"/>
          </p:cNvSpPr>
          <p:nvPr>
            <p:ph idx="1"/>
          </p:nvPr>
        </p:nvSpPr>
        <p:spPr>
          <a:xfrm>
            <a:off x="5817843" y="309878"/>
            <a:ext cx="5804951" cy="6068887"/>
          </a:xfrm>
        </p:spPr>
        <p:txBody>
          <a:bodyPr>
            <a:normAutofit/>
          </a:bodyPr>
          <a:lstStyle/>
          <a:p>
            <a:pPr marL="0" indent="0" algn="just">
              <a:buNone/>
            </a:pPr>
            <a:r>
              <a:rPr lang="en-US" sz="3200" b="1" i="0" u="none" strike="noStrike" baseline="0" dirty="0">
                <a:latin typeface="Minion Pro"/>
              </a:rPr>
              <a:t>External assessment</a:t>
            </a:r>
            <a:r>
              <a:rPr lang="en-US" sz="3200" b="0" i="0" u="none" strike="noStrike" baseline="0" dirty="0">
                <a:latin typeface="Minion Pro"/>
              </a:rPr>
              <a:t>: </a:t>
            </a:r>
          </a:p>
          <a:p>
            <a:pPr algn="just"/>
            <a:r>
              <a:rPr lang="en-US" sz="3200" b="0" i="0" u="none" strike="noStrike" baseline="0" dirty="0">
                <a:latin typeface="Minion Pro"/>
              </a:rPr>
              <a:t>This operation is performed from the attacker’s point of view to discover vulnerabilities and exploit them from the outside.</a:t>
            </a:r>
          </a:p>
          <a:p>
            <a:pPr algn="just"/>
            <a:r>
              <a:rPr lang="en-US" sz="3200" b="0" i="0" u="none" strike="noStrike" baseline="0" dirty="0">
                <a:latin typeface="Minion Pro"/>
              </a:rPr>
              <a:t> It models how a potential attacker would find and leverage vulnerabilities to gain access to the organization’s network from outside the network.</a:t>
            </a:r>
          </a:p>
          <a:p>
            <a:pPr marL="0" indent="0" algn="just">
              <a:buNone/>
            </a:pPr>
            <a:endParaRPr lang="en-US" dirty="0"/>
          </a:p>
        </p:txBody>
      </p:sp>
    </p:spTree>
    <p:extLst>
      <p:ext uri="{BB962C8B-B14F-4D97-AF65-F5344CB8AC3E}">
        <p14:creationId xmlns:p14="http://schemas.microsoft.com/office/powerpoint/2010/main" val="63612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7942</TotalTime>
  <Words>7207</Words>
  <Application>Microsoft Office PowerPoint</Application>
  <PresentationFormat>Widescreen</PresentationFormat>
  <Paragraphs>314</Paragraphs>
  <Slides>60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Aptos</vt:lpstr>
      <vt:lpstr>Aptos Display</vt:lpstr>
      <vt:lpstr>Arial</vt:lpstr>
      <vt:lpstr>Calibri</vt:lpstr>
      <vt:lpstr>Minion Pro</vt:lpstr>
      <vt:lpstr>MyriadPro-Bold</vt:lpstr>
      <vt:lpstr>Plus Jakarta</vt:lpstr>
      <vt:lpstr>WarnockPro-Bold</vt:lpstr>
      <vt:lpstr>WarnockPro-It</vt:lpstr>
      <vt:lpstr>WarnockPro-Regular</vt:lpstr>
      <vt:lpstr>ZapfDingbatsStd</vt:lpstr>
      <vt:lpstr>Office Theme</vt:lpstr>
      <vt:lpstr>Vulnerability Assessment</vt:lpstr>
      <vt:lpstr>Vulnerability Assessment</vt:lpstr>
      <vt:lpstr>Overview</vt:lpstr>
      <vt:lpstr>Key Components of Vulnerability Assessment</vt:lpstr>
      <vt:lpstr>PowerPoint Presentation</vt:lpstr>
      <vt:lpstr>Reasons of Vulnerability Assessment</vt:lpstr>
      <vt:lpstr>Types of Vulnerability Assessments</vt:lpstr>
      <vt:lpstr>PowerPoint Presentation</vt:lpstr>
      <vt:lpstr>PowerPoint Presentation</vt:lpstr>
      <vt:lpstr>PowerPoint Presentation</vt:lpstr>
      <vt:lpstr>PowerPoint Presentation</vt:lpstr>
      <vt:lpstr>Weak Configurations: </vt:lpstr>
      <vt:lpstr>Weak Configurations Cont…</vt:lpstr>
      <vt:lpstr>Third Party Risks</vt:lpstr>
      <vt:lpstr>Improper or Weak Patch Management</vt:lpstr>
      <vt:lpstr>PowerPoint Presentation</vt:lpstr>
      <vt:lpstr>PowerPoint Presentation</vt:lpstr>
      <vt:lpstr>PowerPoint Presentation</vt:lpstr>
      <vt:lpstr>PowerPoint Presentation</vt:lpstr>
      <vt:lpstr>PowerPoint Presentation</vt:lpstr>
      <vt:lpstr>Overview</vt:lpstr>
      <vt:lpstr>Weak Configuration or Misconfiguration</vt:lpstr>
      <vt:lpstr>PowerPoint Presentation</vt:lpstr>
      <vt:lpstr>PowerPoint Presentation</vt:lpstr>
      <vt:lpstr>Personnel Issues</vt:lpstr>
      <vt:lpstr>Personal Issues(Cont…)</vt:lpstr>
      <vt:lpstr>Application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Theft and Loss of Assets</vt:lpstr>
      <vt:lpstr>Remotely Wiping the Device</vt:lpstr>
      <vt:lpstr>Safeguards on the device</vt:lpstr>
      <vt:lpstr>PowerPoint Presentation</vt:lpstr>
      <vt:lpstr>Data Encryption</vt:lpstr>
      <vt:lpstr>Human Error</vt:lpstr>
      <vt:lpstr>Sabotage</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Vulnerability Assessment Process</vt:lpstr>
      <vt:lpstr>Overview</vt:lpstr>
      <vt:lpstr>Step 1: Define Parameters and Plan Assessment </vt:lpstr>
      <vt:lpstr>Step 2: Scan Network for Vulnerabilities </vt:lpstr>
      <vt:lpstr>Step 3: Analyze Results </vt:lpstr>
      <vt:lpstr>Step 4: Prioritize Vulnerabilities </vt:lpstr>
      <vt:lpstr>Step 5: Create the Vulnerability Assessment Report </vt:lpstr>
      <vt:lpstr>Step 6: Use Results to Inform Remediation and Mitigation </vt:lpstr>
      <vt:lpstr>Step 7: Regularly Repeat Vulnerability Assessments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Vulnerability Assessment</dc:title>
  <dc:creator>Risala Khan</dc:creator>
  <cp:lastModifiedBy>Md. Shakil Hossain</cp:lastModifiedBy>
  <cp:revision>49</cp:revision>
  <dcterms:created xsi:type="dcterms:W3CDTF">2025-01-05T10:09:00Z</dcterms:created>
  <dcterms:modified xsi:type="dcterms:W3CDTF">2025-06-17T12:43:54Z</dcterms:modified>
</cp:coreProperties>
</file>