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257" r:id="rId4"/>
    <p:sldId id="258" r:id="rId5"/>
    <p:sldId id="260" r:id="rId6"/>
    <p:sldId id="259" r:id="rId7"/>
    <p:sldId id="261" r:id="rId8"/>
    <p:sldId id="262" r:id="rId9"/>
    <p:sldId id="263" r:id="rId10"/>
    <p:sldId id="264" r:id="rId11"/>
    <p:sldId id="265" r:id="rId12"/>
    <p:sldId id="367" r:id="rId13"/>
    <p:sldId id="368" r:id="rId14"/>
    <p:sldId id="369" r:id="rId15"/>
    <p:sldId id="370" r:id="rId16"/>
    <p:sldId id="371" r:id="rId17"/>
    <p:sldId id="372" r:id="rId18"/>
    <p:sldId id="373" r:id="rId19"/>
    <p:sldId id="374" r:id="rId20"/>
    <p:sldId id="292" r:id="rId21"/>
    <p:sldId id="376" r:id="rId22"/>
    <p:sldId id="377" r:id="rId23"/>
    <p:sldId id="378" r:id="rId24"/>
    <p:sldId id="379" r:id="rId25"/>
    <p:sldId id="351" r:id="rId26"/>
    <p:sldId id="380" r:id="rId27"/>
    <p:sldId id="381" r:id="rId28"/>
    <p:sldId id="382" r:id="rId29"/>
    <p:sldId id="383" r:id="rId30"/>
    <p:sldId id="384" r:id="rId31"/>
    <p:sldId id="385" r:id="rId32"/>
    <p:sldId id="386" r:id="rId33"/>
    <p:sldId id="387" r:id="rId34"/>
    <p:sldId id="388" r:id="rId35"/>
    <p:sldId id="389" r:id="rId36"/>
    <p:sldId id="390" r:id="rId37"/>
    <p:sldId id="391" r:id="rId38"/>
    <p:sldId id="392" r:id="rId39"/>
    <p:sldId id="393" r:id="rId40"/>
    <p:sldId id="394" r:id="rId41"/>
    <p:sldId id="395" r:id="rId42"/>
    <p:sldId id="39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8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FF685-E9C2-4EDF-A57A-E3EF4D53B827}" type="datetimeFigureOut">
              <a:rPr lang="en-SG" smtClean="0"/>
              <a:t>20/9/2024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4075A-9F35-4B17-BFAE-156AE62D5D8D}" type="slidenum">
              <a:rPr lang="en-SG" smtClean="0"/>
              <a:t>‹#›</a:t>
            </a:fld>
            <a:endParaRPr lang="en-SG"/>
          </a:p>
        </p:txBody>
      </p:sp>
    </p:spTree>
    <p:extLst>
      <p:ext uri="{BB962C8B-B14F-4D97-AF65-F5344CB8AC3E}">
        <p14:creationId xmlns:p14="http://schemas.microsoft.com/office/powerpoint/2010/main" val="402413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107B737A-DC56-CDED-7823-A6E569CEDC44}"/>
              </a:ext>
            </a:extLst>
          </p:cNvPr>
          <p:cNvSpPr>
            <a:spLocks noGrp="1" noRot="1" noChangeAspect="1" noChangeArrowheads="1" noTextEdit="1"/>
          </p:cNvSpPr>
          <p:nvPr>
            <p:ph type="sldImg"/>
          </p:nvPr>
        </p:nvSpPr>
        <p:spPr>
          <a:ln/>
        </p:spPr>
      </p:sp>
      <p:sp>
        <p:nvSpPr>
          <p:cNvPr id="76803" name="Notes Placeholder 2">
            <a:extLst>
              <a:ext uri="{FF2B5EF4-FFF2-40B4-BE49-F238E27FC236}">
                <a16:creationId xmlns:a16="http://schemas.microsoft.com/office/drawing/2014/main" id="{68578BE0-D174-1B0F-F018-A88E983A1AB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d</a:t>
            </a:r>
          </a:p>
        </p:txBody>
      </p:sp>
      <p:sp>
        <p:nvSpPr>
          <p:cNvPr id="76804" name="Slide Number Placeholder 3">
            <a:extLst>
              <a:ext uri="{FF2B5EF4-FFF2-40B4-BE49-F238E27FC236}">
                <a16:creationId xmlns:a16="http://schemas.microsoft.com/office/drawing/2014/main" id="{87EEFA7A-7B59-D35C-0D26-84F391365F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35C0765-00C8-4039-B832-B41E6CA14CE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D84AA29-23A6-D8DD-8C9E-76A7702470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55914A7-8F6F-476E-B12D-0D5DE7D2004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9875" name="Rectangle 2">
            <a:extLst>
              <a:ext uri="{FF2B5EF4-FFF2-40B4-BE49-F238E27FC236}">
                <a16:creationId xmlns:a16="http://schemas.microsoft.com/office/drawing/2014/main" id="{AA76743D-F884-1675-B66B-36419DE646FA}"/>
              </a:ext>
            </a:extLst>
          </p:cNvPr>
          <p:cNvSpPr>
            <a:spLocks noGrp="1" noRot="1" noChangeAspect="1" noChangeArrowheads="1" noTextEdit="1"/>
          </p:cNvSpPr>
          <p:nvPr>
            <p:ph type="sldImg"/>
          </p:nvPr>
        </p:nvSpPr>
        <p:spPr>
          <a:xfrm>
            <a:off x="382588" y="685800"/>
            <a:ext cx="6094412" cy="3429000"/>
          </a:xfrm>
          <a:solidFill>
            <a:srgbClr val="FFFFFF"/>
          </a:solidFill>
          <a:ln/>
        </p:spPr>
      </p:sp>
      <p:sp>
        <p:nvSpPr>
          <p:cNvPr id="79876" name="Rectangle 3">
            <a:extLst>
              <a:ext uri="{FF2B5EF4-FFF2-40B4-BE49-F238E27FC236}">
                <a16:creationId xmlns:a16="http://schemas.microsoft.com/office/drawing/2014/main" id="{58AE8457-92CD-D9B3-A861-F9663E637291}"/>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a:lstStyle/>
          <a:p>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We defined the scenario, such that a customer wants to trade his stocks in the remote stock market through the Internet. The remote stock market is indicated by a stock server, with maintains all the stock information.</a:t>
            </a:r>
          </a:p>
          <a:p>
            <a:pPr>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1: sit in front of the client machine, logon to the website of the stock market, monitor the latest stock prices and pick up the right moment for trading.</a:t>
            </a:r>
          </a:p>
          <a:p>
            <a:pPr lvl="1">
              <a:buFontTx/>
              <a:buChar char="•"/>
            </a:pPr>
            <a:r>
              <a:rPr lang="en-US" altLang="zh-CN" dirty="0">
                <a:latin typeface="Arial" panose="020B0604020202020204" pitchFamily="34" charset="0"/>
                <a:cs typeface="Arial" panose="020B0604020202020204" pitchFamily="34" charset="0"/>
              </a:rPr>
              <a:t>Disadvantage: need to sit there the whole day.</a:t>
            </a:r>
          </a:p>
          <a:p>
            <a:pPr lvl="1">
              <a:buFontTx/>
              <a:buChar char="•"/>
            </a:pPr>
            <a:r>
              <a:rPr lang="en-US" altLang="zh-CN" dirty="0">
                <a:latin typeface="Arial" panose="020B0604020202020204" pitchFamily="34" charset="0"/>
                <a:cs typeface="Arial" panose="020B0604020202020204" pitchFamily="34" charset="0"/>
              </a:rPr>
              <a:t>Network connection between the client machine and the stock server need to be active all the time.</a:t>
            </a:r>
          </a:p>
          <a:p>
            <a:pPr lvl="1">
              <a:buFontTx/>
              <a:buChar char="•"/>
            </a:pPr>
            <a:r>
              <a:rPr lang="en-US" altLang="zh-CN" dirty="0">
                <a:latin typeface="Arial" panose="020B0604020202020204" pitchFamily="34" charset="0"/>
                <a:cs typeface="Arial" panose="020B0604020202020204" pitchFamily="34" charset="0"/>
              </a:rPr>
              <a:t>Network traffic is heavy because the stock prices need to be updated instantly.  </a:t>
            </a:r>
          </a:p>
          <a:p>
            <a:pPr lvl="1">
              <a:buFontTx/>
              <a:buChar char="•"/>
            </a:pPr>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2: implement an intelligent agent, and let the agent monitor the stock market for the customer.</a:t>
            </a:r>
          </a:p>
          <a:p>
            <a:pPr lvl="1">
              <a:buFontTx/>
              <a:buChar char="•"/>
            </a:pPr>
            <a:r>
              <a:rPr lang="en-US" altLang="zh-CN" dirty="0">
                <a:latin typeface="Arial" panose="020B0604020202020204" pitchFamily="34" charset="0"/>
                <a:cs typeface="Arial" panose="020B0604020202020204" pitchFamily="34" charset="0"/>
              </a:rPr>
              <a:t>Disadvantages: the network connection still needs to be keep active all the time.</a:t>
            </a:r>
          </a:p>
          <a:p>
            <a:pPr lvl="1">
              <a:buFontTx/>
              <a:buChar char="•"/>
            </a:pPr>
            <a:r>
              <a:rPr lang="en-US" altLang="zh-CN" dirty="0">
                <a:latin typeface="Arial" panose="020B0604020202020204" pitchFamily="34" charset="0"/>
                <a:cs typeface="Arial" panose="020B0604020202020204" pitchFamily="34" charset="0"/>
              </a:rPr>
              <a:t>Disadvantages: the network traffic for instant stock prices updating remains the same.</a:t>
            </a:r>
          </a:p>
          <a:p>
            <a:pPr lvl="1"/>
            <a:endParaRPr lang="en-US" altLang="zh-CN" dirty="0">
              <a:latin typeface="Arial" panose="020B0604020202020204" pitchFamily="34" charset="0"/>
              <a:cs typeface="Arial" panose="020B0604020202020204" pitchFamily="34" charset="0"/>
            </a:endParaRPr>
          </a:p>
          <a:p>
            <a:pPr>
              <a:buFontTx/>
              <a:buChar char="•"/>
            </a:pPr>
            <a:r>
              <a:rPr lang="en-US" altLang="zh-CN" dirty="0">
                <a:latin typeface="Arial" panose="020B0604020202020204" pitchFamily="34" charset="0"/>
                <a:cs typeface="Arial" panose="020B0604020202020204" pitchFamily="34" charset="0"/>
              </a:rPr>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pPr>
            <a:r>
              <a:rPr lang="en-US" altLang="zh-CN" dirty="0">
                <a:latin typeface="Arial" panose="020B0604020202020204" pitchFamily="34" charset="0"/>
                <a:cs typeface="Arial" panose="020B0604020202020204" pitchFamily="34" charset="0"/>
              </a:rPr>
              <a:t>Advantages: the network connection only need to be available during the periods of agent sending and returning back, which makes the entire system more reliable.</a:t>
            </a:r>
          </a:p>
          <a:p>
            <a:pPr lvl="1">
              <a:buFontTx/>
              <a:buChar char="•"/>
            </a:pPr>
            <a:r>
              <a:rPr lang="en-US" altLang="zh-CN" dirty="0">
                <a:latin typeface="Arial" panose="020B0604020202020204" pitchFamily="34" charset="0"/>
                <a:cs typeface="Arial" panose="020B0604020202020204" pitchFamily="34" charset="0"/>
              </a:rPr>
              <a:t>Advantages: the network traffic will become much less. Because the network resources are only charged for delivering  the mobile intelligent agent, which normally will be just a small piece of code (few k bytes).</a:t>
            </a:r>
          </a:p>
          <a:p>
            <a:pPr lvl="1">
              <a:buFontTx/>
              <a:buChar char="•"/>
            </a:pP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This example shows that the mobile agent system does give us some benefits when it is used in particular situations.</a:t>
            </a:r>
          </a:p>
          <a:p>
            <a:pPr lvl="1"/>
            <a:endParaRPr lang="en-US" altLang="zh-CN" dirty="0">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6">
            <a:extLst>
              <a:ext uri="{FF2B5EF4-FFF2-40B4-BE49-F238E27FC236}">
                <a16:creationId xmlns:a16="http://schemas.microsoft.com/office/drawing/2014/main" id="{5463EAA3-BE00-1B8F-B307-DD661FCEFB6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86019" name="Rectangle 7">
            <a:extLst>
              <a:ext uri="{FF2B5EF4-FFF2-40B4-BE49-F238E27FC236}">
                <a16:creationId xmlns:a16="http://schemas.microsoft.com/office/drawing/2014/main" id="{1EEA54A5-618A-B776-9B2E-7D1C11AD53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0823644-ADF5-4B2C-B37B-4625CFEF30B7}"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020" name="Rectangle 2">
            <a:extLst>
              <a:ext uri="{FF2B5EF4-FFF2-40B4-BE49-F238E27FC236}">
                <a16:creationId xmlns:a16="http://schemas.microsoft.com/office/drawing/2014/main" id="{3CD68AA6-1157-EF5F-1480-099A4F03F7E2}"/>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7FB05E10-B347-7203-FEA4-44B1C314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a:extLst>
              <a:ext uri="{FF2B5EF4-FFF2-40B4-BE49-F238E27FC236}">
                <a16:creationId xmlns:a16="http://schemas.microsoft.com/office/drawing/2014/main" id="{A47F062E-B54E-1A28-E2FB-1307FF0783F3}"/>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97283" name="Rectangle 7">
            <a:extLst>
              <a:ext uri="{FF2B5EF4-FFF2-40B4-BE49-F238E27FC236}">
                <a16:creationId xmlns:a16="http://schemas.microsoft.com/office/drawing/2014/main" id="{309D745E-2007-80DB-58C2-E6BD5A275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71B4617-913C-473A-9117-2C83810C45D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284" name="Rectangle 2">
            <a:extLst>
              <a:ext uri="{FF2B5EF4-FFF2-40B4-BE49-F238E27FC236}">
                <a16:creationId xmlns:a16="http://schemas.microsoft.com/office/drawing/2014/main" id="{5740D847-F8E6-0746-D1CF-6B59D2F037AE}"/>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66B5A704-9741-BE7B-A162-18265D4AF4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6">
            <a:extLst>
              <a:ext uri="{FF2B5EF4-FFF2-40B4-BE49-F238E27FC236}">
                <a16:creationId xmlns:a16="http://schemas.microsoft.com/office/drawing/2014/main" id="{E3707F32-1E29-2F8C-B8C5-382C9ECA2C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1379" name="Rectangle 7">
            <a:extLst>
              <a:ext uri="{FF2B5EF4-FFF2-40B4-BE49-F238E27FC236}">
                <a16:creationId xmlns:a16="http://schemas.microsoft.com/office/drawing/2014/main" id="{6CE5EAF8-9B31-FC37-564D-18BEF70D34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230D24C-A240-44EF-A1E7-131C54048C2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380" name="Rectangle 2">
            <a:extLst>
              <a:ext uri="{FF2B5EF4-FFF2-40B4-BE49-F238E27FC236}">
                <a16:creationId xmlns:a16="http://schemas.microsoft.com/office/drawing/2014/main" id="{B5B321FE-C917-D52D-E1BC-17AD9A26E646}"/>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BB87F47F-7700-8D90-4911-DDE5F55610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6">
            <a:extLst>
              <a:ext uri="{FF2B5EF4-FFF2-40B4-BE49-F238E27FC236}">
                <a16:creationId xmlns:a16="http://schemas.microsoft.com/office/drawing/2014/main" id="{A59CD74A-51A2-F3E0-2F4A-47FAE2919D6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3427" name="Rectangle 7">
            <a:extLst>
              <a:ext uri="{FF2B5EF4-FFF2-40B4-BE49-F238E27FC236}">
                <a16:creationId xmlns:a16="http://schemas.microsoft.com/office/drawing/2014/main" id="{006079F5-9092-D4FE-AFF0-789127647E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2C63E9-ADDA-4FA1-9727-5609992BD254}"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428" name="Rectangle 2">
            <a:extLst>
              <a:ext uri="{FF2B5EF4-FFF2-40B4-BE49-F238E27FC236}">
                <a16:creationId xmlns:a16="http://schemas.microsoft.com/office/drawing/2014/main" id="{8E40B281-D76A-74D4-438F-0F2794F79EEE}"/>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81DC4B56-6DFF-CB35-0999-3B1602C361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6">
            <a:extLst>
              <a:ext uri="{FF2B5EF4-FFF2-40B4-BE49-F238E27FC236}">
                <a16:creationId xmlns:a16="http://schemas.microsoft.com/office/drawing/2014/main" id="{CB07D691-0BAE-4E20-9B54-56BBD43D49D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CP8304- Ryerson University</a:t>
            </a:r>
          </a:p>
        </p:txBody>
      </p:sp>
      <p:sp>
        <p:nvSpPr>
          <p:cNvPr id="105475" name="Rectangle 7">
            <a:extLst>
              <a:ext uri="{FF2B5EF4-FFF2-40B4-BE49-F238E27FC236}">
                <a16:creationId xmlns:a16="http://schemas.microsoft.com/office/drawing/2014/main" id="{F9BB20CD-C6E3-A876-712F-899D8929C1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F35B3BE-29F2-474D-A1E2-0054B6AD038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5476" name="Rectangle 2">
            <a:extLst>
              <a:ext uri="{FF2B5EF4-FFF2-40B4-BE49-F238E27FC236}">
                <a16:creationId xmlns:a16="http://schemas.microsoft.com/office/drawing/2014/main" id="{9BC5471D-CCFB-07A4-F574-EB51A005DE85}"/>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F2C256F9-BD29-152E-04E1-E819B82D2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474075A-9F35-4B17-BFAE-156AE62D5D8D}" type="slidenum">
              <a:rPr lang="en-SG" smtClean="0"/>
              <a:t>29</a:t>
            </a:fld>
            <a:endParaRPr lang="en-SG"/>
          </a:p>
        </p:txBody>
      </p:sp>
    </p:spTree>
    <p:extLst>
      <p:ext uri="{BB962C8B-B14F-4D97-AF65-F5344CB8AC3E}">
        <p14:creationId xmlns:p14="http://schemas.microsoft.com/office/powerpoint/2010/main" val="423912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C1D7-2F6D-114E-81C3-A51C09420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FECB58A-FB57-43CE-5235-D64B706B5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99BB99B-473E-96A0-1CDC-F1AF343AAB25}"/>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41792CB8-3DD9-C687-0588-C9A46C084B1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4BBCC06-501F-B235-DEBF-331154363B85}"/>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84611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2709-9FF8-5D6E-D0A0-BED8189D56DE}"/>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C673EC5-1CA3-1B26-A131-CECCE0FE9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5A2F6A6-4938-3D4B-FE25-E7A6D66C8BCB}"/>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C7BD7B3D-04D8-FD32-EBD5-7D50FDF44D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20A1424-B34F-3233-4304-1DBCE41CF8E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63606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F94D8-5AEF-B562-13DC-2B1AD08ECF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AAF324D-7F1A-1D91-224F-84A1898BE1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42A4862-6B8F-ABE5-3D8E-93162D7F6C6C}"/>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E68CBB13-6633-C2AA-001F-B659F487562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899067-33D5-AD29-4B0C-C2153DF647A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3000366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EBA9FC1A-9015-24DB-BE45-EFBA9940326C}"/>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96B4B9D6-726B-B757-0E92-BA57E0615AB2}"/>
              </a:ext>
            </a:extLst>
          </p:cNvPr>
          <p:cNvSpPr>
            <a:spLocks noGrp="1" noChangeArrowheads="1"/>
          </p:cNvSpPr>
          <p:nvPr>
            <p:ph type="sldNum" sz="quarter" idx="11"/>
          </p:nvPr>
        </p:nvSpPr>
        <p:spPr>
          <a:ln/>
        </p:spPr>
        <p:txBody>
          <a:bodyPr/>
          <a:lstStyle>
            <a:lvl1pPr>
              <a:defRPr/>
            </a:lvl1pPr>
          </a:lstStyle>
          <a:p>
            <a:fld id="{90FEF425-87B1-4A0A-A570-FE9307C6AED5}" type="slidenum">
              <a:rPr lang="en-US" altLang="en-US"/>
              <a:pPr/>
              <a:t>‹#›</a:t>
            </a:fld>
            <a:endParaRPr lang="en-US" altLang="en-US"/>
          </a:p>
        </p:txBody>
      </p:sp>
    </p:spTree>
    <p:extLst>
      <p:ext uri="{BB962C8B-B14F-4D97-AF65-F5344CB8AC3E}">
        <p14:creationId xmlns:p14="http://schemas.microsoft.com/office/powerpoint/2010/main" val="333306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B200AFE-E442-096A-DFD5-E8EE167DC6D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4BDCB2B1-5D3E-EAAD-96CA-5468BA8F1119}"/>
              </a:ext>
            </a:extLst>
          </p:cNvPr>
          <p:cNvSpPr>
            <a:spLocks noGrp="1" noChangeArrowheads="1"/>
          </p:cNvSpPr>
          <p:nvPr>
            <p:ph type="sldNum" sz="quarter" idx="11"/>
          </p:nvPr>
        </p:nvSpPr>
        <p:spPr>
          <a:ln/>
        </p:spPr>
        <p:txBody>
          <a:bodyPr/>
          <a:lstStyle>
            <a:lvl1pPr>
              <a:defRPr/>
            </a:lvl1pPr>
          </a:lstStyle>
          <a:p>
            <a:fld id="{4F9916F1-E7E5-4BB5-819A-0D8795532547}" type="slidenum">
              <a:rPr lang="en-US" altLang="en-US"/>
              <a:pPr/>
              <a:t>‹#›</a:t>
            </a:fld>
            <a:endParaRPr lang="en-US" altLang="en-US"/>
          </a:p>
        </p:txBody>
      </p:sp>
    </p:spTree>
    <p:extLst>
      <p:ext uri="{BB962C8B-B14F-4D97-AF65-F5344CB8AC3E}">
        <p14:creationId xmlns:p14="http://schemas.microsoft.com/office/powerpoint/2010/main" val="9279113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65465679-A3B2-3DE1-5BA0-68D6C939B45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1BDFBDC1-81A6-57E2-079C-78679D49D31C}"/>
              </a:ext>
            </a:extLst>
          </p:cNvPr>
          <p:cNvSpPr>
            <a:spLocks noGrp="1" noChangeArrowheads="1"/>
          </p:cNvSpPr>
          <p:nvPr>
            <p:ph type="sldNum" sz="quarter" idx="11"/>
          </p:nvPr>
        </p:nvSpPr>
        <p:spPr>
          <a:ln/>
        </p:spPr>
        <p:txBody>
          <a:bodyPr/>
          <a:lstStyle>
            <a:lvl1pPr>
              <a:defRPr/>
            </a:lvl1pPr>
          </a:lstStyle>
          <a:p>
            <a:fld id="{0C36E8BE-BB85-4A0B-A1C6-63A102AFC260}" type="slidenum">
              <a:rPr lang="en-US" altLang="en-US"/>
              <a:pPr/>
              <a:t>‹#›</a:t>
            </a:fld>
            <a:endParaRPr lang="en-US" altLang="en-US"/>
          </a:p>
        </p:txBody>
      </p:sp>
    </p:spTree>
    <p:extLst>
      <p:ext uri="{BB962C8B-B14F-4D97-AF65-F5344CB8AC3E}">
        <p14:creationId xmlns:p14="http://schemas.microsoft.com/office/powerpoint/2010/main" val="4131215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9A12B36A-E547-FDCF-844F-E41E6FC3F537}"/>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F2E51F2-8737-FADE-74D1-D477183BC185}"/>
              </a:ext>
            </a:extLst>
          </p:cNvPr>
          <p:cNvSpPr>
            <a:spLocks noGrp="1" noChangeArrowheads="1"/>
          </p:cNvSpPr>
          <p:nvPr>
            <p:ph type="sldNum" sz="quarter" idx="11"/>
          </p:nvPr>
        </p:nvSpPr>
        <p:spPr>
          <a:ln/>
        </p:spPr>
        <p:txBody>
          <a:bodyPr/>
          <a:lstStyle>
            <a:lvl1pPr>
              <a:defRPr/>
            </a:lvl1pPr>
          </a:lstStyle>
          <a:p>
            <a:fld id="{A6A016F2-6717-4F68-9462-DA46016B0434}" type="slidenum">
              <a:rPr lang="en-US" altLang="en-US"/>
              <a:pPr/>
              <a:t>‹#›</a:t>
            </a:fld>
            <a:endParaRPr lang="en-US" altLang="en-US"/>
          </a:p>
        </p:txBody>
      </p:sp>
    </p:spTree>
    <p:extLst>
      <p:ext uri="{BB962C8B-B14F-4D97-AF65-F5344CB8AC3E}">
        <p14:creationId xmlns:p14="http://schemas.microsoft.com/office/powerpoint/2010/main" val="7104987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46DA003F-71C8-2FFA-ECA8-C68A07CB6D4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8" name="Rectangle 6">
            <a:extLst>
              <a:ext uri="{FF2B5EF4-FFF2-40B4-BE49-F238E27FC236}">
                <a16:creationId xmlns:a16="http://schemas.microsoft.com/office/drawing/2014/main" id="{4CBDCC71-598B-FFBA-7856-08FD429558E1}"/>
              </a:ext>
            </a:extLst>
          </p:cNvPr>
          <p:cNvSpPr>
            <a:spLocks noGrp="1" noChangeArrowheads="1"/>
          </p:cNvSpPr>
          <p:nvPr>
            <p:ph type="sldNum" sz="quarter" idx="11"/>
          </p:nvPr>
        </p:nvSpPr>
        <p:spPr>
          <a:ln/>
        </p:spPr>
        <p:txBody>
          <a:bodyPr/>
          <a:lstStyle>
            <a:lvl1pPr>
              <a:defRPr/>
            </a:lvl1pPr>
          </a:lstStyle>
          <a:p>
            <a:fld id="{8039B846-DCC1-4C69-B87E-DA86C6821308}" type="slidenum">
              <a:rPr lang="en-US" altLang="en-US"/>
              <a:pPr/>
              <a:t>‹#›</a:t>
            </a:fld>
            <a:endParaRPr lang="en-US" altLang="en-US"/>
          </a:p>
        </p:txBody>
      </p:sp>
    </p:spTree>
    <p:extLst>
      <p:ext uri="{BB962C8B-B14F-4D97-AF65-F5344CB8AC3E}">
        <p14:creationId xmlns:p14="http://schemas.microsoft.com/office/powerpoint/2010/main" val="3400556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C34B419-8E3D-06A6-21C1-18D3BA109A7A}"/>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4" name="Rectangle 6">
            <a:extLst>
              <a:ext uri="{FF2B5EF4-FFF2-40B4-BE49-F238E27FC236}">
                <a16:creationId xmlns:a16="http://schemas.microsoft.com/office/drawing/2014/main" id="{C9557E3A-3174-449E-0D5C-289927508FDC}"/>
              </a:ext>
            </a:extLst>
          </p:cNvPr>
          <p:cNvSpPr>
            <a:spLocks noGrp="1" noChangeArrowheads="1"/>
          </p:cNvSpPr>
          <p:nvPr>
            <p:ph type="sldNum" sz="quarter" idx="11"/>
          </p:nvPr>
        </p:nvSpPr>
        <p:spPr>
          <a:ln/>
        </p:spPr>
        <p:txBody>
          <a:bodyPr/>
          <a:lstStyle>
            <a:lvl1pPr>
              <a:defRPr/>
            </a:lvl1pPr>
          </a:lstStyle>
          <a:p>
            <a:fld id="{375B0A96-DEA2-4F79-8EBF-2E3B99A13C92}" type="slidenum">
              <a:rPr lang="en-US" altLang="en-US"/>
              <a:pPr/>
              <a:t>‹#›</a:t>
            </a:fld>
            <a:endParaRPr lang="en-US" altLang="en-US"/>
          </a:p>
        </p:txBody>
      </p:sp>
    </p:spTree>
    <p:extLst>
      <p:ext uri="{BB962C8B-B14F-4D97-AF65-F5344CB8AC3E}">
        <p14:creationId xmlns:p14="http://schemas.microsoft.com/office/powerpoint/2010/main" val="4250509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10F4D86-A768-DF1C-BCB6-024F33E1125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3" name="Rectangle 6">
            <a:extLst>
              <a:ext uri="{FF2B5EF4-FFF2-40B4-BE49-F238E27FC236}">
                <a16:creationId xmlns:a16="http://schemas.microsoft.com/office/drawing/2014/main" id="{A3502C0F-4644-AA96-9531-B4C4738934CA}"/>
              </a:ext>
            </a:extLst>
          </p:cNvPr>
          <p:cNvSpPr>
            <a:spLocks noGrp="1" noChangeArrowheads="1"/>
          </p:cNvSpPr>
          <p:nvPr>
            <p:ph type="sldNum" sz="quarter" idx="11"/>
          </p:nvPr>
        </p:nvSpPr>
        <p:spPr>
          <a:ln/>
        </p:spPr>
        <p:txBody>
          <a:bodyPr/>
          <a:lstStyle>
            <a:lvl1pPr>
              <a:defRPr/>
            </a:lvl1pPr>
          </a:lstStyle>
          <a:p>
            <a:fld id="{ACC4AF5F-B275-4B03-82CD-04916F1C3A8F}" type="slidenum">
              <a:rPr lang="en-US" altLang="en-US"/>
              <a:pPr/>
              <a:t>‹#›</a:t>
            </a:fld>
            <a:endParaRPr lang="en-US" altLang="en-US"/>
          </a:p>
        </p:txBody>
      </p:sp>
    </p:spTree>
    <p:extLst>
      <p:ext uri="{BB962C8B-B14F-4D97-AF65-F5344CB8AC3E}">
        <p14:creationId xmlns:p14="http://schemas.microsoft.com/office/powerpoint/2010/main" val="2941820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5337B7A1-F640-843A-3AA7-9E91AB0B4193}"/>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A311886A-1A71-B89D-23C5-20EC9EB2E30B}"/>
              </a:ext>
            </a:extLst>
          </p:cNvPr>
          <p:cNvSpPr>
            <a:spLocks noGrp="1" noChangeArrowheads="1"/>
          </p:cNvSpPr>
          <p:nvPr>
            <p:ph type="sldNum" sz="quarter" idx="11"/>
          </p:nvPr>
        </p:nvSpPr>
        <p:spPr>
          <a:ln/>
        </p:spPr>
        <p:txBody>
          <a:bodyPr/>
          <a:lstStyle>
            <a:lvl1pPr>
              <a:defRPr/>
            </a:lvl1pPr>
          </a:lstStyle>
          <a:p>
            <a:fld id="{35BEF8AC-3723-409C-83D4-4ACFDE9784FC}" type="slidenum">
              <a:rPr lang="en-US" altLang="en-US"/>
              <a:pPr/>
              <a:t>‹#›</a:t>
            </a:fld>
            <a:endParaRPr lang="en-US" altLang="en-US"/>
          </a:p>
        </p:txBody>
      </p:sp>
    </p:spTree>
    <p:extLst>
      <p:ext uri="{BB962C8B-B14F-4D97-AF65-F5344CB8AC3E}">
        <p14:creationId xmlns:p14="http://schemas.microsoft.com/office/powerpoint/2010/main" val="53748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B4AF-3E46-F146-E075-C2267A0290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D48336F9-EAB3-863F-C90B-A9FD19A61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0FEB28-3B49-21A9-7A90-7C85BFE1794B}"/>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27C494CD-40A3-8DA7-EE51-9775AC1A5EB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5BE1D3F-85CC-7334-A9D5-AB243894140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99498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CE459C20-7F2F-06DE-9328-4E61C9FF8442}"/>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6" name="Rectangle 6">
            <a:extLst>
              <a:ext uri="{FF2B5EF4-FFF2-40B4-BE49-F238E27FC236}">
                <a16:creationId xmlns:a16="http://schemas.microsoft.com/office/drawing/2014/main" id="{FE79B0BD-ECDA-F139-E32A-34995994DFB7}"/>
              </a:ext>
            </a:extLst>
          </p:cNvPr>
          <p:cNvSpPr>
            <a:spLocks noGrp="1" noChangeArrowheads="1"/>
          </p:cNvSpPr>
          <p:nvPr>
            <p:ph type="sldNum" sz="quarter" idx="11"/>
          </p:nvPr>
        </p:nvSpPr>
        <p:spPr>
          <a:ln/>
        </p:spPr>
        <p:txBody>
          <a:bodyPr/>
          <a:lstStyle>
            <a:lvl1pPr>
              <a:defRPr/>
            </a:lvl1pPr>
          </a:lstStyle>
          <a:p>
            <a:fld id="{34905A83-ECD8-48C2-A93B-B9261461EB4A}" type="slidenum">
              <a:rPr lang="en-US" altLang="en-US"/>
              <a:pPr/>
              <a:t>‹#›</a:t>
            </a:fld>
            <a:endParaRPr lang="en-US" altLang="en-US"/>
          </a:p>
        </p:txBody>
      </p:sp>
    </p:spTree>
    <p:extLst>
      <p:ext uri="{BB962C8B-B14F-4D97-AF65-F5344CB8AC3E}">
        <p14:creationId xmlns:p14="http://schemas.microsoft.com/office/powerpoint/2010/main" val="2194636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0084A92-F7AB-D6A0-78DE-6F2D827842D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3EEA9F20-ABD7-72C3-8660-6DFB17C51050}"/>
              </a:ext>
            </a:extLst>
          </p:cNvPr>
          <p:cNvSpPr>
            <a:spLocks noGrp="1" noChangeArrowheads="1"/>
          </p:cNvSpPr>
          <p:nvPr>
            <p:ph type="sldNum" sz="quarter" idx="11"/>
          </p:nvPr>
        </p:nvSpPr>
        <p:spPr>
          <a:ln/>
        </p:spPr>
        <p:txBody>
          <a:bodyPr/>
          <a:lstStyle>
            <a:lvl1pPr>
              <a:defRPr/>
            </a:lvl1pPr>
          </a:lstStyle>
          <a:p>
            <a:fld id="{DEF23309-1D43-461E-B98C-E3366711082E}" type="slidenum">
              <a:rPr lang="en-US" altLang="en-US"/>
              <a:pPr/>
              <a:t>‹#›</a:t>
            </a:fld>
            <a:endParaRPr lang="en-US" altLang="en-US"/>
          </a:p>
        </p:txBody>
      </p:sp>
    </p:spTree>
    <p:extLst>
      <p:ext uri="{BB962C8B-B14F-4D97-AF65-F5344CB8AC3E}">
        <p14:creationId xmlns:p14="http://schemas.microsoft.com/office/powerpoint/2010/main" val="3994345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917680B1-BFE9-2C3D-4246-756157B1C7C0}"/>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7C150FB-ED75-9581-D18D-FC9F08019EC4}"/>
              </a:ext>
            </a:extLst>
          </p:cNvPr>
          <p:cNvSpPr>
            <a:spLocks noGrp="1" noChangeArrowheads="1"/>
          </p:cNvSpPr>
          <p:nvPr>
            <p:ph type="sldNum" sz="quarter" idx="11"/>
          </p:nvPr>
        </p:nvSpPr>
        <p:spPr>
          <a:ln/>
        </p:spPr>
        <p:txBody>
          <a:bodyPr/>
          <a:lstStyle>
            <a:lvl1pPr>
              <a:defRPr/>
            </a:lvl1pPr>
          </a:lstStyle>
          <a:p>
            <a:fld id="{E244475B-3DCA-4FFC-99A0-5D6ED4AA4347}" type="slidenum">
              <a:rPr lang="en-US" altLang="en-US"/>
              <a:pPr/>
              <a:t>‹#›</a:t>
            </a:fld>
            <a:endParaRPr lang="en-US" altLang="en-US"/>
          </a:p>
        </p:txBody>
      </p:sp>
    </p:spTree>
    <p:extLst>
      <p:ext uri="{BB962C8B-B14F-4D97-AF65-F5344CB8AC3E}">
        <p14:creationId xmlns:p14="http://schemas.microsoft.com/office/powerpoint/2010/main" val="4218526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a:lstStyle/>
          <a:p>
            <a:pPr lvl="0"/>
            <a:endParaRPr lang="en-US" noProof="0"/>
          </a:p>
        </p:txBody>
      </p:sp>
      <p:sp>
        <p:nvSpPr>
          <p:cNvPr id="4" name="Rectangle 5">
            <a:extLst>
              <a:ext uri="{FF2B5EF4-FFF2-40B4-BE49-F238E27FC236}">
                <a16:creationId xmlns:a16="http://schemas.microsoft.com/office/drawing/2014/main" id="{BCD6F9FA-2181-8FE6-A809-984BAE2B8BE9}"/>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2290E391-0550-6AB5-4F31-A5F1144EE6AB}"/>
              </a:ext>
            </a:extLst>
          </p:cNvPr>
          <p:cNvSpPr>
            <a:spLocks noGrp="1" noChangeArrowheads="1"/>
          </p:cNvSpPr>
          <p:nvPr>
            <p:ph type="sldNum" sz="quarter" idx="11"/>
          </p:nvPr>
        </p:nvSpPr>
        <p:spPr>
          <a:ln/>
        </p:spPr>
        <p:txBody>
          <a:bodyPr/>
          <a:lstStyle>
            <a:lvl1pPr>
              <a:defRPr/>
            </a:lvl1pPr>
          </a:lstStyle>
          <a:p>
            <a:fld id="{D62EC1D9-FEC1-4604-A201-02E63BCAB093}" type="slidenum">
              <a:rPr lang="en-US" altLang="en-US"/>
              <a:pPr/>
              <a:t>‹#›</a:t>
            </a:fld>
            <a:endParaRPr lang="en-US" altLang="en-US"/>
          </a:p>
        </p:txBody>
      </p:sp>
    </p:spTree>
    <p:extLst>
      <p:ext uri="{BB962C8B-B14F-4D97-AF65-F5344CB8AC3E}">
        <p14:creationId xmlns:p14="http://schemas.microsoft.com/office/powerpoint/2010/main" val="425963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35BD-2344-D26F-7D4E-74AEE1C97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CB4F019C-282A-4D84-046E-EE15B8442D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563207-8C09-9484-A702-6A9A893E9321}"/>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BF2F2CDE-A4AE-6340-7E72-84C142A699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EDDB2BB-BE6C-97EE-1D93-E247A258ECC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1280429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F429-6FF8-CFB1-36EE-94980EDC254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C397D4B-4DE3-E5D4-1148-487638F492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8E49CCE-F905-9A76-4DF5-57E7C41F7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316FAF33-BDDA-FD0D-9DD4-6CDA5E015D4A}"/>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6" name="Footer Placeholder 5">
            <a:extLst>
              <a:ext uri="{FF2B5EF4-FFF2-40B4-BE49-F238E27FC236}">
                <a16:creationId xmlns:a16="http://schemas.microsoft.com/office/drawing/2014/main" id="{917DC40B-2EF6-5CE3-920B-4E8E880CE3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DA8935B-65D9-1231-FBD1-AD1FECFF7DB3}"/>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881469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D1A2C-5D98-83B3-E066-F13A97C6E72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3B3456C-2AC0-9D73-E8B8-5507580C8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464FF-F972-DC21-3076-323D6A4B7A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77624C6-D1E5-DB49-88F5-07325B2623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2A89D6-5E0D-FE11-8FB2-CCA07ADB1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385BD0A-F1D2-8741-066C-9E33FE1C37CE}"/>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8" name="Footer Placeholder 7">
            <a:extLst>
              <a:ext uri="{FF2B5EF4-FFF2-40B4-BE49-F238E27FC236}">
                <a16:creationId xmlns:a16="http://schemas.microsoft.com/office/drawing/2014/main" id="{A91AA4E3-C387-749B-B4F4-82B25432290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BAE5ED0-7DD0-0F87-2034-608A7BFDED21}"/>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89465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EF3D-4FD2-73F8-88B0-D59A54A64377}"/>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8AEC81F-C1DB-447D-EBE7-6DA7B7C33CCC}"/>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4" name="Footer Placeholder 3">
            <a:extLst>
              <a:ext uri="{FF2B5EF4-FFF2-40B4-BE49-F238E27FC236}">
                <a16:creationId xmlns:a16="http://schemas.microsoft.com/office/drawing/2014/main" id="{B4C7C694-0729-53D0-16A7-20B98A97A68D}"/>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2739E2C-F6DD-8F9D-B93A-C85C9557FBEE}"/>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98965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834B4-B920-F271-1B70-111394797F20}"/>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3" name="Footer Placeholder 2">
            <a:extLst>
              <a:ext uri="{FF2B5EF4-FFF2-40B4-BE49-F238E27FC236}">
                <a16:creationId xmlns:a16="http://schemas.microsoft.com/office/drawing/2014/main" id="{EE22D6A3-FCF8-D7D7-EEDD-C9305226889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D52679D4-D7D9-DEE3-A9EA-B548863FC99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41984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02D9-A874-7456-B418-69BF4CDCB4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CB33FE8-D61E-9798-5F41-BB24F3345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28E70E25-729F-58A5-19BA-F2F2A9DEE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A2207-5644-E6E2-542A-AF97E2B18BB1}"/>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6" name="Footer Placeholder 5">
            <a:extLst>
              <a:ext uri="{FF2B5EF4-FFF2-40B4-BE49-F238E27FC236}">
                <a16:creationId xmlns:a16="http://schemas.microsoft.com/office/drawing/2014/main" id="{A77F2935-533A-9291-8042-9786F49701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FB5B089-646C-31D0-BC38-7245C8E1C90A}"/>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3286557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37A1-BCB5-E026-62FC-787CB8718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F778594-4B95-67D1-EB3B-C0ABF10E0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8282DC70-F21F-D167-432C-F345565CC5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39D8C-49C3-CF94-9B69-72E8C4E9117D}"/>
              </a:ext>
            </a:extLst>
          </p:cNvPr>
          <p:cNvSpPr>
            <a:spLocks noGrp="1"/>
          </p:cNvSpPr>
          <p:nvPr>
            <p:ph type="dt" sz="half" idx="10"/>
          </p:nvPr>
        </p:nvSpPr>
        <p:spPr/>
        <p:txBody>
          <a:bodyPr/>
          <a:lstStyle/>
          <a:p>
            <a:fld id="{977A82CB-F250-4AB2-98A2-818D46514923}" type="datetimeFigureOut">
              <a:rPr lang="en-SG" smtClean="0"/>
              <a:t>20/9/2024</a:t>
            </a:fld>
            <a:endParaRPr lang="en-SG"/>
          </a:p>
        </p:txBody>
      </p:sp>
      <p:sp>
        <p:nvSpPr>
          <p:cNvPr id="6" name="Footer Placeholder 5">
            <a:extLst>
              <a:ext uri="{FF2B5EF4-FFF2-40B4-BE49-F238E27FC236}">
                <a16:creationId xmlns:a16="http://schemas.microsoft.com/office/drawing/2014/main" id="{A8C30D11-1C05-8E02-991A-70E12230766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559857-519B-081C-7512-7BF4966E7A02}"/>
              </a:ext>
            </a:extLst>
          </p:cNvPr>
          <p:cNvSpPr>
            <a:spLocks noGrp="1"/>
          </p:cNvSpPr>
          <p:nvPr>
            <p:ph type="sldNum" sz="quarter" idx="12"/>
          </p:nvPr>
        </p:nvSpPr>
        <p:spPr/>
        <p:txBody>
          <a:bodyPr/>
          <a:lstStyle/>
          <a:p>
            <a:fld id="{D5F579BB-509C-46AD-A8B4-52FDFAB9DEF4}" type="slidenum">
              <a:rPr lang="en-SG" smtClean="0"/>
              <a:t>‹#›</a:t>
            </a:fld>
            <a:endParaRPr lang="en-SG"/>
          </a:p>
        </p:txBody>
      </p:sp>
    </p:spTree>
    <p:extLst>
      <p:ext uri="{BB962C8B-B14F-4D97-AF65-F5344CB8AC3E}">
        <p14:creationId xmlns:p14="http://schemas.microsoft.com/office/powerpoint/2010/main" val="271783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F6681-8725-3CE3-D7F0-F8EFAAE092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4926B8A0-B25F-8D78-6345-D9AF067D82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5A756A3-6C14-3873-678B-6BB66687A1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A82CB-F250-4AB2-98A2-818D46514923}" type="datetimeFigureOut">
              <a:rPr lang="en-SG" smtClean="0"/>
              <a:t>20/9/2024</a:t>
            </a:fld>
            <a:endParaRPr lang="en-SG"/>
          </a:p>
        </p:txBody>
      </p:sp>
      <p:sp>
        <p:nvSpPr>
          <p:cNvPr id="5" name="Footer Placeholder 4">
            <a:extLst>
              <a:ext uri="{FF2B5EF4-FFF2-40B4-BE49-F238E27FC236}">
                <a16:creationId xmlns:a16="http://schemas.microsoft.com/office/drawing/2014/main" id="{A7F3A94C-328E-4A57-E28C-DB7E6B2EA2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A49F9A30-3D88-266A-0840-0FC6ABC13E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579BB-509C-46AD-A8B4-52FDFAB9DEF4}" type="slidenum">
              <a:rPr lang="en-SG" smtClean="0"/>
              <a:t>‹#›</a:t>
            </a:fld>
            <a:endParaRPr lang="en-SG"/>
          </a:p>
        </p:txBody>
      </p:sp>
    </p:spTree>
    <p:extLst>
      <p:ext uri="{BB962C8B-B14F-4D97-AF65-F5344CB8AC3E}">
        <p14:creationId xmlns:p14="http://schemas.microsoft.com/office/powerpoint/2010/main" val="4068703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B12E921-BD87-7566-C317-63615DADE918}"/>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69229D8-365B-F9B2-3749-C2CC46EC1ACA}"/>
              </a:ext>
            </a:extLst>
          </p:cNvPr>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ADA85D6-CC09-4763-B794-8A319365F2A4}"/>
              </a:ext>
            </a:extLst>
          </p:cNvPr>
          <p:cNvSpPr>
            <a:spLocks noGrp="1" noChangeArrowheads="1"/>
          </p:cNvSpPr>
          <p:nvPr>
            <p:ph type="ftr" sz="quarter" idx="3"/>
          </p:nvPr>
        </p:nvSpPr>
        <p:spPr bwMode="auto">
          <a:xfrm>
            <a:off x="609600" y="6248400"/>
            <a:ext cx="80264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b="1" i="1">
                <a:solidFill>
                  <a:srgbClr val="0066FF"/>
                </a:solidFill>
                <a:latin typeface="Arial" charset="0"/>
                <a:cs typeface="Arial" charset="0"/>
              </a:defRPr>
            </a:lvl1pPr>
          </a:lstStyle>
          <a:p>
            <a:pPr>
              <a:defRPr/>
            </a:pPr>
            <a:r>
              <a:rPr lang="en-US"/>
              <a:t>Ryerson University                                            CPS8304</a:t>
            </a:r>
          </a:p>
        </p:txBody>
      </p:sp>
      <p:sp>
        <p:nvSpPr>
          <p:cNvPr id="1030" name="Rectangle 6">
            <a:extLst>
              <a:ext uri="{FF2B5EF4-FFF2-40B4-BE49-F238E27FC236}">
                <a16:creationId xmlns:a16="http://schemas.microsoft.com/office/drawing/2014/main" id="{008758CE-31D6-42FB-8816-7828DA4B312A}"/>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634641E-53D9-4307-B52F-B881DFE7DBFC}" type="slidenum">
              <a:rPr lang="en-US" altLang="en-US"/>
              <a:pPr/>
              <a:t>‹#›</a:t>
            </a:fld>
            <a:endParaRPr lang="en-US" altLang="en-US"/>
          </a:p>
        </p:txBody>
      </p:sp>
    </p:spTree>
    <p:extLst>
      <p:ext uri="{BB962C8B-B14F-4D97-AF65-F5344CB8AC3E}">
        <p14:creationId xmlns:p14="http://schemas.microsoft.com/office/powerpoint/2010/main" val="17613148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Ø"/>
        <a:defRPr sz="2800">
          <a:solidFill>
            <a:schemeClr val="tx1"/>
          </a:solidFill>
          <a:latin typeface="+mn-lt"/>
          <a:cs typeface="+mn-cs"/>
        </a:defRPr>
      </a:lvl2pPr>
      <a:lvl3pPr marL="1143000" indent="-228600" algn="l" rtl="0" eaLnBrk="0" fontAlgn="base" hangingPunct="0">
        <a:spcBef>
          <a:spcPct val="20000"/>
        </a:spcBef>
        <a:spcAft>
          <a:spcPct val="0"/>
        </a:spcAft>
        <a:buFont typeface="Wingdings" panose="05000000000000000000" pitchFamily="2" charset="2"/>
        <a:buChar char="v"/>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Font typeface="Arial" charset="0"/>
        <a:buChar char="»"/>
        <a:defRPr sz="2000">
          <a:solidFill>
            <a:schemeClr val="tx1"/>
          </a:solidFill>
          <a:latin typeface="+mn-lt"/>
          <a:cs typeface="+mn-cs"/>
        </a:defRPr>
      </a:lvl6pPr>
      <a:lvl7pPr marL="2971800" indent="-228600" algn="l" rtl="0" fontAlgn="base">
        <a:spcBef>
          <a:spcPct val="20000"/>
        </a:spcBef>
        <a:spcAft>
          <a:spcPct val="0"/>
        </a:spcAft>
        <a:buFont typeface="Arial" charset="0"/>
        <a:buChar char="»"/>
        <a:defRPr sz="2000">
          <a:solidFill>
            <a:schemeClr val="tx1"/>
          </a:solidFill>
          <a:latin typeface="+mn-lt"/>
          <a:cs typeface="+mn-cs"/>
        </a:defRPr>
      </a:lvl7pPr>
      <a:lvl8pPr marL="3429000" indent="-228600" algn="l" rtl="0" fontAlgn="base">
        <a:spcBef>
          <a:spcPct val="20000"/>
        </a:spcBef>
        <a:spcAft>
          <a:spcPct val="0"/>
        </a:spcAft>
        <a:buFont typeface="Arial" charset="0"/>
        <a:buChar char="»"/>
        <a:defRPr sz="2000">
          <a:solidFill>
            <a:schemeClr val="tx1"/>
          </a:solidFill>
          <a:latin typeface="+mn-lt"/>
          <a:cs typeface="+mn-cs"/>
        </a:defRPr>
      </a:lvl8pPr>
      <a:lvl9pPr marL="3886200" indent="-228600" algn="l" rtl="0" fontAlgn="base">
        <a:spcBef>
          <a:spcPct val="20000"/>
        </a:spcBef>
        <a:spcAft>
          <a:spcPct val="0"/>
        </a:spcAft>
        <a:buFont typeface="Arial" charset="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wmf"/><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5BB35-5E85-DA3A-CB39-73358F84B604}"/>
              </a:ext>
            </a:extLst>
          </p:cNvPr>
          <p:cNvSpPr>
            <a:spLocks noGrp="1"/>
          </p:cNvSpPr>
          <p:nvPr>
            <p:ph type="ctrTitle"/>
          </p:nvPr>
        </p:nvSpPr>
        <p:spPr/>
        <p:txBody>
          <a:bodyPr>
            <a:normAutofit fontScale="90000"/>
          </a:bodyPr>
          <a:lstStyle/>
          <a:p>
            <a:r>
              <a:rPr lang="en-SG" dirty="0"/>
              <a:t>Architectural Model of Distributed System</a:t>
            </a:r>
            <a:br>
              <a:rPr lang="en-SG" dirty="0"/>
            </a:br>
            <a:r>
              <a:rPr lang="en-SG" dirty="0"/>
              <a:t>(System Architectural Style)</a:t>
            </a:r>
          </a:p>
        </p:txBody>
      </p:sp>
      <p:sp>
        <p:nvSpPr>
          <p:cNvPr id="3" name="Subtitle 2">
            <a:extLst>
              <a:ext uri="{FF2B5EF4-FFF2-40B4-BE49-F238E27FC236}">
                <a16:creationId xmlns:a16="http://schemas.microsoft.com/office/drawing/2014/main" id="{4BC62620-B106-5DED-96BB-CCF95C600078}"/>
              </a:ext>
            </a:extLst>
          </p:cNvPr>
          <p:cNvSpPr>
            <a:spLocks noGrp="1"/>
          </p:cNvSpPr>
          <p:nvPr>
            <p:ph type="subTitle" idx="1"/>
          </p:nvPr>
        </p:nvSpPr>
        <p:spPr/>
        <p:txBody>
          <a:bodyPr/>
          <a:lstStyle/>
          <a:p>
            <a:r>
              <a:rPr lang="en-SG" dirty="0" err="1"/>
              <a:t>Dr.</a:t>
            </a:r>
            <a:r>
              <a:rPr lang="en-SG" dirty="0"/>
              <a:t> Risala T Khan</a:t>
            </a:r>
          </a:p>
          <a:p>
            <a:r>
              <a:rPr lang="en-SG" dirty="0"/>
              <a:t>Professor </a:t>
            </a:r>
          </a:p>
          <a:p>
            <a:r>
              <a:rPr lang="en-SG" dirty="0"/>
              <a:t>IIT, JU</a:t>
            </a:r>
          </a:p>
        </p:txBody>
      </p:sp>
    </p:spTree>
    <p:extLst>
      <p:ext uri="{BB962C8B-B14F-4D97-AF65-F5344CB8AC3E}">
        <p14:creationId xmlns:p14="http://schemas.microsoft.com/office/powerpoint/2010/main" val="419707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8C8411D6-7924-B5A0-C93E-D05752F41706}"/>
              </a:ext>
            </a:extLst>
          </p:cNvPr>
          <p:cNvPicPr>
            <a:picLocks noGrp="1" noChangeAspect="1"/>
          </p:cNvPicPr>
          <p:nvPr>
            <p:ph idx="1"/>
          </p:nvPr>
        </p:nvPicPr>
        <p:blipFill>
          <a:blip r:embed="rId2"/>
          <a:stretch>
            <a:fillRect/>
          </a:stretch>
        </p:blipFill>
        <p:spPr>
          <a:xfrm>
            <a:off x="1621247" y="643466"/>
            <a:ext cx="8949505" cy="5571067"/>
          </a:xfrm>
          <a:prstGeom prst="rect">
            <a:avLst/>
          </a:prstGeom>
        </p:spPr>
      </p:pic>
    </p:spTree>
    <p:extLst>
      <p:ext uri="{BB962C8B-B14F-4D97-AF65-F5344CB8AC3E}">
        <p14:creationId xmlns:p14="http://schemas.microsoft.com/office/powerpoint/2010/main" val="216675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0AEA-3127-42CF-A01F-A1C9EF4B5BC2}"/>
              </a:ext>
            </a:extLst>
          </p:cNvPr>
          <p:cNvSpPr>
            <a:spLocks noGrp="1"/>
          </p:cNvSpPr>
          <p:nvPr>
            <p:ph type="title"/>
          </p:nvPr>
        </p:nvSpPr>
        <p:spPr/>
        <p:txBody>
          <a:bodyPr>
            <a:normAutofit fontScale="90000"/>
          </a:bodyPr>
          <a:lstStyle/>
          <a:p>
            <a:pPr>
              <a:defRPr/>
            </a:pPr>
            <a:r>
              <a:rPr lang="en-US" dirty="0"/>
              <a:t>Software Agents</a:t>
            </a:r>
            <a:br>
              <a:rPr lang="en-US" dirty="0"/>
            </a:br>
            <a:r>
              <a:rPr lang="en-US" dirty="0"/>
              <a:t>(Definition)</a:t>
            </a:r>
          </a:p>
        </p:txBody>
      </p:sp>
      <p:sp>
        <p:nvSpPr>
          <p:cNvPr id="3" name="Content Placeholder 2">
            <a:extLst>
              <a:ext uri="{FF2B5EF4-FFF2-40B4-BE49-F238E27FC236}">
                <a16:creationId xmlns:a16="http://schemas.microsoft.com/office/drawing/2014/main" id="{D9E03AC4-63C6-4A63-9F75-4D3540B8E35D}"/>
              </a:ext>
            </a:extLst>
          </p:cNvPr>
          <p:cNvSpPr>
            <a:spLocks noGrp="1"/>
          </p:cNvSpPr>
          <p:nvPr>
            <p:ph idx="1"/>
          </p:nvPr>
        </p:nvSpPr>
        <p:spPr/>
        <p:txBody>
          <a:bodyPr>
            <a:normAutofit fontScale="77500" lnSpcReduction="20000"/>
          </a:bodyPr>
          <a:lstStyle/>
          <a:p>
            <a:pPr>
              <a:defRPr/>
            </a:pPr>
            <a:r>
              <a:rPr lang="en-US" dirty="0"/>
              <a:t> A </a:t>
            </a:r>
            <a:r>
              <a:rPr lang="en-US" b="1" dirty="0"/>
              <a:t>software agent</a:t>
            </a:r>
            <a:r>
              <a:rPr lang="en-US" dirty="0"/>
              <a:t> is a computer program that acts for a user or other program in a relationship of agency. </a:t>
            </a:r>
          </a:p>
          <a:p>
            <a:pPr>
              <a:defRPr/>
            </a:pPr>
            <a:r>
              <a:rPr lang="en-US" dirty="0"/>
              <a:t>Such "action on behalf of" implies the authority to decide which, if any, action is appropriate</a:t>
            </a:r>
          </a:p>
          <a:p>
            <a:pPr>
              <a:defRPr/>
            </a:pPr>
            <a:r>
              <a:rPr lang="en-US" dirty="0"/>
              <a:t>An entity is a software agent if and only if it communicates correctly in an agent communication language. [</a:t>
            </a:r>
            <a:r>
              <a:rPr lang="en-US" dirty="0" err="1"/>
              <a:t>Genesereth</a:t>
            </a:r>
            <a:r>
              <a:rPr lang="en-US" dirty="0"/>
              <a:t> and </a:t>
            </a:r>
            <a:r>
              <a:rPr lang="en-US" dirty="0" err="1"/>
              <a:t>Ketchpel</a:t>
            </a:r>
            <a:r>
              <a:rPr lang="en-US" dirty="0"/>
              <a:t>, 1994]</a:t>
            </a:r>
          </a:p>
          <a:p>
            <a:pPr>
              <a:defRPr/>
            </a:pPr>
            <a:endParaRPr lang="en-US" dirty="0"/>
          </a:p>
          <a:p>
            <a:pPr>
              <a:defRPr/>
            </a:pPr>
            <a:r>
              <a:rPr lang="en-US" b="1" dirty="0"/>
              <a:t>Software agent</a:t>
            </a:r>
            <a:r>
              <a:rPr lang="en-US" dirty="0"/>
              <a:t> is just the generic term for some sort of </a:t>
            </a:r>
            <a:r>
              <a:rPr lang="en-US" b="1" dirty="0"/>
              <a:t>autonomous</a:t>
            </a:r>
            <a:r>
              <a:rPr lang="en-US" dirty="0"/>
              <a:t> process capable of reacting to and initiating changes in its environment. </a:t>
            </a:r>
          </a:p>
          <a:p>
            <a:pPr>
              <a:defRPr/>
            </a:pPr>
            <a:r>
              <a:rPr lang="en-US" dirty="0"/>
              <a:t>The key here is that it's autonomous, i.e., it is capable of making choices for the users(s) who have started it running.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C71474DB-E127-6C53-6A12-D7C6D91B1436}"/>
              </a:ext>
            </a:extLst>
          </p:cNvPr>
          <p:cNvSpPr>
            <a:spLocks noGrp="1" noChangeArrowheads="1"/>
          </p:cNvSpPr>
          <p:nvPr>
            <p:ph type="title"/>
          </p:nvPr>
        </p:nvSpPr>
        <p:spPr/>
        <p:txBody>
          <a:bodyPr/>
          <a:lstStyle/>
          <a:p>
            <a:r>
              <a:rPr lang="en-US" altLang="en-US"/>
              <a:t>Different Types of Agents</a:t>
            </a:r>
          </a:p>
        </p:txBody>
      </p:sp>
      <p:sp>
        <p:nvSpPr>
          <p:cNvPr id="3" name="Content Placeholder 2">
            <a:extLst>
              <a:ext uri="{FF2B5EF4-FFF2-40B4-BE49-F238E27FC236}">
                <a16:creationId xmlns:a16="http://schemas.microsoft.com/office/drawing/2014/main" id="{8E86AA9F-B98E-4EC4-92F0-B221C368CF77}"/>
              </a:ext>
            </a:extLst>
          </p:cNvPr>
          <p:cNvSpPr>
            <a:spLocks noGrp="1"/>
          </p:cNvSpPr>
          <p:nvPr>
            <p:ph idx="1"/>
          </p:nvPr>
        </p:nvSpPr>
        <p:spPr/>
        <p:txBody>
          <a:bodyPr>
            <a:normAutofit fontScale="85000" lnSpcReduction="20000"/>
          </a:bodyPr>
          <a:lstStyle/>
          <a:p>
            <a:pPr>
              <a:defRPr/>
            </a:pPr>
            <a:r>
              <a:rPr lang="en-US" b="1" dirty="0"/>
              <a:t>Collaborative Agent:</a:t>
            </a:r>
          </a:p>
          <a:p>
            <a:pPr lvl="1">
              <a:defRPr/>
            </a:pPr>
            <a:r>
              <a:rPr lang="en-US" dirty="0"/>
              <a:t>Is an agent that forms part of a multiagent system, in which agents seek to achieve some common goal through collaboration.</a:t>
            </a:r>
          </a:p>
          <a:p>
            <a:pPr lvl="1">
              <a:defRPr/>
            </a:pPr>
            <a:r>
              <a:rPr lang="en-US" dirty="0"/>
              <a:t>A typical application where collaborative agents could be used is: arranging a meeting.</a:t>
            </a:r>
          </a:p>
          <a:p>
            <a:pPr lvl="1">
              <a:defRPr/>
            </a:pPr>
            <a:r>
              <a:rPr lang="en-US" dirty="0"/>
              <a:t>Each attendee is represented by an agent that has access to that user’s personal agenda.</a:t>
            </a:r>
          </a:p>
          <a:p>
            <a:pPr lvl="1">
              <a:defRPr/>
            </a:pPr>
            <a:r>
              <a:rPr lang="en-US" dirty="0"/>
              <a:t>Considering all the individual constraints with respect to time, travel, place and so on, the separate agents would collaborate in setting up a meeting.</a:t>
            </a:r>
          </a:p>
          <a:p>
            <a:pPr>
              <a:defRPr/>
            </a:pPr>
            <a:r>
              <a:rPr lang="en-US" dirty="0">
                <a:solidFill>
                  <a:srgbClr val="FF0000"/>
                </a:solidFill>
              </a:rPr>
              <a:t>From the distributed system’s perspective: exactly which information is exchanged and how is processed is of less concern. Important is how communication takes place.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42CB7FF0-F2F5-2EB4-B238-625F40A37590}"/>
              </a:ext>
            </a:extLst>
          </p:cNvPr>
          <p:cNvSpPr>
            <a:spLocks noGrp="1" noChangeArrowheads="1"/>
          </p:cNvSpPr>
          <p:nvPr>
            <p:ph type="title"/>
          </p:nvPr>
        </p:nvSpPr>
        <p:spPr/>
        <p:txBody>
          <a:bodyPr/>
          <a:lstStyle/>
          <a:p>
            <a:r>
              <a:rPr lang="en-US" altLang="en-US"/>
              <a:t>Continue…</a:t>
            </a:r>
          </a:p>
        </p:txBody>
      </p:sp>
      <p:sp>
        <p:nvSpPr>
          <p:cNvPr id="77827" name="Content Placeholder 2">
            <a:extLst>
              <a:ext uri="{FF2B5EF4-FFF2-40B4-BE49-F238E27FC236}">
                <a16:creationId xmlns:a16="http://schemas.microsoft.com/office/drawing/2014/main" id="{32CCFC11-EB7F-116A-3596-5CDD7721C9CF}"/>
              </a:ext>
            </a:extLst>
          </p:cNvPr>
          <p:cNvSpPr>
            <a:spLocks noGrp="1" noChangeArrowheads="1"/>
          </p:cNvSpPr>
          <p:nvPr>
            <p:ph idx="1"/>
          </p:nvPr>
        </p:nvSpPr>
        <p:spPr/>
        <p:txBody>
          <a:bodyPr/>
          <a:lstStyle/>
          <a:p>
            <a:pPr>
              <a:buClr>
                <a:schemeClr val="folHlink"/>
              </a:buClr>
              <a:buSzPct val="60000"/>
              <a:buFont typeface="Wingdings" panose="05000000000000000000" pitchFamily="2" charset="2"/>
              <a:buChar char="n"/>
            </a:pPr>
            <a:r>
              <a:rPr kumimoji="1" lang="en-US" altLang="en-US" b="1" dirty="0">
                <a:latin typeface="Times New Roman" panose="02020603050405020304" pitchFamily="18" charset="0"/>
                <a:cs typeface="Times New Roman" panose="02020603050405020304" pitchFamily="18" charset="0"/>
              </a:rPr>
              <a:t>Mobile Agent:</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A self-contained process that can autonomously migrate from host to host in order to perform its task on Internet. </a:t>
            </a:r>
          </a:p>
          <a:p>
            <a:pPr lvl="1">
              <a:buClr>
                <a:schemeClr val="folHlink"/>
              </a:buClr>
              <a:buSzPct val="60000"/>
            </a:pPr>
            <a:r>
              <a:rPr kumimoji="1" lang="en-US" altLang="en-US" dirty="0">
                <a:latin typeface="Times New Roman" panose="02020603050405020304" pitchFamily="18" charset="0"/>
                <a:cs typeface="Times New Roman" panose="02020603050405020304" pitchFamily="18" charset="0"/>
              </a:rPr>
              <a:t>The motto of Mobile Agents is:</a:t>
            </a:r>
          </a:p>
          <a:p>
            <a:pPr lvl="2">
              <a:buClr>
                <a:schemeClr val="folHlink"/>
              </a:buClr>
              <a:buSzPct val="60000"/>
              <a:buFont typeface="Wingdings" panose="05000000000000000000" pitchFamily="2" charset="2"/>
              <a:buNone/>
            </a:pPr>
            <a:r>
              <a:rPr kumimoji="1" lang="en-US" altLang="en-US" dirty="0">
                <a:latin typeface="Times New Roman" panose="02020603050405020304" pitchFamily="18" charset="0"/>
                <a:cs typeface="Times New Roman" panose="02020603050405020304" pitchFamily="18" charset="0"/>
              </a:rPr>
              <a:t>    </a:t>
            </a:r>
            <a:r>
              <a:rPr kumimoji="1" lang="en-US" altLang="en-US" i="1" dirty="0">
                <a:latin typeface="Times New Roman" panose="02020603050405020304" pitchFamily="18" charset="0"/>
                <a:cs typeface="Times New Roman" panose="02020603050405020304" pitchFamily="18" charset="0"/>
              </a:rPr>
              <a:t>move the computations to the data rather than the data to the computations</a:t>
            </a:r>
          </a:p>
          <a:p>
            <a:pPr marL="0" indent="0">
              <a:buNone/>
            </a:pP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id="{68C06BA9-44C1-4D11-4218-D3C3139924E8}"/>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78851" name="Slide Number Placeholder 5">
            <a:extLst>
              <a:ext uri="{FF2B5EF4-FFF2-40B4-BE49-F238E27FC236}">
                <a16:creationId xmlns:a16="http://schemas.microsoft.com/office/drawing/2014/main" id="{AC46AB72-B9C4-27F7-6DE4-B684C78CFC1A}"/>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484358C-A4A4-497A-B2C5-84DD63F1FE8D}"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8852" name="Rectangle 2">
            <a:extLst>
              <a:ext uri="{FF2B5EF4-FFF2-40B4-BE49-F238E27FC236}">
                <a16:creationId xmlns:a16="http://schemas.microsoft.com/office/drawing/2014/main" id="{37868CE5-D5FC-EDB9-3B8A-35C50ED39D47}"/>
              </a:ext>
            </a:extLst>
          </p:cNvPr>
          <p:cNvSpPr>
            <a:spLocks noGrp="1" noRot="1" noChangeArrowheads="1"/>
          </p:cNvSpPr>
          <p:nvPr>
            <p:ph type="title"/>
          </p:nvPr>
        </p:nvSpPr>
        <p:spPr>
          <a:xfrm>
            <a:off x="3352800" y="304800"/>
            <a:ext cx="6172200" cy="762000"/>
          </a:xfrm>
          <a:solidFill>
            <a:srgbClr val="99CCFF"/>
          </a:solidFill>
        </p:spPr>
        <p:txBody>
          <a:bodyPr/>
          <a:lstStyle/>
          <a:p>
            <a:r>
              <a:rPr lang="en-US" altLang="zh-CN" sz="3600" b="1">
                <a:solidFill>
                  <a:schemeClr val="tx1"/>
                </a:solidFill>
                <a:ea typeface="宋体" panose="02010600030101010101" pitchFamily="2" charset="-122"/>
              </a:rPr>
              <a:t>Why do we need mobile agents?</a:t>
            </a:r>
          </a:p>
        </p:txBody>
      </p:sp>
      <p:pic>
        <p:nvPicPr>
          <p:cNvPr id="78853" name="Picture 3" descr="money">
            <a:extLst>
              <a:ext uri="{FF2B5EF4-FFF2-40B4-BE49-F238E27FC236}">
                <a16:creationId xmlns:a16="http://schemas.microsoft.com/office/drawing/2014/main" id="{5CE76999-82A0-FBE7-787F-040C6B0D7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524001"/>
            <a:ext cx="14478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4" name="Picture 4" descr="gs1280_100x100">
            <a:extLst>
              <a:ext uri="{FF2B5EF4-FFF2-40B4-BE49-F238E27FC236}">
                <a16:creationId xmlns:a16="http://schemas.microsoft.com/office/drawing/2014/main" id="{C063EBDE-A2AB-DC9B-4F5A-CAACD99D3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1" y="3211514"/>
            <a:ext cx="15525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AutoShape 5">
            <a:extLst>
              <a:ext uri="{FF2B5EF4-FFF2-40B4-BE49-F238E27FC236}">
                <a16:creationId xmlns:a16="http://schemas.microsoft.com/office/drawing/2014/main" id="{701D2342-3469-011F-5CCC-08090B39A4B1}"/>
              </a:ext>
            </a:extLst>
          </p:cNvPr>
          <p:cNvSpPr>
            <a:spLocks noChangeArrowheads="1"/>
          </p:cNvSpPr>
          <p:nvPr/>
        </p:nvSpPr>
        <p:spPr bwMode="auto">
          <a:xfrm>
            <a:off x="8534400" y="1371600"/>
            <a:ext cx="1981200" cy="1295400"/>
          </a:xfrm>
          <a:prstGeom prst="wedgeEllipseCallout">
            <a:avLst>
              <a:gd name="adj1" fmla="val 3606"/>
              <a:gd name="adj2" fmla="val 87620"/>
            </a:avLst>
          </a:prstGeom>
          <a:solidFill>
            <a:srgbClr val="33CCCC">
              <a:alpha val="50195"/>
            </a:srgbClr>
          </a:solidFill>
          <a:ln w="19050">
            <a:solidFill>
              <a:schemeClr val="tx1"/>
            </a:solidFill>
            <a:miter lim="800000"/>
            <a:headEnd/>
            <a:tailEnd/>
          </a:ln>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 market</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IBM: $20</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Microsoft: $21</a:t>
            </a: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  HP: $22</a:t>
            </a:r>
            <a:endParaRPr kumimoji="1" lang="en-US" altLang="zh-CN" sz="16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Arial" panose="020B0604020202020204" pitchFamily="34" charset="0"/>
            </a:endParaRPr>
          </a:p>
        </p:txBody>
      </p:sp>
      <p:sp>
        <p:nvSpPr>
          <p:cNvPr id="78856" name="Rectangle 6">
            <a:extLst>
              <a:ext uri="{FF2B5EF4-FFF2-40B4-BE49-F238E27FC236}">
                <a16:creationId xmlns:a16="http://schemas.microsoft.com/office/drawing/2014/main" id="{964FBA37-0E0D-FDB3-CECE-2318C64B4920}"/>
              </a:ext>
            </a:extLst>
          </p:cNvPr>
          <p:cNvSpPr>
            <a:spLocks noChangeArrowheads="1"/>
          </p:cNvSpPr>
          <p:nvPr/>
        </p:nvSpPr>
        <p:spPr bwMode="auto">
          <a:xfrm>
            <a:off x="87630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7" name="Rectangle 7">
            <a:extLst>
              <a:ext uri="{FF2B5EF4-FFF2-40B4-BE49-F238E27FC236}">
                <a16:creationId xmlns:a16="http://schemas.microsoft.com/office/drawing/2014/main" id="{CF857890-09CA-6E27-D9E5-A387A9D1F4AF}"/>
              </a:ext>
            </a:extLst>
          </p:cNvPr>
          <p:cNvSpPr>
            <a:spLocks noChangeArrowheads="1"/>
          </p:cNvSpPr>
          <p:nvPr/>
        </p:nvSpPr>
        <p:spPr bwMode="auto">
          <a:xfrm>
            <a:off x="8763000" y="4419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endPar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8858" name="Rectangle 8">
            <a:extLst>
              <a:ext uri="{FF2B5EF4-FFF2-40B4-BE49-F238E27FC236}">
                <a16:creationId xmlns:a16="http://schemas.microsoft.com/office/drawing/2014/main" id="{F3A11181-7812-FE59-6FE0-EC28F43EA9D6}"/>
              </a:ext>
            </a:extLst>
          </p:cNvPr>
          <p:cNvSpPr>
            <a:spLocks noChangeArrowheads="1"/>
          </p:cNvSpPr>
          <p:nvPr/>
        </p:nvSpPr>
        <p:spPr bwMode="auto">
          <a:xfrm>
            <a:off x="9753600" y="2667000"/>
            <a:ext cx="91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server </a:t>
            </a:r>
          </a:p>
        </p:txBody>
      </p:sp>
      <p:sp>
        <p:nvSpPr>
          <p:cNvPr id="78859" name="Rectangle 21">
            <a:extLst>
              <a:ext uri="{FF2B5EF4-FFF2-40B4-BE49-F238E27FC236}">
                <a16:creationId xmlns:a16="http://schemas.microsoft.com/office/drawing/2014/main" id="{5B49C610-6444-2F0E-C0BA-25010E80ACAA}"/>
              </a:ext>
            </a:extLst>
          </p:cNvPr>
          <p:cNvSpPr>
            <a:spLocks noChangeArrowheads="1"/>
          </p:cNvSpPr>
          <p:nvPr/>
        </p:nvSpPr>
        <p:spPr bwMode="auto">
          <a:xfrm>
            <a:off x="6019800" y="12954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60" name="Picture 22" descr="BS00580_">
            <a:extLst>
              <a:ext uri="{FF2B5EF4-FFF2-40B4-BE49-F238E27FC236}">
                <a16:creationId xmlns:a16="http://schemas.microsoft.com/office/drawing/2014/main" id="{BF99CCE8-76B3-C1A9-9BF6-1C80FF52FA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1598613"/>
            <a:ext cx="13716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8861" name="AutoShape 23">
            <a:extLst>
              <a:ext uri="{FF2B5EF4-FFF2-40B4-BE49-F238E27FC236}">
                <a16:creationId xmlns:a16="http://schemas.microsoft.com/office/drawing/2014/main" id="{50E09F47-6F8A-7804-16A2-71B8C3C6F631}"/>
              </a:ext>
            </a:extLst>
          </p:cNvPr>
          <p:cNvCxnSpPr>
            <a:cxnSpLocks noChangeShapeType="1"/>
          </p:cNvCxnSpPr>
          <p:nvPr/>
        </p:nvCxnSpPr>
        <p:spPr bwMode="auto">
          <a:xfrm>
            <a:off x="3352800" y="2176463"/>
            <a:ext cx="2438400" cy="0"/>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62" name="AutoShape 24">
            <a:extLst>
              <a:ext uri="{FF2B5EF4-FFF2-40B4-BE49-F238E27FC236}">
                <a16:creationId xmlns:a16="http://schemas.microsoft.com/office/drawing/2014/main" id="{894F639E-B5BA-022D-8553-0FDF7A9BC0ED}"/>
              </a:ext>
            </a:extLst>
          </p:cNvPr>
          <p:cNvCxnSpPr>
            <a:cxnSpLocks noChangeShapeType="1"/>
            <a:endCxn id="78856" idx="1"/>
          </p:cNvCxnSpPr>
          <p:nvPr/>
        </p:nvCxnSpPr>
        <p:spPr bwMode="auto">
          <a:xfrm>
            <a:off x="7162800" y="2176464"/>
            <a:ext cx="1600200" cy="1252537"/>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63" name="Rectangle 25">
            <a:extLst>
              <a:ext uri="{FF2B5EF4-FFF2-40B4-BE49-F238E27FC236}">
                <a16:creationId xmlns:a16="http://schemas.microsoft.com/office/drawing/2014/main" id="{5FBAE736-7154-A80C-9D11-E15221F31A02}"/>
              </a:ext>
            </a:extLst>
          </p:cNvPr>
          <p:cNvSpPr>
            <a:spLocks noChangeArrowheads="1"/>
          </p:cNvSpPr>
          <p:nvPr/>
        </p:nvSpPr>
        <p:spPr bwMode="auto">
          <a:xfrm>
            <a:off x="3657600" y="18288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 </a:t>
            </a:r>
          </a:p>
        </p:txBody>
      </p:sp>
      <p:sp>
        <p:nvSpPr>
          <p:cNvPr id="78864" name="Rectangle 26">
            <a:extLst>
              <a:ext uri="{FF2B5EF4-FFF2-40B4-BE49-F238E27FC236}">
                <a16:creationId xmlns:a16="http://schemas.microsoft.com/office/drawing/2014/main" id="{1A3B916F-320C-56F6-191F-33272977C63F}"/>
              </a:ext>
            </a:extLst>
          </p:cNvPr>
          <p:cNvSpPr>
            <a:spLocks noChangeArrowheads="1"/>
          </p:cNvSpPr>
          <p:nvPr/>
        </p:nvSpPr>
        <p:spPr bwMode="auto">
          <a:xfrm>
            <a:off x="7391400" y="19050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sp>
        <p:nvSpPr>
          <p:cNvPr id="78865" name="Rectangle 34">
            <a:extLst>
              <a:ext uri="{FF2B5EF4-FFF2-40B4-BE49-F238E27FC236}">
                <a16:creationId xmlns:a16="http://schemas.microsoft.com/office/drawing/2014/main" id="{3AD322C9-42AA-7AE9-A7A6-EAE8D6F30610}"/>
              </a:ext>
            </a:extLst>
          </p:cNvPr>
          <p:cNvSpPr>
            <a:spLocks noChangeArrowheads="1"/>
          </p:cNvSpPr>
          <p:nvPr/>
        </p:nvSpPr>
        <p:spPr bwMode="auto">
          <a:xfrm>
            <a:off x="1752600" y="14478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Customer </a:t>
            </a:r>
          </a:p>
        </p:txBody>
      </p:sp>
      <p:grpSp>
        <p:nvGrpSpPr>
          <p:cNvPr id="2" name="Group 41">
            <a:extLst>
              <a:ext uri="{FF2B5EF4-FFF2-40B4-BE49-F238E27FC236}">
                <a16:creationId xmlns:a16="http://schemas.microsoft.com/office/drawing/2014/main" id="{9F609CF6-95C2-45A6-90AA-36B4A75F2B88}"/>
              </a:ext>
            </a:extLst>
          </p:cNvPr>
          <p:cNvGrpSpPr>
            <a:grpSpLocks/>
          </p:cNvGrpSpPr>
          <p:nvPr/>
        </p:nvGrpSpPr>
        <p:grpSpPr bwMode="auto">
          <a:xfrm>
            <a:off x="2362200" y="2828926"/>
            <a:ext cx="6400800" cy="1744663"/>
            <a:chOff x="528" y="1782"/>
            <a:chExt cx="4032" cy="1099"/>
          </a:xfrm>
        </p:grpSpPr>
        <p:pic>
          <p:nvPicPr>
            <p:cNvPr id="78883" name="Picture 28" descr="BS00580_">
              <a:extLst>
                <a:ext uri="{FF2B5EF4-FFF2-40B4-BE49-F238E27FC236}">
                  <a16:creationId xmlns:a16="http://schemas.microsoft.com/office/drawing/2014/main" id="{39494E81-90D1-BC3C-4A68-4BD572E30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8" y="2153"/>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84" name="AutoShape 27">
              <a:extLst>
                <a:ext uri="{FF2B5EF4-FFF2-40B4-BE49-F238E27FC236}">
                  <a16:creationId xmlns:a16="http://schemas.microsoft.com/office/drawing/2014/main" id="{8B68AC54-E32B-5C77-484F-C7F6E54EA596}"/>
                </a:ext>
              </a:extLst>
            </p:cNvPr>
            <p:cNvSpPr>
              <a:spLocks noChangeArrowheads="1"/>
            </p:cNvSpPr>
            <p:nvPr/>
          </p:nvSpPr>
          <p:spPr bwMode="auto">
            <a:xfrm>
              <a:off x="1056" y="2234"/>
              <a:ext cx="672" cy="576"/>
            </a:xfrm>
            <a:prstGeom prst="foldedCorner">
              <a:avLst>
                <a:gd name="adj" fmla="val 12500"/>
              </a:avLst>
            </a:prstGeom>
            <a:solidFill>
              <a:schemeClr val="accent1"/>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cxnSp>
          <p:nvCxnSpPr>
            <p:cNvPr id="78885" name="AutoShape 29">
              <a:extLst>
                <a:ext uri="{FF2B5EF4-FFF2-40B4-BE49-F238E27FC236}">
                  <a16:creationId xmlns:a16="http://schemas.microsoft.com/office/drawing/2014/main" id="{94A7591D-E20A-00CD-B3E7-2FC56CBB088C}"/>
                </a:ext>
              </a:extLst>
            </p:cNvPr>
            <p:cNvCxnSpPr>
              <a:cxnSpLocks noChangeShapeType="1"/>
              <a:endCxn id="78884" idx="1"/>
            </p:cNvCxnSpPr>
            <p:nvPr/>
          </p:nvCxnSpPr>
          <p:spPr bwMode="auto">
            <a:xfrm rot="16200000" flipH="1">
              <a:off x="503" y="1975"/>
              <a:ext cx="740"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8886" name="AutoShape 30">
              <a:extLst>
                <a:ext uri="{FF2B5EF4-FFF2-40B4-BE49-F238E27FC236}">
                  <a16:creationId xmlns:a16="http://schemas.microsoft.com/office/drawing/2014/main" id="{452E3B26-B42F-3AEB-FB42-B18901F4CD13}"/>
                </a:ext>
              </a:extLst>
            </p:cNvPr>
            <p:cNvCxnSpPr>
              <a:cxnSpLocks noChangeShapeType="1"/>
            </p:cNvCxnSpPr>
            <p:nvPr/>
          </p:nvCxnSpPr>
          <p:spPr bwMode="auto">
            <a:xfrm flipV="1">
              <a:off x="3552" y="2512"/>
              <a:ext cx="1008" cy="5"/>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78887" name="Rectangle 31">
              <a:extLst>
                <a:ext uri="{FF2B5EF4-FFF2-40B4-BE49-F238E27FC236}">
                  <a16:creationId xmlns:a16="http://schemas.microsoft.com/office/drawing/2014/main" id="{F31E35BD-0C61-AE0C-A710-8D7A6BA5F3E2}"/>
                </a:ext>
              </a:extLst>
            </p:cNvPr>
            <p:cNvSpPr>
              <a:spLocks noChangeArrowheads="1"/>
            </p:cNvSpPr>
            <p:nvPr/>
          </p:nvSpPr>
          <p:spPr bwMode="auto">
            <a:xfrm>
              <a:off x="528" y="2002"/>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88" name="Rectangle 32">
              <a:extLst>
                <a:ext uri="{FF2B5EF4-FFF2-40B4-BE49-F238E27FC236}">
                  <a16:creationId xmlns:a16="http://schemas.microsoft.com/office/drawing/2014/main" id="{A584783D-F72F-F970-8C47-CBB8E288317E}"/>
                </a:ext>
              </a:extLst>
            </p:cNvPr>
            <p:cNvSpPr>
              <a:spLocks noChangeArrowheads="1"/>
            </p:cNvSpPr>
            <p:nvPr/>
          </p:nvSpPr>
          <p:spPr bwMode="auto">
            <a:xfrm>
              <a:off x="2832" y="1975"/>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sp>
          <p:nvSpPr>
            <p:cNvPr id="78889" name="Rectangle 33">
              <a:extLst>
                <a:ext uri="{FF2B5EF4-FFF2-40B4-BE49-F238E27FC236}">
                  <a16:creationId xmlns:a16="http://schemas.microsoft.com/office/drawing/2014/main" id="{7AD1083B-DB00-A299-54D9-0A11A933E3D2}"/>
                </a:ext>
              </a:extLst>
            </p:cNvPr>
            <p:cNvSpPr>
              <a:spLocks noChangeArrowheads="1"/>
            </p:cNvSpPr>
            <p:nvPr/>
          </p:nvSpPr>
          <p:spPr bwMode="auto">
            <a:xfrm>
              <a:off x="3696" y="2119"/>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transfer</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information</a:t>
              </a:r>
            </a:p>
          </p:txBody>
        </p:sp>
        <p:cxnSp>
          <p:nvCxnSpPr>
            <p:cNvPr id="78890" name="AutoShape 35">
              <a:extLst>
                <a:ext uri="{FF2B5EF4-FFF2-40B4-BE49-F238E27FC236}">
                  <a16:creationId xmlns:a16="http://schemas.microsoft.com/office/drawing/2014/main" id="{84953E05-833B-459D-F1E4-661090D81876}"/>
                </a:ext>
              </a:extLst>
            </p:cNvPr>
            <p:cNvCxnSpPr>
              <a:cxnSpLocks noChangeShapeType="1"/>
              <a:stCxn id="78884" idx="3"/>
            </p:cNvCxnSpPr>
            <p:nvPr/>
          </p:nvCxnSpPr>
          <p:spPr bwMode="auto">
            <a:xfrm flipV="1">
              <a:off x="1734" y="2517"/>
              <a:ext cx="954" cy="5"/>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91" name="Rectangle 36">
              <a:extLst>
                <a:ext uri="{FF2B5EF4-FFF2-40B4-BE49-F238E27FC236}">
                  <a16:creationId xmlns:a16="http://schemas.microsoft.com/office/drawing/2014/main" id="{484586FB-8056-D774-88AD-9E9E1E97AA47}"/>
                </a:ext>
              </a:extLst>
            </p:cNvPr>
            <p:cNvSpPr>
              <a:spLocks noChangeArrowheads="1"/>
            </p:cNvSpPr>
            <p:nvPr/>
          </p:nvSpPr>
          <p:spPr bwMode="auto">
            <a:xfrm>
              <a:off x="1686" y="2338"/>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stocks </a:t>
              </a:r>
            </a:p>
          </p:txBody>
        </p:sp>
      </p:grpSp>
      <p:grpSp>
        <p:nvGrpSpPr>
          <p:cNvPr id="3" name="Group 42">
            <a:extLst>
              <a:ext uri="{FF2B5EF4-FFF2-40B4-BE49-F238E27FC236}">
                <a16:creationId xmlns:a16="http://schemas.microsoft.com/office/drawing/2014/main" id="{F6E5312C-723E-87DF-6AF2-8F1B8A66528B}"/>
              </a:ext>
            </a:extLst>
          </p:cNvPr>
          <p:cNvGrpSpPr>
            <a:grpSpLocks/>
          </p:cNvGrpSpPr>
          <p:nvPr/>
        </p:nvGrpSpPr>
        <p:grpSpPr bwMode="auto">
          <a:xfrm>
            <a:off x="2362200" y="2828926"/>
            <a:ext cx="7696200" cy="3876675"/>
            <a:chOff x="528" y="1782"/>
            <a:chExt cx="4848" cy="2442"/>
          </a:xfrm>
        </p:grpSpPr>
        <p:cxnSp>
          <p:nvCxnSpPr>
            <p:cNvPr id="78868" name="AutoShape 15">
              <a:extLst>
                <a:ext uri="{FF2B5EF4-FFF2-40B4-BE49-F238E27FC236}">
                  <a16:creationId xmlns:a16="http://schemas.microsoft.com/office/drawing/2014/main" id="{6FC198C9-123D-2FF2-8F00-A57906684CD7}"/>
                </a:ext>
              </a:extLst>
            </p:cNvPr>
            <p:cNvCxnSpPr>
              <a:cxnSpLocks noChangeShapeType="1"/>
              <a:endCxn id="78857" idx="1"/>
            </p:cNvCxnSpPr>
            <p:nvPr/>
          </p:nvCxnSpPr>
          <p:spPr bwMode="auto">
            <a:xfrm flipV="1">
              <a:off x="3504" y="2880"/>
              <a:ext cx="1056" cy="774"/>
            </a:xfrm>
            <a:prstGeom prst="straightConnector1">
              <a:avLst/>
            </a:prstGeom>
            <a:noFill/>
            <a:ln w="508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grpSp>
          <p:nvGrpSpPr>
            <p:cNvPr id="78869" name="Group 40">
              <a:extLst>
                <a:ext uri="{FF2B5EF4-FFF2-40B4-BE49-F238E27FC236}">
                  <a16:creationId xmlns:a16="http://schemas.microsoft.com/office/drawing/2014/main" id="{47A80DCF-3F58-591B-6EBB-E51F7756CB0D}"/>
                </a:ext>
              </a:extLst>
            </p:cNvPr>
            <p:cNvGrpSpPr>
              <a:grpSpLocks/>
            </p:cNvGrpSpPr>
            <p:nvPr/>
          </p:nvGrpSpPr>
          <p:grpSpPr bwMode="auto">
            <a:xfrm>
              <a:off x="528" y="1782"/>
              <a:ext cx="4848" cy="2442"/>
              <a:chOff x="528" y="1782"/>
              <a:chExt cx="4848" cy="2442"/>
            </a:xfrm>
          </p:grpSpPr>
          <p:sp>
            <p:nvSpPr>
              <p:cNvPr id="78870" name="Rectangle 9">
                <a:extLst>
                  <a:ext uri="{FF2B5EF4-FFF2-40B4-BE49-F238E27FC236}">
                    <a16:creationId xmlns:a16="http://schemas.microsoft.com/office/drawing/2014/main" id="{A7FF79A8-D8FE-783A-3CCB-854137C2461E}"/>
                  </a:ext>
                </a:extLst>
              </p:cNvPr>
              <p:cNvSpPr>
                <a:spLocks noChangeArrowheads="1"/>
              </p:cNvSpPr>
              <p:nvPr/>
            </p:nvSpPr>
            <p:spPr bwMode="auto">
              <a:xfrm>
                <a:off x="2832" y="3106"/>
                <a:ext cx="57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Client </a:t>
                </a:r>
              </a:p>
            </p:txBody>
          </p:sp>
          <p:pic>
            <p:nvPicPr>
              <p:cNvPr id="78871" name="Picture 10" descr="BS00580_">
                <a:extLst>
                  <a:ext uri="{FF2B5EF4-FFF2-40B4-BE49-F238E27FC236}">
                    <a16:creationId xmlns:a16="http://schemas.microsoft.com/office/drawing/2014/main" id="{4ECEE1D8-56B7-1EF3-723D-C9EC4025A5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0" y="3290"/>
                <a:ext cx="864" cy="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72" name="AutoShape 11">
                <a:extLst>
                  <a:ext uri="{FF2B5EF4-FFF2-40B4-BE49-F238E27FC236}">
                    <a16:creationId xmlns:a16="http://schemas.microsoft.com/office/drawing/2014/main" id="{23865BEC-2C2B-2D07-6E8A-459618A53572}"/>
                  </a:ext>
                </a:extLst>
              </p:cNvPr>
              <p:cNvSpPr>
                <a:spLocks noChangeArrowheads="1"/>
              </p:cNvSpPr>
              <p:nvPr/>
            </p:nvSpPr>
            <p:spPr bwMode="auto">
              <a:xfrm>
                <a:off x="1056" y="3360"/>
                <a:ext cx="672" cy="576"/>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Mobile</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Intelligent</a:t>
                </a:r>
              </a:p>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Agent</a:t>
                </a:r>
              </a:p>
            </p:txBody>
          </p:sp>
          <p:sp>
            <p:nvSpPr>
              <p:cNvPr id="78873" name="AutoShape 12">
                <a:extLst>
                  <a:ext uri="{FF2B5EF4-FFF2-40B4-BE49-F238E27FC236}">
                    <a16:creationId xmlns:a16="http://schemas.microsoft.com/office/drawing/2014/main" id="{C5BFBDCC-1B4B-0593-9789-035EA175B4E8}"/>
                  </a:ext>
                </a:extLst>
              </p:cNvPr>
              <p:cNvSpPr>
                <a:spLocks noChangeArrowheads="1"/>
              </p:cNvSpPr>
              <p:nvPr/>
            </p:nvSpPr>
            <p:spPr bwMode="auto">
              <a:xfrm>
                <a:off x="4416" y="3024"/>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sp>
            <p:nvSpPr>
              <p:cNvPr id="78874" name="AutoShape 13">
                <a:extLst>
                  <a:ext uri="{FF2B5EF4-FFF2-40B4-BE49-F238E27FC236}">
                    <a16:creationId xmlns:a16="http://schemas.microsoft.com/office/drawing/2014/main" id="{E516B34C-F4DC-42EF-05EB-F4CF52154651}"/>
                  </a:ext>
                </a:extLst>
              </p:cNvPr>
              <p:cNvSpPr>
                <a:spLocks noChangeArrowheads="1"/>
              </p:cNvSpPr>
              <p:nvPr/>
            </p:nvSpPr>
            <p:spPr bwMode="auto">
              <a:xfrm>
                <a:off x="3600" y="3648"/>
                <a:ext cx="288" cy="288"/>
              </a:xfrm>
              <a:prstGeom prst="foldedCorner">
                <a:avLst>
                  <a:gd name="adj" fmla="val 12500"/>
                </a:avLst>
              </a:prstGeom>
              <a:solidFill>
                <a:srgbClr val="00FFFF"/>
              </a:solidFill>
              <a:ln w="19050">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a:t>
                </a:r>
              </a:p>
            </p:txBody>
          </p:sp>
          <p:cxnSp>
            <p:nvCxnSpPr>
              <p:cNvPr id="78875" name="AutoShape 14">
                <a:extLst>
                  <a:ext uri="{FF2B5EF4-FFF2-40B4-BE49-F238E27FC236}">
                    <a16:creationId xmlns:a16="http://schemas.microsoft.com/office/drawing/2014/main" id="{45A01C49-8AE3-037E-6784-694F96DAE913}"/>
                  </a:ext>
                </a:extLst>
              </p:cNvPr>
              <p:cNvCxnSpPr>
                <a:cxnSpLocks noChangeShapeType="1"/>
                <a:endCxn id="78872" idx="1"/>
              </p:cNvCxnSpPr>
              <p:nvPr/>
            </p:nvCxnSpPr>
            <p:spPr bwMode="auto">
              <a:xfrm rot="16200000" flipH="1">
                <a:off x="-60" y="2538"/>
                <a:ext cx="1866" cy="354"/>
              </a:xfrm>
              <a:prstGeom prst="bentConnector2">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76" name="Rectangle 16">
                <a:extLst>
                  <a:ext uri="{FF2B5EF4-FFF2-40B4-BE49-F238E27FC236}">
                    <a16:creationId xmlns:a16="http://schemas.microsoft.com/office/drawing/2014/main" id="{211DE576-DD19-85DF-598D-D8F8338B1F35}"/>
                  </a:ext>
                </a:extLst>
              </p:cNvPr>
              <p:cNvSpPr>
                <a:spLocks noChangeArrowheads="1"/>
              </p:cNvSpPr>
              <p:nvPr/>
            </p:nvSpPr>
            <p:spPr bwMode="auto">
              <a:xfrm>
                <a:off x="528" y="3120"/>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implement </a:t>
                </a:r>
              </a:p>
            </p:txBody>
          </p:sp>
          <p:sp>
            <p:nvSpPr>
              <p:cNvPr id="78877" name="AutoShape 17">
                <a:extLst>
                  <a:ext uri="{FF2B5EF4-FFF2-40B4-BE49-F238E27FC236}">
                    <a16:creationId xmlns:a16="http://schemas.microsoft.com/office/drawing/2014/main" id="{77E5CBA2-E3EF-D5D0-15AC-B980A88C0F41}"/>
                  </a:ext>
                </a:extLst>
              </p:cNvPr>
              <p:cNvSpPr>
                <a:spLocks noChangeArrowheads="1"/>
              </p:cNvSpPr>
              <p:nvPr/>
            </p:nvSpPr>
            <p:spPr bwMode="auto">
              <a:xfrm>
                <a:off x="4704" y="3168"/>
                <a:ext cx="672" cy="336"/>
              </a:xfrm>
              <a:prstGeom prst="wedgeRoundRectCallout">
                <a:avLst>
                  <a:gd name="adj1" fmla="val -48065"/>
                  <a:gd name="adj2" fmla="val -80060"/>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buy / sell stocks</a:t>
                </a:r>
              </a:p>
            </p:txBody>
          </p:sp>
          <p:sp>
            <p:nvSpPr>
              <p:cNvPr id="78878" name="AutoShape 18">
                <a:extLst>
                  <a:ext uri="{FF2B5EF4-FFF2-40B4-BE49-F238E27FC236}">
                    <a16:creationId xmlns:a16="http://schemas.microsoft.com/office/drawing/2014/main" id="{F16A720D-0438-95D5-27F8-B49362A74D1A}"/>
                  </a:ext>
                </a:extLst>
              </p:cNvPr>
              <p:cNvSpPr>
                <a:spLocks noChangeArrowheads="1"/>
              </p:cNvSpPr>
              <p:nvPr/>
            </p:nvSpPr>
            <p:spPr bwMode="auto">
              <a:xfrm>
                <a:off x="3888" y="3888"/>
                <a:ext cx="672" cy="336"/>
              </a:xfrm>
              <a:prstGeom prst="wedgeRoundRectCallout">
                <a:avLst>
                  <a:gd name="adj1" fmla="val -50597"/>
                  <a:gd name="adj2" fmla="val -90181"/>
                  <a:gd name="adj3" fmla="val 16667"/>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6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Carry the result</a:t>
                </a:r>
              </a:p>
            </p:txBody>
          </p:sp>
          <p:sp>
            <p:nvSpPr>
              <p:cNvPr id="78879" name="Rectangle 19">
                <a:extLst>
                  <a:ext uri="{FF2B5EF4-FFF2-40B4-BE49-F238E27FC236}">
                    <a16:creationId xmlns:a16="http://schemas.microsoft.com/office/drawing/2014/main" id="{9FE0FD4A-5C2D-EAF0-AF42-B0FC1AAD62C5}"/>
                  </a:ext>
                </a:extLst>
              </p:cNvPr>
              <p:cNvSpPr>
                <a:spLocks noChangeArrowheads="1"/>
              </p:cNvSpPr>
              <p:nvPr/>
            </p:nvSpPr>
            <p:spPr bwMode="auto">
              <a:xfrm>
                <a:off x="3744" y="279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send agent</a:t>
                </a:r>
              </a:p>
            </p:txBody>
          </p:sp>
          <p:sp>
            <p:nvSpPr>
              <p:cNvPr id="78880" name="Rectangle 20">
                <a:extLst>
                  <a:ext uri="{FF2B5EF4-FFF2-40B4-BE49-F238E27FC236}">
                    <a16:creationId xmlns:a16="http://schemas.microsoft.com/office/drawing/2014/main" id="{BE2BD6C9-2C6F-6831-FEEE-882332F613F9}"/>
                  </a:ext>
                </a:extLst>
              </p:cNvPr>
              <p:cNvSpPr>
                <a:spLocks noChangeArrowheads="1"/>
              </p:cNvSpPr>
              <p:nvPr/>
            </p:nvSpPr>
            <p:spPr bwMode="auto">
              <a:xfrm>
                <a:off x="3792" y="3408"/>
                <a:ext cx="7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receive agent</a:t>
                </a:r>
              </a:p>
            </p:txBody>
          </p:sp>
          <p:cxnSp>
            <p:nvCxnSpPr>
              <p:cNvPr id="78881" name="AutoShape 37">
                <a:extLst>
                  <a:ext uri="{FF2B5EF4-FFF2-40B4-BE49-F238E27FC236}">
                    <a16:creationId xmlns:a16="http://schemas.microsoft.com/office/drawing/2014/main" id="{3CE100EB-E59F-95F6-B6CA-3573B9527284}"/>
                  </a:ext>
                </a:extLst>
              </p:cNvPr>
              <p:cNvCxnSpPr>
                <a:cxnSpLocks noChangeShapeType="1"/>
                <a:stCxn id="78872" idx="3"/>
              </p:cNvCxnSpPr>
              <p:nvPr/>
            </p:nvCxnSpPr>
            <p:spPr bwMode="auto">
              <a:xfrm>
                <a:off x="1734" y="3648"/>
                <a:ext cx="906" cy="6"/>
              </a:xfrm>
              <a:prstGeom prst="straightConnector1">
                <a:avLst/>
              </a:prstGeom>
              <a:noFill/>
              <a:ln w="508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8882" name="Rectangle 38">
                <a:extLst>
                  <a:ext uri="{FF2B5EF4-FFF2-40B4-BE49-F238E27FC236}">
                    <a16:creationId xmlns:a16="http://schemas.microsoft.com/office/drawing/2014/main" id="{CE1FF862-4DF7-C982-62D3-106D7AF1C774}"/>
                  </a:ext>
                </a:extLst>
              </p:cNvPr>
              <p:cNvSpPr>
                <a:spLocks noChangeArrowheads="1"/>
              </p:cNvSpPr>
              <p:nvPr/>
            </p:nvSpPr>
            <p:spPr bwMode="auto">
              <a:xfrm>
                <a:off x="1680" y="3408"/>
                <a:ext cx="11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zh-CN" sz="1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Arial" panose="020B0604020202020204" pitchFamily="34" charset="0"/>
                  </a:rPr>
                  <a:t>dispatch</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D5CA5211-48E8-1811-0C00-2572EC8DE590}"/>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3" name="Content Placeholder 2">
            <a:extLst>
              <a:ext uri="{FF2B5EF4-FFF2-40B4-BE49-F238E27FC236}">
                <a16:creationId xmlns:a16="http://schemas.microsoft.com/office/drawing/2014/main" id="{3FE22CC0-B5EF-4AB6-A24A-B7F3DCB26AA5}"/>
              </a:ext>
            </a:extLst>
          </p:cNvPr>
          <p:cNvSpPr>
            <a:spLocks noGrp="1"/>
          </p:cNvSpPr>
          <p:nvPr>
            <p:ph idx="1"/>
          </p:nvPr>
        </p:nvSpPr>
        <p:spPr/>
        <p:txBody>
          <a:bodyPr>
            <a:normAutofit fontScale="92500" lnSpcReduction="20000"/>
          </a:bodyPr>
          <a:lstStyle/>
          <a:p>
            <a:pPr>
              <a:buFontTx/>
              <a:buNone/>
              <a:defRPr/>
            </a:pPr>
            <a:endParaRPr lang="en-US" altLang="zh-CN" sz="2000" dirty="0"/>
          </a:p>
          <a:p>
            <a:pPr>
              <a:buFontTx/>
              <a:buChar char="•"/>
              <a:defRPr/>
            </a:pPr>
            <a:r>
              <a:rPr lang="en-US" altLang="zh-CN" sz="2000" dirty="0"/>
              <a:t>We defined the scenario, such that a customer wants to trade his stocks in the remote stock market through the Internet. The remote stock market is indicated by a stock server, with maintains all the stock information.</a:t>
            </a:r>
          </a:p>
          <a:p>
            <a:pPr>
              <a:buFontTx/>
              <a:buChar char="•"/>
              <a:defRPr/>
            </a:pPr>
            <a:endParaRPr lang="en-US" altLang="zh-CN" sz="2000" dirty="0"/>
          </a:p>
          <a:p>
            <a:pPr>
              <a:buFontTx/>
              <a:buChar char="•"/>
              <a:defRPr/>
            </a:pPr>
            <a:r>
              <a:rPr lang="en-US" altLang="zh-CN" sz="2000" dirty="0"/>
              <a:t>Choice 1: sit in front of the client machine, logon to the website of the stock market, monitor the latest stock prices and pick up the right moment for trading.</a:t>
            </a:r>
          </a:p>
          <a:p>
            <a:pPr lvl="1">
              <a:buFontTx/>
              <a:buChar char="•"/>
              <a:defRPr/>
            </a:pPr>
            <a:r>
              <a:rPr lang="en-US" altLang="zh-CN" sz="2000" dirty="0"/>
              <a:t>Disadvantage: need to sit there the whole day.</a:t>
            </a:r>
          </a:p>
          <a:p>
            <a:pPr lvl="1">
              <a:buFontTx/>
              <a:buChar char="•"/>
              <a:defRPr/>
            </a:pPr>
            <a:r>
              <a:rPr lang="en-US" altLang="zh-CN" sz="2000" dirty="0"/>
              <a:t>Network connection between the client machine and the stock server need to be active all the time.</a:t>
            </a:r>
          </a:p>
          <a:p>
            <a:pPr lvl="1">
              <a:buFontTx/>
              <a:buChar char="•"/>
              <a:defRPr/>
            </a:pPr>
            <a:r>
              <a:rPr lang="en-US" altLang="zh-CN" sz="2000" dirty="0"/>
              <a:t>Network traffic is heavy because the stock prices need to be updated instantly.  </a:t>
            </a:r>
          </a:p>
          <a:p>
            <a:pPr lvl="1">
              <a:buFontTx/>
              <a:buChar char="•"/>
              <a:defRPr/>
            </a:pPr>
            <a:endParaRPr lang="en-US" altLang="zh-CN" sz="2000" dirty="0"/>
          </a:p>
          <a:p>
            <a:pPr>
              <a:buFontTx/>
              <a:buChar char="•"/>
              <a:defRPr/>
            </a:pPr>
            <a:r>
              <a:rPr lang="en-US" altLang="zh-CN" sz="2000" dirty="0"/>
              <a:t>Choice 2: implement an intelligent agent, and let the agent monitor the stock market for the customer.</a:t>
            </a:r>
          </a:p>
          <a:p>
            <a:pPr lvl="1">
              <a:buFontTx/>
              <a:buChar char="•"/>
              <a:defRPr/>
            </a:pPr>
            <a:r>
              <a:rPr lang="en-US" altLang="zh-CN" sz="2000" dirty="0"/>
              <a:t>Disadvantages: the network connection still needs to be keep active all the time.</a:t>
            </a:r>
          </a:p>
          <a:p>
            <a:pPr lvl="1">
              <a:buFontTx/>
              <a:buChar char="•"/>
              <a:defRPr/>
            </a:pPr>
            <a:r>
              <a:rPr lang="en-US" altLang="zh-CN" sz="2000" dirty="0"/>
              <a:t>Disadvantages: the network traffic for instant stock prices updating remains the same.</a:t>
            </a:r>
          </a:p>
          <a:p>
            <a:pPr lvl="1">
              <a:buFont typeface="Wingdings" panose="05000000000000000000" pitchFamily="2" charset="2"/>
              <a:buNone/>
              <a:defRPr/>
            </a:pPr>
            <a:endParaRPr lang="en-US" altLang="zh-C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6">
            <a:extLst>
              <a:ext uri="{FF2B5EF4-FFF2-40B4-BE49-F238E27FC236}">
                <a16:creationId xmlns:a16="http://schemas.microsoft.com/office/drawing/2014/main" id="{B9AF2C37-4C18-F045-A8BF-4BACDD8831D3}"/>
              </a:ext>
            </a:extLst>
          </p:cNvPr>
          <p:cNvSpPr>
            <a:spLocks noGrp="1" noChangeArrowheads="1"/>
          </p:cNvSpPr>
          <p:nvPr>
            <p:ph type="title"/>
          </p:nvPr>
        </p:nvSpPr>
        <p:spPr/>
        <p:txBody>
          <a:bodyPr/>
          <a:lstStyle/>
          <a:p>
            <a:r>
              <a:rPr lang="en-US" altLang="zh-CN" b="1">
                <a:ea typeface="宋体" panose="02010600030101010101" pitchFamily="2" charset="-122"/>
              </a:rPr>
              <a:t>Why do we need mobile agents?</a:t>
            </a:r>
            <a:endParaRPr lang="en-US" altLang="en-US"/>
          </a:p>
        </p:txBody>
      </p:sp>
      <p:sp>
        <p:nvSpPr>
          <p:cNvPr id="8" name="Content Placeholder 7">
            <a:extLst>
              <a:ext uri="{FF2B5EF4-FFF2-40B4-BE49-F238E27FC236}">
                <a16:creationId xmlns:a16="http://schemas.microsoft.com/office/drawing/2014/main" id="{7B0E9847-41E3-4812-974B-D399618334AD}"/>
              </a:ext>
            </a:extLst>
          </p:cNvPr>
          <p:cNvSpPr>
            <a:spLocks noGrp="1"/>
          </p:cNvSpPr>
          <p:nvPr>
            <p:ph idx="1"/>
          </p:nvPr>
        </p:nvSpPr>
        <p:spPr/>
        <p:txBody>
          <a:bodyPr>
            <a:normAutofit fontScale="70000" lnSpcReduction="20000"/>
          </a:bodyPr>
          <a:lstStyle/>
          <a:p>
            <a:pPr>
              <a:buFontTx/>
              <a:buChar char="•"/>
              <a:defRPr/>
            </a:pPr>
            <a:r>
              <a:rPr lang="en-US" altLang="zh-CN" sz="3500" dirty="0"/>
              <a:t>Choice 3: implement an mobile intelligent agent, which can be delivered  to the remote server. Therefore the missions of stock trading can be fulfilled on the remote stock server. This agent will be sent back to the client machine carrying the trade results after finishing all the operations.</a:t>
            </a:r>
          </a:p>
          <a:p>
            <a:pPr lvl="1">
              <a:buFontTx/>
              <a:buChar char="•"/>
              <a:defRPr/>
            </a:pPr>
            <a:r>
              <a:rPr lang="en-US" altLang="zh-CN" sz="3500" dirty="0"/>
              <a:t>Advantages: the network connection only need to be available during the periods of agent sending and returning back, which makes the entire system more reliable.</a:t>
            </a:r>
          </a:p>
          <a:p>
            <a:pPr lvl="1">
              <a:buFontTx/>
              <a:buChar char="•"/>
              <a:defRPr/>
            </a:pPr>
            <a:r>
              <a:rPr lang="en-US" altLang="zh-CN" sz="3500" dirty="0"/>
              <a:t>Advantages: the network traffic will become much less. Because the network resources are only charged for delivering  the mobile intelligent agent, which normally will be just a small piece of code (few k bytes).</a:t>
            </a:r>
          </a:p>
          <a:p>
            <a:pPr lvl="1">
              <a:buFontTx/>
              <a:buChar char="•"/>
              <a:defRPr/>
            </a:pPr>
            <a:endParaRPr lang="en-US" altLang="zh-CN" sz="3500" dirty="0"/>
          </a:p>
          <a:p>
            <a:pPr lvl="1">
              <a:defRPr/>
            </a:pPr>
            <a:r>
              <a:rPr lang="en-US" altLang="zh-CN" sz="3500" dirty="0"/>
              <a:t>This example shows that the mobile agent system does give us some benefits when it is used in particular situations.</a:t>
            </a:r>
          </a:p>
          <a:p>
            <a:pPr>
              <a:defRPr/>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85771C-68E2-4AD2-91CE-B84BF5576903}"/>
              </a:ext>
            </a:extLst>
          </p:cNvPr>
          <p:cNvSpPr>
            <a:spLocks noGrp="1"/>
          </p:cNvSpPr>
          <p:nvPr>
            <p:ph type="title"/>
          </p:nvPr>
        </p:nvSpPr>
        <p:spPr/>
        <p:txBody>
          <a:bodyPr>
            <a:normAutofit/>
          </a:bodyPr>
          <a:lstStyle/>
          <a:p>
            <a:pPr>
              <a:defRPr/>
            </a:pPr>
            <a:r>
              <a:rPr lang="en-US" dirty="0"/>
              <a:t>Different Types of Agents (Continue…)</a:t>
            </a:r>
          </a:p>
        </p:txBody>
      </p:sp>
      <p:sp>
        <p:nvSpPr>
          <p:cNvPr id="6" name="Content Placeholder 5">
            <a:extLst>
              <a:ext uri="{FF2B5EF4-FFF2-40B4-BE49-F238E27FC236}">
                <a16:creationId xmlns:a16="http://schemas.microsoft.com/office/drawing/2014/main" id="{3AEE31C9-32F8-4D83-A6A2-D73D94AEA78B}"/>
              </a:ext>
            </a:extLst>
          </p:cNvPr>
          <p:cNvSpPr>
            <a:spLocks noGrp="1"/>
          </p:cNvSpPr>
          <p:nvPr>
            <p:ph idx="1"/>
          </p:nvPr>
        </p:nvSpPr>
        <p:spPr/>
        <p:txBody>
          <a:bodyPr>
            <a:normAutofit fontScale="77500" lnSpcReduction="20000"/>
          </a:bodyPr>
          <a:lstStyle/>
          <a:p>
            <a:pPr>
              <a:defRPr/>
            </a:pPr>
            <a:r>
              <a:rPr lang="en-US" b="1" dirty="0"/>
              <a:t>Interface Agent:</a:t>
            </a:r>
          </a:p>
          <a:p>
            <a:pPr lvl="1">
              <a:defRPr/>
            </a:pPr>
            <a:r>
              <a:rPr lang="en-US" dirty="0"/>
              <a:t>Are agents that assist an end user in the use of one or more applications.</a:t>
            </a:r>
          </a:p>
          <a:p>
            <a:pPr lvl="1">
              <a:defRPr/>
            </a:pPr>
            <a:r>
              <a:rPr lang="en-US" dirty="0"/>
              <a:t>An interface agent has </a:t>
            </a:r>
            <a:r>
              <a:rPr lang="en-US" b="1" dirty="0"/>
              <a:t>learning capabilities</a:t>
            </a:r>
            <a:r>
              <a:rPr lang="en-US" dirty="0"/>
              <a:t>.</a:t>
            </a:r>
          </a:p>
          <a:p>
            <a:pPr lvl="1">
              <a:defRPr/>
            </a:pPr>
            <a:r>
              <a:rPr lang="en-US" dirty="0"/>
              <a:t>The more often it interacts with the user, the better its assistance become.</a:t>
            </a:r>
          </a:p>
          <a:p>
            <a:pPr lvl="1">
              <a:defRPr/>
            </a:pPr>
            <a:r>
              <a:rPr lang="en-US" dirty="0"/>
              <a:t>For example: special interface agent exists that actively seek to bring buyers and sellers together.</a:t>
            </a:r>
          </a:p>
          <a:p>
            <a:pPr>
              <a:defRPr/>
            </a:pPr>
            <a:r>
              <a:rPr lang="en-US" b="1" dirty="0"/>
              <a:t>Information Agent:</a:t>
            </a:r>
          </a:p>
          <a:p>
            <a:pPr lvl="1">
              <a:defRPr/>
            </a:pPr>
            <a:r>
              <a:rPr lang="en-US" dirty="0"/>
              <a:t>The main function of these agents is to manage information from many different sources.</a:t>
            </a:r>
          </a:p>
          <a:p>
            <a:pPr lvl="1">
              <a:defRPr/>
            </a:pPr>
            <a:r>
              <a:rPr lang="en-US" dirty="0"/>
              <a:t>Managing information includes ordering, filtering, collating and so on.</a:t>
            </a:r>
          </a:p>
          <a:p>
            <a:pPr lvl="1">
              <a:defRPr/>
            </a:pPr>
            <a:r>
              <a:rPr lang="en-US" dirty="0"/>
              <a:t>For example: an e-mail agent may be capable of filtering unwanted mail from its owner’s mailbox or automatically distributing incoming mail into appropriate subject-specific mailboxes.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2">
            <a:extLst>
              <a:ext uri="{FF2B5EF4-FFF2-40B4-BE49-F238E27FC236}">
                <a16:creationId xmlns:a16="http://schemas.microsoft.com/office/drawing/2014/main" id="{5D8754E1-ACE9-E3AC-F507-9D180C865765}"/>
              </a:ext>
            </a:extLst>
          </p:cNvPr>
          <p:cNvSpPr>
            <a:spLocks noGrp="1"/>
          </p:cNvSpPr>
          <p:nvPr>
            <p:ph type="ftr" sz="quarter" idx="10"/>
          </p:nvPr>
        </p:nvSpPr>
        <p:spPr>
          <a:xfrm>
            <a:off x="80772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Distributed Systems</a:t>
            </a:r>
          </a:p>
        </p:txBody>
      </p:sp>
      <p:sp>
        <p:nvSpPr>
          <p:cNvPr id="83971" name="Slide Number Placeholder 3">
            <a:extLst>
              <a:ext uri="{FF2B5EF4-FFF2-40B4-BE49-F238E27FC236}">
                <a16:creationId xmlns:a16="http://schemas.microsoft.com/office/drawing/2014/main" id="{117B2BEF-5A68-81DB-F874-053A619BDDB7}"/>
              </a:ext>
            </a:extLst>
          </p:cNvPr>
          <p:cNvSpPr>
            <a:spLocks noGrp="1"/>
          </p:cNvSpPr>
          <p:nvPr>
            <p:ph type="sldNum" sz="quarter" idx="11"/>
          </p:nvPr>
        </p:nvSpPr>
        <p:spPr>
          <a:xfrm>
            <a:off x="8077200" y="63563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6628F635-7737-48E5-890C-D7C06ABA928F}" type="slidenum">
              <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aphicFrame>
        <p:nvGraphicFramePr>
          <p:cNvPr id="146434" name="Group 2">
            <a:extLst>
              <a:ext uri="{FF2B5EF4-FFF2-40B4-BE49-F238E27FC236}">
                <a16:creationId xmlns:a16="http://schemas.microsoft.com/office/drawing/2014/main" id="{971AC5A6-7D21-49BA-BE5B-019AE2F12986}"/>
              </a:ext>
            </a:extLst>
          </p:cNvPr>
          <p:cNvGraphicFramePr>
            <a:graphicFrameLocks noGrp="1"/>
          </p:cNvGraphicFramePr>
          <p:nvPr/>
        </p:nvGraphicFramePr>
        <p:xfrm>
          <a:off x="2133601" y="1524001"/>
          <a:ext cx="7908925" cy="3222626"/>
        </p:xfrm>
        <a:graphic>
          <a:graphicData uri="http://schemas.openxmlformats.org/drawingml/2006/table">
            <a:tbl>
              <a:tblPr/>
              <a:tblGrid>
                <a:gridCol w="1927225">
                  <a:extLst>
                    <a:ext uri="{9D8B030D-6E8A-4147-A177-3AD203B41FA5}">
                      <a16:colId xmlns:a16="http://schemas.microsoft.com/office/drawing/2014/main" val="20000"/>
                    </a:ext>
                  </a:extLst>
                </a:gridCol>
                <a:gridCol w="1363663">
                  <a:extLst>
                    <a:ext uri="{9D8B030D-6E8A-4147-A177-3AD203B41FA5}">
                      <a16:colId xmlns:a16="http://schemas.microsoft.com/office/drawing/2014/main" val="20001"/>
                    </a:ext>
                  </a:extLst>
                </a:gridCol>
                <a:gridCol w="4618037">
                  <a:extLst>
                    <a:ext uri="{9D8B030D-6E8A-4147-A177-3AD203B41FA5}">
                      <a16:colId xmlns:a16="http://schemas.microsoft.com/office/drawing/2014/main" val="20002"/>
                    </a:ext>
                  </a:extLst>
                </a:gridCol>
              </a:tblGrid>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Property</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Common to all agents?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1" i="0" u="none" strike="noStrike" cap="none" normalizeH="0" baseline="0">
                          <a:ln>
                            <a:noFill/>
                          </a:ln>
                          <a:solidFill>
                            <a:schemeClr val="tx1"/>
                          </a:solidFill>
                          <a:effectLst/>
                          <a:latin typeface="Arial" charset="0"/>
                          <a:ea typeface="宋体" pitchFamily="2" charset="-122"/>
                        </a:rPr>
                        <a:t>Description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Autonomous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act on its own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1"/>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Responds timely to changes in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2"/>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Proactive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Initiates actions that affects its environment</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3"/>
                  </a:ext>
                </a:extLst>
              </a:tr>
              <a:tr h="57923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Communicative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Yes</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exchange information with users and other agents</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4"/>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Continuous</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Has a relatively long lifespan</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5"/>
                  </a:ext>
                </a:extLst>
              </a:tr>
              <a:tr h="34296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Mobile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Can migrate from one site to another</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6"/>
                  </a:ext>
                </a:extLst>
              </a:tr>
              <a:tr h="34455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Adaptive</a:t>
                      </a:r>
                    </a:p>
                  </a:txBody>
                  <a:tcPr marT="45729" marB="4572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No</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85000"/>
                        <a:buFont typeface="Wingdings 2" pitchFamily="18" charset="2"/>
                        <a:buNone/>
                        <a:tabLst/>
                      </a:pPr>
                      <a:r>
                        <a:rPr kumimoji="0" lang="en-US" sz="1600" b="0" i="0" u="none" strike="noStrike" cap="none" normalizeH="0" baseline="0">
                          <a:ln>
                            <a:noFill/>
                          </a:ln>
                          <a:solidFill>
                            <a:schemeClr val="tx1"/>
                          </a:solidFill>
                          <a:effectLst/>
                          <a:latin typeface="Arial" charset="0"/>
                          <a:ea typeface="宋体" pitchFamily="2" charset="-122"/>
                        </a:rPr>
                        <a:t>Capable of learning</a:t>
                      </a:r>
                    </a:p>
                  </a:txBody>
                  <a:tcPr marT="45729" marB="4572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7"/>
                  </a:ext>
                </a:extLst>
              </a:tr>
            </a:tbl>
          </a:graphicData>
        </a:graphic>
      </p:graphicFrame>
      <p:sp>
        <p:nvSpPr>
          <p:cNvPr id="84010" name="Rectangle 40">
            <a:extLst>
              <a:ext uri="{FF2B5EF4-FFF2-40B4-BE49-F238E27FC236}">
                <a16:creationId xmlns:a16="http://schemas.microsoft.com/office/drawing/2014/main" id="{B2D80498-99F0-0A1A-45BC-39D20672483F}"/>
              </a:ext>
            </a:extLst>
          </p:cNvPr>
          <p:cNvSpPr>
            <a:spLocks noChangeArrowheads="1"/>
          </p:cNvSpPr>
          <p:nvPr/>
        </p:nvSpPr>
        <p:spPr bwMode="auto">
          <a:xfrm>
            <a:off x="2971800" y="457200"/>
            <a:ext cx="6781800" cy="5334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r>
              <a:rPr kumimoji="1"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Software Agents in Distributed Systems</a:t>
            </a:r>
          </a:p>
        </p:txBody>
      </p:sp>
      <p:sp>
        <p:nvSpPr>
          <p:cNvPr id="84011" name="Rectangle 41">
            <a:extLst>
              <a:ext uri="{FF2B5EF4-FFF2-40B4-BE49-F238E27FC236}">
                <a16:creationId xmlns:a16="http://schemas.microsoft.com/office/drawing/2014/main" id="{8C377853-7714-A63C-3818-333606B5F757}"/>
              </a:ext>
            </a:extLst>
          </p:cNvPr>
          <p:cNvSpPr>
            <a:spLocks noChangeArrowheads="1"/>
          </p:cNvSpPr>
          <p:nvPr/>
        </p:nvSpPr>
        <p:spPr bwMode="auto">
          <a:xfrm>
            <a:off x="3124200" y="5105400"/>
            <a:ext cx="5943600" cy="8445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342900" marR="0" lvl="0" indent="-342900" algn="l" defTabSz="914400" rtl="0" eaLnBrk="1" fontAlgn="base" latinLnBrk="0" hangingPunct="1">
              <a:lnSpc>
                <a:spcPct val="100000"/>
              </a:lnSpc>
              <a:spcBef>
                <a:spcPct val="20000"/>
              </a:spcBef>
              <a:spcAft>
                <a:spcPct val="0"/>
              </a:spcAft>
              <a:buClr>
                <a:srgbClr val="99CC00"/>
              </a:buClr>
              <a:buSzPct val="60000"/>
              <a:buFont typeface="Wingdings" panose="05000000000000000000" pitchFamily="2" charset="2"/>
              <a:buNone/>
              <a:tabLst/>
              <a:defRPr/>
            </a:pPr>
            <a:r>
              <a:rPr kumimoji="1"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mn-ea"/>
                <a:cs typeface="Arial" panose="020B0604020202020204" pitchFamily="34" charset="0"/>
              </a:rPr>
              <a:t>Some important properties by which different types of agents can be distinguished.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4">
            <a:extLst>
              <a:ext uri="{FF2B5EF4-FFF2-40B4-BE49-F238E27FC236}">
                <a16:creationId xmlns:a16="http://schemas.microsoft.com/office/drawing/2014/main" id="{0B8E0CE4-894D-C8C6-B00E-E517ECB390B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BA11360-53FC-411F-A290-46060D11169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19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4995" name="Rectangle 2">
            <a:extLst>
              <a:ext uri="{FF2B5EF4-FFF2-40B4-BE49-F238E27FC236}">
                <a16:creationId xmlns:a16="http://schemas.microsoft.com/office/drawing/2014/main" id="{636AC3F5-B994-206F-AC55-357616AF3E21}"/>
              </a:ext>
            </a:extLst>
          </p:cNvPr>
          <p:cNvSpPr>
            <a:spLocks noGrp="1" noChangeArrowheads="1"/>
          </p:cNvSpPr>
          <p:nvPr>
            <p:ph type="title"/>
          </p:nvPr>
        </p:nvSpPr>
        <p:spPr>
          <a:xfrm>
            <a:off x="1981200" y="557214"/>
            <a:ext cx="8229600" cy="579437"/>
          </a:xfrm>
          <a:noFill/>
        </p:spPr>
        <p:txBody>
          <a:bodyPr anchorCtr="1">
            <a:spAutoFit/>
          </a:bodyPr>
          <a:lstStyle/>
          <a:p>
            <a:pPr eaLnBrk="1" hangingPunct="1"/>
            <a:r>
              <a:rPr lang="en-US" altLang="en-US" sz="3200" b="1">
                <a:solidFill>
                  <a:srgbClr val="669900"/>
                </a:solidFill>
              </a:rPr>
              <a:t>Variants of Client Sever Model</a:t>
            </a:r>
          </a:p>
        </p:txBody>
      </p:sp>
      <p:graphicFrame>
        <p:nvGraphicFramePr>
          <p:cNvPr id="39955" name="Group 19">
            <a:extLst>
              <a:ext uri="{FF2B5EF4-FFF2-40B4-BE49-F238E27FC236}">
                <a16:creationId xmlns:a16="http://schemas.microsoft.com/office/drawing/2014/main" id="{5DE96FF8-7D7F-46B7-B609-9E29D729C733}"/>
              </a:ext>
            </a:extLst>
          </p:cNvPr>
          <p:cNvGraphicFramePr>
            <a:graphicFrameLocks noGrp="1"/>
          </p:cNvGraphicFramePr>
          <p:nvPr>
            <p:ph type="tbl" idx="1"/>
            <p:extLst>
              <p:ext uri="{D42A27DB-BD31-4B8C-83A1-F6EECF244321}">
                <p14:modId xmlns:p14="http://schemas.microsoft.com/office/powerpoint/2010/main" val="2465851869"/>
              </p:ext>
            </p:extLst>
          </p:nvPr>
        </p:nvGraphicFramePr>
        <p:xfrm>
          <a:off x="2057400" y="1219201"/>
          <a:ext cx="8229600" cy="58213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821363">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Network computers</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Applications run on a desktop computer local to the user.</a:t>
                      </a:r>
                    </a:p>
                    <a:p>
                      <a:pPr marL="682625" marR="0" lvl="1"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operating systems and application software for desktop computers typically require much of the active code and data to be located on a local disk. </a:t>
                      </a: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0070C0"/>
                          </a:solidFill>
                          <a:effectLst/>
                          <a:latin typeface="Arial" charset="0"/>
                          <a:ea typeface="宋体" pitchFamily="2" charset="-122"/>
                          <a:cs typeface="Arial" charset="0"/>
                        </a:rPr>
                        <a:t>But for the case of Network Computers: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It downloads its operating system and any  application software needed by the user from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Applications are run locally but the file are managed by a remote file server.</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Network applications such as a Web browser can also be run.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Since all the application data and code is stored by a file server, the user may migrate from one network computer to other.</a:t>
                      </a:r>
                    </a:p>
                  </a:txBody>
                  <a:tcPr marT="45712" marB="4571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4999" name="Text Box 9">
            <a:extLst>
              <a:ext uri="{FF2B5EF4-FFF2-40B4-BE49-F238E27FC236}">
                <a16:creationId xmlns:a16="http://schemas.microsoft.com/office/drawing/2014/main" id="{CAA52FE8-0464-02D2-5875-2209B732CF9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FD31-A552-E065-FC79-50CCC735F114}"/>
              </a:ext>
            </a:extLst>
          </p:cNvPr>
          <p:cNvSpPr>
            <a:spLocks noGrp="1"/>
          </p:cNvSpPr>
          <p:nvPr>
            <p:ph type="title"/>
          </p:nvPr>
        </p:nvSpPr>
        <p:spPr/>
        <p:txBody>
          <a:bodyPr/>
          <a:lstStyle/>
          <a:p>
            <a:r>
              <a:rPr lang="en-SG" dirty="0"/>
              <a:t>System Architectural Style</a:t>
            </a:r>
          </a:p>
        </p:txBody>
      </p:sp>
      <p:sp>
        <p:nvSpPr>
          <p:cNvPr id="3" name="Content Placeholder 2">
            <a:extLst>
              <a:ext uri="{FF2B5EF4-FFF2-40B4-BE49-F238E27FC236}">
                <a16:creationId xmlns:a16="http://schemas.microsoft.com/office/drawing/2014/main" id="{92AD97BB-4470-B3FE-338A-E59DE48F0D4B}"/>
              </a:ext>
            </a:extLst>
          </p:cNvPr>
          <p:cNvSpPr>
            <a:spLocks noGrp="1"/>
          </p:cNvSpPr>
          <p:nvPr>
            <p:ph idx="1"/>
          </p:nvPr>
        </p:nvSpPr>
        <p:spPr/>
        <p:txBody>
          <a:bodyPr/>
          <a:lstStyle/>
          <a:p>
            <a:r>
              <a:rPr lang="en-SG" dirty="0"/>
              <a:t>System architectural styles cover the physical organization of components and processes over a distributed infrastructure.</a:t>
            </a:r>
          </a:p>
          <a:p>
            <a:r>
              <a:rPr lang="en-SG" dirty="0"/>
              <a:t> They provide a set of reference models for the deployment of such systems and help engineers identify the major advantages and drawbacks of a given deployment and whether it is applicable for a specific class of applications.</a:t>
            </a:r>
          </a:p>
          <a:p>
            <a:r>
              <a:rPr lang="en-SG" dirty="0"/>
              <a:t> In this section, we introduce two fundamental reference styles:</a:t>
            </a:r>
          </a:p>
          <a:p>
            <a:pPr lvl="1"/>
            <a:r>
              <a:rPr lang="en-SG" dirty="0"/>
              <a:t>client/server and</a:t>
            </a:r>
          </a:p>
          <a:p>
            <a:pPr lvl="1"/>
            <a:r>
              <a:rPr lang="en-SG" dirty="0"/>
              <a:t> peer-to-peer.</a:t>
            </a:r>
          </a:p>
        </p:txBody>
      </p:sp>
    </p:spTree>
    <p:extLst>
      <p:ext uri="{BB962C8B-B14F-4D97-AF65-F5344CB8AC3E}">
        <p14:creationId xmlns:p14="http://schemas.microsoft.com/office/powerpoint/2010/main" val="2835330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30234B3E-E6C9-72B4-BFDF-01DF225EA57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A93BE6C8-3ED0-4676-BF56-171F04B9D453}"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259" name="Rectangle 2">
            <a:extLst>
              <a:ext uri="{FF2B5EF4-FFF2-40B4-BE49-F238E27FC236}">
                <a16:creationId xmlns:a16="http://schemas.microsoft.com/office/drawing/2014/main" id="{BCFCE564-2D7E-5BBC-C11A-B46AD1CE5BAC}"/>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0453" name="Group 37">
            <a:extLst>
              <a:ext uri="{FF2B5EF4-FFF2-40B4-BE49-F238E27FC236}">
                <a16:creationId xmlns:a16="http://schemas.microsoft.com/office/drawing/2014/main" id="{50B6A1FF-1644-497E-B4F4-499A76AD41B6}"/>
              </a:ext>
            </a:extLst>
          </p:cNvPr>
          <p:cNvGraphicFramePr>
            <a:graphicFrameLocks noGrp="1"/>
          </p:cNvGraphicFramePr>
          <p:nvPr>
            <p:ph type="tbl" idx="1"/>
            <p:extLst>
              <p:ext uri="{D42A27DB-BD31-4B8C-83A1-F6EECF244321}">
                <p14:modId xmlns:p14="http://schemas.microsoft.com/office/powerpoint/2010/main" val="1512781930"/>
              </p:ext>
            </p:extLst>
          </p:nvPr>
        </p:nvGraphicFramePr>
        <p:xfrm>
          <a:off x="609599" y="1219201"/>
          <a:ext cx="11213805" cy="5565775"/>
        </p:xfrm>
        <a:graphic>
          <a:graphicData uri="http://schemas.openxmlformats.org/drawingml/2006/table">
            <a:tbl>
              <a:tblPr rtl="1"/>
              <a:tblGrid>
                <a:gridCol w="11213805">
                  <a:extLst>
                    <a:ext uri="{9D8B030D-6E8A-4147-A177-3AD203B41FA5}">
                      <a16:colId xmlns:a16="http://schemas.microsoft.com/office/drawing/2014/main" val="20000"/>
                    </a:ext>
                  </a:extLst>
                </a:gridCol>
              </a:tblGrid>
              <a:tr h="5565775">
                <a:tc>
                  <a:txBody>
                    <a:bodyPr/>
                    <a:lstStyle/>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Performance Issues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Performance issues arises from the limited processing and communication capacities of computers.</a:t>
                      </a:r>
                    </a:p>
                    <a:p>
                      <a:pPr marL="1265238" marR="0" lvl="1" indent="-350838"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Following parameters are the matrices to measure the performance of a system.</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400" b="0" i="0" u="none" strike="noStrike" cap="none" normalizeH="0" baseline="0" dirty="0">
                          <a:ln>
                            <a:noFill/>
                          </a:ln>
                          <a:solidFill>
                            <a:srgbClr val="CC0099"/>
                          </a:solidFill>
                          <a:effectLst/>
                          <a:latin typeface="Arial" charset="0"/>
                          <a:ea typeface="宋体" pitchFamily="2" charset="-122"/>
                          <a:cs typeface="Arial" charset="0"/>
                        </a:rPr>
                        <a:t>Responsiveness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Users of interactive applications require a fast and consistent response of interaction; but client program often need to access shared resources.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000" b="0" i="0" u="none" strike="noStrike" cap="none" normalizeH="0" baseline="0" dirty="0">
                          <a:ln>
                            <a:noFill/>
                          </a:ln>
                          <a:solidFill>
                            <a:srgbClr val="FF0000"/>
                          </a:solidFill>
                          <a:effectLst/>
                          <a:latin typeface="Arial" charset="0"/>
                          <a:ea typeface="宋体" pitchFamily="2" charset="-122"/>
                          <a:cs typeface="Arial" charset="0"/>
                        </a:rPr>
                        <a:t>When a remote service is invoked, the speed at which the response is generated is determined not just by the load and performance of the server and the network but also by delays in all the software components involved.</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E.g. a web browser can access the cached pages faster than the non-cached pages.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1" marB="45721"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6263" name="Text Box 9">
            <a:extLst>
              <a:ext uri="{FF2B5EF4-FFF2-40B4-BE49-F238E27FC236}">
                <a16:creationId xmlns:a16="http://schemas.microsoft.com/office/drawing/2014/main" id="{0F5FA2DA-A066-5F73-7444-B9B2F00D1AEC}"/>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9F5127C5-BE3F-CBEE-9967-E1F2BA8E948C}"/>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8308" name="Slide Number Placeholder 3">
            <a:extLst>
              <a:ext uri="{FF2B5EF4-FFF2-40B4-BE49-F238E27FC236}">
                <a16:creationId xmlns:a16="http://schemas.microsoft.com/office/drawing/2014/main" id="{CD547201-E234-E8DA-D57E-F2BC810B8BE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39B5753E-31F0-43D7-A04E-0D092B13A230}"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309" name="Rectangle 4">
            <a:extLst>
              <a:ext uri="{FF2B5EF4-FFF2-40B4-BE49-F238E27FC236}">
                <a16:creationId xmlns:a16="http://schemas.microsoft.com/office/drawing/2014/main" id="{912EA05C-57E7-9C3E-655E-2D81A36155F8}"/>
              </a:ext>
            </a:extLst>
          </p:cNvPr>
          <p:cNvSpPr>
            <a:spLocks noChangeArrowheads="1"/>
          </p:cNvSpPr>
          <p:nvPr/>
        </p:nvSpPr>
        <p:spPr bwMode="auto">
          <a:xfrm>
            <a:off x="484741" y="1630496"/>
            <a:ext cx="10972799" cy="4068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Wingdings" panose="05000000000000000000" pitchFamily="2" charset="2"/>
              <a:buChar char="§"/>
              <a:tabLst>
                <a:tab pos="969963" algn="l"/>
                <a:tab pos="1485900" algn="l"/>
                <a:tab pos="1600200" algn="l"/>
                <a:tab pos="1716088"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969963" algn="l"/>
                <a:tab pos="1485900" algn="l"/>
                <a:tab pos="1600200" algn="l"/>
                <a:tab pos="1716088" algn="l"/>
              </a:tabLst>
              <a:defRPr sz="2800">
                <a:solidFill>
                  <a:schemeClr val="tx1"/>
                </a:solidFill>
                <a:latin typeface="Arial" panose="020B0604020202020204" pitchFamily="34" charset="0"/>
                <a:cs typeface="Arial" panose="020B0604020202020204" pitchFamily="34" charset="0"/>
              </a:defRPr>
            </a:lvl2pPr>
            <a:lvl3pPr marL="2057400" indent="-342900">
              <a:spcBef>
                <a:spcPct val="20000"/>
              </a:spcBef>
              <a:buFont typeface="Wingdings" panose="05000000000000000000" pitchFamily="2" charset="2"/>
              <a:buChar char="v"/>
              <a:tabLst>
                <a:tab pos="969963" algn="l"/>
                <a:tab pos="1485900" algn="l"/>
                <a:tab pos="1600200" algn="l"/>
                <a:tab pos="1716088" algn="l"/>
              </a:tabLst>
              <a:defRPr sz="2400">
                <a:solidFill>
                  <a:schemeClr val="tx1"/>
                </a:solidFill>
                <a:latin typeface="Arial" panose="020B0604020202020204" pitchFamily="34" charset="0"/>
                <a:cs typeface="Arial" panose="020B0604020202020204" pitchFamily="34" charset="0"/>
              </a:defRPr>
            </a:lvl3pPr>
            <a:lvl4pPr marL="2514600" indent="-342900">
              <a:spcBef>
                <a:spcPct val="20000"/>
              </a:spcBef>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969963" algn="l"/>
                <a:tab pos="1485900" algn="l"/>
                <a:tab pos="1600200" algn="l"/>
                <a:tab pos="1716088" algn="l"/>
              </a:tabLst>
              <a:defRPr sz="2000">
                <a:solidFill>
                  <a:schemeClr val="tx1"/>
                </a:solidFill>
                <a:latin typeface="Arial" panose="020B0604020202020204" pitchFamily="34" charset="0"/>
                <a:cs typeface="Arial" panose="020B0604020202020204" pitchFamily="34" charset="0"/>
              </a:defRPr>
            </a:lvl9pPr>
          </a:lstStyle>
          <a:p>
            <a:pPr marL="2057400" marR="0" lvl="2"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v"/>
              <a:tabLst>
                <a:tab pos="969963" algn="l"/>
                <a:tab pos="1485900" algn="l"/>
                <a:tab pos="1600200" algn="l"/>
                <a:tab pos="1716088" algn="l"/>
              </a:tabLst>
              <a:defRPr/>
            </a:pPr>
            <a:r>
              <a:rPr kumimoji="0" lang="en-US" altLang="en-US" sz="2800" b="0" i="0" u="none" strike="noStrike" kern="1200" cap="none" spc="0" normalizeH="0" baseline="0" noProof="0" dirty="0">
                <a:ln>
                  <a:noFill/>
                </a:ln>
                <a:solidFill>
                  <a:srgbClr val="CC0099"/>
                </a:solidFill>
                <a:effectLst/>
                <a:uLnTx/>
                <a:uFillTx/>
                <a:latin typeface="Arial" panose="020B0604020202020204" pitchFamily="34" charset="0"/>
                <a:ea typeface="+mn-ea"/>
                <a:cs typeface="Arial" panose="020B0604020202020204" pitchFamily="34" charset="0"/>
              </a:rPr>
              <a:t>Throughput</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Throughput is the rate at which the computation is done.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The ability of a distributed system to perform work for all its users is affected by processing speeds at clients and servers and by data transfer rate.</a:t>
            </a:r>
          </a:p>
          <a:p>
            <a:pPr marL="2514600" marR="0" lvl="3"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
              <a:tabLst>
                <a:tab pos="969963" algn="l"/>
                <a:tab pos="1485900" algn="l"/>
                <a:tab pos="1600200" algn="l"/>
                <a:tab pos="1716088" algn="l"/>
              </a:tabLst>
              <a:defRPr/>
            </a:pPr>
            <a:r>
              <a:rPr kumimoji="0" lang="en-US" alt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Data that is located on a remote server must be transferred from the server process to the client process, passing through several software layers in both computers. The throughput of the intervening software layers is important as well as that of the network.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5">
            <a:extLst>
              <a:ext uri="{FF2B5EF4-FFF2-40B4-BE49-F238E27FC236}">
                <a16:creationId xmlns:a16="http://schemas.microsoft.com/office/drawing/2014/main" id="{BD2C9A67-15DD-99DB-7CA0-0FD95CFC2950}"/>
              </a:ext>
            </a:extLst>
          </p:cNvPr>
          <p:cNvSpPr>
            <a:spLocks noGrp="1" noChangeArrowheads="1"/>
          </p:cNvSpPr>
          <p:nvPr>
            <p:ph type="title"/>
          </p:nvPr>
        </p:nvSpPr>
        <p:spPr/>
        <p:txBody>
          <a:bodyPr/>
          <a:lstStyle/>
          <a:p>
            <a:r>
              <a:rPr lang="en-US" altLang="en-US" sz="3200" b="1">
                <a:solidFill>
                  <a:srgbClr val="669900"/>
                </a:solidFill>
              </a:rPr>
              <a:t>Design Requirements for distributed architectures</a:t>
            </a:r>
            <a:endParaRPr lang="en-US" altLang="en-US" sz="3200"/>
          </a:p>
        </p:txBody>
      </p:sp>
      <p:sp>
        <p:nvSpPr>
          <p:cNvPr id="99331" name="Content Placeholder 6">
            <a:extLst>
              <a:ext uri="{FF2B5EF4-FFF2-40B4-BE49-F238E27FC236}">
                <a16:creationId xmlns:a16="http://schemas.microsoft.com/office/drawing/2014/main" id="{42AAE5FA-E5EC-63CA-442E-347E6980FCB4}"/>
              </a:ext>
            </a:extLst>
          </p:cNvPr>
          <p:cNvSpPr>
            <a:spLocks noGrp="1" noChangeArrowheads="1"/>
          </p:cNvSpPr>
          <p:nvPr>
            <p:ph idx="1"/>
          </p:nvPr>
        </p:nvSpPr>
        <p:spPr/>
        <p:txBody>
          <a:bodyPr/>
          <a:lstStyle/>
          <a:p>
            <a:r>
              <a:rPr lang="en-US" altLang="en-US">
                <a:solidFill>
                  <a:srgbClr val="CC3399"/>
                </a:solidFill>
              </a:rPr>
              <a:t>Load Balancing:</a:t>
            </a:r>
          </a:p>
          <a:p>
            <a:pPr lvl="1"/>
            <a:r>
              <a:rPr lang="en-US" altLang="en-US" sz="2400"/>
              <a:t>One of the purposes of distributed systems is to enable applications and service processes to proceed concurrently without competing for the same resources and to exploit the available computational resources.</a:t>
            </a:r>
          </a:p>
          <a:p>
            <a:pPr lvl="1"/>
            <a:r>
              <a:rPr lang="en-US" altLang="en-US" sz="2400"/>
              <a:t>For example, the ability to run applets on client computers removes load form the web server, enabling it to provide a better service.</a:t>
            </a:r>
          </a:p>
        </p:txBody>
      </p:sp>
      <p:sp>
        <p:nvSpPr>
          <p:cNvPr id="99332" name="Slide Number Placeholder 3">
            <a:extLst>
              <a:ext uri="{FF2B5EF4-FFF2-40B4-BE49-F238E27FC236}">
                <a16:creationId xmlns:a16="http://schemas.microsoft.com/office/drawing/2014/main" id="{5D708E07-0E7D-923F-1633-CBD19ACB613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CF9CB88B-BC9A-452D-8460-B80324F76C54}"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246CE331-060A-3695-864A-8B3CADF3A90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BFE5B58A-F3AA-4ABD-AEC1-BB26A9A974D6}"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355" name="Rectangle 2">
            <a:extLst>
              <a:ext uri="{FF2B5EF4-FFF2-40B4-BE49-F238E27FC236}">
                <a16:creationId xmlns:a16="http://schemas.microsoft.com/office/drawing/2014/main" id="{EAD59479-3FA1-F662-98ED-F4C5A31420F4}"/>
              </a:ext>
            </a:extLst>
          </p:cNvPr>
          <p:cNvSpPr>
            <a:spLocks noGrp="1" noChangeArrowheads="1"/>
          </p:cNvSpPr>
          <p:nvPr>
            <p:ph type="title"/>
          </p:nvPr>
        </p:nvSpPr>
        <p:spPr>
          <a:xfrm>
            <a:off x="1981200" y="617538"/>
            <a:ext cx="8229600" cy="457200"/>
          </a:xfrm>
          <a:noFill/>
        </p:spPr>
        <p:txBody>
          <a:bodyPr anchorCtr="1">
            <a:spAutoFit/>
          </a:bodyPr>
          <a:lstStyle/>
          <a:p>
            <a:pPr eaLnBrk="1" hangingPunct="1"/>
            <a:r>
              <a:rPr lang="en-US" altLang="en-US" sz="2400" b="1">
                <a:solidFill>
                  <a:srgbClr val="669900"/>
                </a:solidFill>
              </a:rPr>
              <a:t>Design Requirements for distributed architectures</a:t>
            </a:r>
          </a:p>
        </p:txBody>
      </p:sp>
      <p:graphicFrame>
        <p:nvGraphicFramePr>
          <p:cNvPr id="61509" name="Group 69">
            <a:extLst>
              <a:ext uri="{FF2B5EF4-FFF2-40B4-BE49-F238E27FC236}">
                <a16:creationId xmlns:a16="http://schemas.microsoft.com/office/drawing/2014/main" id="{4B9C4F5C-E5F0-4B04-9029-C817396DDCB6}"/>
              </a:ext>
            </a:extLst>
          </p:cNvPr>
          <p:cNvGraphicFramePr>
            <a:graphicFrameLocks noGrp="1"/>
          </p:cNvGraphicFramePr>
          <p:nvPr>
            <p:ph type="tbl" idx="1"/>
            <p:extLst>
              <p:ext uri="{D42A27DB-BD31-4B8C-83A1-F6EECF244321}">
                <p14:modId xmlns:p14="http://schemas.microsoft.com/office/powerpoint/2010/main" val="259758149"/>
              </p:ext>
            </p:extLst>
          </p:nvPr>
        </p:nvGraphicFramePr>
        <p:xfrm>
          <a:off x="611373" y="1150937"/>
          <a:ext cx="11249246" cy="5089525"/>
        </p:xfrm>
        <a:graphic>
          <a:graphicData uri="http://schemas.openxmlformats.org/drawingml/2006/table">
            <a:tbl>
              <a:tblPr rtl="1"/>
              <a:tblGrid>
                <a:gridCol w="11249246">
                  <a:extLst>
                    <a:ext uri="{9D8B030D-6E8A-4147-A177-3AD203B41FA5}">
                      <a16:colId xmlns:a16="http://schemas.microsoft.com/office/drawing/2014/main" val="20000"/>
                    </a:ext>
                  </a:extLst>
                </a:gridCol>
              </a:tblGrid>
              <a:tr h="5089525">
                <a:tc>
                  <a:txBody>
                    <a:bodyPr/>
                    <a:lstStyle/>
                    <a:p>
                      <a:pPr marL="350838" marR="0" lvl="0" indent="-350838" algn="l" defTabSz="914400" rtl="0" eaLnBrk="1" fontAlgn="base" latinLnBrk="0" hangingPunct="1">
                        <a:lnSpc>
                          <a:spcPct val="80000"/>
                        </a:lnSpc>
                        <a:spcBef>
                          <a:spcPct val="20000"/>
                        </a:spcBef>
                        <a:spcAft>
                          <a:spcPct val="0"/>
                        </a:spcAft>
                        <a:buClrTx/>
                        <a:buSzTx/>
                        <a:buFont typeface="Wingdings" pitchFamily="2" charset="2"/>
                        <a:buChar char="§"/>
                        <a:tabLst>
                          <a:tab pos="457200" algn="l"/>
                          <a:tab pos="1371600" algn="l"/>
                          <a:tab pos="1600200" algn="l"/>
                          <a:tab pos="1716088" algn="l"/>
                        </a:tabLst>
                      </a:pPr>
                      <a:r>
                        <a:rPr kumimoji="0" lang="en-US" sz="3200" b="0" i="0" u="none" strike="noStrike" cap="none" normalizeH="0" baseline="0" dirty="0">
                          <a:ln>
                            <a:noFill/>
                          </a:ln>
                          <a:solidFill>
                            <a:srgbClr val="A50021"/>
                          </a:solidFill>
                          <a:effectLst/>
                          <a:latin typeface="Arial" charset="0"/>
                          <a:ea typeface="宋体" pitchFamily="2" charset="-122"/>
                          <a:cs typeface="Arial" charset="0"/>
                        </a:rPr>
                        <a:t>Quality of service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ability of systems to meet deadlines.</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It depends on availability of the necessary </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computing and network resources at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   appropriate time.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This implies a requirement for the system to provide guaranteed computing and communication resources that are sufficient to enable applications to complete each task on time.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E.g. the task of displaying a frame of video</a:t>
                      </a:r>
                    </a:p>
                    <a:p>
                      <a:pPr marL="1143000" marR="0" lvl="0" indent="-34290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networks commonly used today, for example to browse the Web, may have good performance characteristics, but when they are heavily loaded their performance degrades significantly----in no way can they be said to provide </a:t>
                      </a:r>
                      <a:r>
                        <a:rPr kumimoji="0" lang="en-US" sz="2400" b="0" i="0" u="none" strike="noStrike" cap="none" normalizeH="0" baseline="0" dirty="0" err="1">
                          <a:ln>
                            <a:noFill/>
                          </a:ln>
                          <a:solidFill>
                            <a:schemeClr val="tx1"/>
                          </a:solidFill>
                          <a:effectLst/>
                          <a:latin typeface="Arial" charset="0"/>
                          <a:ea typeface="宋体" pitchFamily="2" charset="-122"/>
                          <a:cs typeface="Arial" charset="0"/>
                        </a:rPr>
                        <a:t>QoS</a:t>
                      </a:r>
                      <a:r>
                        <a:rPr kumimoji="0" lang="en-US" sz="2400" b="0" i="0" u="none" strike="noStrike" cap="none" normalizeH="0" baseline="0" dirty="0">
                          <a:ln>
                            <a:noFill/>
                          </a:ln>
                          <a:solidFill>
                            <a:schemeClr val="tx1"/>
                          </a:solidFill>
                          <a:effectLst/>
                          <a:latin typeface="Arial" charset="0"/>
                          <a:ea typeface="宋体" pitchFamily="2" charset="-122"/>
                          <a:cs typeface="Arial" charset="0"/>
                        </a:rPr>
                        <a:t>.</a:t>
                      </a:r>
                    </a:p>
                  </a:txBody>
                  <a:tcPr marT="45693" marB="4569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0359" name="Text Box 9">
            <a:extLst>
              <a:ext uri="{FF2B5EF4-FFF2-40B4-BE49-F238E27FC236}">
                <a16:creationId xmlns:a16="http://schemas.microsoft.com/office/drawing/2014/main" id="{E7295F47-2C33-BA46-8AF2-1F17E7C9D676}"/>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133D2C02-FD33-8D20-88FA-EE8FB6F05B4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FB323AFB-2F2D-4592-99C1-EC774035B378}"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03" name="Rectangle 2">
            <a:extLst>
              <a:ext uri="{FF2B5EF4-FFF2-40B4-BE49-F238E27FC236}">
                <a16:creationId xmlns:a16="http://schemas.microsoft.com/office/drawing/2014/main" id="{BB4DFC5B-9587-DDB7-F4B4-52E47FC08BD1}"/>
              </a:ext>
            </a:extLst>
          </p:cNvPr>
          <p:cNvSpPr>
            <a:spLocks noGrp="1" noChangeArrowheads="1"/>
          </p:cNvSpPr>
          <p:nvPr>
            <p:ph type="title"/>
          </p:nvPr>
        </p:nvSpPr>
        <p:spPr>
          <a:xfrm>
            <a:off x="1981200" y="304800"/>
            <a:ext cx="8229600" cy="954088"/>
          </a:xfrm>
          <a:noFill/>
        </p:spPr>
        <p:txBody>
          <a:bodyPr anchorCtr="1">
            <a:spAutoFit/>
          </a:bodyPr>
          <a:lstStyle/>
          <a:p>
            <a:pPr eaLnBrk="1" hangingPunct="1"/>
            <a:r>
              <a:rPr lang="en-US" altLang="en-US" sz="2800" b="1">
                <a:solidFill>
                  <a:srgbClr val="669900"/>
                </a:solidFill>
              </a:rPr>
              <a:t>Design Requirements for distributed architectures(Q0S)</a:t>
            </a:r>
          </a:p>
        </p:txBody>
      </p:sp>
      <p:graphicFrame>
        <p:nvGraphicFramePr>
          <p:cNvPr id="195600" name="Group 16">
            <a:extLst>
              <a:ext uri="{FF2B5EF4-FFF2-40B4-BE49-F238E27FC236}">
                <a16:creationId xmlns:a16="http://schemas.microsoft.com/office/drawing/2014/main" id="{C7C3E773-C451-422B-B502-B43631F28407}"/>
              </a:ext>
            </a:extLst>
          </p:cNvPr>
          <p:cNvGraphicFramePr>
            <a:graphicFrameLocks noGrp="1"/>
          </p:cNvGraphicFramePr>
          <p:nvPr>
            <p:ph type="tbl" idx="1"/>
            <p:extLst>
              <p:ext uri="{D42A27DB-BD31-4B8C-83A1-F6EECF244321}">
                <p14:modId xmlns:p14="http://schemas.microsoft.com/office/powerpoint/2010/main" val="93903495"/>
              </p:ext>
            </p:extLst>
          </p:nvPr>
        </p:nvGraphicFramePr>
        <p:xfrm>
          <a:off x="716095" y="1219200"/>
          <a:ext cx="10730429" cy="6272714"/>
        </p:xfrm>
        <a:graphic>
          <a:graphicData uri="http://schemas.openxmlformats.org/drawingml/2006/table">
            <a:tbl>
              <a:tblPr rtl="1"/>
              <a:tblGrid>
                <a:gridCol w="10730429">
                  <a:extLst>
                    <a:ext uri="{9D8B030D-6E8A-4147-A177-3AD203B41FA5}">
                      <a16:colId xmlns:a16="http://schemas.microsoft.com/office/drawing/2014/main" val="20000"/>
                    </a:ext>
                  </a:extLst>
                </a:gridCol>
              </a:tblGrid>
              <a:tr h="5795317">
                <a:tc>
                  <a:txBody>
                    <a:bodyPr/>
                    <a:lstStyle/>
                    <a:p>
                      <a:pPr marL="981075" marR="0" lvl="1" indent="-234950" algn="l" defTabSz="914400" rtl="0" eaLnBrk="1" fontAlgn="base" latinLnBrk="0" hangingPunct="1">
                        <a:lnSpc>
                          <a:spcPct val="80000"/>
                        </a:lnSpc>
                        <a:spcBef>
                          <a:spcPct val="20000"/>
                        </a:spcBef>
                        <a:spcAft>
                          <a:spcPct val="0"/>
                        </a:spcAft>
                        <a:buClrTx/>
                        <a:buSzTx/>
                        <a:buFont typeface="Wingdings" pitchFamily="2" charset="2"/>
                        <a:buChar char="Ø"/>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main properties of the quality of the</a:t>
                      </a:r>
                    </a:p>
                    <a:p>
                      <a:pPr marL="981075" marR="0" lvl="1" indent="-234950" algn="l" defTabSz="914400" rtl="0" eaLnBrk="1" fontAlgn="base" latinLnBrk="0" hangingPunct="1">
                        <a:lnSpc>
                          <a:spcPct val="80000"/>
                        </a:lnSpc>
                        <a:spcBef>
                          <a:spcPct val="20000"/>
                        </a:spcBef>
                        <a:spcAft>
                          <a:spcPct val="0"/>
                        </a:spcAft>
                        <a:buClrTx/>
                        <a:buSzTx/>
                        <a:buFont typeface="Wingdings" pitchFamily="2" charset="2"/>
                        <a:buNone/>
                        <a:tabLst>
                          <a:tab pos="457200" algn="l"/>
                          <a:tab pos="1371600" algn="l"/>
                          <a:tab pos="1600200" algn="l"/>
                          <a:tab pos="1716088"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service 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Reliability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Performance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Adaptability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400" b="0" i="0" u="none" strike="noStrike" cap="none" normalizeH="0" baseline="0" dirty="0">
                          <a:ln>
                            <a:noFill/>
                          </a:ln>
                          <a:solidFill>
                            <a:srgbClr val="CC0099"/>
                          </a:solidFill>
                          <a:effectLst/>
                          <a:latin typeface="Arial" charset="0"/>
                          <a:cs typeface="Arial" charset="0"/>
                        </a:rPr>
                        <a:t>Reliability &amp; Security </a:t>
                      </a:r>
                      <a:r>
                        <a:rPr kumimoji="0" lang="en-US" sz="2400" b="0" i="0" u="none" strike="noStrike" cap="none" normalizeH="0" baseline="0" dirty="0">
                          <a:ln>
                            <a:noFill/>
                          </a:ln>
                          <a:solidFill>
                            <a:schemeClr val="tx1"/>
                          </a:solidFill>
                          <a:effectLst/>
                          <a:latin typeface="Arial" charset="0"/>
                          <a:cs typeface="Arial" charset="0"/>
                        </a:rPr>
                        <a:t>issues are critical in the design of most computer systems. They are strongly related to two of the fundamental models: </a:t>
                      </a:r>
                      <a:r>
                        <a:rPr kumimoji="0" lang="en-US" sz="2400" b="1" i="0" u="none" strike="noStrike" cap="none" normalizeH="0" baseline="0" dirty="0">
                          <a:ln>
                            <a:noFill/>
                          </a:ln>
                          <a:solidFill>
                            <a:schemeClr val="tx1"/>
                          </a:solidFill>
                          <a:effectLst/>
                          <a:latin typeface="Arial" charset="0"/>
                          <a:cs typeface="Arial" charset="0"/>
                        </a:rPr>
                        <a:t>the failure model</a:t>
                      </a:r>
                      <a:r>
                        <a:rPr kumimoji="0" lang="en-US" sz="2400" b="0" i="0" u="none" strike="noStrike" cap="none" normalizeH="0" baseline="0" dirty="0">
                          <a:ln>
                            <a:noFill/>
                          </a:ln>
                          <a:solidFill>
                            <a:schemeClr val="tx1"/>
                          </a:solidFill>
                          <a:effectLst/>
                          <a:latin typeface="Arial" charset="0"/>
                          <a:cs typeface="Arial" charset="0"/>
                        </a:rPr>
                        <a:t> and </a:t>
                      </a:r>
                      <a:r>
                        <a:rPr kumimoji="0" lang="en-US" sz="2400" b="1" i="0" u="none" strike="noStrike" cap="none" normalizeH="0" baseline="0" dirty="0">
                          <a:ln>
                            <a:noFill/>
                          </a:ln>
                          <a:solidFill>
                            <a:schemeClr val="tx1"/>
                          </a:solidFill>
                          <a:effectLst/>
                          <a:latin typeface="Arial" charset="0"/>
                          <a:cs typeface="Arial" charset="0"/>
                        </a:rPr>
                        <a:t>the security model</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cs typeface="Arial" charset="0"/>
                        </a:rPr>
                        <a:t>Adaptability is to meet changing system configurations and resource availability.</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r>
                        <a:rPr kumimoji="0" lang="en-US" sz="2400" b="0" i="0" u="none" strike="noStrike" cap="none" normalizeH="0" baseline="0" dirty="0">
                          <a:ln>
                            <a:noFill/>
                          </a:ln>
                          <a:solidFill>
                            <a:schemeClr val="tx1"/>
                          </a:solidFill>
                          <a:effectLst/>
                          <a:latin typeface="Arial" charset="0"/>
                          <a:cs typeface="Arial" charset="0"/>
                        </a:rPr>
                        <a:t>Performance indicates responsiveness and computational throughput.</a:t>
                      </a: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chemeClr val="tx1"/>
                        </a:solidFill>
                        <a:effectLst/>
                        <a:latin typeface="Arial" charset="0"/>
                        <a:cs typeface="Arial" charset="0"/>
                      </a:endParaRPr>
                    </a:p>
                    <a:p>
                      <a:pPr marL="11430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tabLst>
                          <a:tab pos="457200" algn="l"/>
                          <a:tab pos="1371600" algn="l"/>
                          <a:tab pos="1600200" algn="l"/>
                          <a:tab pos="1716088" algn="l"/>
                        </a:tabLst>
                      </a:pPr>
                      <a:endParaRPr kumimoji="0" lang="en-US" sz="2400" b="0" i="0" u="none" strike="noStrike" cap="none" normalizeH="0" baseline="0" dirty="0">
                        <a:ln>
                          <a:noFill/>
                        </a:ln>
                        <a:solidFill>
                          <a:srgbClr val="CC0099"/>
                        </a:solidFill>
                        <a:effectLst/>
                        <a:latin typeface="Arial" charset="0"/>
                        <a:cs typeface="Arial" charset="0"/>
                      </a:endParaRPr>
                    </a:p>
                  </a:txBody>
                  <a:tcPr marT="45685" marB="4568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2407" name="Text Box 9">
            <a:extLst>
              <a:ext uri="{FF2B5EF4-FFF2-40B4-BE49-F238E27FC236}">
                <a16:creationId xmlns:a16="http://schemas.microsoft.com/office/drawing/2014/main" id="{A731138A-5BDB-D71A-4384-3588AFB3CB8E}"/>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4">
            <a:extLst>
              <a:ext uri="{FF2B5EF4-FFF2-40B4-BE49-F238E27FC236}">
                <a16:creationId xmlns:a16="http://schemas.microsoft.com/office/drawing/2014/main" id="{5633C53F-C687-9D17-1639-3B1FFBBB73E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fld id="{50D99F72-3AEC-4F27-B8D1-77FEACC1C981}" type="slidenum">
              <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 typeface="Wingdings" panose="05000000000000000000" pitchFamily="2" charset="2"/>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451" name="Rectangle 2">
            <a:extLst>
              <a:ext uri="{FF2B5EF4-FFF2-40B4-BE49-F238E27FC236}">
                <a16:creationId xmlns:a16="http://schemas.microsoft.com/office/drawing/2014/main" id="{35994A2F-0C9C-B6CB-3415-33919104880A}"/>
              </a:ext>
            </a:extLst>
          </p:cNvPr>
          <p:cNvSpPr>
            <a:spLocks noGrp="1" noChangeArrowheads="1"/>
          </p:cNvSpPr>
          <p:nvPr>
            <p:ph type="title"/>
          </p:nvPr>
        </p:nvSpPr>
        <p:spPr>
          <a:xfrm>
            <a:off x="1981200" y="430213"/>
            <a:ext cx="8229600" cy="831850"/>
          </a:xfrm>
          <a:noFill/>
        </p:spPr>
        <p:txBody>
          <a:bodyPr anchorCtr="1">
            <a:spAutoFit/>
          </a:bodyPr>
          <a:lstStyle/>
          <a:p>
            <a:pPr eaLnBrk="1" hangingPunct="1"/>
            <a:r>
              <a:rPr lang="en-US" altLang="en-US" sz="2400" b="1">
                <a:solidFill>
                  <a:srgbClr val="669900"/>
                </a:solidFill>
              </a:rPr>
              <a:t>Design Requirements for distributed architectures(QoS)</a:t>
            </a:r>
          </a:p>
        </p:txBody>
      </p:sp>
      <p:graphicFrame>
        <p:nvGraphicFramePr>
          <p:cNvPr id="62503" name="Group 39">
            <a:extLst>
              <a:ext uri="{FF2B5EF4-FFF2-40B4-BE49-F238E27FC236}">
                <a16:creationId xmlns:a16="http://schemas.microsoft.com/office/drawing/2014/main" id="{FADD0964-1691-437B-8964-B4B27E41A584}"/>
              </a:ext>
            </a:extLst>
          </p:cNvPr>
          <p:cNvGraphicFramePr>
            <a:graphicFrameLocks noGrp="1"/>
          </p:cNvGraphicFramePr>
          <p:nvPr>
            <p:ph type="tbl" idx="1"/>
            <p:extLst>
              <p:ext uri="{D42A27DB-BD31-4B8C-83A1-F6EECF244321}">
                <p14:modId xmlns:p14="http://schemas.microsoft.com/office/powerpoint/2010/main" val="2993974574"/>
              </p:ext>
            </p:extLst>
          </p:nvPr>
        </p:nvGraphicFramePr>
        <p:xfrm>
          <a:off x="946298" y="829340"/>
          <a:ext cx="10100930" cy="6126144"/>
        </p:xfrm>
        <a:graphic>
          <a:graphicData uri="http://schemas.openxmlformats.org/drawingml/2006/table">
            <a:tbl>
              <a:tblPr rtl="1"/>
              <a:tblGrid>
                <a:gridCol w="10100930">
                  <a:extLst>
                    <a:ext uri="{9D8B030D-6E8A-4147-A177-3AD203B41FA5}">
                      <a16:colId xmlns:a16="http://schemas.microsoft.com/office/drawing/2014/main" val="20000"/>
                    </a:ext>
                  </a:extLst>
                </a:gridCol>
              </a:tblGrid>
              <a:tr h="6126144">
                <a:tc>
                  <a:txBody>
                    <a:bodyPr/>
                    <a:lstStyle/>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endParaRPr kumimoji="0" lang="en-US" sz="2400" b="0" i="0" u="none" strike="noStrike" cap="none" normalizeH="0" baseline="0" dirty="0">
                        <a:ln>
                          <a:noFill/>
                        </a:ln>
                        <a:solidFill>
                          <a:srgbClr val="A50021"/>
                        </a:solidFill>
                        <a:effectLst/>
                        <a:latin typeface="Arial" charset="0"/>
                        <a:cs typeface="Arial" charset="0"/>
                      </a:endParaRPr>
                    </a:p>
                    <a:p>
                      <a:pPr marL="225425" marR="0" lvl="0" indent="-225425"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cs typeface="Arial" charset="0"/>
                        </a:rPr>
                        <a:t>Use of caching and replication</a:t>
                      </a:r>
                      <a:endParaRPr kumimoji="0" lang="en-US" sz="2400" b="0" i="0" u="none" strike="noStrike" cap="none" normalizeH="0" baseline="0" dirty="0">
                        <a:ln>
                          <a:noFill/>
                        </a:ln>
                        <a:solidFill>
                          <a:srgbClr val="A50021"/>
                        </a:solidFill>
                        <a:effectLst/>
                        <a:latin typeface="Arial" charset="0"/>
                        <a:ea typeface="宋体" pitchFamily="2" charset="-122"/>
                        <a:cs typeface="Arial" charset="0"/>
                      </a:endParaRP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Distributed systems overcome the performance issues by the use of data replication and caching. </a:t>
                      </a:r>
                    </a:p>
                    <a:p>
                      <a:pPr marL="225425" marR="0" lvl="0" indent="-225425"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2400" b="0" i="0" u="none" strike="noStrike" cap="none" normalizeH="0" baseline="0" dirty="0">
                          <a:ln>
                            <a:noFill/>
                          </a:ln>
                          <a:solidFill>
                            <a:srgbClr val="A50021"/>
                          </a:solidFill>
                          <a:effectLst/>
                          <a:latin typeface="Arial" charset="0"/>
                          <a:ea typeface="宋体" pitchFamily="2" charset="-122"/>
                          <a:cs typeface="Arial" charset="0"/>
                        </a:rPr>
                        <a:t>Dependability issues</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is the requirement in most application domain.</a:t>
                      </a:r>
                    </a:p>
                    <a:p>
                      <a:pPr marL="1316038"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485900" algn="l"/>
                          <a:tab pos="1600200" algn="l"/>
                          <a:tab pos="1716088"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Dependability of computer systems is defined as: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Correctness</a:t>
                      </a:r>
                    </a:p>
                    <a:p>
                      <a:pPr marL="2514600" marR="0" lvl="3" indent="-342900"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The development of techniques for checking or ensuring the correctness of distributed and concurrent programs is the subject of much current and recent research.</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Security</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Security is locating sensitive data and other resources only in computers that can be secured effectively against attack. E.g. a hospital database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485900" algn="l"/>
                          <a:tab pos="1600200" algn="l"/>
                          <a:tab pos="1716088" algn="l"/>
                        </a:tabLst>
                      </a:pPr>
                      <a:r>
                        <a:rPr kumimoji="0" lang="en-US" sz="2000" b="0" i="0" u="none" strike="noStrike" cap="none" normalizeH="0" baseline="0" dirty="0">
                          <a:ln>
                            <a:noFill/>
                          </a:ln>
                          <a:solidFill>
                            <a:srgbClr val="CC0099"/>
                          </a:solidFill>
                          <a:effectLst/>
                          <a:latin typeface="Arial" charset="0"/>
                          <a:ea typeface="宋体" pitchFamily="2" charset="-122"/>
                          <a:cs typeface="Arial" charset="0"/>
                        </a:rPr>
                        <a:t>Fault tolerance</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Dependable applications should continue to function in the presence of faults in hardware, software, and networks.</a:t>
                      </a:r>
                    </a:p>
                    <a:p>
                      <a:pPr marL="2570163" marR="0" lvl="3" indent="-334963" algn="l" defTabSz="914400" rtl="0" eaLnBrk="1" fontAlgn="base" latinLnBrk="0" hangingPunct="1">
                        <a:lnSpc>
                          <a:spcPct val="80000"/>
                        </a:lnSpc>
                        <a:spcBef>
                          <a:spcPct val="20000"/>
                        </a:spcBef>
                        <a:spcAft>
                          <a:spcPct val="0"/>
                        </a:spcAft>
                        <a:buClrTx/>
                        <a:buSzTx/>
                        <a:buFontTx/>
                        <a:buChar char="•"/>
                        <a:tabLst>
                          <a:tab pos="969963" algn="l"/>
                          <a:tab pos="1485900" algn="l"/>
                          <a:tab pos="1600200" algn="l"/>
                          <a:tab pos="1716088" algn="l"/>
                        </a:tabLst>
                      </a:pPr>
                      <a:r>
                        <a:rPr kumimoji="0" lang="en-US" sz="1800" b="0" i="0" u="none" strike="noStrike" cap="none" normalizeH="0" baseline="0" dirty="0">
                          <a:ln>
                            <a:noFill/>
                          </a:ln>
                          <a:solidFill>
                            <a:schemeClr val="tx1"/>
                          </a:solidFill>
                          <a:effectLst/>
                          <a:latin typeface="Arial" charset="0"/>
                          <a:ea typeface="宋体" pitchFamily="2" charset="-122"/>
                          <a:cs typeface="Arial" charset="0"/>
                        </a:rPr>
                        <a:t>Reliability is achieved by redundancy.</a:t>
                      </a:r>
                      <a:endParaRPr kumimoji="0" lang="en-US" sz="1800" b="0" i="0" u="none" strike="noStrike" cap="none" normalizeH="0" baseline="0" dirty="0">
                        <a:ln>
                          <a:noFill/>
                        </a:ln>
                        <a:solidFill>
                          <a:srgbClr val="A50021"/>
                        </a:solidFill>
                        <a:effectLst/>
                        <a:latin typeface="Arial" charset="0"/>
                        <a:ea typeface="宋体" pitchFamily="2" charset="-122"/>
                        <a:cs typeface="Arial" charset="0"/>
                      </a:endParaRPr>
                    </a:p>
                  </a:txBody>
                  <a:tcPr marT="45694" marB="4569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4455" name="Text Box 9">
            <a:extLst>
              <a:ext uri="{FF2B5EF4-FFF2-40B4-BE49-F238E27FC236}">
                <a16:creationId xmlns:a16="http://schemas.microsoft.com/office/drawing/2014/main" id="{F1D84629-9466-0E4B-F8AB-D93B0486DEAD}"/>
              </a:ext>
            </a:extLst>
          </p:cNvPr>
          <p:cNvSpPr txBox="1">
            <a:spLocks noChangeArrowheads="1"/>
          </p:cNvSpPr>
          <p:nvPr/>
        </p:nvSpPr>
        <p:spPr bwMode="auto">
          <a:xfrm>
            <a:off x="8488363" y="1"/>
            <a:ext cx="2089150" cy="379413"/>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a:spcBef>
                <a:spcPct val="20000"/>
              </a:spcBef>
              <a:buFont typeface="Wingdings" panose="05000000000000000000" pitchFamily="2" charset="2"/>
              <a:buChar char="§"/>
              <a:tabLst>
                <a:tab pos="1262063" algn="l"/>
              </a:tabLst>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tabLst>
                <a:tab pos="1262063" algn="l"/>
              </a:tabLst>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tabLst>
                <a:tab pos="1262063" algn="l"/>
              </a:tabLst>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tabLst>
                <a:tab pos="1262063" algn="l"/>
              </a:tabLst>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262063" algn="l"/>
              </a:tabLst>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tabLst>
                <a:tab pos="1262063" algn="l"/>
              </a:tabLst>
              <a:defRPr/>
            </a:pPr>
            <a:r>
              <a:rPr kumimoji="0" lang="en-US" altLang="en-US" sz="18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SYSTEM MODEL</a:t>
            </a:r>
            <a:r>
              <a:rPr kumimoji="0" lang="en-US"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 </a:t>
            </a:r>
            <a:endParaRPr kumimoji="0" lang="en-US" altLang="en-US" sz="1400" b="1" i="0" u="sng"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6446C-A332-D460-60D3-9F6EEA9254EC}"/>
              </a:ext>
            </a:extLst>
          </p:cNvPr>
          <p:cNvSpPr>
            <a:spLocks noGrp="1"/>
          </p:cNvSpPr>
          <p:nvPr>
            <p:ph type="title"/>
          </p:nvPr>
        </p:nvSpPr>
        <p:spPr/>
        <p:txBody>
          <a:bodyPr/>
          <a:lstStyle/>
          <a:p>
            <a:r>
              <a:rPr lang="en-SG" dirty="0"/>
              <a:t>Models for Inter Process Communication (IPC)</a:t>
            </a:r>
          </a:p>
        </p:txBody>
      </p:sp>
      <p:sp>
        <p:nvSpPr>
          <p:cNvPr id="5" name="Content Placeholder 4">
            <a:extLst>
              <a:ext uri="{FF2B5EF4-FFF2-40B4-BE49-F238E27FC236}">
                <a16:creationId xmlns:a16="http://schemas.microsoft.com/office/drawing/2014/main" id="{E8C7CC46-173B-E8EE-D3FE-4DF8150E41D9}"/>
              </a:ext>
            </a:extLst>
          </p:cNvPr>
          <p:cNvSpPr>
            <a:spLocks noGrp="1"/>
          </p:cNvSpPr>
          <p:nvPr>
            <p:ph idx="1"/>
          </p:nvPr>
        </p:nvSpPr>
        <p:spPr/>
        <p:txBody>
          <a:bodyPr/>
          <a:lstStyle/>
          <a:p>
            <a:pPr algn="just"/>
            <a:r>
              <a:rPr lang="en-SG" sz="2400" dirty="0"/>
              <a:t>Distributed systems are composed of a collection of concurrent processes interacting with each other by means of a network connection.</a:t>
            </a:r>
          </a:p>
          <a:p>
            <a:pPr algn="just"/>
            <a:r>
              <a:rPr lang="en-SG" sz="2400" dirty="0"/>
              <a:t> Therefore, IPC is a fundamental aspect of distributed systems design and implementation.</a:t>
            </a:r>
          </a:p>
          <a:p>
            <a:pPr algn="just"/>
            <a:r>
              <a:rPr lang="en-SG" sz="2400" dirty="0"/>
              <a:t> IPC is used to either exchange data and information or coordinate the activity of processes.</a:t>
            </a:r>
          </a:p>
          <a:p>
            <a:pPr algn="just"/>
            <a:r>
              <a:rPr lang="en-SG" sz="2400" dirty="0"/>
              <a:t>There are several different models in which processes can interact with each other; these map to different abstractions for IPC. </a:t>
            </a:r>
          </a:p>
          <a:p>
            <a:pPr algn="just"/>
            <a:r>
              <a:rPr lang="en-SG" sz="2400" dirty="0"/>
              <a:t>Among the most relevant that we can mention are shared memory, remote procedure call (RPC), and message passing</a:t>
            </a:r>
          </a:p>
        </p:txBody>
      </p:sp>
      <p:sp>
        <p:nvSpPr>
          <p:cNvPr id="4" name="Slide Number Placeholder 3">
            <a:extLst>
              <a:ext uri="{FF2B5EF4-FFF2-40B4-BE49-F238E27FC236}">
                <a16:creationId xmlns:a16="http://schemas.microsoft.com/office/drawing/2014/main" id="{E639707B-AD25-627D-B024-FC968218CC9C}"/>
              </a:ext>
            </a:extLst>
          </p:cNvPr>
          <p:cNvSpPr>
            <a:spLocks noGrp="1"/>
          </p:cNvSpPr>
          <p:nvPr>
            <p:ph type="sldNum" sz="quarter" idx="11"/>
          </p:nvPr>
        </p:nvSpPr>
        <p:spPr/>
        <p:txBody>
          <a:bodyPr/>
          <a:lstStyle/>
          <a:p>
            <a:fld id="{D62EC1D9-FEC1-4604-A201-02E63BCAB093}" type="slidenum">
              <a:rPr lang="en-US" altLang="en-US" smtClean="0"/>
              <a:pPr/>
              <a:t>26</a:t>
            </a:fld>
            <a:endParaRPr lang="en-US" altLang="en-US"/>
          </a:p>
        </p:txBody>
      </p:sp>
    </p:spTree>
    <p:extLst>
      <p:ext uri="{BB962C8B-B14F-4D97-AF65-F5344CB8AC3E}">
        <p14:creationId xmlns:p14="http://schemas.microsoft.com/office/powerpoint/2010/main" val="3274754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E3AFE-61B8-2358-3CEB-AF415040830B}"/>
              </a:ext>
            </a:extLst>
          </p:cNvPr>
          <p:cNvSpPr>
            <a:spLocks noGrp="1"/>
          </p:cNvSpPr>
          <p:nvPr>
            <p:ph type="title"/>
          </p:nvPr>
        </p:nvSpPr>
        <p:spPr/>
        <p:txBody>
          <a:bodyPr/>
          <a:lstStyle/>
          <a:p>
            <a:r>
              <a:rPr lang="en-SG" dirty="0"/>
              <a:t>Message-based communication</a:t>
            </a:r>
            <a:br>
              <a:rPr lang="en-SG" dirty="0"/>
            </a:br>
            <a:r>
              <a:rPr lang="en-SG" dirty="0"/>
              <a:t>(IPC Reference Model)</a:t>
            </a:r>
          </a:p>
        </p:txBody>
      </p:sp>
      <p:sp>
        <p:nvSpPr>
          <p:cNvPr id="3" name="Content Placeholder 2">
            <a:extLst>
              <a:ext uri="{FF2B5EF4-FFF2-40B4-BE49-F238E27FC236}">
                <a16:creationId xmlns:a16="http://schemas.microsoft.com/office/drawing/2014/main" id="{2642A40B-A32A-386A-5A1D-EE53E90F7F5C}"/>
              </a:ext>
            </a:extLst>
          </p:cNvPr>
          <p:cNvSpPr>
            <a:spLocks noGrp="1"/>
          </p:cNvSpPr>
          <p:nvPr>
            <p:ph idx="1"/>
          </p:nvPr>
        </p:nvSpPr>
        <p:spPr/>
        <p:txBody>
          <a:bodyPr/>
          <a:lstStyle/>
          <a:p>
            <a:r>
              <a:rPr lang="en-SG" sz="2400" dirty="0"/>
              <a:t>The abstraction of message has played an important role in the evolution of the models and technologies enabling distributed computing. </a:t>
            </a:r>
          </a:p>
          <a:p>
            <a:r>
              <a:rPr lang="en-SG" sz="2400" dirty="0"/>
              <a:t>A distributed system is “one in which components located at networked computers communicate and coordinate their actions only by passing messages.” </a:t>
            </a:r>
          </a:p>
          <a:p>
            <a:r>
              <a:rPr lang="en-SG" sz="2400" dirty="0"/>
              <a:t>The term </a:t>
            </a:r>
            <a:r>
              <a:rPr lang="en-SG" sz="2400" b="1" dirty="0"/>
              <a:t>message</a:t>
            </a:r>
            <a:r>
              <a:rPr lang="en-SG" sz="2400" dirty="0"/>
              <a:t>, in this case, identifies any discrete amount of information that is passed from one entity to another.</a:t>
            </a:r>
          </a:p>
          <a:p>
            <a:r>
              <a:rPr lang="en-SG" sz="2400" dirty="0"/>
              <a:t> It encompasses any form of data representation that is limited in size and time.</a:t>
            </a:r>
          </a:p>
          <a:p>
            <a:pPr marL="0" indent="0">
              <a:buNone/>
            </a:pPr>
            <a:endParaRPr lang="en-SG" sz="2400" dirty="0"/>
          </a:p>
        </p:txBody>
      </p:sp>
      <p:sp>
        <p:nvSpPr>
          <p:cNvPr id="4" name="Slide Number Placeholder 3">
            <a:extLst>
              <a:ext uri="{FF2B5EF4-FFF2-40B4-BE49-F238E27FC236}">
                <a16:creationId xmlns:a16="http://schemas.microsoft.com/office/drawing/2014/main" id="{DEFC7A08-598B-5619-119F-176F9E177767}"/>
              </a:ext>
            </a:extLst>
          </p:cNvPr>
          <p:cNvSpPr>
            <a:spLocks noGrp="1"/>
          </p:cNvSpPr>
          <p:nvPr>
            <p:ph type="sldNum" sz="quarter" idx="11"/>
          </p:nvPr>
        </p:nvSpPr>
        <p:spPr/>
        <p:txBody>
          <a:bodyPr/>
          <a:lstStyle/>
          <a:p>
            <a:fld id="{4F9916F1-E7E5-4BB5-819A-0D8795532547}" type="slidenum">
              <a:rPr lang="en-US" altLang="en-US" smtClean="0"/>
              <a:pPr/>
              <a:t>27</a:t>
            </a:fld>
            <a:endParaRPr lang="en-US" altLang="en-US"/>
          </a:p>
        </p:txBody>
      </p:sp>
    </p:spTree>
    <p:extLst>
      <p:ext uri="{BB962C8B-B14F-4D97-AF65-F5344CB8AC3E}">
        <p14:creationId xmlns:p14="http://schemas.microsoft.com/office/powerpoint/2010/main" val="2717600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2FE0-423D-9722-C734-A3CEEAE8B94B}"/>
              </a:ext>
            </a:extLst>
          </p:cNvPr>
          <p:cNvSpPr>
            <a:spLocks noGrp="1"/>
          </p:cNvSpPr>
          <p:nvPr>
            <p:ph type="title"/>
          </p:nvPr>
        </p:nvSpPr>
        <p:spPr/>
        <p:txBody>
          <a:bodyPr/>
          <a:lstStyle/>
          <a:p>
            <a:r>
              <a:rPr lang="en-SG" dirty="0"/>
              <a:t>Different Message-based Communication</a:t>
            </a:r>
          </a:p>
        </p:txBody>
      </p:sp>
      <p:sp>
        <p:nvSpPr>
          <p:cNvPr id="3" name="Content Placeholder 2">
            <a:extLst>
              <a:ext uri="{FF2B5EF4-FFF2-40B4-BE49-F238E27FC236}">
                <a16:creationId xmlns:a16="http://schemas.microsoft.com/office/drawing/2014/main" id="{D2C89876-5446-95CF-0C70-D4C632206170}"/>
              </a:ext>
            </a:extLst>
          </p:cNvPr>
          <p:cNvSpPr>
            <a:spLocks noGrp="1"/>
          </p:cNvSpPr>
          <p:nvPr>
            <p:ph idx="1"/>
          </p:nvPr>
        </p:nvSpPr>
        <p:spPr>
          <a:xfrm>
            <a:off x="609600" y="1417638"/>
            <a:ext cx="10972800" cy="4525963"/>
          </a:xfrm>
        </p:spPr>
        <p:txBody>
          <a:bodyPr/>
          <a:lstStyle/>
          <a:p>
            <a:r>
              <a:rPr lang="en-SG" sz="2400" b="1" dirty="0"/>
              <a:t>Message passing:</a:t>
            </a:r>
          </a:p>
          <a:p>
            <a:pPr lvl="1"/>
            <a:r>
              <a:rPr lang="en-SG" sz="1800" dirty="0"/>
              <a:t> This paradigm introduces the concept of a message as the main abstraction of the model. </a:t>
            </a:r>
          </a:p>
          <a:p>
            <a:pPr lvl="1"/>
            <a:r>
              <a:rPr lang="en-SG" sz="1800" dirty="0"/>
              <a:t>The entities exchanging information explicitly encode in the form of a message the data to be exchanged.</a:t>
            </a:r>
          </a:p>
          <a:p>
            <a:pPr lvl="1"/>
            <a:r>
              <a:rPr lang="en-SG" sz="1800" dirty="0"/>
              <a:t> The structure and the content of a message vary according to the model.</a:t>
            </a:r>
          </a:p>
          <a:p>
            <a:pPr lvl="1"/>
            <a:r>
              <a:rPr lang="en-SG" sz="1800" dirty="0"/>
              <a:t> Examples of this model are the Message-Passing Interface (MPI) and OpenMP.</a:t>
            </a:r>
          </a:p>
          <a:p>
            <a:r>
              <a:rPr lang="en-SG" sz="2400" dirty="0"/>
              <a:t> </a:t>
            </a:r>
            <a:r>
              <a:rPr lang="en-SG" sz="2400" b="1" dirty="0"/>
              <a:t>Remote procedure call (RPC):</a:t>
            </a:r>
          </a:p>
          <a:p>
            <a:pPr lvl="1"/>
            <a:r>
              <a:rPr lang="en-SG" sz="1800" dirty="0"/>
              <a:t> This paradigm extends the concept of procedure call beyond the boundaries of a single process, thus triggering the execution of code in remote processes.</a:t>
            </a:r>
          </a:p>
          <a:p>
            <a:pPr lvl="1"/>
            <a:r>
              <a:rPr lang="en-SG" sz="1800" dirty="0"/>
              <a:t> In this case, underlying client/server architecture is implied.</a:t>
            </a:r>
          </a:p>
          <a:p>
            <a:pPr lvl="1"/>
            <a:r>
              <a:rPr lang="en-SG" sz="1800" dirty="0"/>
              <a:t> A remote process hosts a server component, thus allowing client processes to request the invocation of methods, and returns the result of the execution.</a:t>
            </a:r>
          </a:p>
          <a:p>
            <a:pPr lvl="1"/>
            <a:r>
              <a:rPr lang="en-SG" sz="1800" dirty="0"/>
              <a:t> Messages, automatically created by the RPC implementation, convey the information about the procedure to execute along with the required parameters and the return values.</a:t>
            </a:r>
          </a:p>
          <a:p>
            <a:pPr lvl="1"/>
            <a:r>
              <a:rPr lang="en-SG" sz="1800" dirty="0"/>
              <a:t> The use of messages within this context is also referred as </a:t>
            </a:r>
            <a:r>
              <a:rPr lang="en-SG" sz="1800" b="1" dirty="0" err="1"/>
              <a:t>marshaling</a:t>
            </a:r>
            <a:r>
              <a:rPr lang="en-SG" sz="1800" dirty="0"/>
              <a:t> of parameters and return values.</a:t>
            </a:r>
          </a:p>
        </p:txBody>
      </p:sp>
      <p:sp>
        <p:nvSpPr>
          <p:cNvPr id="4" name="Slide Number Placeholder 3">
            <a:extLst>
              <a:ext uri="{FF2B5EF4-FFF2-40B4-BE49-F238E27FC236}">
                <a16:creationId xmlns:a16="http://schemas.microsoft.com/office/drawing/2014/main" id="{B3C6636A-F400-12FC-F986-C080D83FFE7E}"/>
              </a:ext>
            </a:extLst>
          </p:cNvPr>
          <p:cNvSpPr>
            <a:spLocks noGrp="1"/>
          </p:cNvSpPr>
          <p:nvPr>
            <p:ph type="sldNum" sz="quarter" idx="11"/>
          </p:nvPr>
        </p:nvSpPr>
        <p:spPr/>
        <p:txBody>
          <a:bodyPr/>
          <a:lstStyle/>
          <a:p>
            <a:fld id="{4F9916F1-E7E5-4BB5-819A-0D8795532547}" type="slidenum">
              <a:rPr lang="en-US" altLang="en-US" smtClean="0"/>
              <a:pPr/>
              <a:t>28</a:t>
            </a:fld>
            <a:endParaRPr lang="en-US" altLang="en-US"/>
          </a:p>
        </p:txBody>
      </p:sp>
    </p:spTree>
    <p:extLst>
      <p:ext uri="{BB962C8B-B14F-4D97-AF65-F5344CB8AC3E}">
        <p14:creationId xmlns:p14="http://schemas.microsoft.com/office/powerpoint/2010/main" val="13934282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E268C-3943-1DE7-6850-26131027486F}"/>
              </a:ext>
            </a:extLst>
          </p:cNvPr>
          <p:cNvSpPr>
            <a:spLocks noGrp="1"/>
          </p:cNvSpPr>
          <p:nvPr>
            <p:ph type="title"/>
          </p:nvPr>
        </p:nvSpPr>
        <p:spPr/>
        <p:txBody>
          <a:bodyPr/>
          <a:lstStyle/>
          <a:p>
            <a:r>
              <a:rPr lang="en-SG" sz="4000" dirty="0"/>
              <a:t>Different Message-based Communication(</a:t>
            </a:r>
            <a:r>
              <a:rPr lang="en-SG" sz="4000" dirty="0" err="1"/>
              <a:t>Cont</a:t>
            </a:r>
            <a:r>
              <a:rPr lang="en-SG" sz="4000" dirty="0"/>
              <a:t>…)</a:t>
            </a:r>
          </a:p>
        </p:txBody>
      </p:sp>
      <p:sp>
        <p:nvSpPr>
          <p:cNvPr id="3" name="Content Placeholder 2">
            <a:extLst>
              <a:ext uri="{FF2B5EF4-FFF2-40B4-BE49-F238E27FC236}">
                <a16:creationId xmlns:a16="http://schemas.microsoft.com/office/drawing/2014/main" id="{3383E2F0-4B85-4C44-5E35-F76DB135BFB7}"/>
              </a:ext>
            </a:extLst>
          </p:cNvPr>
          <p:cNvSpPr>
            <a:spLocks noGrp="1"/>
          </p:cNvSpPr>
          <p:nvPr>
            <p:ph idx="1"/>
          </p:nvPr>
        </p:nvSpPr>
        <p:spPr/>
        <p:txBody>
          <a:bodyPr/>
          <a:lstStyle/>
          <a:p>
            <a:r>
              <a:rPr lang="en-SG" sz="2400" b="1" dirty="0"/>
              <a:t>Distributed objects:</a:t>
            </a:r>
          </a:p>
          <a:p>
            <a:pPr lvl="1"/>
            <a:r>
              <a:rPr lang="en-SG" sz="2000" dirty="0"/>
              <a:t> This is an implementation of the RPC model for the object-oriented paradigm and contextualizes this feature for the remote invocation of methods exposed by objects.</a:t>
            </a:r>
          </a:p>
          <a:p>
            <a:pPr lvl="1"/>
            <a:r>
              <a:rPr lang="en-SG" sz="2000" dirty="0"/>
              <a:t> Each process registers a set of interfaces that are accessible remotely.</a:t>
            </a:r>
          </a:p>
          <a:p>
            <a:pPr lvl="1"/>
            <a:r>
              <a:rPr lang="en-SG" sz="2000" dirty="0"/>
              <a:t> Client processes can request a pointer to these interfaces and invoke the methods available through them.</a:t>
            </a:r>
          </a:p>
          <a:p>
            <a:pPr lvl="1"/>
            <a:r>
              <a:rPr lang="en-SG" sz="2000" dirty="0"/>
              <a:t> The underlying runtime infrastructure is in charge of transforming the local method invocation into a request to a remote process and collecting the result of the execution.</a:t>
            </a:r>
          </a:p>
          <a:p>
            <a:pPr lvl="1"/>
            <a:r>
              <a:rPr lang="en-SG" sz="2000" dirty="0"/>
              <a:t> The communication between the caller and the remote process is made through messages.</a:t>
            </a:r>
          </a:p>
          <a:p>
            <a:pPr lvl="1"/>
            <a:r>
              <a:rPr lang="en-SG" sz="2000" dirty="0"/>
              <a:t>Examples of distributed object infrastructures are Common Object Request Broker Architecture (CORBA), Component Object Model (COM, DCOM, and COM1), Java Remote Method Invocation (RMI), and .NET Remoting</a:t>
            </a:r>
          </a:p>
        </p:txBody>
      </p:sp>
      <p:sp>
        <p:nvSpPr>
          <p:cNvPr id="4" name="Slide Number Placeholder 3">
            <a:extLst>
              <a:ext uri="{FF2B5EF4-FFF2-40B4-BE49-F238E27FC236}">
                <a16:creationId xmlns:a16="http://schemas.microsoft.com/office/drawing/2014/main" id="{9DABE0AB-FD2C-A159-7992-A5F7552A9674}"/>
              </a:ext>
            </a:extLst>
          </p:cNvPr>
          <p:cNvSpPr>
            <a:spLocks noGrp="1"/>
          </p:cNvSpPr>
          <p:nvPr>
            <p:ph type="sldNum" sz="quarter" idx="11"/>
          </p:nvPr>
        </p:nvSpPr>
        <p:spPr/>
        <p:txBody>
          <a:bodyPr/>
          <a:lstStyle/>
          <a:p>
            <a:fld id="{4F9916F1-E7E5-4BB5-819A-0D8795532547}" type="slidenum">
              <a:rPr lang="en-US" altLang="en-US" smtClean="0"/>
              <a:pPr/>
              <a:t>29</a:t>
            </a:fld>
            <a:endParaRPr lang="en-US" altLang="en-US"/>
          </a:p>
        </p:txBody>
      </p:sp>
    </p:spTree>
    <p:extLst>
      <p:ext uri="{BB962C8B-B14F-4D97-AF65-F5344CB8AC3E}">
        <p14:creationId xmlns:p14="http://schemas.microsoft.com/office/powerpoint/2010/main" val="255420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428B-1CE9-6C71-B153-C01EA6610AD2}"/>
              </a:ext>
            </a:extLst>
          </p:cNvPr>
          <p:cNvSpPr>
            <a:spLocks noGrp="1"/>
          </p:cNvSpPr>
          <p:nvPr>
            <p:ph type="title"/>
          </p:nvPr>
        </p:nvSpPr>
        <p:spPr/>
        <p:txBody>
          <a:bodyPr/>
          <a:lstStyle/>
          <a:p>
            <a:r>
              <a:rPr lang="en-SG" dirty="0"/>
              <a:t>Client/Server Model</a:t>
            </a:r>
          </a:p>
        </p:txBody>
      </p:sp>
      <p:sp>
        <p:nvSpPr>
          <p:cNvPr id="3" name="Content Placeholder 2">
            <a:extLst>
              <a:ext uri="{FF2B5EF4-FFF2-40B4-BE49-F238E27FC236}">
                <a16:creationId xmlns:a16="http://schemas.microsoft.com/office/drawing/2014/main" id="{ABFAD955-52A4-D850-87D6-4D1DEEE20A17}"/>
              </a:ext>
            </a:extLst>
          </p:cNvPr>
          <p:cNvSpPr>
            <a:spLocks noGrp="1"/>
          </p:cNvSpPr>
          <p:nvPr>
            <p:ph idx="1"/>
          </p:nvPr>
        </p:nvSpPr>
        <p:spPr/>
        <p:txBody>
          <a:bodyPr>
            <a:normAutofit fontScale="92500" lnSpcReduction="20000"/>
          </a:bodyPr>
          <a:lstStyle/>
          <a:p>
            <a:r>
              <a:rPr lang="en-SG" dirty="0"/>
              <a:t>This architecture is very popular in distributed computing and is suitable for a wide variety of applications.</a:t>
            </a:r>
          </a:p>
          <a:p>
            <a:r>
              <a:rPr lang="en-SG" dirty="0"/>
              <a:t>  The client/server model features two major components: </a:t>
            </a:r>
            <a:r>
              <a:rPr lang="en-SG" b="1" dirty="0"/>
              <a:t>a server</a:t>
            </a:r>
            <a:r>
              <a:rPr lang="en-SG" dirty="0"/>
              <a:t> and </a:t>
            </a:r>
            <a:r>
              <a:rPr lang="en-SG" b="1" dirty="0"/>
              <a:t>a client</a:t>
            </a:r>
            <a:r>
              <a:rPr lang="en-SG" dirty="0"/>
              <a:t>.</a:t>
            </a:r>
          </a:p>
          <a:p>
            <a:r>
              <a:rPr lang="en-SG" dirty="0"/>
              <a:t> These two components interact with each other through a network connection using a given protocol.</a:t>
            </a:r>
          </a:p>
          <a:p>
            <a:r>
              <a:rPr lang="en-SG" dirty="0"/>
              <a:t> The communication is unidirectional: The client issues a request to the server, and after processing the request the server returns a response.</a:t>
            </a:r>
          </a:p>
          <a:p>
            <a:r>
              <a:rPr lang="en-SG" dirty="0"/>
              <a:t> There could be multiple client components issuing requests to a server that is passively waiting for them.</a:t>
            </a:r>
          </a:p>
          <a:p>
            <a:r>
              <a:rPr lang="en-SG" dirty="0"/>
              <a:t> Hence, the important operations in the client-server paradigm are request, accept (client side), and listen and response (server side).</a:t>
            </a:r>
          </a:p>
        </p:txBody>
      </p:sp>
    </p:spTree>
    <p:extLst>
      <p:ext uri="{BB962C8B-B14F-4D97-AF65-F5344CB8AC3E}">
        <p14:creationId xmlns:p14="http://schemas.microsoft.com/office/powerpoint/2010/main" val="3417303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C9ADF-68B5-16B1-2304-4315F5789940}"/>
              </a:ext>
            </a:extLst>
          </p:cNvPr>
          <p:cNvSpPr>
            <a:spLocks noGrp="1"/>
          </p:cNvSpPr>
          <p:nvPr>
            <p:ph type="title"/>
          </p:nvPr>
        </p:nvSpPr>
        <p:spPr/>
        <p:txBody>
          <a:bodyPr/>
          <a:lstStyle/>
          <a:p>
            <a:r>
              <a:rPr lang="en-SG" dirty="0"/>
              <a:t>Different Message-based Communication</a:t>
            </a:r>
            <a:br>
              <a:rPr lang="en-SG" dirty="0"/>
            </a:br>
            <a:r>
              <a:rPr lang="en-SG" dirty="0"/>
              <a:t>(</a:t>
            </a:r>
            <a:r>
              <a:rPr lang="en-SG" dirty="0" err="1"/>
              <a:t>Cont</a:t>
            </a:r>
            <a:r>
              <a:rPr lang="en-SG" dirty="0"/>
              <a:t>…)</a:t>
            </a:r>
          </a:p>
        </p:txBody>
      </p:sp>
      <p:sp>
        <p:nvSpPr>
          <p:cNvPr id="3" name="Content Placeholder 2">
            <a:extLst>
              <a:ext uri="{FF2B5EF4-FFF2-40B4-BE49-F238E27FC236}">
                <a16:creationId xmlns:a16="http://schemas.microsoft.com/office/drawing/2014/main" id="{A824D75C-E521-1E32-CDA9-4D1DB1A7630D}"/>
              </a:ext>
            </a:extLst>
          </p:cNvPr>
          <p:cNvSpPr>
            <a:spLocks noGrp="1"/>
          </p:cNvSpPr>
          <p:nvPr>
            <p:ph idx="1"/>
          </p:nvPr>
        </p:nvSpPr>
        <p:spPr/>
        <p:txBody>
          <a:bodyPr/>
          <a:lstStyle/>
          <a:p>
            <a:r>
              <a:rPr lang="en-SG" sz="2800" b="1" dirty="0"/>
              <a:t>Distributed agents and active objects</a:t>
            </a:r>
            <a:r>
              <a:rPr lang="en-SG" sz="2800" dirty="0"/>
              <a:t>. </a:t>
            </a:r>
          </a:p>
          <a:p>
            <a:pPr lvl="1"/>
            <a:r>
              <a:rPr lang="en-SG" sz="2000" dirty="0"/>
              <a:t>In this model the objects have their own control thread, which allows them to carry out their activity. </a:t>
            </a:r>
          </a:p>
          <a:p>
            <a:pPr lvl="1"/>
            <a:r>
              <a:rPr lang="en-SG" sz="2000" dirty="0"/>
              <a:t>These models often make explicit use of messages to trigger the execution of methods, and a more complex semantics is attached to the messages. </a:t>
            </a:r>
          </a:p>
          <a:p>
            <a:r>
              <a:rPr lang="en-SG" sz="2800" dirty="0"/>
              <a:t> </a:t>
            </a:r>
            <a:r>
              <a:rPr lang="en-SG" sz="2800" b="1" dirty="0"/>
              <a:t>Web services:</a:t>
            </a:r>
            <a:r>
              <a:rPr lang="en-SG" sz="2800" dirty="0"/>
              <a:t> </a:t>
            </a:r>
          </a:p>
          <a:p>
            <a:pPr lvl="1"/>
            <a:r>
              <a:rPr lang="en-SG" sz="2000" dirty="0"/>
              <a:t>Web service technology provides an implementation of the RPC concept over HTTP, thus allowing the interaction of components that are developed with different technologies. </a:t>
            </a:r>
          </a:p>
          <a:p>
            <a:pPr lvl="1"/>
            <a:r>
              <a:rPr lang="en-SG" sz="2000" dirty="0"/>
              <a:t>A Web service is exposed as a remote object hosted on a Web server, and method invocations are transformed in HTTP requests, packaged using specific protocols such as Simple Object Access Protocol (SOAP) or Representational State Transfer (REST).</a:t>
            </a:r>
          </a:p>
        </p:txBody>
      </p:sp>
      <p:sp>
        <p:nvSpPr>
          <p:cNvPr id="4" name="Slide Number Placeholder 3">
            <a:extLst>
              <a:ext uri="{FF2B5EF4-FFF2-40B4-BE49-F238E27FC236}">
                <a16:creationId xmlns:a16="http://schemas.microsoft.com/office/drawing/2014/main" id="{2560D3D4-7E41-4AAE-B1A5-F88930240AA5}"/>
              </a:ext>
            </a:extLst>
          </p:cNvPr>
          <p:cNvSpPr>
            <a:spLocks noGrp="1"/>
          </p:cNvSpPr>
          <p:nvPr>
            <p:ph type="sldNum" sz="quarter" idx="11"/>
          </p:nvPr>
        </p:nvSpPr>
        <p:spPr/>
        <p:txBody>
          <a:bodyPr/>
          <a:lstStyle/>
          <a:p>
            <a:fld id="{4F9916F1-E7E5-4BB5-819A-0D8795532547}" type="slidenum">
              <a:rPr lang="en-US" altLang="en-US" smtClean="0"/>
              <a:pPr/>
              <a:t>30</a:t>
            </a:fld>
            <a:endParaRPr lang="en-US" altLang="en-US"/>
          </a:p>
        </p:txBody>
      </p:sp>
    </p:spTree>
    <p:extLst>
      <p:ext uri="{BB962C8B-B14F-4D97-AF65-F5344CB8AC3E}">
        <p14:creationId xmlns:p14="http://schemas.microsoft.com/office/powerpoint/2010/main" val="335595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AE27-C8AB-6ACF-39A3-9FEA8E2A28BE}"/>
              </a:ext>
            </a:extLst>
          </p:cNvPr>
          <p:cNvSpPr>
            <a:spLocks noGrp="1"/>
          </p:cNvSpPr>
          <p:nvPr>
            <p:ph type="title"/>
          </p:nvPr>
        </p:nvSpPr>
        <p:spPr/>
        <p:txBody>
          <a:bodyPr/>
          <a:lstStyle/>
          <a:p>
            <a:r>
              <a:rPr lang="en-SG" dirty="0"/>
              <a:t>Technologies for distributed computing</a:t>
            </a:r>
            <a:br>
              <a:rPr lang="en-SG" dirty="0"/>
            </a:br>
            <a:r>
              <a:rPr lang="en-SG" dirty="0"/>
              <a:t>(Remote Procedure Call)</a:t>
            </a:r>
          </a:p>
        </p:txBody>
      </p:sp>
      <p:sp>
        <p:nvSpPr>
          <p:cNvPr id="3" name="Content Placeholder 2">
            <a:extLst>
              <a:ext uri="{FF2B5EF4-FFF2-40B4-BE49-F238E27FC236}">
                <a16:creationId xmlns:a16="http://schemas.microsoft.com/office/drawing/2014/main" id="{D9C72A80-D0D6-D8D4-9BAF-B59640B22D92}"/>
              </a:ext>
            </a:extLst>
          </p:cNvPr>
          <p:cNvSpPr>
            <a:spLocks noGrp="1"/>
          </p:cNvSpPr>
          <p:nvPr>
            <p:ph idx="1"/>
          </p:nvPr>
        </p:nvSpPr>
        <p:spPr/>
        <p:txBody>
          <a:bodyPr/>
          <a:lstStyle/>
          <a:p>
            <a:r>
              <a:rPr lang="en-SG" sz="2400" dirty="0"/>
              <a:t>RPC is the fundamental abstraction enabling the execution of procedures on client’s request.</a:t>
            </a:r>
          </a:p>
          <a:p>
            <a:r>
              <a:rPr lang="en-SG" sz="2400" dirty="0"/>
              <a:t> RPC allows extending the concept of a procedure call beyond the boundaries of a process and a single memory address space. </a:t>
            </a:r>
          </a:p>
          <a:p>
            <a:r>
              <a:rPr lang="en-SG" sz="2400" dirty="0"/>
              <a:t>The called procedure and calling procedure may be on the same system or they may be on different systems in a network.</a:t>
            </a:r>
          </a:p>
          <a:p>
            <a:r>
              <a:rPr lang="en-SG" sz="2400" dirty="0"/>
              <a:t>The concept of RPC has been discussed since 1976 and completely formalized by Nelson  and </a:t>
            </a:r>
            <a:r>
              <a:rPr lang="en-SG" sz="2400" dirty="0" err="1"/>
              <a:t>Birrell</a:t>
            </a:r>
            <a:r>
              <a:rPr lang="en-SG" sz="2400" dirty="0"/>
              <a:t> in the early 1980s.</a:t>
            </a:r>
          </a:p>
          <a:p>
            <a:r>
              <a:rPr lang="en-SG" sz="2400" dirty="0"/>
              <a:t> From there on, it has not changed in its major components. </a:t>
            </a:r>
          </a:p>
          <a:p>
            <a:r>
              <a:rPr lang="en-SG" sz="2400" dirty="0"/>
              <a:t>Even though it is a quite old technology, RPC is still used today as a fundamental component for IPC in more complex systems</a:t>
            </a:r>
          </a:p>
        </p:txBody>
      </p:sp>
      <p:sp>
        <p:nvSpPr>
          <p:cNvPr id="4" name="Slide Number Placeholder 3">
            <a:extLst>
              <a:ext uri="{FF2B5EF4-FFF2-40B4-BE49-F238E27FC236}">
                <a16:creationId xmlns:a16="http://schemas.microsoft.com/office/drawing/2014/main" id="{BDAE6269-ADE8-BB65-EEA4-9EBA187AB806}"/>
              </a:ext>
            </a:extLst>
          </p:cNvPr>
          <p:cNvSpPr>
            <a:spLocks noGrp="1"/>
          </p:cNvSpPr>
          <p:nvPr>
            <p:ph type="sldNum" sz="quarter" idx="11"/>
          </p:nvPr>
        </p:nvSpPr>
        <p:spPr/>
        <p:txBody>
          <a:bodyPr/>
          <a:lstStyle/>
          <a:p>
            <a:fld id="{4F9916F1-E7E5-4BB5-819A-0D8795532547}" type="slidenum">
              <a:rPr lang="en-US" altLang="en-US" smtClean="0"/>
              <a:pPr/>
              <a:t>31</a:t>
            </a:fld>
            <a:endParaRPr lang="en-US" altLang="en-US"/>
          </a:p>
        </p:txBody>
      </p:sp>
    </p:spTree>
    <p:extLst>
      <p:ext uri="{BB962C8B-B14F-4D97-AF65-F5344CB8AC3E}">
        <p14:creationId xmlns:p14="http://schemas.microsoft.com/office/powerpoint/2010/main" val="917006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04E56AF-1804-DBF0-5758-AF7D9EE03B4D}"/>
              </a:ext>
            </a:extLst>
          </p:cNvPr>
          <p:cNvSpPr>
            <a:spLocks noGrp="1"/>
          </p:cNvSpPr>
          <p:nvPr>
            <p:ph type="title"/>
          </p:nvPr>
        </p:nvSpPr>
        <p:spPr>
          <a:xfrm>
            <a:off x="609600" y="164470"/>
            <a:ext cx="10972800" cy="1143000"/>
          </a:xfrm>
        </p:spPr>
        <p:txBody>
          <a:bodyPr/>
          <a:lstStyle/>
          <a:p>
            <a:r>
              <a:rPr lang="en-SG" dirty="0"/>
              <a:t>RPC (</a:t>
            </a:r>
            <a:r>
              <a:rPr lang="en-SG" dirty="0" err="1"/>
              <a:t>Cont</a:t>
            </a:r>
            <a:r>
              <a:rPr lang="en-SG" dirty="0"/>
              <a:t>…)</a:t>
            </a:r>
          </a:p>
        </p:txBody>
      </p:sp>
      <p:sp>
        <p:nvSpPr>
          <p:cNvPr id="11" name="Content Placeholder 10">
            <a:extLst>
              <a:ext uri="{FF2B5EF4-FFF2-40B4-BE49-F238E27FC236}">
                <a16:creationId xmlns:a16="http://schemas.microsoft.com/office/drawing/2014/main" id="{D63018B0-626B-CCFA-5DFD-7D206EC1996D}"/>
              </a:ext>
            </a:extLst>
          </p:cNvPr>
          <p:cNvSpPr>
            <a:spLocks noGrp="1"/>
          </p:cNvSpPr>
          <p:nvPr>
            <p:ph sz="half" idx="1"/>
          </p:nvPr>
        </p:nvSpPr>
        <p:spPr/>
        <p:txBody>
          <a:bodyPr/>
          <a:lstStyle/>
          <a:p>
            <a:pPr algn="just"/>
            <a:r>
              <a:rPr lang="en-SG" sz="1900" dirty="0"/>
              <a:t>Figure illustrates the major components that enable an RPC system.</a:t>
            </a:r>
          </a:p>
          <a:p>
            <a:pPr algn="just"/>
            <a:r>
              <a:rPr lang="en-SG" sz="1900" dirty="0"/>
              <a:t> The system is based on a client/server model.</a:t>
            </a:r>
          </a:p>
          <a:p>
            <a:pPr algn="just"/>
            <a:r>
              <a:rPr lang="en-SG" sz="1900" dirty="0"/>
              <a:t> The server process maintains a registry of all the available procedures that can be remotely invoked and listens for requests from clients that specify which procedure to invoke, together with the values of the parameters required by the procedure.</a:t>
            </a:r>
          </a:p>
          <a:p>
            <a:pPr algn="just"/>
            <a:r>
              <a:rPr lang="en-SG" sz="1900" dirty="0"/>
              <a:t>The calling process thread remains blocked until the procedure on the server process has completed its execution and the result (if any) is returned to the client.</a:t>
            </a:r>
          </a:p>
        </p:txBody>
      </p:sp>
      <p:pic>
        <p:nvPicPr>
          <p:cNvPr id="14" name="Content Placeholder 13">
            <a:extLst>
              <a:ext uri="{FF2B5EF4-FFF2-40B4-BE49-F238E27FC236}">
                <a16:creationId xmlns:a16="http://schemas.microsoft.com/office/drawing/2014/main" id="{1CFF57E0-39C3-4EAF-0AE7-E9FE3CA7068E}"/>
              </a:ext>
            </a:extLst>
          </p:cNvPr>
          <p:cNvPicPr>
            <a:picLocks noGrp="1" noChangeAspect="1"/>
          </p:cNvPicPr>
          <p:nvPr>
            <p:ph sz="half" idx="2"/>
          </p:nvPr>
        </p:nvPicPr>
        <p:blipFill>
          <a:blip r:embed="rId2"/>
          <a:stretch>
            <a:fillRect/>
          </a:stretch>
        </p:blipFill>
        <p:spPr>
          <a:xfrm>
            <a:off x="6197600" y="1600201"/>
            <a:ext cx="5384800" cy="4645024"/>
          </a:xfrm>
        </p:spPr>
      </p:pic>
      <p:sp>
        <p:nvSpPr>
          <p:cNvPr id="4" name="Slide Number Placeholder 3">
            <a:extLst>
              <a:ext uri="{FF2B5EF4-FFF2-40B4-BE49-F238E27FC236}">
                <a16:creationId xmlns:a16="http://schemas.microsoft.com/office/drawing/2014/main" id="{F9E4B8F0-A495-4CB4-BA40-2196D0819E29}"/>
              </a:ext>
            </a:extLst>
          </p:cNvPr>
          <p:cNvSpPr>
            <a:spLocks noGrp="1"/>
          </p:cNvSpPr>
          <p:nvPr>
            <p:ph type="sldNum" sz="quarter" idx="11"/>
          </p:nvPr>
        </p:nvSpPr>
        <p:spPr/>
        <p:txBody>
          <a:bodyPr/>
          <a:lstStyle/>
          <a:p>
            <a:fld id="{4F9916F1-E7E5-4BB5-819A-0D8795532547}" type="slidenum">
              <a:rPr lang="en-US" altLang="en-US" smtClean="0"/>
              <a:pPr/>
              <a:t>32</a:t>
            </a:fld>
            <a:endParaRPr lang="en-US" altLang="en-US"/>
          </a:p>
        </p:txBody>
      </p:sp>
    </p:spTree>
    <p:extLst>
      <p:ext uri="{BB962C8B-B14F-4D97-AF65-F5344CB8AC3E}">
        <p14:creationId xmlns:p14="http://schemas.microsoft.com/office/powerpoint/2010/main" val="314223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D46113-0FD2-BDC4-93F7-942B69ED404D}"/>
              </a:ext>
            </a:extLst>
          </p:cNvPr>
          <p:cNvSpPr>
            <a:spLocks noGrp="1"/>
          </p:cNvSpPr>
          <p:nvPr>
            <p:ph type="title"/>
          </p:nvPr>
        </p:nvSpPr>
        <p:spPr/>
        <p:txBody>
          <a:bodyPr/>
          <a:lstStyle/>
          <a:p>
            <a:r>
              <a:rPr lang="en-SG" dirty="0"/>
              <a:t>RPC (</a:t>
            </a:r>
            <a:r>
              <a:rPr lang="en-SG" dirty="0" err="1"/>
              <a:t>Cont</a:t>
            </a:r>
            <a:r>
              <a:rPr lang="en-SG" dirty="0"/>
              <a:t>…)</a:t>
            </a:r>
          </a:p>
        </p:txBody>
      </p:sp>
      <p:sp>
        <p:nvSpPr>
          <p:cNvPr id="7" name="Content Placeholder 6">
            <a:extLst>
              <a:ext uri="{FF2B5EF4-FFF2-40B4-BE49-F238E27FC236}">
                <a16:creationId xmlns:a16="http://schemas.microsoft.com/office/drawing/2014/main" id="{334F27E3-2EFC-4E18-171A-137A95AA9123}"/>
              </a:ext>
            </a:extLst>
          </p:cNvPr>
          <p:cNvSpPr>
            <a:spLocks noGrp="1"/>
          </p:cNvSpPr>
          <p:nvPr>
            <p:ph idx="1"/>
          </p:nvPr>
        </p:nvSpPr>
        <p:spPr/>
        <p:txBody>
          <a:bodyPr/>
          <a:lstStyle/>
          <a:p>
            <a:r>
              <a:rPr lang="en-SG" sz="2400" dirty="0"/>
              <a:t>An important aspect of RPC is </a:t>
            </a:r>
            <a:r>
              <a:rPr lang="en-SG" sz="2400" b="1" dirty="0" err="1"/>
              <a:t>marshaling</a:t>
            </a:r>
            <a:r>
              <a:rPr lang="en-SG" sz="2400" dirty="0"/>
              <a:t>, which identifies the process of converting parameter and return values into a form that is more suitable to be transported over a network through a sequence of bytes. </a:t>
            </a:r>
          </a:p>
          <a:p>
            <a:r>
              <a:rPr lang="en-SG" sz="2400" dirty="0"/>
              <a:t>The term </a:t>
            </a:r>
            <a:r>
              <a:rPr lang="en-SG" sz="2400" b="1" dirty="0" err="1"/>
              <a:t>unmarshaling</a:t>
            </a:r>
            <a:r>
              <a:rPr lang="en-SG" sz="2400" dirty="0"/>
              <a:t> refers to the opposite procedure.</a:t>
            </a:r>
          </a:p>
          <a:p>
            <a:r>
              <a:rPr lang="en-SG" sz="2400" dirty="0"/>
              <a:t> </a:t>
            </a:r>
            <a:r>
              <a:rPr lang="en-SG" sz="2400" dirty="0" err="1"/>
              <a:t>Marshaling</a:t>
            </a:r>
            <a:r>
              <a:rPr lang="en-SG" sz="2400" dirty="0"/>
              <a:t> and </a:t>
            </a:r>
            <a:r>
              <a:rPr lang="en-SG" sz="2400" dirty="0" err="1"/>
              <a:t>unmarshaling</a:t>
            </a:r>
            <a:r>
              <a:rPr lang="en-SG" sz="2400" dirty="0"/>
              <a:t> are performed by the RPC runtime infrastructure, and the client and server user code does not necessarily have to perform these tasks.</a:t>
            </a:r>
          </a:p>
          <a:p>
            <a:r>
              <a:rPr lang="en-SG" sz="2400" dirty="0"/>
              <a:t> The RPC runtime, on the other hand, is not only responsible for parameter packing and unpacking but also for handling the request-reply interaction that happens between the client and the server process in a completely transparent manner.</a:t>
            </a:r>
          </a:p>
        </p:txBody>
      </p:sp>
      <p:sp>
        <p:nvSpPr>
          <p:cNvPr id="5" name="Slide Number Placeholder 4">
            <a:extLst>
              <a:ext uri="{FF2B5EF4-FFF2-40B4-BE49-F238E27FC236}">
                <a16:creationId xmlns:a16="http://schemas.microsoft.com/office/drawing/2014/main" id="{CF07993F-9BA2-8468-B887-37FE6CC3BC8F}"/>
              </a:ext>
            </a:extLst>
          </p:cNvPr>
          <p:cNvSpPr>
            <a:spLocks noGrp="1"/>
          </p:cNvSpPr>
          <p:nvPr>
            <p:ph type="sldNum" sz="quarter" idx="11"/>
          </p:nvPr>
        </p:nvSpPr>
        <p:spPr/>
        <p:txBody>
          <a:bodyPr/>
          <a:lstStyle/>
          <a:p>
            <a:fld id="{A6A016F2-6717-4F68-9462-DA46016B0434}" type="slidenum">
              <a:rPr lang="en-US" altLang="en-US" smtClean="0"/>
              <a:pPr/>
              <a:t>33</a:t>
            </a:fld>
            <a:endParaRPr lang="en-US" altLang="en-US"/>
          </a:p>
        </p:txBody>
      </p:sp>
    </p:spTree>
    <p:extLst>
      <p:ext uri="{BB962C8B-B14F-4D97-AF65-F5344CB8AC3E}">
        <p14:creationId xmlns:p14="http://schemas.microsoft.com/office/powerpoint/2010/main" val="1982536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B49D0-9158-2AF3-D236-1AD67EC30839}"/>
              </a:ext>
            </a:extLst>
          </p:cNvPr>
          <p:cNvSpPr>
            <a:spLocks noGrp="1"/>
          </p:cNvSpPr>
          <p:nvPr>
            <p:ph idx="1"/>
          </p:nvPr>
        </p:nvSpPr>
        <p:spPr>
          <a:xfrm>
            <a:off x="609600" y="410379"/>
            <a:ext cx="10972800" cy="5834846"/>
          </a:xfrm>
        </p:spPr>
        <p:txBody>
          <a:bodyPr/>
          <a:lstStyle/>
          <a:p>
            <a:r>
              <a:rPr lang="en-SG" sz="2400" dirty="0"/>
              <a:t>Therefore, developing a system using RPC for IPC consists of the following steps:</a:t>
            </a:r>
          </a:p>
          <a:p>
            <a:pPr lvl="1"/>
            <a:r>
              <a:rPr lang="en-SG" sz="2400" dirty="0"/>
              <a:t>  Design and implementation of the server procedures that will be exposed for remote invocation. </a:t>
            </a:r>
          </a:p>
          <a:p>
            <a:pPr lvl="1"/>
            <a:r>
              <a:rPr lang="en-SG" sz="2400" dirty="0"/>
              <a:t> Registration of remote procedures with the RPC server on the node where they will be made available.</a:t>
            </a:r>
          </a:p>
          <a:p>
            <a:pPr lvl="1"/>
            <a:r>
              <a:rPr lang="en-SG" sz="2400" dirty="0"/>
              <a:t>  Design and implementation of the client code that invokes the remote procedure(s)</a:t>
            </a:r>
          </a:p>
          <a:p>
            <a:r>
              <a:rPr lang="en-SG" sz="2400" dirty="0"/>
              <a:t>RPC has been a dominant technology for IPC for quite a long time, and several programming languages and environments support this interaction pattern in the form of libraries and additional packages. </a:t>
            </a:r>
          </a:p>
          <a:p>
            <a:r>
              <a:rPr lang="en-SG" sz="2400" dirty="0"/>
              <a:t>For instance, </a:t>
            </a:r>
            <a:r>
              <a:rPr lang="en-SG" sz="2400" dirty="0" err="1"/>
              <a:t>RPyC</a:t>
            </a:r>
            <a:r>
              <a:rPr lang="en-SG" sz="2400" dirty="0"/>
              <a:t> is an RPC implementation for Python. There also exist platform independent solutions such as XML-RPC and JSON-RPC, which provide RPC facilities over XML and JSON, respectively</a:t>
            </a:r>
          </a:p>
          <a:p>
            <a:endParaRPr lang="en-SG" sz="2400" dirty="0"/>
          </a:p>
        </p:txBody>
      </p:sp>
      <p:sp>
        <p:nvSpPr>
          <p:cNvPr id="4" name="Slide Number Placeholder 3">
            <a:extLst>
              <a:ext uri="{FF2B5EF4-FFF2-40B4-BE49-F238E27FC236}">
                <a16:creationId xmlns:a16="http://schemas.microsoft.com/office/drawing/2014/main" id="{FCF4F6B7-D41F-3C0A-F609-FE5EF306D27C}"/>
              </a:ext>
            </a:extLst>
          </p:cNvPr>
          <p:cNvSpPr>
            <a:spLocks noGrp="1"/>
          </p:cNvSpPr>
          <p:nvPr>
            <p:ph type="sldNum" sz="quarter" idx="11"/>
          </p:nvPr>
        </p:nvSpPr>
        <p:spPr/>
        <p:txBody>
          <a:bodyPr/>
          <a:lstStyle/>
          <a:p>
            <a:fld id="{4F9916F1-E7E5-4BB5-819A-0D8795532547}" type="slidenum">
              <a:rPr lang="en-US" altLang="en-US" smtClean="0"/>
              <a:pPr/>
              <a:t>34</a:t>
            </a:fld>
            <a:endParaRPr lang="en-US" altLang="en-US" dirty="0"/>
          </a:p>
        </p:txBody>
      </p:sp>
    </p:spTree>
    <p:extLst>
      <p:ext uri="{BB962C8B-B14F-4D97-AF65-F5344CB8AC3E}">
        <p14:creationId xmlns:p14="http://schemas.microsoft.com/office/powerpoint/2010/main" val="1507372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38E5-F6BD-2E11-BC95-2D14E7496AD1}"/>
              </a:ext>
            </a:extLst>
          </p:cNvPr>
          <p:cNvSpPr>
            <a:spLocks noGrp="1"/>
          </p:cNvSpPr>
          <p:nvPr>
            <p:ph type="title"/>
          </p:nvPr>
        </p:nvSpPr>
        <p:spPr/>
        <p:txBody>
          <a:bodyPr/>
          <a:lstStyle/>
          <a:p>
            <a:r>
              <a:rPr lang="en-SG" dirty="0"/>
              <a:t>Technologies for distributed computing</a:t>
            </a:r>
            <a:br>
              <a:rPr lang="en-SG" dirty="0"/>
            </a:br>
            <a:r>
              <a:rPr lang="en-SG" dirty="0"/>
              <a:t>(Distributed object frameworks)</a:t>
            </a:r>
          </a:p>
        </p:txBody>
      </p:sp>
      <p:sp>
        <p:nvSpPr>
          <p:cNvPr id="3" name="Content Placeholder 2">
            <a:extLst>
              <a:ext uri="{FF2B5EF4-FFF2-40B4-BE49-F238E27FC236}">
                <a16:creationId xmlns:a16="http://schemas.microsoft.com/office/drawing/2014/main" id="{035BBD7B-78D0-DC22-0C0D-398157FF5A21}"/>
              </a:ext>
            </a:extLst>
          </p:cNvPr>
          <p:cNvSpPr>
            <a:spLocks noGrp="1"/>
          </p:cNvSpPr>
          <p:nvPr>
            <p:ph idx="1"/>
          </p:nvPr>
        </p:nvSpPr>
        <p:spPr/>
        <p:txBody>
          <a:bodyPr/>
          <a:lstStyle/>
          <a:p>
            <a:r>
              <a:rPr lang="en-SG" sz="2000" dirty="0"/>
              <a:t>Distributed object frameworks extend object-oriented programming systems by allowing objects to be distributed across a heterogeneous network and provide facilities so that they can coherently act as though they were in the same address space. </a:t>
            </a:r>
          </a:p>
          <a:p>
            <a:r>
              <a:rPr lang="en-SG" sz="2000" dirty="0"/>
              <a:t>Distributed object frameworks use the basic mechanism introduced with RPC and extend it to enable the remote invocation of object methods and to keep track of references to objects made available through a network connection.</a:t>
            </a:r>
          </a:p>
          <a:p>
            <a:r>
              <a:rPr lang="en-SG" sz="2000" dirty="0"/>
              <a:t>Therefore, the common interaction pattern is the following: </a:t>
            </a:r>
          </a:p>
          <a:p>
            <a:pPr>
              <a:buAutoNum type="arabicPeriod"/>
            </a:pPr>
            <a:r>
              <a:rPr lang="en-SG" sz="1800" dirty="0"/>
              <a:t>The server process maintains a registry of active objects that are made available to other processes. According to the specific implementation, active objects can be published using interface definitions or class definitions. </a:t>
            </a:r>
          </a:p>
          <a:p>
            <a:pPr>
              <a:buAutoNum type="arabicPeriod"/>
            </a:pPr>
            <a:r>
              <a:rPr lang="en-SG" sz="1800" dirty="0"/>
              <a:t>The client process, by using a given addressing scheme, obtains a reference to the active remote object. This reference is represented by a pointer to an instance that is of a shared type of interface and class definition. </a:t>
            </a:r>
          </a:p>
          <a:p>
            <a:pPr>
              <a:buAutoNum type="arabicPeriod"/>
            </a:pPr>
            <a:r>
              <a:rPr lang="en-SG" sz="1800" dirty="0"/>
              <a:t>The client process invokes the methods on the active object by calling them through the reference previously obtained. Parameters and return values are </a:t>
            </a:r>
            <a:r>
              <a:rPr lang="en-SG" sz="1800" dirty="0" err="1"/>
              <a:t>marshaled</a:t>
            </a:r>
            <a:r>
              <a:rPr lang="en-SG" sz="1800" dirty="0"/>
              <a:t> as happens in the case of RPC.</a:t>
            </a:r>
          </a:p>
        </p:txBody>
      </p:sp>
      <p:sp>
        <p:nvSpPr>
          <p:cNvPr id="4" name="Slide Number Placeholder 3">
            <a:extLst>
              <a:ext uri="{FF2B5EF4-FFF2-40B4-BE49-F238E27FC236}">
                <a16:creationId xmlns:a16="http://schemas.microsoft.com/office/drawing/2014/main" id="{3D7275C1-6D65-45A7-A659-F6A9F3F29317}"/>
              </a:ext>
            </a:extLst>
          </p:cNvPr>
          <p:cNvSpPr>
            <a:spLocks noGrp="1"/>
          </p:cNvSpPr>
          <p:nvPr>
            <p:ph type="sldNum" sz="quarter" idx="11"/>
          </p:nvPr>
        </p:nvSpPr>
        <p:spPr/>
        <p:txBody>
          <a:bodyPr/>
          <a:lstStyle/>
          <a:p>
            <a:fld id="{4F9916F1-E7E5-4BB5-819A-0D8795532547}" type="slidenum">
              <a:rPr lang="en-US" altLang="en-US" smtClean="0"/>
              <a:pPr/>
              <a:t>35</a:t>
            </a:fld>
            <a:endParaRPr lang="en-US" altLang="en-US"/>
          </a:p>
        </p:txBody>
      </p:sp>
    </p:spTree>
    <p:extLst>
      <p:ext uri="{BB962C8B-B14F-4D97-AF65-F5344CB8AC3E}">
        <p14:creationId xmlns:p14="http://schemas.microsoft.com/office/powerpoint/2010/main" val="2336827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B138088-4818-309E-4E7A-32466A00B20A}"/>
              </a:ext>
            </a:extLst>
          </p:cNvPr>
          <p:cNvSpPr>
            <a:spLocks noGrp="1"/>
          </p:cNvSpPr>
          <p:nvPr>
            <p:ph sz="half" idx="1"/>
          </p:nvPr>
        </p:nvSpPr>
        <p:spPr>
          <a:xfrm>
            <a:off x="609600" y="476480"/>
            <a:ext cx="5384800" cy="5768745"/>
          </a:xfrm>
        </p:spPr>
        <p:txBody>
          <a:bodyPr/>
          <a:lstStyle/>
          <a:p>
            <a:pPr algn="just"/>
            <a:r>
              <a:rPr lang="en-SG" sz="2400" dirty="0"/>
              <a:t>Distributed object frameworks give the illusion of interaction with a local instance while invoking remote methods.</a:t>
            </a:r>
          </a:p>
          <a:p>
            <a:pPr algn="just"/>
            <a:r>
              <a:rPr lang="en-SG" sz="2400" dirty="0"/>
              <a:t> This is done by a mechanism called a </a:t>
            </a:r>
            <a:r>
              <a:rPr lang="en-SG" sz="2400" b="1" dirty="0"/>
              <a:t>proxy skeleton.</a:t>
            </a:r>
          </a:p>
          <a:p>
            <a:pPr algn="just"/>
            <a:r>
              <a:rPr lang="en-SG" sz="2400" dirty="0"/>
              <a:t> Figure  gives an overview of how this infrastructure works.</a:t>
            </a:r>
          </a:p>
          <a:p>
            <a:pPr algn="just"/>
            <a:r>
              <a:rPr lang="en-SG" sz="2400" dirty="0"/>
              <a:t> Proxy and skeleton always constitute a pair:</a:t>
            </a:r>
          </a:p>
          <a:p>
            <a:pPr lvl="1" algn="just"/>
            <a:r>
              <a:rPr lang="en-SG" sz="1800" dirty="0"/>
              <a:t> the server process maintains the skeleton component, which is in charge of executing the methods that are remotely invoked, while the client maintains the proxy component, allowing its hosting environment to remotely invoke methods through the proxy interface.</a:t>
            </a:r>
          </a:p>
        </p:txBody>
      </p:sp>
      <p:pic>
        <p:nvPicPr>
          <p:cNvPr id="9" name="Content Placeholder 8">
            <a:extLst>
              <a:ext uri="{FF2B5EF4-FFF2-40B4-BE49-F238E27FC236}">
                <a16:creationId xmlns:a16="http://schemas.microsoft.com/office/drawing/2014/main" id="{3C601897-A7F6-5BCD-1919-ADC159A56749}"/>
              </a:ext>
            </a:extLst>
          </p:cNvPr>
          <p:cNvPicPr>
            <a:picLocks noGrp="1" noChangeAspect="1"/>
          </p:cNvPicPr>
          <p:nvPr>
            <p:ph sz="half" idx="2"/>
          </p:nvPr>
        </p:nvPicPr>
        <p:blipFill>
          <a:blip r:embed="rId2"/>
          <a:stretch>
            <a:fillRect/>
          </a:stretch>
        </p:blipFill>
        <p:spPr>
          <a:xfrm>
            <a:off x="6197600" y="1307805"/>
            <a:ext cx="5384800" cy="4818359"/>
          </a:xfrm>
        </p:spPr>
      </p:pic>
      <p:sp>
        <p:nvSpPr>
          <p:cNvPr id="4" name="Slide Number Placeholder 3">
            <a:extLst>
              <a:ext uri="{FF2B5EF4-FFF2-40B4-BE49-F238E27FC236}">
                <a16:creationId xmlns:a16="http://schemas.microsoft.com/office/drawing/2014/main" id="{9F74E9D8-0238-58C6-8307-C1E30416E6C8}"/>
              </a:ext>
            </a:extLst>
          </p:cNvPr>
          <p:cNvSpPr>
            <a:spLocks noGrp="1"/>
          </p:cNvSpPr>
          <p:nvPr>
            <p:ph type="sldNum" sz="quarter" idx="11"/>
          </p:nvPr>
        </p:nvSpPr>
        <p:spPr/>
        <p:txBody>
          <a:bodyPr/>
          <a:lstStyle/>
          <a:p>
            <a:fld id="{4F9916F1-E7E5-4BB5-819A-0D8795532547}" type="slidenum">
              <a:rPr lang="en-US" altLang="en-US" smtClean="0"/>
              <a:pPr/>
              <a:t>36</a:t>
            </a:fld>
            <a:endParaRPr lang="en-US" altLang="en-US"/>
          </a:p>
        </p:txBody>
      </p:sp>
    </p:spTree>
    <p:extLst>
      <p:ext uri="{BB962C8B-B14F-4D97-AF65-F5344CB8AC3E}">
        <p14:creationId xmlns:p14="http://schemas.microsoft.com/office/powerpoint/2010/main" val="6352876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F640F7-663C-F39C-8297-B35038B57F2C}"/>
              </a:ext>
            </a:extLst>
          </p:cNvPr>
          <p:cNvSpPr>
            <a:spLocks noGrp="1"/>
          </p:cNvSpPr>
          <p:nvPr>
            <p:ph sz="half" idx="1"/>
          </p:nvPr>
        </p:nvSpPr>
        <p:spPr/>
        <p:txBody>
          <a:bodyPr/>
          <a:lstStyle/>
          <a:p>
            <a:pPr algn="just"/>
            <a:r>
              <a:rPr lang="en-SG" sz="2400" dirty="0"/>
              <a:t>The transparency of remote method invocation is achieved using one of the fundamental properties of object-oriented programming: </a:t>
            </a:r>
            <a:r>
              <a:rPr lang="en-SG" sz="2400" b="1" dirty="0">
                <a:solidFill>
                  <a:srgbClr val="FF0000"/>
                </a:solidFill>
              </a:rPr>
              <a:t>inheritance and subclassing</a:t>
            </a:r>
            <a:r>
              <a:rPr lang="en-SG" sz="2400" dirty="0"/>
              <a:t>.</a:t>
            </a:r>
          </a:p>
          <a:p>
            <a:pPr algn="just"/>
            <a:r>
              <a:rPr lang="en-SG" sz="2400" dirty="0"/>
              <a:t> Both the proxy and the active remote object expose the same interface, defining the set of methods that can be remotely called.</a:t>
            </a:r>
          </a:p>
        </p:txBody>
      </p:sp>
      <p:sp>
        <p:nvSpPr>
          <p:cNvPr id="5" name="Slide Number Placeholder 4">
            <a:extLst>
              <a:ext uri="{FF2B5EF4-FFF2-40B4-BE49-F238E27FC236}">
                <a16:creationId xmlns:a16="http://schemas.microsoft.com/office/drawing/2014/main" id="{5D0F2CE2-B331-7023-B9A6-88EF332DC7E4}"/>
              </a:ext>
            </a:extLst>
          </p:cNvPr>
          <p:cNvSpPr>
            <a:spLocks noGrp="1"/>
          </p:cNvSpPr>
          <p:nvPr>
            <p:ph type="sldNum" sz="quarter" idx="11"/>
          </p:nvPr>
        </p:nvSpPr>
        <p:spPr/>
        <p:txBody>
          <a:bodyPr/>
          <a:lstStyle/>
          <a:p>
            <a:fld id="{A6A016F2-6717-4F68-9462-DA46016B0434}" type="slidenum">
              <a:rPr lang="en-US" altLang="en-US" smtClean="0"/>
              <a:pPr/>
              <a:t>37</a:t>
            </a:fld>
            <a:endParaRPr lang="en-US" altLang="en-US"/>
          </a:p>
        </p:txBody>
      </p:sp>
      <p:pic>
        <p:nvPicPr>
          <p:cNvPr id="6" name="Content Placeholder 8">
            <a:extLst>
              <a:ext uri="{FF2B5EF4-FFF2-40B4-BE49-F238E27FC236}">
                <a16:creationId xmlns:a16="http://schemas.microsoft.com/office/drawing/2014/main" id="{D37FD5D4-672B-ECEF-99F7-66965CC5946A}"/>
              </a:ext>
            </a:extLst>
          </p:cNvPr>
          <p:cNvPicPr>
            <a:picLocks noGrp="1" noChangeAspect="1"/>
          </p:cNvPicPr>
          <p:nvPr>
            <p:ph sz="half" idx="2"/>
          </p:nvPr>
        </p:nvPicPr>
        <p:blipFill>
          <a:blip r:embed="rId2"/>
          <a:stretch>
            <a:fillRect/>
          </a:stretch>
        </p:blipFill>
        <p:spPr>
          <a:xfrm>
            <a:off x="6197600" y="2365895"/>
            <a:ext cx="5384800" cy="2994573"/>
          </a:xfrm>
        </p:spPr>
      </p:pic>
    </p:spTree>
    <p:extLst>
      <p:ext uri="{BB962C8B-B14F-4D97-AF65-F5344CB8AC3E}">
        <p14:creationId xmlns:p14="http://schemas.microsoft.com/office/powerpoint/2010/main" val="4066491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2472698-53FB-DA36-25ED-CC76CEB0AC65}"/>
              </a:ext>
            </a:extLst>
          </p:cNvPr>
          <p:cNvSpPr>
            <a:spLocks noGrp="1"/>
          </p:cNvSpPr>
          <p:nvPr>
            <p:ph sz="half" idx="1"/>
          </p:nvPr>
        </p:nvSpPr>
        <p:spPr>
          <a:xfrm>
            <a:off x="901311" y="995235"/>
            <a:ext cx="4138121" cy="4854721"/>
          </a:xfrm>
        </p:spPr>
        <p:txBody>
          <a:bodyPr vert="horz" lIns="91440" tIns="45720" rIns="91440" bIns="45720" rtlCol="0">
            <a:normAutofit fontScale="92500" lnSpcReduction="10000"/>
          </a:bodyPr>
          <a:lstStyle/>
          <a:p>
            <a:pPr indent="-228600" algn="just" eaLnBrk="1" hangingPunct="1">
              <a:lnSpc>
                <a:spcPct val="90000"/>
              </a:lnSpc>
              <a:buFont typeface="Arial" panose="020B0604020202020204" pitchFamily="34" charset="0"/>
              <a:buChar char="•"/>
            </a:pPr>
            <a:r>
              <a:rPr lang="en-US" sz="2000" kern="1200" dirty="0"/>
              <a:t> On the client side, a runtime object published by the server is generated.</a:t>
            </a:r>
          </a:p>
          <a:p>
            <a:pPr indent="-228600" algn="just" eaLnBrk="1" hangingPunct="1">
              <a:lnSpc>
                <a:spcPct val="90000"/>
              </a:lnSpc>
              <a:buFont typeface="Arial" panose="020B0604020202020204" pitchFamily="34" charset="0"/>
              <a:buChar char="•"/>
            </a:pPr>
            <a:r>
              <a:rPr lang="en-US" sz="2000" kern="1200" dirty="0"/>
              <a:t> This object translates the local method invocation into an RPC call for the corresponding method on the remote active object. </a:t>
            </a:r>
          </a:p>
          <a:p>
            <a:pPr indent="-228600" algn="just" eaLnBrk="1" hangingPunct="1">
              <a:lnSpc>
                <a:spcPct val="90000"/>
              </a:lnSpc>
              <a:buFont typeface="Arial" panose="020B0604020202020204" pitchFamily="34" charset="0"/>
              <a:buChar char="•"/>
            </a:pPr>
            <a:r>
              <a:rPr lang="en-US" sz="2000" kern="1200" dirty="0"/>
              <a:t>On the server side, whenever an RPC request is received, it is unpacked and the method call is dispatched to the skeleton that is paired with the client that issued the request.</a:t>
            </a:r>
          </a:p>
          <a:p>
            <a:pPr indent="-228600" algn="just" eaLnBrk="1" hangingPunct="1">
              <a:lnSpc>
                <a:spcPct val="90000"/>
              </a:lnSpc>
              <a:buFont typeface="Arial" panose="020B0604020202020204" pitchFamily="34" charset="0"/>
              <a:buChar char="•"/>
            </a:pPr>
            <a:r>
              <a:rPr lang="en-US" sz="2000" kern="1200" dirty="0"/>
              <a:t> Once the method execution on the server is completed, the return values are packed and sent back to the client, and the local method call on the proxy returns.</a:t>
            </a:r>
          </a:p>
          <a:p>
            <a:pPr indent="-228600" algn="just" eaLnBrk="1" hangingPunct="1">
              <a:lnSpc>
                <a:spcPct val="90000"/>
              </a:lnSpc>
              <a:buFont typeface="Arial" panose="020B0604020202020204" pitchFamily="34" charset="0"/>
              <a:buChar char="•"/>
            </a:pPr>
            <a:endParaRPr lang="en-US" sz="2000" kern="1200" dirty="0"/>
          </a:p>
        </p:txBody>
      </p:sp>
      <p:grpSp>
        <p:nvGrpSpPr>
          <p:cNvPr id="20"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8">
            <a:extLst>
              <a:ext uri="{FF2B5EF4-FFF2-40B4-BE49-F238E27FC236}">
                <a16:creationId xmlns:a16="http://schemas.microsoft.com/office/drawing/2014/main" id="{C525E2A5-9028-3AB4-538A-41E5CA715691}"/>
              </a:ext>
            </a:extLst>
          </p:cNvPr>
          <p:cNvPicPr>
            <a:picLocks noGrp="1" noChangeAspect="1"/>
          </p:cNvPicPr>
          <p:nvPr>
            <p:ph sz="half" idx="2"/>
          </p:nvPr>
        </p:nvPicPr>
        <p:blipFill>
          <a:blip r:embed="rId2"/>
          <a:stretch>
            <a:fillRect/>
          </a:stretch>
        </p:blipFill>
        <p:spPr>
          <a:xfrm>
            <a:off x="5314766" y="1670241"/>
            <a:ext cx="6253212" cy="3470532"/>
          </a:xfrm>
          <a:prstGeom prst="rect">
            <a:avLst/>
          </a:prstGeom>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Slide Number Placeholder 4">
            <a:extLst>
              <a:ext uri="{FF2B5EF4-FFF2-40B4-BE49-F238E27FC236}">
                <a16:creationId xmlns:a16="http://schemas.microsoft.com/office/drawing/2014/main" id="{14ADF492-A0C8-57DC-BEA9-2ABE8D1C691D}"/>
              </a:ext>
            </a:extLst>
          </p:cNvPr>
          <p:cNvSpPr>
            <a:spLocks noGrp="1"/>
          </p:cNvSpPr>
          <p:nvPr>
            <p:ph type="sldNum" sz="quarter" idx="11"/>
          </p:nvPr>
        </p:nvSpPr>
        <p:spPr>
          <a:xfrm>
            <a:off x="8805333" y="6356350"/>
            <a:ext cx="2743200" cy="365125"/>
          </a:xfrm>
        </p:spPr>
        <p:txBody>
          <a:bodyPr vert="horz" lIns="91440" tIns="45720" rIns="91440" bIns="45720" rtlCol="0" anchor="ctr">
            <a:normAutofit/>
          </a:bodyPr>
          <a:lstStyle/>
          <a:p>
            <a:pPr>
              <a:spcAft>
                <a:spcPts val="600"/>
              </a:spcAft>
            </a:pPr>
            <a:fld id="{A6A016F2-6717-4F68-9462-DA46016B0434}" type="slidenum">
              <a:rPr lang="en-US" altLang="en-US" sz="1200" smtClean="0">
                <a:solidFill>
                  <a:schemeClr val="tx1">
                    <a:tint val="75000"/>
                  </a:schemeClr>
                </a:solidFill>
              </a:rPr>
              <a:pPr>
                <a:spcAft>
                  <a:spcPts val="600"/>
                </a:spcAft>
              </a:pPr>
              <a:t>38</a:t>
            </a:fld>
            <a:endParaRPr lang="en-US" altLang="en-US" sz="1200">
              <a:solidFill>
                <a:schemeClr val="tx1">
                  <a:tint val="75000"/>
                </a:schemeClr>
              </a:solidFill>
            </a:endParaRPr>
          </a:p>
        </p:txBody>
      </p:sp>
    </p:spTree>
    <p:extLst>
      <p:ext uri="{BB962C8B-B14F-4D97-AF65-F5344CB8AC3E}">
        <p14:creationId xmlns:p14="http://schemas.microsoft.com/office/powerpoint/2010/main" val="2692689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2350-A28C-9C98-3FB5-E7E7B2264F1B}"/>
              </a:ext>
            </a:extLst>
          </p:cNvPr>
          <p:cNvSpPr>
            <a:spLocks noGrp="1"/>
          </p:cNvSpPr>
          <p:nvPr>
            <p:ph type="title"/>
          </p:nvPr>
        </p:nvSpPr>
        <p:spPr/>
        <p:txBody>
          <a:bodyPr/>
          <a:lstStyle/>
          <a:p>
            <a:r>
              <a:rPr lang="en-SG" dirty="0"/>
              <a:t>Common object request broker architecture (CORBA)</a:t>
            </a:r>
          </a:p>
        </p:txBody>
      </p:sp>
      <p:sp>
        <p:nvSpPr>
          <p:cNvPr id="6" name="Content Placeholder 5">
            <a:extLst>
              <a:ext uri="{FF2B5EF4-FFF2-40B4-BE49-F238E27FC236}">
                <a16:creationId xmlns:a16="http://schemas.microsoft.com/office/drawing/2014/main" id="{526ABE39-B6FC-24D1-EEC9-69DA16492C99}"/>
              </a:ext>
            </a:extLst>
          </p:cNvPr>
          <p:cNvSpPr>
            <a:spLocks noGrp="1"/>
          </p:cNvSpPr>
          <p:nvPr>
            <p:ph idx="1"/>
          </p:nvPr>
        </p:nvSpPr>
        <p:spPr>
          <a:xfrm>
            <a:off x="609600" y="1417638"/>
            <a:ext cx="10972800" cy="4525963"/>
          </a:xfrm>
        </p:spPr>
        <p:txBody>
          <a:bodyPr/>
          <a:lstStyle/>
          <a:p>
            <a:r>
              <a:rPr lang="en-SG" sz="2000" dirty="0"/>
              <a:t>CORBA is a specification introduced by the Object Management Group (OMG) for providing cross platform and cross-language interoperability among distributed components.</a:t>
            </a:r>
          </a:p>
          <a:p>
            <a:r>
              <a:rPr lang="en-SG" sz="2000" dirty="0"/>
              <a:t>The specification was originally designed to provide an interoperation standard that could be effectively used at the industrial level. </a:t>
            </a:r>
          </a:p>
          <a:p>
            <a:r>
              <a:rPr lang="en-SG" sz="2000" dirty="0"/>
              <a:t>The current release of the CORBA specification is version 3.0 and currently the technology is not very popular, mostly because the development phase is a considerably complex task and the interoperability among components developed in different languages has never reached the proposed level of transparency.</a:t>
            </a:r>
          </a:p>
          <a:p>
            <a:r>
              <a:rPr lang="en-SG" sz="2000" dirty="0"/>
              <a:t>A fundamental component in the CORBA architecture is the </a:t>
            </a:r>
            <a:r>
              <a:rPr lang="en-SG" sz="2000" dirty="0">
                <a:solidFill>
                  <a:srgbClr val="FF0000"/>
                </a:solidFill>
              </a:rPr>
              <a:t>Object Request Broker (ORB)</a:t>
            </a:r>
            <a:r>
              <a:rPr lang="en-SG" sz="2000" dirty="0"/>
              <a:t>, which acts as a central object bus. </a:t>
            </a:r>
          </a:p>
          <a:p>
            <a:r>
              <a:rPr lang="en-SG" sz="2000" dirty="0"/>
              <a:t>A CORBA object registers the interface it is exposing in the ORB, and clients can obtain a reference to that interface and invoke methods on it. </a:t>
            </a:r>
          </a:p>
          <a:p>
            <a:r>
              <a:rPr lang="en-SG" sz="2000" dirty="0"/>
              <a:t>The ORB is responsible for returning the reference to the client and managing all the low-level operations required to perform the remote method invocation</a:t>
            </a:r>
          </a:p>
          <a:p>
            <a:r>
              <a:rPr lang="en-SG" sz="1800" b="0" i="0" dirty="0">
                <a:solidFill>
                  <a:srgbClr val="363940"/>
                </a:solidFill>
                <a:effectLst/>
                <a:latin typeface="Libre Franklin" panose="020B0604020202020204" pitchFamily="2" charset="0"/>
              </a:rPr>
              <a:t>CORBA is not supported by Microsoft, which instead has developed its own distributed object management architecture called</a:t>
            </a:r>
            <a:r>
              <a:rPr lang="en-SG" sz="2000" b="0" i="0" dirty="0">
                <a:solidFill>
                  <a:srgbClr val="363940"/>
                </a:solidFill>
                <a:effectLst/>
                <a:latin typeface="Libre Franklin" panose="020B0604020202020204" pitchFamily="2" charset="0"/>
              </a:rPr>
              <a:t> DCOM</a:t>
            </a:r>
            <a:endParaRPr lang="en-SG" sz="2000" dirty="0"/>
          </a:p>
          <a:p>
            <a:endParaRPr lang="en-SG" sz="2000" dirty="0"/>
          </a:p>
        </p:txBody>
      </p:sp>
      <p:sp>
        <p:nvSpPr>
          <p:cNvPr id="5" name="Slide Number Placeholder 4">
            <a:extLst>
              <a:ext uri="{FF2B5EF4-FFF2-40B4-BE49-F238E27FC236}">
                <a16:creationId xmlns:a16="http://schemas.microsoft.com/office/drawing/2014/main" id="{39AF5403-1062-6B6C-9968-E24E7BC402B5}"/>
              </a:ext>
            </a:extLst>
          </p:cNvPr>
          <p:cNvSpPr>
            <a:spLocks noGrp="1"/>
          </p:cNvSpPr>
          <p:nvPr>
            <p:ph type="sldNum" sz="quarter" idx="11"/>
          </p:nvPr>
        </p:nvSpPr>
        <p:spPr/>
        <p:txBody>
          <a:bodyPr/>
          <a:lstStyle/>
          <a:p>
            <a:fld id="{A6A016F2-6717-4F68-9462-DA46016B0434}" type="slidenum">
              <a:rPr lang="en-US" altLang="en-US" smtClean="0"/>
              <a:pPr/>
              <a:t>39</a:t>
            </a:fld>
            <a:endParaRPr lang="en-US" altLang="en-US"/>
          </a:p>
        </p:txBody>
      </p:sp>
    </p:spTree>
    <p:extLst>
      <p:ext uri="{BB962C8B-B14F-4D97-AF65-F5344CB8AC3E}">
        <p14:creationId xmlns:p14="http://schemas.microsoft.com/office/powerpoint/2010/main" val="209091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iagram, engineering drawing&#10;&#10;Description automatically generated">
            <a:extLst>
              <a:ext uri="{FF2B5EF4-FFF2-40B4-BE49-F238E27FC236}">
                <a16:creationId xmlns:a16="http://schemas.microsoft.com/office/drawing/2014/main" id="{BC291549-83BD-F9B7-1EAE-4BD38C02EFDC}"/>
              </a:ext>
            </a:extLst>
          </p:cNvPr>
          <p:cNvPicPr>
            <a:picLocks noGrp="1" noChangeAspect="1"/>
          </p:cNvPicPr>
          <p:nvPr>
            <p:ph idx="1"/>
          </p:nvPr>
        </p:nvPicPr>
        <p:blipFill>
          <a:blip r:embed="rId2"/>
          <a:stretch>
            <a:fillRect/>
          </a:stretch>
        </p:blipFill>
        <p:spPr>
          <a:xfrm>
            <a:off x="1293357" y="643467"/>
            <a:ext cx="960528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204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616D-A1F8-5DB2-B107-ADDD1386786B}"/>
              </a:ext>
            </a:extLst>
          </p:cNvPr>
          <p:cNvSpPr>
            <a:spLocks noGrp="1"/>
          </p:cNvSpPr>
          <p:nvPr>
            <p:ph type="title"/>
          </p:nvPr>
        </p:nvSpPr>
        <p:spPr/>
        <p:txBody>
          <a:bodyPr/>
          <a:lstStyle/>
          <a:p>
            <a:r>
              <a:rPr lang="en-SG" dirty="0"/>
              <a:t>How it Works</a:t>
            </a:r>
          </a:p>
        </p:txBody>
      </p:sp>
      <p:sp>
        <p:nvSpPr>
          <p:cNvPr id="3" name="Content Placeholder 2">
            <a:extLst>
              <a:ext uri="{FF2B5EF4-FFF2-40B4-BE49-F238E27FC236}">
                <a16:creationId xmlns:a16="http://schemas.microsoft.com/office/drawing/2014/main" id="{B5B6DBC9-63AF-206D-97D6-236C4044307F}"/>
              </a:ext>
            </a:extLst>
          </p:cNvPr>
          <p:cNvSpPr>
            <a:spLocks noGrp="1"/>
          </p:cNvSpPr>
          <p:nvPr>
            <p:ph idx="1"/>
          </p:nvPr>
        </p:nvSpPr>
        <p:spPr/>
        <p:txBody>
          <a:bodyPr/>
          <a:lstStyle/>
          <a:p>
            <a:r>
              <a:rPr lang="en-SG" sz="1800" b="0" i="0" dirty="0">
                <a:effectLst/>
                <a:latin typeface="Libre Franklin" pitchFamily="2" charset="0"/>
              </a:rPr>
              <a:t>In a CORBA environment, programs request services through an object request broker (ORB), which allows components of distributed applications to find each other and communicate without knowing where applications are located on the network or what kind of interface they use.</a:t>
            </a:r>
          </a:p>
          <a:p>
            <a:r>
              <a:rPr lang="en-SG" sz="1800" b="0" i="0" dirty="0">
                <a:effectLst/>
                <a:latin typeface="Libre Franklin" pitchFamily="2" charset="0"/>
              </a:rPr>
              <a:t>ORBs are the </a:t>
            </a:r>
            <a:r>
              <a:rPr lang="en-SG" sz="1800" b="1" i="0" dirty="0">
                <a:effectLst/>
                <a:latin typeface="Libre Franklin" pitchFamily="2" charset="0"/>
              </a:rPr>
              <a:t>middleware</a:t>
            </a:r>
            <a:r>
              <a:rPr lang="en-SG" sz="1800" b="0" i="0" dirty="0">
                <a:effectLst/>
                <a:latin typeface="Libre Franklin" pitchFamily="2" charset="0"/>
              </a:rPr>
              <a:t> that enable client and server programs to establish sessions with each other, independent of their location on the network or their programming interface.</a:t>
            </a:r>
          </a:p>
          <a:p>
            <a:r>
              <a:rPr lang="en-SG" sz="1800" b="0" i="0" dirty="0">
                <a:effectLst/>
                <a:latin typeface="Libre Franklin" pitchFamily="2" charset="0"/>
              </a:rPr>
              <a:t>The process of a client invoking a call to an </a:t>
            </a:r>
            <a:r>
              <a:rPr lang="en-SG" sz="1800" b="0" i="0" u="sng" dirty="0">
                <a:effectLst/>
                <a:latin typeface="Libre Franklin" pitchFamily="2" charset="0"/>
              </a:rPr>
              <a:t>application programming interface (API)</a:t>
            </a:r>
            <a:r>
              <a:rPr lang="en-SG" sz="1800" b="0" i="0" dirty="0">
                <a:effectLst/>
                <a:latin typeface="Libre Franklin" pitchFamily="2" charset="0"/>
              </a:rPr>
              <a:t> on a server object is transparent.</a:t>
            </a:r>
            <a:endParaRPr lang="en-SG" sz="1800" dirty="0">
              <a:latin typeface="Libre Franklin" pitchFamily="2" charset="0"/>
            </a:endParaRPr>
          </a:p>
          <a:p>
            <a:r>
              <a:rPr lang="en-SG" sz="1800" b="0" i="0" dirty="0">
                <a:effectLst/>
                <a:latin typeface="Libre Franklin" pitchFamily="2" charset="0"/>
              </a:rPr>
              <a:t>The client issues the call, which is intercepted by the ORB. </a:t>
            </a:r>
          </a:p>
          <a:p>
            <a:r>
              <a:rPr lang="en-SG" sz="1800" b="0" i="0" dirty="0">
                <a:effectLst/>
                <a:latin typeface="Libre Franklin" pitchFamily="2" charset="0"/>
              </a:rPr>
              <a:t>The ORB takes the call and is responsible for locating a server object that is able to implement the request.</a:t>
            </a:r>
          </a:p>
          <a:p>
            <a:r>
              <a:rPr lang="en-SG" sz="1800" b="0" i="0" dirty="0">
                <a:effectLst/>
                <a:latin typeface="Libre Franklin" pitchFamily="2" charset="0"/>
              </a:rPr>
              <a:t> Once it has located such an object, the ORB invokes the object’s method and passes it any parameters submitted by the client.</a:t>
            </a:r>
          </a:p>
          <a:p>
            <a:r>
              <a:rPr lang="en-SG" sz="1800" b="0" i="0" dirty="0">
                <a:effectLst/>
                <a:latin typeface="Libre Franklin" pitchFamily="2" charset="0"/>
              </a:rPr>
              <a:t>The results are then returned to the client. </a:t>
            </a:r>
          </a:p>
          <a:p>
            <a:r>
              <a:rPr lang="en-SG" sz="1800" b="0" i="0" dirty="0">
                <a:effectLst/>
                <a:latin typeface="Libre Franklin" pitchFamily="2" charset="0"/>
              </a:rPr>
              <a:t>ORBs communicate among themselves using the </a:t>
            </a:r>
            <a:r>
              <a:rPr lang="en-SG" sz="1800" b="1" i="0" dirty="0">
                <a:effectLst/>
                <a:latin typeface="Libre Franklin" pitchFamily="2" charset="0"/>
              </a:rPr>
              <a:t>General Inter-ORB Protocol (GIOP)</a:t>
            </a:r>
            <a:r>
              <a:rPr lang="en-SG" sz="1800" b="0" i="0" dirty="0">
                <a:effectLst/>
                <a:latin typeface="Libre Franklin" pitchFamily="2" charset="0"/>
              </a:rPr>
              <a:t> or the </a:t>
            </a:r>
            <a:r>
              <a:rPr lang="en-SG" sz="1800" b="1" i="0" dirty="0">
                <a:effectLst/>
                <a:latin typeface="Libre Franklin" pitchFamily="2" charset="0"/>
              </a:rPr>
              <a:t>Internet Inter-ORB Protocol (IIOP)</a:t>
            </a:r>
            <a:r>
              <a:rPr lang="en-SG" sz="1800" b="0" i="0" dirty="0">
                <a:effectLst/>
                <a:latin typeface="Libre Franklin" pitchFamily="2" charset="0"/>
              </a:rPr>
              <a:t> so that any ORB can </a:t>
            </a:r>
            <a:r>
              <a:rPr lang="en-SG" sz="1800" b="0" i="0" dirty="0" err="1">
                <a:effectLst/>
                <a:latin typeface="Libre Franklin" pitchFamily="2" charset="0"/>
              </a:rPr>
              <a:t>fulfill</a:t>
            </a:r>
            <a:r>
              <a:rPr lang="en-SG" sz="1800" b="0" i="0" dirty="0">
                <a:effectLst/>
                <a:latin typeface="Libre Franklin" pitchFamily="2" charset="0"/>
              </a:rPr>
              <a:t> any client request on the network.</a:t>
            </a:r>
            <a:endParaRPr lang="en-SG" sz="1800" dirty="0"/>
          </a:p>
        </p:txBody>
      </p:sp>
      <p:sp>
        <p:nvSpPr>
          <p:cNvPr id="4" name="Slide Number Placeholder 3">
            <a:extLst>
              <a:ext uri="{FF2B5EF4-FFF2-40B4-BE49-F238E27FC236}">
                <a16:creationId xmlns:a16="http://schemas.microsoft.com/office/drawing/2014/main" id="{9B504040-6618-D41B-FAD7-24BB079F854E}"/>
              </a:ext>
            </a:extLst>
          </p:cNvPr>
          <p:cNvSpPr>
            <a:spLocks noGrp="1"/>
          </p:cNvSpPr>
          <p:nvPr>
            <p:ph type="sldNum" sz="quarter" idx="11"/>
          </p:nvPr>
        </p:nvSpPr>
        <p:spPr/>
        <p:txBody>
          <a:bodyPr/>
          <a:lstStyle/>
          <a:p>
            <a:fld id="{4F9916F1-E7E5-4BB5-819A-0D8795532547}" type="slidenum">
              <a:rPr lang="en-US" altLang="en-US" smtClean="0"/>
              <a:pPr/>
              <a:t>40</a:t>
            </a:fld>
            <a:endParaRPr lang="en-US" altLang="en-US"/>
          </a:p>
        </p:txBody>
      </p:sp>
    </p:spTree>
    <p:extLst>
      <p:ext uri="{BB962C8B-B14F-4D97-AF65-F5344CB8AC3E}">
        <p14:creationId xmlns:p14="http://schemas.microsoft.com/office/powerpoint/2010/main" val="3680906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4738B-6421-43DD-DBF7-D2E296330663}"/>
              </a:ext>
            </a:extLst>
          </p:cNvPr>
          <p:cNvSpPr>
            <a:spLocks noGrp="1"/>
          </p:cNvSpPr>
          <p:nvPr>
            <p:ph sz="half" idx="1"/>
          </p:nvPr>
        </p:nvSpPr>
        <p:spPr>
          <a:xfrm>
            <a:off x="609600" y="509531"/>
            <a:ext cx="5384800" cy="5735694"/>
          </a:xfrm>
        </p:spPr>
        <p:txBody>
          <a:bodyPr/>
          <a:lstStyle/>
          <a:p>
            <a:pPr algn="just"/>
            <a:r>
              <a:rPr lang="en-SG" sz="2000" dirty="0"/>
              <a:t>To simplify cross-platform interoperability, interfaces are defined in </a:t>
            </a:r>
            <a:r>
              <a:rPr lang="en-SG" sz="2000" b="1" dirty="0"/>
              <a:t>Interface Definition Language (IDL)</a:t>
            </a:r>
            <a:r>
              <a:rPr lang="en-SG" sz="2000" dirty="0"/>
              <a:t>, which provides a platform-independent specification of a component. </a:t>
            </a:r>
          </a:p>
          <a:p>
            <a:pPr algn="just"/>
            <a:r>
              <a:rPr lang="en-SG" sz="2000" dirty="0"/>
              <a:t>An IDL specification is then translated into a </a:t>
            </a:r>
            <a:r>
              <a:rPr lang="en-SG" sz="2000" b="1" dirty="0">
                <a:solidFill>
                  <a:srgbClr val="FF0000"/>
                </a:solidFill>
              </a:rPr>
              <a:t>stub-skeleton pair</a:t>
            </a:r>
            <a:r>
              <a:rPr lang="en-SG" sz="2000" dirty="0"/>
              <a:t> by specific CORBA compilers that generate the required client (stub) and server (skeleton) components in a specific programming language.</a:t>
            </a:r>
          </a:p>
          <a:p>
            <a:pPr algn="just"/>
            <a:r>
              <a:rPr lang="en-SG" sz="2000" dirty="0"/>
              <a:t> These templates are completed with an appropriate implementation in the selected programming language. </a:t>
            </a:r>
          </a:p>
          <a:p>
            <a:pPr algn="just"/>
            <a:r>
              <a:rPr lang="en-SG" sz="2000" dirty="0"/>
              <a:t>This allows CORBA components to be used across different runtime environment by simply using the stub and the skeleton that match the development language used.</a:t>
            </a:r>
          </a:p>
        </p:txBody>
      </p:sp>
      <p:sp>
        <p:nvSpPr>
          <p:cNvPr id="4" name="Slide Number Placeholder 3">
            <a:extLst>
              <a:ext uri="{FF2B5EF4-FFF2-40B4-BE49-F238E27FC236}">
                <a16:creationId xmlns:a16="http://schemas.microsoft.com/office/drawing/2014/main" id="{D72A7DF3-4012-BDB1-A125-CA0227718110}"/>
              </a:ext>
            </a:extLst>
          </p:cNvPr>
          <p:cNvSpPr>
            <a:spLocks noGrp="1"/>
          </p:cNvSpPr>
          <p:nvPr>
            <p:ph type="sldNum" sz="quarter" idx="11"/>
          </p:nvPr>
        </p:nvSpPr>
        <p:spPr/>
        <p:txBody>
          <a:bodyPr/>
          <a:lstStyle/>
          <a:p>
            <a:fld id="{4F9916F1-E7E5-4BB5-819A-0D8795532547}" type="slidenum">
              <a:rPr lang="en-US" altLang="en-US" smtClean="0"/>
              <a:pPr/>
              <a:t>41</a:t>
            </a:fld>
            <a:endParaRPr lang="en-US" altLang="en-US"/>
          </a:p>
        </p:txBody>
      </p:sp>
      <p:pic>
        <p:nvPicPr>
          <p:cNvPr id="1026" name="Picture 2" descr="Definition of CORBA | PCMag">
            <a:extLst>
              <a:ext uri="{FF2B5EF4-FFF2-40B4-BE49-F238E27FC236}">
                <a16:creationId xmlns:a16="http://schemas.microsoft.com/office/drawing/2014/main" id="{B33C6C81-06A1-1C6F-4371-054F366D168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157405" y="1600200"/>
            <a:ext cx="34651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947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E3AD6-10DB-3327-6759-6DB63757D4C9}"/>
              </a:ext>
            </a:extLst>
          </p:cNvPr>
          <p:cNvSpPr>
            <a:spLocks noGrp="1"/>
          </p:cNvSpPr>
          <p:nvPr>
            <p:ph idx="1"/>
          </p:nvPr>
        </p:nvSpPr>
        <p:spPr>
          <a:xfrm>
            <a:off x="639897" y="481567"/>
            <a:ext cx="10927814" cy="6029402"/>
          </a:xfrm>
        </p:spPr>
        <p:txBody>
          <a:bodyPr>
            <a:normAutofit fontScale="92500" lnSpcReduction="20000"/>
          </a:bodyPr>
          <a:lstStyle/>
          <a:p>
            <a:r>
              <a:rPr lang="en-SG" sz="3000" dirty="0"/>
              <a:t>In the client design we identify two major models:</a:t>
            </a:r>
          </a:p>
          <a:p>
            <a:pPr marL="0" indent="0">
              <a:buNone/>
            </a:pPr>
            <a:r>
              <a:rPr lang="en-SG" sz="3000" dirty="0"/>
              <a:t> • </a:t>
            </a:r>
            <a:r>
              <a:rPr lang="en-SG" sz="3000" b="1" dirty="0"/>
              <a:t>Thin-client model:</a:t>
            </a:r>
          </a:p>
          <a:p>
            <a:pPr marL="457200" lvl="1" indent="0">
              <a:buNone/>
            </a:pPr>
            <a:r>
              <a:rPr lang="en-SG" sz="2600" dirty="0"/>
              <a:t> In this model, the load of data processing and transformation is put on the server side, and the client has a light implementation that is mostly concerned with retrieving and returning the data it is being asked for, with no considerable further processing.</a:t>
            </a:r>
          </a:p>
          <a:p>
            <a:r>
              <a:rPr lang="en-SG" sz="3000" b="1" dirty="0"/>
              <a:t>Fat-client model</a:t>
            </a:r>
          </a:p>
          <a:p>
            <a:pPr lvl="1"/>
            <a:r>
              <a:rPr lang="en-SG" sz="2600" dirty="0"/>
              <a:t> In this model, the client component is also responsible for processing and transforming the data before returning it to the user, whereas the server features a relatively light implementation that is mostly concerned with the management of access to the data</a:t>
            </a:r>
          </a:p>
          <a:p>
            <a:r>
              <a:rPr lang="en-SG" dirty="0"/>
              <a:t>The three major components in the client-server model: </a:t>
            </a:r>
            <a:r>
              <a:rPr lang="en-SG" b="1" dirty="0">
                <a:solidFill>
                  <a:srgbClr val="FF0000"/>
                </a:solidFill>
              </a:rPr>
              <a:t>presentation, application logic, and data storage</a:t>
            </a:r>
            <a:r>
              <a:rPr lang="en-SG" dirty="0"/>
              <a:t>. </a:t>
            </a:r>
          </a:p>
          <a:p>
            <a:r>
              <a:rPr lang="en-SG" dirty="0"/>
              <a:t>In the thin-client model, the client embodies only the presentation component, while the server absorbs the other two.</a:t>
            </a:r>
          </a:p>
          <a:p>
            <a:r>
              <a:rPr lang="en-SG" dirty="0"/>
              <a:t> In the fat-client model, the client encapsulates presentation and most of the application logic, and the server is principally responsible for the data storage and maintenance</a:t>
            </a:r>
          </a:p>
        </p:txBody>
      </p:sp>
    </p:spTree>
    <p:extLst>
      <p:ext uri="{BB962C8B-B14F-4D97-AF65-F5344CB8AC3E}">
        <p14:creationId xmlns:p14="http://schemas.microsoft.com/office/powerpoint/2010/main" val="2586158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F854-3043-0F91-E5ED-C9324114D35D}"/>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1D1EA2F-93E7-054B-4EB6-192EF5A333A3}"/>
              </a:ext>
            </a:extLst>
          </p:cNvPr>
          <p:cNvSpPr>
            <a:spLocks noGrp="1"/>
          </p:cNvSpPr>
          <p:nvPr>
            <p:ph idx="1"/>
          </p:nvPr>
        </p:nvSpPr>
        <p:spPr/>
        <p:txBody>
          <a:bodyPr/>
          <a:lstStyle/>
          <a:p>
            <a:r>
              <a:rPr lang="en-SG" dirty="0">
                <a:solidFill>
                  <a:srgbClr val="0070C0"/>
                </a:solidFill>
              </a:rPr>
              <a:t>Presentation, application logic, and data maintenance can be seen as conceptual layers, which are more appropriately called </a:t>
            </a:r>
            <a:r>
              <a:rPr lang="en-SG" b="1" dirty="0">
                <a:solidFill>
                  <a:srgbClr val="0070C0"/>
                </a:solidFill>
              </a:rPr>
              <a:t>tiers</a:t>
            </a:r>
            <a:r>
              <a:rPr lang="en-SG" dirty="0">
                <a:solidFill>
                  <a:srgbClr val="0070C0"/>
                </a:solidFill>
              </a:rPr>
              <a:t>.</a:t>
            </a:r>
          </a:p>
          <a:p>
            <a:r>
              <a:rPr lang="en-SG" dirty="0"/>
              <a:t> The mapping between the conceptual layers and their physical implementation in modules and components allows differentiating among several types of architectures, which go under the name of multitiered architectures.</a:t>
            </a:r>
          </a:p>
          <a:p>
            <a:r>
              <a:rPr lang="en-SG" dirty="0"/>
              <a:t> Two major classes exist:</a:t>
            </a:r>
          </a:p>
          <a:p>
            <a:pPr lvl="1"/>
            <a:r>
              <a:rPr lang="en-SG" dirty="0"/>
              <a:t>Two-tier architecture</a:t>
            </a:r>
          </a:p>
          <a:p>
            <a:pPr lvl="1"/>
            <a:r>
              <a:rPr lang="en-SG" dirty="0"/>
              <a:t>Three-tier architecture</a:t>
            </a:r>
          </a:p>
        </p:txBody>
      </p:sp>
    </p:spTree>
    <p:extLst>
      <p:ext uri="{BB962C8B-B14F-4D97-AF65-F5344CB8AC3E}">
        <p14:creationId xmlns:p14="http://schemas.microsoft.com/office/powerpoint/2010/main" val="406727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0415-9435-06E1-A207-2FD86CD9C44C}"/>
              </a:ext>
            </a:extLst>
          </p:cNvPr>
          <p:cNvSpPr>
            <a:spLocks noGrp="1"/>
          </p:cNvSpPr>
          <p:nvPr>
            <p:ph type="title"/>
          </p:nvPr>
        </p:nvSpPr>
        <p:spPr/>
        <p:txBody>
          <a:bodyPr/>
          <a:lstStyle/>
          <a:p>
            <a:r>
              <a:rPr lang="en-SG" dirty="0"/>
              <a:t>Two-Tier Architecture</a:t>
            </a:r>
          </a:p>
        </p:txBody>
      </p:sp>
      <p:sp>
        <p:nvSpPr>
          <p:cNvPr id="3" name="Content Placeholder 2">
            <a:extLst>
              <a:ext uri="{FF2B5EF4-FFF2-40B4-BE49-F238E27FC236}">
                <a16:creationId xmlns:a16="http://schemas.microsoft.com/office/drawing/2014/main" id="{31772DD8-3EC5-9911-0470-CE11237963FB}"/>
              </a:ext>
            </a:extLst>
          </p:cNvPr>
          <p:cNvSpPr>
            <a:spLocks noGrp="1"/>
          </p:cNvSpPr>
          <p:nvPr>
            <p:ph idx="1"/>
          </p:nvPr>
        </p:nvSpPr>
        <p:spPr>
          <a:xfrm>
            <a:off x="838200" y="1462069"/>
            <a:ext cx="10515600" cy="5030806"/>
          </a:xfrm>
        </p:spPr>
        <p:txBody>
          <a:bodyPr>
            <a:normAutofit lnSpcReduction="10000"/>
          </a:bodyPr>
          <a:lstStyle/>
          <a:p>
            <a:pPr marL="0" indent="0">
              <a:buNone/>
            </a:pPr>
            <a:endParaRPr lang="en-SG" dirty="0"/>
          </a:p>
          <a:p>
            <a:pPr lvl="1"/>
            <a:r>
              <a:rPr lang="en-SG" dirty="0"/>
              <a:t> This architecture partitions the systems into two tiers, which are located one in the client component and the other on the server.</a:t>
            </a:r>
          </a:p>
          <a:p>
            <a:pPr lvl="1"/>
            <a:r>
              <a:rPr lang="en-SG" dirty="0"/>
              <a:t> </a:t>
            </a:r>
            <a:r>
              <a:rPr lang="en-SG" dirty="0">
                <a:solidFill>
                  <a:srgbClr val="FF0000"/>
                </a:solidFill>
              </a:rPr>
              <a:t>The client is responsible for the </a:t>
            </a:r>
            <a:r>
              <a:rPr lang="en-SG" dirty="0">
                <a:solidFill>
                  <a:srgbClr val="0070C0"/>
                </a:solidFill>
              </a:rPr>
              <a:t>presentation tier </a:t>
            </a:r>
            <a:r>
              <a:rPr lang="en-SG" dirty="0">
                <a:solidFill>
                  <a:srgbClr val="FF0000"/>
                </a:solidFill>
              </a:rPr>
              <a:t>by providing a user interface;</a:t>
            </a:r>
          </a:p>
          <a:p>
            <a:pPr lvl="1"/>
            <a:r>
              <a:rPr lang="en-SG" dirty="0"/>
              <a:t> </a:t>
            </a:r>
            <a:r>
              <a:rPr lang="en-SG" dirty="0">
                <a:solidFill>
                  <a:srgbClr val="FF0000"/>
                </a:solidFill>
              </a:rPr>
              <a:t>The server concentrates the </a:t>
            </a:r>
            <a:r>
              <a:rPr lang="en-SG" dirty="0">
                <a:solidFill>
                  <a:srgbClr val="0070C0"/>
                </a:solidFill>
              </a:rPr>
              <a:t>application logic </a:t>
            </a:r>
            <a:r>
              <a:rPr lang="en-SG" dirty="0">
                <a:solidFill>
                  <a:srgbClr val="FF0000"/>
                </a:solidFill>
              </a:rPr>
              <a:t>and the </a:t>
            </a:r>
            <a:r>
              <a:rPr lang="en-SG" dirty="0">
                <a:solidFill>
                  <a:srgbClr val="0070C0"/>
                </a:solidFill>
              </a:rPr>
              <a:t>data store </a:t>
            </a:r>
            <a:r>
              <a:rPr lang="en-SG" dirty="0">
                <a:solidFill>
                  <a:srgbClr val="FF0000"/>
                </a:solidFill>
              </a:rPr>
              <a:t>into a single tier.</a:t>
            </a:r>
            <a:r>
              <a:rPr lang="en-SG" dirty="0"/>
              <a:t> </a:t>
            </a:r>
          </a:p>
          <a:p>
            <a:pPr lvl="1"/>
            <a:r>
              <a:rPr lang="en-SG" dirty="0"/>
              <a:t>The server component is generally deployed on a powerful machine that is capable of processing user requests, accessing data, and executing the application logic to provide a client with a response.</a:t>
            </a:r>
          </a:p>
          <a:p>
            <a:pPr lvl="1"/>
            <a:r>
              <a:rPr lang="en-SG" dirty="0"/>
              <a:t> This architecture is suitable for systems of limited size and suffers from scalability issues.</a:t>
            </a:r>
          </a:p>
          <a:p>
            <a:pPr lvl="1"/>
            <a:r>
              <a:rPr lang="en-SG" dirty="0"/>
              <a:t> In particular, as the number of users increases the performance of the server might dramatically decrease.</a:t>
            </a:r>
          </a:p>
          <a:p>
            <a:pPr marL="457200" lvl="1" indent="0">
              <a:buNone/>
            </a:pPr>
            <a:endParaRPr lang="en-SG" dirty="0"/>
          </a:p>
        </p:txBody>
      </p:sp>
    </p:spTree>
    <p:extLst>
      <p:ext uri="{BB962C8B-B14F-4D97-AF65-F5344CB8AC3E}">
        <p14:creationId xmlns:p14="http://schemas.microsoft.com/office/powerpoint/2010/main" val="1428776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3178-DA3A-A851-AAF1-CE263C03861E}"/>
              </a:ext>
            </a:extLst>
          </p:cNvPr>
          <p:cNvSpPr>
            <a:spLocks noGrp="1"/>
          </p:cNvSpPr>
          <p:nvPr>
            <p:ph type="title"/>
          </p:nvPr>
        </p:nvSpPr>
        <p:spPr/>
        <p:txBody>
          <a:bodyPr/>
          <a:lstStyle/>
          <a:p>
            <a:r>
              <a:rPr lang="en-SG" dirty="0"/>
              <a:t>Three-tier architecture/N-tier architecture:</a:t>
            </a:r>
          </a:p>
        </p:txBody>
      </p:sp>
      <p:sp>
        <p:nvSpPr>
          <p:cNvPr id="3" name="Content Placeholder 2">
            <a:extLst>
              <a:ext uri="{FF2B5EF4-FFF2-40B4-BE49-F238E27FC236}">
                <a16:creationId xmlns:a16="http://schemas.microsoft.com/office/drawing/2014/main" id="{DCF5BF4B-C59C-9FCA-1877-716CA53BD27A}"/>
              </a:ext>
            </a:extLst>
          </p:cNvPr>
          <p:cNvSpPr>
            <a:spLocks noGrp="1"/>
          </p:cNvSpPr>
          <p:nvPr>
            <p:ph idx="1"/>
          </p:nvPr>
        </p:nvSpPr>
        <p:spPr>
          <a:xfrm>
            <a:off x="838200" y="1406983"/>
            <a:ext cx="10515600" cy="5085891"/>
          </a:xfrm>
        </p:spPr>
        <p:txBody>
          <a:bodyPr>
            <a:normAutofit fontScale="92500" lnSpcReduction="20000"/>
          </a:bodyPr>
          <a:lstStyle/>
          <a:p>
            <a:endParaRPr lang="en-SG" dirty="0"/>
          </a:p>
          <a:p>
            <a:pPr lvl="1"/>
            <a:r>
              <a:rPr lang="en-SG" dirty="0"/>
              <a:t> The three-tier architecture separates the presentation of data, the application logic, and the data storage into three tiers.</a:t>
            </a:r>
          </a:p>
          <a:p>
            <a:pPr lvl="1"/>
            <a:r>
              <a:rPr lang="en-SG" dirty="0"/>
              <a:t> This architecture is generalized into an N-tier model in case it is necessary to further divide the stages composing the application logic and storage tiers.</a:t>
            </a:r>
          </a:p>
          <a:p>
            <a:pPr lvl="1"/>
            <a:r>
              <a:rPr lang="en-SG" dirty="0"/>
              <a:t> This model is generally more scalable than the two-tier one because it is possible to distribute the tiers into several computing nodes, thus isolating the performance bottlenecks.</a:t>
            </a:r>
          </a:p>
          <a:p>
            <a:pPr lvl="1"/>
            <a:r>
              <a:rPr lang="en-SG" dirty="0"/>
              <a:t> At the same time, these systems are also more complex to understand and manage.</a:t>
            </a:r>
          </a:p>
          <a:p>
            <a:pPr lvl="1"/>
            <a:r>
              <a:rPr lang="en-SG" dirty="0"/>
              <a:t> A classic example of three-tier architecture is constituted by a medium-size Web application that relies on a relational database management system for storing its data.</a:t>
            </a:r>
          </a:p>
          <a:p>
            <a:pPr lvl="1"/>
            <a:r>
              <a:rPr lang="en-SG" dirty="0"/>
              <a:t> In this scenario, the client component is represented by a Web browser that embodies the presentation tier, whereas the application server encapsulates the business logic tier, and a database server machine (possibly replicated for high availability) maintains the data storage.</a:t>
            </a:r>
          </a:p>
          <a:p>
            <a:pPr lvl="1"/>
            <a:r>
              <a:rPr lang="en-SG" dirty="0"/>
              <a:t> Application servers that rely on third-party (or external) services to satisfy client requests are examples of N-tiered architectures.</a:t>
            </a:r>
          </a:p>
        </p:txBody>
      </p:sp>
    </p:spTree>
    <p:extLst>
      <p:ext uri="{BB962C8B-B14F-4D97-AF65-F5344CB8AC3E}">
        <p14:creationId xmlns:p14="http://schemas.microsoft.com/office/powerpoint/2010/main" val="1352626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49857-F07C-3663-0507-D2C672F278DB}"/>
              </a:ext>
            </a:extLst>
          </p:cNvPr>
          <p:cNvSpPr>
            <a:spLocks noGrp="1"/>
          </p:cNvSpPr>
          <p:nvPr>
            <p:ph type="title"/>
          </p:nvPr>
        </p:nvSpPr>
        <p:spPr/>
        <p:txBody>
          <a:bodyPr/>
          <a:lstStyle/>
          <a:p>
            <a:r>
              <a:rPr lang="en-SG" dirty="0"/>
              <a:t>Peer-to-Peer</a:t>
            </a:r>
          </a:p>
        </p:txBody>
      </p:sp>
      <p:sp>
        <p:nvSpPr>
          <p:cNvPr id="3" name="Content Placeholder 2">
            <a:extLst>
              <a:ext uri="{FF2B5EF4-FFF2-40B4-BE49-F238E27FC236}">
                <a16:creationId xmlns:a16="http://schemas.microsoft.com/office/drawing/2014/main" id="{B1B06461-6125-6479-2289-857BD77019AA}"/>
              </a:ext>
            </a:extLst>
          </p:cNvPr>
          <p:cNvSpPr>
            <a:spLocks noGrp="1"/>
          </p:cNvSpPr>
          <p:nvPr>
            <p:ph idx="1"/>
          </p:nvPr>
        </p:nvSpPr>
        <p:spPr>
          <a:xfrm>
            <a:off x="838200" y="1406983"/>
            <a:ext cx="10515600" cy="5085891"/>
          </a:xfrm>
        </p:spPr>
        <p:txBody>
          <a:bodyPr>
            <a:normAutofit fontScale="92500" lnSpcReduction="10000"/>
          </a:bodyPr>
          <a:lstStyle/>
          <a:p>
            <a:r>
              <a:rPr lang="en-SG" sz="2400" dirty="0"/>
              <a:t>The peer-to-peer model, introduces a symmetric architecture in which all the components, called peers, play the same role and incorporate both client and server capabilities of the client/server model.</a:t>
            </a:r>
          </a:p>
          <a:p>
            <a:r>
              <a:rPr lang="en-SG" sz="2400" dirty="0"/>
              <a:t> More precisely, each peer acts as a server when it processes requests from other peers and as a client when it issues requests to other peers.</a:t>
            </a:r>
          </a:p>
          <a:p>
            <a:r>
              <a:rPr lang="en-SG" sz="2400" dirty="0"/>
              <a:t>Therefore, this model is quite suitable for highly decentralized architecture, which can scale better along the dimension of the number of peers. </a:t>
            </a:r>
          </a:p>
          <a:p>
            <a:r>
              <a:rPr lang="en-SG" sz="2400" dirty="0"/>
              <a:t>The disadvantage of this approach is that the management of the implementation of algorithms is more complex than in the client/server model.</a:t>
            </a:r>
          </a:p>
          <a:p>
            <a:r>
              <a:rPr lang="en-SG" sz="2400" dirty="0"/>
              <a:t>The most relevant example of peer-to-peer systems  is constituted by file-sharing applications such as Gnutella, BitTorrent, and </a:t>
            </a:r>
            <a:r>
              <a:rPr lang="en-SG" sz="2400" dirty="0" err="1"/>
              <a:t>Kazaa</a:t>
            </a:r>
            <a:r>
              <a:rPr lang="en-SG" sz="2400" dirty="0"/>
              <a:t>.</a:t>
            </a:r>
          </a:p>
          <a:p>
            <a:r>
              <a:rPr lang="en-SG" sz="2400" dirty="0"/>
              <a:t>To address an incredibly large number of peers, different architectures have been designed that divert slightly from the peer-to-peer model. </a:t>
            </a:r>
          </a:p>
          <a:p>
            <a:r>
              <a:rPr lang="en-SG" sz="2400" dirty="0"/>
              <a:t>For example, in </a:t>
            </a:r>
            <a:r>
              <a:rPr lang="en-SG" sz="2400" dirty="0" err="1"/>
              <a:t>Kazaa</a:t>
            </a:r>
            <a:r>
              <a:rPr lang="en-SG" sz="2400" dirty="0"/>
              <a:t> not all the peers have the same role, and some of them are used to group the accessibility information of a group of peers. </a:t>
            </a:r>
          </a:p>
        </p:txBody>
      </p:sp>
    </p:spTree>
    <p:extLst>
      <p:ext uri="{BB962C8B-B14F-4D97-AF65-F5344CB8AC3E}">
        <p14:creationId xmlns:p14="http://schemas.microsoft.com/office/powerpoint/2010/main" val="1274292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4623</TotalTime>
  <Words>5024</Words>
  <Application>Microsoft Office PowerPoint</Application>
  <PresentationFormat>Widescreen</PresentationFormat>
  <Paragraphs>383</Paragraphs>
  <Slides>41</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41</vt:i4>
      </vt:variant>
    </vt:vector>
  </HeadingPairs>
  <TitlesOfParts>
    <vt:vector size="50" baseType="lpstr">
      <vt:lpstr>Arial</vt:lpstr>
      <vt:lpstr>Calibri</vt:lpstr>
      <vt:lpstr>Calibri Light</vt:lpstr>
      <vt:lpstr>Libre Franklin</vt:lpstr>
      <vt:lpstr>Times New Roman</vt:lpstr>
      <vt:lpstr>Wingdings</vt:lpstr>
      <vt:lpstr>Wingdings 2</vt:lpstr>
      <vt:lpstr>Office Theme</vt:lpstr>
      <vt:lpstr>Default Design</vt:lpstr>
      <vt:lpstr>Architectural Model of Distributed System (System Architectural Style)</vt:lpstr>
      <vt:lpstr>System Architectural Style</vt:lpstr>
      <vt:lpstr>Client/Server Model</vt:lpstr>
      <vt:lpstr>PowerPoint Presentation</vt:lpstr>
      <vt:lpstr>PowerPoint Presentation</vt:lpstr>
      <vt:lpstr>Cont…</vt:lpstr>
      <vt:lpstr>Two-Tier Architecture</vt:lpstr>
      <vt:lpstr>Three-tier architecture/N-tier architecture:</vt:lpstr>
      <vt:lpstr>Peer-to-Peer</vt:lpstr>
      <vt:lpstr>PowerPoint Presentation</vt:lpstr>
      <vt:lpstr>Software Agents (Definition)</vt:lpstr>
      <vt:lpstr>Different Types of Agents</vt:lpstr>
      <vt:lpstr>Continue…</vt:lpstr>
      <vt:lpstr>Why do we need mobile agents?</vt:lpstr>
      <vt:lpstr>Why do we need mobile agents?</vt:lpstr>
      <vt:lpstr>Why do we need mobile agents?</vt:lpstr>
      <vt:lpstr>Different Types of Agents (Continue…)</vt:lpstr>
      <vt:lpstr>PowerPoint Presentation</vt:lpstr>
      <vt:lpstr>Variants of Client Sever Model</vt:lpstr>
      <vt:lpstr>Design Requirements for distributed architectures</vt:lpstr>
      <vt:lpstr>Design Requirements for distributed architectures</vt:lpstr>
      <vt:lpstr>Design Requirements for distributed architectures</vt:lpstr>
      <vt:lpstr>Design Requirements for distributed architectures</vt:lpstr>
      <vt:lpstr>Design Requirements for distributed architectures(Q0S)</vt:lpstr>
      <vt:lpstr>Design Requirements for distributed architectures(QoS)</vt:lpstr>
      <vt:lpstr>Models for Inter Process Communication (IPC)</vt:lpstr>
      <vt:lpstr>Message-based communication (IPC Reference Model)</vt:lpstr>
      <vt:lpstr>Different Message-based Communication</vt:lpstr>
      <vt:lpstr>Different Message-based Communication(Cont…)</vt:lpstr>
      <vt:lpstr>Different Message-based Communication (Cont…)</vt:lpstr>
      <vt:lpstr>Technologies for distributed computing (Remote Procedure Call)</vt:lpstr>
      <vt:lpstr>RPC (Cont…)</vt:lpstr>
      <vt:lpstr>RPC (Cont…)</vt:lpstr>
      <vt:lpstr>PowerPoint Presentation</vt:lpstr>
      <vt:lpstr>Technologies for distributed computing (Distributed object frameworks)</vt:lpstr>
      <vt:lpstr>PowerPoint Presentation</vt:lpstr>
      <vt:lpstr>PowerPoint Presentation</vt:lpstr>
      <vt:lpstr>PowerPoint Presentation</vt:lpstr>
      <vt:lpstr>Common object request broker architecture (CORBA)</vt:lpstr>
      <vt:lpstr>How it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Model of Distributed System (System Architectural Style)</dc:title>
  <dc:creator>Risala Khan</dc:creator>
  <cp:lastModifiedBy>Md. Shakil Hossain</cp:lastModifiedBy>
  <cp:revision>70</cp:revision>
  <dcterms:created xsi:type="dcterms:W3CDTF">2022-07-21T02:51:18Z</dcterms:created>
  <dcterms:modified xsi:type="dcterms:W3CDTF">2024-09-20T08:10:30Z</dcterms:modified>
</cp:coreProperties>
</file>