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86" r:id="rId12"/>
    <p:sldId id="266" r:id="rId13"/>
    <p:sldId id="287" r:id="rId14"/>
    <p:sldId id="268" r:id="rId15"/>
    <p:sldId id="269" r:id="rId16"/>
    <p:sldId id="270" r:id="rId17"/>
    <p:sldId id="271" r:id="rId18"/>
    <p:sldId id="272" r:id="rId19"/>
    <p:sldId id="278" r:id="rId20"/>
    <p:sldId id="273" r:id="rId21"/>
    <p:sldId id="274" r:id="rId22"/>
    <p:sldId id="279" r:id="rId23"/>
    <p:sldId id="280" r:id="rId24"/>
    <p:sldId id="281" r:id="rId25"/>
    <p:sldId id="282" r:id="rId26"/>
    <p:sldId id="283" r:id="rId27"/>
    <p:sldId id="284" r:id="rId28"/>
    <p:sldId id="285" r:id="rId29"/>
    <p:sldId id="275" r:id="rId30"/>
    <p:sldId id="276" r:id="rId31"/>
    <p:sldId id="27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40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ata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1814AC-911E-468D-B70F-0D4564869CB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E8862C8-C5A6-4035-9E24-8CC86E8FB046}">
      <dgm:prSet/>
      <dgm:spPr/>
      <dgm:t>
        <a:bodyPr/>
        <a:lstStyle/>
        <a:p>
          <a:r>
            <a:rPr lang="en-SG"/>
            <a:t>The cloud architecture describes its working mechanism.</a:t>
          </a:r>
          <a:endParaRPr lang="en-US"/>
        </a:p>
      </dgm:t>
    </dgm:pt>
    <dgm:pt modelId="{2399BB0D-0D08-4B58-95AA-13538DF8975C}" type="parTrans" cxnId="{121D9DBA-D516-4CA9-8860-479C2939C6DC}">
      <dgm:prSet/>
      <dgm:spPr/>
      <dgm:t>
        <a:bodyPr/>
        <a:lstStyle/>
        <a:p>
          <a:endParaRPr lang="en-US"/>
        </a:p>
      </dgm:t>
    </dgm:pt>
    <dgm:pt modelId="{F6BCBF54-FA0F-41E1-9897-452A0EF1E262}" type="sibTrans" cxnId="{121D9DBA-D516-4CA9-8860-479C2939C6DC}">
      <dgm:prSet/>
      <dgm:spPr/>
      <dgm:t>
        <a:bodyPr/>
        <a:lstStyle/>
        <a:p>
          <a:endParaRPr lang="en-US"/>
        </a:p>
      </dgm:t>
    </dgm:pt>
    <dgm:pt modelId="{70723907-143E-442A-AEE1-6C6E4D14EB6B}">
      <dgm:prSet/>
      <dgm:spPr/>
      <dgm:t>
        <a:bodyPr/>
        <a:lstStyle/>
        <a:p>
          <a:r>
            <a:rPr lang="en-SG"/>
            <a:t>It includes the dependencies on which it works and the components that work over it.</a:t>
          </a:r>
          <a:endParaRPr lang="en-US"/>
        </a:p>
      </dgm:t>
    </dgm:pt>
    <dgm:pt modelId="{4F7CD3B1-4937-4041-A4C0-D5CF6D3A19FB}" type="parTrans" cxnId="{6EFE8C99-49FE-49BE-BDED-93B5042DE9F3}">
      <dgm:prSet/>
      <dgm:spPr/>
      <dgm:t>
        <a:bodyPr/>
        <a:lstStyle/>
        <a:p>
          <a:endParaRPr lang="en-US"/>
        </a:p>
      </dgm:t>
    </dgm:pt>
    <dgm:pt modelId="{986935DB-9CEA-4DB6-B5B2-49E35A9D8BB3}" type="sibTrans" cxnId="{6EFE8C99-49FE-49BE-BDED-93B5042DE9F3}">
      <dgm:prSet/>
      <dgm:spPr/>
      <dgm:t>
        <a:bodyPr/>
        <a:lstStyle/>
        <a:p>
          <a:endParaRPr lang="en-US"/>
        </a:p>
      </dgm:t>
    </dgm:pt>
    <dgm:pt modelId="{55C8FEAA-EF3C-4E7A-B152-9E3F1C591512}">
      <dgm:prSet/>
      <dgm:spPr/>
      <dgm:t>
        <a:bodyPr/>
        <a:lstStyle/>
        <a:p>
          <a:r>
            <a:rPr lang="en-SG"/>
            <a:t>The cloud is a recent technology that is completely dependent on the Internet for its functioning.</a:t>
          </a:r>
          <a:endParaRPr lang="en-US"/>
        </a:p>
      </dgm:t>
    </dgm:pt>
    <dgm:pt modelId="{7B9B40EF-0F06-417E-9617-E061C26BE26D}" type="parTrans" cxnId="{83B92638-679E-4D33-AFDE-0F13D6B9327E}">
      <dgm:prSet/>
      <dgm:spPr/>
      <dgm:t>
        <a:bodyPr/>
        <a:lstStyle/>
        <a:p>
          <a:endParaRPr lang="en-US"/>
        </a:p>
      </dgm:t>
    </dgm:pt>
    <dgm:pt modelId="{4A4D9FE3-EDBD-45B2-98D0-2C53B9B33AE2}" type="sibTrans" cxnId="{83B92638-679E-4D33-AFDE-0F13D6B9327E}">
      <dgm:prSet/>
      <dgm:spPr/>
      <dgm:t>
        <a:bodyPr/>
        <a:lstStyle/>
        <a:p>
          <a:endParaRPr lang="en-US"/>
        </a:p>
      </dgm:t>
    </dgm:pt>
    <dgm:pt modelId="{6E918EB4-7DB1-4119-B11F-2A3724B64292}">
      <dgm:prSet/>
      <dgm:spPr/>
      <dgm:t>
        <a:bodyPr/>
        <a:lstStyle/>
        <a:p>
          <a:r>
            <a:rPr lang="en-SG"/>
            <a:t>The cloud architecture can be divided into four layers based on the access of the cloud by the users.</a:t>
          </a:r>
          <a:endParaRPr lang="en-US"/>
        </a:p>
      </dgm:t>
    </dgm:pt>
    <dgm:pt modelId="{E95AFEFB-9FE3-46BA-9249-2EF8254E66AD}" type="parTrans" cxnId="{B05B1B37-63AA-42F5-8250-76979E5A1EA5}">
      <dgm:prSet/>
      <dgm:spPr/>
      <dgm:t>
        <a:bodyPr/>
        <a:lstStyle/>
        <a:p>
          <a:endParaRPr lang="en-US"/>
        </a:p>
      </dgm:t>
    </dgm:pt>
    <dgm:pt modelId="{66B725D4-DD8A-4C27-9F72-73F297BF18A0}" type="sibTrans" cxnId="{B05B1B37-63AA-42F5-8250-76979E5A1EA5}">
      <dgm:prSet/>
      <dgm:spPr/>
      <dgm:t>
        <a:bodyPr/>
        <a:lstStyle/>
        <a:p>
          <a:endParaRPr lang="en-US"/>
        </a:p>
      </dgm:t>
    </dgm:pt>
    <dgm:pt modelId="{F13D6612-6C3B-4471-8457-206B2CAA27B1}" type="pres">
      <dgm:prSet presAssocID="{621814AC-911E-468D-B70F-0D4564869CB7}" presName="root" presStyleCnt="0">
        <dgm:presLayoutVars>
          <dgm:dir/>
          <dgm:resizeHandles val="exact"/>
        </dgm:presLayoutVars>
      </dgm:prSet>
      <dgm:spPr/>
    </dgm:pt>
    <dgm:pt modelId="{33FFA4EF-8AD1-455E-A037-7BE01CA64BED}" type="pres">
      <dgm:prSet presAssocID="{EE8862C8-C5A6-4035-9E24-8CC86E8FB046}" presName="compNode" presStyleCnt="0"/>
      <dgm:spPr/>
    </dgm:pt>
    <dgm:pt modelId="{106E5A8F-E52F-4F95-8178-323C2F1AE7D7}" type="pres">
      <dgm:prSet presAssocID="{EE8862C8-C5A6-4035-9E24-8CC86E8FB046}" presName="bgRect" presStyleLbl="bgShp" presStyleIdx="0" presStyleCnt="4"/>
      <dgm:spPr/>
    </dgm:pt>
    <dgm:pt modelId="{F3E7EF72-06E4-4F23-9445-02FA8E611241}" type="pres">
      <dgm:prSet presAssocID="{EE8862C8-C5A6-4035-9E24-8CC86E8FB04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A1827E59-C3E8-4771-A893-FF5EDB94AEC9}" type="pres">
      <dgm:prSet presAssocID="{EE8862C8-C5A6-4035-9E24-8CC86E8FB046}" presName="spaceRect" presStyleCnt="0"/>
      <dgm:spPr/>
    </dgm:pt>
    <dgm:pt modelId="{343933A9-3507-42B7-B48F-0CC6F8559C13}" type="pres">
      <dgm:prSet presAssocID="{EE8862C8-C5A6-4035-9E24-8CC86E8FB046}" presName="parTx" presStyleLbl="revTx" presStyleIdx="0" presStyleCnt="4">
        <dgm:presLayoutVars>
          <dgm:chMax val="0"/>
          <dgm:chPref val="0"/>
        </dgm:presLayoutVars>
      </dgm:prSet>
      <dgm:spPr/>
    </dgm:pt>
    <dgm:pt modelId="{05686DC4-47F0-4F11-898A-AE86C69440E7}" type="pres">
      <dgm:prSet presAssocID="{F6BCBF54-FA0F-41E1-9897-452A0EF1E262}" presName="sibTrans" presStyleCnt="0"/>
      <dgm:spPr/>
    </dgm:pt>
    <dgm:pt modelId="{CB8C40B7-0224-4B63-A51B-97A8D6F58B95}" type="pres">
      <dgm:prSet presAssocID="{70723907-143E-442A-AEE1-6C6E4D14EB6B}" presName="compNode" presStyleCnt="0"/>
      <dgm:spPr/>
    </dgm:pt>
    <dgm:pt modelId="{26BA25AA-A0EE-4E1E-83ED-52BA801FFEBD}" type="pres">
      <dgm:prSet presAssocID="{70723907-143E-442A-AEE1-6C6E4D14EB6B}" presName="bgRect" presStyleLbl="bgShp" presStyleIdx="1" presStyleCnt="4"/>
      <dgm:spPr/>
    </dgm:pt>
    <dgm:pt modelId="{26909D00-404C-4661-A038-9E79A5D48FCB}" type="pres">
      <dgm:prSet presAssocID="{70723907-143E-442A-AEE1-6C6E4D14EB6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210A317F-C841-4828-9B68-63502C4E374A}" type="pres">
      <dgm:prSet presAssocID="{70723907-143E-442A-AEE1-6C6E4D14EB6B}" presName="spaceRect" presStyleCnt="0"/>
      <dgm:spPr/>
    </dgm:pt>
    <dgm:pt modelId="{0B055E0F-7F83-4D58-BF69-63D9F458FED1}" type="pres">
      <dgm:prSet presAssocID="{70723907-143E-442A-AEE1-6C6E4D14EB6B}" presName="parTx" presStyleLbl="revTx" presStyleIdx="1" presStyleCnt="4">
        <dgm:presLayoutVars>
          <dgm:chMax val="0"/>
          <dgm:chPref val="0"/>
        </dgm:presLayoutVars>
      </dgm:prSet>
      <dgm:spPr/>
    </dgm:pt>
    <dgm:pt modelId="{E81BD5CA-2098-411E-96CB-1E1F4B69B7A7}" type="pres">
      <dgm:prSet presAssocID="{986935DB-9CEA-4DB6-B5B2-49E35A9D8BB3}" presName="sibTrans" presStyleCnt="0"/>
      <dgm:spPr/>
    </dgm:pt>
    <dgm:pt modelId="{666E8976-BAF0-44EF-9308-39C97BD5399E}" type="pres">
      <dgm:prSet presAssocID="{55C8FEAA-EF3C-4E7A-B152-9E3F1C591512}" presName="compNode" presStyleCnt="0"/>
      <dgm:spPr/>
    </dgm:pt>
    <dgm:pt modelId="{5B3E8ECC-B4EA-4279-AC0D-0DEED38BE530}" type="pres">
      <dgm:prSet presAssocID="{55C8FEAA-EF3C-4E7A-B152-9E3F1C591512}" presName="bgRect" presStyleLbl="bgShp" presStyleIdx="2" presStyleCnt="4"/>
      <dgm:spPr/>
    </dgm:pt>
    <dgm:pt modelId="{6158D2E0-92F1-4A6A-9078-A425A287B074}" type="pres">
      <dgm:prSet presAssocID="{55C8FEAA-EF3C-4E7A-B152-9E3F1C59151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reless router"/>
        </a:ext>
      </dgm:extLst>
    </dgm:pt>
    <dgm:pt modelId="{BDCAD773-6890-4FCD-AEEC-0585F00DD39B}" type="pres">
      <dgm:prSet presAssocID="{55C8FEAA-EF3C-4E7A-B152-9E3F1C591512}" presName="spaceRect" presStyleCnt="0"/>
      <dgm:spPr/>
    </dgm:pt>
    <dgm:pt modelId="{21D19007-2843-47A1-AD88-B4F4495E91C5}" type="pres">
      <dgm:prSet presAssocID="{55C8FEAA-EF3C-4E7A-B152-9E3F1C591512}" presName="parTx" presStyleLbl="revTx" presStyleIdx="2" presStyleCnt="4">
        <dgm:presLayoutVars>
          <dgm:chMax val="0"/>
          <dgm:chPref val="0"/>
        </dgm:presLayoutVars>
      </dgm:prSet>
      <dgm:spPr/>
    </dgm:pt>
    <dgm:pt modelId="{D6712BAF-39F5-4B6F-BE67-BCC33D4C32DD}" type="pres">
      <dgm:prSet presAssocID="{4A4D9FE3-EDBD-45B2-98D0-2C53B9B33AE2}" presName="sibTrans" presStyleCnt="0"/>
      <dgm:spPr/>
    </dgm:pt>
    <dgm:pt modelId="{6B4AEA1D-8692-4DA0-A6EE-B019D7D13DC9}" type="pres">
      <dgm:prSet presAssocID="{6E918EB4-7DB1-4119-B11F-2A3724B64292}" presName="compNode" presStyleCnt="0"/>
      <dgm:spPr/>
    </dgm:pt>
    <dgm:pt modelId="{23FF3689-8F97-497F-817C-465F015796F2}" type="pres">
      <dgm:prSet presAssocID="{6E918EB4-7DB1-4119-B11F-2A3724B64292}" presName="bgRect" presStyleLbl="bgShp" presStyleIdx="3" presStyleCnt="4"/>
      <dgm:spPr/>
    </dgm:pt>
    <dgm:pt modelId="{8B0BFB7C-0721-40AB-9F70-EFFFF27FC20D}" type="pres">
      <dgm:prSet presAssocID="{6E918EB4-7DB1-4119-B11F-2A3724B6429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oud Computing"/>
        </a:ext>
      </dgm:extLst>
    </dgm:pt>
    <dgm:pt modelId="{29E3B8A8-DF80-43DE-90F8-C166FED6E7FA}" type="pres">
      <dgm:prSet presAssocID="{6E918EB4-7DB1-4119-B11F-2A3724B64292}" presName="spaceRect" presStyleCnt="0"/>
      <dgm:spPr/>
    </dgm:pt>
    <dgm:pt modelId="{C8DB5505-0493-43E9-A749-1DEE551C4124}" type="pres">
      <dgm:prSet presAssocID="{6E918EB4-7DB1-4119-B11F-2A3724B64292}" presName="parTx" presStyleLbl="revTx" presStyleIdx="3" presStyleCnt="4">
        <dgm:presLayoutVars>
          <dgm:chMax val="0"/>
          <dgm:chPref val="0"/>
        </dgm:presLayoutVars>
      </dgm:prSet>
      <dgm:spPr/>
    </dgm:pt>
  </dgm:ptLst>
  <dgm:cxnLst>
    <dgm:cxn modelId="{B05B1B37-63AA-42F5-8250-76979E5A1EA5}" srcId="{621814AC-911E-468D-B70F-0D4564869CB7}" destId="{6E918EB4-7DB1-4119-B11F-2A3724B64292}" srcOrd="3" destOrd="0" parTransId="{E95AFEFB-9FE3-46BA-9249-2EF8254E66AD}" sibTransId="{66B725D4-DD8A-4C27-9F72-73F297BF18A0}"/>
    <dgm:cxn modelId="{83B92638-679E-4D33-AFDE-0F13D6B9327E}" srcId="{621814AC-911E-468D-B70F-0D4564869CB7}" destId="{55C8FEAA-EF3C-4E7A-B152-9E3F1C591512}" srcOrd="2" destOrd="0" parTransId="{7B9B40EF-0F06-417E-9617-E061C26BE26D}" sibTransId="{4A4D9FE3-EDBD-45B2-98D0-2C53B9B33AE2}"/>
    <dgm:cxn modelId="{FED7AC4F-E582-4A60-8D24-B57290D9A18F}" type="presOf" srcId="{621814AC-911E-468D-B70F-0D4564869CB7}" destId="{F13D6612-6C3B-4471-8457-206B2CAA27B1}" srcOrd="0" destOrd="0" presId="urn:microsoft.com/office/officeart/2018/2/layout/IconVerticalSolidList"/>
    <dgm:cxn modelId="{6EFE8C99-49FE-49BE-BDED-93B5042DE9F3}" srcId="{621814AC-911E-468D-B70F-0D4564869CB7}" destId="{70723907-143E-442A-AEE1-6C6E4D14EB6B}" srcOrd="1" destOrd="0" parTransId="{4F7CD3B1-4937-4041-A4C0-D5CF6D3A19FB}" sibTransId="{986935DB-9CEA-4DB6-B5B2-49E35A9D8BB3}"/>
    <dgm:cxn modelId="{121D9DBA-D516-4CA9-8860-479C2939C6DC}" srcId="{621814AC-911E-468D-B70F-0D4564869CB7}" destId="{EE8862C8-C5A6-4035-9E24-8CC86E8FB046}" srcOrd="0" destOrd="0" parTransId="{2399BB0D-0D08-4B58-95AA-13538DF8975C}" sibTransId="{F6BCBF54-FA0F-41E1-9897-452A0EF1E262}"/>
    <dgm:cxn modelId="{D10B7ECD-206D-4A0F-B9F6-1BC99D4EC310}" type="presOf" srcId="{55C8FEAA-EF3C-4E7A-B152-9E3F1C591512}" destId="{21D19007-2843-47A1-AD88-B4F4495E91C5}" srcOrd="0" destOrd="0" presId="urn:microsoft.com/office/officeart/2018/2/layout/IconVerticalSolidList"/>
    <dgm:cxn modelId="{959F18E0-2590-4D07-BE46-B307F1FC1828}" type="presOf" srcId="{6E918EB4-7DB1-4119-B11F-2A3724B64292}" destId="{C8DB5505-0493-43E9-A749-1DEE551C4124}" srcOrd="0" destOrd="0" presId="urn:microsoft.com/office/officeart/2018/2/layout/IconVerticalSolidList"/>
    <dgm:cxn modelId="{2974CFEA-F2F4-48D1-9DA3-0EC736A1DFBA}" type="presOf" srcId="{70723907-143E-442A-AEE1-6C6E4D14EB6B}" destId="{0B055E0F-7F83-4D58-BF69-63D9F458FED1}" srcOrd="0" destOrd="0" presId="urn:microsoft.com/office/officeart/2018/2/layout/IconVerticalSolidList"/>
    <dgm:cxn modelId="{677261ED-D29B-4B88-9A9B-0BBAA973E99E}" type="presOf" srcId="{EE8862C8-C5A6-4035-9E24-8CC86E8FB046}" destId="{343933A9-3507-42B7-B48F-0CC6F8559C13}" srcOrd="0" destOrd="0" presId="urn:microsoft.com/office/officeart/2018/2/layout/IconVerticalSolidList"/>
    <dgm:cxn modelId="{068E2654-41BD-4E3D-8D53-40811A0A2597}" type="presParOf" srcId="{F13D6612-6C3B-4471-8457-206B2CAA27B1}" destId="{33FFA4EF-8AD1-455E-A037-7BE01CA64BED}" srcOrd="0" destOrd="0" presId="urn:microsoft.com/office/officeart/2018/2/layout/IconVerticalSolidList"/>
    <dgm:cxn modelId="{ACAF4305-912E-44C9-A700-4EF0C2B829A3}" type="presParOf" srcId="{33FFA4EF-8AD1-455E-A037-7BE01CA64BED}" destId="{106E5A8F-E52F-4F95-8178-323C2F1AE7D7}" srcOrd="0" destOrd="0" presId="urn:microsoft.com/office/officeart/2018/2/layout/IconVerticalSolidList"/>
    <dgm:cxn modelId="{AEEA731A-D484-4B36-B6E5-29C23957EE0C}" type="presParOf" srcId="{33FFA4EF-8AD1-455E-A037-7BE01CA64BED}" destId="{F3E7EF72-06E4-4F23-9445-02FA8E611241}" srcOrd="1" destOrd="0" presId="urn:microsoft.com/office/officeart/2018/2/layout/IconVerticalSolidList"/>
    <dgm:cxn modelId="{8D32B8E1-5E0F-48FF-B9DD-713A8301ACC8}" type="presParOf" srcId="{33FFA4EF-8AD1-455E-A037-7BE01CA64BED}" destId="{A1827E59-C3E8-4771-A893-FF5EDB94AEC9}" srcOrd="2" destOrd="0" presId="urn:microsoft.com/office/officeart/2018/2/layout/IconVerticalSolidList"/>
    <dgm:cxn modelId="{575778CD-21F7-4D04-A834-A9DEB484F481}" type="presParOf" srcId="{33FFA4EF-8AD1-455E-A037-7BE01CA64BED}" destId="{343933A9-3507-42B7-B48F-0CC6F8559C13}" srcOrd="3" destOrd="0" presId="urn:microsoft.com/office/officeart/2018/2/layout/IconVerticalSolidList"/>
    <dgm:cxn modelId="{43B78B5D-C5A6-4DF8-8FF4-FD3C5A32A7FE}" type="presParOf" srcId="{F13D6612-6C3B-4471-8457-206B2CAA27B1}" destId="{05686DC4-47F0-4F11-898A-AE86C69440E7}" srcOrd="1" destOrd="0" presId="urn:microsoft.com/office/officeart/2018/2/layout/IconVerticalSolidList"/>
    <dgm:cxn modelId="{4F25482B-941E-4BE4-86D7-A1F953C53BAB}" type="presParOf" srcId="{F13D6612-6C3B-4471-8457-206B2CAA27B1}" destId="{CB8C40B7-0224-4B63-A51B-97A8D6F58B95}" srcOrd="2" destOrd="0" presId="urn:microsoft.com/office/officeart/2018/2/layout/IconVerticalSolidList"/>
    <dgm:cxn modelId="{56B15B3B-E016-41A4-8B7A-B70575178E9A}" type="presParOf" srcId="{CB8C40B7-0224-4B63-A51B-97A8D6F58B95}" destId="{26BA25AA-A0EE-4E1E-83ED-52BA801FFEBD}" srcOrd="0" destOrd="0" presId="urn:microsoft.com/office/officeart/2018/2/layout/IconVerticalSolidList"/>
    <dgm:cxn modelId="{70066009-AAB2-43BC-B7D0-7E9803F6A943}" type="presParOf" srcId="{CB8C40B7-0224-4B63-A51B-97A8D6F58B95}" destId="{26909D00-404C-4661-A038-9E79A5D48FCB}" srcOrd="1" destOrd="0" presId="urn:microsoft.com/office/officeart/2018/2/layout/IconVerticalSolidList"/>
    <dgm:cxn modelId="{6C89992E-B134-42AC-935D-D69954C8518A}" type="presParOf" srcId="{CB8C40B7-0224-4B63-A51B-97A8D6F58B95}" destId="{210A317F-C841-4828-9B68-63502C4E374A}" srcOrd="2" destOrd="0" presId="urn:microsoft.com/office/officeart/2018/2/layout/IconVerticalSolidList"/>
    <dgm:cxn modelId="{4F101B0D-A2BF-4C0E-9561-0BDE8818A2D0}" type="presParOf" srcId="{CB8C40B7-0224-4B63-A51B-97A8D6F58B95}" destId="{0B055E0F-7F83-4D58-BF69-63D9F458FED1}" srcOrd="3" destOrd="0" presId="urn:microsoft.com/office/officeart/2018/2/layout/IconVerticalSolidList"/>
    <dgm:cxn modelId="{4949E667-57B8-40ED-8535-20F441CC1346}" type="presParOf" srcId="{F13D6612-6C3B-4471-8457-206B2CAA27B1}" destId="{E81BD5CA-2098-411E-96CB-1E1F4B69B7A7}" srcOrd="3" destOrd="0" presId="urn:microsoft.com/office/officeart/2018/2/layout/IconVerticalSolidList"/>
    <dgm:cxn modelId="{29384F39-1717-4E9E-A7F3-39D58ED42C12}" type="presParOf" srcId="{F13D6612-6C3B-4471-8457-206B2CAA27B1}" destId="{666E8976-BAF0-44EF-9308-39C97BD5399E}" srcOrd="4" destOrd="0" presId="urn:microsoft.com/office/officeart/2018/2/layout/IconVerticalSolidList"/>
    <dgm:cxn modelId="{9D261320-5C9E-4708-9E32-073EC277C87F}" type="presParOf" srcId="{666E8976-BAF0-44EF-9308-39C97BD5399E}" destId="{5B3E8ECC-B4EA-4279-AC0D-0DEED38BE530}" srcOrd="0" destOrd="0" presId="urn:microsoft.com/office/officeart/2018/2/layout/IconVerticalSolidList"/>
    <dgm:cxn modelId="{4ED12689-C6AB-4BC9-A7B4-BD9554244F90}" type="presParOf" srcId="{666E8976-BAF0-44EF-9308-39C97BD5399E}" destId="{6158D2E0-92F1-4A6A-9078-A425A287B074}" srcOrd="1" destOrd="0" presId="urn:microsoft.com/office/officeart/2018/2/layout/IconVerticalSolidList"/>
    <dgm:cxn modelId="{1E696C62-9BEC-469D-B50B-3DC17685614D}" type="presParOf" srcId="{666E8976-BAF0-44EF-9308-39C97BD5399E}" destId="{BDCAD773-6890-4FCD-AEEC-0585F00DD39B}" srcOrd="2" destOrd="0" presId="urn:microsoft.com/office/officeart/2018/2/layout/IconVerticalSolidList"/>
    <dgm:cxn modelId="{5271C151-18E8-4900-AE7C-838331CC7829}" type="presParOf" srcId="{666E8976-BAF0-44EF-9308-39C97BD5399E}" destId="{21D19007-2843-47A1-AD88-B4F4495E91C5}" srcOrd="3" destOrd="0" presId="urn:microsoft.com/office/officeart/2018/2/layout/IconVerticalSolidList"/>
    <dgm:cxn modelId="{D8A733A6-724F-45C5-A30C-256D6B5095F2}" type="presParOf" srcId="{F13D6612-6C3B-4471-8457-206B2CAA27B1}" destId="{D6712BAF-39F5-4B6F-BE67-BCC33D4C32DD}" srcOrd="5" destOrd="0" presId="urn:microsoft.com/office/officeart/2018/2/layout/IconVerticalSolidList"/>
    <dgm:cxn modelId="{8FE34ACA-D799-4461-B851-7591C0A85623}" type="presParOf" srcId="{F13D6612-6C3B-4471-8457-206B2CAA27B1}" destId="{6B4AEA1D-8692-4DA0-A6EE-B019D7D13DC9}" srcOrd="6" destOrd="0" presId="urn:microsoft.com/office/officeart/2018/2/layout/IconVerticalSolidList"/>
    <dgm:cxn modelId="{221491BB-99F5-4778-A249-67299B7571BB}" type="presParOf" srcId="{6B4AEA1D-8692-4DA0-A6EE-B019D7D13DC9}" destId="{23FF3689-8F97-497F-817C-465F015796F2}" srcOrd="0" destOrd="0" presId="urn:microsoft.com/office/officeart/2018/2/layout/IconVerticalSolidList"/>
    <dgm:cxn modelId="{C39A232E-E384-4022-BFDB-169B65FCE0E9}" type="presParOf" srcId="{6B4AEA1D-8692-4DA0-A6EE-B019D7D13DC9}" destId="{8B0BFB7C-0721-40AB-9F70-EFFFF27FC20D}" srcOrd="1" destOrd="0" presId="urn:microsoft.com/office/officeart/2018/2/layout/IconVerticalSolidList"/>
    <dgm:cxn modelId="{671D9F92-DC58-468C-A4A3-3CB362C69B16}" type="presParOf" srcId="{6B4AEA1D-8692-4DA0-A6EE-B019D7D13DC9}" destId="{29E3B8A8-DF80-43DE-90F8-C166FED6E7FA}" srcOrd="2" destOrd="0" presId="urn:microsoft.com/office/officeart/2018/2/layout/IconVerticalSolidList"/>
    <dgm:cxn modelId="{D5C540D2-E07B-4FBD-A144-958F2E64BCAB}" type="presParOf" srcId="{6B4AEA1D-8692-4DA0-A6EE-B019D7D13DC9}" destId="{C8DB5505-0493-43E9-A749-1DEE551C412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D7C872-DB91-4526-A23F-A502F9B3F703}"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SG"/>
        </a:p>
      </dgm:t>
    </dgm:pt>
    <dgm:pt modelId="{9E9813F6-5BB2-472C-B9DF-6FC3B076840C}">
      <dgm:prSet phldrT="[Text]"/>
      <dgm:spPr/>
      <dgm:t>
        <a:bodyPr/>
        <a:lstStyle/>
        <a:p>
          <a:r>
            <a:rPr lang="en-SG" dirty="0"/>
            <a:t>Layer 1</a:t>
          </a:r>
        </a:p>
      </dgm:t>
    </dgm:pt>
    <dgm:pt modelId="{2DCC64F0-0F67-4702-8B9C-E667EAFED8CC}" type="parTrans" cxnId="{3B44E2A2-ABCA-4DC5-857E-8278D20996A0}">
      <dgm:prSet/>
      <dgm:spPr/>
      <dgm:t>
        <a:bodyPr/>
        <a:lstStyle/>
        <a:p>
          <a:endParaRPr lang="en-SG"/>
        </a:p>
      </dgm:t>
    </dgm:pt>
    <dgm:pt modelId="{955AB250-CB7B-478B-A211-4A254AFCA20C}" type="sibTrans" cxnId="{3B44E2A2-ABCA-4DC5-857E-8278D20996A0}">
      <dgm:prSet/>
      <dgm:spPr/>
      <dgm:t>
        <a:bodyPr/>
        <a:lstStyle/>
        <a:p>
          <a:endParaRPr lang="en-SG"/>
        </a:p>
      </dgm:t>
    </dgm:pt>
    <dgm:pt modelId="{30C42D23-348E-4FFA-AA2E-8A2649F5DC09}">
      <dgm:prSet phldrT="[Text]"/>
      <dgm:spPr/>
      <dgm:t>
        <a:bodyPr/>
        <a:lstStyle/>
        <a:p>
          <a:r>
            <a:rPr lang="en-SG" dirty="0"/>
            <a:t>User/client layer	</a:t>
          </a:r>
        </a:p>
      </dgm:t>
    </dgm:pt>
    <dgm:pt modelId="{42DF5EE8-32DA-4217-8F75-A0B87EDBEB47}" type="parTrans" cxnId="{FA248F9C-B8BD-4701-A009-BCC9E735812B}">
      <dgm:prSet/>
      <dgm:spPr/>
      <dgm:t>
        <a:bodyPr/>
        <a:lstStyle/>
        <a:p>
          <a:endParaRPr lang="en-SG"/>
        </a:p>
      </dgm:t>
    </dgm:pt>
    <dgm:pt modelId="{654CE4F7-016B-4B2E-A964-BBA72515D7FA}" type="sibTrans" cxnId="{FA248F9C-B8BD-4701-A009-BCC9E735812B}">
      <dgm:prSet/>
      <dgm:spPr/>
      <dgm:t>
        <a:bodyPr/>
        <a:lstStyle/>
        <a:p>
          <a:endParaRPr lang="en-SG"/>
        </a:p>
      </dgm:t>
    </dgm:pt>
    <dgm:pt modelId="{8BB261A5-B4FA-4ED8-9AFD-DE6A3B4406ED}">
      <dgm:prSet phldrT="[Text]"/>
      <dgm:spPr/>
      <dgm:t>
        <a:bodyPr/>
        <a:lstStyle/>
        <a:p>
          <a:r>
            <a:rPr lang="en-SG" dirty="0"/>
            <a:t>Layer 2</a:t>
          </a:r>
        </a:p>
      </dgm:t>
    </dgm:pt>
    <dgm:pt modelId="{509213E7-AF63-47C8-81CC-C4F76D4E2CE4}" type="parTrans" cxnId="{FF79B5AD-7B8F-4270-B833-8F50EEB9D308}">
      <dgm:prSet/>
      <dgm:spPr/>
      <dgm:t>
        <a:bodyPr/>
        <a:lstStyle/>
        <a:p>
          <a:endParaRPr lang="en-SG"/>
        </a:p>
      </dgm:t>
    </dgm:pt>
    <dgm:pt modelId="{BDAC2240-EE94-40E8-A41D-F3FED17DC17B}" type="sibTrans" cxnId="{FF79B5AD-7B8F-4270-B833-8F50EEB9D308}">
      <dgm:prSet/>
      <dgm:spPr/>
      <dgm:t>
        <a:bodyPr/>
        <a:lstStyle/>
        <a:p>
          <a:endParaRPr lang="en-SG"/>
        </a:p>
      </dgm:t>
    </dgm:pt>
    <dgm:pt modelId="{4FDA3B2B-DEEF-4079-BADA-1816D5537940}">
      <dgm:prSet phldrT="[Text]"/>
      <dgm:spPr/>
      <dgm:t>
        <a:bodyPr/>
        <a:lstStyle/>
        <a:p>
          <a:r>
            <a:rPr lang="en-SG" dirty="0"/>
            <a:t>Network layer</a:t>
          </a:r>
        </a:p>
      </dgm:t>
    </dgm:pt>
    <dgm:pt modelId="{85E68B2A-2F79-4DAA-861A-0ED26B8BBA53}" type="parTrans" cxnId="{75B58590-C582-4572-9313-F1C9E7EFA676}">
      <dgm:prSet/>
      <dgm:spPr/>
      <dgm:t>
        <a:bodyPr/>
        <a:lstStyle/>
        <a:p>
          <a:endParaRPr lang="en-SG"/>
        </a:p>
      </dgm:t>
    </dgm:pt>
    <dgm:pt modelId="{9FE2259D-BA43-48B3-A21E-2224D47D6B92}" type="sibTrans" cxnId="{75B58590-C582-4572-9313-F1C9E7EFA676}">
      <dgm:prSet/>
      <dgm:spPr/>
      <dgm:t>
        <a:bodyPr/>
        <a:lstStyle/>
        <a:p>
          <a:endParaRPr lang="en-SG"/>
        </a:p>
      </dgm:t>
    </dgm:pt>
    <dgm:pt modelId="{4936B147-47D0-442F-B320-553E4C1BAE9A}">
      <dgm:prSet phldrT="[Text]"/>
      <dgm:spPr/>
      <dgm:t>
        <a:bodyPr/>
        <a:lstStyle/>
        <a:p>
          <a:r>
            <a:rPr lang="en-SG" dirty="0"/>
            <a:t>Layer 3</a:t>
          </a:r>
        </a:p>
      </dgm:t>
    </dgm:pt>
    <dgm:pt modelId="{9E162915-CC18-4601-AFFC-BFF26D23D1C3}" type="parTrans" cxnId="{D21D49D6-C886-47A6-A0EE-56E3F6402D19}">
      <dgm:prSet/>
      <dgm:spPr/>
      <dgm:t>
        <a:bodyPr/>
        <a:lstStyle/>
        <a:p>
          <a:endParaRPr lang="en-SG"/>
        </a:p>
      </dgm:t>
    </dgm:pt>
    <dgm:pt modelId="{8047D62D-1ADB-43D2-913B-302843F5156B}" type="sibTrans" cxnId="{D21D49D6-C886-47A6-A0EE-56E3F6402D19}">
      <dgm:prSet/>
      <dgm:spPr/>
      <dgm:t>
        <a:bodyPr/>
        <a:lstStyle/>
        <a:p>
          <a:endParaRPr lang="en-SG"/>
        </a:p>
      </dgm:t>
    </dgm:pt>
    <dgm:pt modelId="{78C987F9-692D-4558-93AA-1E24ABD4AA8B}">
      <dgm:prSet phldrT="[Text]"/>
      <dgm:spPr/>
      <dgm:t>
        <a:bodyPr/>
        <a:lstStyle/>
        <a:p>
          <a:r>
            <a:rPr lang="en-SG" dirty="0"/>
            <a:t>Cloud management layer</a:t>
          </a:r>
        </a:p>
      </dgm:t>
    </dgm:pt>
    <dgm:pt modelId="{831BD427-D842-4615-B496-51224EF013C9}" type="parTrans" cxnId="{402999D3-FD98-4D57-B227-BC98CBE8255A}">
      <dgm:prSet/>
      <dgm:spPr/>
      <dgm:t>
        <a:bodyPr/>
        <a:lstStyle/>
        <a:p>
          <a:endParaRPr lang="en-SG"/>
        </a:p>
      </dgm:t>
    </dgm:pt>
    <dgm:pt modelId="{B80EF3CC-D3E8-47A2-ABD7-54A7ADA351C7}" type="sibTrans" cxnId="{402999D3-FD98-4D57-B227-BC98CBE8255A}">
      <dgm:prSet/>
      <dgm:spPr/>
      <dgm:t>
        <a:bodyPr/>
        <a:lstStyle/>
        <a:p>
          <a:endParaRPr lang="en-SG"/>
        </a:p>
      </dgm:t>
    </dgm:pt>
    <dgm:pt modelId="{CF8E5512-40C2-40E3-9234-CBDF4837AF3C}">
      <dgm:prSet/>
      <dgm:spPr/>
      <dgm:t>
        <a:bodyPr/>
        <a:lstStyle/>
        <a:p>
          <a:r>
            <a:rPr lang="en-SG" dirty="0"/>
            <a:t>Layer 4</a:t>
          </a:r>
        </a:p>
      </dgm:t>
    </dgm:pt>
    <dgm:pt modelId="{E9356E3C-37D5-4380-B6C9-1EEB76C20ACA}" type="parTrans" cxnId="{B2DC556B-F371-4684-8C71-972215385E4D}">
      <dgm:prSet/>
      <dgm:spPr/>
      <dgm:t>
        <a:bodyPr/>
        <a:lstStyle/>
        <a:p>
          <a:endParaRPr lang="en-SG"/>
        </a:p>
      </dgm:t>
    </dgm:pt>
    <dgm:pt modelId="{61F39929-C531-4293-938F-ED8D1F627793}" type="sibTrans" cxnId="{B2DC556B-F371-4684-8C71-972215385E4D}">
      <dgm:prSet/>
      <dgm:spPr/>
      <dgm:t>
        <a:bodyPr/>
        <a:lstStyle/>
        <a:p>
          <a:endParaRPr lang="en-SG"/>
        </a:p>
      </dgm:t>
    </dgm:pt>
    <dgm:pt modelId="{74E62670-AB71-4882-894A-3AD0C3E58AA8}" type="pres">
      <dgm:prSet presAssocID="{14D7C872-DB91-4526-A23F-A502F9B3F703}" presName="rootnode" presStyleCnt="0">
        <dgm:presLayoutVars>
          <dgm:chMax/>
          <dgm:chPref/>
          <dgm:dir/>
          <dgm:animLvl val="lvl"/>
        </dgm:presLayoutVars>
      </dgm:prSet>
      <dgm:spPr/>
    </dgm:pt>
    <dgm:pt modelId="{B4B5962A-1C4C-4A1A-84D5-CB12B6C6F1F1}" type="pres">
      <dgm:prSet presAssocID="{9E9813F6-5BB2-472C-B9DF-6FC3B076840C}" presName="composite" presStyleCnt="0"/>
      <dgm:spPr/>
    </dgm:pt>
    <dgm:pt modelId="{998BBC8B-A85D-4B51-8069-841FAA7CFC3D}" type="pres">
      <dgm:prSet presAssocID="{9E9813F6-5BB2-472C-B9DF-6FC3B076840C}" presName="bentUpArrow1" presStyleLbl="alignImgPlace1" presStyleIdx="0" presStyleCnt="3"/>
      <dgm:spPr/>
    </dgm:pt>
    <dgm:pt modelId="{0A534938-B187-4281-A02A-2C1DAE456490}" type="pres">
      <dgm:prSet presAssocID="{9E9813F6-5BB2-472C-B9DF-6FC3B076840C}" presName="ParentText" presStyleLbl="node1" presStyleIdx="0" presStyleCnt="4">
        <dgm:presLayoutVars>
          <dgm:chMax val="1"/>
          <dgm:chPref val="1"/>
          <dgm:bulletEnabled val="1"/>
        </dgm:presLayoutVars>
      </dgm:prSet>
      <dgm:spPr/>
    </dgm:pt>
    <dgm:pt modelId="{36FDBBDB-6A0D-4707-A57D-B4BE7B9FA771}" type="pres">
      <dgm:prSet presAssocID="{9E9813F6-5BB2-472C-B9DF-6FC3B076840C}" presName="ChildText" presStyleLbl="revTx" presStyleIdx="0" presStyleCnt="3">
        <dgm:presLayoutVars>
          <dgm:chMax val="0"/>
          <dgm:chPref val="0"/>
          <dgm:bulletEnabled val="1"/>
        </dgm:presLayoutVars>
      </dgm:prSet>
      <dgm:spPr/>
    </dgm:pt>
    <dgm:pt modelId="{FD2FAA6D-BEF0-4665-9295-EDA410BC8C18}" type="pres">
      <dgm:prSet presAssocID="{955AB250-CB7B-478B-A211-4A254AFCA20C}" presName="sibTrans" presStyleCnt="0"/>
      <dgm:spPr/>
    </dgm:pt>
    <dgm:pt modelId="{4D064DAC-B9F3-4857-86C9-55550CCCE141}" type="pres">
      <dgm:prSet presAssocID="{8BB261A5-B4FA-4ED8-9AFD-DE6A3B4406ED}" presName="composite" presStyleCnt="0"/>
      <dgm:spPr/>
    </dgm:pt>
    <dgm:pt modelId="{16876ED3-CC1F-4A53-A9F2-13C48E3A1E71}" type="pres">
      <dgm:prSet presAssocID="{8BB261A5-B4FA-4ED8-9AFD-DE6A3B4406ED}" presName="bentUpArrow1" presStyleLbl="alignImgPlace1" presStyleIdx="1" presStyleCnt="3"/>
      <dgm:spPr/>
    </dgm:pt>
    <dgm:pt modelId="{3BB0B88E-887D-4CAC-A7C4-507574428F27}" type="pres">
      <dgm:prSet presAssocID="{8BB261A5-B4FA-4ED8-9AFD-DE6A3B4406ED}" presName="ParentText" presStyleLbl="node1" presStyleIdx="1" presStyleCnt="4">
        <dgm:presLayoutVars>
          <dgm:chMax val="1"/>
          <dgm:chPref val="1"/>
          <dgm:bulletEnabled val="1"/>
        </dgm:presLayoutVars>
      </dgm:prSet>
      <dgm:spPr/>
    </dgm:pt>
    <dgm:pt modelId="{4C6CFD74-9A83-434B-BD86-65154AE017E1}" type="pres">
      <dgm:prSet presAssocID="{8BB261A5-B4FA-4ED8-9AFD-DE6A3B4406ED}" presName="ChildText" presStyleLbl="revTx" presStyleIdx="1" presStyleCnt="3">
        <dgm:presLayoutVars>
          <dgm:chMax val="0"/>
          <dgm:chPref val="0"/>
          <dgm:bulletEnabled val="1"/>
        </dgm:presLayoutVars>
      </dgm:prSet>
      <dgm:spPr/>
    </dgm:pt>
    <dgm:pt modelId="{4F3217A6-977E-4C06-86A4-BC563476EEEC}" type="pres">
      <dgm:prSet presAssocID="{BDAC2240-EE94-40E8-A41D-F3FED17DC17B}" presName="sibTrans" presStyleCnt="0"/>
      <dgm:spPr/>
    </dgm:pt>
    <dgm:pt modelId="{E64B65F2-A8BC-4A9A-AD1A-A8881AAF3CED}" type="pres">
      <dgm:prSet presAssocID="{4936B147-47D0-442F-B320-553E4C1BAE9A}" presName="composite" presStyleCnt="0"/>
      <dgm:spPr/>
    </dgm:pt>
    <dgm:pt modelId="{ACAA589C-E50B-461B-9FD7-BDE3253BA76A}" type="pres">
      <dgm:prSet presAssocID="{4936B147-47D0-442F-B320-553E4C1BAE9A}" presName="bentUpArrow1" presStyleLbl="alignImgPlace1" presStyleIdx="2" presStyleCnt="3"/>
      <dgm:spPr/>
    </dgm:pt>
    <dgm:pt modelId="{57E990B9-0690-46CB-9868-73CBB2E3CD5F}" type="pres">
      <dgm:prSet presAssocID="{4936B147-47D0-442F-B320-553E4C1BAE9A}" presName="ParentText" presStyleLbl="node1" presStyleIdx="2" presStyleCnt="4">
        <dgm:presLayoutVars>
          <dgm:chMax val="1"/>
          <dgm:chPref val="1"/>
          <dgm:bulletEnabled val="1"/>
        </dgm:presLayoutVars>
      </dgm:prSet>
      <dgm:spPr/>
    </dgm:pt>
    <dgm:pt modelId="{439E26C6-9BE4-4F88-9588-EE3AAA703C8C}" type="pres">
      <dgm:prSet presAssocID="{4936B147-47D0-442F-B320-553E4C1BAE9A}" presName="ChildText" presStyleLbl="revTx" presStyleIdx="2" presStyleCnt="3">
        <dgm:presLayoutVars>
          <dgm:chMax val="0"/>
          <dgm:chPref val="0"/>
          <dgm:bulletEnabled val="1"/>
        </dgm:presLayoutVars>
      </dgm:prSet>
      <dgm:spPr/>
    </dgm:pt>
    <dgm:pt modelId="{AC0469E3-701D-4B32-BF40-E53D17FAAF59}" type="pres">
      <dgm:prSet presAssocID="{8047D62D-1ADB-43D2-913B-302843F5156B}" presName="sibTrans" presStyleCnt="0"/>
      <dgm:spPr/>
    </dgm:pt>
    <dgm:pt modelId="{4540DAD1-BDD3-4564-B308-D4BBB20530AC}" type="pres">
      <dgm:prSet presAssocID="{CF8E5512-40C2-40E3-9234-CBDF4837AF3C}" presName="composite" presStyleCnt="0"/>
      <dgm:spPr/>
    </dgm:pt>
    <dgm:pt modelId="{A8693E54-F5C7-416D-BD3A-20BF2C1F53C2}" type="pres">
      <dgm:prSet presAssocID="{CF8E5512-40C2-40E3-9234-CBDF4837AF3C}" presName="ParentText" presStyleLbl="node1" presStyleIdx="3" presStyleCnt="4">
        <dgm:presLayoutVars>
          <dgm:chMax val="1"/>
          <dgm:chPref val="1"/>
          <dgm:bulletEnabled val="1"/>
        </dgm:presLayoutVars>
      </dgm:prSet>
      <dgm:spPr/>
    </dgm:pt>
  </dgm:ptLst>
  <dgm:cxnLst>
    <dgm:cxn modelId="{57D3731B-0555-4C48-BAE9-B53D8EBE1561}" type="presOf" srcId="{8BB261A5-B4FA-4ED8-9AFD-DE6A3B4406ED}" destId="{3BB0B88E-887D-4CAC-A7C4-507574428F27}" srcOrd="0" destOrd="0" presId="urn:microsoft.com/office/officeart/2005/8/layout/StepDownProcess"/>
    <dgm:cxn modelId="{7D8DEA35-D176-458F-90FF-B8E39FDFC9BD}" type="presOf" srcId="{78C987F9-692D-4558-93AA-1E24ABD4AA8B}" destId="{439E26C6-9BE4-4F88-9588-EE3AAA703C8C}" srcOrd="0" destOrd="0" presId="urn:microsoft.com/office/officeart/2005/8/layout/StepDownProcess"/>
    <dgm:cxn modelId="{F773F23E-E07D-4149-9F20-53DC9FBE6474}" type="presOf" srcId="{30C42D23-348E-4FFA-AA2E-8A2649F5DC09}" destId="{36FDBBDB-6A0D-4707-A57D-B4BE7B9FA771}" srcOrd="0" destOrd="0" presId="urn:microsoft.com/office/officeart/2005/8/layout/StepDownProcess"/>
    <dgm:cxn modelId="{F4CFAF63-0336-4738-AB26-E60FBBEDAEAB}" type="presOf" srcId="{4936B147-47D0-442F-B320-553E4C1BAE9A}" destId="{57E990B9-0690-46CB-9868-73CBB2E3CD5F}" srcOrd="0" destOrd="0" presId="urn:microsoft.com/office/officeart/2005/8/layout/StepDownProcess"/>
    <dgm:cxn modelId="{B2DC556B-F371-4684-8C71-972215385E4D}" srcId="{14D7C872-DB91-4526-A23F-A502F9B3F703}" destId="{CF8E5512-40C2-40E3-9234-CBDF4837AF3C}" srcOrd="3" destOrd="0" parTransId="{E9356E3C-37D5-4380-B6C9-1EEB76C20ACA}" sibTransId="{61F39929-C531-4293-938F-ED8D1F627793}"/>
    <dgm:cxn modelId="{75B58590-C582-4572-9313-F1C9E7EFA676}" srcId="{8BB261A5-B4FA-4ED8-9AFD-DE6A3B4406ED}" destId="{4FDA3B2B-DEEF-4079-BADA-1816D5537940}" srcOrd="0" destOrd="0" parTransId="{85E68B2A-2F79-4DAA-861A-0ED26B8BBA53}" sibTransId="{9FE2259D-BA43-48B3-A21E-2224D47D6B92}"/>
    <dgm:cxn modelId="{FA248F9C-B8BD-4701-A009-BCC9E735812B}" srcId="{9E9813F6-5BB2-472C-B9DF-6FC3B076840C}" destId="{30C42D23-348E-4FFA-AA2E-8A2649F5DC09}" srcOrd="0" destOrd="0" parTransId="{42DF5EE8-32DA-4217-8F75-A0B87EDBEB47}" sibTransId="{654CE4F7-016B-4B2E-A964-BBA72515D7FA}"/>
    <dgm:cxn modelId="{3B44E2A2-ABCA-4DC5-857E-8278D20996A0}" srcId="{14D7C872-DB91-4526-A23F-A502F9B3F703}" destId="{9E9813F6-5BB2-472C-B9DF-6FC3B076840C}" srcOrd="0" destOrd="0" parTransId="{2DCC64F0-0F67-4702-8B9C-E667EAFED8CC}" sibTransId="{955AB250-CB7B-478B-A211-4A254AFCA20C}"/>
    <dgm:cxn modelId="{C0C646A8-4ABD-401E-9523-9781F76C5910}" type="presOf" srcId="{9E9813F6-5BB2-472C-B9DF-6FC3B076840C}" destId="{0A534938-B187-4281-A02A-2C1DAE456490}" srcOrd="0" destOrd="0" presId="urn:microsoft.com/office/officeart/2005/8/layout/StepDownProcess"/>
    <dgm:cxn modelId="{FF79B5AD-7B8F-4270-B833-8F50EEB9D308}" srcId="{14D7C872-DB91-4526-A23F-A502F9B3F703}" destId="{8BB261A5-B4FA-4ED8-9AFD-DE6A3B4406ED}" srcOrd="1" destOrd="0" parTransId="{509213E7-AF63-47C8-81CC-C4F76D4E2CE4}" sibTransId="{BDAC2240-EE94-40E8-A41D-F3FED17DC17B}"/>
    <dgm:cxn modelId="{1893CEC0-2FB9-492A-BAD1-0CA57633EF7B}" type="presOf" srcId="{14D7C872-DB91-4526-A23F-A502F9B3F703}" destId="{74E62670-AB71-4882-894A-3AD0C3E58AA8}" srcOrd="0" destOrd="0" presId="urn:microsoft.com/office/officeart/2005/8/layout/StepDownProcess"/>
    <dgm:cxn modelId="{402999D3-FD98-4D57-B227-BC98CBE8255A}" srcId="{4936B147-47D0-442F-B320-553E4C1BAE9A}" destId="{78C987F9-692D-4558-93AA-1E24ABD4AA8B}" srcOrd="0" destOrd="0" parTransId="{831BD427-D842-4615-B496-51224EF013C9}" sibTransId="{B80EF3CC-D3E8-47A2-ABD7-54A7ADA351C7}"/>
    <dgm:cxn modelId="{D21D49D6-C886-47A6-A0EE-56E3F6402D19}" srcId="{14D7C872-DB91-4526-A23F-A502F9B3F703}" destId="{4936B147-47D0-442F-B320-553E4C1BAE9A}" srcOrd="2" destOrd="0" parTransId="{9E162915-CC18-4601-AFFC-BFF26D23D1C3}" sibTransId="{8047D62D-1ADB-43D2-913B-302843F5156B}"/>
    <dgm:cxn modelId="{1FC059DC-181F-42C9-A272-828E6A415E49}" type="presOf" srcId="{CF8E5512-40C2-40E3-9234-CBDF4837AF3C}" destId="{A8693E54-F5C7-416D-BD3A-20BF2C1F53C2}" srcOrd="0" destOrd="0" presId="urn:microsoft.com/office/officeart/2005/8/layout/StepDownProcess"/>
    <dgm:cxn modelId="{FF7C28E5-B983-43B2-8A02-1979E252AA1D}" type="presOf" srcId="{4FDA3B2B-DEEF-4079-BADA-1816D5537940}" destId="{4C6CFD74-9A83-434B-BD86-65154AE017E1}" srcOrd="0" destOrd="0" presId="urn:microsoft.com/office/officeart/2005/8/layout/StepDownProcess"/>
    <dgm:cxn modelId="{B8EB6080-385B-4E3A-A188-625F8AF26D1A}" type="presParOf" srcId="{74E62670-AB71-4882-894A-3AD0C3E58AA8}" destId="{B4B5962A-1C4C-4A1A-84D5-CB12B6C6F1F1}" srcOrd="0" destOrd="0" presId="urn:microsoft.com/office/officeart/2005/8/layout/StepDownProcess"/>
    <dgm:cxn modelId="{28078075-8002-4277-A810-9AD5BABD5EA5}" type="presParOf" srcId="{B4B5962A-1C4C-4A1A-84D5-CB12B6C6F1F1}" destId="{998BBC8B-A85D-4B51-8069-841FAA7CFC3D}" srcOrd="0" destOrd="0" presId="urn:microsoft.com/office/officeart/2005/8/layout/StepDownProcess"/>
    <dgm:cxn modelId="{C912BEA8-7CFC-462E-BD18-3930F141F015}" type="presParOf" srcId="{B4B5962A-1C4C-4A1A-84D5-CB12B6C6F1F1}" destId="{0A534938-B187-4281-A02A-2C1DAE456490}" srcOrd="1" destOrd="0" presId="urn:microsoft.com/office/officeart/2005/8/layout/StepDownProcess"/>
    <dgm:cxn modelId="{75C03E95-C051-4DA8-AF91-5961C14B1DC8}" type="presParOf" srcId="{B4B5962A-1C4C-4A1A-84D5-CB12B6C6F1F1}" destId="{36FDBBDB-6A0D-4707-A57D-B4BE7B9FA771}" srcOrd="2" destOrd="0" presId="urn:microsoft.com/office/officeart/2005/8/layout/StepDownProcess"/>
    <dgm:cxn modelId="{E07615C4-8431-4860-8EAD-C4D1CA69643E}" type="presParOf" srcId="{74E62670-AB71-4882-894A-3AD0C3E58AA8}" destId="{FD2FAA6D-BEF0-4665-9295-EDA410BC8C18}" srcOrd="1" destOrd="0" presId="urn:microsoft.com/office/officeart/2005/8/layout/StepDownProcess"/>
    <dgm:cxn modelId="{1E541EAD-F96C-4A3B-9E01-9C7E4513C949}" type="presParOf" srcId="{74E62670-AB71-4882-894A-3AD0C3E58AA8}" destId="{4D064DAC-B9F3-4857-86C9-55550CCCE141}" srcOrd="2" destOrd="0" presId="urn:microsoft.com/office/officeart/2005/8/layout/StepDownProcess"/>
    <dgm:cxn modelId="{EAB21F92-8B50-4A4E-8903-F061560D13BF}" type="presParOf" srcId="{4D064DAC-B9F3-4857-86C9-55550CCCE141}" destId="{16876ED3-CC1F-4A53-A9F2-13C48E3A1E71}" srcOrd="0" destOrd="0" presId="urn:microsoft.com/office/officeart/2005/8/layout/StepDownProcess"/>
    <dgm:cxn modelId="{5C4B0E3F-AC06-40A9-838D-B14287B8529B}" type="presParOf" srcId="{4D064DAC-B9F3-4857-86C9-55550CCCE141}" destId="{3BB0B88E-887D-4CAC-A7C4-507574428F27}" srcOrd="1" destOrd="0" presId="urn:microsoft.com/office/officeart/2005/8/layout/StepDownProcess"/>
    <dgm:cxn modelId="{F9D8D412-0A64-4390-B870-5DFFF4850366}" type="presParOf" srcId="{4D064DAC-B9F3-4857-86C9-55550CCCE141}" destId="{4C6CFD74-9A83-434B-BD86-65154AE017E1}" srcOrd="2" destOrd="0" presId="urn:microsoft.com/office/officeart/2005/8/layout/StepDownProcess"/>
    <dgm:cxn modelId="{635B8A4B-6A50-48BE-B626-699A6C26D3EB}" type="presParOf" srcId="{74E62670-AB71-4882-894A-3AD0C3E58AA8}" destId="{4F3217A6-977E-4C06-86A4-BC563476EEEC}" srcOrd="3" destOrd="0" presId="urn:microsoft.com/office/officeart/2005/8/layout/StepDownProcess"/>
    <dgm:cxn modelId="{9929CABA-A89D-46B7-AB8E-A97F6800AB83}" type="presParOf" srcId="{74E62670-AB71-4882-894A-3AD0C3E58AA8}" destId="{E64B65F2-A8BC-4A9A-AD1A-A8881AAF3CED}" srcOrd="4" destOrd="0" presId="urn:microsoft.com/office/officeart/2005/8/layout/StepDownProcess"/>
    <dgm:cxn modelId="{050DA58D-C974-4DE0-8FC3-568DFEC04EE8}" type="presParOf" srcId="{E64B65F2-A8BC-4A9A-AD1A-A8881AAF3CED}" destId="{ACAA589C-E50B-461B-9FD7-BDE3253BA76A}" srcOrd="0" destOrd="0" presId="urn:microsoft.com/office/officeart/2005/8/layout/StepDownProcess"/>
    <dgm:cxn modelId="{0AF8D66B-54BC-4239-84C4-2322D2FE2686}" type="presParOf" srcId="{E64B65F2-A8BC-4A9A-AD1A-A8881AAF3CED}" destId="{57E990B9-0690-46CB-9868-73CBB2E3CD5F}" srcOrd="1" destOrd="0" presId="urn:microsoft.com/office/officeart/2005/8/layout/StepDownProcess"/>
    <dgm:cxn modelId="{4151D7EA-66FC-4247-90D3-CA8ED7692567}" type="presParOf" srcId="{E64B65F2-A8BC-4A9A-AD1A-A8881AAF3CED}" destId="{439E26C6-9BE4-4F88-9588-EE3AAA703C8C}" srcOrd="2" destOrd="0" presId="urn:microsoft.com/office/officeart/2005/8/layout/StepDownProcess"/>
    <dgm:cxn modelId="{B032644D-3FD7-47DB-AA05-AD775A0EA6BF}" type="presParOf" srcId="{74E62670-AB71-4882-894A-3AD0C3E58AA8}" destId="{AC0469E3-701D-4B32-BF40-E53D17FAAF59}" srcOrd="5" destOrd="0" presId="urn:microsoft.com/office/officeart/2005/8/layout/StepDownProcess"/>
    <dgm:cxn modelId="{7DE380DF-7842-4D52-930F-341C706DA165}" type="presParOf" srcId="{74E62670-AB71-4882-894A-3AD0C3E58AA8}" destId="{4540DAD1-BDD3-4564-B308-D4BBB20530AC}" srcOrd="6" destOrd="0" presId="urn:microsoft.com/office/officeart/2005/8/layout/StepDownProcess"/>
    <dgm:cxn modelId="{78CE9F70-F65D-4936-AD23-370908E2FEAA}" type="presParOf" srcId="{4540DAD1-BDD3-4564-B308-D4BBB20530AC}" destId="{A8693E54-F5C7-416D-BD3A-20BF2C1F53C2}"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242CE6-A2DD-4909-A0A4-077FAB253713}"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F2FEB6E5-C0CC-495A-9877-452A0471F73A}">
      <dgm:prSet/>
      <dgm:spPr/>
      <dgm:t>
        <a:bodyPr/>
        <a:lstStyle/>
        <a:p>
          <a:r>
            <a:rPr lang="en-SG"/>
            <a:t>This layer is the lowest layer in the cloud architecture.</a:t>
          </a:r>
          <a:endParaRPr lang="en-US"/>
        </a:p>
      </dgm:t>
    </dgm:pt>
    <dgm:pt modelId="{B55C6C05-FDC0-4B43-A16A-F67136A7BDC6}" type="parTrans" cxnId="{B1AE7CEB-7E4E-49F9-860A-3C25562C1CD7}">
      <dgm:prSet/>
      <dgm:spPr/>
      <dgm:t>
        <a:bodyPr/>
        <a:lstStyle/>
        <a:p>
          <a:endParaRPr lang="en-US"/>
        </a:p>
      </dgm:t>
    </dgm:pt>
    <dgm:pt modelId="{4B1A7752-A8B5-44D2-BBE0-A39366E285D6}" type="sibTrans" cxnId="{B1AE7CEB-7E4E-49F9-860A-3C25562C1CD7}">
      <dgm:prSet/>
      <dgm:spPr/>
      <dgm:t>
        <a:bodyPr/>
        <a:lstStyle/>
        <a:p>
          <a:endParaRPr lang="en-US"/>
        </a:p>
      </dgm:t>
    </dgm:pt>
    <dgm:pt modelId="{80A532BA-95BC-4BB5-BBDF-2CF391C6F074}">
      <dgm:prSet/>
      <dgm:spPr/>
      <dgm:t>
        <a:bodyPr/>
        <a:lstStyle/>
        <a:p>
          <a:r>
            <a:rPr lang="en-SG"/>
            <a:t>All the users or client belong to this layer.</a:t>
          </a:r>
          <a:endParaRPr lang="en-US"/>
        </a:p>
      </dgm:t>
    </dgm:pt>
    <dgm:pt modelId="{56E87D5C-69AE-4FC8-8A43-53729907736B}" type="parTrans" cxnId="{32A8F532-11F1-4B33-9473-BB6FC27A87BA}">
      <dgm:prSet/>
      <dgm:spPr/>
      <dgm:t>
        <a:bodyPr/>
        <a:lstStyle/>
        <a:p>
          <a:endParaRPr lang="en-US"/>
        </a:p>
      </dgm:t>
    </dgm:pt>
    <dgm:pt modelId="{5CDEC430-F975-4270-8CD6-6B21287E0B2F}" type="sibTrans" cxnId="{32A8F532-11F1-4B33-9473-BB6FC27A87BA}">
      <dgm:prSet/>
      <dgm:spPr/>
      <dgm:t>
        <a:bodyPr/>
        <a:lstStyle/>
        <a:p>
          <a:endParaRPr lang="en-US"/>
        </a:p>
      </dgm:t>
    </dgm:pt>
    <dgm:pt modelId="{BAB4EFCC-2840-4EC6-8798-CF74EE211F67}">
      <dgm:prSet/>
      <dgm:spPr/>
      <dgm:t>
        <a:bodyPr/>
        <a:lstStyle/>
        <a:p>
          <a:r>
            <a:rPr lang="en-SG"/>
            <a:t>This is the place where client initiates the connection to the cloud.</a:t>
          </a:r>
          <a:endParaRPr lang="en-US"/>
        </a:p>
      </dgm:t>
    </dgm:pt>
    <dgm:pt modelId="{C3DA8FB7-ADAB-4597-BCCE-CB259CB3E55F}" type="parTrans" cxnId="{8EE2E3A6-E5AC-4F80-B04F-8DDBA31FBEBC}">
      <dgm:prSet/>
      <dgm:spPr/>
      <dgm:t>
        <a:bodyPr/>
        <a:lstStyle/>
        <a:p>
          <a:endParaRPr lang="en-US"/>
        </a:p>
      </dgm:t>
    </dgm:pt>
    <dgm:pt modelId="{D2F8BC4A-D982-42E0-8B99-D6C19A414A66}" type="sibTrans" cxnId="{8EE2E3A6-E5AC-4F80-B04F-8DDBA31FBEBC}">
      <dgm:prSet/>
      <dgm:spPr/>
      <dgm:t>
        <a:bodyPr/>
        <a:lstStyle/>
        <a:p>
          <a:endParaRPr lang="en-US"/>
        </a:p>
      </dgm:t>
    </dgm:pt>
    <dgm:pt modelId="{362E5A9D-460E-4AAC-A2FC-EB2194C4EDB4}">
      <dgm:prSet/>
      <dgm:spPr/>
      <dgm:t>
        <a:bodyPr/>
        <a:lstStyle/>
        <a:p>
          <a:r>
            <a:rPr lang="en-SG"/>
            <a:t>The client can be any device including thin/thick client.</a:t>
          </a:r>
          <a:endParaRPr lang="en-US"/>
        </a:p>
      </dgm:t>
    </dgm:pt>
    <dgm:pt modelId="{6763BC26-6C84-4771-9E12-03C702EA2EFD}" type="parTrans" cxnId="{56E3F64E-028C-4522-B6E3-B747D51D4D2C}">
      <dgm:prSet/>
      <dgm:spPr/>
      <dgm:t>
        <a:bodyPr/>
        <a:lstStyle/>
        <a:p>
          <a:endParaRPr lang="en-US"/>
        </a:p>
      </dgm:t>
    </dgm:pt>
    <dgm:pt modelId="{710DB5D2-E386-495B-9C1E-974991895D60}" type="sibTrans" cxnId="{56E3F64E-028C-4522-B6E3-B747D51D4D2C}">
      <dgm:prSet/>
      <dgm:spPr/>
      <dgm:t>
        <a:bodyPr/>
        <a:lstStyle/>
        <a:p>
          <a:endParaRPr lang="en-US"/>
        </a:p>
      </dgm:t>
    </dgm:pt>
    <dgm:pt modelId="{899966EF-6E83-4C03-93D6-172786DF1BB6}">
      <dgm:prSet/>
      <dgm:spPr/>
      <dgm:t>
        <a:bodyPr/>
        <a:lstStyle/>
        <a:p>
          <a:r>
            <a:rPr lang="en-SG"/>
            <a:t>Usually a cloud application can be accessed in the same way as web application but the properties of cloud application is significantly different from web application.</a:t>
          </a:r>
          <a:endParaRPr lang="en-US"/>
        </a:p>
      </dgm:t>
    </dgm:pt>
    <dgm:pt modelId="{A7B3ED03-DDCE-481F-BB59-FC54E16ABCC8}" type="parTrans" cxnId="{332BECD4-A2DD-4B7C-A850-6E79FC0A9F28}">
      <dgm:prSet/>
      <dgm:spPr/>
      <dgm:t>
        <a:bodyPr/>
        <a:lstStyle/>
        <a:p>
          <a:endParaRPr lang="en-US"/>
        </a:p>
      </dgm:t>
    </dgm:pt>
    <dgm:pt modelId="{7E4B396A-940E-417B-97B4-C2AAB5E3B0F2}" type="sibTrans" cxnId="{332BECD4-A2DD-4B7C-A850-6E79FC0A9F28}">
      <dgm:prSet/>
      <dgm:spPr/>
      <dgm:t>
        <a:bodyPr/>
        <a:lstStyle/>
        <a:p>
          <a:endParaRPr lang="en-US"/>
        </a:p>
      </dgm:t>
    </dgm:pt>
    <dgm:pt modelId="{83A8F995-BA8B-4519-94F6-D712F03DF06D}" type="pres">
      <dgm:prSet presAssocID="{DC242CE6-A2DD-4909-A0A4-077FAB253713}" presName="linear" presStyleCnt="0">
        <dgm:presLayoutVars>
          <dgm:animLvl val="lvl"/>
          <dgm:resizeHandles val="exact"/>
        </dgm:presLayoutVars>
      </dgm:prSet>
      <dgm:spPr/>
    </dgm:pt>
    <dgm:pt modelId="{A60076A4-26D5-410F-B89E-B4F5FD9DD43E}" type="pres">
      <dgm:prSet presAssocID="{F2FEB6E5-C0CC-495A-9877-452A0471F73A}" presName="parentText" presStyleLbl="node1" presStyleIdx="0" presStyleCnt="5">
        <dgm:presLayoutVars>
          <dgm:chMax val="0"/>
          <dgm:bulletEnabled val="1"/>
        </dgm:presLayoutVars>
      </dgm:prSet>
      <dgm:spPr/>
    </dgm:pt>
    <dgm:pt modelId="{67EA3B03-62A0-4031-BEC5-1D82A9159FFC}" type="pres">
      <dgm:prSet presAssocID="{4B1A7752-A8B5-44D2-BBE0-A39366E285D6}" presName="spacer" presStyleCnt="0"/>
      <dgm:spPr/>
    </dgm:pt>
    <dgm:pt modelId="{D2B151EB-896F-48FB-89D0-813B16A15554}" type="pres">
      <dgm:prSet presAssocID="{80A532BA-95BC-4BB5-BBDF-2CF391C6F074}" presName="parentText" presStyleLbl="node1" presStyleIdx="1" presStyleCnt="5">
        <dgm:presLayoutVars>
          <dgm:chMax val="0"/>
          <dgm:bulletEnabled val="1"/>
        </dgm:presLayoutVars>
      </dgm:prSet>
      <dgm:spPr/>
    </dgm:pt>
    <dgm:pt modelId="{438B16A7-B42F-4887-8798-B5D58BA830EE}" type="pres">
      <dgm:prSet presAssocID="{5CDEC430-F975-4270-8CD6-6B21287E0B2F}" presName="spacer" presStyleCnt="0"/>
      <dgm:spPr/>
    </dgm:pt>
    <dgm:pt modelId="{EE31DD83-61B6-4EC3-9BFA-DAB730BC2228}" type="pres">
      <dgm:prSet presAssocID="{BAB4EFCC-2840-4EC6-8798-CF74EE211F67}" presName="parentText" presStyleLbl="node1" presStyleIdx="2" presStyleCnt="5">
        <dgm:presLayoutVars>
          <dgm:chMax val="0"/>
          <dgm:bulletEnabled val="1"/>
        </dgm:presLayoutVars>
      </dgm:prSet>
      <dgm:spPr/>
    </dgm:pt>
    <dgm:pt modelId="{19AB7797-3E39-40AF-A135-DCB1A7FB784A}" type="pres">
      <dgm:prSet presAssocID="{D2F8BC4A-D982-42E0-8B99-D6C19A414A66}" presName="spacer" presStyleCnt="0"/>
      <dgm:spPr/>
    </dgm:pt>
    <dgm:pt modelId="{2D39A060-55B8-438C-ACD7-A28E522D1C87}" type="pres">
      <dgm:prSet presAssocID="{362E5A9D-460E-4AAC-A2FC-EB2194C4EDB4}" presName="parentText" presStyleLbl="node1" presStyleIdx="3" presStyleCnt="5">
        <dgm:presLayoutVars>
          <dgm:chMax val="0"/>
          <dgm:bulletEnabled val="1"/>
        </dgm:presLayoutVars>
      </dgm:prSet>
      <dgm:spPr/>
    </dgm:pt>
    <dgm:pt modelId="{2DFF9874-AEAB-4E26-B626-AE598EE179E1}" type="pres">
      <dgm:prSet presAssocID="{710DB5D2-E386-495B-9C1E-974991895D60}" presName="spacer" presStyleCnt="0"/>
      <dgm:spPr/>
    </dgm:pt>
    <dgm:pt modelId="{6DB088C1-1305-4BCA-AFC5-A8042CC74C28}" type="pres">
      <dgm:prSet presAssocID="{899966EF-6E83-4C03-93D6-172786DF1BB6}" presName="parentText" presStyleLbl="node1" presStyleIdx="4" presStyleCnt="5">
        <dgm:presLayoutVars>
          <dgm:chMax val="0"/>
          <dgm:bulletEnabled val="1"/>
        </dgm:presLayoutVars>
      </dgm:prSet>
      <dgm:spPr/>
    </dgm:pt>
  </dgm:ptLst>
  <dgm:cxnLst>
    <dgm:cxn modelId="{32A8F532-11F1-4B33-9473-BB6FC27A87BA}" srcId="{DC242CE6-A2DD-4909-A0A4-077FAB253713}" destId="{80A532BA-95BC-4BB5-BBDF-2CF391C6F074}" srcOrd="1" destOrd="0" parTransId="{56E87D5C-69AE-4FC8-8A43-53729907736B}" sibTransId="{5CDEC430-F975-4270-8CD6-6B21287E0B2F}"/>
    <dgm:cxn modelId="{F448193A-C9B6-460D-B81E-491E036F99D7}" type="presOf" srcId="{DC242CE6-A2DD-4909-A0A4-077FAB253713}" destId="{83A8F995-BA8B-4519-94F6-D712F03DF06D}" srcOrd="0" destOrd="0" presId="urn:microsoft.com/office/officeart/2005/8/layout/vList2"/>
    <dgm:cxn modelId="{49F0203D-7421-4343-B8F7-42EC0FD9615B}" type="presOf" srcId="{F2FEB6E5-C0CC-495A-9877-452A0471F73A}" destId="{A60076A4-26D5-410F-B89E-B4F5FD9DD43E}" srcOrd="0" destOrd="0" presId="urn:microsoft.com/office/officeart/2005/8/layout/vList2"/>
    <dgm:cxn modelId="{56E3F64E-028C-4522-B6E3-B747D51D4D2C}" srcId="{DC242CE6-A2DD-4909-A0A4-077FAB253713}" destId="{362E5A9D-460E-4AAC-A2FC-EB2194C4EDB4}" srcOrd="3" destOrd="0" parTransId="{6763BC26-6C84-4771-9E12-03C702EA2EFD}" sibTransId="{710DB5D2-E386-495B-9C1E-974991895D60}"/>
    <dgm:cxn modelId="{6A70CF58-29A7-4DC6-96B0-26A0C62D4C2A}" type="presOf" srcId="{899966EF-6E83-4C03-93D6-172786DF1BB6}" destId="{6DB088C1-1305-4BCA-AFC5-A8042CC74C28}" srcOrd="0" destOrd="0" presId="urn:microsoft.com/office/officeart/2005/8/layout/vList2"/>
    <dgm:cxn modelId="{07AB3081-9369-4EC1-BDF6-C58A999C2DD0}" type="presOf" srcId="{362E5A9D-460E-4AAC-A2FC-EB2194C4EDB4}" destId="{2D39A060-55B8-438C-ACD7-A28E522D1C87}" srcOrd="0" destOrd="0" presId="urn:microsoft.com/office/officeart/2005/8/layout/vList2"/>
    <dgm:cxn modelId="{8EE2E3A6-E5AC-4F80-B04F-8DDBA31FBEBC}" srcId="{DC242CE6-A2DD-4909-A0A4-077FAB253713}" destId="{BAB4EFCC-2840-4EC6-8798-CF74EE211F67}" srcOrd="2" destOrd="0" parTransId="{C3DA8FB7-ADAB-4597-BCCE-CB259CB3E55F}" sibTransId="{D2F8BC4A-D982-42E0-8B99-D6C19A414A66}"/>
    <dgm:cxn modelId="{CEE5CCBE-3B47-48D2-BF45-EFC589E75AD8}" type="presOf" srcId="{80A532BA-95BC-4BB5-BBDF-2CF391C6F074}" destId="{D2B151EB-896F-48FB-89D0-813B16A15554}" srcOrd="0" destOrd="0" presId="urn:microsoft.com/office/officeart/2005/8/layout/vList2"/>
    <dgm:cxn modelId="{783FB9C8-2CC1-4DC1-A29B-AFE3678ABFBE}" type="presOf" srcId="{BAB4EFCC-2840-4EC6-8798-CF74EE211F67}" destId="{EE31DD83-61B6-4EC3-9BFA-DAB730BC2228}" srcOrd="0" destOrd="0" presId="urn:microsoft.com/office/officeart/2005/8/layout/vList2"/>
    <dgm:cxn modelId="{332BECD4-A2DD-4B7C-A850-6E79FC0A9F28}" srcId="{DC242CE6-A2DD-4909-A0A4-077FAB253713}" destId="{899966EF-6E83-4C03-93D6-172786DF1BB6}" srcOrd="4" destOrd="0" parTransId="{A7B3ED03-DDCE-481F-BB59-FC54E16ABCC8}" sibTransId="{7E4B396A-940E-417B-97B4-C2AAB5E3B0F2}"/>
    <dgm:cxn modelId="{B1AE7CEB-7E4E-49F9-860A-3C25562C1CD7}" srcId="{DC242CE6-A2DD-4909-A0A4-077FAB253713}" destId="{F2FEB6E5-C0CC-495A-9877-452A0471F73A}" srcOrd="0" destOrd="0" parTransId="{B55C6C05-FDC0-4B43-A16A-F67136A7BDC6}" sibTransId="{4B1A7752-A8B5-44D2-BBE0-A39366E285D6}"/>
    <dgm:cxn modelId="{03E2190F-850F-43CB-8E03-2704FE996FBC}" type="presParOf" srcId="{83A8F995-BA8B-4519-94F6-D712F03DF06D}" destId="{A60076A4-26D5-410F-B89E-B4F5FD9DD43E}" srcOrd="0" destOrd="0" presId="urn:microsoft.com/office/officeart/2005/8/layout/vList2"/>
    <dgm:cxn modelId="{EB66403D-1393-459C-AE18-91295FF13940}" type="presParOf" srcId="{83A8F995-BA8B-4519-94F6-D712F03DF06D}" destId="{67EA3B03-62A0-4031-BEC5-1D82A9159FFC}" srcOrd="1" destOrd="0" presId="urn:microsoft.com/office/officeart/2005/8/layout/vList2"/>
    <dgm:cxn modelId="{C0B77084-BC8B-446E-8603-AEB5772C7D30}" type="presParOf" srcId="{83A8F995-BA8B-4519-94F6-D712F03DF06D}" destId="{D2B151EB-896F-48FB-89D0-813B16A15554}" srcOrd="2" destOrd="0" presId="urn:microsoft.com/office/officeart/2005/8/layout/vList2"/>
    <dgm:cxn modelId="{6867AF07-0C03-4F3C-B054-CBB08AF026D6}" type="presParOf" srcId="{83A8F995-BA8B-4519-94F6-D712F03DF06D}" destId="{438B16A7-B42F-4887-8798-B5D58BA830EE}" srcOrd="3" destOrd="0" presId="urn:microsoft.com/office/officeart/2005/8/layout/vList2"/>
    <dgm:cxn modelId="{3B5AEE9A-104B-4651-BC3C-588D43C4B9D5}" type="presParOf" srcId="{83A8F995-BA8B-4519-94F6-D712F03DF06D}" destId="{EE31DD83-61B6-4EC3-9BFA-DAB730BC2228}" srcOrd="4" destOrd="0" presId="urn:microsoft.com/office/officeart/2005/8/layout/vList2"/>
    <dgm:cxn modelId="{20ADD0FD-E00B-4277-9A82-6A400B4D9175}" type="presParOf" srcId="{83A8F995-BA8B-4519-94F6-D712F03DF06D}" destId="{19AB7797-3E39-40AF-A135-DCB1A7FB784A}" srcOrd="5" destOrd="0" presId="urn:microsoft.com/office/officeart/2005/8/layout/vList2"/>
    <dgm:cxn modelId="{0B5553DD-E3A7-4AC5-9FD2-030FF1381A20}" type="presParOf" srcId="{83A8F995-BA8B-4519-94F6-D712F03DF06D}" destId="{2D39A060-55B8-438C-ACD7-A28E522D1C87}" srcOrd="6" destOrd="0" presId="urn:microsoft.com/office/officeart/2005/8/layout/vList2"/>
    <dgm:cxn modelId="{F41BAA9A-83B9-4B0A-A394-A75D4531468C}" type="presParOf" srcId="{83A8F995-BA8B-4519-94F6-D712F03DF06D}" destId="{2DFF9874-AEAB-4E26-B626-AE598EE179E1}" srcOrd="7" destOrd="0" presId="urn:microsoft.com/office/officeart/2005/8/layout/vList2"/>
    <dgm:cxn modelId="{1B653CAB-070B-483D-BB9D-C41C5AD1B326}" type="presParOf" srcId="{83A8F995-BA8B-4519-94F6-D712F03DF06D}" destId="{6DB088C1-1305-4BCA-AFC5-A8042CC74C28}"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877BE2-1B5E-448C-91E7-7FCA2998E9BF}"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6C7AAE4-3B2A-4FB8-A992-DD1920E43095}">
      <dgm:prSet/>
      <dgm:spPr/>
      <dgm:t>
        <a:bodyPr/>
        <a:lstStyle/>
        <a:p>
          <a:r>
            <a:rPr lang="en-SG"/>
            <a:t>This layer allows the users to connect to the cloud.</a:t>
          </a:r>
          <a:endParaRPr lang="en-US"/>
        </a:p>
      </dgm:t>
    </dgm:pt>
    <dgm:pt modelId="{0CE37BB5-48A5-4678-A7E6-D5EF261DD679}" type="parTrans" cxnId="{A541C472-1514-4543-BCCF-3D25BF506E3F}">
      <dgm:prSet/>
      <dgm:spPr/>
      <dgm:t>
        <a:bodyPr/>
        <a:lstStyle/>
        <a:p>
          <a:endParaRPr lang="en-US"/>
        </a:p>
      </dgm:t>
    </dgm:pt>
    <dgm:pt modelId="{1807A0B3-3426-4077-B058-984B5EA91689}" type="sibTrans" cxnId="{A541C472-1514-4543-BCCF-3D25BF506E3F}">
      <dgm:prSet/>
      <dgm:spPr/>
      <dgm:t>
        <a:bodyPr/>
        <a:lstStyle/>
        <a:p>
          <a:endParaRPr lang="en-US"/>
        </a:p>
      </dgm:t>
    </dgm:pt>
    <dgm:pt modelId="{A0EC7A78-1F7F-4815-9E7F-9501053065EC}">
      <dgm:prSet/>
      <dgm:spPr/>
      <dgm:t>
        <a:bodyPr/>
        <a:lstStyle/>
        <a:p>
          <a:r>
            <a:rPr lang="en-SG"/>
            <a:t>The whole cloud infrastructure is dependent on this connection where the services are offered to the customers.</a:t>
          </a:r>
          <a:endParaRPr lang="en-US"/>
        </a:p>
      </dgm:t>
    </dgm:pt>
    <dgm:pt modelId="{C6F68A97-4B73-41A7-A6C2-99DFD09A8EDE}" type="parTrans" cxnId="{32296FF2-E42B-40F8-ACC9-5A4FC7678357}">
      <dgm:prSet/>
      <dgm:spPr/>
      <dgm:t>
        <a:bodyPr/>
        <a:lstStyle/>
        <a:p>
          <a:endParaRPr lang="en-US"/>
        </a:p>
      </dgm:t>
    </dgm:pt>
    <dgm:pt modelId="{8A7A1896-ECE7-47E1-8037-6BFAF097E46E}" type="sibTrans" cxnId="{32296FF2-E42B-40F8-ACC9-5A4FC7678357}">
      <dgm:prSet/>
      <dgm:spPr/>
      <dgm:t>
        <a:bodyPr/>
        <a:lstStyle/>
        <a:p>
          <a:endParaRPr lang="en-US"/>
        </a:p>
      </dgm:t>
    </dgm:pt>
    <dgm:pt modelId="{B2B007EA-4DCA-4FEE-A93D-E5814A06E02D}">
      <dgm:prSet/>
      <dgm:spPr/>
      <dgm:t>
        <a:bodyPr/>
        <a:lstStyle/>
        <a:p>
          <a:r>
            <a:rPr lang="en-SG"/>
            <a:t>For the case of public cloud the connection is through Internet.</a:t>
          </a:r>
          <a:endParaRPr lang="en-US"/>
        </a:p>
      </dgm:t>
    </dgm:pt>
    <dgm:pt modelId="{F014DB72-7214-4A83-BA64-1137947F972E}" type="parTrans" cxnId="{190EEF58-9F76-46BF-953A-2A3DBED835B2}">
      <dgm:prSet/>
      <dgm:spPr/>
      <dgm:t>
        <a:bodyPr/>
        <a:lstStyle/>
        <a:p>
          <a:endParaRPr lang="en-US"/>
        </a:p>
      </dgm:t>
    </dgm:pt>
    <dgm:pt modelId="{7BC85B99-8691-4917-A97A-7DCD1EE974C1}" type="sibTrans" cxnId="{190EEF58-9F76-46BF-953A-2A3DBED835B2}">
      <dgm:prSet/>
      <dgm:spPr/>
      <dgm:t>
        <a:bodyPr/>
        <a:lstStyle/>
        <a:p>
          <a:endParaRPr lang="en-US"/>
        </a:p>
      </dgm:t>
    </dgm:pt>
    <dgm:pt modelId="{771A0698-8D1E-432F-9525-32F100FF4767}">
      <dgm:prSet/>
      <dgm:spPr/>
      <dgm:t>
        <a:bodyPr/>
        <a:lstStyle/>
        <a:p>
          <a:r>
            <a:rPr lang="en-SG"/>
            <a:t>In the case of private cloud, the connectivity may be provided by a local area network (LAN).</a:t>
          </a:r>
          <a:endParaRPr lang="en-US"/>
        </a:p>
      </dgm:t>
    </dgm:pt>
    <dgm:pt modelId="{C36CDDEF-3419-48E7-BD2B-001AA5883E23}" type="parTrans" cxnId="{6A26C33A-02ED-463A-AFB0-9CC20DE11288}">
      <dgm:prSet/>
      <dgm:spPr/>
      <dgm:t>
        <a:bodyPr/>
        <a:lstStyle/>
        <a:p>
          <a:endParaRPr lang="en-US"/>
        </a:p>
      </dgm:t>
    </dgm:pt>
    <dgm:pt modelId="{5E60B89A-D130-4AD0-B64C-48C2CB98F7D9}" type="sibTrans" cxnId="{6A26C33A-02ED-463A-AFB0-9CC20DE11288}">
      <dgm:prSet/>
      <dgm:spPr/>
      <dgm:t>
        <a:bodyPr/>
        <a:lstStyle/>
        <a:p>
          <a:endParaRPr lang="en-US"/>
        </a:p>
      </dgm:t>
    </dgm:pt>
    <dgm:pt modelId="{06AE1910-8BD9-47C1-AB23-1A61E226D94E}">
      <dgm:prSet/>
      <dgm:spPr/>
      <dgm:t>
        <a:bodyPr/>
        <a:lstStyle/>
        <a:p>
          <a:r>
            <a:rPr lang="en-SG"/>
            <a:t>Even in this case, the cloud completely depends on the network that is used.</a:t>
          </a:r>
          <a:endParaRPr lang="en-US"/>
        </a:p>
      </dgm:t>
    </dgm:pt>
    <dgm:pt modelId="{48BC516D-1F1B-461C-B17C-EC353F886CA9}" type="parTrans" cxnId="{59BB0FA2-BCEF-41F1-B42C-921D8CF412E4}">
      <dgm:prSet/>
      <dgm:spPr/>
      <dgm:t>
        <a:bodyPr/>
        <a:lstStyle/>
        <a:p>
          <a:endParaRPr lang="en-US"/>
        </a:p>
      </dgm:t>
    </dgm:pt>
    <dgm:pt modelId="{9C8550E7-1B63-4A76-9521-A7F694388AB9}" type="sibTrans" cxnId="{59BB0FA2-BCEF-41F1-B42C-921D8CF412E4}">
      <dgm:prSet/>
      <dgm:spPr/>
      <dgm:t>
        <a:bodyPr/>
        <a:lstStyle/>
        <a:p>
          <a:endParaRPr lang="en-US"/>
        </a:p>
      </dgm:t>
    </dgm:pt>
    <dgm:pt modelId="{49A71831-72CA-49C9-BC3E-B8C405879E4A}">
      <dgm:prSet/>
      <dgm:spPr/>
      <dgm:t>
        <a:bodyPr/>
        <a:lstStyle/>
        <a:p>
          <a:r>
            <a:rPr lang="en-SG"/>
            <a:t>Usually, when accessing the public or private cloud, the users require minimum bandwidth which is sometimes defined by the cloud providers.</a:t>
          </a:r>
          <a:endParaRPr lang="en-US"/>
        </a:p>
      </dgm:t>
    </dgm:pt>
    <dgm:pt modelId="{804EA0DF-3F34-4AD5-A1F4-D9FAE25AE3BA}" type="parTrans" cxnId="{01168B79-7EA2-44BA-8380-DEF79A6A5B91}">
      <dgm:prSet/>
      <dgm:spPr/>
      <dgm:t>
        <a:bodyPr/>
        <a:lstStyle/>
        <a:p>
          <a:endParaRPr lang="en-US"/>
        </a:p>
      </dgm:t>
    </dgm:pt>
    <dgm:pt modelId="{73C951FA-8F5B-43B5-981D-6ECD31DEEFBD}" type="sibTrans" cxnId="{01168B79-7EA2-44BA-8380-DEF79A6A5B91}">
      <dgm:prSet/>
      <dgm:spPr/>
      <dgm:t>
        <a:bodyPr/>
        <a:lstStyle/>
        <a:p>
          <a:endParaRPr lang="en-US"/>
        </a:p>
      </dgm:t>
    </dgm:pt>
    <dgm:pt modelId="{5178A410-C142-4115-AD61-674CF00A20B7}" type="pres">
      <dgm:prSet presAssocID="{75877BE2-1B5E-448C-91E7-7FCA2998E9BF}" presName="linear" presStyleCnt="0">
        <dgm:presLayoutVars>
          <dgm:animLvl val="lvl"/>
          <dgm:resizeHandles val="exact"/>
        </dgm:presLayoutVars>
      </dgm:prSet>
      <dgm:spPr/>
    </dgm:pt>
    <dgm:pt modelId="{728A43C0-73F2-4EE0-9B24-F4630DCD31B6}" type="pres">
      <dgm:prSet presAssocID="{C6C7AAE4-3B2A-4FB8-A992-DD1920E43095}" presName="parentText" presStyleLbl="node1" presStyleIdx="0" presStyleCnt="5">
        <dgm:presLayoutVars>
          <dgm:chMax val="0"/>
          <dgm:bulletEnabled val="1"/>
        </dgm:presLayoutVars>
      </dgm:prSet>
      <dgm:spPr/>
    </dgm:pt>
    <dgm:pt modelId="{21946B86-4DFB-43E9-81FC-283A482BA679}" type="pres">
      <dgm:prSet presAssocID="{1807A0B3-3426-4077-B058-984B5EA91689}" presName="spacer" presStyleCnt="0"/>
      <dgm:spPr/>
    </dgm:pt>
    <dgm:pt modelId="{1BC7BA88-644B-4126-9772-B36116B37B90}" type="pres">
      <dgm:prSet presAssocID="{A0EC7A78-1F7F-4815-9E7F-9501053065EC}" presName="parentText" presStyleLbl="node1" presStyleIdx="1" presStyleCnt="5">
        <dgm:presLayoutVars>
          <dgm:chMax val="0"/>
          <dgm:bulletEnabled val="1"/>
        </dgm:presLayoutVars>
      </dgm:prSet>
      <dgm:spPr/>
    </dgm:pt>
    <dgm:pt modelId="{6F371CE7-1B68-439A-B9F3-09C678FFAED6}" type="pres">
      <dgm:prSet presAssocID="{8A7A1896-ECE7-47E1-8037-6BFAF097E46E}" presName="spacer" presStyleCnt="0"/>
      <dgm:spPr/>
    </dgm:pt>
    <dgm:pt modelId="{4774630C-C17E-4D78-8A21-DD1B60A25FDE}" type="pres">
      <dgm:prSet presAssocID="{B2B007EA-4DCA-4FEE-A93D-E5814A06E02D}" presName="parentText" presStyleLbl="node1" presStyleIdx="2" presStyleCnt="5">
        <dgm:presLayoutVars>
          <dgm:chMax val="0"/>
          <dgm:bulletEnabled val="1"/>
        </dgm:presLayoutVars>
      </dgm:prSet>
      <dgm:spPr/>
    </dgm:pt>
    <dgm:pt modelId="{31B98102-0BE1-4F44-8EDB-34E0B70D3CF6}" type="pres">
      <dgm:prSet presAssocID="{7BC85B99-8691-4917-A97A-7DCD1EE974C1}" presName="spacer" presStyleCnt="0"/>
      <dgm:spPr/>
    </dgm:pt>
    <dgm:pt modelId="{DE4C3069-52C5-4FFA-8119-DE7E1D6730C2}" type="pres">
      <dgm:prSet presAssocID="{771A0698-8D1E-432F-9525-32F100FF4767}" presName="parentText" presStyleLbl="node1" presStyleIdx="3" presStyleCnt="5">
        <dgm:presLayoutVars>
          <dgm:chMax val="0"/>
          <dgm:bulletEnabled val="1"/>
        </dgm:presLayoutVars>
      </dgm:prSet>
      <dgm:spPr/>
    </dgm:pt>
    <dgm:pt modelId="{02B38537-EFFB-410B-8CE5-23784FE242EA}" type="pres">
      <dgm:prSet presAssocID="{771A0698-8D1E-432F-9525-32F100FF4767}" presName="childText" presStyleLbl="revTx" presStyleIdx="0" presStyleCnt="1">
        <dgm:presLayoutVars>
          <dgm:bulletEnabled val="1"/>
        </dgm:presLayoutVars>
      </dgm:prSet>
      <dgm:spPr/>
    </dgm:pt>
    <dgm:pt modelId="{58CDCEDA-CA17-4BF9-9E39-CF13BA2888F3}" type="pres">
      <dgm:prSet presAssocID="{49A71831-72CA-49C9-BC3E-B8C405879E4A}" presName="parentText" presStyleLbl="node1" presStyleIdx="4" presStyleCnt="5">
        <dgm:presLayoutVars>
          <dgm:chMax val="0"/>
          <dgm:bulletEnabled val="1"/>
        </dgm:presLayoutVars>
      </dgm:prSet>
      <dgm:spPr/>
    </dgm:pt>
  </dgm:ptLst>
  <dgm:cxnLst>
    <dgm:cxn modelId="{AC0AB611-5BA6-4DE1-9C25-CA4F22265867}" type="presOf" srcId="{06AE1910-8BD9-47C1-AB23-1A61E226D94E}" destId="{02B38537-EFFB-410B-8CE5-23784FE242EA}" srcOrd="0" destOrd="0" presId="urn:microsoft.com/office/officeart/2005/8/layout/vList2"/>
    <dgm:cxn modelId="{D3C69616-72D0-47BF-AF25-A1CB43988C09}" type="presOf" srcId="{75877BE2-1B5E-448C-91E7-7FCA2998E9BF}" destId="{5178A410-C142-4115-AD61-674CF00A20B7}" srcOrd="0" destOrd="0" presId="urn:microsoft.com/office/officeart/2005/8/layout/vList2"/>
    <dgm:cxn modelId="{D1373F18-2F9F-4A87-B346-03891502C9E0}" type="presOf" srcId="{49A71831-72CA-49C9-BC3E-B8C405879E4A}" destId="{58CDCEDA-CA17-4BF9-9E39-CF13BA2888F3}" srcOrd="0" destOrd="0" presId="urn:microsoft.com/office/officeart/2005/8/layout/vList2"/>
    <dgm:cxn modelId="{6A26C33A-02ED-463A-AFB0-9CC20DE11288}" srcId="{75877BE2-1B5E-448C-91E7-7FCA2998E9BF}" destId="{771A0698-8D1E-432F-9525-32F100FF4767}" srcOrd="3" destOrd="0" parTransId="{C36CDDEF-3419-48E7-BD2B-001AA5883E23}" sibTransId="{5E60B89A-D130-4AD0-B64C-48C2CB98F7D9}"/>
    <dgm:cxn modelId="{E2FEEA3A-B224-49DD-8C61-0CC079A581CF}" type="presOf" srcId="{771A0698-8D1E-432F-9525-32F100FF4767}" destId="{DE4C3069-52C5-4FFA-8119-DE7E1D6730C2}" srcOrd="0" destOrd="0" presId="urn:microsoft.com/office/officeart/2005/8/layout/vList2"/>
    <dgm:cxn modelId="{E16F5549-4E18-490C-B2C9-3C29E162FC16}" type="presOf" srcId="{A0EC7A78-1F7F-4815-9E7F-9501053065EC}" destId="{1BC7BA88-644B-4126-9772-B36116B37B90}" srcOrd="0" destOrd="0" presId="urn:microsoft.com/office/officeart/2005/8/layout/vList2"/>
    <dgm:cxn modelId="{A541C472-1514-4543-BCCF-3D25BF506E3F}" srcId="{75877BE2-1B5E-448C-91E7-7FCA2998E9BF}" destId="{C6C7AAE4-3B2A-4FB8-A992-DD1920E43095}" srcOrd="0" destOrd="0" parTransId="{0CE37BB5-48A5-4678-A7E6-D5EF261DD679}" sibTransId="{1807A0B3-3426-4077-B058-984B5EA91689}"/>
    <dgm:cxn modelId="{190EEF58-9F76-46BF-953A-2A3DBED835B2}" srcId="{75877BE2-1B5E-448C-91E7-7FCA2998E9BF}" destId="{B2B007EA-4DCA-4FEE-A93D-E5814A06E02D}" srcOrd="2" destOrd="0" parTransId="{F014DB72-7214-4A83-BA64-1137947F972E}" sibTransId="{7BC85B99-8691-4917-A97A-7DCD1EE974C1}"/>
    <dgm:cxn modelId="{01168B79-7EA2-44BA-8380-DEF79A6A5B91}" srcId="{75877BE2-1B5E-448C-91E7-7FCA2998E9BF}" destId="{49A71831-72CA-49C9-BC3E-B8C405879E4A}" srcOrd="4" destOrd="0" parTransId="{804EA0DF-3F34-4AD5-A1F4-D9FAE25AE3BA}" sibTransId="{73C951FA-8F5B-43B5-981D-6ECD31DEEFBD}"/>
    <dgm:cxn modelId="{6B72C592-4828-409D-9BC2-B8F8B1515A4D}" type="presOf" srcId="{C6C7AAE4-3B2A-4FB8-A992-DD1920E43095}" destId="{728A43C0-73F2-4EE0-9B24-F4630DCD31B6}" srcOrd="0" destOrd="0" presId="urn:microsoft.com/office/officeart/2005/8/layout/vList2"/>
    <dgm:cxn modelId="{59BB0FA2-BCEF-41F1-B42C-921D8CF412E4}" srcId="{771A0698-8D1E-432F-9525-32F100FF4767}" destId="{06AE1910-8BD9-47C1-AB23-1A61E226D94E}" srcOrd="0" destOrd="0" parTransId="{48BC516D-1F1B-461C-B17C-EC353F886CA9}" sibTransId="{9C8550E7-1B63-4A76-9521-A7F694388AB9}"/>
    <dgm:cxn modelId="{690E0FB1-97D7-4A91-91AE-F571A017C3B0}" type="presOf" srcId="{B2B007EA-4DCA-4FEE-A93D-E5814A06E02D}" destId="{4774630C-C17E-4D78-8A21-DD1B60A25FDE}" srcOrd="0" destOrd="0" presId="urn:microsoft.com/office/officeart/2005/8/layout/vList2"/>
    <dgm:cxn modelId="{32296FF2-E42B-40F8-ACC9-5A4FC7678357}" srcId="{75877BE2-1B5E-448C-91E7-7FCA2998E9BF}" destId="{A0EC7A78-1F7F-4815-9E7F-9501053065EC}" srcOrd="1" destOrd="0" parTransId="{C6F68A97-4B73-41A7-A6C2-99DFD09A8EDE}" sibTransId="{8A7A1896-ECE7-47E1-8037-6BFAF097E46E}"/>
    <dgm:cxn modelId="{994D1F40-C3B6-49E2-AB18-A5F2684BFEA9}" type="presParOf" srcId="{5178A410-C142-4115-AD61-674CF00A20B7}" destId="{728A43C0-73F2-4EE0-9B24-F4630DCD31B6}" srcOrd="0" destOrd="0" presId="urn:microsoft.com/office/officeart/2005/8/layout/vList2"/>
    <dgm:cxn modelId="{B2B5DCA4-6C48-473D-9DBC-D8ED2C524CC3}" type="presParOf" srcId="{5178A410-C142-4115-AD61-674CF00A20B7}" destId="{21946B86-4DFB-43E9-81FC-283A482BA679}" srcOrd="1" destOrd="0" presId="urn:microsoft.com/office/officeart/2005/8/layout/vList2"/>
    <dgm:cxn modelId="{E5731C7A-FFCA-4EF0-9B66-B9717D083DB0}" type="presParOf" srcId="{5178A410-C142-4115-AD61-674CF00A20B7}" destId="{1BC7BA88-644B-4126-9772-B36116B37B90}" srcOrd="2" destOrd="0" presId="urn:microsoft.com/office/officeart/2005/8/layout/vList2"/>
    <dgm:cxn modelId="{01F3D4EC-3684-425F-8AAC-36B60D0602BA}" type="presParOf" srcId="{5178A410-C142-4115-AD61-674CF00A20B7}" destId="{6F371CE7-1B68-439A-B9F3-09C678FFAED6}" srcOrd="3" destOrd="0" presId="urn:microsoft.com/office/officeart/2005/8/layout/vList2"/>
    <dgm:cxn modelId="{98322987-E969-41EE-8555-B974DA867C89}" type="presParOf" srcId="{5178A410-C142-4115-AD61-674CF00A20B7}" destId="{4774630C-C17E-4D78-8A21-DD1B60A25FDE}" srcOrd="4" destOrd="0" presId="urn:microsoft.com/office/officeart/2005/8/layout/vList2"/>
    <dgm:cxn modelId="{3C7095AE-5160-483E-8D76-FC4673794B06}" type="presParOf" srcId="{5178A410-C142-4115-AD61-674CF00A20B7}" destId="{31B98102-0BE1-4F44-8EDB-34E0B70D3CF6}" srcOrd="5" destOrd="0" presId="urn:microsoft.com/office/officeart/2005/8/layout/vList2"/>
    <dgm:cxn modelId="{55AE9ABE-2105-4C43-B87C-C9B995D0B196}" type="presParOf" srcId="{5178A410-C142-4115-AD61-674CF00A20B7}" destId="{DE4C3069-52C5-4FFA-8119-DE7E1D6730C2}" srcOrd="6" destOrd="0" presId="urn:microsoft.com/office/officeart/2005/8/layout/vList2"/>
    <dgm:cxn modelId="{9010B6CB-CB11-44D2-A7BD-1DAD6322D6DA}" type="presParOf" srcId="{5178A410-C142-4115-AD61-674CF00A20B7}" destId="{02B38537-EFFB-410B-8CE5-23784FE242EA}" srcOrd="7" destOrd="0" presId="urn:microsoft.com/office/officeart/2005/8/layout/vList2"/>
    <dgm:cxn modelId="{9C057C33-FBD4-4F37-BACA-3B6C4E27AEE7}" type="presParOf" srcId="{5178A410-C142-4115-AD61-674CF00A20B7}" destId="{58CDCEDA-CA17-4BF9-9E39-CF13BA2888F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188DC2B-B886-442F-8EC1-9BA2F55B67D5}"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7E8403FC-636B-4A04-B770-C523CD0B4D3A}">
      <dgm:prSet/>
      <dgm:spPr/>
      <dgm:t>
        <a:bodyPr/>
        <a:lstStyle/>
        <a:p>
          <a:r>
            <a:rPr lang="en-SG"/>
            <a:t>This layer consists of the software that are used in managing the cloud.</a:t>
          </a:r>
          <a:endParaRPr lang="en-US"/>
        </a:p>
      </dgm:t>
    </dgm:pt>
    <dgm:pt modelId="{0393A1BE-EB04-4C41-BF71-EA85A5DF7F57}" type="parTrans" cxnId="{682C178B-05C2-4135-81A1-F79CE36A5006}">
      <dgm:prSet/>
      <dgm:spPr/>
      <dgm:t>
        <a:bodyPr/>
        <a:lstStyle/>
        <a:p>
          <a:endParaRPr lang="en-US"/>
        </a:p>
      </dgm:t>
    </dgm:pt>
    <dgm:pt modelId="{E8DBCE2D-47CC-4175-82F3-3C01B443D2FF}" type="sibTrans" cxnId="{682C178B-05C2-4135-81A1-F79CE36A5006}">
      <dgm:prSet/>
      <dgm:spPr/>
      <dgm:t>
        <a:bodyPr/>
        <a:lstStyle/>
        <a:p>
          <a:endParaRPr lang="en-US"/>
        </a:p>
      </dgm:t>
    </dgm:pt>
    <dgm:pt modelId="{24649AE7-992A-466D-8F47-E1DFB2F1E214}">
      <dgm:prSet/>
      <dgm:spPr/>
      <dgm:t>
        <a:bodyPr/>
        <a:lstStyle/>
        <a:p>
          <a:r>
            <a:rPr lang="en-SG"/>
            <a:t>The software can be a cloud OS, a software that acts as an interface between the data center and the user or a management software that allows managing resources.</a:t>
          </a:r>
          <a:endParaRPr lang="en-US"/>
        </a:p>
      </dgm:t>
    </dgm:pt>
    <dgm:pt modelId="{24079F54-4932-43F3-895D-62B07FECA258}" type="parTrans" cxnId="{CA764B38-E717-49AD-8FCC-99A780C24081}">
      <dgm:prSet/>
      <dgm:spPr/>
      <dgm:t>
        <a:bodyPr/>
        <a:lstStyle/>
        <a:p>
          <a:endParaRPr lang="en-US"/>
        </a:p>
      </dgm:t>
    </dgm:pt>
    <dgm:pt modelId="{8AB58322-14D8-448A-9341-A0BB70713806}" type="sibTrans" cxnId="{CA764B38-E717-49AD-8FCC-99A780C24081}">
      <dgm:prSet/>
      <dgm:spPr/>
      <dgm:t>
        <a:bodyPr/>
        <a:lstStyle/>
        <a:p>
          <a:endParaRPr lang="en-US"/>
        </a:p>
      </dgm:t>
    </dgm:pt>
    <dgm:pt modelId="{4811DFD0-2E12-4B23-8323-7F6340E93128}">
      <dgm:prSet/>
      <dgm:spPr/>
      <dgm:t>
        <a:bodyPr/>
        <a:lstStyle/>
        <a:p>
          <a:r>
            <a:rPr lang="en-SG" dirty="0"/>
            <a:t>These software usually provides resource management, optimization and internal cloud governance.</a:t>
          </a:r>
          <a:endParaRPr lang="en-US" dirty="0"/>
        </a:p>
      </dgm:t>
    </dgm:pt>
    <dgm:pt modelId="{7035D088-2E0C-4917-A2EE-7EEC7C937C0A}" type="parTrans" cxnId="{97D989DC-5B6F-40F7-ACB4-344AC2E10270}">
      <dgm:prSet/>
      <dgm:spPr/>
      <dgm:t>
        <a:bodyPr/>
        <a:lstStyle/>
        <a:p>
          <a:endParaRPr lang="en-US"/>
        </a:p>
      </dgm:t>
    </dgm:pt>
    <dgm:pt modelId="{353AAB3A-AB34-4742-AED5-502D3E6BACCE}" type="sibTrans" cxnId="{97D989DC-5B6F-40F7-ACB4-344AC2E10270}">
      <dgm:prSet/>
      <dgm:spPr/>
      <dgm:t>
        <a:bodyPr/>
        <a:lstStyle/>
        <a:p>
          <a:endParaRPr lang="en-US"/>
        </a:p>
      </dgm:t>
    </dgm:pt>
    <dgm:pt modelId="{45CAA628-2108-4F7E-8711-A27196907496}">
      <dgm:prSet/>
      <dgm:spPr/>
      <dgm:t>
        <a:bodyPr/>
        <a:lstStyle/>
        <a:p>
          <a:r>
            <a:rPr lang="en-SG"/>
            <a:t>This layer comes under the preview of service-level agreement (SLA).</a:t>
          </a:r>
          <a:endParaRPr lang="en-US"/>
        </a:p>
      </dgm:t>
    </dgm:pt>
    <dgm:pt modelId="{A5555F35-2641-40A0-92EF-BD3415EDE575}" type="parTrans" cxnId="{4C87B22E-26F7-4348-89C4-93CC35407DC2}">
      <dgm:prSet/>
      <dgm:spPr/>
      <dgm:t>
        <a:bodyPr/>
        <a:lstStyle/>
        <a:p>
          <a:endParaRPr lang="en-US"/>
        </a:p>
      </dgm:t>
    </dgm:pt>
    <dgm:pt modelId="{060F84ED-97E7-44F4-AEC1-798689DD2E67}" type="sibTrans" cxnId="{4C87B22E-26F7-4348-89C4-93CC35407DC2}">
      <dgm:prSet/>
      <dgm:spPr/>
      <dgm:t>
        <a:bodyPr/>
        <a:lstStyle/>
        <a:p>
          <a:endParaRPr lang="en-US"/>
        </a:p>
      </dgm:t>
    </dgm:pt>
    <dgm:pt modelId="{D7967553-1D9D-4E85-83B5-91ABCDA5AA5C}">
      <dgm:prSet/>
      <dgm:spPr/>
      <dgm:t>
        <a:bodyPr/>
        <a:lstStyle/>
        <a:p>
          <a:r>
            <a:rPr lang="en-SG" dirty="0"/>
            <a:t>Any delay in processing or any discrepancy in service provisioning may lead to an SLA violation.</a:t>
          </a:r>
          <a:endParaRPr lang="en-US" dirty="0"/>
        </a:p>
      </dgm:t>
    </dgm:pt>
    <dgm:pt modelId="{CD757207-A1F8-4569-9D20-383279F7BA93}" type="parTrans" cxnId="{3598C5E7-68C2-4E12-B316-84F69D9EDA7F}">
      <dgm:prSet/>
      <dgm:spPr/>
      <dgm:t>
        <a:bodyPr/>
        <a:lstStyle/>
        <a:p>
          <a:endParaRPr lang="en-US"/>
        </a:p>
      </dgm:t>
    </dgm:pt>
    <dgm:pt modelId="{53322D2A-6A8D-40D3-8F85-EE45BABCD2F1}" type="sibTrans" cxnId="{3598C5E7-68C2-4E12-B316-84F69D9EDA7F}">
      <dgm:prSet/>
      <dgm:spPr/>
      <dgm:t>
        <a:bodyPr/>
        <a:lstStyle/>
        <a:p>
          <a:endParaRPr lang="en-US"/>
        </a:p>
      </dgm:t>
    </dgm:pt>
    <dgm:pt modelId="{D7BFB75B-B5B7-43BA-A4FB-A87BA45D09C7}" type="pres">
      <dgm:prSet presAssocID="{6188DC2B-B886-442F-8EC1-9BA2F55B67D5}" presName="linear" presStyleCnt="0">
        <dgm:presLayoutVars>
          <dgm:animLvl val="lvl"/>
          <dgm:resizeHandles val="exact"/>
        </dgm:presLayoutVars>
      </dgm:prSet>
      <dgm:spPr/>
    </dgm:pt>
    <dgm:pt modelId="{FC7C24A0-A55F-431D-A50E-195799BD8222}" type="pres">
      <dgm:prSet presAssocID="{7E8403FC-636B-4A04-B770-C523CD0B4D3A}" presName="parentText" presStyleLbl="node1" presStyleIdx="0" presStyleCnt="5">
        <dgm:presLayoutVars>
          <dgm:chMax val="0"/>
          <dgm:bulletEnabled val="1"/>
        </dgm:presLayoutVars>
      </dgm:prSet>
      <dgm:spPr/>
    </dgm:pt>
    <dgm:pt modelId="{836A12E0-B4C6-4AB9-9213-A27579304A31}" type="pres">
      <dgm:prSet presAssocID="{E8DBCE2D-47CC-4175-82F3-3C01B443D2FF}" presName="spacer" presStyleCnt="0"/>
      <dgm:spPr/>
    </dgm:pt>
    <dgm:pt modelId="{D487B5FC-30E8-486B-82DF-2FC89C534EEA}" type="pres">
      <dgm:prSet presAssocID="{24649AE7-992A-466D-8F47-E1DFB2F1E214}" presName="parentText" presStyleLbl="node1" presStyleIdx="1" presStyleCnt="5">
        <dgm:presLayoutVars>
          <dgm:chMax val="0"/>
          <dgm:bulletEnabled val="1"/>
        </dgm:presLayoutVars>
      </dgm:prSet>
      <dgm:spPr/>
    </dgm:pt>
    <dgm:pt modelId="{6F74DEAC-347B-41DF-A49B-05E31B791112}" type="pres">
      <dgm:prSet presAssocID="{8AB58322-14D8-448A-9341-A0BB70713806}" presName="spacer" presStyleCnt="0"/>
      <dgm:spPr/>
    </dgm:pt>
    <dgm:pt modelId="{19D265D1-43E2-4F6E-829D-BAB257D4DDFE}" type="pres">
      <dgm:prSet presAssocID="{4811DFD0-2E12-4B23-8323-7F6340E93128}" presName="parentText" presStyleLbl="node1" presStyleIdx="2" presStyleCnt="5">
        <dgm:presLayoutVars>
          <dgm:chMax val="0"/>
          <dgm:bulletEnabled val="1"/>
        </dgm:presLayoutVars>
      </dgm:prSet>
      <dgm:spPr/>
    </dgm:pt>
    <dgm:pt modelId="{02CD39AF-F21A-4887-8152-4A8B2BDA8449}" type="pres">
      <dgm:prSet presAssocID="{353AAB3A-AB34-4742-AED5-502D3E6BACCE}" presName="spacer" presStyleCnt="0"/>
      <dgm:spPr/>
    </dgm:pt>
    <dgm:pt modelId="{FE934342-ACF0-402D-9119-3AF309A47FCC}" type="pres">
      <dgm:prSet presAssocID="{45CAA628-2108-4F7E-8711-A27196907496}" presName="parentText" presStyleLbl="node1" presStyleIdx="3" presStyleCnt="5">
        <dgm:presLayoutVars>
          <dgm:chMax val="0"/>
          <dgm:bulletEnabled val="1"/>
        </dgm:presLayoutVars>
      </dgm:prSet>
      <dgm:spPr/>
    </dgm:pt>
    <dgm:pt modelId="{2BDED6B0-875B-404C-B260-FCAA2F9209C1}" type="pres">
      <dgm:prSet presAssocID="{060F84ED-97E7-44F4-AEC1-798689DD2E67}" presName="spacer" presStyleCnt="0"/>
      <dgm:spPr/>
    </dgm:pt>
    <dgm:pt modelId="{818D9652-7839-4C04-911E-D8CE697EB8F9}" type="pres">
      <dgm:prSet presAssocID="{D7967553-1D9D-4E85-83B5-91ABCDA5AA5C}" presName="parentText" presStyleLbl="node1" presStyleIdx="4" presStyleCnt="5">
        <dgm:presLayoutVars>
          <dgm:chMax val="0"/>
          <dgm:bulletEnabled val="1"/>
        </dgm:presLayoutVars>
      </dgm:prSet>
      <dgm:spPr/>
    </dgm:pt>
  </dgm:ptLst>
  <dgm:cxnLst>
    <dgm:cxn modelId="{7D8B9608-DDE1-44C9-842C-91AD17BA6B54}" type="presOf" srcId="{6188DC2B-B886-442F-8EC1-9BA2F55B67D5}" destId="{D7BFB75B-B5B7-43BA-A4FB-A87BA45D09C7}" srcOrd="0" destOrd="0" presId="urn:microsoft.com/office/officeart/2005/8/layout/vList2"/>
    <dgm:cxn modelId="{4C87B22E-26F7-4348-89C4-93CC35407DC2}" srcId="{6188DC2B-B886-442F-8EC1-9BA2F55B67D5}" destId="{45CAA628-2108-4F7E-8711-A27196907496}" srcOrd="3" destOrd="0" parTransId="{A5555F35-2641-40A0-92EF-BD3415EDE575}" sibTransId="{060F84ED-97E7-44F4-AEC1-798689DD2E67}"/>
    <dgm:cxn modelId="{CA764B38-E717-49AD-8FCC-99A780C24081}" srcId="{6188DC2B-B886-442F-8EC1-9BA2F55B67D5}" destId="{24649AE7-992A-466D-8F47-E1DFB2F1E214}" srcOrd="1" destOrd="0" parTransId="{24079F54-4932-43F3-895D-62B07FECA258}" sibTransId="{8AB58322-14D8-448A-9341-A0BB70713806}"/>
    <dgm:cxn modelId="{66309D64-7438-42E3-92B4-9AD8FA57920E}" type="presOf" srcId="{D7967553-1D9D-4E85-83B5-91ABCDA5AA5C}" destId="{818D9652-7839-4C04-911E-D8CE697EB8F9}" srcOrd="0" destOrd="0" presId="urn:microsoft.com/office/officeart/2005/8/layout/vList2"/>
    <dgm:cxn modelId="{D1B4B749-ADB6-44A4-8554-1276D32C6E35}" type="presOf" srcId="{24649AE7-992A-466D-8F47-E1DFB2F1E214}" destId="{D487B5FC-30E8-486B-82DF-2FC89C534EEA}" srcOrd="0" destOrd="0" presId="urn:microsoft.com/office/officeart/2005/8/layout/vList2"/>
    <dgm:cxn modelId="{682C178B-05C2-4135-81A1-F79CE36A5006}" srcId="{6188DC2B-B886-442F-8EC1-9BA2F55B67D5}" destId="{7E8403FC-636B-4A04-B770-C523CD0B4D3A}" srcOrd="0" destOrd="0" parTransId="{0393A1BE-EB04-4C41-BF71-EA85A5DF7F57}" sibTransId="{E8DBCE2D-47CC-4175-82F3-3C01B443D2FF}"/>
    <dgm:cxn modelId="{46796691-BAF3-469B-A244-07CB9C40EE2C}" type="presOf" srcId="{4811DFD0-2E12-4B23-8323-7F6340E93128}" destId="{19D265D1-43E2-4F6E-829D-BAB257D4DDFE}" srcOrd="0" destOrd="0" presId="urn:microsoft.com/office/officeart/2005/8/layout/vList2"/>
    <dgm:cxn modelId="{08E334A6-CCE6-44C2-8D54-A2838E83D294}" type="presOf" srcId="{7E8403FC-636B-4A04-B770-C523CD0B4D3A}" destId="{FC7C24A0-A55F-431D-A50E-195799BD8222}" srcOrd="0" destOrd="0" presId="urn:microsoft.com/office/officeart/2005/8/layout/vList2"/>
    <dgm:cxn modelId="{8A67DBA7-8A0C-4718-A6ED-125DA11053E9}" type="presOf" srcId="{45CAA628-2108-4F7E-8711-A27196907496}" destId="{FE934342-ACF0-402D-9119-3AF309A47FCC}" srcOrd="0" destOrd="0" presId="urn:microsoft.com/office/officeart/2005/8/layout/vList2"/>
    <dgm:cxn modelId="{97D989DC-5B6F-40F7-ACB4-344AC2E10270}" srcId="{6188DC2B-B886-442F-8EC1-9BA2F55B67D5}" destId="{4811DFD0-2E12-4B23-8323-7F6340E93128}" srcOrd="2" destOrd="0" parTransId="{7035D088-2E0C-4917-A2EE-7EEC7C937C0A}" sibTransId="{353AAB3A-AB34-4742-AED5-502D3E6BACCE}"/>
    <dgm:cxn modelId="{3598C5E7-68C2-4E12-B316-84F69D9EDA7F}" srcId="{6188DC2B-B886-442F-8EC1-9BA2F55B67D5}" destId="{D7967553-1D9D-4E85-83B5-91ABCDA5AA5C}" srcOrd="4" destOrd="0" parTransId="{CD757207-A1F8-4569-9D20-383279F7BA93}" sibTransId="{53322D2A-6A8D-40D3-8F85-EE45BABCD2F1}"/>
    <dgm:cxn modelId="{3AA0FCC6-3AD8-4091-899E-EED925EE541A}" type="presParOf" srcId="{D7BFB75B-B5B7-43BA-A4FB-A87BA45D09C7}" destId="{FC7C24A0-A55F-431D-A50E-195799BD8222}" srcOrd="0" destOrd="0" presId="urn:microsoft.com/office/officeart/2005/8/layout/vList2"/>
    <dgm:cxn modelId="{0649EC3D-F534-48A7-A0AC-1DA4D3F0BE09}" type="presParOf" srcId="{D7BFB75B-B5B7-43BA-A4FB-A87BA45D09C7}" destId="{836A12E0-B4C6-4AB9-9213-A27579304A31}" srcOrd="1" destOrd="0" presId="urn:microsoft.com/office/officeart/2005/8/layout/vList2"/>
    <dgm:cxn modelId="{1B679097-FDCC-43CC-9694-9E456BE68534}" type="presParOf" srcId="{D7BFB75B-B5B7-43BA-A4FB-A87BA45D09C7}" destId="{D487B5FC-30E8-486B-82DF-2FC89C534EEA}" srcOrd="2" destOrd="0" presId="urn:microsoft.com/office/officeart/2005/8/layout/vList2"/>
    <dgm:cxn modelId="{85F4352E-CA11-433A-9327-78FD19B2C9AF}" type="presParOf" srcId="{D7BFB75B-B5B7-43BA-A4FB-A87BA45D09C7}" destId="{6F74DEAC-347B-41DF-A49B-05E31B791112}" srcOrd="3" destOrd="0" presId="urn:microsoft.com/office/officeart/2005/8/layout/vList2"/>
    <dgm:cxn modelId="{DE093A11-B992-4365-989D-788BC8013576}" type="presParOf" srcId="{D7BFB75B-B5B7-43BA-A4FB-A87BA45D09C7}" destId="{19D265D1-43E2-4F6E-829D-BAB257D4DDFE}" srcOrd="4" destOrd="0" presId="urn:microsoft.com/office/officeart/2005/8/layout/vList2"/>
    <dgm:cxn modelId="{0C0A6446-BC9A-4721-8D1D-8B5336040D4B}" type="presParOf" srcId="{D7BFB75B-B5B7-43BA-A4FB-A87BA45D09C7}" destId="{02CD39AF-F21A-4887-8152-4A8B2BDA8449}" srcOrd="5" destOrd="0" presId="urn:microsoft.com/office/officeart/2005/8/layout/vList2"/>
    <dgm:cxn modelId="{251FADE4-24B1-4AD1-A568-E0D3BDBF1523}" type="presParOf" srcId="{D7BFB75B-B5B7-43BA-A4FB-A87BA45D09C7}" destId="{FE934342-ACF0-402D-9119-3AF309A47FCC}" srcOrd="6" destOrd="0" presId="urn:microsoft.com/office/officeart/2005/8/layout/vList2"/>
    <dgm:cxn modelId="{65233283-B4B0-4F33-86F5-9770CA52893F}" type="presParOf" srcId="{D7BFB75B-B5B7-43BA-A4FB-A87BA45D09C7}" destId="{2BDED6B0-875B-404C-B260-FCAA2F9209C1}" srcOrd="7" destOrd="0" presId="urn:microsoft.com/office/officeart/2005/8/layout/vList2"/>
    <dgm:cxn modelId="{EB5EE8CE-4692-469D-BB02-F45FBDDD4085}" type="presParOf" srcId="{D7BFB75B-B5B7-43BA-A4FB-A87BA45D09C7}" destId="{818D9652-7839-4C04-911E-D8CE697EB8F9}"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1FC9AF1-0C4C-4F49-A4B2-3E1901293FBF}" type="doc">
      <dgm:prSet loTypeId="urn:diagrams.loki3.com/VaryingWidthList" loCatId="list" qsTypeId="urn:microsoft.com/office/officeart/2005/8/quickstyle/simple1" qsCatId="simple" csTypeId="urn:microsoft.com/office/officeart/2005/8/colors/accent1_2" csCatId="accent1" phldr="1"/>
      <dgm:spPr/>
    </dgm:pt>
    <dgm:pt modelId="{27C5CA73-8068-4A08-ABE4-3496AD29DC9A}">
      <dgm:prSet phldrT="[Text]"/>
      <dgm:spPr/>
      <dgm:t>
        <a:bodyPr/>
        <a:lstStyle/>
        <a:p>
          <a:r>
            <a:rPr lang="en-SG" dirty="0"/>
            <a:t>Application</a:t>
          </a:r>
        </a:p>
      </dgm:t>
    </dgm:pt>
    <dgm:pt modelId="{7048DA49-8B26-40B8-BE15-8820D1D1564E}" type="parTrans" cxnId="{C8ACE7DC-A88A-4D79-9AE5-9618824AD7ED}">
      <dgm:prSet/>
      <dgm:spPr/>
      <dgm:t>
        <a:bodyPr/>
        <a:lstStyle/>
        <a:p>
          <a:endParaRPr lang="en-SG"/>
        </a:p>
      </dgm:t>
    </dgm:pt>
    <dgm:pt modelId="{1C06DCCB-AD64-45BF-BD52-97D6B4D10F39}" type="sibTrans" cxnId="{C8ACE7DC-A88A-4D79-9AE5-9618824AD7ED}">
      <dgm:prSet/>
      <dgm:spPr/>
      <dgm:t>
        <a:bodyPr/>
        <a:lstStyle/>
        <a:p>
          <a:endParaRPr lang="en-SG"/>
        </a:p>
      </dgm:t>
    </dgm:pt>
    <dgm:pt modelId="{46474BC5-CD17-4803-8770-AC1E481D8BC3}">
      <dgm:prSet phldrT="[Text]"/>
      <dgm:spPr/>
      <dgm:t>
        <a:bodyPr/>
        <a:lstStyle/>
        <a:p>
          <a:r>
            <a:rPr lang="en-SG" dirty="0"/>
            <a:t>Platform</a:t>
          </a:r>
        </a:p>
      </dgm:t>
    </dgm:pt>
    <dgm:pt modelId="{2265E214-808C-4E9B-A9DE-E2F48BAC2846}" type="parTrans" cxnId="{B3627BB8-453A-43FC-B338-27EB17145551}">
      <dgm:prSet/>
      <dgm:spPr/>
      <dgm:t>
        <a:bodyPr/>
        <a:lstStyle/>
        <a:p>
          <a:endParaRPr lang="en-SG"/>
        </a:p>
      </dgm:t>
    </dgm:pt>
    <dgm:pt modelId="{A3430D5F-7B9F-44BB-B810-AF0B1C7B5CFA}" type="sibTrans" cxnId="{B3627BB8-453A-43FC-B338-27EB17145551}">
      <dgm:prSet/>
      <dgm:spPr/>
      <dgm:t>
        <a:bodyPr/>
        <a:lstStyle/>
        <a:p>
          <a:endParaRPr lang="en-SG"/>
        </a:p>
      </dgm:t>
    </dgm:pt>
    <dgm:pt modelId="{32B0A92E-7C29-4206-9DB8-4244D9E81457}">
      <dgm:prSet phldrT="[Text]"/>
      <dgm:spPr/>
      <dgm:t>
        <a:bodyPr/>
        <a:lstStyle/>
        <a:p>
          <a:r>
            <a:rPr lang="en-SG" dirty="0"/>
            <a:t>Virtualized Infrastructure</a:t>
          </a:r>
        </a:p>
      </dgm:t>
    </dgm:pt>
    <dgm:pt modelId="{77427D51-A9CE-4ECC-A105-A94FCB61D42F}" type="parTrans" cxnId="{40B271FF-56AD-45D2-9026-55F834DB21D4}">
      <dgm:prSet/>
      <dgm:spPr/>
      <dgm:t>
        <a:bodyPr/>
        <a:lstStyle/>
        <a:p>
          <a:endParaRPr lang="en-SG"/>
        </a:p>
      </dgm:t>
    </dgm:pt>
    <dgm:pt modelId="{F4AD84CF-1F16-43E2-B6E6-5DB3E5F294CE}" type="sibTrans" cxnId="{40B271FF-56AD-45D2-9026-55F834DB21D4}">
      <dgm:prSet/>
      <dgm:spPr/>
      <dgm:t>
        <a:bodyPr/>
        <a:lstStyle/>
        <a:p>
          <a:endParaRPr lang="en-SG"/>
        </a:p>
      </dgm:t>
    </dgm:pt>
    <dgm:pt modelId="{5A617979-EEB4-4E2D-9301-73CBD3669E4A}">
      <dgm:prSet/>
      <dgm:spPr/>
      <dgm:t>
        <a:bodyPr/>
        <a:lstStyle/>
        <a:p>
          <a:r>
            <a:rPr lang="en-SG" dirty="0"/>
            <a:t>Virtualization</a:t>
          </a:r>
        </a:p>
      </dgm:t>
    </dgm:pt>
    <dgm:pt modelId="{9DE5E31D-E4DA-4F80-AC90-C34BC4814A1F}" type="parTrans" cxnId="{E0E5D978-F09F-4F7E-8A28-C031C5443AF5}">
      <dgm:prSet/>
      <dgm:spPr/>
      <dgm:t>
        <a:bodyPr/>
        <a:lstStyle/>
        <a:p>
          <a:endParaRPr lang="en-SG"/>
        </a:p>
      </dgm:t>
    </dgm:pt>
    <dgm:pt modelId="{05F758EA-B4A9-4ED1-9C9D-E1305644E524}" type="sibTrans" cxnId="{E0E5D978-F09F-4F7E-8A28-C031C5443AF5}">
      <dgm:prSet/>
      <dgm:spPr/>
      <dgm:t>
        <a:bodyPr/>
        <a:lstStyle/>
        <a:p>
          <a:endParaRPr lang="en-SG"/>
        </a:p>
      </dgm:t>
    </dgm:pt>
    <dgm:pt modelId="{5D494717-8E83-458C-BC76-295BFCE1D2DA}">
      <dgm:prSet/>
      <dgm:spPr/>
      <dgm:t>
        <a:bodyPr/>
        <a:lstStyle/>
        <a:p>
          <a:r>
            <a:rPr lang="en-SG" dirty="0"/>
            <a:t>Server/Storage/Data </a:t>
          </a:r>
          <a:r>
            <a:rPr lang="en-SG" dirty="0" err="1"/>
            <a:t>Center</a:t>
          </a:r>
          <a:endParaRPr lang="en-SG" dirty="0"/>
        </a:p>
      </dgm:t>
    </dgm:pt>
    <dgm:pt modelId="{0EBE5CDF-E63F-4B62-82AD-88571ED5BA4A}" type="parTrans" cxnId="{4B489901-5CB4-4017-A26B-A39409F04D13}">
      <dgm:prSet/>
      <dgm:spPr/>
      <dgm:t>
        <a:bodyPr/>
        <a:lstStyle/>
        <a:p>
          <a:endParaRPr lang="en-SG"/>
        </a:p>
      </dgm:t>
    </dgm:pt>
    <dgm:pt modelId="{6699CB18-54D4-4314-9A90-B87A239713BE}" type="sibTrans" cxnId="{4B489901-5CB4-4017-A26B-A39409F04D13}">
      <dgm:prSet/>
      <dgm:spPr/>
      <dgm:t>
        <a:bodyPr/>
        <a:lstStyle/>
        <a:p>
          <a:endParaRPr lang="en-SG"/>
        </a:p>
      </dgm:t>
    </dgm:pt>
    <dgm:pt modelId="{3B7F6851-1C60-40E8-B1BA-521118322E50}" type="pres">
      <dgm:prSet presAssocID="{E1FC9AF1-0C4C-4F49-A4B2-3E1901293FBF}" presName="Name0" presStyleCnt="0">
        <dgm:presLayoutVars>
          <dgm:resizeHandles/>
        </dgm:presLayoutVars>
      </dgm:prSet>
      <dgm:spPr/>
    </dgm:pt>
    <dgm:pt modelId="{B740CD46-5125-4456-99EB-F7470FF0F0B5}" type="pres">
      <dgm:prSet presAssocID="{27C5CA73-8068-4A08-ABE4-3496AD29DC9A}" presName="text" presStyleLbl="node1" presStyleIdx="0" presStyleCnt="5" custScaleX="571500">
        <dgm:presLayoutVars>
          <dgm:bulletEnabled val="1"/>
        </dgm:presLayoutVars>
      </dgm:prSet>
      <dgm:spPr/>
    </dgm:pt>
    <dgm:pt modelId="{838FE505-A802-4DFA-A14C-1224215A7F6F}" type="pres">
      <dgm:prSet presAssocID="{1C06DCCB-AD64-45BF-BD52-97D6B4D10F39}" presName="space" presStyleCnt="0"/>
      <dgm:spPr/>
    </dgm:pt>
    <dgm:pt modelId="{575455CF-E765-4720-A66F-73DDFDA5EBC5}" type="pres">
      <dgm:prSet presAssocID="{46474BC5-CD17-4803-8770-AC1E481D8BC3}" presName="text" presStyleLbl="node1" presStyleIdx="1" presStyleCnt="5" custScaleX="566796">
        <dgm:presLayoutVars>
          <dgm:bulletEnabled val="1"/>
        </dgm:presLayoutVars>
      </dgm:prSet>
      <dgm:spPr/>
    </dgm:pt>
    <dgm:pt modelId="{0E2B7DBD-A9FF-4643-B565-5DE7E9D1F53B}" type="pres">
      <dgm:prSet presAssocID="{A3430D5F-7B9F-44BB-B810-AF0B1C7B5CFA}" presName="space" presStyleCnt="0"/>
      <dgm:spPr/>
    </dgm:pt>
    <dgm:pt modelId="{BD69885E-D931-412F-AE51-3026531E9758}" type="pres">
      <dgm:prSet presAssocID="{32B0A92E-7C29-4206-9DB8-4244D9E81457}" presName="text" presStyleLbl="node1" presStyleIdx="2" presStyleCnt="5" custScaleX="569148">
        <dgm:presLayoutVars>
          <dgm:bulletEnabled val="1"/>
        </dgm:presLayoutVars>
      </dgm:prSet>
      <dgm:spPr/>
    </dgm:pt>
    <dgm:pt modelId="{2C47C5DE-5D2D-420B-9C5F-5E6823BC57A9}" type="pres">
      <dgm:prSet presAssocID="{F4AD84CF-1F16-43E2-B6E6-5DB3E5F294CE}" presName="space" presStyleCnt="0"/>
      <dgm:spPr/>
    </dgm:pt>
    <dgm:pt modelId="{B87B99D0-4410-4142-84F1-2697EED4A1C6}" type="pres">
      <dgm:prSet presAssocID="{5A617979-EEB4-4E2D-9301-73CBD3669E4A}" presName="text" presStyleLbl="node1" presStyleIdx="3" presStyleCnt="5" custScaleX="573852">
        <dgm:presLayoutVars>
          <dgm:bulletEnabled val="1"/>
        </dgm:presLayoutVars>
      </dgm:prSet>
      <dgm:spPr/>
    </dgm:pt>
    <dgm:pt modelId="{1990E28E-BE0F-4DBB-AE9D-5B7C747CFDF9}" type="pres">
      <dgm:prSet presAssocID="{05F758EA-B4A9-4ED1-9C9D-E1305644E524}" presName="space" presStyleCnt="0"/>
      <dgm:spPr/>
    </dgm:pt>
    <dgm:pt modelId="{18EB9487-E516-4CD6-8637-983F656AFE9D}" type="pres">
      <dgm:prSet presAssocID="{5D494717-8E83-458C-BC76-295BFCE1D2DA}" presName="text" presStyleLbl="node1" presStyleIdx="4" presStyleCnt="5" custScaleX="573852">
        <dgm:presLayoutVars>
          <dgm:bulletEnabled val="1"/>
        </dgm:presLayoutVars>
      </dgm:prSet>
      <dgm:spPr/>
    </dgm:pt>
  </dgm:ptLst>
  <dgm:cxnLst>
    <dgm:cxn modelId="{4B489901-5CB4-4017-A26B-A39409F04D13}" srcId="{E1FC9AF1-0C4C-4F49-A4B2-3E1901293FBF}" destId="{5D494717-8E83-458C-BC76-295BFCE1D2DA}" srcOrd="4" destOrd="0" parTransId="{0EBE5CDF-E63F-4B62-82AD-88571ED5BA4A}" sibTransId="{6699CB18-54D4-4314-9A90-B87A239713BE}"/>
    <dgm:cxn modelId="{2DCF6822-A13B-41C1-B2B8-DFA4141DD9A0}" type="presOf" srcId="{E1FC9AF1-0C4C-4F49-A4B2-3E1901293FBF}" destId="{3B7F6851-1C60-40E8-B1BA-521118322E50}" srcOrd="0" destOrd="0" presId="urn:diagrams.loki3.com/VaryingWidthList"/>
    <dgm:cxn modelId="{E0E5D978-F09F-4F7E-8A28-C031C5443AF5}" srcId="{E1FC9AF1-0C4C-4F49-A4B2-3E1901293FBF}" destId="{5A617979-EEB4-4E2D-9301-73CBD3669E4A}" srcOrd="3" destOrd="0" parTransId="{9DE5E31D-E4DA-4F80-AC90-C34BC4814A1F}" sibTransId="{05F758EA-B4A9-4ED1-9C9D-E1305644E524}"/>
    <dgm:cxn modelId="{E7EF0D90-26AA-4783-B1DA-5BD20BC32143}" type="presOf" srcId="{46474BC5-CD17-4803-8770-AC1E481D8BC3}" destId="{575455CF-E765-4720-A66F-73DDFDA5EBC5}" srcOrd="0" destOrd="0" presId="urn:diagrams.loki3.com/VaryingWidthList"/>
    <dgm:cxn modelId="{35EC28AD-FB5E-434A-91DC-416191FBD935}" type="presOf" srcId="{27C5CA73-8068-4A08-ABE4-3496AD29DC9A}" destId="{B740CD46-5125-4456-99EB-F7470FF0F0B5}" srcOrd="0" destOrd="0" presId="urn:diagrams.loki3.com/VaryingWidthList"/>
    <dgm:cxn modelId="{2CFB31B5-29A9-4C79-AC18-5A4BCCA2F1AE}" type="presOf" srcId="{5D494717-8E83-458C-BC76-295BFCE1D2DA}" destId="{18EB9487-E516-4CD6-8637-983F656AFE9D}" srcOrd="0" destOrd="0" presId="urn:diagrams.loki3.com/VaryingWidthList"/>
    <dgm:cxn modelId="{B3627BB8-453A-43FC-B338-27EB17145551}" srcId="{E1FC9AF1-0C4C-4F49-A4B2-3E1901293FBF}" destId="{46474BC5-CD17-4803-8770-AC1E481D8BC3}" srcOrd="1" destOrd="0" parTransId="{2265E214-808C-4E9B-A9DE-E2F48BAC2846}" sibTransId="{A3430D5F-7B9F-44BB-B810-AF0B1C7B5CFA}"/>
    <dgm:cxn modelId="{C8ACE7DC-A88A-4D79-9AE5-9618824AD7ED}" srcId="{E1FC9AF1-0C4C-4F49-A4B2-3E1901293FBF}" destId="{27C5CA73-8068-4A08-ABE4-3496AD29DC9A}" srcOrd="0" destOrd="0" parTransId="{7048DA49-8B26-40B8-BE15-8820D1D1564E}" sibTransId="{1C06DCCB-AD64-45BF-BD52-97D6B4D10F39}"/>
    <dgm:cxn modelId="{1EB65FED-1E81-450C-9B8F-E60D716CCC8B}" type="presOf" srcId="{5A617979-EEB4-4E2D-9301-73CBD3669E4A}" destId="{B87B99D0-4410-4142-84F1-2697EED4A1C6}" srcOrd="0" destOrd="0" presId="urn:diagrams.loki3.com/VaryingWidthList"/>
    <dgm:cxn modelId="{366D41F0-5948-43B7-8A5A-7C793299B9DC}" type="presOf" srcId="{32B0A92E-7C29-4206-9DB8-4244D9E81457}" destId="{BD69885E-D931-412F-AE51-3026531E9758}" srcOrd="0" destOrd="0" presId="urn:diagrams.loki3.com/VaryingWidthList"/>
    <dgm:cxn modelId="{40B271FF-56AD-45D2-9026-55F834DB21D4}" srcId="{E1FC9AF1-0C4C-4F49-A4B2-3E1901293FBF}" destId="{32B0A92E-7C29-4206-9DB8-4244D9E81457}" srcOrd="2" destOrd="0" parTransId="{77427D51-A9CE-4ECC-A105-A94FCB61D42F}" sibTransId="{F4AD84CF-1F16-43E2-B6E6-5DB3E5F294CE}"/>
    <dgm:cxn modelId="{39DCE210-5A7D-412F-B2C9-9369427EFF67}" type="presParOf" srcId="{3B7F6851-1C60-40E8-B1BA-521118322E50}" destId="{B740CD46-5125-4456-99EB-F7470FF0F0B5}" srcOrd="0" destOrd="0" presId="urn:diagrams.loki3.com/VaryingWidthList"/>
    <dgm:cxn modelId="{F6268204-E2A2-4AC4-9A89-1EF43446924C}" type="presParOf" srcId="{3B7F6851-1C60-40E8-B1BA-521118322E50}" destId="{838FE505-A802-4DFA-A14C-1224215A7F6F}" srcOrd="1" destOrd="0" presId="urn:diagrams.loki3.com/VaryingWidthList"/>
    <dgm:cxn modelId="{F048C983-EEDA-45AC-BB77-563B3A4299EA}" type="presParOf" srcId="{3B7F6851-1C60-40E8-B1BA-521118322E50}" destId="{575455CF-E765-4720-A66F-73DDFDA5EBC5}" srcOrd="2" destOrd="0" presId="urn:diagrams.loki3.com/VaryingWidthList"/>
    <dgm:cxn modelId="{9C91807F-237F-445E-835E-8BDEE3C6C342}" type="presParOf" srcId="{3B7F6851-1C60-40E8-B1BA-521118322E50}" destId="{0E2B7DBD-A9FF-4643-B565-5DE7E9D1F53B}" srcOrd="3" destOrd="0" presId="urn:diagrams.loki3.com/VaryingWidthList"/>
    <dgm:cxn modelId="{49F6ECC5-754E-48C8-89D6-1E5911894C1C}" type="presParOf" srcId="{3B7F6851-1C60-40E8-B1BA-521118322E50}" destId="{BD69885E-D931-412F-AE51-3026531E9758}" srcOrd="4" destOrd="0" presId="urn:diagrams.loki3.com/VaryingWidthList"/>
    <dgm:cxn modelId="{68619D80-347C-4F50-A8B5-F508A6239364}" type="presParOf" srcId="{3B7F6851-1C60-40E8-B1BA-521118322E50}" destId="{2C47C5DE-5D2D-420B-9C5F-5E6823BC57A9}" srcOrd="5" destOrd="0" presId="urn:diagrams.loki3.com/VaryingWidthList"/>
    <dgm:cxn modelId="{E503D844-60E1-4CF8-A4E8-65A6F862C32C}" type="presParOf" srcId="{3B7F6851-1C60-40E8-B1BA-521118322E50}" destId="{B87B99D0-4410-4142-84F1-2697EED4A1C6}" srcOrd="6" destOrd="0" presId="urn:diagrams.loki3.com/VaryingWidthList"/>
    <dgm:cxn modelId="{F17A88E3-3B8A-4F65-A74E-0C447932669D}" type="presParOf" srcId="{3B7F6851-1C60-40E8-B1BA-521118322E50}" destId="{1990E28E-BE0F-4DBB-AE9D-5B7C747CFDF9}" srcOrd="7" destOrd="0" presId="urn:diagrams.loki3.com/VaryingWidthList"/>
    <dgm:cxn modelId="{F17B3687-9A46-490C-9BF3-2CAD6D8A1D4A}" type="presParOf" srcId="{3B7F6851-1C60-40E8-B1BA-521118322E50}" destId="{18EB9487-E516-4CD6-8637-983F656AFE9D}" srcOrd="8"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4B13339-2641-4629-A915-2CCD935E58A7}"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SG"/>
        </a:p>
      </dgm:t>
    </dgm:pt>
    <dgm:pt modelId="{3309CBC7-AEDD-43E4-8901-9A630F713833}">
      <dgm:prSet phldrT="[Text]"/>
      <dgm:spPr/>
      <dgm:t>
        <a:bodyPr/>
        <a:lstStyle/>
        <a:p>
          <a:r>
            <a:rPr lang="en-SG" dirty="0"/>
            <a:t>Stand-alone application</a:t>
          </a:r>
        </a:p>
      </dgm:t>
    </dgm:pt>
    <dgm:pt modelId="{CE841769-E473-4F8E-BC5A-A77044A0E22B}" type="parTrans" cxnId="{DEE733DF-A47F-4CE0-833C-FE7D3B991178}">
      <dgm:prSet/>
      <dgm:spPr/>
      <dgm:t>
        <a:bodyPr/>
        <a:lstStyle/>
        <a:p>
          <a:endParaRPr lang="en-SG"/>
        </a:p>
      </dgm:t>
    </dgm:pt>
    <dgm:pt modelId="{72DAAB9A-109A-494F-82FB-42C1C8F3AD8C}" type="sibTrans" cxnId="{DEE733DF-A47F-4CE0-833C-FE7D3B991178}">
      <dgm:prSet/>
      <dgm:spPr/>
      <dgm:t>
        <a:bodyPr/>
        <a:lstStyle/>
        <a:p>
          <a:endParaRPr lang="en-SG"/>
        </a:p>
      </dgm:t>
    </dgm:pt>
    <dgm:pt modelId="{F5C3B8F0-52A5-4AEA-9F32-C5EA43481BB9}">
      <dgm:prSet phldrT="[Text]" phldr="1"/>
      <dgm:spPr/>
      <dgm:t>
        <a:bodyPr/>
        <a:lstStyle/>
        <a:p>
          <a:endParaRPr lang="en-SG"/>
        </a:p>
      </dgm:t>
    </dgm:pt>
    <dgm:pt modelId="{CCA2BE05-D827-47D7-9A4E-714C00252858}" type="parTrans" cxnId="{DC982FD0-98CE-408A-B7C4-77B099A1380E}">
      <dgm:prSet/>
      <dgm:spPr/>
      <dgm:t>
        <a:bodyPr/>
        <a:lstStyle/>
        <a:p>
          <a:endParaRPr lang="en-SG"/>
        </a:p>
      </dgm:t>
    </dgm:pt>
    <dgm:pt modelId="{0BEDA2CB-5D67-48D6-A6C9-2127097D933D}" type="sibTrans" cxnId="{DC982FD0-98CE-408A-B7C4-77B099A1380E}">
      <dgm:prSet/>
      <dgm:spPr/>
      <dgm:t>
        <a:bodyPr/>
        <a:lstStyle/>
        <a:p>
          <a:endParaRPr lang="en-SG"/>
        </a:p>
      </dgm:t>
    </dgm:pt>
    <dgm:pt modelId="{D2C16693-8126-4F25-84F0-3BE6EFD58A73}">
      <dgm:prSet phldrT="[Text]"/>
      <dgm:spPr/>
      <dgm:t>
        <a:bodyPr/>
        <a:lstStyle/>
        <a:p>
          <a:r>
            <a:rPr lang="en-SG" dirty="0"/>
            <a:t>Web application</a:t>
          </a:r>
        </a:p>
      </dgm:t>
    </dgm:pt>
    <dgm:pt modelId="{1B765376-9260-4660-8A7D-99DB0C283155}" type="parTrans" cxnId="{E9CF1CA3-762E-4DC4-9FBB-F7E08CA394F7}">
      <dgm:prSet/>
      <dgm:spPr/>
      <dgm:t>
        <a:bodyPr/>
        <a:lstStyle/>
        <a:p>
          <a:endParaRPr lang="en-SG"/>
        </a:p>
      </dgm:t>
    </dgm:pt>
    <dgm:pt modelId="{176E5F08-CCDA-4BEE-94C7-65D03903E621}" type="sibTrans" cxnId="{E9CF1CA3-762E-4DC4-9FBB-F7E08CA394F7}">
      <dgm:prSet/>
      <dgm:spPr/>
      <dgm:t>
        <a:bodyPr/>
        <a:lstStyle/>
        <a:p>
          <a:endParaRPr lang="en-SG"/>
        </a:p>
      </dgm:t>
    </dgm:pt>
    <dgm:pt modelId="{2795CCD1-5084-4A7C-9D48-57DC6F3F6842}">
      <dgm:prSet phldrT="[Text]" phldr="1"/>
      <dgm:spPr/>
      <dgm:t>
        <a:bodyPr/>
        <a:lstStyle/>
        <a:p>
          <a:endParaRPr lang="en-SG"/>
        </a:p>
      </dgm:t>
    </dgm:pt>
    <dgm:pt modelId="{7070ECCF-8DB5-4AA7-8A71-BB7353DFF1D0}" type="parTrans" cxnId="{CAC2A17B-7275-43D0-8F65-266920F64AA0}">
      <dgm:prSet/>
      <dgm:spPr/>
      <dgm:t>
        <a:bodyPr/>
        <a:lstStyle/>
        <a:p>
          <a:endParaRPr lang="en-SG"/>
        </a:p>
      </dgm:t>
    </dgm:pt>
    <dgm:pt modelId="{6D89F91F-7F0B-43C4-A152-19003C8734A6}" type="sibTrans" cxnId="{CAC2A17B-7275-43D0-8F65-266920F64AA0}">
      <dgm:prSet/>
      <dgm:spPr/>
      <dgm:t>
        <a:bodyPr/>
        <a:lstStyle/>
        <a:p>
          <a:endParaRPr lang="en-SG"/>
        </a:p>
      </dgm:t>
    </dgm:pt>
    <dgm:pt modelId="{96A3CC08-7398-4E6D-806D-F3B0095A746C}">
      <dgm:prSet phldrT="[Text]"/>
      <dgm:spPr/>
      <dgm:t>
        <a:bodyPr/>
        <a:lstStyle/>
        <a:p>
          <a:r>
            <a:rPr lang="en-SG" dirty="0"/>
            <a:t>Cloud application</a:t>
          </a:r>
        </a:p>
      </dgm:t>
    </dgm:pt>
    <dgm:pt modelId="{C06359D0-E542-4DE2-9E3F-C2A25FBA37C6}" type="parTrans" cxnId="{66FEEFA0-B7E4-4A5F-8F57-CA69DC84D80D}">
      <dgm:prSet/>
      <dgm:spPr/>
      <dgm:t>
        <a:bodyPr/>
        <a:lstStyle/>
        <a:p>
          <a:endParaRPr lang="en-SG"/>
        </a:p>
      </dgm:t>
    </dgm:pt>
    <dgm:pt modelId="{8D96C4B5-551E-4440-88DD-D83D3522AC6E}" type="sibTrans" cxnId="{66FEEFA0-B7E4-4A5F-8F57-CA69DC84D80D}">
      <dgm:prSet/>
      <dgm:spPr/>
      <dgm:t>
        <a:bodyPr/>
        <a:lstStyle/>
        <a:p>
          <a:endParaRPr lang="en-SG"/>
        </a:p>
      </dgm:t>
    </dgm:pt>
    <dgm:pt modelId="{213898C7-4F0A-442D-8B9D-205385E73940}">
      <dgm:prSet phldrT="[Text]" phldr="1"/>
      <dgm:spPr/>
      <dgm:t>
        <a:bodyPr/>
        <a:lstStyle/>
        <a:p>
          <a:endParaRPr lang="en-SG"/>
        </a:p>
      </dgm:t>
    </dgm:pt>
    <dgm:pt modelId="{54DF0A56-61BB-4B67-97EB-A49004BACD9A}" type="parTrans" cxnId="{F027746C-4A08-4BEE-B309-C4CD08C78B36}">
      <dgm:prSet/>
      <dgm:spPr/>
      <dgm:t>
        <a:bodyPr/>
        <a:lstStyle/>
        <a:p>
          <a:endParaRPr lang="en-SG"/>
        </a:p>
      </dgm:t>
    </dgm:pt>
    <dgm:pt modelId="{DB1B732F-1701-45B7-A2AC-D859576EB2CE}" type="sibTrans" cxnId="{F027746C-4A08-4BEE-B309-C4CD08C78B36}">
      <dgm:prSet/>
      <dgm:spPr/>
      <dgm:t>
        <a:bodyPr/>
        <a:lstStyle/>
        <a:p>
          <a:endParaRPr lang="en-SG"/>
        </a:p>
      </dgm:t>
    </dgm:pt>
    <dgm:pt modelId="{91B313A3-CEAB-4076-A5D6-624B0CE82A13}" type="pres">
      <dgm:prSet presAssocID="{A4B13339-2641-4629-A915-2CCD935E58A7}" presName="rootnode" presStyleCnt="0">
        <dgm:presLayoutVars>
          <dgm:chMax/>
          <dgm:chPref/>
          <dgm:dir/>
          <dgm:animLvl val="lvl"/>
        </dgm:presLayoutVars>
      </dgm:prSet>
      <dgm:spPr/>
    </dgm:pt>
    <dgm:pt modelId="{CFB67871-33C8-4C0C-A849-1A489F6D030E}" type="pres">
      <dgm:prSet presAssocID="{3309CBC7-AEDD-43E4-8901-9A630F713833}" presName="composite" presStyleCnt="0"/>
      <dgm:spPr/>
    </dgm:pt>
    <dgm:pt modelId="{B2D7F4B8-5216-4EB2-B2C1-44B0AB04EC34}" type="pres">
      <dgm:prSet presAssocID="{3309CBC7-AEDD-43E4-8901-9A630F713833}" presName="bentUpArrow1" presStyleLbl="alignImgPlace1" presStyleIdx="0" presStyleCnt="2"/>
      <dgm:spPr/>
    </dgm:pt>
    <dgm:pt modelId="{50694AD8-8A9B-4AEB-865A-006F24ED5E26}" type="pres">
      <dgm:prSet presAssocID="{3309CBC7-AEDD-43E4-8901-9A630F713833}" presName="ParentText" presStyleLbl="node1" presStyleIdx="0" presStyleCnt="3" custScaleX="245192">
        <dgm:presLayoutVars>
          <dgm:chMax val="1"/>
          <dgm:chPref val="1"/>
          <dgm:bulletEnabled val="1"/>
        </dgm:presLayoutVars>
      </dgm:prSet>
      <dgm:spPr/>
    </dgm:pt>
    <dgm:pt modelId="{2F1342BC-77D8-46C1-87DF-4B9F81D0E534}" type="pres">
      <dgm:prSet presAssocID="{3309CBC7-AEDD-43E4-8901-9A630F713833}" presName="ChildText" presStyleLbl="revTx" presStyleIdx="0" presStyleCnt="3">
        <dgm:presLayoutVars>
          <dgm:chMax val="0"/>
          <dgm:chPref val="0"/>
          <dgm:bulletEnabled val="1"/>
        </dgm:presLayoutVars>
      </dgm:prSet>
      <dgm:spPr/>
    </dgm:pt>
    <dgm:pt modelId="{0DC554AA-560A-46C4-A97B-F0756AA42BC8}" type="pres">
      <dgm:prSet presAssocID="{72DAAB9A-109A-494F-82FB-42C1C8F3AD8C}" presName="sibTrans" presStyleCnt="0"/>
      <dgm:spPr/>
    </dgm:pt>
    <dgm:pt modelId="{4184CE0C-C438-4797-906D-01E5F59AB0B6}" type="pres">
      <dgm:prSet presAssocID="{D2C16693-8126-4F25-84F0-3BE6EFD58A73}" presName="composite" presStyleCnt="0"/>
      <dgm:spPr/>
    </dgm:pt>
    <dgm:pt modelId="{7FF196FD-78CC-48D0-8DB3-F8546F4826C4}" type="pres">
      <dgm:prSet presAssocID="{D2C16693-8126-4F25-84F0-3BE6EFD58A73}" presName="bentUpArrow1" presStyleLbl="alignImgPlace1" presStyleIdx="1" presStyleCnt="2" custLinFactNeighborX="-39230" custLinFactNeighborY="0"/>
      <dgm:spPr/>
    </dgm:pt>
    <dgm:pt modelId="{0E4B7EF1-D4C5-4798-AC70-6A42173736A9}" type="pres">
      <dgm:prSet presAssocID="{D2C16693-8126-4F25-84F0-3BE6EFD58A73}" presName="ParentText" presStyleLbl="node1" presStyleIdx="1" presStyleCnt="3" custScaleX="269669" custLinFactNeighborX="25371" custLinFactNeighborY="0">
        <dgm:presLayoutVars>
          <dgm:chMax val="1"/>
          <dgm:chPref val="1"/>
          <dgm:bulletEnabled val="1"/>
        </dgm:presLayoutVars>
      </dgm:prSet>
      <dgm:spPr/>
    </dgm:pt>
    <dgm:pt modelId="{828608CC-6C91-4C62-A28D-CE9273874E52}" type="pres">
      <dgm:prSet presAssocID="{D2C16693-8126-4F25-84F0-3BE6EFD58A73}" presName="ChildText" presStyleLbl="revTx" presStyleIdx="1" presStyleCnt="3">
        <dgm:presLayoutVars>
          <dgm:chMax val="0"/>
          <dgm:chPref val="0"/>
          <dgm:bulletEnabled val="1"/>
        </dgm:presLayoutVars>
      </dgm:prSet>
      <dgm:spPr/>
    </dgm:pt>
    <dgm:pt modelId="{F2D3AB42-D64D-459F-9D9D-D2EE90BDBA34}" type="pres">
      <dgm:prSet presAssocID="{176E5F08-CCDA-4BEE-94C7-65D03903E621}" presName="sibTrans" presStyleCnt="0"/>
      <dgm:spPr/>
    </dgm:pt>
    <dgm:pt modelId="{F144D28F-565B-49B6-9FEE-3A93D18DA154}" type="pres">
      <dgm:prSet presAssocID="{96A3CC08-7398-4E6D-806D-F3B0095A746C}" presName="composite" presStyleCnt="0"/>
      <dgm:spPr/>
    </dgm:pt>
    <dgm:pt modelId="{5A587E04-2FDF-44FE-B95D-8D89028BBCA1}" type="pres">
      <dgm:prSet presAssocID="{96A3CC08-7398-4E6D-806D-F3B0095A746C}" presName="ParentText" presStyleLbl="node1" presStyleIdx="2" presStyleCnt="3" custScaleX="180889" custLinFactNeighborX="19539" custLinFactNeighborY="-7706">
        <dgm:presLayoutVars>
          <dgm:chMax val="1"/>
          <dgm:chPref val="1"/>
          <dgm:bulletEnabled val="1"/>
        </dgm:presLayoutVars>
      </dgm:prSet>
      <dgm:spPr/>
    </dgm:pt>
    <dgm:pt modelId="{45811807-C8D1-4C76-9A01-2EE7310A2CF7}" type="pres">
      <dgm:prSet presAssocID="{96A3CC08-7398-4E6D-806D-F3B0095A746C}" presName="FinalChildText" presStyleLbl="revTx" presStyleIdx="2" presStyleCnt="3">
        <dgm:presLayoutVars>
          <dgm:chMax val="0"/>
          <dgm:chPref val="0"/>
          <dgm:bulletEnabled val="1"/>
        </dgm:presLayoutVars>
      </dgm:prSet>
      <dgm:spPr/>
    </dgm:pt>
  </dgm:ptLst>
  <dgm:cxnLst>
    <dgm:cxn modelId="{8960D417-6ACF-4454-B59C-773FC0FB32D8}" type="presOf" srcId="{213898C7-4F0A-442D-8B9D-205385E73940}" destId="{45811807-C8D1-4C76-9A01-2EE7310A2CF7}" srcOrd="0" destOrd="0" presId="urn:microsoft.com/office/officeart/2005/8/layout/StepDownProcess"/>
    <dgm:cxn modelId="{28FB9322-655D-48FD-AD3A-04587A5DAE79}" type="presOf" srcId="{96A3CC08-7398-4E6D-806D-F3B0095A746C}" destId="{5A587E04-2FDF-44FE-B95D-8D89028BBCA1}" srcOrd="0" destOrd="0" presId="urn:microsoft.com/office/officeart/2005/8/layout/StepDownProcess"/>
    <dgm:cxn modelId="{F027746C-4A08-4BEE-B309-C4CD08C78B36}" srcId="{96A3CC08-7398-4E6D-806D-F3B0095A746C}" destId="{213898C7-4F0A-442D-8B9D-205385E73940}" srcOrd="0" destOrd="0" parTransId="{54DF0A56-61BB-4B67-97EB-A49004BACD9A}" sibTransId="{DB1B732F-1701-45B7-A2AC-D859576EB2CE}"/>
    <dgm:cxn modelId="{EA251273-93AB-4A80-BE49-ECA76C25707B}" type="presOf" srcId="{3309CBC7-AEDD-43E4-8901-9A630F713833}" destId="{50694AD8-8A9B-4AEB-865A-006F24ED5E26}" srcOrd="0" destOrd="0" presId="urn:microsoft.com/office/officeart/2005/8/layout/StepDownProcess"/>
    <dgm:cxn modelId="{CAC2A17B-7275-43D0-8F65-266920F64AA0}" srcId="{D2C16693-8126-4F25-84F0-3BE6EFD58A73}" destId="{2795CCD1-5084-4A7C-9D48-57DC6F3F6842}" srcOrd="0" destOrd="0" parTransId="{7070ECCF-8DB5-4AA7-8A71-BB7353DFF1D0}" sibTransId="{6D89F91F-7F0B-43C4-A152-19003C8734A6}"/>
    <dgm:cxn modelId="{1FD4AD92-3EF4-4BDD-935C-3A709B1CC6A4}" type="presOf" srcId="{F5C3B8F0-52A5-4AEA-9F32-C5EA43481BB9}" destId="{2F1342BC-77D8-46C1-87DF-4B9F81D0E534}" srcOrd="0" destOrd="0" presId="urn:microsoft.com/office/officeart/2005/8/layout/StepDownProcess"/>
    <dgm:cxn modelId="{7D8A4D94-1950-4AB3-8AEF-F510558C8E99}" type="presOf" srcId="{D2C16693-8126-4F25-84F0-3BE6EFD58A73}" destId="{0E4B7EF1-D4C5-4798-AC70-6A42173736A9}" srcOrd="0" destOrd="0" presId="urn:microsoft.com/office/officeart/2005/8/layout/StepDownProcess"/>
    <dgm:cxn modelId="{66FEEFA0-B7E4-4A5F-8F57-CA69DC84D80D}" srcId="{A4B13339-2641-4629-A915-2CCD935E58A7}" destId="{96A3CC08-7398-4E6D-806D-F3B0095A746C}" srcOrd="2" destOrd="0" parTransId="{C06359D0-E542-4DE2-9E3F-C2A25FBA37C6}" sibTransId="{8D96C4B5-551E-4440-88DD-D83D3522AC6E}"/>
    <dgm:cxn modelId="{E9CF1CA3-762E-4DC4-9FBB-F7E08CA394F7}" srcId="{A4B13339-2641-4629-A915-2CCD935E58A7}" destId="{D2C16693-8126-4F25-84F0-3BE6EFD58A73}" srcOrd="1" destOrd="0" parTransId="{1B765376-9260-4660-8A7D-99DB0C283155}" sibTransId="{176E5F08-CCDA-4BEE-94C7-65D03903E621}"/>
    <dgm:cxn modelId="{A7EDDEB9-2BBA-4032-BBB8-F906287F60ED}" type="presOf" srcId="{A4B13339-2641-4629-A915-2CCD935E58A7}" destId="{91B313A3-CEAB-4076-A5D6-624B0CE82A13}" srcOrd="0" destOrd="0" presId="urn:microsoft.com/office/officeart/2005/8/layout/StepDownProcess"/>
    <dgm:cxn modelId="{DC982FD0-98CE-408A-B7C4-77B099A1380E}" srcId="{3309CBC7-AEDD-43E4-8901-9A630F713833}" destId="{F5C3B8F0-52A5-4AEA-9F32-C5EA43481BB9}" srcOrd="0" destOrd="0" parTransId="{CCA2BE05-D827-47D7-9A4E-714C00252858}" sibTransId="{0BEDA2CB-5D67-48D6-A6C9-2127097D933D}"/>
    <dgm:cxn modelId="{DEE733DF-A47F-4CE0-833C-FE7D3B991178}" srcId="{A4B13339-2641-4629-A915-2CCD935E58A7}" destId="{3309CBC7-AEDD-43E4-8901-9A630F713833}" srcOrd="0" destOrd="0" parTransId="{CE841769-E473-4F8E-BC5A-A77044A0E22B}" sibTransId="{72DAAB9A-109A-494F-82FB-42C1C8F3AD8C}"/>
    <dgm:cxn modelId="{519925E6-E5BF-47EC-A602-5A99DE0632C1}" type="presOf" srcId="{2795CCD1-5084-4A7C-9D48-57DC6F3F6842}" destId="{828608CC-6C91-4C62-A28D-CE9273874E52}" srcOrd="0" destOrd="0" presId="urn:microsoft.com/office/officeart/2005/8/layout/StepDownProcess"/>
    <dgm:cxn modelId="{48A8CD81-D848-4854-AEEC-A1C24C3567D5}" type="presParOf" srcId="{91B313A3-CEAB-4076-A5D6-624B0CE82A13}" destId="{CFB67871-33C8-4C0C-A849-1A489F6D030E}" srcOrd="0" destOrd="0" presId="urn:microsoft.com/office/officeart/2005/8/layout/StepDownProcess"/>
    <dgm:cxn modelId="{71CA92FC-51EF-4111-ACC2-53BC609D185F}" type="presParOf" srcId="{CFB67871-33C8-4C0C-A849-1A489F6D030E}" destId="{B2D7F4B8-5216-4EB2-B2C1-44B0AB04EC34}" srcOrd="0" destOrd="0" presId="urn:microsoft.com/office/officeart/2005/8/layout/StepDownProcess"/>
    <dgm:cxn modelId="{DDEC9851-5CD3-46E9-B423-09D1DFDF4A75}" type="presParOf" srcId="{CFB67871-33C8-4C0C-A849-1A489F6D030E}" destId="{50694AD8-8A9B-4AEB-865A-006F24ED5E26}" srcOrd="1" destOrd="0" presId="urn:microsoft.com/office/officeart/2005/8/layout/StepDownProcess"/>
    <dgm:cxn modelId="{FB4D43F8-C03C-4621-B6E8-B8302A244AF1}" type="presParOf" srcId="{CFB67871-33C8-4C0C-A849-1A489F6D030E}" destId="{2F1342BC-77D8-46C1-87DF-4B9F81D0E534}" srcOrd="2" destOrd="0" presId="urn:microsoft.com/office/officeart/2005/8/layout/StepDownProcess"/>
    <dgm:cxn modelId="{CEBC60E2-0988-4438-8DBF-6265EB8B5B93}" type="presParOf" srcId="{91B313A3-CEAB-4076-A5D6-624B0CE82A13}" destId="{0DC554AA-560A-46C4-A97B-F0756AA42BC8}" srcOrd="1" destOrd="0" presId="urn:microsoft.com/office/officeart/2005/8/layout/StepDownProcess"/>
    <dgm:cxn modelId="{52F29493-CF20-44D1-863E-688E621BF8F3}" type="presParOf" srcId="{91B313A3-CEAB-4076-A5D6-624B0CE82A13}" destId="{4184CE0C-C438-4797-906D-01E5F59AB0B6}" srcOrd="2" destOrd="0" presId="urn:microsoft.com/office/officeart/2005/8/layout/StepDownProcess"/>
    <dgm:cxn modelId="{10B71B0A-5FE2-4B1C-B9B3-635A255E7116}" type="presParOf" srcId="{4184CE0C-C438-4797-906D-01E5F59AB0B6}" destId="{7FF196FD-78CC-48D0-8DB3-F8546F4826C4}" srcOrd="0" destOrd="0" presId="urn:microsoft.com/office/officeart/2005/8/layout/StepDownProcess"/>
    <dgm:cxn modelId="{E124738A-EB26-4D1F-9160-5E829C233CDB}" type="presParOf" srcId="{4184CE0C-C438-4797-906D-01E5F59AB0B6}" destId="{0E4B7EF1-D4C5-4798-AC70-6A42173736A9}" srcOrd="1" destOrd="0" presId="urn:microsoft.com/office/officeart/2005/8/layout/StepDownProcess"/>
    <dgm:cxn modelId="{2AE31CFA-2F9C-460F-BCB9-8F6ABEA836FB}" type="presParOf" srcId="{4184CE0C-C438-4797-906D-01E5F59AB0B6}" destId="{828608CC-6C91-4C62-A28D-CE9273874E52}" srcOrd="2" destOrd="0" presId="urn:microsoft.com/office/officeart/2005/8/layout/StepDownProcess"/>
    <dgm:cxn modelId="{06CB0AB3-BFFC-420A-A065-0FC499A5F4AB}" type="presParOf" srcId="{91B313A3-CEAB-4076-A5D6-624B0CE82A13}" destId="{F2D3AB42-D64D-459F-9D9D-D2EE90BDBA34}" srcOrd="3" destOrd="0" presId="urn:microsoft.com/office/officeart/2005/8/layout/StepDownProcess"/>
    <dgm:cxn modelId="{4FAB4517-D61E-4840-B8D2-99AF193149D6}" type="presParOf" srcId="{91B313A3-CEAB-4076-A5D6-624B0CE82A13}" destId="{F144D28F-565B-49B6-9FEE-3A93D18DA154}" srcOrd="4" destOrd="0" presId="urn:microsoft.com/office/officeart/2005/8/layout/StepDownProcess"/>
    <dgm:cxn modelId="{325446C6-BD02-4771-8E7F-CB18CF65B532}" type="presParOf" srcId="{F144D28F-565B-49B6-9FEE-3A93D18DA154}" destId="{5A587E04-2FDF-44FE-B95D-8D89028BBCA1}" srcOrd="0" destOrd="0" presId="urn:microsoft.com/office/officeart/2005/8/layout/StepDownProcess"/>
    <dgm:cxn modelId="{5EC22492-B434-45DC-8821-E8656068D09F}" type="presParOf" srcId="{F144D28F-565B-49B6-9FEE-3A93D18DA154}" destId="{45811807-C8D1-4C76-9A01-2EE7310A2CF7}"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A0853B0-6A92-4A76-9E6D-69EE8CAFC819}"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4DA8E22-378F-4552-B592-3CB331B4D88E}">
      <dgm:prSet/>
      <dgm:spPr/>
      <dgm:t>
        <a:bodyPr/>
        <a:lstStyle/>
        <a:p>
          <a:pPr>
            <a:lnSpc>
              <a:spcPct val="100000"/>
            </a:lnSpc>
            <a:defRPr b="1"/>
          </a:pPr>
          <a:r>
            <a:rPr lang="en-SG" b="1"/>
            <a:t>Evaluation:</a:t>
          </a:r>
          <a:endParaRPr lang="en-US"/>
        </a:p>
      </dgm:t>
    </dgm:pt>
    <dgm:pt modelId="{C282FFDE-F577-4C7E-8D8B-EBADB8C0BC20}" type="parTrans" cxnId="{04A06C23-7A26-4F46-85A1-1E1D411A5D90}">
      <dgm:prSet/>
      <dgm:spPr/>
      <dgm:t>
        <a:bodyPr/>
        <a:lstStyle/>
        <a:p>
          <a:endParaRPr lang="en-US"/>
        </a:p>
      </dgm:t>
    </dgm:pt>
    <dgm:pt modelId="{2E9DCAFA-4313-4C5F-BE78-312AFDA04228}" type="sibTrans" cxnId="{04A06C23-7A26-4F46-85A1-1E1D411A5D90}">
      <dgm:prSet/>
      <dgm:spPr/>
      <dgm:t>
        <a:bodyPr/>
        <a:lstStyle/>
        <a:p>
          <a:endParaRPr lang="en-US"/>
        </a:p>
      </dgm:t>
    </dgm:pt>
    <dgm:pt modelId="{1624BEC7-7C74-43A7-B9C9-2306E7C4A0DB}">
      <dgm:prSet/>
      <dgm:spPr/>
      <dgm:t>
        <a:bodyPr/>
        <a:lstStyle/>
        <a:p>
          <a:pPr>
            <a:lnSpc>
              <a:spcPct val="100000"/>
            </a:lnSpc>
          </a:pPr>
          <a:r>
            <a:rPr lang="en-US" b="0" i="0" dirty="0"/>
            <a:t>Cloud migration evaluation is a critical step in the cloud migration process. It involves assessing the readiness of an organization's applications, data, and infrastructure for migration to the cloud. The evaluation helps identify potential challenges, risks, and opportunities, allowing organizations to make informed decisions and create a successful cloud migration plan.</a:t>
          </a:r>
          <a:r>
            <a:rPr lang="en-SG" dirty="0"/>
            <a:t>compliance and licensing needs are identified to build a business case for moving to the cloud.</a:t>
          </a:r>
          <a:endParaRPr lang="en-US" dirty="0"/>
        </a:p>
      </dgm:t>
    </dgm:pt>
    <dgm:pt modelId="{E9BDE78E-B792-4A6D-8E94-229FE649112F}" type="parTrans" cxnId="{BA2AB077-E3D7-41B2-A454-12DC12C8499E}">
      <dgm:prSet/>
      <dgm:spPr/>
      <dgm:t>
        <a:bodyPr/>
        <a:lstStyle/>
        <a:p>
          <a:endParaRPr lang="en-US"/>
        </a:p>
      </dgm:t>
    </dgm:pt>
    <dgm:pt modelId="{5E155975-C636-4795-92B7-F463B5BCE09D}" type="sibTrans" cxnId="{BA2AB077-E3D7-41B2-A454-12DC12C8499E}">
      <dgm:prSet/>
      <dgm:spPr/>
      <dgm:t>
        <a:bodyPr/>
        <a:lstStyle/>
        <a:p>
          <a:endParaRPr lang="en-US"/>
        </a:p>
      </dgm:t>
    </dgm:pt>
    <dgm:pt modelId="{C90A1DF0-A2C8-4E88-BD5D-17649DA40A80}">
      <dgm:prSet/>
      <dgm:spPr/>
      <dgm:t>
        <a:bodyPr/>
        <a:lstStyle/>
        <a:p>
          <a:pPr>
            <a:lnSpc>
              <a:spcPct val="100000"/>
            </a:lnSpc>
            <a:defRPr b="1"/>
          </a:pPr>
          <a:r>
            <a:rPr lang="en-SG" b="1" dirty="0"/>
            <a:t>Migration Strategy:</a:t>
          </a:r>
          <a:endParaRPr lang="en-US" dirty="0"/>
        </a:p>
      </dgm:t>
    </dgm:pt>
    <dgm:pt modelId="{42F6A0D4-2AAB-4F00-8B59-FF399DFD7384}" type="parTrans" cxnId="{4F0E2FB4-9167-40E6-A931-4F931063E5E4}">
      <dgm:prSet/>
      <dgm:spPr/>
      <dgm:t>
        <a:bodyPr/>
        <a:lstStyle/>
        <a:p>
          <a:endParaRPr lang="en-US"/>
        </a:p>
      </dgm:t>
    </dgm:pt>
    <dgm:pt modelId="{A98CA0C0-21F9-4992-8159-1340E6652C5C}" type="sibTrans" cxnId="{4F0E2FB4-9167-40E6-A931-4F931063E5E4}">
      <dgm:prSet/>
      <dgm:spPr/>
      <dgm:t>
        <a:bodyPr/>
        <a:lstStyle/>
        <a:p>
          <a:endParaRPr lang="en-US"/>
        </a:p>
      </dgm:t>
    </dgm:pt>
    <dgm:pt modelId="{8A846EA2-965F-4604-A1EA-685E9DF3AEE0}">
      <dgm:prSet/>
      <dgm:spPr/>
      <dgm:t>
        <a:bodyPr/>
        <a:lstStyle/>
        <a:p>
          <a:pPr>
            <a:lnSpc>
              <a:spcPct val="100000"/>
            </a:lnSpc>
          </a:pPr>
          <a:r>
            <a:rPr lang="en-SG" dirty="0"/>
            <a:t>Based on the evaluation, any migration strategy from “5 R’s” can be chosen .</a:t>
          </a:r>
          <a:endParaRPr lang="en-US" dirty="0"/>
        </a:p>
      </dgm:t>
    </dgm:pt>
    <dgm:pt modelId="{478ED66D-913D-4805-AD8A-0479BEF697F5}" type="parTrans" cxnId="{ED2C8A43-C5D4-4FBF-A6B5-E59D53030C04}">
      <dgm:prSet/>
      <dgm:spPr/>
      <dgm:t>
        <a:bodyPr/>
        <a:lstStyle/>
        <a:p>
          <a:endParaRPr lang="en-US"/>
        </a:p>
      </dgm:t>
    </dgm:pt>
    <dgm:pt modelId="{F03AF0A8-8372-40D1-BF0F-D8037A978F4B}" type="sibTrans" cxnId="{ED2C8A43-C5D4-4FBF-A6B5-E59D53030C04}">
      <dgm:prSet/>
      <dgm:spPr/>
      <dgm:t>
        <a:bodyPr/>
        <a:lstStyle/>
        <a:p>
          <a:endParaRPr lang="en-US"/>
        </a:p>
      </dgm:t>
    </dgm:pt>
    <dgm:pt modelId="{31AF7335-220B-44FA-97B3-C4BE942DEF9F}" type="pres">
      <dgm:prSet presAssocID="{7A0853B0-6A92-4A76-9E6D-69EE8CAFC819}" presName="root" presStyleCnt="0">
        <dgm:presLayoutVars>
          <dgm:dir/>
          <dgm:resizeHandles val="exact"/>
        </dgm:presLayoutVars>
      </dgm:prSet>
      <dgm:spPr/>
    </dgm:pt>
    <dgm:pt modelId="{7378A143-E701-42D3-9947-68FD21008E7F}" type="pres">
      <dgm:prSet presAssocID="{E4DA8E22-378F-4552-B592-3CB331B4D88E}" presName="compNode" presStyleCnt="0"/>
      <dgm:spPr/>
    </dgm:pt>
    <dgm:pt modelId="{A6455BB6-29E9-41B2-B7BF-03AF3CFBD95A}" type="pres">
      <dgm:prSet presAssocID="{E4DA8E22-378F-4552-B592-3CB331B4D88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BCF38A64-CC75-4F55-8342-11E66D802C36}" type="pres">
      <dgm:prSet presAssocID="{E4DA8E22-378F-4552-B592-3CB331B4D88E}" presName="iconSpace" presStyleCnt="0"/>
      <dgm:spPr/>
    </dgm:pt>
    <dgm:pt modelId="{F7762E3E-AE21-4761-8C2E-26FA2F02B55A}" type="pres">
      <dgm:prSet presAssocID="{E4DA8E22-378F-4552-B592-3CB331B4D88E}" presName="parTx" presStyleLbl="revTx" presStyleIdx="0" presStyleCnt="4">
        <dgm:presLayoutVars>
          <dgm:chMax val="0"/>
          <dgm:chPref val="0"/>
        </dgm:presLayoutVars>
      </dgm:prSet>
      <dgm:spPr/>
    </dgm:pt>
    <dgm:pt modelId="{F13E02C3-9F75-4A1A-A34A-9769003A5833}" type="pres">
      <dgm:prSet presAssocID="{E4DA8E22-378F-4552-B592-3CB331B4D88E}" presName="txSpace" presStyleCnt="0"/>
      <dgm:spPr/>
    </dgm:pt>
    <dgm:pt modelId="{874B7ABD-A8F9-4CE6-9980-5E3DAE98E4D7}" type="pres">
      <dgm:prSet presAssocID="{E4DA8E22-378F-4552-B592-3CB331B4D88E}" presName="desTx" presStyleLbl="revTx" presStyleIdx="1" presStyleCnt="4">
        <dgm:presLayoutVars/>
      </dgm:prSet>
      <dgm:spPr/>
    </dgm:pt>
    <dgm:pt modelId="{8C42EF4D-EE46-4276-BF00-7EEED87842A2}" type="pres">
      <dgm:prSet presAssocID="{2E9DCAFA-4313-4C5F-BE78-312AFDA04228}" presName="sibTrans" presStyleCnt="0"/>
      <dgm:spPr/>
    </dgm:pt>
    <dgm:pt modelId="{73582615-A0D8-4128-91E3-03E182ED3E24}" type="pres">
      <dgm:prSet presAssocID="{C90A1DF0-A2C8-4E88-BD5D-17649DA40A80}" presName="compNode" presStyleCnt="0"/>
      <dgm:spPr/>
    </dgm:pt>
    <dgm:pt modelId="{99CC2FC8-8748-4B07-A24A-8A48BC2C6DCA}" type="pres">
      <dgm:prSet presAssocID="{C90A1DF0-A2C8-4E88-BD5D-17649DA40A8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463D096C-47D0-4D4F-BB93-EE30E4586E5D}" type="pres">
      <dgm:prSet presAssocID="{C90A1DF0-A2C8-4E88-BD5D-17649DA40A80}" presName="iconSpace" presStyleCnt="0"/>
      <dgm:spPr/>
    </dgm:pt>
    <dgm:pt modelId="{3B2E4F0A-6C2E-4CF7-8DFA-63A4BAEAD219}" type="pres">
      <dgm:prSet presAssocID="{C90A1DF0-A2C8-4E88-BD5D-17649DA40A80}" presName="parTx" presStyleLbl="revTx" presStyleIdx="2" presStyleCnt="4">
        <dgm:presLayoutVars>
          <dgm:chMax val="0"/>
          <dgm:chPref val="0"/>
        </dgm:presLayoutVars>
      </dgm:prSet>
      <dgm:spPr/>
    </dgm:pt>
    <dgm:pt modelId="{03D1AC1C-3D9A-494B-8A9D-0C464BD128F3}" type="pres">
      <dgm:prSet presAssocID="{C90A1DF0-A2C8-4E88-BD5D-17649DA40A80}" presName="txSpace" presStyleCnt="0"/>
      <dgm:spPr/>
    </dgm:pt>
    <dgm:pt modelId="{EDFFD7D1-6BC6-4CB1-90A3-F32E698311C5}" type="pres">
      <dgm:prSet presAssocID="{C90A1DF0-A2C8-4E88-BD5D-17649DA40A80}" presName="desTx" presStyleLbl="revTx" presStyleIdx="3" presStyleCnt="4">
        <dgm:presLayoutVars/>
      </dgm:prSet>
      <dgm:spPr/>
    </dgm:pt>
  </dgm:ptLst>
  <dgm:cxnLst>
    <dgm:cxn modelId="{00D2F917-870A-4C4F-B97E-7C7DFA288BD8}" type="presOf" srcId="{8A846EA2-965F-4604-A1EA-685E9DF3AEE0}" destId="{EDFFD7D1-6BC6-4CB1-90A3-F32E698311C5}" srcOrd="0" destOrd="0" presId="urn:microsoft.com/office/officeart/2018/2/layout/IconLabelDescriptionList"/>
    <dgm:cxn modelId="{04A06C23-7A26-4F46-85A1-1E1D411A5D90}" srcId="{7A0853B0-6A92-4A76-9E6D-69EE8CAFC819}" destId="{E4DA8E22-378F-4552-B592-3CB331B4D88E}" srcOrd="0" destOrd="0" parTransId="{C282FFDE-F577-4C7E-8D8B-EBADB8C0BC20}" sibTransId="{2E9DCAFA-4313-4C5F-BE78-312AFDA04228}"/>
    <dgm:cxn modelId="{ED2C8A43-C5D4-4FBF-A6B5-E59D53030C04}" srcId="{C90A1DF0-A2C8-4E88-BD5D-17649DA40A80}" destId="{8A846EA2-965F-4604-A1EA-685E9DF3AEE0}" srcOrd="0" destOrd="0" parTransId="{478ED66D-913D-4805-AD8A-0479BEF697F5}" sibTransId="{F03AF0A8-8372-40D1-BF0F-D8037A978F4B}"/>
    <dgm:cxn modelId="{36966670-8B86-4487-B7F4-13A7B1DC1CA4}" type="presOf" srcId="{1624BEC7-7C74-43A7-B9C9-2306E7C4A0DB}" destId="{874B7ABD-A8F9-4CE6-9980-5E3DAE98E4D7}" srcOrd="0" destOrd="0" presId="urn:microsoft.com/office/officeart/2018/2/layout/IconLabelDescriptionList"/>
    <dgm:cxn modelId="{49C2DC72-BC80-4246-B026-21FB3A57D652}" type="presOf" srcId="{7A0853B0-6A92-4A76-9E6D-69EE8CAFC819}" destId="{31AF7335-220B-44FA-97B3-C4BE942DEF9F}" srcOrd="0" destOrd="0" presId="urn:microsoft.com/office/officeart/2018/2/layout/IconLabelDescriptionList"/>
    <dgm:cxn modelId="{BA2AB077-E3D7-41B2-A454-12DC12C8499E}" srcId="{E4DA8E22-378F-4552-B592-3CB331B4D88E}" destId="{1624BEC7-7C74-43A7-B9C9-2306E7C4A0DB}" srcOrd="0" destOrd="0" parTransId="{E9BDE78E-B792-4A6D-8E94-229FE649112F}" sibTransId="{5E155975-C636-4795-92B7-F463B5BCE09D}"/>
    <dgm:cxn modelId="{B5204A96-009F-4CD9-9AAD-24D32886F119}" type="presOf" srcId="{E4DA8E22-378F-4552-B592-3CB331B4D88E}" destId="{F7762E3E-AE21-4761-8C2E-26FA2F02B55A}" srcOrd="0" destOrd="0" presId="urn:microsoft.com/office/officeart/2018/2/layout/IconLabelDescriptionList"/>
    <dgm:cxn modelId="{4F0E2FB4-9167-40E6-A931-4F931063E5E4}" srcId="{7A0853B0-6A92-4A76-9E6D-69EE8CAFC819}" destId="{C90A1DF0-A2C8-4E88-BD5D-17649DA40A80}" srcOrd="1" destOrd="0" parTransId="{42F6A0D4-2AAB-4F00-8B59-FF399DFD7384}" sibTransId="{A98CA0C0-21F9-4992-8159-1340E6652C5C}"/>
    <dgm:cxn modelId="{150B53F1-6383-47F0-B90D-E217E79AEE42}" type="presOf" srcId="{C90A1DF0-A2C8-4E88-BD5D-17649DA40A80}" destId="{3B2E4F0A-6C2E-4CF7-8DFA-63A4BAEAD219}" srcOrd="0" destOrd="0" presId="urn:microsoft.com/office/officeart/2018/2/layout/IconLabelDescriptionList"/>
    <dgm:cxn modelId="{6B207F5B-D67B-416C-97C1-1BFFD73255EF}" type="presParOf" srcId="{31AF7335-220B-44FA-97B3-C4BE942DEF9F}" destId="{7378A143-E701-42D3-9947-68FD21008E7F}" srcOrd="0" destOrd="0" presId="urn:microsoft.com/office/officeart/2018/2/layout/IconLabelDescriptionList"/>
    <dgm:cxn modelId="{C0ABBE12-85DF-4385-86AB-0EDCE6581E7A}" type="presParOf" srcId="{7378A143-E701-42D3-9947-68FD21008E7F}" destId="{A6455BB6-29E9-41B2-B7BF-03AF3CFBD95A}" srcOrd="0" destOrd="0" presId="urn:microsoft.com/office/officeart/2018/2/layout/IconLabelDescriptionList"/>
    <dgm:cxn modelId="{168A2606-AA4E-42AB-87C5-7137A32A916A}" type="presParOf" srcId="{7378A143-E701-42D3-9947-68FD21008E7F}" destId="{BCF38A64-CC75-4F55-8342-11E66D802C36}" srcOrd="1" destOrd="0" presId="urn:microsoft.com/office/officeart/2018/2/layout/IconLabelDescriptionList"/>
    <dgm:cxn modelId="{5A0A8102-1D62-492F-9DB7-2E0CEBD140A7}" type="presParOf" srcId="{7378A143-E701-42D3-9947-68FD21008E7F}" destId="{F7762E3E-AE21-4761-8C2E-26FA2F02B55A}" srcOrd="2" destOrd="0" presId="urn:microsoft.com/office/officeart/2018/2/layout/IconLabelDescriptionList"/>
    <dgm:cxn modelId="{DCDB2116-6F7E-4789-B0B2-8E364852AC89}" type="presParOf" srcId="{7378A143-E701-42D3-9947-68FD21008E7F}" destId="{F13E02C3-9F75-4A1A-A34A-9769003A5833}" srcOrd="3" destOrd="0" presId="urn:microsoft.com/office/officeart/2018/2/layout/IconLabelDescriptionList"/>
    <dgm:cxn modelId="{47CF7632-7D86-4125-A7A5-7CE7C4FC2024}" type="presParOf" srcId="{7378A143-E701-42D3-9947-68FD21008E7F}" destId="{874B7ABD-A8F9-4CE6-9980-5E3DAE98E4D7}" srcOrd="4" destOrd="0" presId="urn:microsoft.com/office/officeart/2018/2/layout/IconLabelDescriptionList"/>
    <dgm:cxn modelId="{B6A630FF-7756-4CC1-B6D9-4C6614B5ADB8}" type="presParOf" srcId="{31AF7335-220B-44FA-97B3-C4BE942DEF9F}" destId="{8C42EF4D-EE46-4276-BF00-7EEED87842A2}" srcOrd="1" destOrd="0" presId="urn:microsoft.com/office/officeart/2018/2/layout/IconLabelDescriptionList"/>
    <dgm:cxn modelId="{7D0AD90B-5932-4F31-ABA5-39E0BD36EF08}" type="presParOf" srcId="{31AF7335-220B-44FA-97B3-C4BE942DEF9F}" destId="{73582615-A0D8-4128-91E3-03E182ED3E24}" srcOrd="2" destOrd="0" presId="urn:microsoft.com/office/officeart/2018/2/layout/IconLabelDescriptionList"/>
    <dgm:cxn modelId="{4F67F8D9-4CD6-432A-88E4-14841869F7FF}" type="presParOf" srcId="{73582615-A0D8-4128-91E3-03E182ED3E24}" destId="{99CC2FC8-8748-4B07-A24A-8A48BC2C6DCA}" srcOrd="0" destOrd="0" presId="urn:microsoft.com/office/officeart/2018/2/layout/IconLabelDescriptionList"/>
    <dgm:cxn modelId="{B5572505-2CE2-466B-BE32-33873A3FC051}" type="presParOf" srcId="{73582615-A0D8-4128-91E3-03E182ED3E24}" destId="{463D096C-47D0-4D4F-BB93-EE30E4586E5D}" srcOrd="1" destOrd="0" presId="urn:microsoft.com/office/officeart/2018/2/layout/IconLabelDescriptionList"/>
    <dgm:cxn modelId="{245F6273-C626-4EC6-8722-07EDDFBF93B5}" type="presParOf" srcId="{73582615-A0D8-4128-91E3-03E182ED3E24}" destId="{3B2E4F0A-6C2E-4CF7-8DFA-63A4BAEAD219}" srcOrd="2" destOrd="0" presId="urn:microsoft.com/office/officeart/2018/2/layout/IconLabelDescriptionList"/>
    <dgm:cxn modelId="{A0F1BEFE-6369-4BE0-A881-AF0D0C09A3F7}" type="presParOf" srcId="{73582615-A0D8-4128-91E3-03E182ED3E24}" destId="{03D1AC1C-3D9A-494B-8A9D-0C464BD128F3}" srcOrd="3" destOrd="0" presId="urn:microsoft.com/office/officeart/2018/2/layout/IconLabelDescriptionList"/>
    <dgm:cxn modelId="{829F83D6-E6D0-43DB-8EAC-34B9CA18BE16}" type="presParOf" srcId="{73582615-A0D8-4128-91E3-03E182ED3E24}" destId="{EDFFD7D1-6BC6-4CB1-90A3-F32E698311C5}"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F548293-230B-436A-ADA9-E736FDACE1A4}"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9D0C596-75AF-4253-8E66-7853DCEFE022}">
      <dgm:prSet/>
      <dgm:spPr/>
      <dgm:t>
        <a:bodyPr/>
        <a:lstStyle/>
        <a:p>
          <a:pPr>
            <a:lnSpc>
              <a:spcPct val="100000"/>
            </a:lnSpc>
            <a:defRPr b="1"/>
          </a:pPr>
          <a:r>
            <a:rPr lang="en-SG" b="1"/>
            <a:t>Prototyping:</a:t>
          </a:r>
          <a:endParaRPr lang="en-US"/>
        </a:p>
      </dgm:t>
    </dgm:pt>
    <dgm:pt modelId="{912F7B30-66D5-4CC5-8206-A9A3E5F34D4B}" type="parTrans" cxnId="{D96039EB-813C-42F5-BDD5-BA90446D388A}">
      <dgm:prSet/>
      <dgm:spPr/>
      <dgm:t>
        <a:bodyPr/>
        <a:lstStyle/>
        <a:p>
          <a:endParaRPr lang="en-US"/>
        </a:p>
      </dgm:t>
    </dgm:pt>
    <dgm:pt modelId="{50BAD0E1-B8B4-495B-93CD-C4D8AA809339}" type="sibTrans" cxnId="{D96039EB-813C-42F5-BDD5-BA90446D388A}">
      <dgm:prSet/>
      <dgm:spPr/>
      <dgm:t>
        <a:bodyPr/>
        <a:lstStyle/>
        <a:p>
          <a:endParaRPr lang="en-US"/>
        </a:p>
      </dgm:t>
    </dgm:pt>
    <dgm:pt modelId="{7EA93BAA-780D-45A7-9FB5-BB3C08998008}">
      <dgm:prSet/>
      <dgm:spPr/>
      <dgm:t>
        <a:bodyPr/>
        <a:lstStyle/>
        <a:p>
          <a:pPr>
            <a:lnSpc>
              <a:spcPct val="100000"/>
            </a:lnSpc>
          </a:pPr>
          <a:r>
            <a:rPr lang="en-SG"/>
            <a:t>Migration activity is preceded by a prototyping activity to validate and ensure that a small portion of the applications are tested on the cloud environment with test data setup.</a:t>
          </a:r>
          <a:endParaRPr lang="en-US"/>
        </a:p>
      </dgm:t>
    </dgm:pt>
    <dgm:pt modelId="{4EF76CF9-F86D-4C18-A214-BBA7AD34DB41}" type="parTrans" cxnId="{1237BE21-0821-4000-8645-965A41536E0F}">
      <dgm:prSet/>
      <dgm:spPr/>
      <dgm:t>
        <a:bodyPr/>
        <a:lstStyle/>
        <a:p>
          <a:endParaRPr lang="en-US"/>
        </a:p>
      </dgm:t>
    </dgm:pt>
    <dgm:pt modelId="{A34DECE8-83DB-4166-ADAC-3A6DF5B55DFB}" type="sibTrans" cxnId="{1237BE21-0821-4000-8645-965A41536E0F}">
      <dgm:prSet/>
      <dgm:spPr/>
      <dgm:t>
        <a:bodyPr/>
        <a:lstStyle/>
        <a:p>
          <a:endParaRPr lang="en-US"/>
        </a:p>
      </dgm:t>
    </dgm:pt>
    <dgm:pt modelId="{768465DA-FD59-4B7B-A53E-334DF5AA4313}">
      <dgm:prSet/>
      <dgm:spPr/>
      <dgm:t>
        <a:bodyPr/>
        <a:lstStyle/>
        <a:p>
          <a:pPr>
            <a:lnSpc>
              <a:spcPct val="100000"/>
            </a:lnSpc>
            <a:defRPr b="1"/>
          </a:pPr>
          <a:r>
            <a:rPr lang="en-SG" b="1" dirty="0"/>
            <a:t>Provisioning:</a:t>
          </a:r>
          <a:endParaRPr lang="en-US" dirty="0"/>
        </a:p>
      </dgm:t>
    </dgm:pt>
    <dgm:pt modelId="{54F7319A-6046-48D1-A78A-05D153C8DE92}" type="parTrans" cxnId="{518B9340-F73E-492F-B5BD-61AA711DEB02}">
      <dgm:prSet/>
      <dgm:spPr/>
      <dgm:t>
        <a:bodyPr/>
        <a:lstStyle/>
        <a:p>
          <a:endParaRPr lang="en-US"/>
        </a:p>
      </dgm:t>
    </dgm:pt>
    <dgm:pt modelId="{3992B8DC-3DDE-41A6-A185-327ED3E4C221}" type="sibTrans" cxnId="{518B9340-F73E-492F-B5BD-61AA711DEB02}">
      <dgm:prSet/>
      <dgm:spPr/>
      <dgm:t>
        <a:bodyPr/>
        <a:lstStyle/>
        <a:p>
          <a:endParaRPr lang="en-US"/>
        </a:p>
      </dgm:t>
    </dgm:pt>
    <dgm:pt modelId="{E2A36319-6DB0-46CD-ACAB-4A3522A53EF1}">
      <dgm:prSet/>
      <dgm:spPr/>
      <dgm:t>
        <a:bodyPr/>
        <a:lstStyle/>
        <a:p>
          <a:pPr>
            <a:lnSpc>
              <a:spcPct val="100000"/>
            </a:lnSpc>
            <a:buFont typeface="Arial" panose="020B0604020202020204" pitchFamily="34" charset="0"/>
            <a:buChar char="•"/>
          </a:pPr>
          <a:r>
            <a:rPr lang="en-SG" dirty="0"/>
            <a:t>Cloud servers are </a:t>
          </a:r>
          <a:r>
            <a:rPr lang="en-SG"/>
            <a:t>provisioned  </a:t>
          </a:r>
          <a:r>
            <a:rPr lang="en-SG" dirty="0"/>
            <a:t>and after that applications are deployed on the provider’s platform. </a:t>
          </a:r>
        </a:p>
        <a:p>
          <a:pPr>
            <a:lnSpc>
              <a:spcPct val="100000"/>
            </a:lnSpc>
            <a:buFont typeface="Arial" panose="020B0604020202020204" pitchFamily="34" charset="0"/>
            <a:buChar char="•"/>
          </a:pPr>
          <a:r>
            <a:rPr lang="en-SG" dirty="0"/>
            <a:t>Software configurations are done to match the new environment.</a:t>
          </a:r>
          <a:endParaRPr lang="en-US" dirty="0"/>
        </a:p>
      </dgm:t>
    </dgm:pt>
    <dgm:pt modelId="{76044FAB-1A42-4E60-A998-9616003C4130}" type="parTrans" cxnId="{1F2FDE96-E068-4883-8015-841E7CC72BB5}">
      <dgm:prSet/>
      <dgm:spPr/>
      <dgm:t>
        <a:bodyPr/>
        <a:lstStyle/>
        <a:p>
          <a:endParaRPr lang="en-US"/>
        </a:p>
      </dgm:t>
    </dgm:pt>
    <dgm:pt modelId="{B4527A75-5DC5-4CDF-941E-94CB101CA9DF}" type="sibTrans" cxnId="{1F2FDE96-E068-4883-8015-841E7CC72BB5}">
      <dgm:prSet/>
      <dgm:spPr/>
      <dgm:t>
        <a:bodyPr/>
        <a:lstStyle/>
        <a:p>
          <a:endParaRPr lang="en-US"/>
        </a:p>
      </dgm:t>
    </dgm:pt>
    <dgm:pt modelId="{4BE987E3-21D6-4261-A809-8EF56EC4CBB7}">
      <dgm:prSet/>
      <dgm:spPr/>
      <dgm:t>
        <a:bodyPr/>
        <a:lstStyle/>
        <a:p>
          <a:pPr>
            <a:lnSpc>
              <a:spcPct val="100000"/>
            </a:lnSpc>
            <a:buFont typeface="Arial" panose="020B0604020202020204" pitchFamily="34" charset="0"/>
            <a:buChar char="•"/>
          </a:pPr>
          <a:r>
            <a:rPr lang="en-SG" dirty="0"/>
            <a:t>All internal and external integration points are properly configured.</a:t>
          </a:r>
          <a:endParaRPr lang="en-US" dirty="0"/>
        </a:p>
      </dgm:t>
    </dgm:pt>
    <dgm:pt modelId="{E5496A88-2926-4826-B2EF-7C19F64268F8}" type="parTrans" cxnId="{DDBEA846-7E81-46DD-A70E-807672905059}">
      <dgm:prSet/>
      <dgm:spPr/>
      <dgm:t>
        <a:bodyPr/>
        <a:lstStyle/>
        <a:p>
          <a:endParaRPr lang="en-US"/>
        </a:p>
      </dgm:t>
    </dgm:pt>
    <dgm:pt modelId="{6DE2E319-559A-46C0-AD4D-CE0A798FFC68}" type="sibTrans" cxnId="{DDBEA846-7E81-46DD-A70E-807672905059}">
      <dgm:prSet/>
      <dgm:spPr/>
      <dgm:t>
        <a:bodyPr/>
        <a:lstStyle/>
        <a:p>
          <a:endParaRPr lang="en-US"/>
        </a:p>
      </dgm:t>
    </dgm:pt>
    <dgm:pt modelId="{3A2083BC-F794-44F2-B9AF-C4FA00615864}">
      <dgm:prSet/>
      <dgm:spPr/>
      <dgm:t>
        <a:bodyPr/>
        <a:lstStyle/>
        <a:p>
          <a:pPr>
            <a:lnSpc>
              <a:spcPct val="100000"/>
            </a:lnSpc>
            <a:buFont typeface="Arial" panose="020B0604020202020204" pitchFamily="34" charset="0"/>
            <a:buChar char="•"/>
          </a:pPr>
          <a:r>
            <a:rPr lang="en-SG" dirty="0"/>
            <a:t>Web services, batch jobs and operation and management software are set up in the new environments.</a:t>
          </a:r>
          <a:endParaRPr lang="en-US" dirty="0"/>
        </a:p>
      </dgm:t>
    </dgm:pt>
    <dgm:pt modelId="{A172D28C-89F4-4DDD-BFEE-48A5706C7687}" type="parTrans" cxnId="{F8FEC718-EE09-4C3F-B45F-5D7F06B5EBA3}">
      <dgm:prSet/>
      <dgm:spPr/>
      <dgm:t>
        <a:bodyPr/>
        <a:lstStyle/>
        <a:p>
          <a:endParaRPr lang="en-US"/>
        </a:p>
      </dgm:t>
    </dgm:pt>
    <dgm:pt modelId="{A9D3E210-B1FF-423B-966B-8B46C982DE64}" type="sibTrans" cxnId="{F8FEC718-EE09-4C3F-B45F-5D7F06B5EBA3}">
      <dgm:prSet/>
      <dgm:spPr/>
      <dgm:t>
        <a:bodyPr/>
        <a:lstStyle/>
        <a:p>
          <a:endParaRPr lang="en-US"/>
        </a:p>
      </dgm:t>
    </dgm:pt>
    <dgm:pt modelId="{4D6BCCC0-F6B8-43AC-8AC8-0F3889975E17}" type="pres">
      <dgm:prSet presAssocID="{AF548293-230B-436A-ADA9-E736FDACE1A4}" presName="root" presStyleCnt="0">
        <dgm:presLayoutVars>
          <dgm:dir/>
          <dgm:resizeHandles val="exact"/>
        </dgm:presLayoutVars>
      </dgm:prSet>
      <dgm:spPr/>
    </dgm:pt>
    <dgm:pt modelId="{7B687A33-4541-4B7B-8298-465AFA9F978F}" type="pres">
      <dgm:prSet presAssocID="{19D0C596-75AF-4253-8E66-7853DCEFE022}" presName="compNode" presStyleCnt="0"/>
      <dgm:spPr/>
    </dgm:pt>
    <dgm:pt modelId="{FB91A0E2-23FE-45AB-AA3F-C195BEFAC8F1}" type="pres">
      <dgm:prSet presAssocID="{19D0C596-75AF-4253-8E66-7853DCEFE02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04038971-FEEE-4964-A17F-54EDA6183350}" type="pres">
      <dgm:prSet presAssocID="{19D0C596-75AF-4253-8E66-7853DCEFE022}" presName="iconSpace" presStyleCnt="0"/>
      <dgm:spPr/>
    </dgm:pt>
    <dgm:pt modelId="{AB293A1C-4653-4A5C-8388-F02136123495}" type="pres">
      <dgm:prSet presAssocID="{19D0C596-75AF-4253-8E66-7853DCEFE022}" presName="parTx" presStyleLbl="revTx" presStyleIdx="0" presStyleCnt="4">
        <dgm:presLayoutVars>
          <dgm:chMax val="0"/>
          <dgm:chPref val="0"/>
        </dgm:presLayoutVars>
      </dgm:prSet>
      <dgm:spPr/>
    </dgm:pt>
    <dgm:pt modelId="{ADEE11BE-396C-4E1C-B7F2-93D2C7B061CB}" type="pres">
      <dgm:prSet presAssocID="{19D0C596-75AF-4253-8E66-7853DCEFE022}" presName="txSpace" presStyleCnt="0"/>
      <dgm:spPr/>
    </dgm:pt>
    <dgm:pt modelId="{85FA6E96-69F8-4557-A74E-FD82F1C01CD7}" type="pres">
      <dgm:prSet presAssocID="{19D0C596-75AF-4253-8E66-7853DCEFE022}" presName="desTx" presStyleLbl="revTx" presStyleIdx="1" presStyleCnt="4">
        <dgm:presLayoutVars/>
      </dgm:prSet>
      <dgm:spPr/>
    </dgm:pt>
    <dgm:pt modelId="{F65BC81F-1EA9-40EC-A0FD-165F44A4DB3E}" type="pres">
      <dgm:prSet presAssocID="{50BAD0E1-B8B4-495B-93CD-C4D8AA809339}" presName="sibTrans" presStyleCnt="0"/>
      <dgm:spPr/>
    </dgm:pt>
    <dgm:pt modelId="{20A37418-F7AD-4A97-A5AA-67AEF0D065E1}" type="pres">
      <dgm:prSet presAssocID="{768465DA-FD59-4B7B-A53E-334DF5AA4313}" presName="compNode" presStyleCnt="0"/>
      <dgm:spPr/>
    </dgm:pt>
    <dgm:pt modelId="{662D0373-C174-4A27-B2F0-6BC99CDEDCC6}" type="pres">
      <dgm:prSet presAssocID="{768465DA-FD59-4B7B-A53E-334DF5AA431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690B133A-CD04-4A90-95F4-46DEBDB15510}" type="pres">
      <dgm:prSet presAssocID="{768465DA-FD59-4B7B-A53E-334DF5AA4313}" presName="iconSpace" presStyleCnt="0"/>
      <dgm:spPr/>
    </dgm:pt>
    <dgm:pt modelId="{8AEDAF55-204D-475C-8BD6-026DBCBF0EF2}" type="pres">
      <dgm:prSet presAssocID="{768465DA-FD59-4B7B-A53E-334DF5AA4313}" presName="parTx" presStyleLbl="revTx" presStyleIdx="2" presStyleCnt="4" custLinFactNeighborX="-739" custLinFactNeighborY="-58681">
        <dgm:presLayoutVars>
          <dgm:chMax val="0"/>
          <dgm:chPref val="0"/>
        </dgm:presLayoutVars>
      </dgm:prSet>
      <dgm:spPr/>
    </dgm:pt>
    <dgm:pt modelId="{4A5F4515-8EB0-4D4F-96FE-EB7E706DF55B}" type="pres">
      <dgm:prSet presAssocID="{768465DA-FD59-4B7B-A53E-334DF5AA4313}" presName="txSpace" presStyleCnt="0"/>
      <dgm:spPr/>
    </dgm:pt>
    <dgm:pt modelId="{E121CD0A-C224-4786-92E8-BDB85FED3F1B}" type="pres">
      <dgm:prSet presAssocID="{768465DA-FD59-4B7B-A53E-334DF5AA4313}" presName="desTx" presStyleLbl="revTx" presStyleIdx="3" presStyleCnt="4" custLinFactNeighborX="-493" custLinFactNeighborY="-12822">
        <dgm:presLayoutVars/>
      </dgm:prSet>
      <dgm:spPr/>
    </dgm:pt>
  </dgm:ptLst>
  <dgm:cxnLst>
    <dgm:cxn modelId="{F8FEC718-EE09-4C3F-B45F-5D7F06B5EBA3}" srcId="{768465DA-FD59-4B7B-A53E-334DF5AA4313}" destId="{3A2083BC-F794-44F2-B9AF-C4FA00615864}" srcOrd="2" destOrd="0" parTransId="{A172D28C-89F4-4DDD-BFEE-48A5706C7687}" sibTransId="{A9D3E210-B1FF-423B-966B-8B46C982DE64}"/>
    <dgm:cxn modelId="{8EA0F920-FA62-4B66-8BDC-D121CFA55FBE}" type="presOf" srcId="{3A2083BC-F794-44F2-B9AF-C4FA00615864}" destId="{E121CD0A-C224-4786-92E8-BDB85FED3F1B}" srcOrd="0" destOrd="2" presId="urn:microsoft.com/office/officeart/2018/2/layout/IconLabelDescriptionList"/>
    <dgm:cxn modelId="{1237BE21-0821-4000-8645-965A41536E0F}" srcId="{19D0C596-75AF-4253-8E66-7853DCEFE022}" destId="{7EA93BAA-780D-45A7-9FB5-BB3C08998008}" srcOrd="0" destOrd="0" parTransId="{4EF76CF9-F86D-4C18-A214-BBA7AD34DB41}" sibTransId="{A34DECE8-83DB-4166-ADAC-3A6DF5B55DFB}"/>
    <dgm:cxn modelId="{518B9340-F73E-492F-B5BD-61AA711DEB02}" srcId="{AF548293-230B-436A-ADA9-E736FDACE1A4}" destId="{768465DA-FD59-4B7B-A53E-334DF5AA4313}" srcOrd="1" destOrd="0" parTransId="{54F7319A-6046-48D1-A78A-05D153C8DE92}" sibTransId="{3992B8DC-3DDE-41A6-A185-327ED3E4C221}"/>
    <dgm:cxn modelId="{DDBEA846-7E81-46DD-A70E-807672905059}" srcId="{768465DA-FD59-4B7B-A53E-334DF5AA4313}" destId="{4BE987E3-21D6-4261-A809-8EF56EC4CBB7}" srcOrd="1" destOrd="0" parTransId="{E5496A88-2926-4826-B2EF-7C19F64268F8}" sibTransId="{6DE2E319-559A-46C0-AD4D-CE0A798FFC68}"/>
    <dgm:cxn modelId="{8958294B-1FDC-491B-9EBE-712D37A776A9}" type="presOf" srcId="{768465DA-FD59-4B7B-A53E-334DF5AA4313}" destId="{8AEDAF55-204D-475C-8BD6-026DBCBF0EF2}" srcOrd="0" destOrd="0" presId="urn:microsoft.com/office/officeart/2018/2/layout/IconLabelDescriptionList"/>
    <dgm:cxn modelId="{4C00A870-507A-4EDE-948A-DB0061AD7D73}" type="presOf" srcId="{E2A36319-6DB0-46CD-ACAB-4A3522A53EF1}" destId="{E121CD0A-C224-4786-92E8-BDB85FED3F1B}" srcOrd="0" destOrd="0" presId="urn:microsoft.com/office/officeart/2018/2/layout/IconLabelDescriptionList"/>
    <dgm:cxn modelId="{E1EE665A-C836-4B9C-8C20-6354A4E0F1CF}" type="presOf" srcId="{AF548293-230B-436A-ADA9-E736FDACE1A4}" destId="{4D6BCCC0-F6B8-43AC-8AC8-0F3889975E17}" srcOrd="0" destOrd="0" presId="urn:microsoft.com/office/officeart/2018/2/layout/IconLabelDescriptionList"/>
    <dgm:cxn modelId="{1503BC81-2065-47BF-BDF6-109325C416B2}" type="presOf" srcId="{7EA93BAA-780D-45A7-9FB5-BB3C08998008}" destId="{85FA6E96-69F8-4557-A74E-FD82F1C01CD7}" srcOrd="0" destOrd="0" presId="urn:microsoft.com/office/officeart/2018/2/layout/IconLabelDescriptionList"/>
    <dgm:cxn modelId="{1F2FDE96-E068-4883-8015-841E7CC72BB5}" srcId="{768465DA-FD59-4B7B-A53E-334DF5AA4313}" destId="{E2A36319-6DB0-46CD-ACAB-4A3522A53EF1}" srcOrd="0" destOrd="0" parTransId="{76044FAB-1A42-4E60-A998-9616003C4130}" sibTransId="{B4527A75-5DC5-4CDF-941E-94CB101CA9DF}"/>
    <dgm:cxn modelId="{8E002FA0-1AFF-42B9-857D-4D3B7420F1D4}" type="presOf" srcId="{4BE987E3-21D6-4261-A809-8EF56EC4CBB7}" destId="{E121CD0A-C224-4786-92E8-BDB85FED3F1B}" srcOrd="0" destOrd="1" presId="urn:microsoft.com/office/officeart/2018/2/layout/IconLabelDescriptionList"/>
    <dgm:cxn modelId="{B15387CE-4BAF-4FFD-89A2-BD281D1B3C91}" type="presOf" srcId="{19D0C596-75AF-4253-8E66-7853DCEFE022}" destId="{AB293A1C-4653-4A5C-8388-F02136123495}" srcOrd="0" destOrd="0" presId="urn:microsoft.com/office/officeart/2018/2/layout/IconLabelDescriptionList"/>
    <dgm:cxn modelId="{D96039EB-813C-42F5-BDD5-BA90446D388A}" srcId="{AF548293-230B-436A-ADA9-E736FDACE1A4}" destId="{19D0C596-75AF-4253-8E66-7853DCEFE022}" srcOrd="0" destOrd="0" parTransId="{912F7B30-66D5-4CC5-8206-A9A3E5F34D4B}" sibTransId="{50BAD0E1-B8B4-495B-93CD-C4D8AA809339}"/>
    <dgm:cxn modelId="{B70D8818-0333-47B4-975C-0EF11A7BCDC0}" type="presParOf" srcId="{4D6BCCC0-F6B8-43AC-8AC8-0F3889975E17}" destId="{7B687A33-4541-4B7B-8298-465AFA9F978F}" srcOrd="0" destOrd="0" presId="urn:microsoft.com/office/officeart/2018/2/layout/IconLabelDescriptionList"/>
    <dgm:cxn modelId="{9F7BCF0E-9515-431D-A1F2-3255EC032CA9}" type="presParOf" srcId="{7B687A33-4541-4B7B-8298-465AFA9F978F}" destId="{FB91A0E2-23FE-45AB-AA3F-C195BEFAC8F1}" srcOrd="0" destOrd="0" presId="urn:microsoft.com/office/officeart/2018/2/layout/IconLabelDescriptionList"/>
    <dgm:cxn modelId="{A590B2DF-0179-43BD-AA0C-5F5A589A23B0}" type="presParOf" srcId="{7B687A33-4541-4B7B-8298-465AFA9F978F}" destId="{04038971-FEEE-4964-A17F-54EDA6183350}" srcOrd="1" destOrd="0" presId="urn:microsoft.com/office/officeart/2018/2/layout/IconLabelDescriptionList"/>
    <dgm:cxn modelId="{FD2386DE-0273-42B2-8695-3A54D7095C4B}" type="presParOf" srcId="{7B687A33-4541-4B7B-8298-465AFA9F978F}" destId="{AB293A1C-4653-4A5C-8388-F02136123495}" srcOrd="2" destOrd="0" presId="urn:microsoft.com/office/officeart/2018/2/layout/IconLabelDescriptionList"/>
    <dgm:cxn modelId="{28B6ECA5-69AD-486C-BC39-340D62006D2E}" type="presParOf" srcId="{7B687A33-4541-4B7B-8298-465AFA9F978F}" destId="{ADEE11BE-396C-4E1C-B7F2-93D2C7B061CB}" srcOrd="3" destOrd="0" presId="urn:microsoft.com/office/officeart/2018/2/layout/IconLabelDescriptionList"/>
    <dgm:cxn modelId="{DA2FEC2F-13B5-49D2-B71F-A47B67167567}" type="presParOf" srcId="{7B687A33-4541-4B7B-8298-465AFA9F978F}" destId="{85FA6E96-69F8-4557-A74E-FD82F1C01CD7}" srcOrd="4" destOrd="0" presId="urn:microsoft.com/office/officeart/2018/2/layout/IconLabelDescriptionList"/>
    <dgm:cxn modelId="{DC7A4138-1265-40AD-B605-8DDD648E540C}" type="presParOf" srcId="{4D6BCCC0-F6B8-43AC-8AC8-0F3889975E17}" destId="{F65BC81F-1EA9-40EC-A0FD-165F44A4DB3E}" srcOrd="1" destOrd="0" presId="urn:microsoft.com/office/officeart/2018/2/layout/IconLabelDescriptionList"/>
    <dgm:cxn modelId="{BC2C2ABA-E11A-4CF7-BF47-444E686A3D14}" type="presParOf" srcId="{4D6BCCC0-F6B8-43AC-8AC8-0F3889975E17}" destId="{20A37418-F7AD-4A97-A5AA-67AEF0D065E1}" srcOrd="2" destOrd="0" presId="urn:microsoft.com/office/officeart/2018/2/layout/IconLabelDescriptionList"/>
    <dgm:cxn modelId="{BD93A280-7A31-4B29-A8B0-0665623CB53A}" type="presParOf" srcId="{20A37418-F7AD-4A97-A5AA-67AEF0D065E1}" destId="{662D0373-C174-4A27-B2F0-6BC99CDEDCC6}" srcOrd="0" destOrd="0" presId="urn:microsoft.com/office/officeart/2018/2/layout/IconLabelDescriptionList"/>
    <dgm:cxn modelId="{6BF2194C-422B-40AC-9ABD-E9269FABE95F}" type="presParOf" srcId="{20A37418-F7AD-4A97-A5AA-67AEF0D065E1}" destId="{690B133A-CD04-4A90-95F4-46DEBDB15510}" srcOrd="1" destOrd="0" presId="urn:microsoft.com/office/officeart/2018/2/layout/IconLabelDescriptionList"/>
    <dgm:cxn modelId="{858927A6-2724-4B9E-A313-075E036706DD}" type="presParOf" srcId="{20A37418-F7AD-4A97-A5AA-67AEF0D065E1}" destId="{8AEDAF55-204D-475C-8BD6-026DBCBF0EF2}" srcOrd="2" destOrd="0" presId="urn:microsoft.com/office/officeart/2018/2/layout/IconLabelDescriptionList"/>
    <dgm:cxn modelId="{80DCFAFE-59E6-4E22-9A7B-38F8B6462512}" type="presParOf" srcId="{20A37418-F7AD-4A97-A5AA-67AEF0D065E1}" destId="{4A5F4515-8EB0-4D4F-96FE-EB7E706DF55B}" srcOrd="3" destOrd="0" presId="urn:microsoft.com/office/officeart/2018/2/layout/IconLabelDescriptionList"/>
    <dgm:cxn modelId="{B40C8C93-46C5-452F-90B7-9736D0C518D9}" type="presParOf" srcId="{20A37418-F7AD-4A97-A5AA-67AEF0D065E1}" destId="{E121CD0A-C224-4786-92E8-BDB85FED3F1B}"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6E5A8F-E52F-4F95-8178-323C2F1AE7D7}">
      <dsp:nvSpPr>
        <dsp:cNvPr id="0" name=""/>
        <dsp:cNvSpPr/>
      </dsp:nvSpPr>
      <dsp:spPr>
        <a:xfrm>
          <a:off x="0" y="2442"/>
          <a:ext cx="6513603" cy="12380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E7EF72-06E4-4F23-9445-02FA8E611241}">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3933A9-3507-42B7-B48F-0CC6F8559C13}">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SG" sz="2200" kern="1200"/>
            <a:t>The cloud architecture describes its working mechanism.</a:t>
          </a:r>
          <a:endParaRPr lang="en-US" sz="2200" kern="1200"/>
        </a:p>
      </dsp:txBody>
      <dsp:txXfrm>
        <a:off x="1429899" y="2442"/>
        <a:ext cx="5083704" cy="1238008"/>
      </dsp:txXfrm>
    </dsp:sp>
    <dsp:sp modelId="{26BA25AA-A0EE-4E1E-83ED-52BA801FFEBD}">
      <dsp:nvSpPr>
        <dsp:cNvPr id="0" name=""/>
        <dsp:cNvSpPr/>
      </dsp:nvSpPr>
      <dsp:spPr>
        <a:xfrm>
          <a:off x="0" y="1549953"/>
          <a:ext cx="6513603" cy="12380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909D00-404C-4661-A038-9E79A5D48FCB}">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055E0F-7F83-4D58-BF69-63D9F458FED1}">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SG" sz="2200" kern="1200"/>
            <a:t>It includes the dependencies on which it works and the components that work over it.</a:t>
          </a:r>
          <a:endParaRPr lang="en-US" sz="2200" kern="1200"/>
        </a:p>
      </dsp:txBody>
      <dsp:txXfrm>
        <a:off x="1429899" y="1549953"/>
        <a:ext cx="5083704" cy="1238008"/>
      </dsp:txXfrm>
    </dsp:sp>
    <dsp:sp modelId="{5B3E8ECC-B4EA-4279-AC0D-0DEED38BE530}">
      <dsp:nvSpPr>
        <dsp:cNvPr id="0" name=""/>
        <dsp:cNvSpPr/>
      </dsp:nvSpPr>
      <dsp:spPr>
        <a:xfrm>
          <a:off x="0" y="3097464"/>
          <a:ext cx="6513603" cy="12380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58D2E0-92F1-4A6A-9078-A425A287B074}">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D19007-2843-47A1-AD88-B4F4495E91C5}">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SG" sz="2200" kern="1200"/>
            <a:t>The cloud is a recent technology that is completely dependent on the Internet for its functioning.</a:t>
          </a:r>
          <a:endParaRPr lang="en-US" sz="2200" kern="1200"/>
        </a:p>
      </dsp:txBody>
      <dsp:txXfrm>
        <a:off x="1429899" y="3097464"/>
        <a:ext cx="5083704" cy="1238008"/>
      </dsp:txXfrm>
    </dsp:sp>
    <dsp:sp modelId="{23FF3689-8F97-497F-817C-465F015796F2}">
      <dsp:nvSpPr>
        <dsp:cNvPr id="0" name=""/>
        <dsp:cNvSpPr/>
      </dsp:nvSpPr>
      <dsp:spPr>
        <a:xfrm>
          <a:off x="0" y="4644974"/>
          <a:ext cx="6513603" cy="12380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0BFB7C-0721-40AB-9F70-EFFFF27FC20D}">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DB5505-0493-43E9-A749-1DEE551C4124}">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SG" sz="2200" kern="1200"/>
            <a:t>The cloud architecture can be divided into four layers based on the access of the cloud by the users.</a:t>
          </a:r>
          <a:endParaRPr lang="en-US" sz="2200" kern="1200"/>
        </a:p>
      </dsp:txBody>
      <dsp:txXfrm>
        <a:off x="1429899" y="4644974"/>
        <a:ext cx="5083704" cy="12380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8BBC8B-A85D-4B51-8069-841FAA7CFC3D}">
      <dsp:nvSpPr>
        <dsp:cNvPr id="0" name=""/>
        <dsp:cNvSpPr/>
      </dsp:nvSpPr>
      <dsp:spPr>
        <a:xfrm rot="5400000">
          <a:off x="1286481" y="1184365"/>
          <a:ext cx="1040130" cy="1184151"/>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A534938-B187-4281-A02A-2C1DAE456490}">
      <dsp:nvSpPr>
        <dsp:cNvPr id="0" name=""/>
        <dsp:cNvSpPr/>
      </dsp:nvSpPr>
      <dsp:spPr>
        <a:xfrm>
          <a:off x="1010910" y="31360"/>
          <a:ext cx="1750966" cy="1225619"/>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SG" sz="3600" kern="1200" dirty="0"/>
            <a:t>Layer 1</a:t>
          </a:r>
        </a:p>
      </dsp:txBody>
      <dsp:txXfrm>
        <a:off x="1070751" y="91201"/>
        <a:ext cx="1631284" cy="1105937"/>
      </dsp:txXfrm>
    </dsp:sp>
    <dsp:sp modelId="{36FDBBDB-6A0D-4707-A57D-B4BE7B9FA771}">
      <dsp:nvSpPr>
        <dsp:cNvPr id="0" name=""/>
        <dsp:cNvSpPr/>
      </dsp:nvSpPr>
      <dsp:spPr>
        <a:xfrm>
          <a:off x="2761877" y="148250"/>
          <a:ext cx="1273486" cy="99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14300" lvl="1" indent="-114300" algn="l" defTabSz="622300">
            <a:lnSpc>
              <a:spcPct val="90000"/>
            </a:lnSpc>
            <a:spcBef>
              <a:spcPct val="0"/>
            </a:spcBef>
            <a:spcAft>
              <a:spcPct val="15000"/>
            </a:spcAft>
            <a:buChar char="•"/>
          </a:pPr>
          <a:r>
            <a:rPr lang="en-SG" sz="1400" kern="1200" dirty="0"/>
            <a:t>User/client layer	</a:t>
          </a:r>
        </a:p>
      </dsp:txBody>
      <dsp:txXfrm>
        <a:off x="2761877" y="148250"/>
        <a:ext cx="1273486" cy="990600"/>
      </dsp:txXfrm>
    </dsp:sp>
    <dsp:sp modelId="{16876ED3-CC1F-4A53-A9F2-13C48E3A1E71}">
      <dsp:nvSpPr>
        <dsp:cNvPr id="0" name=""/>
        <dsp:cNvSpPr/>
      </dsp:nvSpPr>
      <dsp:spPr>
        <a:xfrm rot="5400000">
          <a:off x="2738219" y="2561140"/>
          <a:ext cx="1040130" cy="1184151"/>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BB0B88E-887D-4CAC-A7C4-507574428F27}">
      <dsp:nvSpPr>
        <dsp:cNvPr id="0" name=""/>
        <dsp:cNvSpPr/>
      </dsp:nvSpPr>
      <dsp:spPr>
        <a:xfrm>
          <a:off x="2462647" y="1408135"/>
          <a:ext cx="1750966" cy="1225619"/>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SG" sz="3600" kern="1200" dirty="0"/>
            <a:t>Layer 2</a:t>
          </a:r>
        </a:p>
      </dsp:txBody>
      <dsp:txXfrm>
        <a:off x="2522488" y="1467976"/>
        <a:ext cx="1631284" cy="1105937"/>
      </dsp:txXfrm>
    </dsp:sp>
    <dsp:sp modelId="{4C6CFD74-9A83-434B-BD86-65154AE017E1}">
      <dsp:nvSpPr>
        <dsp:cNvPr id="0" name=""/>
        <dsp:cNvSpPr/>
      </dsp:nvSpPr>
      <dsp:spPr>
        <a:xfrm>
          <a:off x="4213614" y="1525026"/>
          <a:ext cx="1273486" cy="99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14300" lvl="1" indent="-114300" algn="l" defTabSz="622300">
            <a:lnSpc>
              <a:spcPct val="90000"/>
            </a:lnSpc>
            <a:spcBef>
              <a:spcPct val="0"/>
            </a:spcBef>
            <a:spcAft>
              <a:spcPct val="15000"/>
            </a:spcAft>
            <a:buChar char="•"/>
          </a:pPr>
          <a:r>
            <a:rPr lang="en-SG" sz="1400" kern="1200" dirty="0"/>
            <a:t>Network layer</a:t>
          </a:r>
        </a:p>
      </dsp:txBody>
      <dsp:txXfrm>
        <a:off x="4213614" y="1525026"/>
        <a:ext cx="1273486" cy="990600"/>
      </dsp:txXfrm>
    </dsp:sp>
    <dsp:sp modelId="{ACAA589C-E50B-461B-9FD7-BDE3253BA76A}">
      <dsp:nvSpPr>
        <dsp:cNvPr id="0" name=""/>
        <dsp:cNvSpPr/>
      </dsp:nvSpPr>
      <dsp:spPr>
        <a:xfrm rot="5400000">
          <a:off x="4189956" y="3937916"/>
          <a:ext cx="1040130" cy="1184151"/>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7E990B9-0690-46CB-9868-73CBB2E3CD5F}">
      <dsp:nvSpPr>
        <dsp:cNvPr id="0" name=""/>
        <dsp:cNvSpPr/>
      </dsp:nvSpPr>
      <dsp:spPr>
        <a:xfrm>
          <a:off x="3914385" y="2784911"/>
          <a:ext cx="1750966" cy="1225619"/>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SG" sz="3600" kern="1200" dirty="0"/>
            <a:t>Layer 3</a:t>
          </a:r>
        </a:p>
      </dsp:txBody>
      <dsp:txXfrm>
        <a:off x="3974226" y="2844752"/>
        <a:ext cx="1631284" cy="1105937"/>
      </dsp:txXfrm>
    </dsp:sp>
    <dsp:sp modelId="{439E26C6-9BE4-4F88-9588-EE3AAA703C8C}">
      <dsp:nvSpPr>
        <dsp:cNvPr id="0" name=""/>
        <dsp:cNvSpPr/>
      </dsp:nvSpPr>
      <dsp:spPr>
        <a:xfrm>
          <a:off x="5665352" y="2901802"/>
          <a:ext cx="1273486" cy="99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14300" lvl="1" indent="-114300" algn="l" defTabSz="622300">
            <a:lnSpc>
              <a:spcPct val="90000"/>
            </a:lnSpc>
            <a:spcBef>
              <a:spcPct val="0"/>
            </a:spcBef>
            <a:spcAft>
              <a:spcPct val="15000"/>
            </a:spcAft>
            <a:buChar char="•"/>
          </a:pPr>
          <a:r>
            <a:rPr lang="en-SG" sz="1400" kern="1200" dirty="0"/>
            <a:t>Cloud management layer</a:t>
          </a:r>
        </a:p>
      </dsp:txBody>
      <dsp:txXfrm>
        <a:off x="5665352" y="2901802"/>
        <a:ext cx="1273486" cy="990600"/>
      </dsp:txXfrm>
    </dsp:sp>
    <dsp:sp modelId="{A8693E54-F5C7-416D-BD3A-20BF2C1F53C2}">
      <dsp:nvSpPr>
        <dsp:cNvPr id="0" name=""/>
        <dsp:cNvSpPr/>
      </dsp:nvSpPr>
      <dsp:spPr>
        <a:xfrm>
          <a:off x="5366122" y="4161686"/>
          <a:ext cx="1750966" cy="1225619"/>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SG" sz="3600" kern="1200" dirty="0"/>
            <a:t>Layer 4</a:t>
          </a:r>
        </a:p>
      </dsp:txBody>
      <dsp:txXfrm>
        <a:off x="5425963" y="4221527"/>
        <a:ext cx="1631284" cy="11059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0076A4-26D5-410F-B89E-B4F5FD9DD43E}">
      <dsp:nvSpPr>
        <dsp:cNvPr id="0" name=""/>
        <dsp:cNvSpPr/>
      </dsp:nvSpPr>
      <dsp:spPr>
        <a:xfrm>
          <a:off x="0" y="34337"/>
          <a:ext cx="6513603" cy="111727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SG" sz="2000" kern="1200"/>
            <a:t>This layer is the lowest layer in the cloud architecture.</a:t>
          </a:r>
          <a:endParaRPr lang="en-US" sz="2000" kern="1200"/>
        </a:p>
      </dsp:txBody>
      <dsp:txXfrm>
        <a:off x="54541" y="88878"/>
        <a:ext cx="6404521" cy="1008188"/>
      </dsp:txXfrm>
    </dsp:sp>
    <dsp:sp modelId="{D2B151EB-896F-48FB-89D0-813B16A15554}">
      <dsp:nvSpPr>
        <dsp:cNvPr id="0" name=""/>
        <dsp:cNvSpPr/>
      </dsp:nvSpPr>
      <dsp:spPr>
        <a:xfrm>
          <a:off x="0" y="1209207"/>
          <a:ext cx="6513603" cy="1117270"/>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SG" sz="2000" kern="1200"/>
            <a:t>All the users or client belong to this layer.</a:t>
          </a:r>
          <a:endParaRPr lang="en-US" sz="2000" kern="1200"/>
        </a:p>
      </dsp:txBody>
      <dsp:txXfrm>
        <a:off x="54541" y="1263748"/>
        <a:ext cx="6404521" cy="1008188"/>
      </dsp:txXfrm>
    </dsp:sp>
    <dsp:sp modelId="{EE31DD83-61B6-4EC3-9BFA-DAB730BC2228}">
      <dsp:nvSpPr>
        <dsp:cNvPr id="0" name=""/>
        <dsp:cNvSpPr/>
      </dsp:nvSpPr>
      <dsp:spPr>
        <a:xfrm>
          <a:off x="0" y="2384077"/>
          <a:ext cx="6513603" cy="111727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SG" sz="2000" kern="1200"/>
            <a:t>This is the place where client initiates the connection to the cloud.</a:t>
          </a:r>
          <a:endParaRPr lang="en-US" sz="2000" kern="1200"/>
        </a:p>
      </dsp:txBody>
      <dsp:txXfrm>
        <a:off x="54541" y="2438618"/>
        <a:ext cx="6404521" cy="1008188"/>
      </dsp:txXfrm>
    </dsp:sp>
    <dsp:sp modelId="{2D39A060-55B8-438C-ACD7-A28E522D1C87}">
      <dsp:nvSpPr>
        <dsp:cNvPr id="0" name=""/>
        <dsp:cNvSpPr/>
      </dsp:nvSpPr>
      <dsp:spPr>
        <a:xfrm>
          <a:off x="0" y="3558948"/>
          <a:ext cx="6513603" cy="1117270"/>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SG" sz="2000" kern="1200"/>
            <a:t>The client can be any device including thin/thick client.</a:t>
          </a:r>
          <a:endParaRPr lang="en-US" sz="2000" kern="1200"/>
        </a:p>
      </dsp:txBody>
      <dsp:txXfrm>
        <a:off x="54541" y="3613489"/>
        <a:ext cx="6404521" cy="1008188"/>
      </dsp:txXfrm>
    </dsp:sp>
    <dsp:sp modelId="{6DB088C1-1305-4BCA-AFC5-A8042CC74C28}">
      <dsp:nvSpPr>
        <dsp:cNvPr id="0" name=""/>
        <dsp:cNvSpPr/>
      </dsp:nvSpPr>
      <dsp:spPr>
        <a:xfrm>
          <a:off x="0" y="4733818"/>
          <a:ext cx="6513603" cy="111727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SG" sz="2000" kern="1200"/>
            <a:t>Usually a cloud application can be accessed in the same way as web application but the properties of cloud application is significantly different from web application.</a:t>
          </a:r>
          <a:endParaRPr lang="en-US" sz="2000" kern="1200"/>
        </a:p>
      </dsp:txBody>
      <dsp:txXfrm>
        <a:off x="54541" y="4788359"/>
        <a:ext cx="6404521" cy="10081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8A43C0-73F2-4EE0-9B24-F4630DCD31B6}">
      <dsp:nvSpPr>
        <dsp:cNvPr id="0" name=""/>
        <dsp:cNvSpPr/>
      </dsp:nvSpPr>
      <dsp:spPr>
        <a:xfrm>
          <a:off x="0" y="49796"/>
          <a:ext cx="6513603" cy="106140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SG" sz="1900" kern="1200"/>
            <a:t>This layer allows the users to connect to the cloud.</a:t>
          </a:r>
          <a:endParaRPr lang="en-US" sz="1900" kern="1200"/>
        </a:p>
      </dsp:txBody>
      <dsp:txXfrm>
        <a:off x="51814" y="101610"/>
        <a:ext cx="6409975" cy="957778"/>
      </dsp:txXfrm>
    </dsp:sp>
    <dsp:sp modelId="{1BC7BA88-644B-4126-9772-B36116B37B90}">
      <dsp:nvSpPr>
        <dsp:cNvPr id="0" name=""/>
        <dsp:cNvSpPr/>
      </dsp:nvSpPr>
      <dsp:spPr>
        <a:xfrm>
          <a:off x="0" y="1165923"/>
          <a:ext cx="6513603" cy="1061406"/>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SG" sz="1900" kern="1200"/>
            <a:t>The whole cloud infrastructure is dependent on this connection where the services are offered to the customers.</a:t>
          </a:r>
          <a:endParaRPr lang="en-US" sz="1900" kern="1200"/>
        </a:p>
      </dsp:txBody>
      <dsp:txXfrm>
        <a:off x="51814" y="1217737"/>
        <a:ext cx="6409975" cy="957778"/>
      </dsp:txXfrm>
    </dsp:sp>
    <dsp:sp modelId="{4774630C-C17E-4D78-8A21-DD1B60A25FDE}">
      <dsp:nvSpPr>
        <dsp:cNvPr id="0" name=""/>
        <dsp:cNvSpPr/>
      </dsp:nvSpPr>
      <dsp:spPr>
        <a:xfrm>
          <a:off x="0" y="2282049"/>
          <a:ext cx="6513603" cy="1061406"/>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SG" sz="1900" kern="1200"/>
            <a:t>For the case of public cloud the connection is through Internet.</a:t>
          </a:r>
          <a:endParaRPr lang="en-US" sz="1900" kern="1200"/>
        </a:p>
      </dsp:txBody>
      <dsp:txXfrm>
        <a:off x="51814" y="2333863"/>
        <a:ext cx="6409975" cy="957778"/>
      </dsp:txXfrm>
    </dsp:sp>
    <dsp:sp modelId="{DE4C3069-52C5-4FFA-8119-DE7E1D6730C2}">
      <dsp:nvSpPr>
        <dsp:cNvPr id="0" name=""/>
        <dsp:cNvSpPr/>
      </dsp:nvSpPr>
      <dsp:spPr>
        <a:xfrm>
          <a:off x="0" y="3398176"/>
          <a:ext cx="6513603" cy="1061406"/>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SG" sz="1900" kern="1200"/>
            <a:t>In the case of private cloud, the connectivity may be provided by a local area network (LAN).</a:t>
          </a:r>
          <a:endParaRPr lang="en-US" sz="1900" kern="1200"/>
        </a:p>
      </dsp:txBody>
      <dsp:txXfrm>
        <a:off x="51814" y="3449990"/>
        <a:ext cx="6409975" cy="957778"/>
      </dsp:txXfrm>
    </dsp:sp>
    <dsp:sp modelId="{02B38537-EFFB-410B-8CE5-23784FE242EA}">
      <dsp:nvSpPr>
        <dsp:cNvPr id="0" name=""/>
        <dsp:cNvSpPr/>
      </dsp:nvSpPr>
      <dsp:spPr>
        <a:xfrm>
          <a:off x="0" y="4459582"/>
          <a:ext cx="6513603"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SG" sz="1500" kern="1200"/>
            <a:t>Even in this case, the cloud completely depends on the network that is used.</a:t>
          </a:r>
          <a:endParaRPr lang="en-US" sz="1500" kern="1200"/>
        </a:p>
      </dsp:txBody>
      <dsp:txXfrm>
        <a:off x="0" y="4459582"/>
        <a:ext cx="6513603" cy="314640"/>
      </dsp:txXfrm>
    </dsp:sp>
    <dsp:sp modelId="{58CDCEDA-CA17-4BF9-9E39-CF13BA2888F3}">
      <dsp:nvSpPr>
        <dsp:cNvPr id="0" name=""/>
        <dsp:cNvSpPr/>
      </dsp:nvSpPr>
      <dsp:spPr>
        <a:xfrm>
          <a:off x="0" y="4774222"/>
          <a:ext cx="6513603" cy="1061406"/>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SG" sz="1900" kern="1200"/>
            <a:t>Usually, when accessing the public or private cloud, the users require minimum bandwidth which is sometimes defined by the cloud providers.</a:t>
          </a:r>
          <a:endParaRPr lang="en-US" sz="1900" kern="1200"/>
        </a:p>
      </dsp:txBody>
      <dsp:txXfrm>
        <a:off x="51814" y="4826036"/>
        <a:ext cx="6409975" cy="9577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7C24A0-A55F-431D-A50E-195799BD8222}">
      <dsp:nvSpPr>
        <dsp:cNvPr id="0" name=""/>
        <dsp:cNvSpPr/>
      </dsp:nvSpPr>
      <dsp:spPr>
        <a:xfrm>
          <a:off x="0" y="30481"/>
          <a:ext cx="6513603" cy="111881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SG" sz="2000" kern="1200"/>
            <a:t>This layer consists of the software that are used in managing the cloud.</a:t>
          </a:r>
          <a:endParaRPr lang="en-US" sz="2000" kern="1200"/>
        </a:p>
      </dsp:txBody>
      <dsp:txXfrm>
        <a:off x="54616" y="85097"/>
        <a:ext cx="6404371" cy="1009580"/>
      </dsp:txXfrm>
    </dsp:sp>
    <dsp:sp modelId="{D487B5FC-30E8-486B-82DF-2FC89C534EEA}">
      <dsp:nvSpPr>
        <dsp:cNvPr id="0" name=""/>
        <dsp:cNvSpPr/>
      </dsp:nvSpPr>
      <dsp:spPr>
        <a:xfrm>
          <a:off x="0" y="1206894"/>
          <a:ext cx="6513603" cy="1118812"/>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SG" sz="2000" kern="1200"/>
            <a:t>The software can be a cloud OS, a software that acts as an interface between the data center and the user or a management software that allows managing resources.</a:t>
          </a:r>
          <a:endParaRPr lang="en-US" sz="2000" kern="1200"/>
        </a:p>
      </dsp:txBody>
      <dsp:txXfrm>
        <a:off x="54616" y="1261510"/>
        <a:ext cx="6404371" cy="1009580"/>
      </dsp:txXfrm>
    </dsp:sp>
    <dsp:sp modelId="{19D265D1-43E2-4F6E-829D-BAB257D4DDFE}">
      <dsp:nvSpPr>
        <dsp:cNvPr id="0" name=""/>
        <dsp:cNvSpPr/>
      </dsp:nvSpPr>
      <dsp:spPr>
        <a:xfrm>
          <a:off x="0" y="2383306"/>
          <a:ext cx="6513603" cy="1118812"/>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SG" sz="2000" kern="1200" dirty="0"/>
            <a:t>These software usually provides resource management, optimization and internal cloud governance.</a:t>
          </a:r>
          <a:endParaRPr lang="en-US" sz="2000" kern="1200" dirty="0"/>
        </a:p>
      </dsp:txBody>
      <dsp:txXfrm>
        <a:off x="54616" y="2437922"/>
        <a:ext cx="6404371" cy="1009580"/>
      </dsp:txXfrm>
    </dsp:sp>
    <dsp:sp modelId="{FE934342-ACF0-402D-9119-3AF309A47FCC}">
      <dsp:nvSpPr>
        <dsp:cNvPr id="0" name=""/>
        <dsp:cNvSpPr/>
      </dsp:nvSpPr>
      <dsp:spPr>
        <a:xfrm>
          <a:off x="0" y="3559719"/>
          <a:ext cx="6513603" cy="1118812"/>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SG" sz="2000" kern="1200"/>
            <a:t>This layer comes under the preview of service-level agreement (SLA).</a:t>
          </a:r>
          <a:endParaRPr lang="en-US" sz="2000" kern="1200"/>
        </a:p>
      </dsp:txBody>
      <dsp:txXfrm>
        <a:off x="54616" y="3614335"/>
        <a:ext cx="6404371" cy="1009580"/>
      </dsp:txXfrm>
    </dsp:sp>
    <dsp:sp modelId="{818D9652-7839-4C04-911E-D8CE697EB8F9}">
      <dsp:nvSpPr>
        <dsp:cNvPr id="0" name=""/>
        <dsp:cNvSpPr/>
      </dsp:nvSpPr>
      <dsp:spPr>
        <a:xfrm>
          <a:off x="0" y="4736131"/>
          <a:ext cx="6513603" cy="1118812"/>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SG" sz="2000" kern="1200" dirty="0"/>
            <a:t>Any delay in processing or any discrepancy in service provisioning may lead to an SLA violation.</a:t>
          </a:r>
          <a:endParaRPr lang="en-US" sz="2000" kern="1200" dirty="0"/>
        </a:p>
      </dsp:txBody>
      <dsp:txXfrm>
        <a:off x="54616" y="4790747"/>
        <a:ext cx="6404371" cy="10095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40CD46-5125-4456-99EB-F7470FF0F0B5}">
      <dsp:nvSpPr>
        <dsp:cNvPr id="0" name=""/>
        <dsp:cNvSpPr/>
      </dsp:nvSpPr>
      <dsp:spPr>
        <a:xfrm>
          <a:off x="0" y="1912"/>
          <a:ext cx="5181600" cy="8360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360" tIns="86360" rIns="86360" bIns="86360" numCol="1" spcCol="1270" anchor="ctr" anchorCtr="0">
          <a:noAutofit/>
        </a:bodyPr>
        <a:lstStyle/>
        <a:p>
          <a:pPr marL="0" lvl="0" indent="0" algn="ctr" defTabSz="1511300">
            <a:lnSpc>
              <a:spcPct val="90000"/>
            </a:lnSpc>
            <a:spcBef>
              <a:spcPct val="0"/>
            </a:spcBef>
            <a:spcAft>
              <a:spcPct val="35000"/>
            </a:spcAft>
            <a:buNone/>
          </a:pPr>
          <a:r>
            <a:rPr lang="en-SG" sz="3400" kern="1200" dirty="0"/>
            <a:t>Application</a:t>
          </a:r>
        </a:p>
      </dsp:txBody>
      <dsp:txXfrm>
        <a:off x="0" y="1912"/>
        <a:ext cx="5181600" cy="836060"/>
      </dsp:txXfrm>
    </dsp:sp>
    <dsp:sp modelId="{575455CF-E765-4720-A66F-73DDFDA5EBC5}">
      <dsp:nvSpPr>
        <dsp:cNvPr id="0" name=""/>
        <dsp:cNvSpPr/>
      </dsp:nvSpPr>
      <dsp:spPr>
        <a:xfrm>
          <a:off x="0" y="879775"/>
          <a:ext cx="5181600" cy="8360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360" tIns="86360" rIns="86360" bIns="86360" numCol="1" spcCol="1270" anchor="ctr" anchorCtr="0">
          <a:noAutofit/>
        </a:bodyPr>
        <a:lstStyle/>
        <a:p>
          <a:pPr marL="0" lvl="0" indent="0" algn="ctr" defTabSz="1511300">
            <a:lnSpc>
              <a:spcPct val="90000"/>
            </a:lnSpc>
            <a:spcBef>
              <a:spcPct val="0"/>
            </a:spcBef>
            <a:spcAft>
              <a:spcPct val="35000"/>
            </a:spcAft>
            <a:buNone/>
          </a:pPr>
          <a:r>
            <a:rPr lang="en-SG" sz="3400" kern="1200" dirty="0"/>
            <a:t>Platform</a:t>
          </a:r>
        </a:p>
      </dsp:txBody>
      <dsp:txXfrm>
        <a:off x="0" y="879775"/>
        <a:ext cx="5181600" cy="836060"/>
      </dsp:txXfrm>
    </dsp:sp>
    <dsp:sp modelId="{BD69885E-D931-412F-AE51-3026531E9758}">
      <dsp:nvSpPr>
        <dsp:cNvPr id="0" name=""/>
        <dsp:cNvSpPr/>
      </dsp:nvSpPr>
      <dsp:spPr>
        <a:xfrm>
          <a:off x="0" y="1757638"/>
          <a:ext cx="5181600" cy="8360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360" tIns="86360" rIns="86360" bIns="86360" numCol="1" spcCol="1270" anchor="ctr" anchorCtr="0">
          <a:noAutofit/>
        </a:bodyPr>
        <a:lstStyle/>
        <a:p>
          <a:pPr marL="0" lvl="0" indent="0" algn="ctr" defTabSz="1511300">
            <a:lnSpc>
              <a:spcPct val="90000"/>
            </a:lnSpc>
            <a:spcBef>
              <a:spcPct val="0"/>
            </a:spcBef>
            <a:spcAft>
              <a:spcPct val="35000"/>
            </a:spcAft>
            <a:buNone/>
          </a:pPr>
          <a:r>
            <a:rPr lang="en-SG" sz="3400" kern="1200" dirty="0"/>
            <a:t>Virtualized Infrastructure</a:t>
          </a:r>
        </a:p>
      </dsp:txBody>
      <dsp:txXfrm>
        <a:off x="0" y="1757638"/>
        <a:ext cx="5181600" cy="836060"/>
      </dsp:txXfrm>
    </dsp:sp>
    <dsp:sp modelId="{B87B99D0-4410-4142-84F1-2697EED4A1C6}">
      <dsp:nvSpPr>
        <dsp:cNvPr id="0" name=""/>
        <dsp:cNvSpPr/>
      </dsp:nvSpPr>
      <dsp:spPr>
        <a:xfrm>
          <a:off x="0" y="2635502"/>
          <a:ext cx="5181600" cy="8360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360" tIns="86360" rIns="86360" bIns="86360" numCol="1" spcCol="1270" anchor="ctr" anchorCtr="0">
          <a:noAutofit/>
        </a:bodyPr>
        <a:lstStyle/>
        <a:p>
          <a:pPr marL="0" lvl="0" indent="0" algn="ctr" defTabSz="1511300">
            <a:lnSpc>
              <a:spcPct val="90000"/>
            </a:lnSpc>
            <a:spcBef>
              <a:spcPct val="0"/>
            </a:spcBef>
            <a:spcAft>
              <a:spcPct val="35000"/>
            </a:spcAft>
            <a:buNone/>
          </a:pPr>
          <a:r>
            <a:rPr lang="en-SG" sz="3400" kern="1200" dirty="0"/>
            <a:t>Virtualization</a:t>
          </a:r>
        </a:p>
      </dsp:txBody>
      <dsp:txXfrm>
        <a:off x="0" y="2635502"/>
        <a:ext cx="5181600" cy="836060"/>
      </dsp:txXfrm>
    </dsp:sp>
    <dsp:sp modelId="{18EB9487-E516-4CD6-8637-983F656AFE9D}">
      <dsp:nvSpPr>
        <dsp:cNvPr id="0" name=""/>
        <dsp:cNvSpPr/>
      </dsp:nvSpPr>
      <dsp:spPr>
        <a:xfrm>
          <a:off x="0" y="3513365"/>
          <a:ext cx="5181600" cy="8360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360" tIns="86360" rIns="86360" bIns="86360" numCol="1" spcCol="1270" anchor="ctr" anchorCtr="0">
          <a:noAutofit/>
        </a:bodyPr>
        <a:lstStyle/>
        <a:p>
          <a:pPr marL="0" lvl="0" indent="0" algn="ctr" defTabSz="1511300">
            <a:lnSpc>
              <a:spcPct val="90000"/>
            </a:lnSpc>
            <a:spcBef>
              <a:spcPct val="0"/>
            </a:spcBef>
            <a:spcAft>
              <a:spcPct val="35000"/>
            </a:spcAft>
            <a:buNone/>
          </a:pPr>
          <a:r>
            <a:rPr lang="en-SG" sz="3400" kern="1200" dirty="0"/>
            <a:t>Server/Storage/Data </a:t>
          </a:r>
          <a:r>
            <a:rPr lang="en-SG" sz="3400" kern="1200" dirty="0" err="1"/>
            <a:t>Center</a:t>
          </a:r>
          <a:endParaRPr lang="en-SG" sz="3400" kern="1200" dirty="0"/>
        </a:p>
      </dsp:txBody>
      <dsp:txXfrm>
        <a:off x="0" y="3513365"/>
        <a:ext cx="5181600" cy="8360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7F4B8-5216-4EB2-B2C1-44B0AB04EC34}">
      <dsp:nvSpPr>
        <dsp:cNvPr id="0" name=""/>
        <dsp:cNvSpPr/>
      </dsp:nvSpPr>
      <dsp:spPr>
        <a:xfrm rot="5400000">
          <a:off x="1158338" y="1550524"/>
          <a:ext cx="777249" cy="884870"/>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694AD8-8A9B-4AEB-865A-006F24ED5E26}">
      <dsp:nvSpPr>
        <dsp:cNvPr id="0" name=""/>
        <dsp:cNvSpPr/>
      </dsp:nvSpPr>
      <dsp:spPr>
        <a:xfrm>
          <a:off x="2546" y="688928"/>
          <a:ext cx="3208166" cy="915858"/>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SG" sz="2300" kern="1200" dirty="0"/>
            <a:t>Stand-alone application</a:t>
          </a:r>
        </a:p>
      </dsp:txBody>
      <dsp:txXfrm>
        <a:off x="47263" y="733645"/>
        <a:ext cx="3118732" cy="826424"/>
      </dsp:txXfrm>
    </dsp:sp>
    <dsp:sp modelId="{2F1342BC-77D8-46C1-87DF-4B9F81D0E534}">
      <dsp:nvSpPr>
        <dsp:cNvPr id="0" name=""/>
        <dsp:cNvSpPr/>
      </dsp:nvSpPr>
      <dsp:spPr>
        <a:xfrm>
          <a:off x="2260844" y="776276"/>
          <a:ext cx="951627" cy="740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endParaRPr lang="en-SG" sz="1800" kern="1200"/>
        </a:p>
      </dsp:txBody>
      <dsp:txXfrm>
        <a:off x="2260844" y="776276"/>
        <a:ext cx="951627" cy="740237"/>
      </dsp:txXfrm>
    </dsp:sp>
    <dsp:sp modelId="{7FF196FD-78CC-48D0-8DB3-F8546F4826C4}">
      <dsp:nvSpPr>
        <dsp:cNvPr id="0" name=""/>
        <dsp:cNvSpPr/>
      </dsp:nvSpPr>
      <dsp:spPr>
        <a:xfrm rot="5400000">
          <a:off x="2512099" y="2579336"/>
          <a:ext cx="777249" cy="884870"/>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E4B7EF1-D4C5-4798-AC70-6A42173736A9}">
      <dsp:nvSpPr>
        <dsp:cNvPr id="0" name=""/>
        <dsp:cNvSpPr/>
      </dsp:nvSpPr>
      <dsp:spPr>
        <a:xfrm>
          <a:off x="1875272" y="1717739"/>
          <a:ext cx="3528430" cy="915858"/>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SG" sz="2300" kern="1200" dirty="0"/>
            <a:t>Web application</a:t>
          </a:r>
        </a:p>
      </dsp:txBody>
      <dsp:txXfrm>
        <a:off x="1919989" y="1762456"/>
        <a:ext cx="3438996" cy="826424"/>
      </dsp:txXfrm>
    </dsp:sp>
    <dsp:sp modelId="{828608CC-6C91-4C62-A28D-CE9273874E52}">
      <dsp:nvSpPr>
        <dsp:cNvPr id="0" name=""/>
        <dsp:cNvSpPr/>
      </dsp:nvSpPr>
      <dsp:spPr>
        <a:xfrm>
          <a:off x="3961741" y="1805087"/>
          <a:ext cx="951627" cy="740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endParaRPr lang="en-SG" sz="1800" kern="1200"/>
        </a:p>
      </dsp:txBody>
      <dsp:txXfrm>
        <a:off x="3961741" y="1805087"/>
        <a:ext cx="951627" cy="740237"/>
      </dsp:txXfrm>
    </dsp:sp>
    <dsp:sp modelId="{5A587E04-2FDF-44FE-B95D-8D89028BBCA1}">
      <dsp:nvSpPr>
        <dsp:cNvPr id="0" name=""/>
        <dsp:cNvSpPr/>
      </dsp:nvSpPr>
      <dsp:spPr>
        <a:xfrm>
          <a:off x="3339729" y="2675975"/>
          <a:ext cx="2366806" cy="915858"/>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SG" sz="2300" kern="1200" dirty="0"/>
            <a:t>Cloud application</a:t>
          </a:r>
        </a:p>
      </dsp:txBody>
      <dsp:txXfrm>
        <a:off x="3384446" y="2720692"/>
        <a:ext cx="2277372" cy="826424"/>
      </dsp:txXfrm>
    </dsp:sp>
    <dsp:sp modelId="{45811807-C8D1-4C76-9A01-2EE7310A2CF7}">
      <dsp:nvSpPr>
        <dsp:cNvPr id="0" name=""/>
        <dsp:cNvSpPr/>
      </dsp:nvSpPr>
      <dsp:spPr>
        <a:xfrm>
          <a:off x="4921693" y="2833899"/>
          <a:ext cx="951627" cy="740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171450" lvl="1" indent="-171450" algn="l" defTabSz="844550">
            <a:lnSpc>
              <a:spcPct val="90000"/>
            </a:lnSpc>
            <a:spcBef>
              <a:spcPct val="0"/>
            </a:spcBef>
            <a:spcAft>
              <a:spcPct val="15000"/>
            </a:spcAft>
            <a:buChar char="•"/>
          </a:pPr>
          <a:endParaRPr lang="en-SG" sz="1900" kern="1200"/>
        </a:p>
      </dsp:txBody>
      <dsp:txXfrm>
        <a:off x="4921693" y="2833899"/>
        <a:ext cx="951627" cy="74023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455BB6-29E9-41B2-B7BF-03AF3CFBD95A}">
      <dsp:nvSpPr>
        <dsp:cNvPr id="0" name=""/>
        <dsp:cNvSpPr/>
      </dsp:nvSpPr>
      <dsp:spPr>
        <a:xfrm>
          <a:off x="366267" y="0"/>
          <a:ext cx="1510523" cy="10002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762E3E-AE21-4761-8C2E-26FA2F02B55A}">
      <dsp:nvSpPr>
        <dsp:cNvPr id="0" name=""/>
        <dsp:cNvSpPr/>
      </dsp:nvSpPr>
      <dsp:spPr>
        <a:xfrm>
          <a:off x="366267" y="1095420"/>
          <a:ext cx="4315781" cy="428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00150">
            <a:lnSpc>
              <a:spcPct val="100000"/>
            </a:lnSpc>
            <a:spcBef>
              <a:spcPct val="0"/>
            </a:spcBef>
            <a:spcAft>
              <a:spcPct val="35000"/>
            </a:spcAft>
            <a:buNone/>
            <a:defRPr b="1"/>
          </a:pPr>
          <a:r>
            <a:rPr lang="en-SG" sz="2700" b="1" kern="1200"/>
            <a:t>Evaluation:</a:t>
          </a:r>
          <a:endParaRPr lang="en-US" sz="2700" kern="1200"/>
        </a:p>
      </dsp:txBody>
      <dsp:txXfrm>
        <a:off x="366267" y="1095420"/>
        <a:ext cx="4315781" cy="428670"/>
      </dsp:txXfrm>
    </dsp:sp>
    <dsp:sp modelId="{874B7ABD-A8F9-4CE6-9980-5E3DAE98E4D7}">
      <dsp:nvSpPr>
        <dsp:cNvPr id="0" name=""/>
        <dsp:cNvSpPr/>
      </dsp:nvSpPr>
      <dsp:spPr>
        <a:xfrm>
          <a:off x="366267" y="1568365"/>
          <a:ext cx="4315781" cy="1774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0" i="0" kern="1200" dirty="0"/>
            <a:t>Cloud migration evaluation is a critical step in the cloud migration process. It involves assessing the readiness of an organization's applications, data, and infrastructure for migration to the cloud. The evaluation helps identify potential challenges, risks, and opportunities, allowing organizations to make informed decisions and create a successful cloud migration plan.</a:t>
          </a:r>
          <a:r>
            <a:rPr lang="en-SG" sz="1700" kern="1200" dirty="0"/>
            <a:t>compliance and licensing needs are identified to build a business case for moving to the cloud.</a:t>
          </a:r>
          <a:endParaRPr lang="en-US" sz="1700" kern="1200" dirty="0"/>
        </a:p>
      </dsp:txBody>
      <dsp:txXfrm>
        <a:off x="366267" y="1568365"/>
        <a:ext cx="4315781" cy="1774759"/>
      </dsp:txXfrm>
    </dsp:sp>
    <dsp:sp modelId="{99CC2FC8-8748-4B07-A24A-8A48BC2C6DCA}">
      <dsp:nvSpPr>
        <dsp:cNvPr id="0" name=""/>
        <dsp:cNvSpPr/>
      </dsp:nvSpPr>
      <dsp:spPr>
        <a:xfrm>
          <a:off x="5437310" y="0"/>
          <a:ext cx="1510523" cy="10002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2E4F0A-6C2E-4CF7-8DFA-63A4BAEAD219}">
      <dsp:nvSpPr>
        <dsp:cNvPr id="0" name=""/>
        <dsp:cNvSpPr/>
      </dsp:nvSpPr>
      <dsp:spPr>
        <a:xfrm>
          <a:off x="5437310" y="1095420"/>
          <a:ext cx="4315781" cy="428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00150">
            <a:lnSpc>
              <a:spcPct val="100000"/>
            </a:lnSpc>
            <a:spcBef>
              <a:spcPct val="0"/>
            </a:spcBef>
            <a:spcAft>
              <a:spcPct val="35000"/>
            </a:spcAft>
            <a:buNone/>
            <a:defRPr b="1"/>
          </a:pPr>
          <a:r>
            <a:rPr lang="en-SG" sz="2700" b="1" kern="1200" dirty="0"/>
            <a:t>Migration Strategy:</a:t>
          </a:r>
          <a:endParaRPr lang="en-US" sz="2700" kern="1200" dirty="0"/>
        </a:p>
      </dsp:txBody>
      <dsp:txXfrm>
        <a:off x="5437310" y="1095420"/>
        <a:ext cx="4315781" cy="428670"/>
      </dsp:txXfrm>
    </dsp:sp>
    <dsp:sp modelId="{EDFFD7D1-6BC6-4CB1-90A3-F32E698311C5}">
      <dsp:nvSpPr>
        <dsp:cNvPr id="0" name=""/>
        <dsp:cNvSpPr/>
      </dsp:nvSpPr>
      <dsp:spPr>
        <a:xfrm>
          <a:off x="5437310" y="1568365"/>
          <a:ext cx="4315781" cy="1774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SG" sz="1700" kern="1200" dirty="0"/>
            <a:t>Based on the evaluation, any migration strategy from “5 R’s” can be chosen .</a:t>
          </a:r>
          <a:endParaRPr lang="en-US" sz="1700" kern="1200" dirty="0"/>
        </a:p>
      </dsp:txBody>
      <dsp:txXfrm>
        <a:off x="5437310" y="1568365"/>
        <a:ext cx="4315781" cy="177475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91A0E2-23FE-45AB-AA3F-C195BEFAC8F1}">
      <dsp:nvSpPr>
        <dsp:cNvPr id="0" name=""/>
        <dsp:cNvSpPr/>
      </dsp:nvSpPr>
      <dsp:spPr>
        <a:xfrm>
          <a:off x="559800" y="16934"/>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293A1C-4653-4A5C-8388-F02136123495}">
      <dsp:nvSpPr>
        <dsp:cNvPr id="0" name=""/>
        <dsp:cNvSpPr/>
      </dsp:nvSpPr>
      <dsp:spPr>
        <a:xfrm>
          <a:off x="559800" y="176247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SG" sz="3600" b="1" kern="1200"/>
            <a:t>Prototyping:</a:t>
          </a:r>
          <a:endParaRPr lang="en-US" sz="3600" kern="1200"/>
        </a:p>
      </dsp:txBody>
      <dsp:txXfrm>
        <a:off x="559800" y="1762471"/>
        <a:ext cx="4320000" cy="648000"/>
      </dsp:txXfrm>
    </dsp:sp>
    <dsp:sp modelId="{85FA6E96-69F8-4557-A74E-FD82F1C01CD7}">
      <dsp:nvSpPr>
        <dsp:cNvPr id="0" name=""/>
        <dsp:cNvSpPr/>
      </dsp:nvSpPr>
      <dsp:spPr>
        <a:xfrm>
          <a:off x="559800" y="2519093"/>
          <a:ext cx="4320000" cy="2928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SG" sz="1700" kern="1200"/>
            <a:t>Migration activity is preceded by a prototyping activity to validate and ensure that a small portion of the applications are tested on the cloud environment with test data setup.</a:t>
          </a:r>
          <a:endParaRPr lang="en-US" sz="1700" kern="1200"/>
        </a:p>
      </dsp:txBody>
      <dsp:txXfrm>
        <a:off x="559800" y="2519093"/>
        <a:ext cx="4320000" cy="2928941"/>
      </dsp:txXfrm>
    </dsp:sp>
    <dsp:sp modelId="{662D0373-C174-4A27-B2F0-6BC99CDEDCC6}">
      <dsp:nvSpPr>
        <dsp:cNvPr id="0" name=""/>
        <dsp:cNvSpPr/>
      </dsp:nvSpPr>
      <dsp:spPr>
        <a:xfrm>
          <a:off x="5635800" y="16934"/>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EDAF55-204D-475C-8BD6-026DBCBF0EF2}">
      <dsp:nvSpPr>
        <dsp:cNvPr id="0" name=""/>
        <dsp:cNvSpPr/>
      </dsp:nvSpPr>
      <dsp:spPr>
        <a:xfrm>
          <a:off x="5603875" y="1382218"/>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SG" sz="3600" b="1" kern="1200" dirty="0"/>
            <a:t>Provisioning:</a:t>
          </a:r>
          <a:endParaRPr lang="en-US" sz="3600" kern="1200" dirty="0"/>
        </a:p>
      </dsp:txBody>
      <dsp:txXfrm>
        <a:off x="5603875" y="1382218"/>
        <a:ext cx="4320000" cy="648000"/>
      </dsp:txXfrm>
    </dsp:sp>
    <dsp:sp modelId="{E121CD0A-C224-4786-92E8-BDB85FED3F1B}">
      <dsp:nvSpPr>
        <dsp:cNvPr id="0" name=""/>
        <dsp:cNvSpPr/>
      </dsp:nvSpPr>
      <dsp:spPr>
        <a:xfrm>
          <a:off x="5614502" y="2143544"/>
          <a:ext cx="4320000" cy="2928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Font typeface="Arial" panose="020B0604020202020204" pitchFamily="34" charset="0"/>
            <a:buNone/>
          </a:pPr>
          <a:r>
            <a:rPr lang="en-SG" sz="1700" kern="1200" dirty="0"/>
            <a:t>Cloud servers are </a:t>
          </a:r>
          <a:r>
            <a:rPr lang="en-SG" sz="1700" kern="1200"/>
            <a:t>provisioned  </a:t>
          </a:r>
          <a:r>
            <a:rPr lang="en-SG" sz="1700" kern="1200" dirty="0"/>
            <a:t>and after that applications are deployed on the provider’s platform. </a:t>
          </a:r>
        </a:p>
        <a:p>
          <a:pPr marL="0" lvl="0" indent="0" algn="l" defTabSz="755650">
            <a:lnSpc>
              <a:spcPct val="100000"/>
            </a:lnSpc>
            <a:spcBef>
              <a:spcPct val="0"/>
            </a:spcBef>
            <a:spcAft>
              <a:spcPct val="35000"/>
            </a:spcAft>
            <a:buFont typeface="Arial" panose="020B0604020202020204" pitchFamily="34" charset="0"/>
            <a:buNone/>
          </a:pPr>
          <a:r>
            <a:rPr lang="en-SG" sz="1700" kern="1200" dirty="0"/>
            <a:t>Software configurations are done to match the new environment.</a:t>
          </a:r>
          <a:endParaRPr lang="en-US" sz="1700" kern="1200" dirty="0"/>
        </a:p>
        <a:p>
          <a:pPr marL="0" lvl="0" indent="0" algn="l" defTabSz="755650">
            <a:lnSpc>
              <a:spcPct val="100000"/>
            </a:lnSpc>
            <a:spcBef>
              <a:spcPct val="0"/>
            </a:spcBef>
            <a:spcAft>
              <a:spcPct val="35000"/>
            </a:spcAft>
            <a:buFont typeface="Arial" panose="020B0604020202020204" pitchFamily="34" charset="0"/>
            <a:buNone/>
          </a:pPr>
          <a:r>
            <a:rPr lang="en-SG" sz="1700" kern="1200" dirty="0"/>
            <a:t>All internal and external integration points are properly configured.</a:t>
          </a:r>
          <a:endParaRPr lang="en-US" sz="1700" kern="1200" dirty="0"/>
        </a:p>
        <a:p>
          <a:pPr marL="0" lvl="0" indent="0" algn="l" defTabSz="755650">
            <a:lnSpc>
              <a:spcPct val="100000"/>
            </a:lnSpc>
            <a:spcBef>
              <a:spcPct val="0"/>
            </a:spcBef>
            <a:spcAft>
              <a:spcPct val="35000"/>
            </a:spcAft>
            <a:buFont typeface="Arial" panose="020B0604020202020204" pitchFamily="34" charset="0"/>
            <a:buNone/>
          </a:pPr>
          <a:r>
            <a:rPr lang="en-SG" sz="1700" kern="1200" dirty="0"/>
            <a:t>Web services, batch jobs and operation and management software are set up in the new environments.</a:t>
          </a:r>
          <a:endParaRPr lang="en-US" sz="1700" kern="1200" dirty="0"/>
        </a:p>
      </dsp:txBody>
      <dsp:txXfrm>
        <a:off x="5614502" y="2143544"/>
        <a:ext cx="4320000" cy="292894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F53EDE-3C3D-43EC-977B-B1A753265360}" type="datetimeFigureOut">
              <a:rPr lang="en-SG" smtClean="0"/>
              <a:t>9/9/2023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53CF1C-9A78-4A27-BB44-7E30702F7B36}" type="slidenum">
              <a:rPr lang="en-SG" smtClean="0"/>
              <a:t>‹#›</a:t>
            </a:fld>
            <a:endParaRPr lang="en-SG"/>
          </a:p>
        </p:txBody>
      </p:sp>
    </p:spTree>
    <p:extLst>
      <p:ext uri="{BB962C8B-B14F-4D97-AF65-F5344CB8AC3E}">
        <p14:creationId xmlns:p14="http://schemas.microsoft.com/office/powerpoint/2010/main" val="4281120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4853CF1C-9A78-4A27-BB44-7E30702F7B36}" type="slidenum">
              <a:rPr lang="en-SG" smtClean="0"/>
              <a:t>12</a:t>
            </a:fld>
            <a:endParaRPr lang="en-SG"/>
          </a:p>
        </p:txBody>
      </p:sp>
    </p:spTree>
    <p:extLst>
      <p:ext uri="{BB962C8B-B14F-4D97-AF65-F5344CB8AC3E}">
        <p14:creationId xmlns:p14="http://schemas.microsoft.com/office/powerpoint/2010/main" val="2679822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7D48E-6E1A-4A0C-9B2F-B2C2C630FA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DF02874D-E339-45D1-995B-431AFD160E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90120539-19B3-4D7E-BCAF-639AF9E65D85}"/>
              </a:ext>
            </a:extLst>
          </p:cNvPr>
          <p:cNvSpPr>
            <a:spLocks noGrp="1"/>
          </p:cNvSpPr>
          <p:nvPr>
            <p:ph type="dt" sz="half" idx="10"/>
          </p:nvPr>
        </p:nvSpPr>
        <p:spPr/>
        <p:txBody>
          <a:bodyPr/>
          <a:lstStyle/>
          <a:p>
            <a:fld id="{D5082D96-A44D-4911-9765-098C5F8F4010}" type="datetimeFigureOut">
              <a:rPr lang="en-SG" smtClean="0"/>
              <a:t>9/9/2023</a:t>
            </a:fld>
            <a:endParaRPr lang="en-SG"/>
          </a:p>
        </p:txBody>
      </p:sp>
      <p:sp>
        <p:nvSpPr>
          <p:cNvPr id="5" name="Footer Placeholder 4">
            <a:extLst>
              <a:ext uri="{FF2B5EF4-FFF2-40B4-BE49-F238E27FC236}">
                <a16:creationId xmlns:a16="http://schemas.microsoft.com/office/drawing/2014/main" id="{EDD5C961-7968-4585-92C0-9197943BDAF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E6AD4B8-6683-4AE8-8657-1E97CF420061}"/>
              </a:ext>
            </a:extLst>
          </p:cNvPr>
          <p:cNvSpPr>
            <a:spLocks noGrp="1"/>
          </p:cNvSpPr>
          <p:nvPr>
            <p:ph type="sldNum" sz="quarter" idx="12"/>
          </p:nvPr>
        </p:nvSpPr>
        <p:spPr/>
        <p:txBody>
          <a:bodyPr/>
          <a:lstStyle/>
          <a:p>
            <a:fld id="{1B6B09CB-EC56-4A4A-8156-AB5C8F054ACF}" type="slidenum">
              <a:rPr lang="en-SG" smtClean="0"/>
              <a:t>‹#›</a:t>
            </a:fld>
            <a:endParaRPr lang="en-SG"/>
          </a:p>
        </p:txBody>
      </p:sp>
    </p:spTree>
    <p:extLst>
      <p:ext uri="{BB962C8B-B14F-4D97-AF65-F5344CB8AC3E}">
        <p14:creationId xmlns:p14="http://schemas.microsoft.com/office/powerpoint/2010/main" val="2247675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B68CB-09EA-4FA9-A678-772CB49DB207}"/>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ADEF5C4-F5E8-429B-84FD-AB6F9BF2DB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8F08D68-AD9E-42B8-9CE0-BD61A91E68D9}"/>
              </a:ext>
            </a:extLst>
          </p:cNvPr>
          <p:cNvSpPr>
            <a:spLocks noGrp="1"/>
          </p:cNvSpPr>
          <p:nvPr>
            <p:ph type="dt" sz="half" idx="10"/>
          </p:nvPr>
        </p:nvSpPr>
        <p:spPr/>
        <p:txBody>
          <a:bodyPr/>
          <a:lstStyle/>
          <a:p>
            <a:fld id="{D5082D96-A44D-4911-9765-098C5F8F4010}" type="datetimeFigureOut">
              <a:rPr lang="en-SG" smtClean="0"/>
              <a:t>9/9/2023</a:t>
            </a:fld>
            <a:endParaRPr lang="en-SG"/>
          </a:p>
        </p:txBody>
      </p:sp>
      <p:sp>
        <p:nvSpPr>
          <p:cNvPr id="5" name="Footer Placeholder 4">
            <a:extLst>
              <a:ext uri="{FF2B5EF4-FFF2-40B4-BE49-F238E27FC236}">
                <a16:creationId xmlns:a16="http://schemas.microsoft.com/office/drawing/2014/main" id="{C9EFEE68-03D3-4241-87DA-95B78E1842E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F532348-2B03-488C-B95F-1795EB662637}"/>
              </a:ext>
            </a:extLst>
          </p:cNvPr>
          <p:cNvSpPr>
            <a:spLocks noGrp="1"/>
          </p:cNvSpPr>
          <p:nvPr>
            <p:ph type="sldNum" sz="quarter" idx="12"/>
          </p:nvPr>
        </p:nvSpPr>
        <p:spPr/>
        <p:txBody>
          <a:bodyPr/>
          <a:lstStyle/>
          <a:p>
            <a:fld id="{1B6B09CB-EC56-4A4A-8156-AB5C8F054ACF}" type="slidenum">
              <a:rPr lang="en-SG" smtClean="0"/>
              <a:t>‹#›</a:t>
            </a:fld>
            <a:endParaRPr lang="en-SG"/>
          </a:p>
        </p:txBody>
      </p:sp>
    </p:spTree>
    <p:extLst>
      <p:ext uri="{BB962C8B-B14F-4D97-AF65-F5344CB8AC3E}">
        <p14:creationId xmlns:p14="http://schemas.microsoft.com/office/powerpoint/2010/main" val="2322463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B7C47D-F3D1-42B0-B671-104D9A901E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B8CC12B4-554D-4EB9-841E-CF47971B29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2394D0A-2C67-43A5-B928-E5118656A643}"/>
              </a:ext>
            </a:extLst>
          </p:cNvPr>
          <p:cNvSpPr>
            <a:spLocks noGrp="1"/>
          </p:cNvSpPr>
          <p:nvPr>
            <p:ph type="dt" sz="half" idx="10"/>
          </p:nvPr>
        </p:nvSpPr>
        <p:spPr/>
        <p:txBody>
          <a:bodyPr/>
          <a:lstStyle/>
          <a:p>
            <a:fld id="{D5082D96-A44D-4911-9765-098C5F8F4010}" type="datetimeFigureOut">
              <a:rPr lang="en-SG" smtClean="0"/>
              <a:t>9/9/2023</a:t>
            </a:fld>
            <a:endParaRPr lang="en-SG"/>
          </a:p>
        </p:txBody>
      </p:sp>
      <p:sp>
        <p:nvSpPr>
          <p:cNvPr id="5" name="Footer Placeholder 4">
            <a:extLst>
              <a:ext uri="{FF2B5EF4-FFF2-40B4-BE49-F238E27FC236}">
                <a16:creationId xmlns:a16="http://schemas.microsoft.com/office/drawing/2014/main" id="{1BF540BC-53B2-4AB3-B706-A45C0F47552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8944F64-0FC0-498E-9D81-8161F57C68B6}"/>
              </a:ext>
            </a:extLst>
          </p:cNvPr>
          <p:cNvSpPr>
            <a:spLocks noGrp="1"/>
          </p:cNvSpPr>
          <p:nvPr>
            <p:ph type="sldNum" sz="quarter" idx="12"/>
          </p:nvPr>
        </p:nvSpPr>
        <p:spPr/>
        <p:txBody>
          <a:bodyPr/>
          <a:lstStyle/>
          <a:p>
            <a:fld id="{1B6B09CB-EC56-4A4A-8156-AB5C8F054ACF}" type="slidenum">
              <a:rPr lang="en-SG" smtClean="0"/>
              <a:t>‹#›</a:t>
            </a:fld>
            <a:endParaRPr lang="en-SG"/>
          </a:p>
        </p:txBody>
      </p:sp>
    </p:spTree>
    <p:extLst>
      <p:ext uri="{BB962C8B-B14F-4D97-AF65-F5344CB8AC3E}">
        <p14:creationId xmlns:p14="http://schemas.microsoft.com/office/powerpoint/2010/main" val="3319908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52097-C152-411A-AEF7-DD40CDA6604D}"/>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CB0FF8C8-B61D-4F6E-8699-B672E2DC12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9C61EF1-5D4B-43FB-8928-8CD1915E69AA}"/>
              </a:ext>
            </a:extLst>
          </p:cNvPr>
          <p:cNvSpPr>
            <a:spLocks noGrp="1"/>
          </p:cNvSpPr>
          <p:nvPr>
            <p:ph type="dt" sz="half" idx="10"/>
          </p:nvPr>
        </p:nvSpPr>
        <p:spPr/>
        <p:txBody>
          <a:bodyPr/>
          <a:lstStyle/>
          <a:p>
            <a:fld id="{D5082D96-A44D-4911-9765-098C5F8F4010}" type="datetimeFigureOut">
              <a:rPr lang="en-SG" smtClean="0"/>
              <a:t>9/9/2023</a:t>
            </a:fld>
            <a:endParaRPr lang="en-SG"/>
          </a:p>
        </p:txBody>
      </p:sp>
      <p:sp>
        <p:nvSpPr>
          <p:cNvPr id="5" name="Footer Placeholder 4">
            <a:extLst>
              <a:ext uri="{FF2B5EF4-FFF2-40B4-BE49-F238E27FC236}">
                <a16:creationId xmlns:a16="http://schemas.microsoft.com/office/drawing/2014/main" id="{49A72F2F-D34C-42DA-9FB0-4370513A172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5403667-60DA-4D4B-9597-BFCD913768EB}"/>
              </a:ext>
            </a:extLst>
          </p:cNvPr>
          <p:cNvSpPr>
            <a:spLocks noGrp="1"/>
          </p:cNvSpPr>
          <p:nvPr>
            <p:ph type="sldNum" sz="quarter" idx="12"/>
          </p:nvPr>
        </p:nvSpPr>
        <p:spPr/>
        <p:txBody>
          <a:bodyPr/>
          <a:lstStyle/>
          <a:p>
            <a:fld id="{1B6B09CB-EC56-4A4A-8156-AB5C8F054ACF}" type="slidenum">
              <a:rPr lang="en-SG" smtClean="0"/>
              <a:t>‹#›</a:t>
            </a:fld>
            <a:endParaRPr lang="en-SG"/>
          </a:p>
        </p:txBody>
      </p:sp>
    </p:spTree>
    <p:extLst>
      <p:ext uri="{BB962C8B-B14F-4D97-AF65-F5344CB8AC3E}">
        <p14:creationId xmlns:p14="http://schemas.microsoft.com/office/powerpoint/2010/main" val="1279243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F795-EAFF-4137-A5D6-BA4D167A6F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8A7FC7AB-8F81-4A2B-A712-744FA46E36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897101-2B3D-494D-9CE3-1EBA82BC8C35}"/>
              </a:ext>
            </a:extLst>
          </p:cNvPr>
          <p:cNvSpPr>
            <a:spLocks noGrp="1"/>
          </p:cNvSpPr>
          <p:nvPr>
            <p:ph type="dt" sz="half" idx="10"/>
          </p:nvPr>
        </p:nvSpPr>
        <p:spPr/>
        <p:txBody>
          <a:bodyPr/>
          <a:lstStyle/>
          <a:p>
            <a:fld id="{D5082D96-A44D-4911-9765-098C5F8F4010}" type="datetimeFigureOut">
              <a:rPr lang="en-SG" smtClean="0"/>
              <a:t>9/9/2023</a:t>
            </a:fld>
            <a:endParaRPr lang="en-SG"/>
          </a:p>
        </p:txBody>
      </p:sp>
      <p:sp>
        <p:nvSpPr>
          <p:cNvPr id="5" name="Footer Placeholder 4">
            <a:extLst>
              <a:ext uri="{FF2B5EF4-FFF2-40B4-BE49-F238E27FC236}">
                <a16:creationId xmlns:a16="http://schemas.microsoft.com/office/drawing/2014/main" id="{ECA8F66A-B5E4-4DF1-908F-289979C2D15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77AF696-B148-4B9E-BB06-6243738FF6EB}"/>
              </a:ext>
            </a:extLst>
          </p:cNvPr>
          <p:cNvSpPr>
            <a:spLocks noGrp="1"/>
          </p:cNvSpPr>
          <p:nvPr>
            <p:ph type="sldNum" sz="quarter" idx="12"/>
          </p:nvPr>
        </p:nvSpPr>
        <p:spPr/>
        <p:txBody>
          <a:bodyPr/>
          <a:lstStyle/>
          <a:p>
            <a:fld id="{1B6B09CB-EC56-4A4A-8156-AB5C8F054ACF}" type="slidenum">
              <a:rPr lang="en-SG" smtClean="0"/>
              <a:t>‹#›</a:t>
            </a:fld>
            <a:endParaRPr lang="en-SG"/>
          </a:p>
        </p:txBody>
      </p:sp>
    </p:spTree>
    <p:extLst>
      <p:ext uri="{BB962C8B-B14F-4D97-AF65-F5344CB8AC3E}">
        <p14:creationId xmlns:p14="http://schemas.microsoft.com/office/powerpoint/2010/main" val="329938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E8D54-A450-483D-8B66-590B142B74CB}"/>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8EA5569F-7A60-4F61-B20D-23B13E49A9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5D679F9F-B577-4953-B19B-598F89131C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30951580-1EB4-40E4-B470-B79E491CFA3B}"/>
              </a:ext>
            </a:extLst>
          </p:cNvPr>
          <p:cNvSpPr>
            <a:spLocks noGrp="1"/>
          </p:cNvSpPr>
          <p:nvPr>
            <p:ph type="dt" sz="half" idx="10"/>
          </p:nvPr>
        </p:nvSpPr>
        <p:spPr/>
        <p:txBody>
          <a:bodyPr/>
          <a:lstStyle/>
          <a:p>
            <a:fld id="{D5082D96-A44D-4911-9765-098C5F8F4010}" type="datetimeFigureOut">
              <a:rPr lang="en-SG" smtClean="0"/>
              <a:t>9/9/2023</a:t>
            </a:fld>
            <a:endParaRPr lang="en-SG"/>
          </a:p>
        </p:txBody>
      </p:sp>
      <p:sp>
        <p:nvSpPr>
          <p:cNvPr id="6" name="Footer Placeholder 5">
            <a:extLst>
              <a:ext uri="{FF2B5EF4-FFF2-40B4-BE49-F238E27FC236}">
                <a16:creationId xmlns:a16="http://schemas.microsoft.com/office/drawing/2014/main" id="{290C697D-B8D8-4099-BCF2-AE17F021F0B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A7F9CF2-2ABB-4B26-BEF7-87C2F477B07E}"/>
              </a:ext>
            </a:extLst>
          </p:cNvPr>
          <p:cNvSpPr>
            <a:spLocks noGrp="1"/>
          </p:cNvSpPr>
          <p:nvPr>
            <p:ph type="sldNum" sz="quarter" idx="12"/>
          </p:nvPr>
        </p:nvSpPr>
        <p:spPr/>
        <p:txBody>
          <a:bodyPr/>
          <a:lstStyle/>
          <a:p>
            <a:fld id="{1B6B09CB-EC56-4A4A-8156-AB5C8F054ACF}" type="slidenum">
              <a:rPr lang="en-SG" smtClean="0"/>
              <a:t>‹#›</a:t>
            </a:fld>
            <a:endParaRPr lang="en-SG"/>
          </a:p>
        </p:txBody>
      </p:sp>
    </p:spTree>
    <p:extLst>
      <p:ext uri="{BB962C8B-B14F-4D97-AF65-F5344CB8AC3E}">
        <p14:creationId xmlns:p14="http://schemas.microsoft.com/office/powerpoint/2010/main" val="2429509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51BDF-6E4C-44BC-A07D-EEF19C28C1CC}"/>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7C6B7458-60E7-4B59-89AD-52CAFD3E3E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F64F52-EF52-4AB6-A54D-8165011C5C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9AFC448C-EC9A-4FC3-B900-3AFE5540E4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739E5F-7AF6-41E6-97F4-566A418A35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C6383AAF-E5EA-445A-8C32-C476CDD21B9B}"/>
              </a:ext>
            </a:extLst>
          </p:cNvPr>
          <p:cNvSpPr>
            <a:spLocks noGrp="1"/>
          </p:cNvSpPr>
          <p:nvPr>
            <p:ph type="dt" sz="half" idx="10"/>
          </p:nvPr>
        </p:nvSpPr>
        <p:spPr/>
        <p:txBody>
          <a:bodyPr/>
          <a:lstStyle/>
          <a:p>
            <a:fld id="{D5082D96-A44D-4911-9765-098C5F8F4010}" type="datetimeFigureOut">
              <a:rPr lang="en-SG" smtClean="0"/>
              <a:t>9/9/2023</a:t>
            </a:fld>
            <a:endParaRPr lang="en-SG"/>
          </a:p>
        </p:txBody>
      </p:sp>
      <p:sp>
        <p:nvSpPr>
          <p:cNvPr id="8" name="Footer Placeholder 7">
            <a:extLst>
              <a:ext uri="{FF2B5EF4-FFF2-40B4-BE49-F238E27FC236}">
                <a16:creationId xmlns:a16="http://schemas.microsoft.com/office/drawing/2014/main" id="{F5BD954D-C56F-441F-AE1B-C49E4AEA1BAE}"/>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145EDC1E-1F28-4D0C-9C73-29C9AFC94C78}"/>
              </a:ext>
            </a:extLst>
          </p:cNvPr>
          <p:cNvSpPr>
            <a:spLocks noGrp="1"/>
          </p:cNvSpPr>
          <p:nvPr>
            <p:ph type="sldNum" sz="quarter" idx="12"/>
          </p:nvPr>
        </p:nvSpPr>
        <p:spPr/>
        <p:txBody>
          <a:bodyPr/>
          <a:lstStyle/>
          <a:p>
            <a:fld id="{1B6B09CB-EC56-4A4A-8156-AB5C8F054ACF}" type="slidenum">
              <a:rPr lang="en-SG" smtClean="0"/>
              <a:t>‹#›</a:t>
            </a:fld>
            <a:endParaRPr lang="en-SG"/>
          </a:p>
        </p:txBody>
      </p:sp>
    </p:spTree>
    <p:extLst>
      <p:ext uri="{BB962C8B-B14F-4D97-AF65-F5344CB8AC3E}">
        <p14:creationId xmlns:p14="http://schemas.microsoft.com/office/powerpoint/2010/main" val="1036218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059F0-DC30-4CF9-A7E2-06E8A3DD89F2}"/>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129DBDAE-B36E-4CBB-BB22-2795F986AC95}"/>
              </a:ext>
            </a:extLst>
          </p:cNvPr>
          <p:cNvSpPr>
            <a:spLocks noGrp="1"/>
          </p:cNvSpPr>
          <p:nvPr>
            <p:ph type="dt" sz="half" idx="10"/>
          </p:nvPr>
        </p:nvSpPr>
        <p:spPr/>
        <p:txBody>
          <a:bodyPr/>
          <a:lstStyle/>
          <a:p>
            <a:fld id="{D5082D96-A44D-4911-9765-098C5F8F4010}" type="datetimeFigureOut">
              <a:rPr lang="en-SG" smtClean="0"/>
              <a:t>9/9/2023</a:t>
            </a:fld>
            <a:endParaRPr lang="en-SG"/>
          </a:p>
        </p:txBody>
      </p:sp>
      <p:sp>
        <p:nvSpPr>
          <p:cNvPr id="4" name="Footer Placeholder 3">
            <a:extLst>
              <a:ext uri="{FF2B5EF4-FFF2-40B4-BE49-F238E27FC236}">
                <a16:creationId xmlns:a16="http://schemas.microsoft.com/office/drawing/2014/main" id="{B28B95FF-8694-440C-A8D1-023C81B28437}"/>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0B21E9AB-DA94-4BDF-B574-6AA7F38F3742}"/>
              </a:ext>
            </a:extLst>
          </p:cNvPr>
          <p:cNvSpPr>
            <a:spLocks noGrp="1"/>
          </p:cNvSpPr>
          <p:nvPr>
            <p:ph type="sldNum" sz="quarter" idx="12"/>
          </p:nvPr>
        </p:nvSpPr>
        <p:spPr/>
        <p:txBody>
          <a:bodyPr/>
          <a:lstStyle/>
          <a:p>
            <a:fld id="{1B6B09CB-EC56-4A4A-8156-AB5C8F054ACF}" type="slidenum">
              <a:rPr lang="en-SG" smtClean="0"/>
              <a:t>‹#›</a:t>
            </a:fld>
            <a:endParaRPr lang="en-SG"/>
          </a:p>
        </p:txBody>
      </p:sp>
    </p:spTree>
    <p:extLst>
      <p:ext uri="{BB962C8B-B14F-4D97-AF65-F5344CB8AC3E}">
        <p14:creationId xmlns:p14="http://schemas.microsoft.com/office/powerpoint/2010/main" val="3242297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111888-1013-408B-BEAA-725CFA234B4D}"/>
              </a:ext>
            </a:extLst>
          </p:cNvPr>
          <p:cNvSpPr>
            <a:spLocks noGrp="1"/>
          </p:cNvSpPr>
          <p:nvPr>
            <p:ph type="dt" sz="half" idx="10"/>
          </p:nvPr>
        </p:nvSpPr>
        <p:spPr/>
        <p:txBody>
          <a:bodyPr/>
          <a:lstStyle/>
          <a:p>
            <a:fld id="{D5082D96-A44D-4911-9765-098C5F8F4010}" type="datetimeFigureOut">
              <a:rPr lang="en-SG" smtClean="0"/>
              <a:t>9/9/2023</a:t>
            </a:fld>
            <a:endParaRPr lang="en-SG"/>
          </a:p>
        </p:txBody>
      </p:sp>
      <p:sp>
        <p:nvSpPr>
          <p:cNvPr id="3" name="Footer Placeholder 2">
            <a:extLst>
              <a:ext uri="{FF2B5EF4-FFF2-40B4-BE49-F238E27FC236}">
                <a16:creationId xmlns:a16="http://schemas.microsoft.com/office/drawing/2014/main" id="{627376B9-8C73-49F8-893D-D4EAC9654A4C}"/>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7641361C-8670-4DC0-A0DB-0C57E72B55E6}"/>
              </a:ext>
            </a:extLst>
          </p:cNvPr>
          <p:cNvSpPr>
            <a:spLocks noGrp="1"/>
          </p:cNvSpPr>
          <p:nvPr>
            <p:ph type="sldNum" sz="quarter" idx="12"/>
          </p:nvPr>
        </p:nvSpPr>
        <p:spPr/>
        <p:txBody>
          <a:bodyPr/>
          <a:lstStyle/>
          <a:p>
            <a:fld id="{1B6B09CB-EC56-4A4A-8156-AB5C8F054ACF}" type="slidenum">
              <a:rPr lang="en-SG" smtClean="0"/>
              <a:t>‹#›</a:t>
            </a:fld>
            <a:endParaRPr lang="en-SG"/>
          </a:p>
        </p:txBody>
      </p:sp>
    </p:spTree>
    <p:extLst>
      <p:ext uri="{BB962C8B-B14F-4D97-AF65-F5344CB8AC3E}">
        <p14:creationId xmlns:p14="http://schemas.microsoft.com/office/powerpoint/2010/main" val="1610095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A0AA5-47B8-419D-8DB3-00717E82A0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214C503F-5B19-4EC1-943D-0E9C8D7ED0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773E222-B5BC-47CA-A8DC-78FE751A95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19E15C-1B57-4541-9639-A28567A05A84}"/>
              </a:ext>
            </a:extLst>
          </p:cNvPr>
          <p:cNvSpPr>
            <a:spLocks noGrp="1"/>
          </p:cNvSpPr>
          <p:nvPr>
            <p:ph type="dt" sz="half" idx="10"/>
          </p:nvPr>
        </p:nvSpPr>
        <p:spPr/>
        <p:txBody>
          <a:bodyPr/>
          <a:lstStyle/>
          <a:p>
            <a:fld id="{D5082D96-A44D-4911-9765-098C5F8F4010}" type="datetimeFigureOut">
              <a:rPr lang="en-SG" smtClean="0"/>
              <a:t>9/9/2023</a:t>
            </a:fld>
            <a:endParaRPr lang="en-SG"/>
          </a:p>
        </p:txBody>
      </p:sp>
      <p:sp>
        <p:nvSpPr>
          <p:cNvPr id="6" name="Footer Placeholder 5">
            <a:extLst>
              <a:ext uri="{FF2B5EF4-FFF2-40B4-BE49-F238E27FC236}">
                <a16:creationId xmlns:a16="http://schemas.microsoft.com/office/drawing/2014/main" id="{146CCB59-2CD7-4C13-8C68-46D5DE4292D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7B7EB96-698D-4277-A358-B022D7FFB110}"/>
              </a:ext>
            </a:extLst>
          </p:cNvPr>
          <p:cNvSpPr>
            <a:spLocks noGrp="1"/>
          </p:cNvSpPr>
          <p:nvPr>
            <p:ph type="sldNum" sz="quarter" idx="12"/>
          </p:nvPr>
        </p:nvSpPr>
        <p:spPr/>
        <p:txBody>
          <a:bodyPr/>
          <a:lstStyle/>
          <a:p>
            <a:fld id="{1B6B09CB-EC56-4A4A-8156-AB5C8F054ACF}" type="slidenum">
              <a:rPr lang="en-SG" smtClean="0"/>
              <a:t>‹#›</a:t>
            </a:fld>
            <a:endParaRPr lang="en-SG"/>
          </a:p>
        </p:txBody>
      </p:sp>
    </p:spTree>
    <p:extLst>
      <p:ext uri="{BB962C8B-B14F-4D97-AF65-F5344CB8AC3E}">
        <p14:creationId xmlns:p14="http://schemas.microsoft.com/office/powerpoint/2010/main" val="1824555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5EFCC-B774-49DE-B59E-43C4B22DC8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16FEB395-3CFD-45A8-ACBC-A056F8B8A1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C5EFF05B-FF6A-4986-959C-B5092C02DF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817BC2-E60B-4767-B4C5-AAB752851A9E}"/>
              </a:ext>
            </a:extLst>
          </p:cNvPr>
          <p:cNvSpPr>
            <a:spLocks noGrp="1"/>
          </p:cNvSpPr>
          <p:nvPr>
            <p:ph type="dt" sz="half" idx="10"/>
          </p:nvPr>
        </p:nvSpPr>
        <p:spPr/>
        <p:txBody>
          <a:bodyPr/>
          <a:lstStyle/>
          <a:p>
            <a:fld id="{D5082D96-A44D-4911-9765-098C5F8F4010}" type="datetimeFigureOut">
              <a:rPr lang="en-SG" smtClean="0"/>
              <a:t>9/9/2023</a:t>
            </a:fld>
            <a:endParaRPr lang="en-SG"/>
          </a:p>
        </p:txBody>
      </p:sp>
      <p:sp>
        <p:nvSpPr>
          <p:cNvPr id="6" name="Footer Placeholder 5">
            <a:extLst>
              <a:ext uri="{FF2B5EF4-FFF2-40B4-BE49-F238E27FC236}">
                <a16:creationId xmlns:a16="http://schemas.microsoft.com/office/drawing/2014/main" id="{1B6F5002-4364-4473-B9DF-6562D7497B5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6C24766-E158-4DE4-B7C5-B00DB8C3A894}"/>
              </a:ext>
            </a:extLst>
          </p:cNvPr>
          <p:cNvSpPr>
            <a:spLocks noGrp="1"/>
          </p:cNvSpPr>
          <p:nvPr>
            <p:ph type="sldNum" sz="quarter" idx="12"/>
          </p:nvPr>
        </p:nvSpPr>
        <p:spPr/>
        <p:txBody>
          <a:bodyPr/>
          <a:lstStyle/>
          <a:p>
            <a:fld id="{1B6B09CB-EC56-4A4A-8156-AB5C8F054ACF}" type="slidenum">
              <a:rPr lang="en-SG" smtClean="0"/>
              <a:t>‹#›</a:t>
            </a:fld>
            <a:endParaRPr lang="en-SG"/>
          </a:p>
        </p:txBody>
      </p:sp>
    </p:spTree>
    <p:extLst>
      <p:ext uri="{BB962C8B-B14F-4D97-AF65-F5344CB8AC3E}">
        <p14:creationId xmlns:p14="http://schemas.microsoft.com/office/powerpoint/2010/main" val="461954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454A0B-E5FA-4175-AC2D-79F8BD7A7A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22617A75-02A4-4DDC-89E5-B6242F98C0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D94CB6B-8B63-409B-BAD7-9F1D36E36A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082D96-A44D-4911-9765-098C5F8F4010}" type="datetimeFigureOut">
              <a:rPr lang="en-SG" smtClean="0"/>
              <a:t>9/9/2023</a:t>
            </a:fld>
            <a:endParaRPr lang="en-SG"/>
          </a:p>
        </p:txBody>
      </p:sp>
      <p:sp>
        <p:nvSpPr>
          <p:cNvPr id="5" name="Footer Placeholder 4">
            <a:extLst>
              <a:ext uri="{FF2B5EF4-FFF2-40B4-BE49-F238E27FC236}">
                <a16:creationId xmlns:a16="http://schemas.microsoft.com/office/drawing/2014/main" id="{ADDD55EF-7D4A-4795-9697-DC45FAF89D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7A5D621E-919C-40FD-983B-48E6110A86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6B09CB-EC56-4A4A-8156-AB5C8F054ACF}" type="slidenum">
              <a:rPr lang="en-SG" smtClean="0"/>
              <a:t>‹#›</a:t>
            </a:fld>
            <a:endParaRPr lang="en-SG"/>
          </a:p>
        </p:txBody>
      </p:sp>
    </p:spTree>
    <p:extLst>
      <p:ext uri="{BB962C8B-B14F-4D97-AF65-F5344CB8AC3E}">
        <p14:creationId xmlns:p14="http://schemas.microsoft.com/office/powerpoint/2010/main" val="2629591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cloudflare.com/learning/cloud/what-is-hybrid-cloud/"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A11E0-506F-4D52-A854-49C0F6A2E4AE}"/>
              </a:ext>
            </a:extLst>
          </p:cNvPr>
          <p:cNvSpPr>
            <a:spLocks noGrp="1"/>
          </p:cNvSpPr>
          <p:nvPr>
            <p:ph type="ctrTitle"/>
          </p:nvPr>
        </p:nvSpPr>
        <p:spPr/>
        <p:txBody>
          <a:bodyPr/>
          <a:lstStyle/>
          <a:p>
            <a:r>
              <a:rPr lang="en-SG" dirty="0"/>
              <a:t>Cloud Computing Architecture &amp; Management</a:t>
            </a:r>
          </a:p>
        </p:txBody>
      </p:sp>
      <p:sp>
        <p:nvSpPr>
          <p:cNvPr id="3" name="Subtitle 2">
            <a:extLst>
              <a:ext uri="{FF2B5EF4-FFF2-40B4-BE49-F238E27FC236}">
                <a16:creationId xmlns:a16="http://schemas.microsoft.com/office/drawing/2014/main" id="{024912E9-A532-4C9E-9BE7-BC598127DEA5}"/>
              </a:ext>
            </a:extLst>
          </p:cNvPr>
          <p:cNvSpPr>
            <a:spLocks noGrp="1"/>
          </p:cNvSpPr>
          <p:nvPr>
            <p:ph type="subTitle" idx="1"/>
          </p:nvPr>
        </p:nvSpPr>
        <p:spPr/>
        <p:txBody>
          <a:bodyPr/>
          <a:lstStyle/>
          <a:p>
            <a:r>
              <a:rPr lang="en-SG" dirty="0" err="1"/>
              <a:t>Dr.</a:t>
            </a:r>
            <a:r>
              <a:rPr lang="en-SG" dirty="0"/>
              <a:t> Risala </a:t>
            </a:r>
            <a:r>
              <a:rPr lang="en-SG" dirty="0" err="1"/>
              <a:t>Tasin</a:t>
            </a:r>
            <a:r>
              <a:rPr lang="en-SG" dirty="0"/>
              <a:t> Khan</a:t>
            </a:r>
          </a:p>
          <a:p>
            <a:r>
              <a:rPr lang="en-SG" dirty="0"/>
              <a:t>Professor </a:t>
            </a:r>
          </a:p>
          <a:p>
            <a:r>
              <a:rPr lang="en-SG" dirty="0"/>
              <a:t>IIT</a:t>
            </a:r>
          </a:p>
        </p:txBody>
      </p:sp>
    </p:spTree>
    <p:extLst>
      <p:ext uri="{BB962C8B-B14F-4D97-AF65-F5344CB8AC3E}">
        <p14:creationId xmlns:p14="http://schemas.microsoft.com/office/powerpoint/2010/main" val="432259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748C61F-9020-40B0-AB60-F1AD57A03665}"/>
              </a:ext>
            </a:extLst>
          </p:cNvPr>
          <p:cNvSpPr>
            <a:spLocks noGrp="1"/>
          </p:cNvSpPr>
          <p:nvPr>
            <p:ph type="title"/>
          </p:nvPr>
        </p:nvSpPr>
        <p:spPr/>
        <p:txBody>
          <a:bodyPr/>
          <a:lstStyle/>
          <a:p>
            <a:r>
              <a:rPr lang="en-SG" dirty="0"/>
              <a:t>Cloud Structure (</a:t>
            </a:r>
            <a:r>
              <a:rPr lang="en-SG" dirty="0" err="1"/>
              <a:t>Cont</a:t>
            </a:r>
            <a:r>
              <a:rPr lang="en-SG" dirty="0"/>
              <a:t>…)</a:t>
            </a:r>
          </a:p>
        </p:txBody>
      </p:sp>
      <p:sp>
        <p:nvSpPr>
          <p:cNvPr id="6" name="Content Placeholder 5">
            <a:extLst>
              <a:ext uri="{FF2B5EF4-FFF2-40B4-BE49-F238E27FC236}">
                <a16:creationId xmlns:a16="http://schemas.microsoft.com/office/drawing/2014/main" id="{26F7043A-213D-4405-BCF0-C2CA9DBF6A81}"/>
              </a:ext>
            </a:extLst>
          </p:cNvPr>
          <p:cNvSpPr>
            <a:spLocks noGrp="1"/>
          </p:cNvSpPr>
          <p:nvPr>
            <p:ph idx="1"/>
          </p:nvPr>
        </p:nvSpPr>
        <p:spPr/>
        <p:txBody>
          <a:bodyPr/>
          <a:lstStyle/>
          <a:p>
            <a:r>
              <a:rPr lang="en-SG" b="1" dirty="0"/>
              <a:t>Virtualization:</a:t>
            </a:r>
          </a:p>
          <a:p>
            <a:pPr lvl="1"/>
            <a:r>
              <a:rPr lang="en-SG" dirty="0"/>
              <a:t>Virtualization is the process of making logical components of resources over the existing physical resources.</a:t>
            </a:r>
          </a:p>
          <a:p>
            <a:pPr lvl="1"/>
            <a:r>
              <a:rPr lang="en-SG" dirty="0"/>
              <a:t>The logical components are isolated and independent which form the infrastructure.</a:t>
            </a:r>
          </a:p>
          <a:p>
            <a:r>
              <a:rPr lang="en-SG" b="1" dirty="0"/>
              <a:t>Physical Hardware:</a:t>
            </a:r>
          </a:p>
          <a:p>
            <a:pPr lvl="1"/>
            <a:r>
              <a:rPr lang="en-SG" dirty="0"/>
              <a:t>The physical hardware is provided by server and storage units.</a:t>
            </a:r>
          </a:p>
        </p:txBody>
      </p:sp>
    </p:spTree>
    <p:extLst>
      <p:ext uri="{BB962C8B-B14F-4D97-AF65-F5344CB8AC3E}">
        <p14:creationId xmlns:p14="http://schemas.microsoft.com/office/powerpoint/2010/main" val="141528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EA61E-2C8A-AEAB-C4FD-8135A39FA114}"/>
              </a:ext>
            </a:extLst>
          </p:cNvPr>
          <p:cNvSpPr>
            <a:spLocks noGrp="1"/>
          </p:cNvSpPr>
          <p:nvPr>
            <p:ph type="title"/>
          </p:nvPr>
        </p:nvSpPr>
        <p:spPr/>
        <p:txBody>
          <a:bodyPr/>
          <a:lstStyle/>
          <a:p>
            <a:r>
              <a:rPr lang="en-US" dirty="0"/>
              <a:t>Network Connectivity in Cloud Computing</a:t>
            </a:r>
          </a:p>
        </p:txBody>
      </p:sp>
      <p:sp>
        <p:nvSpPr>
          <p:cNvPr id="3" name="Content Placeholder 2">
            <a:extLst>
              <a:ext uri="{FF2B5EF4-FFF2-40B4-BE49-F238E27FC236}">
                <a16:creationId xmlns:a16="http://schemas.microsoft.com/office/drawing/2014/main" id="{66ADA919-A764-21CF-4687-8EFFC87E5F5C}"/>
              </a:ext>
            </a:extLst>
          </p:cNvPr>
          <p:cNvSpPr>
            <a:spLocks noGrp="1"/>
          </p:cNvSpPr>
          <p:nvPr>
            <p:ph idx="1"/>
          </p:nvPr>
        </p:nvSpPr>
        <p:spPr/>
        <p:txBody>
          <a:bodyPr>
            <a:normAutofit fontScale="85000" lnSpcReduction="20000"/>
          </a:bodyPr>
          <a:lstStyle/>
          <a:p>
            <a:r>
              <a:rPr lang="en-US" dirty="0"/>
              <a:t>Public Cloud Accessing Network:</a:t>
            </a:r>
          </a:p>
          <a:p>
            <a:pPr lvl="1" algn="just"/>
            <a:r>
              <a:rPr lang="en-US" sz="2100" dirty="0">
                <a:solidFill>
                  <a:srgbClr val="374151"/>
                </a:solidFill>
              </a:rPr>
              <a:t>Public clouds, like those provided by Amazon Web Services (AWS), Microsoft Azure, and Google Cloud Platform (GCP), offer a range of services that allow users to deploy and manage applications and services over the internet.</a:t>
            </a:r>
          </a:p>
          <a:p>
            <a:pPr lvl="1" algn="just"/>
            <a:r>
              <a:rPr lang="en-US" sz="2100" dirty="0">
                <a:solidFill>
                  <a:srgbClr val="374151"/>
                </a:solidFill>
              </a:rPr>
              <a:t>These services can interact with networks in several ways:</a:t>
            </a:r>
          </a:p>
          <a:p>
            <a:pPr lvl="1">
              <a:buFont typeface="+mj-lt"/>
              <a:buAutoNum type="arabicPeriod"/>
            </a:pPr>
            <a:r>
              <a:rPr lang="en-US" sz="2100" b="1" dirty="0">
                <a:solidFill>
                  <a:srgbClr val="374151"/>
                </a:solidFill>
              </a:rPr>
              <a:t>Virtual Networks:</a:t>
            </a:r>
            <a:r>
              <a:rPr lang="en-US" sz="2100" dirty="0">
                <a:solidFill>
                  <a:srgbClr val="374151"/>
                </a:solidFill>
              </a:rPr>
              <a:t> Public cloud providers allow users to create virtual networks, often referred to as Virtual Private Clouds (VPCs) or Virtual Networks, which are isolated environments within the cloud infrastructure. Users can define IP address ranges, subnets, and routing tables within these virtual networks, much like they would in a traditional on-premises network.</a:t>
            </a:r>
          </a:p>
          <a:p>
            <a:pPr lvl="2">
              <a:buFont typeface="+mj-lt"/>
              <a:buAutoNum type="arabicPeriod"/>
            </a:pPr>
            <a:r>
              <a:rPr lang="en-US" sz="1700" b="1" dirty="0">
                <a:solidFill>
                  <a:srgbClr val="374151"/>
                </a:solidFill>
              </a:rPr>
              <a:t>Subnets and Routing:</a:t>
            </a:r>
            <a:r>
              <a:rPr lang="en-US" sz="1700" dirty="0">
                <a:solidFill>
                  <a:srgbClr val="374151"/>
                </a:solidFill>
              </a:rPr>
              <a:t> Within virtual networks, you can create subnets that isolate different parts of your infrastructure. You can configure routing tables to control traffic flow between these subnets, similar to how you would configure routing in a physical network.</a:t>
            </a:r>
          </a:p>
          <a:p>
            <a:pPr marL="914400" lvl="2" indent="0">
              <a:buNone/>
            </a:pPr>
            <a:r>
              <a:rPr lang="en-US" b="1" dirty="0">
                <a:latin typeface="Söhne"/>
              </a:rPr>
              <a:t>2</a:t>
            </a:r>
            <a:r>
              <a:rPr lang="en-US" b="1" i="0" dirty="0">
                <a:effectLst/>
                <a:latin typeface="Söhne"/>
              </a:rPr>
              <a:t>.</a:t>
            </a:r>
            <a:r>
              <a:rPr lang="en-US" sz="1700" b="1" i="0" dirty="0">
                <a:effectLst/>
              </a:rPr>
              <a:t>Security Groups and Network Access Control Lists (NACLs)</a:t>
            </a:r>
            <a:r>
              <a:rPr lang="en-US" sz="1700" b="0" i="0" dirty="0">
                <a:solidFill>
                  <a:srgbClr val="374151"/>
                </a:solidFill>
                <a:effectLst/>
              </a:rPr>
              <a:t>: Public cloud providers offer mechanisms to control access to resources within virtual networks. </a:t>
            </a:r>
          </a:p>
          <a:p>
            <a:pPr lvl="2"/>
            <a:r>
              <a:rPr lang="en-US" sz="1700" b="1" i="0" dirty="0">
                <a:solidFill>
                  <a:schemeClr val="accent1"/>
                </a:solidFill>
                <a:effectLst/>
              </a:rPr>
              <a:t>Security Groups (in AWS)</a:t>
            </a:r>
            <a:r>
              <a:rPr lang="en-US" sz="1700" b="0" i="0" dirty="0">
                <a:solidFill>
                  <a:srgbClr val="374151"/>
                </a:solidFill>
                <a:effectLst/>
              </a:rPr>
              <a:t> and </a:t>
            </a:r>
            <a:r>
              <a:rPr lang="en-US" sz="1700" b="1" i="0" dirty="0">
                <a:solidFill>
                  <a:schemeClr val="accent1"/>
                </a:solidFill>
                <a:effectLst/>
              </a:rPr>
              <a:t>Network Security Groups (in Azure)</a:t>
            </a:r>
            <a:r>
              <a:rPr lang="en-US" sz="1700" b="0" i="0" dirty="0">
                <a:solidFill>
                  <a:srgbClr val="374151"/>
                </a:solidFill>
                <a:effectLst/>
              </a:rPr>
              <a:t> are used to define inbound and outbound traffic rules at the instance level. </a:t>
            </a:r>
          </a:p>
          <a:p>
            <a:pPr lvl="2"/>
            <a:r>
              <a:rPr lang="en-US" sz="1700" b="0" i="0" dirty="0">
                <a:solidFill>
                  <a:srgbClr val="374151"/>
                </a:solidFill>
                <a:effectLst/>
              </a:rPr>
              <a:t>Network Access Control Lists (NACLs) are used to control traffic at the subnet level.</a:t>
            </a:r>
          </a:p>
          <a:p>
            <a:pPr marL="457200" lvl="1" indent="0">
              <a:buNone/>
            </a:pPr>
            <a:r>
              <a:rPr lang="en-US" sz="2100" b="1" dirty="0"/>
              <a:t>2</a:t>
            </a:r>
            <a:r>
              <a:rPr lang="en-US" sz="2100" b="1" i="0" dirty="0">
                <a:effectLst/>
              </a:rPr>
              <a:t>. Private Link and Service Endpoints</a:t>
            </a:r>
            <a:r>
              <a:rPr lang="en-US" sz="2100" b="0" i="0" dirty="0">
                <a:solidFill>
                  <a:srgbClr val="374151"/>
                </a:solidFill>
                <a:effectLst/>
              </a:rPr>
              <a:t>: Some cloud providers offer services like AWS </a:t>
            </a:r>
            <a:r>
              <a:rPr lang="en-US" sz="2100" b="0" i="0" dirty="0" err="1">
                <a:solidFill>
                  <a:srgbClr val="374151"/>
                </a:solidFill>
                <a:effectLst/>
              </a:rPr>
              <a:t>PrivateLink</a:t>
            </a:r>
            <a:r>
              <a:rPr lang="en-US" sz="2100" b="0" i="0" dirty="0">
                <a:solidFill>
                  <a:srgbClr val="374151"/>
                </a:solidFill>
                <a:effectLst/>
              </a:rPr>
              <a:t> and Azure Service Endpoints, which allow you to access specific services over a private connection instead of the public internet.</a:t>
            </a:r>
            <a:endParaRPr lang="en-US" sz="2100" dirty="0"/>
          </a:p>
          <a:p>
            <a:pPr lvl="1"/>
            <a:endParaRPr lang="en-US" dirty="0"/>
          </a:p>
        </p:txBody>
      </p:sp>
    </p:spTree>
    <p:extLst>
      <p:ext uri="{BB962C8B-B14F-4D97-AF65-F5344CB8AC3E}">
        <p14:creationId xmlns:p14="http://schemas.microsoft.com/office/powerpoint/2010/main" val="760607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F986383-106C-4A20-B781-73E565A1E741}"/>
              </a:ext>
            </a:extLst>
          </p:cNvPr>
          <p:cNvSpPr>
            <a:spLocks noGrp="1"/>
          </p:cNvSpPr>
          <p:nvPr>
            <p:ph type="title"/>
          </p:nvPr>
        </p:nvSpPr>
        <p:spPr>
          <a:xfrm>
            <a:off x="640079" y="2053641"/>
            <a:ext cx="3669161" cy="2760098"/>
          </a:xfrm>
        </p:spPr>
        <p:txBody>
          <a:bodyPr>
            <a:normAutofit/>
          </a:bodyPr>
          <a:lstStyle/>
          <a:p>
            <a:r>
              <a:rPr lang="en-SG">
                <a:solidFill>
                  <a:srgbClr val="FFFFFF"/>
                </a:solidFill>
              </a:rPr>
              <a:t>Network Connectivity in Cloud Computing</a:t>
            </a:r>
          </a:p>
        </p:txBody>
      </p:sp>
      <p:sp>
        <p:nvSpPr>
          <p:cNvPr id="3" name="Content Placeholder 2">
            <a:extLst>
              <a:ext uri="{FF2B5EF4-FFF2-40B4-BE49-F238E27FC236}">
                <a16:creationId xmlns:a16="http://schemas.microsoft.com/office/drawing/2014/main" id="{59DB7259-E0F8-441B-A338-F38E44504081}"/>
              </a:ext>
            </a:extLst>
          </p:cNvPr>
          <p:cNvSpPr>
            <a:spLocks noGrp="1"/>
          </p:cNvSpPr>
          <p:nvPr>
            <p:ph idx="1"/>
          </p:nvPr>
        </p:nvSpPr>
        <p:spPr>
          <a:xfrm>
            <a:off x="5239820" y="277402"/>
            <a:ext cx="6156838" cy="5755098"/>
          </a:xfrm>
        </p:spPr>
        <p:txBody>
          <a:bodyPr anchor="ctr">
            <a:noAutofit/>
          </a:bodyPr>
          <a:lstStyle/>
          <a:p>
            <a:pPr algn="just"/>
            <a:r>
              <a:rPr lang="en-SG" sz="2000" b="1" dirty="0">
                <a:solidFill>
                  <a:srgbClr val="000000"/>
                </a:solidFill>
              </a:rPr>
              <a:t>Public Cloud Access Networking:</a:t>
            </a:r>
          </a:p>
          <a:p>
            <a:pPr lvl="1" algn="just"/>
            <a:endParaRPr lang="en-US" sz="1600" b="0" i="0" dirty="0">
              <a:solidFill>
                <a:srgbClr val="374151"/>
              </a:solidFill>
              <a:effectLst/>
              <a:latin typeface="Söhne"/>
            </a:endParaRPr>
          </a:p>
          <a:p>
            <a:pPr lvl="1" algn="just"/>
            <a:r>
              <a:rPr lang="en-SG" sz="2000" dirty="0">
                <a:solidFill>
                  <a:srgbClr val="000000"/>
                </a:solidFill>
              </a:rPr>
              <a:t>Accessing public cloud services will always create issues related to security, which in turn is related to performance.</a:t>
            </a:r>
          </a:p>
          <a:p>
            <a:pPr lvl="1" algn="just"/>
            <a:r>
              <a:rPr lang="en-US" sz="1600" b="0" i="0" dirty="0">
                <a:solidFill>
                  <a:schemeClr val="accent1"/>
                </a:solidFill>
                <a:effectLst/>
              </a:rPr>
              <a:t>Cloud providers offer various security services like firewall configurations, DDoS protection, and intrusion detection systems to enhance the security of your network infrastructure.</a:t>
            </a:r>
            <a:endParaRPr lang="en-SG" sz="2000" dirty="0">
              <a:solidFill>
                <a:schemeClr val="accent1"/>
              </a:solidFill>
            </a:endParaRPr>
          </a:p>
          <a:p>
            <a:pPr lvl="1" algn="just"/>
            <a:r>
              <a:rPr lang="en-SG" sz="2000" dirty="0">
                <a:solidFill>
                  <a:srgbClr val="000000"/>
                </a:solidFill>
              </a:rPr>
              <a:t>If we want to reduce the delay without compromising security, then we have to select a suitable routing method such as the one reducing the delay by minimizing transit hops in the end-to-end connectivity between the provider and the customer.</a:t>
            </a:r>
          </a:p>
        </p:txBody>
      </p:sp>
    </p:spTree>
    <p:extLst>
      <p:ext uri="{BB962C8B-B14F-4D97-AF65-F5344CB8AC3E}">
        <p14:creationId xmlns:p14="http://schemas.microsoft.com/office/powerpoint/2010/main" val="184992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F6827-FB90-57AB-9CBC-7AB43D3680EE}"/>
              </a:ext>
            </a:extLst>
          </p:cNvPr>
          <p:cNvSpPr>
            <a:spLocks noGrp="1"/>
          </p:cNvSpPr>
          <p:nvPr>
            <p:ph type="title"/>
          </p:nvPr>
        </p:nvSpPr>
        <p:spPr/>
        <p:txBody>
          <a:bodyPr/>
          <a:lstStyle/>
          <a:p>
            <a:r>
              <a:rPr lang="en-US" dirty="0"/>
              <a:t>Private Cloud Accessing Network:</a:t>
            </a:r>
          </a:p>
        </p:txBody>
      </p:sp>
      <p:sp>
        <p:nvSpPr>
          <p:cNvPr id="3" name="Content Placeholder 2">
            <a:extLst>
              <a:ext uri="{FF2B5EF4-FFF2-40B4-BE49-F238E27FC236}">
                <a16:creationId xmlns:a16="http://schemas.microsoft.com/office/drawing/2014/main" id="{3B58CE69-3C36-E5D0-DB7D-9DD74FA24DD3}"/>
              </a:ext>
            </a:extLst>
          </p:cNvPr>
          <p:cNvSpPr>
            <a:spLocks noGrp="1"/>
          </p:cNvSpPr>
          <p:nvPr>
            <p:ph idx="1"/>
          </p:nvPr>
        </p:nvSpPr>
        <p:spPr>
          <a:xfrm>
            <a:off x="838200" y="1825625"/>
            <a:ext cx="10515600" cy="4655688"/>
          </a:xfrm>
        </p:spPr>
        <p:txBody>
          <a:bodyPr>
            <a:normAutofit fontScale="55000" lnSpcReduction="20000"/>
          </a:bodyPr>
          <a:lstStyle/>
          <a:p>
            <a:endParaRPr lang="en-US" dirty="0"/>
          </a:p>
          <a:p>
            <a:pPr marL="457200" lvl="1" indent="0">
              <a:buNone/>
            </a:pPr>
            <a:r>
              <a:rPr lang="en-US" sz="3300" b="0" i="0" dirty="0">
                <a:solidFill>
                  <a:srgbClr val="374151"/>
                </a:solidFill>
                <a:effectLst/>
                <a:latin typeface="Söhne"/>
              </a:rPr>
              <a:t>A private cloud is a cloud computing environment that is dedicated to a single organization, providing resources such as computing power, storage, and networking in a more controlled and isolated manner compared to public cloud services. </a:t>
            </a:r>
          </a:p>
          <a:p>
            <a:pPr marL="457200" lvl="1" indent="0">
              <a:buNone/>
            </a:pPr>
            <a:r>
              <a:rPr lang="en-US" sz="3300" b="1" i="0" dirty="0">
                <a:solidFill>
                  <a:schemeClr val="accent1"/>
                </a:solidFill>
                <a:effectLst/>
                <a:latin typeface="Söhne"/>
              </a:rPr>
              <a:t>When a private cloud needs to access a network, there are several considerations to keep in mind:</a:t>
            </a:r>
          </a:p>
          <a:p>
            <a:pPr lvl="1">
              <a:buFont typeface="+mj-lt"/>
              <a:buAutoNum type="arabicPeriod"/>
            </a:pPr>
            <a:r>
              <a:rPr lang="en-US" sz="2900" b="1" i="0" dirty="0">
                <a:solidFill>
                  <a:srgbClr val="374151"/>
                </a:solidFill>
                <a:effectLst/>
                <a:latin typeface="Söhne"/>
              </a:rPr>
              <a:t>Network Connectivity</a:t>
            </a:r>
            <a:r>
              <a:rPr lang="en-US" sz="2900" b="0" i="0" dirty="0">
                <a:solidFill>
                  <a:srgbClr val="374151"/>
                </a:solidFill>
                <a:effectLst/>
                <a:latin typeface="Söhne"/>
              </a:rPr>
              <a:t>: The private cloud needs to be connected to the organization's internal network. This connection is usually established through networking equipment such as routers, switches, and firewalls. This connectivity allows the private cloud to communicate with other servers, services, and devices within the organization.</a:t>
            </a:r>
          </a:p>
          <a:p>
            <a:pPr lvl="1">
              <a:buFont typeface="+mj-lt"/>
              <a:buAutoNum type="arabicPeriod"/>
            </a:pPr>
            <a:r>
              <a:rPr lang="en-US" sz="2900" b="1" i="0" dirty="0">
                <a:solidFill>
                  <a:srgbClr val="374151"/>
                </a:solidFill>
                <a:effectLst/>
                <a:latin typeface="Söhne"/>
              </a:rPr>
              <a:t>Security</a:t>
            </a:r>
            <a:r>
              <a:rPr lang="en-US" sz="2900" b="0" i="0" dirty="0">
                <a:solidFill>
                  <a:srgbClr val="374151"/>
                </a:solidFill>
                <a:effectLst/>
                <a:latin typeface="Söhne"/>
              </a:rPr>
              <a:t>: Since a private cloud is dedicated to a specific organization, security is of utmost importance. Access controls, firewalls, intrusion detection/prevention systems, and encryption are essential to ensure that unauthorized access is prevented and data remains secure.</a:t>
            </a:r>
          </a:p>
          <a:p>
            <a:pPr lvl="1">
              <a:buFont typeface="+mj-lt"/>
              <a:buAutoNum type="arabicPeriod"/>
            </a:pPr>
            <a:r>
              <a:rPr lang="en-US" sz="2900" b="1" i="0" dirty="0">
                <a:effectLst/>
                <a:latin typeface="Söhne"/>
              </a:rPr>
              <a:t>IP Addressing</a:t>
            </a:r>
            <a:r>
              <a:rPr lang="en-US" sz="2900" b="0" i="0" dirty="0">
                <a:solidFill>
                  <a:srgbClr val="374151"/>
                </a:solidFill>
                <a:effectLst/>
                <a:latin typeface="Söhne"/>
              </a:rPr>
              <a:t>: IP addressing is necessary to uniquely identify devices on a network. The private cloud should have an appropriate IP address assigned to it within the organization's IP address range.</a:t>
            </a:r>
          </a:p>
          <a:p>
            <a:pPr lvl="1">
              <a:buFont typeface="+mj-lt"/>
              <a:buAutoNum type="arabicPeriod"/>
            </a:pPr>
            <a:r>
              <a:rPr lang="en-US" sz="2900" b="1" i="0" dirty="0">
                <a:effectLst/>
                <a:latin typeface="Söhne"/>
              </a:rPr>
              <a:t>Firewall Rules</a:t>
            </a:r>
            <a:r>
              <a:rPr lang="en-US" sz="2900" b="0" i="0" dirty="0">
                <a:solidFill>
                  <a:srgbClr val="374151"/>
                </a:solidFill>
                <a:effectLst/>
                <a:latin typeface="Söhne"/>
              </a:rPr>
              <a:t>: Configure firewall rules to control incoming and outgoing network traffic to and from the private cloud. This helps in enforcing security policies and allowing only authorized communication.</a:t>
            </a:r>
          </a:p>
          <a:p>
            <a:pPr lvl="1">
              <a:buFont typeface="+mj-lt"/>
              <a:buAutoNum type="arabicPeriod"/>
            </a:pPr>
            <a:r>
              <a:rPr lang="en-US" sz="2900" b="1" i="0" dirty="0">
                <a:effectLst/>
                <a:latin typeface="Söhne"/>
              </a:rPr>
              <a:t>Network Monitoring and Management</a:t>
            </a:r>
            <a:r>
              <a:rPr lang="en-US" sz="2900" b="0" i="0" dirty="0">
                <a:solidFill>
                  <a:srgbClr val="374151"/>
                </a:solidFill>
                <a:effectLst/>
                <a:latin typeface="Söhne"/>
              </a:rPr>
              <a:t>: Implement network monitoring tools and practices to keep an eye on the network traffic, identify any anomalies, and ensure that the private cloud's connectivity remains uninterrupted.</a:t>
            </a:r>
          </a:p>
          <a:p>
            <a:pPr lvl="1">
              <a:buFont typeface="+mj-lt"/>
              <a:buAutoNum type="arabicPeriod"/>
            </a:pPr>
            <a:r>
              <a:rPr lang="en-US" sz="2900" b="1" i="0" dirty="0">
                <a:effectLst/>
                <a:latin typeface="Söhne"/>
              </a:rPr>
              <a:t>Compliance and Regulations</a:t>
            </a:r>
            <a:r>
              <a:rPr lang="en-US" sz="2900" b="0" i="0" dirty="0">
                <a:solidFill>
                  <a:srgbClr val="374151"/>
                </a:solidFill>
                <a:effectLst/>
                <a:latin typeface="Söhne"/>
              </a:rPr>
              <a:t>: Depending on the organization's industry and location, there might be specific compliance and regulatory requirements that dictate how the private cloud connects to the network and handles data.</a:t>
            </a:r>
          </a:p>
          <a:p>
            <a:pPr lvl="2"/>
            <a:endParaRPr lang="en-US" dirty="0"/>
          </a:p>
        </p:txBody>
      </p:sp>
    </p:spTree>
    <p:extLst>
      <p:ext uri="{BB962C8B-B14F-4D97-AF65-F5344CB8AC3E}">
        <p14:creationId xmlns:p14="http://schemas.microsoft.com/office/powerpoint/2010/main" val="23956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CF87D-99B9-4CCD-ADAC-137AEB91739E}"/>
              </a:ext>
            </a:extLst>
          </p:cNvPr>
          <p:cNvSpPr>
            <a:spLocks noGrp="1"/>
          </p:cNvSpPr>
          <p:nvPr>
            <p:ph type="title"/>
          </p:nvPr>
        </p:nvSpPr>
        <p:spPr/>
        <p:txBody>
          <a:bodyPr/>
          <a:lstStyle/>
          <a:p>
            <a:r>
              <a:rPr lang="en-SG" dirty="0"/>
              <a:t>Applications on the Cloud</a:t>
            </a:r>
          </a:p>
        </p:txBody>
      </p:sp>
      <p:sp>
        <p:nvSpPr>
          <p:cNvPr id="4" name="Content Placeholder 3">
            <a:extLst>
              <a:ext uri="{FF2B5EF4-FFF2-40B4-BE49-F238E27FC236}">
                <a16:creationId xmlns:a16="http://schemas.microsoft.com/office/drawing/2014/main" id="{EFD0B369-0108-4DF0-BF7B-2B44195CC30F}"/>
              </a:ext>
            </a:extLst>
          </p:cNvPr>
          <p:cNvSpPr>
            <a:spLocks noGrp="1"/>
          </p:cNvSpPr>
          <p:nvPr>
            <p:ph sz="half" idx="1"/>
          </p:nvPr>
        </p:nvSpPr>
        <p:spPr/>
        <p:txBody>
          <a:bodyPr>
            <a:normAutofit fontScale="77500" lnSpcReduction="20000"/>
          </a:bodyPr>
          <a:lstStyle/>
          <a:p>
            <a:r>
              <a:rPr lang="en-SG" dirty="0"/>
              <a:t>There are several types of applications.</a:t>
            </a:r>
          </a:p>
          <a:p>
            <a:r>
              <a:rPr lang="en-SG" dirty="0"/>
              <a:t>The first type of applications that was developed and used was a </a:t>
            </a:r>
            <a:r>
              <a:rPr lang="en-SG" b="1" dirty="0"/>
              <a:t>stand-alone application</a:t>
            </a:r>
            <a:r>
              <a:rPr lang="en-SG" dirty="0"/>
              <a:t> which is developed to run on a single system that does not use network for its functioning.</a:t>
            </a:r>
          </a:p>
          <a:p>
            <a:r>
              <a:rPr lang="en-SG" dirty="0"/>
              <a:t>The </a:t>
            </a:r>
            <a:r>
              <a:rPr lang="en-SG" b="1" dirty="0"/>
              <a:t>web applications</a:t>
            </a:r>
            <a:r>
              <a:rPr lang="en-SG" dirty="0"/>
              <a:t> were different from the stand-alone applications in many aspects.</a:t>
            </a:r>
          </a:p>
          <a:p>
            <a:r>
              <a:rPr lang="en-SG" dirty="0"/>
              <a:t>The main difference was the client server architecture that was followed by the web application.</a:t>
            </a:r>
          </a:p>
          <a:p>
            <a:r>
              <a:rPr lang="en-SG" dirty="0"/>
              <a:t>The web applications are totally dependent on network for their working.</a:t>
            </a:r>
          </a:p>
        </p:txBody>
      </p:sp>
      <p:graphicFrame>
        <p:nvGraphicFramePr>
          <p:cNvPr id="6" name="Content Placeholder 5">
            <a:extLst>
              <a:ext uri="{FF2B5EF4-FFF2-40B4-BE49-F238E27FC236}">
                <a16:creationId xmlns:a16="http://schemas.microsoft.com/office/drawing/2014/main" id="{8D91C331-2D23-4E9C-ACA0-55F204DAC072}"/>
              </a:ext>
            </a:extLst>
          </p:cNvPr>
          <p:cNvGraphicFramePr>
            <a:graphicFrameLocks noGrp="1"/>
          </p:cNvGraphicFramePr>
          <p:nvPr>
            <p:ph sz="half" idx="2"/>
            <p:extLst>
              <p:ext uri="{D42A27DB-BD31-4B8C-83A1-F6EECF244321}">
                <p14:modId xmlns:p14="http://schemas.microsoft.com/office/powerpoint/2010/main" val="4186826155"/>
              </p:ext>
            </p:extLst>
          </p:nvPr>
        </p:nvGraphicFramePr>
        <p:xfrm>
          <a:off x="6172199" y="1825625"/>
          <a:ext cx="587586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6097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6144D58-05F4-4EC9-AB4C-8B2CD3DDC34A}"/>
              </a:ext>
            </a:extLst>
          </p:cNvPr>
          <p:cNvSpPr>
            <a:spLocks noGrp="1"/>
          </p:cNvSpPr>
          <p:nvPr>
            <p:ph type="title"/>
          </p:nvPr>
        </p:nvSpPr>
        <p:spPr>
          <a:xfrm>
            <a:off x="1179226" y="826680"/>
            <a:ext cx="9833548" cy="1325563"/>
          </a:xfrm>
        </p:spPr>
        <p:txBody>
          <a:bodyPr>
            <a:normAutofit/>
          </a:bodyPr>
          <a:lstStyle/>
          <a:p>
            <a:pPr algn="ctr"/>
            <a:r>
              <a:rPr lang="en-SG" sz="4000">
                <a:solidFill>
                  <a:srgbClr val="FFFFFF"/>
                </a:solidFill>
              </a:rPr>
              <a:t>Applications on the Cloud</a:t>
            </a:r>
          </a:p>
        </p:txBody>
      </p:sp>
      <p:sp>
        <p:nvSpPr>
          <p:cNvPr id="5" name="Content Placeholder 4">
            <a:extLst>
              <a:ext uri="{FF2B5EF4-FFF2-40B4-BE49-F238E27FC236}">
                <a16:creationId xmlns:a16="http://schemas.microsoft.com/office/drawing/2014/main" id="{709ADE44-4C9A-4338-AA2F-06672031B38E}"/>
              </a:ext>
            </a:extLst>
          </p:cNvPr>
          <p:cNvSpPr>
            <a:spLocks noGrp="1"/>
          </p:cNvSpPr>
          <p:nvPr>
            <p:ph idx="1"/>
          </p:nvPr>
        </p:nvSpPr>
        <p:spPr>
          <a:xfrm>
            <a:off x="1179226" y="2578813"/>
            <a:ext cx="9833548" cy="3678149"/>
          </a:xfrm>
        </p:spPr>
        <p:txBody>
          <a:bodyPr>
            <a:noAutofit/>
          </a:bodyPr>
          <a:lstStyle/>
          <a:p>
            <a:pPr algn="just"/>
            <a:r>
              <a:rPr lang="en-SG" sz="2000" dirty="0">
                <a:solidFill>
                  <a:srgbClr val="000000"/>
                </a:solidFill>
              </a:rPr>
              <a:t>The shortcomings of web applications are:</a:t>
            </a:r>
          </a:p>
          <a:p>
            <a:pPr lvl="1" algn="just">
              <a:buFont typeface="Wingdings" panose="05000000000000000000" pitchFamily="2" charset="2"/>
              <a:buChar char="Ø"/>
            </a:pPr>
            <a:r>
              <a:rPr lang="en-SG" sz="1600" dirty="0">
                <a:solidFill>
                  <a:srgbClr val="000000"/>
                </a:solidFill>
              </a:rPr>
              <a:t>The web application is not elastic and cannot handle very heavy loads, that is, it cannot serve highly heavy loads.</a:t>
            </a:r>
          </a:p>
          <a:p>
            <a:pPr lvl="1" algn="just">
              <a:buFont typeface="Wingdings" panose="05000000000000000000" pitchFamily="2" charset="2"/>
              <a:buChar char="Ø"/>
            </a:pPr>
            <a:r>
              <a:rPr lang="en-SG" sz="1600" dirty="0">
                <a:solidFill>
                  <a:srgbClr val="000000"/>
                </a:solidFill>
              </a:rPr>
              <a:t>The web application is not multitenant</a:t>
            </a:r>
          </a:p>
          <a:p>
            <a:pPr lvl="1" algn="just">
              <a:buFont typeface="Wingdings" panose="05000000000000000000" pitchFamily="2" charset="2"/>
              <a:buChar char="Ø"/>
            </a:pPr>
            <a:r>
              <a:rPr lang="en-SG" sz="1600" dirty="0">
                <a:solidFill>
                  <a:srgbClr val="000000"/>
                </a:solidFill>
              </a:rPr>
              <a:t>The web application does not provide a quantitative measurement of the services that are given to the users, though they can monitor the user.</a:t>
            </a:r>
          </a:p>
          <a:p>
            <a:pPr lvl="1" algn="just">
              <a:buFont typeface="Wingdings" panose="05000000000000000000" pitchFamily="2" charset="2"/>
              <a:buChar char="Ø"/>
            </a:pPr>
            <a:r>
              <a:rPr lang="en-SG" sz="1600" dirty="0">
                <a:solidFill>
                  <a:srgbClr val="000000"/>
                </a:solidFill>
              </a:rPr>
              <a:t>The web applications are not provided on a pay-as-you-go basis.</a:t>
            </a:r>
          </a:p>
          <a:p>
            <a:pPr algn="just"/>
            <a:r>
              <a:rPr lang="en-SG" sz="2000" dirty="0">
                <a:solidFill>
                  <a:srgbClr val="000000"/>
                </a:solidFill>
              </a:rPr>
              <a:t>Primarily to solve all these problems, the cloud applications were developed.</a:t>
            </a:r>
          </a:p>
          <a:p>
            <a:pPr algn="just"/>
            <a:r>
              <a:rPr lang="en-SG" sz="2000" dirty="0">
                <a:solidFill>
                  <a:srgbClr val="000000"/>
                </a:solidFill>
              </a:rPr>
              <a:t>A cloud application is different from other applications; they have unique features.</a:t>
            </a:r>
          </a:p>
          <a:p>
            <a:pPr algn="just"/>
            <a:r>
              <a:rPr lang="en-SG" sz="2000" dirty="0">
                <a:solidFill>
                  <a:srgbClr val="000000"/>
                </a:solidFill>
              </a:rPr>
              <a:t>A cloud application usually can be accessed as a web application but its properties differ. </a:t>
            </a:r>
          </a:p>
        </p:txBody>
      </p:sp>
    </p:spTree>
    <p:extLst>
      <p:ext uri="{BB962C8B-B14F-4D97-AF65-F5344CB8AC3E}">
        <p14:creationId xmlns:p14="http://schemas.microsoft.com/office/powerpoint/2010/main" val="227783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7D05E60-611E-498A-A78E-6573A8A1127A}"/>
              </a:ext>
            </a:extLst>
          </p:cNvPr>
          <p:cNvSpPr>
            <a:spLocks noGrp="1"/>
          </p:cNvSpPr>
          <p:nvPr>
            <p:ph type="title"/>
          </p:nvPr>
        </p:nvSpPr>
        <p:spPr>
          <a:xfrm>
            <a:off x="1179226" y="826680"/>
            <a:ext cx="9833548" cy="1325563"/>
          </a:xfrm>
        </p:spPr>
        <p:txBody>
          <a:bodyPr>
            <a:normAutofit/>
          </a:bodyPr>
          <a:lstStyle/>
          <a:p>
            <a:pPr algn="ctr"/>
            <a:r>
              <a:rPr lang="en-SG" sz="4000">
                <a:solidFill>
                  <a:srgbClr val="FFFFFF"/>
                </a:solidFill>
              </a:rPr>
              <a:t>Feature of Cloud Application</a:t>
            </a:r>
          </a:p>
        </p:txBody>
      </p:sp>
      <p:sp>
        <p:nvSpPr>
          <p:cNvPr id="3" name="Content Placeholder 2">
            <a:extLst>
              <a:ext uri="{FF2B5EF4-FFF2-40B4-BE49-F238E27FC236}">
                <a16:creationId xmlns:a16="http://schemas.microsoft.com/office/drawing/2014/main" id="{84D32C8A-B1D0-423F-8D09-89513B70B666}"/>
              </a:ext>
            </a:extLst>
          </p:cNvPr>
          <p:cNvSpPr>
            <a:spLocks noGrp="1"/>
          </p:cNvSpPr>
          <p:nvPr>
            <p:ph idx="1"/>
          </p:nvPr>
        </p:nvSpPr>
        <p:spPr>
          <a:xfrm>
            <a:off x="1179226" y="2537717"/>
            <a:ext cx="9833548" cy="3770616"/>
          </a:xfrm>
        </p:spPr>
        <p:txBody>
          <a:bodyPr>
            <a:noAutofit/>
          </a:bodyPr>
          <a:lstStyle/>
          <a:p>
            <a:r>
              <a:rPr lang="en-SG" sz="2000" b="1" dirty="0">
                <a:solidFill>
                  <a:srgbClr val="000000"/>
                </a:solidFill>
              </a:rPr>
              <a:t>Multitenancy:</a:t>
            </a:r>
          </a:p>
          <a:p>
            <a:pPr lvl="1">
              <a:buFont typeface="Wingdings" panose="05000000000000000000" pitchFamily="2" charset="2"/>
              <a:buChar char="q"/>
            </a:pPr>
            <a:r>
              <a:rPr lang="en-SG" sz="2000" dirty="0">
                <a:solidFill>
                  <a:srgbClr val="000000"/>
                </a:solidFill>
              </a:rPr>
              <a:t>Multitenancy is the feature that allows different users to share the software with full independence.</a:t>
            </a:r>
          </a:p>
          <a:p>
            <a:pPr lvl="1">
              <a:buFont typeface="Wingdings" panose="05000000000000000000" pitchFamily="2" charset="2"/>
              <a:buChar char="q"/>
            </a:pPr>
            <a:r>
              <a:rPr lang="en-SG" sz="2000" dirty="0">
                <a:solidFill>
                  <a:srgbClr val="000000"/>
                </a:solidFill>
              </a:rPr>
              <a:t>Here, independence refers to logical independence.</a:t>
            </a:r>
          </a:p>
          <a:p>
            <a:pPr lvl="1">
              <a:buFont typeface="Wingdings" panose="05000000000000000000" pitchFamily="2" charset="2"/>
              <a:buChar char="q"/>
            </a:pPr>
            <a:r>
              <a:rPr lang="en-SG" sz="2000" dirty="0">
                <a:solidFill>
                  <a:srgbClr val="000000"/>
                </a:solidFill>
              </a:rPr>
              <a:t>Each user will have a separate application instance and the changes in one application would not affect the other.</a:t>
            </a:r>
          </a:p>
          <a:p>
            <a:pPr lvl="1">
              <a:buFont typeface="Wingdings" panose="05000000000000000000" pitchFamily="2" charset="2"/>
              <a:buChar char="q"/>
            </a:pPr>
            <a:r>
              <a:rPr lang="en-SG" sz="2000" dirty="0">
                <a:solidFill>
                  <a:srgbClr val="000000"/>
                </a:solidFill>
              </a:rPr>
              <a:t>Physically the software is shared and is not independent.</a:t>
            </a:r>
          </a:p>
          <a:p>
            <a:pPr lvl="1">
              <a:buFont typeface="Wingdings" panose="05000000000000000000" pitchFamily="2" charset="2"/>
              <a:buChar char="q"/>
            </a:pPr>
            <a:r>
              <a:rPr lang="en-SG" sz="2000" dirty="0">
                <a:solidFill>
                  <a:srgbClr val="000000"/>
                </a:solidFill>
              </a:rPr>
              <a:t>The degree of physical isolation is very less but the logical independence is guaranteed.</a:t>
            </a:r>
          </a:p>
          <a:p>
            <a:pPr lvl="1">
              <a:buFont typeface="Wingdings" panose="05000000000000000000" pitchFamily="2" charset="2"/>
              <a:buChar char="q"/>
            </a:pPr>
            <a:r>
              <a:rPr lang="en-SG" sz="2000" dirty="0">
                <a:solidFill>
                  <a:srgbClr val="000000"/>
                </a:solidFill>
              </a:rPr>
              <a:t>There are no restrictions in the number of applications being shared.</a:t>
            </a:r>
          </a:p>
        </p:txBody>
      </p:sp>
    </p:spTree>
    <p:extLst>
      <p:ext uri="{BB962C8B-B14F-4D97-AF65-F5344CB8AC3E}">
        <p14:creationId xmlns:p14="http://schemas.microsoft.com/office/powerpoint/2010/main" val="454122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A93A58-0F77-47D2-8A4C-E39C14F7BE3B}"/>
              </a:ext>
            </a:extLst>
          </p:cNvPr>
          <p:cNvSpPr>
            <a:spLocks noGrp="1"/>
          </p:cNvSpPr>
          <p:nvPr>
            <p:ph type="title"/>
          </p:nvPr>
        </p:nvSpPr>
        <p:spPr>
          <a:xfrm>
            <a:off x="1179226" y="826680"/>
            <a:ext cx="9833548" cy="1325563"/>
          </a:xfrm>
        </p:spPr>
        <p:txBody>
          <a:bodyPr>
            <a:normAutofit/>
          </a:bodyPr>
          <a:lstStyle/>
          <a:p>
            <a:pPr algn="ctr"/>
            <a:r>
              <a:rPr lang="en-SG" sz="4000">
                <a:solidFill>
                  <a:srgbClr val="FFFFFF"/>
                </a:solidFill>
              </a:rPr>
              <a:t>Feature of Cloud Application(Cont..)</a:t>
            </a:r>
          </a:p>
        </p:txBody>
      </p:sp>
      <p:sp>
        <p:nvSpPr>
          <p:cNvPr id="3" name="Content Placeholder 2">
            <a:extLst>
              <a:ext uri="{FF2B5EF4-FFF2-40B4-BE49-F238E27FC236}">
                <a16:creationId xmlns:a16="http://schemas.microsoft.com/office/drawing/2014/main" id="{09C3501F-C43B-4D82-85E9-4A5566EA8500}"/>
              </a:ext>
            </a:extLst>
          </p:cNvPr>
          <p:cNvSpPr>
            <a:spLocks noGrp="1"/>
          </p:cNvSpPr>
          <p:nvPr>
            <p:ph idx="1"/>
          </p:nvPr>
        </p:nvSpPr>
        <p:spPr>
          <a:xfrm>
            <a:off x="1179226" y="2496620"/>
            <a:ext cx="9833548" cy="3647326"/>
          </a:xfrm>
        </p:spPr>
        <p:txBody>
          <a:bodyPr>
            <a:normAutofit/>
          </a:bodyPr>
          <a:lstStyle/>
          <a:p>
            <a:pPr algn="just"/>
            <a:r>
              <a:rPr lang="en-SG" sz="2400" b="1" dirty="0">
                <a:solidFill>
                  <a:srgbClr val="000000"/>
                </a:solidFill>
              </a:rPr>
              <a:t>Elasticity:</a:t>
            </a:r>
          </a:p>
          <a:p>
            <a:pPr lvl="1" algn="just">
              <a:buFont typeface="Wingdings" panose="05000000000000000000" pitchFamily="2" charset="2"/>
              <a:buChar char="q"/>
            </a:pPr>
            <a:r>
              <a:rPr lang="en-SG" dirty="0">
                <a:solidFill>
                  <a:srgbClr val="000000"/>
                </a:solidFill>
              </a:rPr>
              <a:t>The elasticity can be defined as the degree to which a system is able to adapt to workload changes by provisioning and deprovisioning resources in an autonomic manner such that at each point in time, the available resources match the current demands as closely as possible.</a:t>
            </a:r>
          </a:p>
          <a:p>
            <a:pPr lvl="1" algn="just">
              <a:buFont typeface="Wingdings" panose="05000000000000000000" pitchFamily="2" charset="2"/>
              <a:buChar char="q"/>
            </a:pPr>
            <a:r>
              <a:rPr lang="en-SG" dirty="0">
                <a:solidFill>
                  <a:srgbClr val="000000"/>
                </a:solidFill>
              </a:rPr>
              <a:t>Elasticity allows the cloud providers to efficiently handle the number of users, from one to several hundreds of users all at a time.</a:t>
            </a:r>
          </a:p>
          <a:p>
            <a:pPr lvl="1" algn="just">
              <a:buFont typeface="Wingdings" panose="05000000000000000000" pitchFamily="2" charset="2"/>
              <a:buChar char="q"/>
            </a:pPr>
            <a:r>
              <a:rPr lang="en-SG" dirty="0">
                <a:solidFill>
                  <a:srgbClr val="000000"/>
                </a:solidFill>
              </a:rPr>
              <a:t>In addition, it supports the rapid fluctuation of loads, that is, the increase or decrease in the number of users and their usage can rapidly change.</a:t>
            </a:r>
          </a:p>
        </p:txBody>
      </p:sp>
    </p:spTree>
    <p:extLst>
      <p:ext uri="{BB962C8B-B14F-4D97-AF65-F5344CB8AC3E}">
        <p14:creationId xmlns:p14="http://schemas.microsoft.com/office/powerpoint/2010/main" val="2423355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47044BD-BE77-4B4A-BC88-E230C5A50340}"/>
              </a:ext>
            </a:extLst>
          </p:cNvPr>
          <p:cNvSpPr>
            <a:spLocks noGrp="1"/>
          </p:cNvSpPr>
          <p:nvPr>
            <p:ph type="title"/>
          </p:nvPr>
        </p:nvSpPr>
        <p:spPr>
          <a:xfrm>
            <a:off x="1179226" y="826680"/>
            <a:ext cx="9833548" cy="1325563"/>
          </a:xfrm>
        </p:spPr>
        <p:txBody>
          <a:bodyPr>
            <a:normAutofit/>
          </a:bodyPr>
          <a:lstStyle/>
          <a:p>
            <a:pPr algn="ctr"/>
            <a:r>
              <a:rPr lang="en-SG" sz="4000" dirty="0">
                <a:solidFill>
                  <a:srgbClr val="FFFFFF"/>
                </a:solidFill>
              </a:rPr>
              <a:t>Feature of Cloud Application(</a:t>
            </a:r>
            <a:r>
              <a:rPr lang="en-SG" sz="4000" dirty="0" err="1">
                <a:solidFill>
                  <a:srgbClr val="FFFFFF"/>
                </a:solidFill>
              </a:rPr>
              <a:t>Cont</a:t>
            </a:r>
            <a:r>
              <a:rPr lang="en-SG" sz="4000" dirty="0">
                <a:solidFill>
                  <a:srgbClr val="FFFFFF"/>
                </a:solidFill>
              </a:rPr>
              <a:t>…)</a:t>
            </a:r>
          </a:p>
        </p:txBody>
      </p:sp>
      <p:sp>
        <p:nvSpPr>
          <p:cNvPr id="3" name="Content Placeholder 2">
            <a:extLst>
              <a:ext uri="{FF2B5EF4-FFF2-40B4-BE49-F238E27FC236}">
                <a16:creationId xmlns:a16="http://schemas.microsoft.com/office/drawing/2014/main" id="{EF407FAE-F5EE-453B-B107-CDD33D1B0851}"/>
              </a:ext>
            </a:extLst>
          </p:cNvPr>
          <p:cNvSpPr>
            <a:spLocks noGrp="1"/>
          </p:cNvSpPr>
          <p:nvPr>
            <p:ph idx="1"/>
          </p:nvPr>
        </p:nvSpPr>
        <p:spPr>
          <a:xfrm>
            <a:off x="1179226" y="3092970"/>
            <a:ext cx="9833548" cy="2693976"/>
          </a:xfrm>
        </p:spPr>
        <p:txBody>
          <a:bodyPr>
            <a:normAutofit/>
          </a:bodyPr>
          <a:lstStyle/>
          <a:p>
            <a:r>
              <a:rPr lang="en-SG" sz="2000" b="1" dirty="0">
                <a:solidFill>
                  <a:srgbClr val="000000"/>
                </a:solidFill>
              </a:rPr>
              <a:t>Heterogenous Cloud Platform:</a:t>
            </a:r>
          </a:p>
          <a:p>
            <a:pPr lvl="1">
              <a:buFont typeface="Wingdings" panose="05000000000000000000" pitchFamily="2" charset="2"/>
              <a:buChar char="q"/>
            </a:pPr>
            <a:r>
              <a:rPr lang="en-SG" sz="2000" dirty="0">
                <a:solidFill>
                  <a:srgbClr val="000000"/>
                </a:solidFill>
              </a:rPr>
              <a:t>The cloud platform supports heterogeneity wherein any type of application can be deployed in the cloud.</a:t>
            </a:r>
          </a:p>
          <a:p>
            <a:pPr lvl="1">
              <a:buFont typeface="Wingdings" panose="05000000000000000000" pitchFamily="2" charset="2"/>
              <a:buChar char="q"/>
            </a:pPr>
            <a:r>
              <a:rPr lang="en-SG" sz="2000" dirty="0">
                <a:solidFill>
                  <a:srgbClr val="000000"/>
                </a:solidFill>
              </a:rPr>
              <a:t>Because of this property, the cloud is flexible for the developers, which facilitates deployment.</a:t>
            </a:r>
          </a:p>
          <a:p>
            <a:pPr lvl="1">
              <a:buFont typeface="Wingdings" panose="05000000000000000000" pitchFamily="2" charset="2"/>
              <a:buChar char="q"/>
            </a:pPr>
            <a:r>
              <a:rPr lang="en-SG" sz="2000" dirty="0">
                <a:solidFill>
                  <a:srgbClr val="000000"/>
                </a:solidFill>
              </a:rPr>
              <a:t>The applications that are usually deployed can be accessed by the users using a web browser.</a:t>
            </a:r>
          </a:p>
        </p:txBody>
      </p:sp>
    </p:spTree>
    <p:extLst>
      <p:ext uri="{BB962C8B-B14F-4D97-AF65-F5344CB8AC3E}">
        <p14:creationId xmlns:p14="http://schemas.microsoft.com/office/powerpoint/2010/main" val="270522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855F179-EF19-4C5E-ABC7-ADC58B52729C}"/>
              </a:ext>
            </a:extLst>
          </p:cNvPr>
          <p:cNvSpPr>
            <a:spLocks noGrp="1"/>
          </p:cNvSpPr>
          <p:nvPr>
            <p:ph type="title"/>
          </p:nvPr>
        </p:nvSpPr>
        <p:spPr>
          <a:xfrm>
            <a:off x="1179226" y="826680"/>
            <a:ext cx="9833548" cy="1325563"/>
          </a:xfrm>
        </p:spPr>
        <p:txBody>
          <a:bodyPr>
            <a:normAutofit/>
          </a:bodyPr>
          <a:lstStyle/>
          <a:p>
            <a:pPr algn="ctr"/>
            <a:r>
              <a:rPr lang="en-SG" sz="4000" dirty="0">
                <a:solidFill>
                  <a:srgbClr val="FFFFFF"/>
                </a:solidFill>
              </a:rPr>
              <a:t>Feature of Cloud Application(</a:t>
            </a:r>
            <a:r>
              <a:rPr lang="en-SG" sz="4000" dirty="0" err="1">
                <a:solidFill>
                  <a:srgbClr val="FFFFFF"/>
                </a:solidFill>
              </a:rPr>
              <a:t>Cont</a:t>
            </a:r>
            <a:r>
              <a:rPr lang="en-SG" sz="4000" dirty="0">
                <a:solidFill>
                  <a:srgbClr val="FFFFFF"/>
                </a:solidFill>
              </a:rPr>
              <a:t>….)</a:t>
            </a:r>
          </a:p>
        </p:txBody>
      </p:sp>
      <p:sp>
        <p:nvSpPr>
          <p:cNvPr id="3" name="Content Placeholder 2">
            <a:extLst>
              <a:ext uri="{FF2B5EF4-FFF2-40B4-BE49-F238E27FC236}">
                <a16:creationId xmlns:a16="http://schemas.microsoft.com/office/drawing/2014/main" id="{25F9ACCD-861E-4666-B363-4F13CDA7EB1B}"/>
              </a:ext>
            </a:extLst>
          </p:cNvPr>
          <p:cNvSpPr>
            <a:spLocks noGrp="1"/>
          </p:cNvSpPr>
          <p:nvPr>
            <p:ph idx="1"/>
          </p:nvPr>
        </p:nvSpPr>
        <p:spPr>
          <a:xfrm>
            <a:off x="1179226" y="3092970"/>
            <a:ext cx="9833548" cy="2693976"/>
          </a:xfrm>
        </p:spPr>
        <p:txBody>
          <a:bodyPr>
            <a:normAutofit/>
          </a:bodyPr>
          <a:lstStyle/>
          <a:p>
            <a:r>
              <a:rPr lang="en-SG" sz="2000" b="1">
                <a:solidFill>
                  <a:srgbClr val="000000"/>
                </a:solidFill>
              </a:rPr>
              <a:t>Quantitative Measurement:</a:t>
            </a:r>
          </a:p>
          <a:p>
            <a:pPr lvl="1">
              <a:buFont typeface="Wingdings" panose="05000000000000000000" pitchFamily="2" charset="2"/>
              <a:buChar char="q"/>
            </a:pPr>
            <a:r>
              <a:rPr lang="en-SG" sz="2000">
                <a:solidFill>
                  <a:srgbClr val="000000"/>
                </a:solidFill>
              </a:rPr>
              <a:t>The service provided can be quantitatively measured.</a:t>
            </a:r>
          </a:p>
          <a:p>
            <a:pPr lvl="1">
              <a:buFont typeface="Wingdings" panose="05000000000000000000" pitchFamily="2" charset="2"/>
              <a:buChar char="q"/>
            </a:pPr>
            <a:r>
              <a:rPr lang="en-SG" sz="2000">
                <a:solidFill>
                  <a:srgbClr val="000000"/>
                </a:solidFill>
              </a:rPr>
              <a:t>The user is usually offered services based on certain charges.</a:t>
            </a:r>
          </a:p>
          <a:p>
            <a:pPr lvl="1">
              <a:buFont typeface="Wingdings" panose="05000000000000000000" pitchFamily="2" charset="2"/>
              <a:buChar char="q"/>
            </a:pPr>
            <a:r>
              <a:rPr lang="en-SG" sz="2000">
                <a:solidFill>
                  <a:srgbClr val="000000"/>
                </a:solidFill>
              </a:rPr>
              <a:t>Here, the application or resources are given as a utility on a pay-per-use basis.</a:t>
            </a:r>
          </a:p>
          <a:p>
            <a:pPr lvl="1">
              <a:buFont typeface="Wingdings" panose="05000000000000000000" pitchFamily="2" charset="2"/>
              <a:buChar char="q"/>
            </a:pPr>
            <a:r>
              <a:rPr lang="en-SG" sz="2000">
                <a:solidFill>
                  <a:srgbClr val="000000"/>
                </a:solidFill>
              </a:rPr>
              <a:t>Not only the services are measurable, but also the link usage and several other parameters that support cloud applications can be measured.</a:t>
            </a:r>
          </a:p>
          <a:p>
            <a:pPr lvl="1">
              <a:buFont typeface="Wingdings" panose="05000000000000000000" pitchFamily="2" charset="2"/>
              <a:buChar char="q"/>
            </a:pPr>
            <a:r>
              <a:rPr lang="en-SG" sz="2000">
                <a:solidFill>
                  <a:srgbClr val="000000"/>
                </a:solidFill>
              </a:rPr>
              <a:t>This property of measuring the usage is usually not available in a web application and is a unique feature for cloud-based applications.</a:t>
            </a:r>
          </a:p>
          <a:p>
            <a:endParaRPr lang="en-SG" sz="2000">
              <a:solidFill>
                <a:srgbClr val="000000"/>
              </a:solidFill>
            </a:endParaRPr>
          </a:p>
        </p:txBody>
      </p:sp>
    </p:spTree>
    <p:extLst>
      <p:ext uri="{BB962C8B-B14F-4D97-AF65-F5344CB8AC3E}">
        <p14:creationId xmlns:p14="http://schemas.microsoft.com/office/powerpoint/2010/main" val="1944923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8DB258-DD74-4451-A885-90F334FADDA3}"/>
              </a:ext>
            </a:extLst>
          </p:cNvPr>
          <p:cNvSpPr>
            <a:spLocks noGrp="1"/>
          </p:cNvSpPr>
          <p:nvPr>
            <p:ph type="title"/>
          </p:nvPr>
        </p:nvSpPr>
        <p:spPr>
          <a:xfrm>
            <a:off x="863029" y="1012004"/>
            <a:ext cx="3416158" cy="4795408"/>
          </a:xfrm>
        </p:spPr>
        <p:txBody>
          <a:bodyPr>
            <a:normAutofit/>
          </a:bodyPr>
          <a:lstStyle/>
          <a:p>
            <a:r>
              <a:rPr lang="en-SG">
                <a:solidFill>
                  <a:srgbClr val="FFFFFF"/>
                </a:solidFill>
              </a:rPr>
              <a:t>Cloud Architecture</a:t>
            </a:r>
          </a:p>
        </p:txBody>
      </p:sp>
      <p:graphicFrame>
        <p:nvGraphicFramePr>
          <p:cNvPr id="5" name="Content Placeholder 2">
            <a:extLst>
              <a:ext uri="{FF2B5EF4-FFF2-40B4-BE49-F238E27FC236}">
                <a16:creationId xmlns:a16="http://schemas.microsoft.com/office/drawing/2014/main" id="{4D1ADDEE-7CAB-4429-BA6D-CF7C5D29B8DC}"/>
              </a:ext>
            </a:extLst>
          </p:cNvPr>
          <p:cNvGraphicFramePr>
            <a:graphicFrameLocks noGrp="1"/>
          </p:cNvGraphicFramePr>
          <p:nvPr>
            <p:ph idx="1"/>
            <p:extLst>
              <p:ext uri="{D42A27DB-BD31-4B8C-83A1-F6EECF244321}">
                <p14:modId xmlns:p14="http://schemas.microsoft.com/office/powerpoint/2010/main" val="101634431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2989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CC599C4-F3EE-4AEF-BA2D-B055EBD34E97}"/>
              </a:ext>
            </a:extLst>
          </p:cNvPr>
          <p:cNvSpPr>
            <a:spLocks noGrp="1"/>
          </p:cNvSpPr>
          <p:nvPr>
            <p:ph type="title"/>
          </p:nvPr>
        </p:nvSpPr>
        <p:spPr>
          <a:xfrm>
            <a:off x="1179226" y="826680"/>
            <a:ext cx="9833548" cy="1325563"/>
          </a:xfrm>
        </p:spPr>
        <p:txBody>
          <a:bodyPr>
            <a:normAutofit/>
          </a:bodyPr>
          <a:lstStyle/>
          <a:p>
            <a:pPr algn="ctr"/>
            <a:r>
              <a:rPr lang="en-SG" sz="4000">
                <a:solidFill>
                  <a:srgbClr val="FFFFFF"/>
                </a:solidFill>
              </a:rPr>
              <a:t>Feature of Cloud Application(Cont…)</a:t>
            </a:r>
          </a:p>
        </p:txBody>
      </p:sp>
      <p:sp>
        <p:nvSpPr>
          <p:cNvPr id="3" name="Content Placeholder 2">
            <a:extLst>
              <a:ext uri="{FF2B5EF4-FFF2-40B4-BE49-F238E27FC236}">
                <a16:creationId xmlns:a16="http://schemas.microsoft.com/office/drawing/2014/main" id="{A6DAB97D-5D61-4652-BAB9-DF464F67DB92}"/>
              </a:ext>
            </a:extLst>
          </p:cNvPr>
          <p:cNvSpPr>
            <a:spLocks noGrp="1"/>
          </p:cNvSpPr>
          <p:nvPr>
            <p:ph idx="1"/>
          </p:nvPr>
        </p:nvSpPr>
        <p:spPr>
          <a:xfrm>
            <a:off x="1179226" y="3092970"/>
            <a:ext cx="9833548" cy="2693976"/>
          </a:xfrm>
        </p:spPr>
        <p:txBody>
          <a:bodyPr>
            <a:normAutofit/>
          </a:bodyPr>
          <a:lstStyle/>
          <a:p>
            <a:r>
              <a:rPr lang="en-SG" sz="2000" b="1">
                <a:solidFill>
                  <a:srgbClr val="000000"/>
                </a:solidFill>
              </a:rPr>
              <a:t>On-demand Service:</a:t>
            </a:r>
          </a:p>
          <a:p>
            <a:pPr lvl="1">
              <a:buFont typeface="Wingdings" panose="05000000000000000000" pitchFamily="2" charset="2"/>
              <a:buChar char="q"/>
            </a:pPr>
            <a:r>
              <a:rPr lang="en-SG" sz="2000">
                <a:solidFill>
                  <a:srgbClr val="000000"/>
                </a:solidFill>
              </a:rPr>
              <a:t>The cloud applications offer service to the user, on demand, that is, whenever the user requires it.</a:t>
            </a:r>
          </a:p>
          <a:p>
            <a:pPr lvl="1">
              <a:buFont typeface="Wingdings" panose="05000000000000000000" pitchFamily="2" charset="2"/>
              <a:buChar char="q"/>
            </a:pPr>
            <a:r>
              <a:rPr lang="en-SG" sz="2000">
                <a:solidFill>
                  <a:srgbClr val="000000"/>
                </a:solidFill>
              </a:rPr>
              <a:t>The cloud service would allow the users to access web applications usually without any restrictions on time, duration and type of device used.</a:t>
            </a:r>
          </a:p>
        </p:txBody>
      </p:sp>
    </p:spTree>
    <p:extLst>
      <p:ext uri="{BB962C8B-B14F-4D97-AF65-F5344CB8AC3E}">
        <p14:creationId xmlns:p14="http://schemas.microsoft.com/office/powerpoint/2010/main" val="1520971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4B1099-B3AD-4DFE-881C-EA7C0370ACBF}"/>
              </a:ext>
            </a:extLst>
          </p:cNvPr>
          <p:cNvSpPr>
            <a:spLocks noGrp="1"/>
          </p:cNvSpPr>
          <p:nvPr>
            <p:ph type="title"/>
          </p:nvPr>
        </p:nvSpPr>
        <p:spPr>
          <a:xfrm>
            <a:off x="640079" y="2053641"/>
            <a:ext cx="3669161" cy="2760098"/>
          </a:xfrm>
        </p:spPr>
        <p:txBody>
          <a:bodyPr>
            <a:normAutofit/>
          </a:bodyPr>
          <a:lstStyle/>
          <a:p>
            <a:r>
              <a:rPr lang="en-SG">
                <a:solidFill>
                  <a:srgbClr val="FFFFFF"/>
                </a:solidFill>
              </a:rPr>
              <a:t>Migrating Application to Cloud</a:t>
            </a:r>
          </a:p>
        </p:txBody>
      </p:sp>
      <p:sp>
        <p:nvSpPr>
          <p:cNvPr id="3" name="Content Placeholder 2">
            <a:extLst>
              <a:ext uri="{FF2B5EF4-FFF2-40B4-BE49-F238E27FC236}">
                <a16:creationId xmlns:a16="http://schemas.microsoft.com/office/drawing/2014/main" id="{DD704748-5BA2-4C0C-BB19-E0D296F3A336}"/>
              </a:ext>
            </a:extLst>
          </p:cNvPr>
          <p:cNvSpPr>
            <a:spLocks noGrp="1"/>
          </p:cNvSpPr>
          <p:nvPr>
            <p:ph idx="1"/>
          </p:nvPr>
        </p:nvSpPr>
        <p:spPr>
          <a:xfrm>
            <a:off x="6090574" y="801866"/>
            <a:ext cx="5306084" cy="5230634"/>
          </a:xfrm>
        </p:spPr>
        <p:txBody>
          <a:bodyPr anchor="ctr">
            <a:noAutofit/>
          </a:bodyPr>
          <a:lstStyle/>
          <a:p>
            <a:r>
              <a:rPr lang="en-SG" sz="2000" b="0" i="0" dirty="0">
                <a:solidFill>
                  <a:srgbClr val="222222"/>
                </a:solidFill>
                <a:effectLst/>
                <a:latin typeface="-apple-system"/>
              </a:rPr>
              <a:t>Cloud migration is the process of transferring databases, applications, and IT processes into the cloud, or from one cloud to another. </a:t>
            </a:r>
          </a:p>
          <a:p>
            <a:r>
              <a:rPr lang="en-SG" sz="2000" dirty="0">
                <a:solidFill>
                  <a:srgbClr val="000000"/>
                </a:solidFill>
              </a:rPr>
              <a:t>Cloud migration presents an opportunity to significantly reduce costs incurred on applications.</a:t>
            </a:r>
          </a:p>
          <a:p>
            <a:r>
              <a:rPr lang="en-SG" sz="2000" b="0" i="0" dirty="0">
                <a:solidFill>
                  <a:srgbClr val="222222"/>
                </a:solidFill>
                <a:effectLst/>
                <a:latin typeface="-apple-system"/>
              </a:rPr>
              <a:t>Much like a move from a smaller office to a larger one, cloud migration requires quite a lot of preparation and advance work, but usually it ends up being worth the effort, resulting in cost savings and greater flexibility</a:t>
            </a:r>
            <a:endParaRPr lang="en-SG" sz="2000" b="0" i="0" dirty="0">
              <a:solidFill>
                <a:srgbClr val="000000"/>
              </a:solidFill>
              <a:effectLst/>
              <a:latin typeface="-apple-system"/>
            </a:endParaRPr>
          </a:p>
          <a:p>
            <a:r>
              <a:rPr lang="en-SG" sz="2000" b="0" i="0" dirty="0">
                <a:solidFill>
                  <a:srgbClr val="222222"/>
                </a:solidFill>
                <a:effectLst/>
                <a:latin typeface="-apple-system"/>
              </a:rPr>
              <a:t>Most often, "cloud migration" describes the move from on-premises or legacy infrastructure to the cloud. However, the term can also apply to a migration from one cloud to another cloud.</a:t>
            </a:r>
            <a:endParaRPr lang="en-SG" sz="2000" dirty="0">
              <a:solidFill>
                <a:srgbClr val="000000"/>
              </a:solidFill>
            </a:endParaRPr>
          </a:p>
        </p:txBody>
      </p:sp>
    </p:spTree>
    <p:extLst>
      <p:ext uri="{BB962C8B-B14F-4D97-AF65-F5344CB8AC3E}">
        <p14:creationId xmlns:p14="http://schemas.microsoft.com/office/powerpoint/2010/main" val="4170862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A65F8B-EBBE-29B1-26C7-383E597B1BA8}"/>
              </a:ext>
            </a:extLst>
          </p:cNvPr>
          <p:cNvSpPr>
            <a:spLocks noGrp="1"/>
          </p:cNvSpPr>
          <p:nvPr>
            <p:ph type="title"/>
          </p:nvPr>
        </p:nvSpPr>
        <p:spPr>
          <a:xfrm>
            <a:off x="838200" y="365125"/>
            <a:ext cx="10515600" cy="1325563"/>
          </a:xfrm>
        </p:spPr>
        <p:txBody>
          <a:bodyPr>
            <a:normAutofit/>
          </a:bodyPr>
          <a:lstStyle/>
          <a:p>
            <a:r>
              <a:rPr lang="en-SG" sz="5400"/>
              <a:t>What is legacy Infrastructure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375078-B8C6-53C3-49BB-C65C95DF1393}"/>
              </a:ext>
            </a:extLst>
          </p:cNvPr>
          <p:cNvSpPr>
            <a:spLocks noGrp="1"/>
          </p:cNvSpPr>
          <p:nvPr>
            <p:ph idx="1"/>
          </p:nvPr>
        </p:nvSpPr>
        <p:spPr>
          <a:xfrm>
            <a:off x="838200" y="1929384"/>
            <a:ext cx="10515600" cy="4251960"/>
          </a:xfrm>
        </p:spPr>
        <p:txBody>
          <a:bodyPr>
            <a:normAutofit/>
          </a:bodyPr>
          <a:lstStyle/>
          <a:p>
            <a:r>
              <a:rPr lang="en-SG" sz="2200" b="0" i="0">
                <a:effectLst/>
                <a:latin typeface="-apple-system"/>
              </a:rPr>
              <a:t>In computing, hardware or software is considered "legacy" if it is outdated but still in use.</a:t>
            </a:r>
          </a:p>
          <a:p>
            <a:r>
              <a:rPr lang="en-SG" sz="2200" b="0" i="0">
                <a:effectLst/>
                <a:latin typeface="-apple-system"/>
              </a:rPr>
              <a:t> Legacy products and processes are usually not as efficient or secure as more up-to-date solutions.</a:t>
            </a:r>
          </a:p>
          <a:p>
            <a:r>
              <a:rPr lang="en-SG" sz="2200" b="0" i="0">
                <a:effectLst/>
                <a:latin typeface="-apple-system"/>
              </a:rPr>
              <a:t> Businesses stuck running legacy systems are in danger of falling behind their competitors; they also face an increased risk of </a:t>
            </a:r>
            <a:r>
              <a:rPr lang="en-SG" sz="2200" b="0" i="0" u="none" strike="noStrike">
                <a:effectLst/>
                <a:latin typeface="-apple-system"/>
              </a:rPr>
              <a:t>data breaches</a:t>
            </a:r>
            <a:r>
              <a:rPr lang="en-SG" sz="2200" b="0" i="0">
                <a:effectLst/>
                <a:latin typeface="-apple-system"/>
              </a:rPr>
              <a:t>.</a:t>
            </a:r>
          </a:p>
          <a:p>
            <a:r>
              <a:rPr lang="en-SG" sz="2200" b="0" i="0">
                <a:effectLst/>
                <a:latin typeface="-apple-system"/>
              </a:rPr>
              <a:t>Legacy software or hardware may become unreliable, may run slowly, or may no longer be supported by the original vendor. </a:t>
            </a:r>
          </a:p>
          <a:p>
            <a:r>
              <a:rPr lang="en-SG" sz="2200" b="0" i="0">
                <a:effectLst/>
                <a:latin typeface="-apple-system"/>
              </a:rPr>
              <a:t>Windows XP, for instance, is a legacy operating system: released in 2001, its capabilities have been exceeded by later releases of Windows, and Microsoft no longer supports the operating system by releasing patches or updates for it.</a:t>
            </a:r>
          </a:p>
          <a:p>
            <a:endParaRPr lang="en-SG" sz="2200"/>
          </a:p>
        </p:txBody>
      </p:sp>
    </p:spTree>
    <p:extLst>
      <p:ext uri="{BB962C8B-B14F-4D97-AF65-F5344CB8AC3E}">
        <p14:creationId xmlns:p14="http://schemas.microsoft.com/office/powerpoint/2010/main" val="2279918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A6D5E0-9AE9-9832-6F37-717C070FA853}"/>
              </a:ext>
            </a:extLst>
          </p:cNvPr>
          <p:cNvSpPr>
            <a:spLocks noGrp="1"/>
          </p:cNvSpPr>
          <p:nvPr>
            <p:ph type="title"/>
          </p:nvPr>
        </p:nvSpPr>
        <p:spPr>
          <a:xfrm>
            <a:off x="838200" y="365125"/>
            <a:ext cx="10515600" cy="1325563"/>
          </a:xfrm>
        </p:spPr>
        <p:txBody>
          <a:bodyPr>
            <a:normAutofit/>
          </a:bodyPr>
          <a:lstStyle/>
          <a:p>
            <a:r>
              <a:rPr lang="en-SG" sz="4200"/>
              <a:t>What are the main challenges in Cloud Migration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18F06F-9924-4B00-9AA7-EDD52EFB15FB}"/>
              </a:ext>
            </a:extLst>
          </p:cNvPr>
          <p:cNvSpPr>
            <a:spLocks noGrp="1"/>
          </p:cNvSpPr>
          <p:nvPr>
            <p:ph idx="1"/>
          </p:nvPr>
        </p:nvSpPr>
        <p:spPr>
          <a:xfrm>
            <a:off x="838200" y="1929384"/>
            <a:ext cx="10515600" cy="4251960"/>
          </a:xfrm>
        </p:spPr>
        <p:txBody>
          <a:bodyPr>
            <a:normAutofit/>
          </a:bodyPr>
          <a:lstStyle/>
          <a:p>
            <a:pPr>
              <a:buFont typeface="Arial" panose="020B0604020202020204" pitchFamily="34" charset="0"/>
              <a:buChar char="•"/>
            </a:pPr>
            <a:r>
              <a:rPr lang="en-SG" sz="2200" b="1" i="0">
                <a:effectLst/>
                <a:latin typeface="-apple-system"/>
              </a:rPr>
              <a:t>Migrating large databases</a:t>
            </a:r>
            <a:r>
              <a:rPr lang="en-SG" sz="2200" b="0" i="0">
                <a:effectLst/>
                <a:latin typeface="-apple-system"/>
              </a:rPr>
              <a:t>: </a:t>
            </a:r>
          </a:p>
          <a:p>
            <a:pPr lvl="1"/>
            <a:r>
              <a:rPr lang="en-SG" sz="2200" b="0" i="0">
                <a:effectLst/>
                <a:latin typeface="-apple-system"/>
              </a:rPr>
              <a:t>Often, databases will need to move to a different platform altogether in order to function in the cloud.</a:t>
            </a:r>
          </a:p>
          <a:p>
            <a:pPr lvl="1"/>
            <a:r>
              <a:rPr lang="en-SG" sz="2200" b="0" i="0">
                <a:effectLst/>
                <a:latin typeface="-apple-system"/>
              </a:rPr>
              <a:t> Moving a database is difficult, especially if there are large amounts of data involved.</a:t>
            </a:r>
          </a:p>
          <a:p>
            <a:pPr lvl="1"/>
            <a:r>
              <a:rPr lang="en-SG" sz="2200" b="0" i="0">
                <a:effectLst/>
                <a:latin typeface="-apple-system"/>
              </a:rPr>
              <a:t> Some cloud providers actually offer physical data transfer methods, such as loading data onto a hardware appliance and then shipping the appliance to the cloud provider, for massive databases that would take too long to transfer via the Internet. </a:t>
            </a:r>
          </a:p>
          <a:p>
            <a:pPr lvl="1"/>
            <a:r>
              <a:rPr lang="en-SG" sz="2200" b="0" i="0">
                <a:effectLst/>
                <a:latin typeface="-apple-system"/>
              </a:rPr>
              <a:t>Data can also be transferred over the Internet.</a:t>
            </a:r>
          </a:p>
          <a:p>
            <a:pPr lvl="1"/>
            <a:r>
              <a:rPr lang="en-SG" sz="2200" b="0" i="0">
                <a:effectLst/>
                <a:latin typeface="-apple-system"/>
              </a:rPr>
              <a:t> Regardless of the method, data migration often takes significant time.</a:t>
            </a:r>
          </a:p>
          <a:p>
            <a:pPr>
              <a:buFont typeface="Arial" panose="020B0604020202020204" pitchFamily="34" charset="0"/>
              <a:buChar char="•"/>
            </a:pPr>
            <a:r>
              <a:rPr lang="en-SG" sz="2200" b="1" i="0">
                <a:effectLst/>
                <a:latin typeface="-apple-system"/>
              </a:rPr>
              <a:t>Data integrity</a:t>
            </a:r>
            <a:r>
              <a:rPr lang="en-SG" sz="2200" b="0" i="0">
                <a:effectLst/>
                <a:latin typeface="-apple-system"/>
              </a:rPr>
              <a:t>:</a:t>
            </a:r>
          </a:p>
          <a:p>
            <a:pPr lvl="1"/>
            <a:r>
              <a:rPr lang="en-SG" sz="2200" b="0" i="0">
                <a:effectLst/>
                <a:latin typeface="-apple-system"/>
              </a:rPr>
              <a:t> After data is transferred, the next step is making sure data is intact and secure, and is not leaked during the process.</a:t>
            </a:r>
          </a:p>
          <a:p>
            <a:endParaRPr lang="en-SG" sz="2200"/>
          </a:p>
        </p:txBody>
      </p:sp>
    </p:spTree>
    <p:extLst>
      <p:ext uri="{BB962C8B-B14F-4D97-AF65-F5344CB8AC3E}">
        <p14:creationId xmlns:p14="http://schemas.microsoft.com/office/powerpoint/2010/main" val="4010537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F03E53-7F80-DB01-4ED1-AD9AF8E4B38D}"/>
              </a:ext>
            </a:extLst>
          </p:cNvPr>
          <p:cNvSpPr>
            <a:spLocks noGrp="1"/>
          </p:cNvSpPr>
          <p:nvPr>
            <p:ph type="title"/>
          </p:nvPr>
        </p:nvSpPr>
        <p:spPr>
          <a:xfrm>
            <a:off x="838200" y="365125"/>
            <a:ext cx="10515600" cy="1325563"/>
          </a:xfrm>
        </p:spPr>
        <p:txBody>
          <a:bodyPr>
            <a:normAutofit/>
          </a:bodyPr>
          <a:lstStyle/>
          <a:p>
            <a:endParaRPr lang="en-SG"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D41015-772B-2BA9-DA44-D9F463A52BEF}"/>
              </a:ext>
            </a:extLst>
          </p:cNvPr>
          <p:cNvSpPr>
            <a:spLocks noGrp="1"/>
          </p:cNvSpPr>
          <p:nvPr>
            <p:ph idx="1"/>
          </p:nvPr>
        </p:nvSpPr>
        <p:spPr>
          <a:xfrm>
            <a:off x="838200" y="1929384"/>
            <a:ext cx="10515600" cy="4251960"/>
          </a:xfrm>
        </p:spPr>
        <p:txBody>
          <a:bodyPr>
            <a:normAutofit/>
          </a:bodyPr>
          <a:lstStyle/>
          <a:p>
            <a:r>
              <a:rPr lang="en-SG" sz="2200" b="1" i="0">
                <a:effectLst/>
                <a:latin typeface="-apple-system"/>
              </a:rPr>
              <a:t>Continued operation</a:t>
            </a:r>
            <a:r>
              <a:rPr lang="en-SG" sz="2200" b="0" i="0">
                <a:effectLst/>
                <a:latin typeface="-apple-system"/>
              </a:rPr>
              <a:t>: </a:t>
            </a:r>
          </a:p>
          <a:p>
            <a:pPr lvl="1"/>
            <a:r>
              <a:rPr lang="en-SG" sz="2200" b="0" i="0">
                <a:effectLst/>
                <a:latin typeface="-apple-system"/>
              </a:rPr>
              <a:t>A business needs to ensure that its current systems remain operational and available throughout the migration.</a:t>
            </a:r>
          </a:p>
          <a:p>
            <a:pPr lvl="1"/>
            <a:r>
              <a:rPr lang="en-SG" sz="2200" b="0" i="0">
                <a:effectLst/>
                <a:latin typeface="-apple-system"/>
              </a:rPr>
              <a:t> They will need to have some overlap between on-premises and cloud to ensure continuous service; for instance, it's necessary to make a copy of all data in the cloud before shutting down an existing database.</a:t>
            </a:r>
          </a:p>
          <a:p>
            <a:pPr lvl="1"/>
            <a:r>
              <a:rPr lang="en-SG" sz="2200" b="0" i="0">
                <a:effectLst/>
                <a:latin typeface="-apple-system"/>
              </a:rPr>
              <a:t> Businesses typically need to move a little bit at a time instead of all at once.</a:t>
            </a:r>
            <a:endParaRPr lang="en-SG" sz="2200"/>
          </a:p>
        </p:txBody>
      </p:sp>
    </p:spTree>
    <p:extLst>
      <p:ext uri="{BB962C8B-B14F-4D97-AF65-F5344CB8AC3E}">
        <p14:creationId xmlns:p14="http://schemas.microsoft.com/office/powerpoint/2010/main" val="1162997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BD1959-9594-5A80-D0E9-7F606C7BCCF9}"/>
              </a:ext>
            </a:extLst>
          </p:cNvPr>
          <p:cNvSpPr>
            <a:spLocks noGrp="1"/>
          </p:cNvSpPr>
          <p:nvPr>
            <p:ph type="title"/>
          </p:nvPr>
        </p:nvSpPr>
        <p:spPr>
          <a:xfrm>
            <a:off x="838200" y="365125"/>
            <a:ext cx="10515600" cy="1325563"/>
          </a:xfrm>
        </p:spPr>
        <p:txBody>
          <a:bodyPr>
            <a:normAutofit/>
          </a:bodyPr>
          <a:lstStyle/>
          <a:p>
            <a:r>
              <a:rPr lang="en-SG" sz="3400" b="1" i="0">
                <a:effectLst/>
                <a:latin typeface="-apple-system"/>
              </a:rPr>
              <a:t>How does an on-premises-to-cloud migration work?</a:t>
            </a:r>
            <a:br>
              <a:rPr lang="en-SG" sz="3400" b="1" i="0">
                <a:effectLst/>
                <a:latin typeface="-apple-system"/>
              </a:rPr>
            </a:br>
            <a:endParaRPr lang="en-SG" sz="3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702BBD-879C-BA50-B018-17C2152CE592}"/>
              </a:ext>
            </a:extLst>
          </p:cNvPr>
          <p:cNvSpPr>
            <a:spLocks noGrp="1"/>
          </p:cNvSpPr>
          <p:nvPr>
            <p:ph idx="1"/>
          </p:nvPr>
        </p:nvSpPr>
        <p:spPr>
          <a:xfrm>
            <a:off x="838200" y="1929384"/>
            <a:ext cx="10515600" cy="4251960"/>
          </a:xfrm>
        </p:spPr>
        <p:txBody>
          <a:bodyPr>
            <a:normAutofit lnSpcReduction="10000"/>
          </a:bodyPr>
          <a:lstStyle/>
          <a:p>
            <a:pPr marL="0" indent="0">
              <a:buNone/>
            </a:pPr>
            <a:r>
              <a:rPr lang="en-SG" sz="1900" b="0" i="0" dirty="0">
                <a:effectLst/>
                <a:latin typeface="-apple-system"/>
              </a:rPr>
              <a:t>Every business has different needs and will therefore follow a slightly different process for cloud migrations. Cloud providers can help businesses set up their migration process. Most cloud migrations will include these basic steps:</a:t>
            </a:r>
          </a:p>
          <a:p>
            <a:pPr>
              <a:buFont typeface="+mj-lt"/>
              <a:buAutoNum type="arabicPeriod"/>
            </a:pPr>
            <a:r>
              <a:rPr lang="en-SG" sz="1900" b="1" i="0" dirty="0">
                <a:effectLst/>
                <a:latin typeface="-apple-system"/>
              </a:rPr>
              <a:t>Establish goals</a:t>
            </a:r>
            <a:r>
              <a:rPr lang="en-SG" sz="1900" b="0" i="0" dirty="0">
                <a:effectLst/>
                <a:latin typeface="-apple-system"/>
              </a:rPr>
              <a:t>:</a:t>
            </a:r>
          </a:p>
          <a:p>
            <a:pPr marL="0" indent="0">
              <a:buNone/>
            </a:pPr>
            <a:r>
              <a:rPr lang="en-SG" sz="1900" b="0" i="0" dirty="0">
                <a:effectLst/>
                <a:latin typeface="-apple-system"/>
              </a:rPr>
              <a:t>Establishing goals to measure </a:t>
            </a:r>
            <a:r>
              <a:rPr lang="en-SG" sz="1900" dirty="0">
                <a:latin typeface="-apple-system"/>
              </a:rPr>
              <a:t>performance</a:t>
            </a:r>
            <a:r>
              <a:rPr lang="en-SG" sz="1900" b="0" i="0" dirty="0">
                <a:effectLst/>
                <a:latin typeface="-apple-system"/>
              </a:rPr>
              <a:t> helps a business to determine if the migration was successful or not.</a:t>
            </a:r>
          </a:p>
          <a:p>
            <a:pPr marL="0" indent="0">
              <a:buNone/>
            </a:pPr>
            <a:r>
              <a:rPr lang="en-SG" sz="1900" b="0" i="0" dirty="0">
                <a:effectLst/>
                <a:latin typeface="-apple-system"/>
              </a:rPr>
              <a:t>The considering matter for establishing goal are:</a:t>
            </a:r>
          </a:p>
          <a:p>
            <a:pPr lvl="1"/>
            <a:r>
              <a:rPr lang="en-SG" sz="1900" b="0" i="0" dirty="0">
                <a:effectLst/>
                <a:latin typeface="-apple-system"/>
              </a:rPr>
              <a:t> What performance gains does a business hope to see?</a:t>
            </a:r>
          </a:p>
          <a:p>
            <a:pPr lvl="1"/>
            <a:r>
              <a:rPr lang="en-SG" sz="1900" b="0" i="0" dirty="0">
                <a:effectLst/>
                <a:latin typeface="-apple-system"/>
              </a:rPr>
              <a:t> On what date will legacy infrastructure be deprecated? </a:t>
            </a:r>
          </a:p>
          <a:p>
            <a:pPr>
              <a:buFont typeface="+mj-lt"/>
              <a:buAutoNum type="arabicPeriod"/>
            </a:pPr>
            <a:r>
              <a:rPr lang="en-SG" sz="1900" b="1" i="0" dirty="0">
                <a:effectLst/>
                <a:latin typeface="-apple-system"/>
              </a:rPr>
              <a:t>Create a security strategy</a:t>
            </a:r>
            <a:r>
              <a:rPr lang="en-SG" sz="1900" b="0" i="0" dirty="0">
                <a:effectLst/>
                <a:latin typeface="-apple-system"/>
              </a:rPr>
              <a:t>: </a:t>
            </a:r>
          </a:p>
          <a:p>
            <a:pPr lvl="1"/>
            <a:r>
              <a:rPr lang="en-SG" sz="1900" b="0" i="0" u="none" strike="noStrike" dirty="0">
                <a:effectLst/>
                <a:latin typeface="-apple-system"/>
              </a:rPr>
              <a:t>Cloud cybersecurity</a:t>
            </a:r>
            <a:r>
              <a:rPr lang="en-SG" sz="1900" b="0" i="0" dirty="0">
                <a:effectLst/>
                <a:latin typeface="-apple-system"/>
              </a:rPr>
              <a:t> requires a different approach compared to on-premises security. </a:t>
            </a:r>
          </a:p>
          <a:p>
            <a:pPr lvl="1"/>
            <a:r>
              <a:rPr lang="en-SG" sz="1900" b="0" i="0" dirty="0">
                <a:effectLst/>
                <a:latin typeface="-apple-system"/>
              </a:rPr>
              <a:t>In the cloud, corporate assets are no longer behind a firewall, and the </a:t>
            </a:r>
            <a:r>
              <a:rPr lang="en-SG" sz="1900" b="0" i="0" u="none" strike="noStrike" dirty="0">
                <a:effectLst/>
                <a:latin typeface="-apple-system"/>
              </a:rPr>
              <a:t>network perimeter</a:t>
            </a:r>
            <a:r>
              <a:rPr lang="en-SG" sz="1900" b="0" i="0" dirty="0">
                <a:effectLst/>
                <a:latin typeface="-apple-system"/>
              </a:rPr>
              <a:t> essentially does not exist. </a:t>
            </a:r>
          </a:p>
          <a:p>
            <a:pPr lvl="1"/>
            <a:r>
              <a:rPr lang="en-SG" sz="1900" b="0" i="0" dirty="0">
                <a:effectLst/>
                <a:latin typeface="-apple-system"/>
              </a:rPr>
              <a:t>Deploying a </a:t>
            </a:r>
            <a:r>
              <a:rPr lang="en-SG" sz="1900" b="0" i="0" u="none" strike="noStrike" dirty="0">
                <a:effectLst/>
                <a:latin typeface="-apple-system"/>
              </a:rPr>
              <a:t>cloud firewall</a:t>
            </a:r>
            <a:r>
              <a:rPr lang="en-SG" sz="1900" b="0" i="0" dirty="0">
                <a:effectLst/>
                <a:latin typeface="-apple-system"/>
              </a:rPr>
              <a:t> or a </a:t>
            </a:r>
            <a:r>
              <a:rPr lang="en-SG" sz="1900" b="0" i="0" u="none" strike="noStrike" dirty="0">
                <a:effectLst/>
                <a:latin typeface="-apple-system"/>
              </a:rPr>
              <a:t>web application firewall</a:t>
            </a:r>
            <a:r>
              <a:rPr lang="en-SG" sz="1900" b="0" i="0" dirty="0">
                <a:effectLst/>
                <a:latin typeface="-apple-system"/>
              </a:rPr>
              <a:t> may be necessary.</a:t>
            </a:r>
          </a:p>
          <a:p>
            <a:endParaRPr lang="en-SG" sz="1900" dirty="0"/>
          </a:p>
        </p:txBody>
      </p:sp>
    </p:spTree>
    <p:extLst>
      <p:ext uri="{BB962C8B-B14F-4D97-AF65-F5344CB8AC3E}">
        <p14:creationId xmlns:p14="http://schemas.microsoft.com/office/powerpoint/2010/main" val="462313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4FB6D-AD87-BBBA-6FE9-3449269548FC}"/>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3F901F75-612C-745C-415D-50B4C328132D}"/>
              </a:ext>
            </a:extLst>
          </p:cNvPr>
          <p:cNvSpPr>
            <a:spLocks noGrp="1"/>
          </p:cNvSpPr>
          <p:nvPr>
            <p:ph idx="1"/>
          </p:nvPr>
        </p:nvSpPr>
        <p:spPr/>
        <p:txBody>
          <a:bodyPr>
            <a:normAutofit fontScale="92500" lnSpcReduction="10000"/>
          </a:bodyPr>
          <a:lstStyle/>
          <a:p>
            <a:pPr marL="0" indent="0">
              <a:buNone/>
            </a:pPr>
            <a:r>
              <a:rPr lang="en-SG" b="1" i="0" dirty="0">
                <a:solidFill>
                  <a:srgbClr val="222222"/>
                </a:solidFill>
                <a:effectLst/>
                <a:latin typeface="-apple-system"/>
              </a:rPr>
              <a:t>3. Copy over data</a:t>
            </a:r>
            <a:r>
              <a:rPr lang="en-SG" b="0" i="0" dirty="0">
                <a:solidFill>
                  <a:srgbClr val="222222"/>
                </a:solidFill>
                <a:effectLst/>
                <a:latin typeface="-apple-system"/>
              </a:rPr>
              <a:t>:</a:t>
            </a:r>
          </a:p>
          <a:p>
            <a:pPr lvl="1"/>
            <a:r>
              <a:rPr lang="en-SG" b="0" i="0" dirty="0">
                <a:solidFill>
                  <a:srgbClr val="222222"/>
                </a:solidFill>
                <a:effectLst/>
                <a:latin typeface="-apple-system"/>
              </a:rPr>
              <a:t> Select a cloud provider, and replicate existing databases. </a:t>
            </a:r>
          </a:p>
          <a:p>
            <a:pPr lvl="1"/>
            <a:r>
              <a:rPr lang="en-SG" b="0" i="0" dirty="0">
                <a:solidFill>
                  <a:srgbClr val="222222"/>
                </a:solidFill>
                <a:effectLst/>
                <a:latin typeface="-apple-system"/>
              </a:rPr>
              <a:t>This should be done continually throughout the migration process so that the cloud database remains up-to-date.</a:t>
            </a:r>
          </a:p>
          <a:p>
            <a:pPr algn="l">
              <a:buFont typeface="+mj-lt"/>
              <a:buAutoNum type="arabicPeriod"/>
            </a:pPr>
            <a:endParaRPr lang="en-SG" b="1" i="0" dirty="0">
              <a:solidFill>
                <a:srgbClr val="222222"/>
              </a:solidFill>
              <a:effectLst/>
              <a:latin typeface="-apple-system"/>
            </a:endParaRPr>
          </a:p>
          <a:p>
            <a:pPr marL="0" indent="0" algn="l">
              <a:buNone/>
            </a:pPr>
            <a:r>
              <a:rPr lang="en-SG" b="1" i="0" dirty="0">
                <a:solidFill>
                  <a:srgbClr val="222222"/>
                </a:solidFill>
                <a:effectLst/>
                <a:latin typeface="-apple-system"/>
              </a:rPr>
              <a:t>4. Switch production from on-premises to cloud</a:t>
            </a:r>
            <a:r>
              <a:rPr lang="en-SG" b="0" i="0" dirty="0">
                <a:solidFill>
                  <a:srgbClr val="222222"/>
                </a:solidFill>
                <a:effectLst/>
                <a:latin typeface="-apple-system"/>
              </a:rPr>
              <a:t>: </a:t>
            </a:r>
          </a:p>
          <a:p>
            <a:pPr lvl="1"/>
            <a:r>
              <a:rPr lang="en-SG" b="0" i="0" dirty="0">
                <a:solidFill>
                  <a:srgbClr val="222222"/>
                </a:solidFill>
                <a:effectLst/>
                <a:latin typeface="-apple-system"/>
              </a:rPr>
              <a:t>The cloud goes live. </a:t>
            </a:r>
          </a:p>
          <a:p>
            <a:pPr lvl="1"/>
            <a:r>
              <a:rPr lang="en-SG" b="0" i="0" dirty="0">
                <a:solidFill>
                  <a:srgbClr val="222222"/>
                </a:solidFill>
                <a:effectLst/>
                <a:latin typeface="-apple-system"/>
              </a:rPr>
              <a:t>The migration is complete.</a:t>
            </a:r>
          </a:p>
          <a:p>
            <a:pPr algn="l"/>
            <a:r>
              <a:rPr lang="en-SG" b="0" i="0" dirty="0">
                <a:solidFill>
                  <a:srgbClr val="222222"/>
                </a:solidFill>
                <a:effectLst/>
                <a:latin typeface="-apple-system"/>
              </a:rPr>
              <a:t>Some businesses turn off their on-premises infrastructure at the end of these steps, while others may keep legacy systems in place as backup or as part of a </a:t>
            </a:r>
            <a:r>
              <a:rPr lang="en-SG" b="0" i="0" u="none" strike="noStrike" dirty="0">
                <a:solidFill>
                  <a:srgbClr val="0051C3"/>
                </a:solidFill>
                <a:effectLst/>
                <a:latin typeface="-apple-system"/>
                <a:hlinkClick r:id="rId2"/>
              </a:rPr>
              <a:t>hybrid cloud</a:t>
            </a:r>
            <a:r>
              <a:rPr lang="en-SG" b="0" i="0" dirty="0">
                <a:solidFill>
                  <a:srgbClr val="222222"/>
                </a:solidFill>
                <a:effectLst/>
                <a:latin typeface="-apple-system"/>
              </a:rPr>
              <a:t> deployment.</a:t>
            </a:r>
          </a:p>
          <a:p>
            <a:endParaRPr lang="en-SG" dirty="0"/>
          </a:p>
        </p:txBody>
      </p:sp>
    </p:spTree>
    <p:extLst>
      <p:ext uri="{BB962C8B-B14F-4D97-AF65-F5344CB8AC3E}">
        <p14:creationId xmlns:p14="http://schemas.microsoft.com/office/powerpoint/2010/main" val="636423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A799-87B9-7546-5D00-A9D5E10B77B1}"/>
              </a:ext>
            </a:extLst>
          </p:cNvPr>
          <p:cNvSpPr>
            <a:spLocks noGrp="1"/>
          </p:cNvSpPr>
          <p:nvPr>
            <p:ph type="title"/>
          </p:nvPr>
        </p:nvSpPr>
        <p:spPr/>
        <p:txBody>
          <a:bodyPr>
            <a:normAutofit fontScale="90000"/>
          </a:bodyPr>
          <a:lstStyle/>
          <a:p>
            <a:r>
              <a:rPr lang="en-SG" b="1" i="0" dirty="0">
                <a:solidFill>
                  <a:srgbClr val="222222"/>
                </a:solidFill>
                <a:effectLst/>
                <a:latin typeface="-apple-system"/>
              </a:rPr>
              <a:t>What cloud migration strategy should enterprises adopt?</a:t>
            </a:r>
            <a:br>
              <a:rPr lang="en-SG" b="1" i="0" dirty="0">
                <a:solidFill>
                  <a:srgbClr val="222222"/>
                </a:solidFill>
                <a:effectLst/>
                <a:latin typeface="-apple-system"/>
              </a:rPr>
            </a:br>
            <a:endParaRPr lang="en-SG" dirty="0"/>
          </a:p>
        </p:txBody>
      </p:sp>
      <p:sp>
        <p:nvSpPr>
          <p:cNvPr id="3" name="Content Placeholder 2">
            <a:extLst>
              <a:ext uri="{FF2B5EF4-FFF2-40B4-BE49-F238E27FC236}">
                <a16:creationId xmlns:a16="http://schemas.microsoft.com/office/drawing/2014/main" id="{A043770D-A141-2DFB-613A-037251F35C63}"/>
              </a:ext>
            </a:extLst>
          </p:cNvPr>
          <p:cNvSpPr>
            <a:spLocks noGrp="1"/>
          </p:cNvSpPr>
          <p:nvPr>
            <p:ph idx="1"/>
          </p:nvPr>
        </p:nvSpPr>
        <p:spPr/>
        <p:txBody>
          <a:bodyPr>
            <a:normAutofit fontScale="92500"/>
          </a:bodyPr>
          <a:lstStyle/>
          <a:p>
            <a:pPr algn="l"/>
            <a:r>
              <a:rPr lang="en-SG" b="0" i="0" dirty="0">
                <a:solidFill>
                  <a:srgbClr val="222222"/>
                </a:solidFill>
                <a:effectLst/>
                <a:latin typeface="-apple-system"/>
              </a:rPr>
              <a:t>Gartner, a highly influential information technology research company, </a:t>
            </a:r>
            <a:r>
              <a:rPr lang="en-SG" b="0" i="0" u="none" strike="noStrike" dirty="0">
                <a:effectLst/>
                <a:latin typeface="-apple-system"/>
              </a:rPr>
              <a:t>describes</a:t>
            </a:r>
            <a:r>
              <a:rPr lang="en-SG" b="0" i="0" dirty="0">
                <a:solidFill>
                  <a:srgbClr val="222222"/>
                </a:solidFill>
                <a:effectLst/>
                <a:latin typeface="-apple-system"/>
              </a:rPr>
              <a:t> 5 options for organizations migrating to the cloud. These cloud migration strategies are commonly known as the "5 R's":</a:t>
            </a:r>
          </a:p>
          <a:p>
            <a:pPr algn="l">
              <a:buFont typeface="Arial" panose="020B0604020202020204" pitchFamily="34" charset="0"/>
              <a:buChar char="•"/>
            </a:pPr>
            <a:r>
              <a:rPr lang="en-SG" b="1" i="0" dirty="0">
                <a:solidFill>
                  <a:srgbClr val="222222"/>
                </a:solidFill>
                <a:effectLst/>
                <a:latin typeface="-apple-system"/>
              </a:rPr>
              <a:t>Rehost</a:t>
            </a:r>
            <a:r>
              <a:rPr lang="en-SG" dirty="0">
                <a:solidFill>
                  <a:srgbClr val="222222"/>
                </a:solidFill>
                <a:latin typeface="-apple-system"/>
              </a:rPr>
              <a:t>:</a:t>
            </a:r>
          </a:p>
          <a:p>
            <a:pPr lvl="1"/>
            <a:r>
              <a:rPr lang="en-SG" b="0" i="0" dirty="0">
                <a:solidFill>
                  <a:srgbClr val="222222"/>
                </a:solidFill>
                <a:effectLst/>
                <a:latin typeface="-apple-system"/>
              </a:rPr>
              <a:t> Rehosting can be thought of as "the same thing, but on cloud servers".</a:t>
            </a:r>
          </a:p>
          <a:p>
            <a:pPr lvl="1"/>
            <a:r>
              <a:rPr lang="en-SG" b="0" i="0" dirty="0">
                <a:solidFill>
                  <a:srgbClr val="222222"/>
                </a:solidFill>
                <a:effectLst/>
                <a:latin typeface="-apple-system"/>
              </a:rPr>
              <a:t> Companies that choose this strategy will select an </a:t>
            </a:r>
            <a:r>
              <a:rPr lang="en-SG" b="0" i="0" u="none" strike="noStrike" dirty="0">
                <a:solidFill>
                  <a:srgbClr val="0051C3"/>
                </a:solidFill>
                <a:effectLst/>
                <a:latin typeface="-apple-system"/>
              </a:rPr>
              <a:t>IaaS (Infrastructure-as-a-Service)</a:t>
            </a:r>
            <a:r>
              <a:rPr lang="en-SG" b="0" i="0" dirty="0">
                <a:solidFill>
                  <a:srgbClr val="222222"/>
                </a:solidFill>
                <a:effectLst/>
                <a:latin typeface="-apple-system"/>
              </a:rPr>
              <a:t> provider and recreate their application architecture on that infrastructure.</a:t>
            </a:r>
          </a:p>
          <a:p>
            <a:pPr algn="l">
              <a:buFont typeface="Arial" panose="020B0604020202020204" pitchFamily="34" charset="0"/>
              <a:buChar char="•"/>
            </a:pPr>
            <a:r>
              <a:rPr lang="en-SG" b="1" i="0" dirty="0">
                <a:solidFill>
                  <a:srgbClr val="222222"/>
                </a:solidFill>
                <a:effectLst/>
                <a:latin typeface="-apple-system"/>
              </a:rPr>
              <a:t>Refactor</a:t>
            </a:r>
            <a:r>
              <a:rPr lang="en-SG" b="0" i="0" dirty="0">
                <a:solidFill>
                  <a:srgbClr val="222222"/>
                </a:solidFill>
                <a:effectLst/>
                <a:latin typeface="-apple-system"/>
              </a:rPr>
              <a:t> :</a:t>
            </a:r>
          </a:p>
          <a:p>
            <a:pPr lvl="1"/>
            <a:r>
              <a:rPr lang="en-SG" b="0" i="0" dirty="0">
                <a:solidFill>
                  <a:srgbClr val="222222"/>
                </a:solidFill>
                <a:effectLst/>
                <a:latin typeface="-apple-system"/>
              </a:rPr>
              <a:t> Companies that choose to refactor will reuse already existing code and frameworks, but run their applications on a </a:t>
            </a:r>
            <a:r>
              <a:rPr lang="en-SG" b="0" i="0" u="none" strike="noStrike" dirty="0">
                <a:solidFill>
                  <a:srgbClr val="0051C3"/>
                </a:solidFill>
                <a:effectLst/>
                <a:latin typeface="-apple-system"/>
              </a:rPr>
              <a:t>PaaS (Platform-as-a-Service)</a:t>
            </a:r>
            <a:r>
              <a:rPr lang="en-SG" b="0" i="0" dirty="0">
                <a:solidFill>
                  <a:srgbClr val="222222"/>
                </a:solidFill>
                <a:effectLst/>
                <a:latin typeface="-apple-system"/>
              </a:rPr>
              <a:t> provider's platform – instead of on IaaS, as in rehosting.</a:t>
            </a:r>
          </a:p>
          <a:p>
            <a:endParaRPr lang="en-SG" dirty="0"/>
          </a:p>
        </p:txBody>
      </p:sp>
    </p:spTree>
    <p:extLst>
      <p:ext uri="{BB962C8B-B14F-4D97-AF65-F5344CB8AC3E}">
        <p14:creationId xmlns:p14="http://schemas.microsoft.com/office/powerpoint/2010/main" val="2118144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68205-CC21-B8A8-F1F8-BF92047E25C2}"/>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402BBAFF-7773-9A16-0C1E-0E28FC0901CF}"/>
              </a:ext>
            </a:extLst>
          </p:cNvPr>
          <p:cNvSpPr>
            <a:spLocks noGrp="1"/>
          </p:cNvSpPr>
          <p:nvPr>
            <p:ph idx="1"/>
          </p:nvPr>
        </p:nvSpPr>
        <p:spPr/>
        <p:txBody>
          <a:bodyPr>
            <a:normAutofit lnSpcReduction="10000"/>
          </a:bodyPr>
          <a:lstStyle/>
          <a:p>
            <a:pPr algn="l">
              <a:buFont typeface="Arial" panose="020B0604020202020204" pitchFamily="34" charset="0"/>
              <a:buChar char="•"/>
            </a:pPr>
            <a:r>
              <a:rPr lang="en-SG" b="1" i="0" dirty="0">
                <a:solidFill>
                  <a:srgbClr val="222222"/>
                </a:solidFill>
                <a:effectLst/>
                <a:latin typeface="-apple-system"/>
              </a:rPr>
              <a:t>Revise</a:t>
            </a:r>
            <a:r>
              <a:rPr lang="en-SG" b="0" i="0" dirty="0">
                <a:solidFill>
                  <a:srgbClr val="222222"/>
                </a:solidFill>
                <a:effectLst/>
                <a:latin typeface="-apple-system"/>
              </a:rPr>
              <a:t> :</a:t>
            </a:r>
          </a:p>
          <a:p>
            <a:pPr lvl="1"/>
            <a:r>
              <a:rPr lang="en-SG" b="0" i="0" dirty="0">
                <a:solidFill>
                  <a:srgbClr val="222222"/>
                </a:solidFill>
                <a:effectLst/>
                <a:latin typeface="-apple-system"/>
              </a:rPr>
              <a:t> This strategy involves partially rewriting or expanding the code base, then deploying it by either rehosting or refactoring .</a:t>
            </a:r>
          </a:p>
          <a:p>
            <a:pPr algn="l">
              <a:buFont typeface="Arial" panose="020B0604020202020204" pitchFamily="34" charset="0"/>
              <a:buChar char="•"/>
            </a:pPr>
            <a:r>
              <a:rPr lang="en-SG" b="1" i="0" dirty="0">
                <a:solidFill>
                  <a:srgbClr val="222222"/>
                </a:solidFill>
                <a:effectLst/>
                <a:latin typeface="-apple-system"/>
              </a:rPr>
              <a:t>Rebuild</a:t>
            </a:r>
            <a:r>
              <a:rPr lang="en-SG" b="0" i="0" dirty="0">
                <a:solidFill>
                  <a:srgbClr val="222222"/>
                </a:solidFill>
                <a:effectLst/>
                <a:latin typeface="-apple-system"/>
              </a:rPr>
              <a:t> :</a:t>
            </a:r>
          </a:p>
          <a:p>
            <a:pPr lvl="1"/>
            <a:r>
              <a:rPr lang="en-SG" b="0" i="0" dirty="0">
                <a:solidFill>
                  <a:srgbClr val="222222"/>
                </a:solidFill>
                <a:effectLst/>
                <a:latin typeface="-apple-system"/>
              </a:rPr>
              <a:t> To "rebuild" means rewriting and re-architecting the application from the ground up on a PaaS provider's platform.</a:t>
            </a:r>
          </a:p>
          <a:p>
            <a:pPr lvl="1"/>
            <a:r>
              <a:rPr lang="en-SG" b="0" i="0" dirty="0">
                <a:solidFill>
                  <a:srgbClr val="222222"/>
                </a:solidFill>
                <a:effectLst/>
                <a:latin typeface="-apple-system"/>
              </a:rPr>
              <a:t> This can be a </a:t>
            </a:r>
            <a:r>
              <a:rPr lang="en-SG" b="0" i="0" dirty="0" err="1">
                <a:solidFill>
                  <a:srgbClr val="222222"/>
                </a:solidFill>
                <a:effectLst/>
                <a:latin typeface="-apple-system"/>
              </a:rPr>
              <a:t>labor</a:t>
            </a:r>
            <a:r>
              <a:rPr lang="en-SG" b="0" i="0" dirty="0">
                <a:solidFill>
                  <a:srgbClr val="222222"/>
                </a:solidFill>
                <a:effectLst/>
                <a:latin typeface="-apple-system"/>
              </a:rPr>
              <a:t> intensive process, but it also enables developers to take advantage of modern features from PaaS vendors.</a:t>
            </a:r>
          </a:p>
          <a:p>
            <a:pPr algn="l">
              <a:buFont typeface="Arial" panose="020B0604020202020204" pitchFamily="34" charset="0"/>
              <a:buChar char="•"/>
            </a:pPr>
            <a:r>
              <a:rPr lang="en-SG" b="1" i="0" dirty="0">
                <a:solidFill>
                  <a:srgbClr val="222222"/>
                </a:solidFill>
                <a:effectLst/>
                <a:latin typeface="-apple-system"/>
              </a:rPr>
              <a:t>Replace</a:t>
            </a:r>
            <a:r>
              <a:rPr lang="en-SG" b="0" i="0" dirty="0">
                <a:solidFill>
                  <a:srgbClr val="222222"/>
                </a:solidFill>
                <a:effectLst/>
                <a:latin typeface="-apple-system"/>
              </a:rPr>
              <a:t> :</a:t>
            </a:r>
          </a:p>
          <a:p>
            <a:pPr lvl="1"/>
            <a:r>
              <a:rPr lang="en-SG" b="0" i="0" dirty="0">
                <a:solidFill>
                  <a:srgbClr val="222222"/>
                </a:solidFill>
                <a:effectLst/>
                <a:latin typeface="-apple-system"/>
              </a:rPr>
              <a:t> Businesses can also opt to discard their old applications altogether and switch to already-built </a:t>
            </a:r>
            <a:r>
              <a:rPr lang="en-SG" b="0" i="0" u="none" strike="noStrike" dirty="0">
                <a:solidFill>
                  <a:srgbClr val="0051C3"/>
                </a:solidFill>
                <a:effectLst/>
                <a:latin typeface="-apple-system"/>
              </a:rPr>
              <a:t>SaaS (Software-as-a-Service)</a:t>
            </a:r>
            <a:r>
              <a:rPr lang="en-SG" b="0" i="0" dirty="0">
                <a:solidFill>
                  <a:srgbClr val="222222"/>
                </a:solidFill>
                <a:effectLst/>
                <a:latin typeface="-apple-system"/>
              </a:rPr>
              <a:t> applications from third-party vendors.</a:t>
            </a:r>
          </a:p>
          <a:p>
            <a:endParaRPr lang="en-SG" dirty="0"/>
          </a:p>
        </p:txBody>
      </p:sp>
    </p:spTree>
    <p:extLst>
      <p:ext uri="{BB962C8B-B14F-4D97-AF65-F5344CB8AC3E}">
        <p14:creationId xmlns:p14="http://schemas.microsoft.com/office/powerpoint/2010/main" val="34815365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CE1838C-8C8E-42C6-8E0B-D018899ED8D5}"/>
              </a:ext>
            </a:extLst>
          </p:cNvPr>
          <p:cNvSpPr>
            <a:spLocks noGrp="1"/>
          </p:cNvSpPr>
          <p:nvPr>
            <p:ph type="title"/>
          </p:nvPr>
        </p:nvSpPr>
        <p:spPr>
          <a:xfrm>
            <a:off x="1036168" y="602053"/>
            <a:ext cx="9833548" cy="1325563"/>
          </a:xfrm>
        </p:spPr>
        <p:txBody>
          <a:bodyPr>
            <a:normAutofit/>
          </a:bodyPr>
          <a:lstStyle/>
          <a:p>
            <a:pPr algn="ctr"/>
            <a:r>
              <a:rPr lang="en-SG" sz="4000">
                <a:solidFill>
                  <a:srgbClr val="FFFFFF"/>
                </a:solidFill>
              </a:rPr>
              <a:t>Phases of Cloud Migration</a:t>
            </a:r>
          </a:p>
        </p:txBody>
      </p:sp>
      <p:graphicFrame>
        <p:nvGraphicFramePr>
          <p:cNvPr id="5" name="Content Placeholder 2">
            <a:extLst>
              <a:ext uri="{FF2B5EF4-FFF2-40B4-BE49-F238E27FC236}">
                <a16:creationId xmlns:a16="http://schemas.microsoft.com/office/drawing/2014/main" id="{ED11DC20-88BC-44F8-BCE5-2DB5C720FFCA}"/>
              </a:ext>
            </a:extLst>
          </p:cNvPr>
          <p:cNvGraphicFramePr>
            <a:graphicFrameLocks noGrp="1"/>
          </p:cNvGraphicFramePr>
          <p:nvPr>
            <p:ph idx="1"/>
            <p:extLst>
              <p:ext uri="{D42A27DB-BD31-4B8C-83A1-F6EECF244321}">
                <p14:modId xmlns:p14="http://schemas.microsoft.com/office/powerpoint/2010/main" val="1099262232"/>
              </p:ext>
            </p:extLst>
          </p:nvPr>
        </p:nvGraphicFramePr>
        <p:xfrm>
          <a:off x="1036168" y="2250040"/>
          <a:ext cx="10119360" cy="3343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06063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8C7018B-ADB8-4566-A680-646E8CF3D10D}"/>
              </a:ext>
            </a:extLst>
          </p:cNvPr>
          <p:cNvGraphicFramePr/>
          <p:nvPr>
            <p:extLst>
              <p:ext uri="{D42A27DB-BD31-4B8C-83A1-F6EECF244321}">
                <p14:modId xmlns:p14="http://schemas.microsoft.com/office/powerpoint/2010/main" val="130371011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BA1FDE44-D970-4518-B56C-BD29BEDA26BC}"/>
              </a:ext>
            </a:extLst>
          </p:cNvPr>
          <p:cNvSpPr txBox="1"/>
          <p:nvPr/>
        </p:nvSpPr>
        <p:spPr>
          <a:xfrm>
            <a:off x="9431867" y="5317066"/>
            <a:ext cx="1735666" cy="923330"/>
          </a:xfrm>
          <a:prstGeom prst="rect">
            <a:avLst/>
          </a:prstGeom>
          <a:noFill/>
        </p:spPr>
        <p:txBody>
          <a:bodyPr wrap="square" rtlCol="0">
            <a:spAutoFit/>
          </a:bodyPr>
          <a:lstStyle/>
          <a:p>
            <a:pPr marL="285750" indent="-285750">
              <a:buFont typeface="Arial" panose="020B0604020202020204" pitchFamily="34" charset="0"/>
              <a:buChar char="•"/>
            </a:pPr>
            <a:r>
              <a:rPr lang="en-SG" dirty="0"/>
              <a:t>Hardware resource layer</a:t>
            </a:r>
          </a:p>
        </p:txBody>
      </p:sp>
    </p:spTree>
    <p:extLst>
      <p:ext uri="{BB962C8B-B14F-4D97-AF65-F5344CB8AC3E}">
        <p14:creationId xmlns:p14="http://schemas.microsoft.com/office/powerpoint/2010/main" val="30032444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FC97-6B91-49B4-964A-C29FC8C22A7D}"/>
              </a:ext>
            </a:extLst>
          </p:cNvPr>
          <p:cNvSpPr>
            <a:spLocks noGrp="1"/>
          </p:cNvSpPr>
          <p:nvPr>
            <p:ph type="title"/>
          </p:nvPr>
        </p:nvSpPr>
        <p:spPr>
          <a:xfrm>
            <a:off x="838200" y="365125"/>
            <a:ext cx="10515600" cy="1325563"/>
          </a:xfrm>
        </p:spPr>
        <p:txBody>
          <a:bodyPr>
            <a:normAutofit/>
          </a:bodyPr>
          <a:lstStyle/>
          <a:p>
            <a:r>
              <a:rPr lang="en-SG"/>
              <a:t>Phases of Cloud Migration(Cont…)</a:t>
            </a:r>
            <a:endParaRPr lang="en-SG" dirty="0"/>
          </a:p>
        </p:txBody>
      </p:sp>
      <p:graphicFrame>
        <p:nvGraphicFramePr>
          <p:cNvPr id="5" name="Content Placeholder 2">
            <a:extLst>
              <a:ext uri="{FF2B5EF4-FFF2-40B4-BE49-F238E27FC236}">
                <a16:creationId xmlns:a16="http://schemas.microsoft.com/office/drawing/2014/main" id="{C13B7386-62DE-4F9E-B802-8EAA42E9BC09}"/>
              </a:ext>
            </a:extLst>
          </p:cNvPr>
          <p:cNvGraphicFramePr>
            <a:graphicFrameLocks noGrp="1"/>
          </p:cNvGraphicFramePr>
          <p:nvPr>
            <p:ph idx="1"/>
            <p:extLst>
              <p:ext uri="{D42A27DB-BD31-4B8C-83A1-F6EECF244321}">
                <p14:modId xmlns:p14="http://schemas.microsoft.com/office/powerpoint/2010/main" val="274179074"/>
              </p:ext>
            </p:extLst>
          </p:nvPr>
        </p:nvGraphicFramePr>
        <p:xfrm>
          <a:off x="838200" y="1027905"/>
          <a:ext cx="10515600" cy="54649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7659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908DD91-240B-4FE4-8796-2E878607239A}"/>
              </a:ext>
            </a:extLst>
          </p:cNvPr>
          <p:cNvSpPr>
            <a:spLocks noGrp="1"/>
          </p:cNvSpPr>
          <p:nvPr>
            <p:ph type="title"/>
          </p:nvPr>
        </p:nvSpPr>
        <p:spPr>
          <a:xfrm>
            <a:off x="6094105" y="802955"/>
            <a:ext cx="4977976" cy="1454051"/>
          </a:xfrm>
        </p:spPr>
        <p:txBody>
          <a:bodyPr>
            <a:normAutofit/>
          </a:bodyPr>
          <a:lstStyle/>
          <a:p>
            <a:r>
              <a:rPr lang="en-SG">
                <a:solidFill>
                  <a:srgbClr val="000000"/>
                </a:solidFill>
              </a:rPr>
              <a:t>Phases of Cloud Migration(Cont…)</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Laptop Secure">
            <a:extLst>
              <a:ext uri="{FF2B5EF4-FFF2-40B4-BE49-F238E27FC236}">
                <a16:creationId xmlns:a16="http://schemas.microsoft.com/office/drawing/2014/main" id="{AE8A7B1B-FD2E-4250-ADDB-BA35D7ABF8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8E6C1053-2EE1-4D14-9DE4-83B74A4A78D1}"/>
              </a:ext>
            </a:extLst>
          </p:cNvPr>
          <p:cNvSpPr>
            <a:spLocks noGrp="1"/>
          </p:cNvSpPr>
          <p:nvPr>
            <p:ph idx="1"/>
          </p:nvPr>
        </p:nvSpPr>
        <p:spPr>
          <a:xfrm>
            <a:off x="6090574" y="2421682"/>
            <a:ext cx="4977578" cy="3639289"/>
          </a:xfrm>
        </p:spPr>
        <p:txBody>
          <a:bodyPr anchor="ctr">
            <a:normAutofit/>
          </a:bodyPr>
          <a:lstStyle/>
          <a:p>
            <a:r>
              <a:rPr lang="en-SG" sz="2000" b="1">
                <a:solidFill>
                  <a:srgbClr val="000000"/>
                </a:solidFill>
              </a:rPr>
              <a:t>Testing:</a:t>
            </a:r>
          </a:p>
          <a:p>
            <a:pPr lvl="1"/>
            <a:r>
              <a:rPr lang="en-SG" sz="2000">
                <a:solidFill>
                  <a:srgbClr val="000000"/>
                </a:solidFill>
              </a:rPr>
              <a:t>Postmigration tests are conducted to ensure that migration has been successful.</a:t>
            </a:r>
          </a:p>
          <a:p>
            <a:pPr lvl="1"/>
            <a:r>
              <a:rPr lang="en-SG" sz="2000">
                <a:solidFill>
                  <a:srgbClr val="000000"/>
                </a:solidFill>
              </a:rPr>
              <a:t>Performance and load testing, failure and recovery testing, and scale-out testing are conducted against the expected traffic load and resource utilization levels.</a:t>
            </a:r>
          </a:p>
        </p:txBody>
      </p:sp>
    </p:spTree>
    <p:extLst>
      <p:ext uri="{BB962C8B-B14F-4D97-AF65-F5344CB8AC3E}">
        <p14:creationId xmlns:p14="http://schemas.microsoft.com/office/powerpoint/2010/main" val="2961102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FECE80-3881-4FF3-A8D9-903FC004F288}"/>
              </a:ext>
            </a:extLst>
          </p:cNvPr>
          <p:cNvSpPr>
            <a:spLocks noGrp="1"/>
          </p:cNvSpPr>
          <p:nvPr>
            <p:ph type="title"/>
          </p:nvPr>
        </p:nvSpPr>
        <p:spPr>
          <a:xfrm>
            <a:off x="863029" y="1012004"/>
            <a:ext cx="3416158" cy="4795408"/>
          </a:xfrm>
        </p:spPr>
        <p:txBody>
          <a:bodyPr>
            <a:normAutofit/>
          </a:bodyPr>
          <a:lstStyle/>
          <a:p>
            <a:r>
              <a:rPr lang="en-SG">
                <a:solidFill>
                  <a:srgbClr val="FFFFFF"/>
                </a:solidFill>
              </a:rPr>
              <a:t>Layer 1 (User/Client Layer)</a:t>
            </a:r>
          </a:p>
        </p:txBody>
      </p:sp>
      <p:graphicFrame>
        <p:nvGraphicFramePr>
          <p:cNvPr id="5" name="Content Placeholder 2">
            <a:extLst>
              <a:ext uri="{FF2B5EF4-FFF2-40B4-BE49-F238E27FC236}">
                <a16:creationId xmlns:a16="http://schemas.microsoft.com/office/drawing/2014/main" id="{DC3BFF19-FFF9-4D1A-A386-301E5CBD23D7}"/>
              </a:ext>
            </a:extLst>
          </p:cNvPr>
          <p:cNvGraphicFramePr>
            <a:graphicFrameLocks noGrp="1"/>
          </p:cNvGraphicFramePr>
          <p:nvPr>
            <p:ph idx="1"/>
            <p:extLst>
              <p:ext uri="{D42A27DB-BD31-4B8C-83A1-F6EECF244321}">
                <p14:modId xmlns:p14="http://schemas.microsoft.com/office/powerpoint/2010/main" val="163025606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7032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B87791-A6AE-4D26-94F0-FD78CBE26FD3}"/>
              </a:ext>
            </a:extLst>
          </p:cNvPr>
          <p:cNvSpPr>
            <a:spLocks noGrp="1"/>
          </p:cNvSpPr>
          <p:nvPr>
            <p:ph type="title"/>
          </p:nvPr>
        </p:nvSpPr>
        <p:spPr>
          <a:xfrm>
            <a:off x="863029" y="1012004"/>
            <a:ext cx="3416158" cy="4795408"/>
          </a:xfrm>
        </p:spPr>
        <p:txBody>
          <a:bodyPr>
            <a:normAutofit/>
          </a:bodyPr>
          <a:lstStyle/>
          <a:p>
            <a:r>
              <a:rPr lang="en-SG">
                <a:solidFill>
                  <a:srgbClr val="FFFFFF"/>
                </a:solidFill>
              </a:rPr>
              <a:t>Layer 2(Network Layer)</a:t>
            </a:r>
          </a:p>
        </p:txBody>
      </p:sp>
      <p:graphicFrame>
        <p:nvGraphicFramePr>
          <p:cNvPr id="5" name="Content Placeholder 2">
            <a:extLst>
              <a:ext uri="{FF2B5EF4-FFF2-40B4-BE49-F238E27FC236}">
                <a16:creationId xmlns:a16="http://schemas.microsoft.com/office/drawing/2014/main" id="{896CD138-B960-403D-90A6-5F846257F283}"/>
              </a:ext>
            </a:extLst>
          </p:cNvPr>
          <p:cNvGraphicFramePr>
            <a:graphicFrameLocks noGrp="1"/>
          </p:cNvGraphicFramePr>
          <p:nvPr>
            <p:ph idx="1"/>
            <p:extLst>
              <p:ext uri="{D42A27DB-BD31-4B8C-83A1-F6EECF244321}">
                <p14:modId xmlns:p14="http://schemas.microsoft.com/office/powerpoint/2010/main" val="88068699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6765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F747593-004F-489D-94F6-80999B4796B4}"/>
              </a:ext>
            </a:extLst>
          </p:cNvPr>
          <p:cNvSpPr>
            <a:spLocks noGrp="1"/>
          </p:cNvSpPr>
          <p:nvPr>
            <p:ph type="title"/>
          </p:nvPr>
        </p:nvSpPr>
        <p:spPr>
          <a:xfrm>
            <a:off x="863029" y="1012004"/>
            <a:ext cx="3416158" cy="4795408"/>
          </a:xfrm>
        </p:spPr>
        <p:txBody>
          <a:bodyPr>
            <a:normAutofit/>
          </a:bodyPr>
          <a:lstStyle/>
          <a:p>
            <a:r>
              <a:rPr lang="en-SG">
                <a:solidFill>
                  <a:srgbClr val="FFFFFF"/>
                </a:solidFill>
              </a:rPr>
              <a:t>Layer 3: Cloud Management Layer</a:t>
            </a:r>
          </a:p>
        </p:txBody>
      </p:sp>
      <p:graphicFrame>
        <p:nvGraphicFramePr>
          <p:cNvPr id="5" name="Content Placeholder 2">
            <a:extLst>
              <a:ext uri="{FF2B5EF4-FFF2-40B4-BE49-F238E27FC236}">
                <a16:creationId xmlns:a16="http://schemas.microsoft.com/office/drawing/2014/main" id="{529D8DE4-0EF1-4B49-8BC5-A4DF717C0BAF}"/>
              </a:ext>
            </a:extLst>
          </p:cNvPr>
          <p:cNvGraphicFramePr>
            <a:graphicFrameLocks noGrp="1"/>
          </p:cNvGraphicFramePr>
          <p:nvPr>
            <p:ph idx="1"/>
            <p:extLst>
              <p:ext uri="{D42A27DB-BD31-4B8C-83A1-F6EECF244321}">
                <p14:modId xmlns:p14="http://schemas.microsoft.com/office/powerpoint/2010/main" val="66568483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3617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CF622-697C-4FEE-AC0D-30072B93DCBD}"/>
              </a:ext>
            </a:extLst>
          </p:cNvPr>
          <p:cNvSpPr>
            <a:spLocks noGrp="1"/>
          </p:cNvSpPr>
          <p:nvPr>
            <p:ph type="title"/>
          </p:nvPr>
        </p:nvSpPr>
        <p:spPr>
          <a:xfrm>
            <a:off x="4965430" y="597370"/>
            <a:ext cx="6586491" cy="1286160"/>
          </a:xfrm>
        </p:spPr>
        <p:txBody>
          <a:bodyPr anchor="b">
            <a:normAutofit/>
          </a:bodyPr>
          <a:lstStyle/>
          <a:p>
            <a:r>
              <a:rPr lang="en-SG" sz="4100"/>
              <a:t>Layer 4: Hardware Resource Layer</a:t>
            </a:r>
          </a:p>
        </p:txBody>
      </p:sp>
      <p:sp>
        <p:nvSpPr>
          <p:cNvPr id="3" name="Content Placeholder 2">
            <a:extLst>
              <a:ext uri="{FF2B5EF4-FFF2-40B4-BE49-F238E27FC236}">
                <a16:creationId xmlns:a16="http://schemas.microsoft.com/office/drawing/2014/main" id="{B339046B-BD31-4C57-99CD-E9C749993BEE}"/>
              </a:ext>
            </a:extLst>
          </p:cNvPr>
          <p:cNvSpPr>
            <a:spLocks noGrp="1"/>
          </p:cNvSpPr>
          <p:nvPr>
            <p:ph idx="1"/>
          </p:nvPr>
        </p:nvSpPr>
        <p:spPr>
          <a:xfrm>
            <a:off x="4965431" y="2438400"/>
            <a:ext cx="6586489" cy="3785419"/>
          </a:xfrm>
        </p:spPr>
        <p:txBody>
          <a:bodyPr>
            <a:normAutofit/>
          </a:bodyPr>
          <a:lstStyle/>
          <a:p>
            <a:r>
              <a:rPr lang="en-SG" sz="1400"/>
              <a:t>Layer 4 consists of actual hardware resources.</a:t>
            </a:r>
          </a:p>
          <a:p>
            <a:r>
              <a:rPr lang="en-SG" sz="1400"/>
              <a:t>Usually, in the case of public cloud, a data center is used in the back end.</a:t>
            </a:r>
          </a:p>
          <a:p>
            <a:r>
              <a:rPr lang="en-SG" sz="1400"/>
              <a:t>Similarly, in a private cloud, it can also be a data center, which is a huge collection of hardware resources interconnected to each other that is present in a specific location.</a:t>
            </a:r>
          </a:p>
          <a:p>
            <a:r>
              <a:rPr lang="en-SG" sz="1400"/>
              <a:t>This is the most important layer that governs the SLAs.</a:t>
            </a:r>
          </a:p>
          <a:p>
            <a:r>
              <a:rPr lang="en-SG" sz="1400"/>
              <a:t>Whenever a user access the cloud, it should be available to the users as quickly as possible and should be within the time that is defined by the SLAs.</a:t>
            </a:r>
          </a:p>
          <a:p>
            <a:r>
              <a:rPr lang="en-SG" sz="1400"/>
              <a:t>If there is any discrepancy in provisioning the resources or application, the service provider has to pay the penalty.</a:t>
            </a:r>
          </a:p>
          <a:p>
            <a:r>
              <a:rPr lang="en-SG" sz="1400"/>
              <a:t>The data center consists of a high-speed network connection and a highly efficient algorithm to transfer the data from the data center to the manager.</a:t>
            </a:r>
          </a:p>
        </p:txBody>
      </p:sp>
      <p:pic>
        <p:nvPicPr>
          <p:cNvPr id="5" name="Picture 4">
            <a:extLst>
              <a:ext uri="{FF2B5EF4-FFF2-40B4-BE49-F238E27FC236}">
                <a16:creationId xmlns:a16="http://schemas.microsoft.com/office/drawing/2014/main" id="{0A518C7E-5684-4103-9602-2F8B58E95AAA}"/>
              </a:ext>
            </a:extLst>
          </p:cNvPr>
          <p:cNvPicPr>
            <a:picLocks noChangeAspect="1"/>
          </p:cNvPicPr>
          <p:nvPr/>
        </p:nvPicPr>
        <p:blipFill rotWithShape="1">
          <a:blip r:embed="rId2"/>
          <a:srcRect l="40147" r="9158"/>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3DDDF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284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B1BA4-2603-4B9C-AB30-271C4C656B93}"/>
              </a:ext>
            </a:extLst>
          </p:cNvPr>
          <p:cNvSpPr>
            <a:spLocks noGrp="1"/>
          </p:cNvSpPr>
          <p:nvPr>
            <p:ph type="title"/>
          </p:nvPr>
        </p:nvSpPr>
        <p:spPr>
          <a:xfrm>
            <a:off x="1136428" y="627564"/>
            <a:ext cx="7474172" cy="1325563"/>
          </a:xfrm>
        </p:spPr>
        <p:txBody>
          <a:bodyPr>
            <a:normAutofit/>
          </a:bodyPr>
          <a:lstStyle/>
          <a:p>
            <a:r>
              <a:rPr lang="en-SG" dirty="0"/>
              <a:t>Anatomy of Cloud</a:t>
            </a:r>
          </a:p>
        </p:txBody>
      </p:sp>
      <p:sp>
        <p:nvSpPr>
          <p:cNvPr id="3" name="Content Placeholder 2">
            <a:extLst>
              <a:ext uri="{FF2B5EF4-FFF2-40B4-BE49-F238E27FC236}">
                <a16:creationId xmlns:a16="http://schemas.microsoft.com/office/drawing/2014/main" id="{1479DE74-3339-4939-B610-787737826952}"/>
              </a:ext>
            </a:extLst>
          </p:cNvPr>
          <p:cNvSpPr>
            <a:spLocks noGrp="1"/>
          </p:cNvSpPr>
          <p:nvPr>
            <p:ph idx="1"/>
          </p:nvPr>
        </p:nvSpPr>
        <p:spPr>
          <a:xfrm>
            <a:off x="1136429" y="2278173"/>
            <a:ext cx="6467867" cy="3450613"/>
          </a:xfrm>
        </p:spPr>
        <p:txBody>
          <a:bodyPr anchor="ctr">
            <a:normAutofit/>
          </a:bodyPr>
          <a:lstStyle/>
          <a:p>
            <a:r>
              <a:rPr lang="en-SG" sz="2400"/>
              <a:t>Cloud anatomy can be simply defined as the structure of the cloud which is not same as the cloud architecture.</a:t>
            </a:r>
          </a:p>
          <a:p>
            <a:r>
              <a:rPr lang="en-SG" sz="2400"/>
              <a:t>It may not include any dependency on which or over which the technology works, whereas the architecture wholly defines and describes the technology over which it is working.</a:t>
            </a:r>
          </a:p>
          <a:p>
            <a:r>
              <a:rPr lang="en-SG" sz="2400"/>
              <a:t>Anatomy can be considered as a part of architechture</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aptop Secure">
            <a:extLst>
              <a:ext uri="{FF2B5EF4-FFF2-40B4-BE49-F238E27FC236}">
                <a16:creationId xmlns:a16="http://schemas.microsoft.com/office/drawing/2014/main" id="{B91C1F9E-F7D4-4192-AFB9-DF3FE67BD55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723777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A5C9D6-1203-42F9-9289-8DC388E78C12}"/>
              </a:ext>
            </a:extLst>
          </p:cNvPr>
          <p:cNvSpPr>
            <a:spLocks noGrp="1"/>
          </p:cNvSpPr>
          <p:nvPr>
            <p:ph type="title"/>
          </p:nvPr>
        </p:nvSpPr>
        <p:spPr/>
        <p:txBody>
          <a:bodyPr/>
          <a:lstStyle/>
          <a:p>
            <a:r>
              <a:rPr lang="en-SG" dirty="0"/>
              <a:t>Cloud Structure</a:t>
            </a:r>
          </a:p>
        </p:txBody>
      </p:sp>
      <p:sp>
        <p:nvSpPr>
          <p:cNvPr id="5" name="Content Placeholder 4">
            <a:extLst>
              <a:ext uri="{FF2B5EF4-FFF2-40B4-BE49-F238E27FC236}">
                <a16:creationId xmlns:a16="http://schemas.microsoft.com/office/drawing/2014/main" id="{5309F20C-2D28-41CC-87BD-6169D11FC216}"/>
              </a:ext>
            </a:extLst>
          </p:cNvPr>
          <p:cNvSpPr>
            <a:spLocks noGrp="1"/>
          </p:cNvSpPr>
          <p:nvPr>
            <p:ph sz="half" idx="1"/>
          </p:nvPr>
        </p:nvSpPr>
        <p:spPr/>
        <p:txBody>
          <a:bodyPr>
            <a:normAutofit fontScale="77500" lnSpcReduction="20000"/>
          </a:bodyPr>
          <a:lstStyle/>
          <a:p>
            <a:r>
              <a:rPr lang="en-SG" dirty="0"/>
              <a:t>This figure depicts the most standard anatomy that is the base for the cloud.</a:t>
            </a:r>
          </a:p>
          <a:p>
            <a:r>
              <a:rPr lang="en-SG" b="1" dirty="0"/>
              <a:t>Application:</a:t>
            </a:r>
          </a:p>
          <a:p>
            <a:pPr lvl="1"/>
            <a:r>
              <a:rPr lang="en-SG" dirty="0"/>
              <a:t>In this layer any applications are executed.</a:t>
            </a:r>
          </a:p>
          <a:p>
            <a:r>
              <a:rPr lang="en-SG" b="1" dirty="0"/>
              <a:t>Platform:</a:t>
            </a:r>
          </a:p>
          <a:p>
            <a:pPr lvl="1"/>
            <a:r>
              <a:rPr lang="en-SG" dirty="0"/>
              <a:t>Platforms are responsible for the execution of the application.</a:t>
            </a:r>
          </a:p>
          <a:p>
            <a:pPr lvl="1"/>
            <a:r>
              <a:rPr lang="en-SG" dirty="0"/>
              <a:t>The platform is between the infrastructure and the application.</a:t>
            </a:r>
          </a:p>
          <a:p>
            <a:r>
              <a:rPr lang="en-SG" b="1" dirty="0"/>
              <a:t>Infrastructure:</a:t>
            </a:r>
          </a:p>
          <a:p>
            <a:pPr lvl="1"/>
            <a:r>
              <a:rPr lang="en-SG" dirty="0"/>
              <a:t>The infrastructure consists of resources over which the other components work.</a:t>
            </a:r>
          </a:p>
          <a:p>
            <a:pPr lvl="1"/>
            <a:r>
              <a:rPr lang="en-SG" dirty="0"/>
              <a:t>This provides computational capability to the user.</a:t>
            </a:r>
          </a:p>
        </p:txBody>
      </p:sp>
      <p:graphicFrame>
        <p:nvGraphicFramePr>
          <p:cNvPr id="7" name="Content Placeholder 6">
            <a:extLst>
              <a:ext uri="{FF2B5EF4-FFF2-40B4-BE49-F238E27FC236}">
                <a16:creationId xmlns:a16="http://schemas.microsoft.com/office/drawing/2014/main" id="{24D91105-E787-40EF-929F-E16A0234A313}"/>
              </a:ext>
            </a:extLst>
          </p:cNvPr>
          <p:cNvGraphicFramePr>
            <a:graphicFrameLocks noGrp="1"/>
          </p:cNvGraphicFramePr>
          <p:nvPr>
            <p:ph sz="half" idx="2"/>
            <p:extLst>
              <p:ext uri="{D42A27DB-BD31-4B8C-83A1-F6EECF244321}">
                <p14:modId xmlns:p14="http://schemas.microsoft.com/office/powerpoint/2010/main" val="4053601839"/>
              </p:ext>
            </p:extLst>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337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2722</TotalTime>
  <Words>3186</Words>
  <Application>Microsoft Office PowerPoint</Application>
  <PresentationFormat>Widescreen</PresentationFormat>
  <Paragraphs>217</Paragraphs>
  <Slides>31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-apple-system</vt:lpstr>
      <vt:lpstr>Arial</vt:lpstr>
      <vt:lpstr>Calibri</vt:lpstr>
      <vt:lpstr>Calibri Light</vt:lpstr>
      <vt:lpstr>Söhne</vt:lpstr>
      <vt:lpstr>Wingdings</vt:lpstr>
      <vt:lpstr>Office Theme</vt:lpstr>
      <vt:lpstr>Cloud Computing Architecture &amp; Management</vt:lpstr>
      <vt:lpstr>Cloud Architecture</vt:lpstr>
      <vt:lpstr>PowerPoint Presentation</vt:lpstr>
      <vt:lpstr>Layer 1 (User/Client Layer)</vt:lpstr>
      <vt:lpstr>Layer 2(Network Layer)</vt:lpstr>
      <vt:lpstr>Layer 3: Cloud Management Layer</vt:lpstr>
      <vt:lpstr>Layer 4: Hardware Resource Layer</vt:lpstr>
      <vt:lpstr>Anatomy of Cloud</vt:lpstr>
      <vt:lpstr>Cloud Structure</vt:lpstr>
      <vt:lpstr>Cloud Structure (Cont…)</vt:lpstr>
      <vt:lpstr>Network Connectivity in Cloud Computing</vt:lpstr>
      <vt:lpstr>Network Connectivity in Cloud Computing</vt:lpstr>
      <vt:lpstr>Private Cloud Accessing Network:</vt:lpstr>
      <vt:lpstr>Applications on the Cloud</vt:lpstr>
      <vt:lpstr>Applications on the Cloud</vt:lpstr>
      <vt:lpstr>Feature of Cloud Application</vt:lpstr>
      <vt:lpstr>Feature of Cloud Application(Cont..)</vt:lpstr>
      <vt:lpstr>Feature of Cloud Application(Cont…)</vt:lpstr>
      <vt:lpstr>Feature of Cloud Application(Cont….)</vt:lpstr>
      <vt:lpstr>Feature of Cloud Application(Cont…)</vt:lpstr>
      <vt:lpstr>Migrating Application to Cloud</vt:lpstr>
      <vt:lpstr>What is legacy Infrastructure</vt:lpstr>
      <vt:lpstr>What are the main challenges in Cloud Migration</vt:lpstr>
      <vt:lpstr>PowerPoint Presentation</vt:lpstr>
      <vt:lpstr>How does an on-premises-to-cloud migration work? </vt:lpstr>
      <vt:lpstr>PowerPoint Presentation</vt:lpstr>
      <vt:lpstr>What cloud migration strategy should enterprises adopt? </vt:lpstr>
      <vt:lpstr>PowerPoint Presentation</vt:lpstr>
      <vt:lpstr>Phases of Cloud Migration</vt:lpstr>
      <vt:lpstr>Phases of Cloud Migration(Cont…)</vt:lpstr>
      <vt:lpstr>Phases of Cloud Migration(Cont…)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Architecture &amp; Management</dc:title>
  <dc:creator>Risala Khan</dc:creator>
  <cp:lastModifiedBy>Risala Khan</cp:lastModifiedBy>
  <cp:revision>17</cp:revision>
  <dcterms:created xsi:type="dcterms:W3CDTF">2020-02-23T04:48:12Z</dcterms:created>
  <dcterms:modified xsi:type="dcterms:W3CDTF">2023-09-09T16:09:37Z</dcterms:modified>
</cp:coreProperties>
</file>