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0"/>
  </p:notesMasterIdLst>
  <p:sldIdLst>
    <p:sldId id="256" r:id="rId2"/>
    <p:sldId id="257" r:id="rId3"/>
    <p:sldId id="258" r:id="rId4"/>
    <p:sldId id="282" r:id="rId5"/>
    <p:sldId id="260" r:id="rId6"/>
    <p:sldId id="285" r:id="rId7"/>
    <p:sldId id="259" r:id="rId8"/>
    <p:sldId id="287" r:id="rId9"/>
    <p:sldId id="286" r:id="rId10"/>
    <p:sldId id="264" r:id="rId11"/>
    <p:sldId id="262" r:id="rId12"/>
    <p:sldId id="261" r:id="rId13"/>
    <p:sldId id="263" r:id="rId14"/>
    <p:sldId id="267" r:id="rId15"/>
    <p:sldId id="268" r:id="rId16"/>
    <p:sldId id="278" r:id="rId17"/>
    <p:sldId id="289" r:id="rId18"/>
    <p:sldId id="290" r:id="rId19"/>
    <p:sldId id="279" r:id="rId20"/>
    <p:sldId id="280" r:id="rId21"/>
    <p:sldId id="281" r:id="rId22"/>
    <p:sldId id="273" r:id="rId23"/>
    <p:sldId id="288" r:id="rId24"/>
    <p:sldId id="270" r:id="rId25"/>
    <p:sldId id="269" r:id="rId26"/>
    <p:sldId id="275" r:id="rId27"/>
    <p:sldId id="274" r:id="rId28"/>
    <p:sldId id="284"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8" d="100"/>
          <a:sy n="58" d="100"/>
        </p:scale>
        <p:origin x="89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A1FD44-5B02-461E-B060-7F865DF7226B}" type="datetimeFigureOut">
              <a:rPr lang="en-US" smtClean="0"/>
              <a:t>12/1/2024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62B259-F640-47F3-BE74-8D774E98A33D}" type="slidenum">
              <a:rPr lang="en-US" smtClean="0"/>
              <a:t>‹#›</a:t>
            </a:fld>
            <a:endParaRPr lang="en-US"/>
          </a:p>
        </p:txBody>
      </p:sp>
    </p:spTree>
    <p:extLst>
      <p:ext uri="{BB962C8B-B14F-4D97-AF65-F5344CB8AC3E}">
        <p14:creationId xmlns:p14="http://schemas.microsoft.com/office/powerpoint/2010/main" val="3609707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62B259-F640-47F3-BE74-8D774E98A33D}" type="slidenum">
              <a:rPr lang="en-US" smtClean="0"/>
              <a:t>3</a:t>
            </a:fld>
            <a:endParaRPr lang="en-US"/>
          </a:p>
        </p:txBody>
      </p:sp>
    </p:spTree>
    <p:extLst>
      <p:ext uri="{BB962C8B-B14F-4D97-AF65-F5344CB8AC3E}">
        <p14:creationId xmlns:p14="http://schemas.microsoft.com/office/powerpoint/2010/main" val="28210682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17242D1-1F8B-46D6-BCF7-7E8F5E3917B7}" type="datetimeFigureOut">
              <a:rPr lang="en-US" smtClean="0"/>
              <a:t>12/1/2024</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4C691979-5C27-4D40-ADC0-5FA4458AA1FC}" type="slidenum">
              <a:rPr lang="en-US" smtClean="0"/>
              <a:t>‹#›</a:t>
            </a:fld>
            <a:endParaRPr lang="en-US"/>
          </a:p>
        </p:txBody>
      </p:sp>
    </p:spTree>
    <p:extLst>
      <p:ext uri="{BB962C8B-B14F-4D97-AF65-F5344CB8AC3E}">
        <p14:creationId xmlns:p14="http://schemas.microsoft.com/office/powerpoint/2010/main" val="535272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7242D1-1F8B-46D6-BCF7-7E8F5E3917B7}" type="datetimeFigureOut">
              <a:rPr lang="en-US" smtClean="0"/>
              <a:t>12/1/2024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C691979-5C27-4D40-ADC0-5FA4458AA1FC}" type="slidenum">
              <a:rPr lang="en-US" smtClean="0"/>
              <a:t>‹#›</a:t>
            </a:fld>
            <a:endParaRPr lang="en-US"/>
          </a:p>
        </p:txBody>
      </p:sp>
    </p:spTree>
    <p:extLst>
      <p:ext uri="{BB962C8B-B14F-4D97-AF65-F5344CB8AC3E}">
        <p14:creationId xmlns:p14="http://schemas.microsoft.com/office/powerpoint/2010/main" val="4107295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17242D1-1F8B-46D6-BCF7-7E8F5E3917B7}" type="datetimeFigureOut">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C691979-5C27-4D40-ADC0-5FA4458AA1FC}" type="slidenum">
              <a:rPr lang="en-US" smtClean="0"/>
              <a:t>‹#›</a:t>
            </a:fld>
            <a:endParaRPr lang="en-US"/>
          </a:p>
        </p:txBody>
      </p:sp>
    </p:spTree>
    <p:extLst>
      <p:ext uri="{BB962C8B-B14F-4D97-AF65-F5344CB8AC3E}">
        <p14:creationId xmlns:p14="http://schemas.microsoft.com/office/powerpoint/2010/main" val="35719003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17242D1-1F8B-46D6-BCF7-7E8F5E3917B7}" type="datetimeFigureOut">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C691979-5C27-4D40-ADC0-5FA4458AA1FC}" type="slidenum">
              <a:rPr lang="en-US" smtClean="0"/>
              <a:t>‹#›</a:t>
            </a:fld>
            <a:endParaRPr lang="en-US"/>
          </a:p>
        </p:txBody>
      </p:sp>
    </p:spTree>
    <p:extLst>
      <p:ext uri="{BB962C8B-B14F-4D97-AF65-F5344CB8AC3E}">
        <p14:creationId xmlns:p14="http://schemas.microsoft.com/office/powerpoint/2010/main" val="35792526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7242D1-1F8B-46D6-BCF7-7E8F5E3917B7}" type="datetimeFigureOut">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C691979-5C27-4D40-ADC0-5FA4458AA1FC}" type="slidenum">
              <a:rPr lang="en-US" smtClean="0"/>
              <a:t>‹#›</a:t>
            </a:fld>
            <a:endParaRPr lang="en-US"/>
          </a:p>
        </p:txBody>
      </p:sp>
    </p:spTree>
    <p:extLst>
      <p:ext uri="{BB962C8B-B14F-4D97-AF65-F5344CB8AC3E}">
        <p14:creationId xmlns:p14="http://schemas.microsoft.com/office/powerpoint/2010/main" val="27428958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17242D1-1F8B-46D6-BCF7-7E8F5E3917B7}" type="datetimeFigureOut">
              <a:rPr lang="en-US" smtClean="0"/>
              <a:t>12/1/2024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691979-5C27-4D40-ADC0-5FA4458AA1FC}" type="slidenum">
              <a:rPr lang="en-US" smtClean="0"/>
              <a:t>‹#›</a:t>
            </a:fld>
            <a:endParaRPr lang="en-US"/>
          </a:p>
        </p:txBody>
      </p:sp>
    </p:spTree>
    <p:extLst>
      <p:ext uri="{BB962C8B-B14F-4D97-AF65-F5344CB8AC3E}">
        <p14:creationId xmlns:p14="http://schemas.microsoft.com/office/powerpoint/2010/main" val="40193249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17242D1-1F8B-46D6-BCF7-7E8F5E3917B7}" type="datetimeFigureOut">
              <a:rPr lang="en-US" smtClean="0"/>
              <a:t>12/1/2024</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4C691979-5C27-4D40-ADC0-5FA4458AA1FC}" type="slidenum">
              <a:rPr lang="en-US" smtClean="0"/>
              <a:t>‹#›</a:t>
            </a:fld>
            <a:endParaRPr lang="en-US"/>
          </a:p>
        </p:txBody>
      </p:sp>
    </p:spTree>
    <p:extLst>
      <p:ext uri="{BB962C8B-B14F-4D97-AF65-F5344CB8AC3E}">
        <p14:creationId xmlns:p14="http://schemas.microsoft.com/office/powerpoint/2010/main" val="36850213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17242D1-1F8B-46D6-BCF7-7E8F5E3917B7}" type="datetimeFigureOut">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691979-5C27-4D40-ADC0-5FA4458AA1FC}" type="slidenum">
              <a:rPr lang="en-US" smtClean="0"/>
              <a:t>‹#›</a:t>
            </a:fld>
            <a:endParaRPr lang="en-US"/>
          </a:p>
        </p:txBody>
      </p:sp>
    </p:spTree>
    <p:extLst>
      <p:ext uri="{BB962C8B-B14F-4D97-AF65-F5344CB8AC3E}">
        <p14:creationId xmlns:p14="http://schemas.microsoft.com/office/powerpoint/2010/main" val="40474230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517242D1-1F8B-46D6-BCF7-7E8F5E3917B7}" type="datetimeFigureOut">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C691979-5C27-4D40-ADC0-5FA4458AA1FC}" type="slidenum">
              <a:rPr lang="en-US" smtClean="0"/>
              <a:t>‹#›</a:t>
            </a:fld>
            <a:endParaRPr lang="en-US"/>
          </a:p>
        </p:txBody>
      </p:sp>
    </p:spTree>
    <p:extLst>
      <p:ext uri="{BB962C8B-B14F-4D97-AF65-F5344CB8AC3E}">
        <p14:creationId xmlns:p14="http://schemas.microsoft.com/office/powerpoint/2010/main" val="3349842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7242D1-1F8B-46D6-BCF7-7E8F5E3917B7}" type="datetimeFigureOut">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691979-5C27-4D40-ADC0-5FA4458AA1FC}" type="slidenum">
              <a:rPr lang="en-US" smtClean="0"/>
              <a:t>‹#›</a:t>
            </a:fld>
            <a:endParaRPr lang="en-US"/>
          </a:p>
        </p:txBody>
      </p:sp>
    </p:spTree>
    <p:extLst>
      <p:ext uri="{BB962C8B-B14F-4D97-AF65-F5344CB8AC3E}">
        <p14:creationId xmlns:p14="http://schemas.microsoft.com/office/powerpoint/2010/main" val="2973218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7242D1-1F8B-46D6-BCF7-7E8F5E3917B7}" type="datetimeFigureOut">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C691979-5C27-4D40-ADC0-5FA4458AA1FC}" type="slidenum">
              <a:rPr lang="en-US" smtClean="0"/>
              <a:t>‹#›</a:t>
            </a:fld>
            <a:endParaRPr lang="en-US"/>
          </a:p>
        </p:txBody>
      </p:sp>
    </p:spTree>
    <p:extLst>
      <p:ext uri="{BB962C8B-B14F-4D97-AF65-F5344CB8AC3E}">
        <p14:creationId xmlns:p14="http://schemas.microsoft.com/office/powerpoint/2010/main" val="1514643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7242D1-1F8B-46D6-BCF7-7E8F5E3917B7}" type="datetimeFigureOut">
              <a:rPr lang="en-US" smtClean="0"/>
              <a:t>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691979-5C27-4D40-ADC0-5FA4458AA1FC}" type="slidenum">
              <a:rPr lang="en-US" smtClean="0"/>
              <a:t>‹#›</a:t>
            </a:fld>
            <a:endParaRPr lang="en-US"/>
          </a:p>
        </p:txBody>
      </p:sp>
    </p:spTree>
    <p:extLst>
      <p:ext uri="{BB962C8B-B14F-4D97-AF65-F5344CB8AC3E}">
        <p14:creationId xmlns:p14="http://schemas.microsoft.com/office/powerpoint/2010/main" val="2544905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7242D1-1F8B-46D6-BCF7-7E8F5E3917B7}" type="datetimeFigureOut">
              <a:rPr lang="en-US" smtClean="0"/>
              <a:t>12/1/2024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691979-5C27-4D40-ADC0-5FA4458AA1FC}" type="slidenum">
              <a:rPr lang="en-US" smtClean="0"/>
              <a:t>‹#›</a:t>
            </a:fld>
            <a:endParaRPr lang="en-US"/>
          </a:p>
        </p:txBody>
      </p:sp>
    </p:spTree>
    <p:extLst>
      <p:ext uri="{BB962C8B-B14F-4D97-AF65-F5344CB8AC3E}">
        <p14:creationId xmlns:p14="http://schemas.microsoft.com/office/powerpoint/2010/main" val="2735416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7242D1-1F8B-46D6-BCF7-7E8F5E3917B7}" type="datetimeFigureOut">
              <a:rPr lang="en-US" smtClean="0"/>
              <a:t>12/1/2024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691979-5C27-4D40-ADC0-5FA4458AA1FC}" type="slidenum">
              <a:rPr lang="en-US" smtClean="0"/>
              <a:t>‹#›</a:t>
            </a:fld>
            <a:endParaRPr lang="en-US"/>
          </a:p>
        </p:txBody>
      </p:sp>
    </p:spTree>
    <p:extLst>
      <p:ext uri="{BB962C8B-B14F-4D97-AF65-F5344CB8AC3E}">
        <p14:creationId xmlns:p14="http://schemas.microsoft.com/office/powerpoint/2010/main" val="3376168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7242D1-1F8B-46D6-BCF7-7E8F5E3917B7}" type="datetimeFigureOut">
              <a:rPr lang="en-US" smtClean="0"/>
              <a:t>12/1/2024</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C691979-5C27-4D40-ADC0-5FA4458AA1FC}" type="slidenum">
              <a:rPr lang="en-US" smtClean="0"/>
              <a:t>‹#›</a:t>
            </a:fld>
            <a:endParaRPr lang="en-US"/>
          </a:p>
        </p:txBody>
      </p:sp>
    </p:spTree>
    <p:extLst>
      <p:ext uri="{BB962C8B-B14F-4D97-AF65-F5344CB8AC3E}">
        <p14:creationId xmlns:p14="http://schemas.microsoft.com/office/powerpoint/2010/main" val="1399211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7242D1-1F8B-46D6-BCF7-7E8F5E3917B7}" type="datetimeFigureOut">
              <a:rPr lang="en-US" smtClean="0"/>
              <a:t>12/1/2024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C691979-5C27-4D40-ADC0-5FA4458AA1FC}" type="slidenum">
              <a:rPr lang="en-US" smtClean="0"/>
              <a:t>‹#›</a:t>
            </a:fld>
            <a:endParaRPr lang="en-US"/>
          </a:p>
        </p:txBody>
      </p:sp>
    </p:spTree>
    <p:extLst>
      <p:ext uri="{BB962C8B-B14F-4D97-AF65-F5344CB8AC3E}">
        <p14:creationId xmlns:p14="http://schemas.microsoft.com/office/powerpoint/2010/main" val="1758982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7242D1-1F8B-46D6-BCF7-7E8F5E3917B7}" type="datetimeFigureOut">
              <a:rPr lang="en-US" smtClean="0"/>
              <a:t>12/1/2024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C691979-5C27-4D40-ADC0-5FA4458AA1FC}" type="slidenum">
              <a:rPr lang="en-US" smtClean="0"/>
              <a:t>‹#›</a:t>
            </a:fld>
            <a:endParaRPr lang="en-US"/>
          </a:p>
        </p:txBody>
      </p:sp>
    </p:spTree>
    <p:extLst>
      <p:ext uri="{BB962C8B-B14F-4D97-AF65-F5344CB8AC3E}">
        <p14:creationId xmlns:p14="http://schemas.microsoft.com/office/powerpoint/2010/main" val="3937231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17242D1-1F8B-46D6-BCF7-7E8F5E3917B7}" type="datetimeFigureOut">
              <a:rPr lang="en-US" smtClean="0"/>
              <a:t>12/1/2024</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C691979-5C27-4D40-ADC0-5FA4458AA1FC}" type="slidenum">
              <a:rPr lang="en-US" smtClean="0"/>
              <a:t>‹#›</a:t>
            </a:fld>
            <a:endParaRPr lang="en-US"/>
          </a:p>
        </p:txBody>
      </p:sp>
    </p:spTree>
    <p:extLst>
      <p:ext uri="{BB962C8B-B14F-4D97-AF65-F5344CB8AC3E}">
        <p14:creationId xmlns:p14="http://schemas.microsoft.com/office/powerpoint/2010/main" val="21112065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5EECD-C7D8-4BE7-83FB-2BEDD3C0C78E}"/>
              </a:ext>
            </a:extLst>
          </p:cNvPr>
          <p:cNvSpPr>
            <a:spLocks noGrp="1"/>
          </p:cNvSpPr>
          <p:nvPr>
            <p:ph type="ctrTitle"/>
          </p:nvPr>
        </p:nvSpPr>
        <p:spPr/>
        <p:txBody>
          <a:bodyPr/>
          <a:lstStyle/>
          <a:p>
            <a:r>
              <a:rPr lang="en-US" b="1" dirty="0"/>
              <a:t>Hadoop and HBase</a:t>
            </a:r>
          </a:p>
        </p:txBody>
      </p:sp>
      <p:sp>
        <p:nvSpPr>
          <p:cNvPr id="3" name="Subtitle 2">
            <a:extLst>
              <a:ext uri="{FF2B5EF4-FFF2-40B4-BE49-F238E27FC236}">
                <a16:creationId xmlns:a16="http://schemas.microsoft.com/office/drawing/2014/main" id="{EAFF4446-E3FF-43A8-938A-9AF4014E949D}"/>
              </a:ext>
            </a:extLst>
          </p:cNvPr>
          <p:cNvSpPr>
            <a:spLocks noGrp="1"/>
          </p:cNvSpPr>
          <p:nvPr>
            <p:ph type="subTitle" idx="1"/>
          </p:nvPr>
        </p:nvSpPr>
        <p:spPr>
          <a:xfrm>
            <a:off x="1154955" y="4777381"/>
            <a:ext cx="1808582" cy="1215796"/>
          </a:xfrm>
        </p:spPr>
        <p:txBody>
          <a:bodyPr>
            <a:normAutofit fontScale="47500" lnSpcReduction="20000"/>
          </a:bodyPr>
          <a:lstStyle/>
          <a:p>
            <a:r>
              <a:rPr lang="en-US" sz="2000" dirty="0"/>
              <a:t>Nahidul Islam-2028</a:t>
            </a:r>
          </a:p>
          <a:p>
            <a:r>
              <a:rPr lang="en-US" sz="2000" dirty="0"/>
              <a:t>Md. Shakil Hossain-2023</a:t>
            </a:r>
          </a:p>
          <a:p>
            <a:r>
              <a:rPr lang="en-US" sz="2000" dirty="0"/>
              <a:t>Mahbubur Rahman-2024</a:t>
            </a:r>
          </a:p>
          <a:p>
            <a:r>
              <a:rPr lang="en-US" sz="2000" dirty="0"/>
              <a:t>Rahul das – 2026</a:t>
            </a:r>
          </a:p>
          <a:p>
            <a:endParaRPr lang="en-US" dirty="0"/>
          </a:p>
        </p:txBody>
      </p:sp>
      <p:pic>
        <p:nvPicPr>
          <p:cNvPr id="7" name="Picture 6">
            <a:extLst>
              <a:ext uri="{FF2B5EF4-FFF2-40B4-BE49-F238E27FC236}">
                <a16:creationId xmlns:a16="http://schemas.microsoft.com/office/drawing/2014/main" id="{B3492706-8E9E-4837-8E72-DC358A61E5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4955" y="1421649"/>
            <a:ext cx="6394642" cy="2335102"/>
          </a:xfrm>
          <a:prstGeom prst="rect">
            <a:avLst/>
          </a:prstGeom>
        </p:spPr>
      </p:pic>
    </p:spTree>
    <p:extLst>
      <p:ext uri="{BB962C8B-B14F-4D97-AF65-F5344CB8AC3E}">
        <p14:creationId xmlns:p14="http://schemas.microsoft.com/office/powerpoint/2010/main" val="3807060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9C1AA-98B7-43C9-A86D-9EFE15ABA5B2}"/>
              </a:ext>
            </a:extLst>
          </p:cNvPr>
          <p:cNvSpPr>
            <a:spLocks noGrp="1"/>
          </p:cNvSpPr>
          <p:nvPr>
            <p:ph type="title"/>
          </p:nvPr>
        </p:nvSpPr>
        <p:spPr/>
        <p:txBody>
          <a:bodyPr/>
          <a:lstStyle/>
          <a:p>
            <a:r>
              <a:rPr lang="en-US" b="1" i="0" dirty="0">
                <a:effectLst/>
              </a:rPr>
              <a:t>Some common frameworks of Hadoop</a:t>
            </a:r>
            <a:endParaRPr lang="en-US" dirty="0"/>
          </a:p>
        </p:txBody>
      </p:sp>
      <p:sp>
        <p:nvSpPr>
          <p:cNvPr id="3" name="Content Placeholder 2">
            <a:extLst>
              <a:ext uri="{FF2B5EF4-FFF2-40B4-BE49-F238E27FC236}">
                <a16:creationId xmlns:a16="http://schemas.microsoft.com/office/drawing/2014/main" id="{54A053AA-E17B-4AFA-8465-D9169520488B}"/>
              </a:ext>
            </a:extLst>
          </p:cNvPr>
          <p:cNvSpPr>
            <a:spLocks noGrp="1"/>
          </p:cNvSpPr>
          <p:nvPr>
            <p:ph idx="1"/>
          </p:nvPr>
        </p:nvSpPr>
        <p:spPr>
          <a:xfrm>
            <a:off x="560043" y="2559433"/>
            <a:ext cx="10732246" cy="3416300"/>
          </a:xfrm>
        </p:spPr>
        <p:txBody>
          <a:bodyPr>
            <a:normAutofit fontScale="85000" lnSpcReduction="20000"/>
          </a:bodyPr>
          <a:lstStyle/>
          <a:p>
            <a:pPr marL="0" indent="0" algn="just">
              <a:buNone/>
            </a:pPr>
            <a:r>
              <a:rPr lang="en-US" sz="2400" b="1" dirty="0"/>
              <a:t>Hive- </a:t>
            </a:r>
            <a:r>
              <a:rPr lang="en-US" sz="2400" dirty="0"/>
              <a:t>It uses HiveQL for data structuring and for writing complicated MapReduce in HDFS.</a:t>
            </a:r>
          </a:p>
          <a:p>
            <a:pPr marL="0" indent="0" algn="just">
              <a:buNone/>
            </a:pPr>
            <a:r>
              <a:rPr lang="en-US" sz="2400" b="1" dirty="0"/>
              <a:t>Drill- </a:t>
            </a:r>
            <a:r>
              <a:rPr lang="en-US" sz="2400" dirty="0"/>
              <a:t>It consists of user-defined functions and is used for data exploration.</a:t>
            </a:r>
          </a:p>
          <a:p>
            <a:pPr marL="0" indent="0" algn="just">
              <a:buNone/>
            </a:pPr>
            <a:r>
              <a:rPr lang="en-US" sz="2400" b="1" dirty="0"/>
              <a:t>Storm- </a:t>
            </a:r>
            <a:r>
              <a:rPr lang="en-US" sz="2400" dirty="0"/>
              <a:t>It allows real-time processing and streaming of data.</a:t>
            </a:r>
          </a:p>
          <a:p>
            <a:pPr marL="0" indent="0" algn="just">
              <a:buNone/>
            </a:pPr>
            <a:r>
              <a:rPr lang="en-US" sz="2400" b="1" dirty="0"/>
              <a:t>Spark- </a:t>
            </a:r>
            <a:r>
              <a:rPr lang="en-US" sz="2400" dirty="0"/>
              <a:t>It contains a Machine Learning Library(MLlib) for providing enhanced machine learning and is widely used for data processing. It also supports Java, Python, and Scala.</a:t>
            </a:r>
          </a:p>
          <a:p>
            <a:pPr marL="0" indent="0" algn="just">
              <a:buNone/>
            </a:pPr>
            <a:r>
              <a:rPr lang="en-US" sz="2400" b="1" dirty="0"/>
              <a:t>Pig-</a:t>
            </a:r>
            <a:r>
              <a:rPr lang="en-US" sz="2400" dirty="0"/>
              <a:t> It has Pig Latin, a SQL-Like language and performs data transformation of unstructured data.</a:t>
            </a:r>
          </a:p>
          <a:p>
            <a:pPr marL="0" indent="0" algn="just">
              <a:buNone/>
            </a:pPr>
            <a:r>
              <a:rPr lang="en-US" sz="2400" b="1" dirty="0"/>
              <a:t>Tez- </a:t>
            </a:r>
            <a:r>
              <a:rPr lang="en-US" sz="2400" dirty="0"/>
              <a:t>It reduces the complexities of Hive and Pig and helps in the running of their codes faster.</a:t>
            </a:r>
          </a:p>
        </p:txBody>
      </p:sp>
    </p:spTree>
    <p:extLst>
      <p:ext uri="{BB962C8B-B14F-4D97-AF65-F5344CB8AC3E}">
        <p14:creationId xmlns:p14="http://schemas.microsoft.com/office/powerpoint/2010/main" val="1322773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9722-EC1B-4BAA-826D-0D3F37DECFED}"/>
              </a:ext>
            </a:extLst>
          </p:cNvPr>
          <p:cNvSpPr>
            <a:spLocks noGrp="1"/>
          </p:cNvSpPr>
          <p:nvPr>
            <p:ph type="title"/>
          </p:nvPr>
        </p:nvSpPr>
        <p:spPr/>
        <p:txBody>
          <a:bodyPr/>
          <a:lstStyle/>
          <a:p>
            <a:r>
              <a:rPr lang="en-US" b="1" dirty="0"/>
              <a:t>Use Cases</a:t>
            </a:r>
          </a:p>
        </p:txBody>
      </p:sp>
      <p:sp>
        <p:nvSpPr>
          <p:cNvPr id="3" name="Content Placeholder 2">
            <a:extLst>
              <a:ext uri="{FF2B5EF4-FFF2-40B4-BE49-F238E27FC236}">
                <a16:creationId xmlns:a16="http://schemas.microsoft.com/office/drawing/2014/main" id="{3B426AA6-021B-4F72-B09D-E641D7D3A2F1}"/>
              </a:ext>
            </a:extLst>
          </p:cNvPr>
          <p:cNvSpPr>
            <a:spLocks noGrp="1"/>
          </p:cNvSpPr>
          <p:nvPr>
            <p:ph idx="1"/>
          </p:nvPr>
        </p:nvSpPr>
        <p:spPr>
          <a:xfrm>
            <a:off x="484742" y="2603500"/>
            <a:ext cx="11226188" cy="3416300"/>
          </a:xfrm>
        </p:spPr>
        <p:txBody>
          <a:bodyPr>
            <a:normAutofit fontScale="92500"/>
          </a:bodyPr>
          <a:lstStyle/>
          <a:p>
            <a:pPr marL="0" indent="0" algn="just">
              <a:buNone/>
            </a:pPr>
            <a:r>
              <a:rPr lang="en-US" sz="2400" b="1" dirty="0"/>
              <a:t>Log processing and analysis: </a:t>
            </a:r>
            <a:r>
              <a:rPr lang="en-US" sz="2400" dirty="0"/>
              <a:t>Analyzing website logs, application logs, and security logs.</a:t>
            </a:r>
          </a:p>
          <a:p>
            <a:pPr marL="0" indent="0" algn="just">
              <a:buNone/>
            </a:pPr>
            <a:r>
              <a:rPr lang="en-US" sz="2400" b="1" dirty="0"/>
              <a:t>Data warehousing: </a:t>
            </a:r>
            <a:r>
              <a:rPr lang="en-US" sz="2400" dirty="0"/>
              <a:t>Storing and analyzing large datasets for business intelligence.</a:t>
            </a:r>
          </a:p>
          <a:p>
            <a:pPr marL="0" indent="0" algn="just">
              <a:buNone/>
            </a:pPr>
            <a:r>
              <a:rPr lang="en-US" sz="2400" b="1" dirty="0"/>
              <a:t>Recommendation systems: </a:t>
            </a:r>
            <a:r>
              <a:rPr lang="en-US" sz="2400" dirty="0"/>
              <a:t>Building personalized recommendation engines.</a:t>
            </a:r>
          </a:p>
          <a:p>
            <a:pPr marL="0" indent="0" algn="just">
              <a:buNone/>
            </a:pPr>
            <a:r>
              <a:rPr lang="en-US" sz="2400" b="1" dirty="0"/>
              <a:t>Fraud detection: </a:t>
            </a:r>
            <a:r>
              <a:rPr lang="en-US" sz="2400" dirty="0"/>
              <a:t>Identifying fraudulent transactions.</a:t>
            </a:r>
          </a:p>
          <a:p>
            <a:pPr marL="0" indent="0" algn="just">
              <a:buNone/>
            </a:pPr>
            <a:r>
              <a:rPr lang="en-US" sz="2400" b="1" dirty="0"/>
              <a:t>Image processing: </a:t>
            </a:r>
            <a:r>
              <a:rPr lang="en-US" sz="2400" dirty="0"/>
              <a:t>Processing and analyzing large image datasets.</a:t>
            </a:r>
          </a:p>
          <a:p>
            <a:pPr marL="0" indent="0" algn="just">
              <a:buNone/>
            </a:pPr>
            <a:r>
              <a:rPr lang="en-US" sz="2400" b="1" dirty="0"/>
              <a:t>Scientific research: </a:t>
            </a:r>
            <a:r>
              <a:rPr lang="en-US" sz="2400" dirty="0"/>
              <a:t>Analyzing large scientific datasets, such as genomic data</a:t>
            </a:r>
          </a:p>
        </p:txBody>
      </p:sp>
    </p:spTree>
    <p:extLst>
      <p:ext uri="{BB962C8B-B14F-4D97-AF65-F5344CB8AC3E}">
        <p14:creationId xmlns:p14="http://schemas.microsoft.com/office/powerpoint/2010/main" val="620285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0A867-904D-4934-8365-5319A597DC42}"/>
              </a:ext>
            </a:extLst>
          </p:cNvPr>
          <p:cNvSpPr>
            <a:spLocks noGrp="1"/>
          </p:cNvSpPr>
          <p:nvPr>
            <p:ph type="title"/>
          </p:nvPr>
        </p:nvSpPr>
        <p:spPr/>
        <p:txBody>
          <a:bodyPr/>
          <a:lstStyle/>
          <a:p>
            <a:r>
              <a:rPr lang="en-US" b="1" dirty="0"/>
              <a:t>Key Features and Benefits of Hadoop</a:t>
            </a:r>
          </a:p>
        </p:txBody>
      </p:sp>
      <p:sp>
        <p:nvSpPr>
          <p:cNvPr id="3" name="Content Placeholder 2">
            <a:extLst>
              <a:ext uri="{FF2B5EF4-FFF2-40B4-BE49-F238E27FC236}">
                <a16:creationId xmlns:a16="http://schemas.microsoft.com/office/drawing/2014/main" id="{48104947-09D3-495A-9618-FBDE4060D7B8}"/>
              </a:ext>
            </a:extLst>
          </p:cNvPr>
          <p:cNvSpPr>
            <a:spLocks noGrp="1"/>
          </p:cNvSpPr>
          <p:nvPr>
            <p:ph idx="1"/>
          </p:nvPr>
        </p:nvSpPr>
        <p:spPr>
          <a:xfrm>
            <a:off x="462708" y="2603500"/>
            <a:ext cx="11226188" cy="3416300"/>
          </a:xfrm>
        </p:spPr>
        <p:txBody>
          <a:bodyPr>
            <a:normAutofit fontScale="92500" lnSpcReduction="20000"/>
          </a:bodyPr>
          <a:lstStyle/>
          <a:p>
            <a:pPr marL="0" indent="0" algn="just">
              <a:buNone/>
            </a:pPr>
            <a:r>
              <a:rPr lang="en-US" sz="2400" b="1" dirty="0"/>
              <a:t>Scalability: </a:t>
            </a:r>
            <a:r>
              <a:rPr lang="en-US" sz="2400" dirty="0"/>
              <a:t>Hadoop can easily scale horizontally by adding more nodes to the cluster. This allows it to handle ever-increasing amounts of data.</a:t>
            </a:r>
          </a:p>
          <a:p>
            <a:pPr marL="0" indent="0" algn="just">
              <a:buNone/>
            </a:pPr>
            <a:r>
              <a:rPr lang="en-US" sz="2400" b="1" dirty="0"/>
              <a:t>Fault Tolerance: </a:t>
            </a:r>
            <a:r>
              <a:rPr lang="en-US" sz="2400" dirty="0"/>
              <a:t>Data replication and automatic failover mechanisms ensure that the system can continue operating even if individual nodes fail.</a:t>
            </a:r>
          </a:p>
          <a:p>
            <a:pPr marL="0" indent="0" algn="just">
              <a:buNone/>
            </a:pPr>
            <a:r>
              <a:rPr lang="en-US" sz="2400" b="1" dirty="0"/>
              <a:t>Cost-Effectiveness: </a:t>
            </a:r>
            <a:r>
              <a:rPr lang="en-US" sz="2400" dirty="0"/>
              <a:t>Hadoop can run on commodity hardware, making it a more affordable solution compared to traditional enterprise storage systems.</a:t>
            </a:r>
          </a:p>
          <a:p>
            <a:pPr marL="0" indent="0" algn="just">
              <a:buNone/>
            </a:pPr>
            <a:r>
              <a:rPr lang="en-US" sz="2400" b="1" dirty="0"/>
              <a:t>Flexibility: </a:t>
            </a:r>
            <a:r>
              <a:rPr lang="en-US" sz="2400" dirty="0"/>
              <a:t>Hadoop can handle a variety of data formats, including structured, semi-structured, and unstructured data.</a:t>
            </a:r>
          </a:p>
          <a:p>
            <a:pPr marL="0" indent="0" algn="just">
              <a:buNone/>
            </a:pPr>
            <a:r>
              <a:rPr lang="en-US" sz="2400" b="1" dirty="0"/>
              <a:t>Data Locality: </a:t>
            </a:r>
            <a:r>
              <a:rPr lang="en-US" sz="2400" dirty="0"/>
              <a:t>Computation is moved to the data, minimizing data transfer and improving performance.</a:t>
            </a:r>
          </a:p>
        </p:txBody>
      </p:sp>
    </p:spTree>
    <p:extLst>
      <p:ext uri="{BB962C8B-B14F-4D97-AF65-F5344CB8AC3E}">
        <p14:creationId xmlns:p14="http://schemas.microsoft.com/office/powerpoint/2010/main" val="1096397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561CC-663C-4D53-ACF7-17F00F27F507}"/>
              </a:ext>
            </a:extLst>
          </p:cNvPr>
          <p:cNvSpPr>
            <a:spLocks noGrp="1"/>
          </p:cNvSpPr>
          <p:nvPr>
            <p:ph type="title"/>
          </p:nvPr>
        </p:nvSpPr>
        <p:spPr/>
        <p:txBody>
          <a:bodyPr/>
          <a:lstStyle/>
          <a:p>
            <a:r>
              <a:rPr lang="en-US" b="1" dirty="0"/>
              <a:t>Disadvantages </a:t>
            </a:r>
          </a:p>
        </p:txBody>
      </p:sp>
      <p:sp>
        <p:nvSpPr>
          <p:cNvPr id="3" name="Content Placeholder 2">
            <a:extLst>
              <a:ext uri="{FF2B5EF4-FFF2-40B4-BE49-F238E27FC236}">
                <a16:creationId xmlns:a16="http://schemas.microsoft.com/office/drawing/2014/main" id="{F1CA0A6C-246E-43AC-ACB8-211B85F7F9DA}"/>
              </a:ext>
            </a:extLst>
          </p:cNvPr>
          <p:cNvSpPr>
            <a:spLocks noGrp="1"/>
          </p:cNvSpPr>
          <p:nvPr>
            <p:ph idx="1"/>
          </p:nvPr>
        </p:nvSpPr>
        <p:spPr/>
        <p:txBody>
          <a:bodyPr>
            <a:normAutofit fontScale="77500" lnSpcReduction="20000"/>
          </a:bodyPr>
          <a:lstStyle/>
          <a:p>
            <a:pPr algn="l" fontAlgn="base">
              <a:buFont typeface="Arial" panose="020B0604020202020204" pitchFamily="34" charset="0"/>
              <a:buChar char="•"/>
            </a:pPr>
            <a:r>
              <a:rPr lang="en-US" sz="2400" b="0" i="0" dirty="0">
                <a:solidFill>
                  <a:schemeClr val="tx1"/>
                </a:solidFill>
                <a:effectLst/>
              </a:rPr>
              <a:t>Not very effective for small data.</a:t>
            </a:r>
          </a:p>
          <a:p>
            <a:pPr algn="l" fontAlgn="base">
              <a:buFont typeface="Arial" panose="020B0604020202020204" pitchFamily="34" charset="0"/>
              <a:buChar char="•"/>
            </a:pPr>
            <a:r>
              <a:rPr lang="en-US" sz="2400" b="0" i="0" dirty="0">
                <a:solidFill>
                  <a:schemeClr val="tx1"/>
                </a:solidFill>
                <a:effectLst/>
              </a:rPr>
              <a:t>Hard cluster management.</a:t>
            </a:r>
          </a:p>
          <a:p>
            <a:pPr algn="l" fontAlgn="base">
              <a:buFont typeface="Arial" panose="020B0604020202020204" pitchFamily="34" charset="0"/>
              <a:buChar char="•"/>
            </a:pPr>
            <a:r>
              <a:rPr lang="en-US" sz="2400" b="0" i="0" dirty="0">
                <a:solidFill>
                  <a:schemeClr val="tx1"/>
                </a:solidFill>
                <a:effectLst/>
              </a:rPr>
              <a:t>Has stability issues.</a:t>
            </a:r>
          </a:p>
          <a:p>
            <a:pPr algn="l" fontAlgn="base">
              <a:buFont typeface="Arial" panose="020B0604020202020204" pitchFamily="34" charset="0"/>
              <a:buChar char="•"/>
            </a:pPr>
            <a:r>
              <a:rPr lang="en-US" sz="2400" b="0" i="0" dirty="0">
                <a:solidFill>
                  <a:schemeClr val="tx1"/>
                </a:solidFill>
                <a:effectLst/>
              </a:rPr>
              <a:t>Security concerns.</a:t>
            </a:r>
          </a:p>
          <a:p>
            <a:pPr algn="l" fontAlgn="base">
              <a:buFont typeface="Arial" panose="020B0604020202020204" pitchFamily="34" charset="0"/>
              <a:buChar char="•"/>
            </a:pPr>
            <a:r>
              <a:rPr lang="en-US" sz="2400" b="0" i="0" dirty="0">
                <a:solidFill>
                  <a:schemeClr val="tx1"/>
                </a:solidFill>
                <a:effectLst/>
              </a:rPr>
              <a:t>Complexity: Hadoop can be complex to set up and maintain, especially for organizations without a dedicated team of experts.</a:t>
            </a:r>
          </a:p>
          <a:p>
            <a:pPr algn="l" fontAlgn="base">
              <a:buFont typeface="Arial" panose="020B0604020202020204" pitchFamily="34" charset="0"/>
              <a:buChar char="•"/>
            </a:pPr>
            <a:r>
              <a:rPr lang="en-US" sz="2400" b="0" i="0" dirty="0">
                <a:solidFill>
                  <a:schemeClr val="tx1"/>
                </a:solidFill>
                <a:effectLst/>
              </a:rPr>
              <a:t>Latency: Hadoop is not well-suited for low-latency workloads and may not be the best choice for real-time data processing.</a:t>
            </a:r>
          </a:p>
          <a:p>
            <a:pPr algn="l" fontAlgn="base">
              <a:buFont typeface="Arial" panose="020B0604020202020204" pitchFamily="34" charset="0"/>
              <a:buChar char="•"/>
            </a:pPr>
            <a:r>
              <a:rPr lang="en-US" sz="2400" b="0" i="0" dirty="0">
                <a:solidFill>
                  <a:schemeClr val="tx1"/>
                </a:solidFill>
                <a:effectLst/>
              </a:rPr>
              <a:t>Limited Support for Real-time Processing: Hadoop’s batch-oriented nature makes it less suited for real-time streaming or interactive data processing use cases.</a:t>
            </a:r>
          </a:p>
          <a:p>
            <a:pPr marL="0" indent="0">
              <a:buNone/>
            </a:pPr>
            <a:endParaRPr lang="en-US" sz="2400" dirty="0">
              <a:solidFill>
                <a:schemeClr val="tx1"/>
              </a:solidFill>
            </a:endParaRPr>
          </a:p>
        </p:txBody>
      </p:sp>
    </p:spTree>
    <p:extLst>
      <p:ext uri="{BB962C8B-B14F-4D97-AF65-F5344CB8AC3E}">
        <p14:creationId xmlns:p14="http://schemas.microsoft.com/office/powerpoint/2010/main" val="13595251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4CA45F-7E92-4FC4-8BD4-92FA71E8765F}"/>
              </a:ext>
            </a:extLst>
          </p:cNvPr>
          <p:cNvSpPr>
            <a:spLocks noGrp="1"/>
          </p:cNvSpPr>
          <p:nvPr>
            <p:ph type="title"/>
          </p:nvPr>
        </p:nvSpPr>
        <p:spPr>
          <a:xfrm>
            <a:off x="640237" y="2766218"/>
            <a:ext cx="10515600" cy="1325563"/>
          </a:xfrm>
        </p:spPr>
        <p:txBody>
          <a:bodyPr>
            <a:normAutofit/>
          </a:bodyPr>
          <a:lstStyle/>
          <a:p>
            <a:pPr algn="ctr"/>
            <a:r>
              <a:rPr lang="en-US" sz="6000" b="1" dirty="0">
                <a:solidFill>
                  <a:schemeClr val="tx1"/>
                </a:solidFill>
              </a:rPr>
              <a:t>HBase</a:t>
            </a:r>
          </a:p>
        </p:txBody>
      </p:sp>
    </p:spTree>
    <p:extLst>
      <p:ext uri="{BB962C8B-B14F-4D97-AF65-F5344CB8AC3E}">
        <p14:creationId xmlns:p14="http://schemas.microsoft.com/office/powerpoint/2010/main" val="2127129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87735-F828-4550-9801-34FE86CA53C9}"/>
              </a:ext>
            </a:extLst>
          </p:cNvPr>
          <p:cNvSpPr>
            <a:spLocks noGrp="1"/>
          </p:cNvSpPr>
          <p:nvPr>
            <p:ph type="title"/>
          </p:nvPr>
        </p:nvSpPr>
        <p:spPr/>
        <p:txBody>
          <a:bodyPr/>
          <a:lstStyle/>
          <a:p>
            <a:r>
              <a:rPr lang="en-US" b="1" dirty="0"/>
              <a:t>Introduction</a:t>
            </a:r>
          </a:p>
        </p:txBody>
      </p:sp>
      <p:pic>
        <p:nvPicPr>
          <p:cNvPr id="7" name="Picture 6">
            <a:extLst>
              <a:ext uri="{FF2B5EF4-FFF2-40B4-BE49-F238E27FC236}">
                <a16:creationId xmlns:a16="http://schemas.microsoft.com/office/drawing/2014/main" id="{B367FA8F-AD22-447A-9619-794750FBFB55}"/>
              </a:ext>
            </a:extLst>
          </p:cNvPr>
          <p:cNvPicPr>
            <a:picLocks noChangeAspect="1"/>
          </p:cNvPicPr>
          <p:nvPr/>
        </p:nvPicPr>
        <p:blipFill>
          <a:blip r:embed="rId2"/>
          <a:stretch>
            <a:fillRect/>
          </a:stretch>
        </p:blipFill>
        <p:spPr>
          <a:xfrm>
            <a:off x="823468" y="2179433"/>
            <a:ext cx="10853536" cy="4786144"/>
          </a:xfrm>
          <a:prstGeom prst="rect">
            <a:avLst/>
          </a:prstGeom>
        </p:spPr>
      </p:pic>
    </p:spTree>
    <p:extLst>
      <p:ext uri="{BB962C8B-B14F-4D97-AF65-F5344CB8AC3E}">
        <p14:creationId xmlns:p14="http://schemas.microsoft.com/office/powerpoint/2010/main" val="42706243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46C89-CD3A-496F-9F1A-E31F8F0A9088}"/>
              </a:ext>
            </a:extLst>
          </p:cNvPr>
          <p:cNvSpPr>
            <a:spLocks noGrp="1"/>
          </p:cNvSpPr>
          <p:nvPr>
            <p:ph type="title"/>
          </p:nvPr>
        </p:nvSpPr>
        <p:spPr/>
        <p:txBody>
          <a:bodyPr/>
          <a:lstStyle/>
          <a:p>
            <a:r>
              <a:rPr lang="en-US" b="1" dirty="0"/>
              <a:t>HBase Architecture</a:t>
            </a:r>
          </a:p>
        </p:txBody>
      </p:sp>
      <p:pic>
        <p:nvPicPr>
          <p:cNvPr id="5" name="Picture 4">
            <a:extLst>
              <a:ext uri="{FF2B5EF4-FFF2-40B4-BE49-F238E27FC236}">
                <a16:creationId xmlns:a16="http://schemas.microsoft.com/office/drawing/2014/main" id="{CCA32243-0229-41E1-B14B-D4EAAC88C0C1}"/>
              </a:ext>
            </a:extLst>
          </p:cNvPr>
          <p:cNvPicPr>
            <a:picLocks noChangeAspect="1"/>
          </p:cNvPicPr>
          <p:nvPr/>
        </p:nvPicPr>
        <p:blipFill>
          <a:blip r:embed="rId2"/>
          <a:stretch>
            <a:fillRect/>
          </a:stretch>
        </p:blipFill>
        <p:spPr>
          <a:xfrm>
            <a:off x="6096000" y="2687466"/>
            <a:ext cx="5311600" cy="2751058"/>
          </a:xfrm>
          <a:prstGeom prst="rect">
            <a:avLst/>
          </a:prstGeom>
        </p:spPr>
      </p:pic>
      <p:sp>
        <p:nvSpPr>
          <p:cNvPr id="7" name="TextBox 6">
            <a:extLst>
              <a:ext uri="{FF2B5EF4-FFF2-40B4-BE49-F238E27FC236}">
                <a16:creationId xmlns:a16="http://schemas.microsoft.com/office/drawing/2014/main" id="{AC6DC9DC-9F1C-4E14-AD11-BA824006C8BD}"/>
              </a:ext>
            </a:extLst>
          </p:cNvPr>
          <p:cNvSpPr txBox="1"/>
          <p:nvPr/>
        </p:nvSpPr>
        <p:spPr>
          <a:xfrm>
            <a:off x="838200" y="2591259"/>
            <a:ext cx="5015845" cy="3170099"/>
          </a:xfrm>
          <a:prstGeom prst="rect">
            <a:avLst/>
          </a:prstGeom>
          <a:noFill/>
        </p:spPr>
        <p:txBody>
          <a:bodyPr wrap="square">
            <a:spAutoFit/>
          </a:bodyPr>
          <a:lstStyle/>
          <a:p>
            <a:pPr algn="just"/>
            <a:r>
              <a:rPr lang="en-US" sz="2000" b="0" i="0" dirty="0">
                <a:solidFill>
                  <a:srgbClr val="000000"/>
                </a:solidFill>
                <a:effectLst/>
                <a:ea typeface="Verdana" panose="020B0604030504040204" pitchFamily="34" charset="0"/>
              </a:rPr>
              <a:t>In HBase, tables are split into regions and are served by the region servers. Regions are vertically divided by column families into “Stores”. Stores are saved as files in HDFS</a:t>
            </a:r>
          </a:p>
          <a:p>
            <a:pPr algn="just"/>
            <a:r>
              <a:rPr lang="en-US" sz="2000" b="0" i="0" dirty="0">
                <a:solidFill>
                  <a:srgbClr val="000000"/>
                </a:solidFill>
                <a:effectLst/>
                <a:ea typeface="Verdana" panose="020B0604030504040204" pitchFamily="34" charset="0"/>
              </a:rPr>
              <a:t>HBase has three major components: </a:t>
            </a:r>
            <a:r>
              <a:rPr lang="en-US" sz="2000" b="1" i="0" dirty="0">
                <a:solidFill>
                  <a:srgbClr val="000000"/>
                </a:solidFill>
                <a:effectLst/>
                <a:ea typeface="Verdana" panose="020B0604030504040204" pitchFamily="34" charset="0"/>
              </a:rPr>
              <a:t>the client library</a:t>
            </a:r>
            <a:r>
              <a:rPr lang="en-US" sz="2000" b="0" i="0" dirty="0">
                <a:solidFill>
                  <a:srgbClr val="000000"/>
                </a:solidFill>
                <a:effectLst/>
                <a:ea typeface="Verdana" panose="020B0604030504040204" pitchFamily="34" charset="0"/>
              </a:rPr>
              <a:t>, </a:t>
            </a:r>
            <a:r>
              <a:rPr lang="en-US" sz="2000" b="1" i="0" dirty="0">
                <a:solidFill>
                  <a:srgbClr val="000000"/>
                </a:solidFill>
                <a:effectLst/>
                <a:ea typeface="Verdana" panose="020B0604030504040204" pitchFamily="34" charset="0"/>
              </a:rPr>
              <a:t>a master server</a:t>
            </a:r>
            <a:r>
              <a:rPr lang="en-US" sz="2000" b="0" i="0" dirty="0">
                <a:solidFill>
                  <a:srgbClr val="000000"/>
                </a:solidFill>
                <a:effectLst/>
                <a:ea typeface="Verdana" panose="020B0604030504040204" pitchFamily="34" charset="0"/>
              </a:rPr>
              <a:t>, and </a:t>
            </a:r>
            <a:r>
              <a:rPr lang="en-US" sz="2000" b="1" i="0" dirty="0">
                <a:solidFill>
                  <a:srgbClr val="000000"/>
                </a:solidFill>
                <a:effectLst/>
                <a:ea typeface="Verdana" panose="020B0604030504040204" pitchFamily="34" charset="0"/>
              </a:rPr>
              <a:t>region servers</a:t>
            </a:r>
            <a:r>
              <a:rPr lang="en-US" sz="2000" b="0" i="0" dirty="0">
                <a:solidFill>
                  <a:srgbClr val="000000"/>
                </a:solidFill>
                <a:effectLst/>
                <a:ea typeface="Verdana" panose="020B0604030504040204" pitchFamily="34" charset="0"/>
              </a:rPr>
              <a:t>. Region servers can be added or removed as per requirement.</a:t>
            </a:r>
            <a:endParaRPr lang="en-US" sz="2000" dirty="0">
              <a:ea typeface="Verdana" panose="020B0604030504040204" pitchFamily="34" charset="0"/>
            </a:endParaRPr>
          </a:p>
        </p:txBody>
      </p:sp>
    </p:spTree>
    <p:extLst>
      <p:ext uri="{BB962C8B-B14F-4D97-AF65-F5344CB8AC3E}">
        <p14:creationId xmlns:p14="http://schemas.microsoft.com/office/powerpoint/2010/main" val="5288463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03688-E867-4815-9C59-666D071C5739}"/>
              </a:ext>
            </a:extLst>
          </p:cNvPr>
          <p:cNvSpPr>
            <a:spLocks noGrp="1"/>
          </p:cNvSpPr>
          <p:nvPr>
            <p:ph type="title"/>
          </p:nvPr>
        </p:nvSpPr>
        <p:spPr/>
        <p:txBody>
          <a:bodyPr/>
          <a:lstStyle/>
          <a:p>
            <a:r>
              <a:rPr lang="en-US" b="1" dirty="0"/>
              <a:t>Continue…</a:t>
            </a:r>
          </a:p>
        </p:txBody>
      </p:sp>
      <p:pic>
        <p:nvPicPr>
          <p:cNvPr id="5" name="Content Placeholder 4">
            <a:extLst>
              <a:ext uri="{FF2B5EF4-FFF2-40B4-BE49-F238E27FC236}">
                <a16:creationId xmlns:a16="http://schemas.microsoft.com/office/drawing/2014/main" id="{6D53DB16-1159-470C-8D98-CAD9C90562BB}"/>
              </a:ext>
            </a:extLst>
          </p:cNvPr>
          <p:cNvPicPr>
            <a:picLocks noGrp="1" noChangeAspect="1"/>
          </p:cNvPicPr>
          <p:nvPr>
            <p:ph idx="1"/>
          </p:nvPr>
        </p:nvPicPr>
        <p:blipFill>
          <a:blip r:embed="rId2"/>
          <a:stretch>
            <a:fillRect/>
          </a:stretch>
        </p:blipFill>
        <p:spPr>
          <a:xfrm>
            <a:off x="2221878" y="2494919"/>
            <a:ext cx="7748243" cy="3870048"/>
          </a:xfrm>
        </p:spPr>
      </p:pic>
    </p:spTree>
    <p:extLst>
      <p:ext uri="{BB962C8B-B14F-4D97-AF65-F5344CB8AC3E}">
        <p14:creationId xmlns:p14="http://schemas.microsoft.com/office/powerpoint/2010/main" val="18131844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25442-D3D5-437D-A970-8173F3B9FB1E}"/>
              </a:ext>
            </a:extLst>
          </p:cNvPr>
          <p:cNvSpPr>
            <a:spLocks noGrp="1"/>
          </p:cNvSpPr>
          <p:nvPr>
            <p:ph type="title"/>
          </p:nvPr>
        </p:nvSpPr>
        <p:spPr/>
        <p:txBody>
          <a:bodyPr/>
          <a:lstStyle/>
          <a:p>
            <a:r>
              <a:rPr lang="en-US" b="1" dirty="0"/>
              <a:t>Continue…</a:t>
            </a:r>
          </a:p>
        </p:txBody>
      </p:sp>
      <p:pic>
        <p:nvPicPr>
          <p:cNvPr id="5" name="Content Placeholder 4">
            <a:extLst>
              <a:ext uri="{FF2B5EF4-FFF2-40B4-BE49-F238E27FC236}">
                <a16:creationId xmlns:a16="http://schemas.microsoft.com/office/drawing/2014/main" id="{4595BC59-3733-441D-8290-F6E91F6A241D}"/>
              </a:ext>
            </a:extLst>
          </p:cNvPr>
          <p:cNvPicPr>
            <a:picLocks noGrp="1" noChangeAspect="1"/>
          </p:cNvPicPr>
          <p:nvPr>
            <p:ph idx="1"/>
          </p:nvPr>
        </p:nvPicPr>
        <p:blipFill>
          <a:blip r:embed="rId2"/>
          <a:stretch>
            <a:fillRect/>
          </a:stretch>
        </p:blipFill>
        <p:spPr>
          <a:xfrm>
            <a:off x="1871879" y="2076278"/>
            <a:ext cx="8448242" cy="4164062"/>
          </a:xfrm>
        </p:spPr>
      </p:pic>
    </p:spTree>
    <p:extLst>
      <p:ext uri="{BB962C8B-B14F-4D97-AF65-F5344CB8AC3E}">
        <p14:creationId xmlns:p14="http://schemas.microsoft.com/office/powerpoint/2010/main" val="29416839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EC564-FCC2-4B88-BF8C-B1ED4E4FEE3A}"/>
              </a:ext>
            </a:extLst>
          </p:cNvPr>
          <p:cNvSpPr>
            <a:spLocks noGrp="1"/>
          </p:cNvSpPr>
          <p:nvPr>
            <p:ph type="title"/>
          </p:nvPr>
        </p:nvSpPr>
        <p:spPr/>
        <p:txBody>
          <a:bodyPr/>
          <a:lstStyle/>
          <a:p>
            <a:r>
              <a:rPr lang="en-US" b="0" i="0" dirty="0">
                <a:solidFill>
                  <a:schemeClr val="bg1"/>
                </a:solidFill>
                <a:effectLst/>
                <a:latin typeface="var(--ff-lato)"/>
              </a:rPr>
              <a:t>Master Server</a:t>
            </a:r>
            <a:endParaRPr lang="en-US" dirty="0">
              <a:solidFill>
                <a:schemeClr val="bg1"/>
              </a:solidFill>
            </a:endParaRPr>
          </a:p>
        </p:txBody>
      </p:sp>
      <p:sp>
        <p:nvSpPr>
          <p:cNvPr id="3" name="Content Placeholder 2">
            <a:extLst>
              <a:ext uri="{FF2B5EF4-FFF2-40B4-BE49-F238E27FC236}">
                <a16:creationId xmlns:a16="http://schemas.microsoft.com/office/drawing/2014/main" id="{11D39FDF-2F85-49E7-AD25-EE1F85C2B1A2}"/>
              </a:ext>
            </a:extLst>
          </p:cNvPr>
          <p:cNvSpPr>
            <a:spLocks noGrp="1"/>
          </p:cNvSpPr>
          <p:nvPr>
            <p:ph idx="1"/>
          </p:nvPr>
        </p:nvSpPr>
        <p:spPr>
          <a:xfrm>
            <a:off x="727932" y="2348712"/>
            <a:ext cx="5257800" cy="4351338"/>
          </a:xfrm>
        </p:spPr>
        <p:txBody>
          <a:bodyPr>
            <a:normAutofit lnSpcReduction="10000"/>
          </a:bodyPr>
          <a:lstStyle/>
          <a:p>
            <a:pPr algn="just">
              <a:buFont typeface="Arial" panose="020B0604020202020204" pitchFamily="34" charset="0"/>
              <a:buChar char="•"/>
            </a:pPr>
            <a:r>
              <a:rPr lang="en-US" sz="2000" b="0" i="0" dirty="0">
                <a:solidFill>
                  <a:srgbClr val="000000"/>
                </a:solidFill>
                <a:effectLst/>
              </a:rPr>
              <a:t>Assigns regions to the region servers and takes the help of Apache </a:t>
            </a:r>
            <a:r>
              <a:rPr lang="en-US" sz="2000" b="0" i="0" dirty="0" err="1">
                <a:solidFill>
                  <a:srgbClr val="000000"/>
                </a:solidFill>
                <a:effectLst/>
              </a:rPr>
              <a:t>ZooKeeper</a:t>
            </a:r>
            <a:r>
              <a:rPr lang="en-US" sz="2000" b="0" i="0" dirty="0">
                <a:solidFill>
                  <a:srgbClr val="000000"/>
                </a:solidFill>
                <a:effectLst/>
              </a:rPr>
              <a:t> for this task.</a:t>
            </a:r>
          </a:p>
          <a:p>
            <a:pPr algn="just">
              <a:buFont typeface="Arial" panose="020B0604020202020204" pitchFamily="34" charset="0"/>
              <a:buChar char="•"/>
            </a:pPr>
            <a:r>
              <a:rPr lang="en-US" sz="2000" b="0" i="0" dirty="0">
                <a:solidFill>
                  <a:srgbClr val="000000"/>
                </a:solidFill>
                <a:effectLst/>
              </a:rPr>
              <a:t>Handles load balancing of the regions across region servers. It unloads the busy servers and shifts the regions to less occupied servers.</a:t>
            </a:r>
          </a:p>
          <a:p>
            <a:pPr algn="just">
              <a:buFont typeface="Arial" panose="020B0604020202020204" pitchFamily="34" charset="0"/>
              <a:buChar char="•"/>
            </a:pPr>
            <a:r>
              <a:rPr lang="en-US" sz="2000" b="0" i="0" dirty="0">
                <a:solidFill>
                  <a:srgbClr val="000000"/>
                </a:solidFill>
                <a:effectLst/>
              </a:rPr>
              <a:t>Maintains the state of the cluster by negotiating the load balancing.</a:t>
            </a:r>
          </a:p>
          <a:p>
            <a:pPr algn="just">
              <a:buFont typeface="Arial" panose="020B0604020202020204" pitchFamily="34" charset="0"/>
              <a:buChar char="•"/>
            </a:pPr>
            <a:r>
              <a:rPr lang="en-US" sz="2000" b="0" i="0" dirty="0">
                <a:solidFill>
                  <a:srgbClr val="000000"/>
                </a:solidFill>
                <a:effectLst/>
              </a:rPr>
              <a:t>Is responsible for schema changes and other metadata operations such as creation of tables and column families.</a:t>
            </a:r>
          </a:p>
          <a:p>
            <a:pPr marL="0" indent="0">
              <a:buNone/>
            </a:pPr>
            <a:endParaRPr lang="en-US" sz="2000" dirty="0"/>
          </a:p>
        </p:txBody>
      </p:sp>
      <p:pic>
        <p:nvPicPr>
          <p:cNvPr id="7" name="Picture 6">
            <a:extLst>
              <a:ext uri="{FF2B5EF4-FFF2-40B4-BE49-F238E27FC236}">
                <a16:creationId xmlns:a16="http://schemas.microsoft.com/office/drawing/2014/main" id="{4AF729AD-BAAA-4348-AD17-98A1D1299A1F}"/>
              </a:ext>
            </a:extLst>
          </p:cNvPr>
          <p:cNvPicPr>
            <a:picLocks noChangeAspect="1"/>
          </p:cNvPicPr>
          <p:nvPr/>
        </p:nvPicPr>
        <p:blipFill rotWithShape="1">
          <a:blip r:embed="rId2"/>
          <a:srcRect t="921" b="9751"/>
          <a:stretch/>
        </p:blipFill>
        <p:spPr>
          <a:xfrm>
            <a:off x="6206270" y="2948886"/>
            <a:ext cx="5816754" cy="2412777"/>
          </a:xfrm>
          <a:prstGeom prst="rect">
            <a:avLst/>
          </a:prstGeom>
        </p:spPr>
      </p:pic>
    </p:spTree>
    <p:extLst>
      <p:ext uri="{BB962C8B-B14F-4D97-AF65-F5344CB8AC3E}">
        <p14:creationId xmlns:p14="http://schemas.microsoft.com/office/powerpoint/2010/main" val="2406087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BF3DD-2E76-4B16-9E50-23AA31C6028D}"/>
              </a:ext>
            </a:extLst>
          </p:cNvPr>
          <p:cNvSpPr>
            <a:spLocks noGrp="1"/>
          </p:cNvSpPr>
          <p:nvPr>
            <p:ph type="title"/>
          </p:nvPr>
        </p:nvSpPr>
        <p:spPr>
          <a:xfrm>
            <a:off x="838200" y="2766218"/>
            <a:ext cx="10515600" cy="1325563"/>
          </a:xfrm>
        </p:spPr>
        <p:txBody>
          <a:bodyPr>
            <a:normAutofit/>
          </a:bodyPr>
          <a:lstStyle/>
          <a:p>
            <a:pPr algn="ctr"/>
            <a:r>
              <a:rPr lang="en-US" sz="6000" b="1" dirty="0">
                <a:solidFill>
                  <a:schemeClr val="tx1"/>
                </a:solidFill>
              </a:rPr>
              <a:t>Hadoop</a:t>
            </a:r>
          </a:p>
        </p:txBody>
      </p:sp>
    </p:spTree>
    <p:extLst>
      <p:ext uri="{BB962C8B-B14F-4D97-AF65-F5344CB8AC3E}">
        <p14:creationId xmlns:p14="http://schemas.microsoft.com/office/powerpoint/2010/main" val="31873146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F78F1-2C56-4D67-A7AA-8DE52B0D86D3}"/>
              </a:ext>
            </a:extLst>
          </p:cNvPr>
          <p:cNvSpPr>
            <a:spLocks noGrp="1"/>
          </p:cNvSpPr>
          <p:nvPr>
            <p:ph type="title"/>
          </p:nvPr>
        </p:nvSpPr>
        <p:spPr/>
        <p:txBody>
          <a:bodyPr/>
          <a:lstStyle/>
          <a:p>
            <a:pPr>
              <a:tabLst>
                <a:tab pos="341313" algn="l"/>
              </a:tabLst>
            </a:pPr>
            <a:r>
              <a:rPr lang="en-US" b="0" i="0" dirty="0">
                <a:solidFill>
                  <a:schemeClr val="bg1"/>
                </a:solidFill>
                <a:effectLst/>
                <a:latin typeface="var(--ff-lato)"/>
              </a:rPr>
              <a:t>Regions</a:t>
            </a:r>
            <a:endParaRPr lang="en-US" dirty="0">
              <a:solidFill>
                <a:schemeClr val="bg1"/>
              </a:solidFill>
            </a:endParaRPr>
          </a:p>
        </p:txBody>
      </p:sp>
      <p:sp>
        <p:nvSpPr>
          <p:cNvPr id="7" name="TextBox 6">
            <a:extLst>
              <a:ext uri="{FF2B5EF4-FFF2-40B4-BE49-F238E27FC236}">
                <a16:creationId xmlns:a16="http://schemas.microsoft.com/office/drawing/2014/main" id="{3F00C9EB-D02E-41BA-87D2-DB63CFF06867}"/>
              </a:ext>
            </a:extLst>
          </p:cNvPr>
          <p:cNvSpPr txBox="1"/>
          <p:nvPr/>
        </p:nvSpPr>
        <p:spPr>
          <a:xfrm>
            <a:off x="615885" y="2406499"/>
            <a:ext cx="5480115" cy="3785652"/>
          </a:xfrm>
          <a:prstGeom prst="rect">
            <a:avLst/>
          </a:prstGeom>
          <a:noFill/>
        </p:spPr>
        <p:txBody>
          <a:bodyPr wrap="square">
            <a:spAutoFit/>
          </a:bodyPr>
          <a:lstStyle/>
          <a:p>
            <a:pPr algn="just">
              <a:buFont typeface="Arial" panose="020B0604020202020204" pitchFamily="34" charset="0"/>
              <a:buChar char="•"/>
            </a:pPr>
            <a:r>
              <a:rPr lang="en-US" sz="2000" b="0" i="0" dirty="0">
                <a:solidFill>
                  <a:srgbClr val="000000"/>
                </a:solidFill>
                <a:effectLst/>
                <a:ea typeface="Verdana" panose="020B0604030504040204" pitchFamily="34" charset="0"/>
              </a:rPr>
              <a:t>Communicate with the client and handle data-related operations.</a:t>
            </a:r>
          </a:p>
          <a:p>
            <a:pPr algn="just">
              <a:buFont typeface="Arial" panose="020B0604020202020204" pitchFamily="34" charset="0"/>
              <a:buChar char="•"/>
            </a:pPr>
            <a:r>
              <a:rPr lang="en-US" sz="2000" b="0" i="0" dirty="0">
                <a:solidFill>
                  <a:srgbClr val="000000"/>
                </a:solidFill>
                <a:effectLst/>
                <a:ea typeface="Verdana" panose="020B0604030504040204" pitchFamily="34" charset="0"/>
              </a:rPr>
              <a:t>Handle read and write requests for all the regions under it.</a:t>
            </a:r>
          </a:p>
          <a:p>
            <a:pPr algn="just">
              <a:buFont typeface="Arial" panose="020B0604020202020204" pitchFamily="34" charset="0"/>
              <a:buChar char="•"/>
            </a:pPr>
            <a:r>
              <a:rPr lang="en-US" sz="2000" b="0" i="0" dirty="0">
                <a:solidFill>
                  <a:srgbClr val="000000"/>
                </a:solidFill>
                <a:effectLst/>
                <a:ea typeface="Verdana" panose="020B0604030504040204" pitchFamily="34" charset="0"/>
              </a:rPr>
              <a:t>Decide the size of the region by following the region size thresholds.</a:t>
            </a:r>
          </a:p>
          <a:p>
            <a:pPr algn="just">
              <a:buFont typeface="Arial" panose="020B0604020202020204" pitchFamily="34" charset="0"/>
              <a:buChar char="•"/>
            </a:pPr>
            <a:r>
              <a:rPr lang="en-US" sz="2000" b="0" i="0" dirty="0">
                <a:solidFill>
                  <a:srgbClr val="000000"/>
                </a:solidFill>
                <a:effectLst/>
                <a:ea typeface="Verdana" panose="020B0604030504040204" pitchFamily="34" charset="0"/>
              </a:rPr>
              <a:t>The store contains memory store and </a:t>
            </a:r>
            <a:r>
              <a:rPr lang="en-US" sz="2000" i="0" dirty="0" err="1">
                <a:solidFill>
                  <a:srgbClr val="000000"/>
                </a:solidFill>
                <a:effectLst/>
                <a:ea typeface="Verdana" panose="020B0604030504040204" pitchFamily="34" charset="0"/>
              </a:rPr>
              <a:t>HFiles</a:t>
            </a:r>
            <a:r>
              <a:rPr lang="en-US" sz="2000" i="0" dirty="0">
                <a:solidFill>
                  <a:srgbClr val="000000"/>
                </a:solidFill>
                <a:effectLst/>
                <a:ea typeface="Verdana" panose="020B0604030504040204" pitchFamily="34" charset="0"/>
              </a:rPr>
              <a:t>. </a:t>
            </a:r>
            <a:r>
              <a:rPr lang="en-US" sz="2000" b="0" i="0" dirty="0" err="1">
                <a:solidFill>
                  <a:srgbClr val="000000"/>
                </a:solidFill>
                <a:effectLst/>
                <a:ea typeface="Verdana" panose="020B0604030504040204" pitchFamily="34" charset="0"/>
              </a:rPr>
              <a:t>Memstore</a:t>
            </a:r>
            <a:r>
              <a:rPr lang="en-US" sz="2000" b="0" i="0" dirty="0">
                <a:solidFill>
                  <a:srgbClr val="000000"/>
                </a:solidFill>
                <a:effectLst/>
                <a:ea typeface="Verdana" panose="020B0604030504040204" pitchFamily="34" charset="0"/>
              </a:rPr>
              <a:t> is just like a cache memory. Anything that is entered into the HBase is stored here initially. Later, the data is transferred and saved in </a:t>
            </a:r>
            <a:r>
              <a:rPr lang="en-US" sz="2000" b="0" i="0" dirty="0" err="1">
                <a:solidFill>
                  <a:srgbClr val="000000"/>
                </a:solidFill>
                <a:effectLst/>
                <a:ea typeface="Verdana" panose="020B0604030504040204" pitchFamily="34" charset="0"/>
              </a:rPr>
              <a:t>HFiles</a:t>
            </a:r>
            <a:r>
              <a:rPr lang="en-US" sz="2000" b="0" i="0" dirty="0">
                <a:solidFill>
                  <a:srgbClr val="000000"/>
                </a:solidFill>
                <a:effectLst/>
                <a:ea typeface="Verdana" panose="020B0604030504040204" pitchFamily="34" charset="0"/>
              </a:rPr>
              <a:t> as blocks and the </a:t>
            </a:r>
            <a:r>
              <a:rPr lang="en-US" sz="2000" b="0" i="0" dirty="0" err="1">
                <a:solidFill>
                  <a:srgbClr val="000000"/>
                </a:solidFill>
                <a:effectLst/>
                <a:ea typeface="Verdana" panose="020B0604030504040204" pitchFamily="34" charset="0"/>
              </a:rPr>
              <a:t>memstore</a:t>
            </a:r>
            <a:r>
              <a:rPr lang="en-US" sz="2000" b="0" i="0" dirty="0">
                <a:solidFill>
                  <a:srgbClr val="000000"/>
                </a:solidFill>
                <a:effectLst/>
                <a:ea typeface="Verdana" panose="020B0604030504040204" pitchFamily="34" charset="0"/>
              </a:rPr>
              <a:t> is flushed.</a:t>
            </a:r>
          </a:p>
        </p:txBody>
      </p:sp>
      <p:pic>
        <p:nvPicPr>
          <p:cNvPr id="8" name="Picture 7">
            <a:extLst>
              <a:ext uri="{FF2B5EF4-FFF2-40B4-BE49-F238E27FC236}">
                <a16:creationId xmlns:a16="http://schemas.microsoft.com/office/drawing/2014/main" id="{9BF6F5AC-F4F9-40CF-8442-86A4479FDA46}"/>
              </a:ext>
            </a:extLst>
          </p:cNvPr>
          <p:cNvPicPr>
            <a:picLocks noChangeAspect="1"/>
          </p:cNvPicPr>
          <p:nvPr/>
        </p:nvPicPr>
        <p:blipFill rotWithShape="1">
          <a:blip r:embed="rId2"/>
          <a:srcRect r="6608"/>
          <a:stretch/>
        </p:blipFill>
        <p:spPr>
          <a:xfrm>
            <a:off x="6359951" y="2404116"/>
            <a:ext cx="5480115" cy="3482642"/>
          </a:xfrm>
          <a:prstGeom prst="rect">
            <a:avLst/>
          </a:prstGeom>
        </p:spPr>
      </p:pic>
    </p:spTree>
    <p:extLst>
      <p:ext uri="{BB962C8B-B14F-4D97-AF65-F5344CB8AC3E}">
        <p14:creationId xmlns:p14="http://schemas.microsoft.com/office/powerpoint/2010/main" val="1573209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E1A5E-9A44-4CAB-A1A2-C8B10DE7A7F4}"/>
              </a:ext>
            </a:extLst>
          </p:cNvPr>
          <p:cNvSpPr>
            <a:spLocks noGrp="1"/>
          </p:cNvSpPr>
          <p:nvPr>
            <p:ph type="title"/>
          </p:nvPr>
        </p:nvSpPr>
        <p:spPr/>
        <p:txBody>
          <a:bodyPr/>
          <a:lstStyle/>
          <a:p>
            <a:r>
              <a:rPr lang="en-US" b="0" i="0" dirty="0">
                <a:solidFill>
                  <a:schemeClr val="bg1"/>
                </a:solidFill>
                <a:effectLst/>
                <a:latin typeface="var(--ff-lato)"/>
              </a:rPr>
              <a:t>Zookeeper</a:t>
            </a:r>
            <a:endParaRPr lang="en-US" dirty="0">
              <a:solidFill>
                <a:schemeClr val="bg1"/>
              </a:solidFill>
            </a:endParaRPr>
          </a:p>
        </p:txBody>
      </p:sp>
      <p:sp>
        <p:nvSpPr>
          <p:cNvPr id="3" name="Content Placeholder 2">
            <a:extLst>
              <a:ext uri="{FF2B5EF4-FFF2-40B4-BE49-F238E27FC236}">
                <a16:creationId xmlns:a16="http://schemas.microsoft.com/office/drawing/2014/main" id="{CB35CA63-38E4-48BB-A5DC-6200195A162D}"/>
              </a:ext>
            </a:extLst>
          </p:cNvPr>
          <p:cNvSpPr>
            <a:spLocks noGrp="1"/>
          </p:cNvSpPr>
          <p:nvPr>
            <p:ph idx="1"/>
          </p:nvPr>
        </p:nvSpPr>
        <p:spPr>
          <a:xfrm>
            <a:off x="495239" y="2354435"/>
            <a:ext cx="5336357" cy="4351338"/>
          </a:xfrm>
        </p:spPr>
        <p:txBody>
          <a:bodyPr>
            <a:normAutofit fontScale="77500" lnSpcReduction="20000"/>
          </a:bodyPr>
          <a:lstStyle/>
          <a:p>
            <a:pPr algn="just">
              <a:buFont typeface="Arial" panose="020B0604020202020204" pitchFamily="34" charset="0"/>
              <a:buChar char="•"/>
            </a:pPr>
            <a:r>
              <a:rPr lang="en-US" sz="2400" b="0" i="0" dirty="0">
                <a:effectLst/>
                <a:ea typeface="Verdana" panose="020B0604030504040204" pitchFamily="34" charset="0"/>
              </a:rPr>
              <a:t>Zookeeper is an open-source project that provides services like maintaining configuration information, naming, providing distributed synchronization, etc.</a:t>
            </a:r>
          </a:p>
          <a:p>
            <a:pPr algn="just">
              <a:buFont typeface="Arial" panose="020B0604020202020204" pitchFamily="34" charset="0"/>
              <a:buChar char="•"/>
            </a:pPr>
            <a:r>
              <a:rPr lang="en-US" sz="2400" b="0" i="0" dirty="0">
                <a:effectLst/>
                <a:ea typeface="Verdana" panose="020B0604030504040204" pitchFamily="34" charset="0"/>
              </a:rPr>
              <a:t>Zookeeper has ephemeral nodes representing different region servers. Master servers use these nodes to discover available servers.</a:t>
            </a:r>
          </a:p>
          <a:p>
            <a:pPr algn="just">
              <a:buFont typeface="Arial" panose="020B0604020202020204" pitchFamily="34" charset="0"/>
              <a:buChar char="•"/>
            </a:pPr>
            <a:r>
              <a:rPr lang="en-US" sz="2400" b="0" i="0" dirty="0">
                <a:effectLst/>
                <a:ea typeface="Verdana" panose="020B0604030504040204" pitchFamily="34" charset="0"/>
              </a:rPr>
              <a:t>In addition to availability, the nodes are also used to track server failures or network partitions.</a:t>
            </a:r>
          </a:p>
          <a:p>
            <a:pPr algn="just">
              <a:buFont typeface="Arial" panose="020B0604020202020204" pitchFamily="34" charset="0"/>
              <a:buChar char="•"/>
            </a:pPr>
            <a:r>
              <a:rPr lang="en-US" sz="2400" b="0" i="0" dirty="0">
                <a:effectLst/>
                <a:ea typeface="Verdana" panose="020B0604030504040204" pitchFamily="34" charset="0"/>
              </a:rPr>
              <a:t>Clients communicate with region servers via zookeeper.</a:t>
            </a:r>
          </a:p>
          <a:p>
            <a:pPr algn="just">
              <a:buFont typeface="Arial" panose="020B0604020202020204" pitchFamily="34" charset="0"/>
              <a:buChar char="•"/>
            </a:pPr>
            <a:r>
              <a:rPr lang="en-US" sz="2400" b="0" i="0" dirty="0">
                <a:effectLst/>
                <a:ea typeface="Verdana" panose="020B0604030504040204" pitchFamily="34" charset="0"/>
              </a:rPr>
              <a:t>In pseudo and standalone modes, HBase itself will take care of zookeeper.</a:t>
            </a:r>
          </a:p>
          <a:p>
            <a:pPr marL="0" indent="0" algn="just">
              <a:buNone/>
            </a:pPr>
            <a:endParaRPr lang="en-US" sz="2400" dirty="0">
              <a:ea typeface="Verdana" panose="020B0604030504040204" pitchFamily="34" charset="0"/>
            </a:endParaRPr>
          </a:p>
        </p:txBody>
      </p:sp>
      <p:pic>
        <p:nvPicPr>
          <p:cNvPr id="5" name="Picture 4">
            <a:extLst>
              <a:ext uri="{FF2B5EF4-FFF2-40B4-BE49-F238E27FC236}">
                <a16:creationId xmlns:a16="http://schemas.microsoft.com/office/drawing/2014/main" id="{4E4BDB8B-16C9-411C-BF24-114ED14B94B6}"/>
              </a:ext>
            </a:extLst>
          </p:cNvPr>
          <p:cNvPicPr>
            <a:picLocks noChangeAspect="1"/>
          </p:cNvPicPr>
          <p:nvPr/>
        </p:nvPicPr>
        <p:blipFill rotWithShape="1">
          <a:blip r:embed="rId2"/>
          <a:srcRect l="1887" t="9608" r="2293" b="6780"/>
          <a:stretch/>
        </p:blipFill>
        <p:spPr>
          <a:xfrm>
            <a:off x="6096000" y="3042739"/>
            <a:ext cx="5776430" cy="2422690"/>
          </a:xfrm>
          <a:prstGeom prst="rect">
            <a:avLst/>
          </a:prstGeom>
        </p:spPr>
      </p:pic>
    </p:spTree>
    <p:extLst>
      <p:ext uri="{BB962C8B-B14F-4D97-AF65-F5344CB8AC3E}">
        <p14:creationId xmlns:p14="http://schemas.microsoft.com/office/powerpoint/2010/main" val="23837074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E0347-DD88-4540-BEFE-D18156059732}"/>
              </a:ext>
            </a:extLst>
          </p:cNvPr>
          <p:cNvSpPr>
            <a:spLocks noGrp="1"/>
          </p:cNvSpPr>
          <p:nvPr>
            <p:ph type="title"/>
          </p:nvPr>
        </p:nvSpPr>
        <p:spPr/>
        <p:txBody>
          <a:bodyPr/>
          <a:lstStyle/>
          <a:p>
            <a:r>
              <a:rPr lang="en-US" b="1" dirty="0"/>
              <a:t>Data Model</a:t>
            </a:r>
          </a:p>
        </p:txBody>
      </p:sp>
      <p:sp>
        <p:nvSpPr>
          <p:cNvPr id="4" name="Rectangle 1">
            <a:extLst>
              <a:ext uri="{FF2B5EF4-FFF2-40B4-BE49-F238E27FC236}">
                <a16:creationId xmlns:a16="http://schemas.microsoft.com/office/drawing/2014/main" id="{2E08EB1B-0B9D-473C-82D7-3E73F5E5F309}"/>
              </a:ext>
            </a:extLst>
          </p:cNvPr>
          <p:cNvSpPr>
            <a:spLocks noGrp="1" noChangeArrowheads="1"/>
          </p:cNvSpPr>
          <p:nvPr>
            <p:ph idx="1"/>
          </p:nvPr>
        </p:nvSpPr>
        <p:spPr bwMode="auto">
          <a:xfrm>
            <a:off x="717014" y="2410817"/>
            <a:ext cx="4431384"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Table:</a:t>
            </a:r>
            <a:r>
              <a:rPr kumimoji="0" lang="en-US" altLang="en-US" sz="1800" b="0" i="0" u="none" strike="noStrike" cap="none" normalizeH="0" baseline="0" dirty="0">
                <a:ln>
                  <a:noFill/>
                </a:ln>
                <a:solidFill>
                  <a:schemeClr val="tx1"/>
                </a:solidFill>
                <a:effectLst/>
                <a:latin typeface="Arial" panose="020B0604020202020204" pitchFamily="34" charset="0"/>
              </a:rPr>
              <a:t> A collection of related data organized into rows and columns.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Row:</a:t>
            </a:r>
            <a:r>
              <a:rPr kumimoji="0" lang="en-US" altLang="en-US" sz="1800" b="0" i="0" u="none" strike="noStrike" cap="none" normalizeH="0" baseline="0" dirty="0">
                <a:ln>
                  <a:noFill/>
                </a:ln>
                <a:solidFill>
                  <a:schemeClr val="tx1"/>
                </a:solidFill>
                <a:effectLst/>
                <a:latin typeface="Arial" panose="020B0604020202020204" pitchFamily="34" charset="0"/>
              </a:rPr>
              <a:t> Identified by a unique row key. Rows are sorted lexicographically by row key.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Column Family:</a:t>
            </a:r>
            <a:r>
              <a:rPr kumimoji="0" lang="en-US" altLang="en-US" sz="1800" b="0" i="0" u="none" strike="noStrike" cap="none" normalizeH="0" baseline="0" dirty="0">
                <a:ln>
                  <a:noFill/>
                </a:ln>
                <a:solidFill>
                  <a:schemeClr val="tx1"/>
                </a:solidFill>
                <a:effectLst/>
                <a:latin typeface="Arial" panose="020B0604020202020204" pitchFamily="34" charset="0"/>
              </a:rPr>
              <a:t> A group of related columns. Column families must be defined when creating a table. They are stored together on disk.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Column Qualifier:</a:t>
            </a:r>
            <a:r>
              <a:rPr kumimoji="0" lang="en-US" altLang="en-US" sz="1800" b="0" i="0" u="none" strike="noStrike" cap="none" normalizeH="0" baseline="0" dirty="0">
                <a:ln>
                  <a:noFill/>
                </a:ln>
                <a:solidFill>
                  <a:schemeClr val="tx1"/>
                </a:solidFill>
                <a:effectLst/>
                <a:latin typeface="Arial" panose="020B0604020202020204" pitchFamily="34" charset="0"/>
              </a:rPr>
              <a:t> Identifies a specific column within a column family.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Cell:</a:t>
            </a:r>
            <a:r>
              <a:rPr kumimoji="0" lang="en-US" altLang="en-US" sz="1800" b="0" i="0" u="none" strike="noStrike" cap="none" normalizeH="0" baseline="0" dirty="0">
                <a:ln>
                  <a:noFill/>
                </a:ln>
                <a:solidFill>
                  <a:schemeClr val="tx1"/>
                </a:solidFill>
                <a:effectLst/>
                <a:latin typeface="Arial" panose="020B0604020202020204" pitchFamily="34" charset="0"/>
              </a:rPr>
              <a:t> The intersection of a row, column family, and column qualifier. Contains a timestamped value </a:t>
            </a:r>
          </a:p>
        </p:txBody>
      </p:sp>
      <p:pic>
        <p:nvPicPr>
          <p:cNvPr id="6" name="Picture 5">
            <a:extLst>
              <a:ext uri="{FF2B5EF4-FFF2-40B4-BE49-F238E27FC236}">
                <a16:creationId xmlns:a16="http://schemas.microsoft.com/office/drawing/2014/main" id="{E53EEC49-BACF-4C65-9438-C73598837633}"/>
              </a:ext>
            </a:extLst>
          </p:cNvPr>
          <p:cNvPicPr>
            <a:picLocks noChangeAspect="1"/>
          </p:cNvPicPr>
          <p:nvPr/>
        </p:nvPicPr>
        <p:blipFill>
          <a:blip r:embed="rId2"/>
          <a:stretch>
            <a:fillRect/>
          </a:stretch>
        </p:blipFill>
        <p:spPr>
          <a:xfrm>
            <a:off x="5535660" y="2939627"/>
            <a:ext cx="6187976" cy="2530059"/>
          </a:xfrm>
          <a:prstGeom prst="rect">
            <a:avLst/>
          </a:prstGeom>
        </p:spPr>
      </p:pic>
    </p:spTree>
    <p:extLst>
      <p:ext uri="{BB962C8B-B14F-4D97-AF65-F5344CB8AC3E}">
        <p14:creationId xmlns:p14="http://schemas.microsoft.com/office/powerpoint/2010/main" val="34821958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54DA6-3B08-4283-A61F-B2D0C56EC505}"/>
              </a:ext>
            </a:extLst>
          </p:cNvPr>
          <p:cNvSpPr>
            <a:spLocks noGrp="1"/>
          </p:cNvSpPr>
          <p:nvPr>
            <p:ph type="title"/>
          </p:nvPr>
        </p:nvSpPr>
        <p:spPr/>
        <p:txBody>
          <a:bodyPr/>
          <a:lstStyle/>
          <a:p>
            <a:r>
              <a:rPr lang="en-US" b="1" dirty="0"/>
              <a:t>Data Storage in HBase</a:t>
            </a:r>
          </a:p>
        </p:txBody>
      </p:sp>
      <p:pic>
        <p:nvPicPr>
          <p:cNvPr id="9" name="Picture 8">
            <a:extLst>
              <a:ext uri="{FF2B5EF4-FFF2-40B4-BE49-F238E27FC236}">
                <a16:creationId xmlns:a16="http://schemas.microsoft.com/office/drawing/2014/main" id="{0CBA7C5F-7747-43A9-B1F8-48047F37798C}"/>
              </a:ext>
            </a:extLst>
          </p:cNvPr>
          <p:cNvPicPr>
            <a:picLocks noChangeAspect="1"/>
          </p:cNvPicPr>
          <p:nvPr/>
        </p:nvPicPr>
        <p:blipFill>
          <a:blip r:embed="rId2"/>
          <a:stretch>
            <a:fillRect/>
          </a:stretch>
        </p:blipFill>
        <p:spPr>
          <a:xfrm>
            <a:off x="1777708" y="2538468"/>
            <a:ext cx="8346019" cy="4070514"/>
          </a:xfrm>
          <a:prstGeom prst="rect">
            <a:avLst/>
          </a:prstGeom>
        </p:spPr>
      </p:pic>
    </p:spTree>
    <p:extLst>
      <p:ext uri="{BB962C8B-B14F-4D97-AF65-F5344CB8AC3E}">
        <p14:creationId xmlns:p14="http://schemas.microsoft.com/office/powerpoint/2010/main" val="8934999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F8435-1100-45D3-BE9F-C31A673A3D49}"/>
              </a:ext>
            </a:extLst>
          </p:cNvPr>
          <p:cNvSpPr>
            <a:spLocks noGrp="1"/>
          </p:cNvSpPr>
          <p:nvPr>
            <p:ph type="title"/>
          </p:nvPr>
        </p:nvSpPr>
        <p:spPr/>
        <p:txBody>
          <a:bodyPr/>
          <a:lstStyle/>
          <a:p>
            <a:r>
              <a:rPr lang="en-US" b="1" dirty="0"/>
              <a:t>Key Features</a:t>
            </a:r>
          </a:p>
        </p:txBody>
      </p:sp>
      <p:sp>
        <p:nvSpPr>
          <p:cNvPr id="3" name="Content Placeholder 2">
            <a:extLst>
              <a:ext uri="{FF2B5EF4-FFF2-40B4-BE49-F238E27FC236}">
                <a16:creationId xmlns:a16="http://schemas.microsoft.com/office/drawing/2014/main" id="{00436B31-4D33-467F-8713-8F3D8413AA21}"/>
              </a:ext>
            </a:extLst>
          </p:cNvPr>
          <p:cNvSpPr>
            <a:spLocks noGrp="1"/>
          </p:cNvSpPr>
          <p:nvPr>
            <p:ph idx="1"/>
          </p:nvPr>
        </p:nvSpPr>
        <p:spPr>
          <a:xfrm>
            <a:off x="550843" y="2603500"/>
            <a:ext cx="11116019" cy="3416300"/>
          </a:xfrm>
        </p:spPr>
        <p:txBody>
          <a:bodyPr>
            <a:normAutofit fontScale="85000" lnSpcReduction="10000"/>
          </a:bodyPr>
          <a:lstStyle/>
          <a:p>
            <a:pPr marL="0" indent="0">
              <a:buNone/>
            </a:pPr>
            <a:r>
              <a:rPr lang="en-US" b="1" dirty="0"/>
              <a:t>Column-oriented: </a:t>
            </a:r>
            <a:r>
              <a:rPr lang="en-US" dirty="0"/>
              <a:t>Data is stored in column families rather than rows. This allows for efficient retrieval of specific columns without reading the entire row, which is particularly useful when dealing with wide tables with many columns.</a:t>
            </a:r>
          </a:p>
          <a:p>
            <a:pPr marL="0" indent="0">
              <a:buNone/>
            </a:pPr>
            <a:r>
              <a:rPr lang="en-US" b="1" dirty="0"/>
              <a:t>Scalable: </a:t>
            </a:r>
            <a:r>
              <a:rPr lang="en-US" dirty="0"/>
              <a:t>HBase can handle massive datasets by distributing data across a cluster of machines. It leverages HDFS for its underlying storage, inheriting its scalability and fault tolerance.</a:t>
            </a:r>
          </a:p>
          <a:p>
            <a:pPr marL="0" indent="0">
              <a:buNone/>
            </a:pPr>
            <a:r>
              <a:rPr lang="en-US" b="1" dirty="0"/>
              <a:t>Real-time access: </a:t>
            </a:r>
            <a:r>
              <a:rPr lang="en-US" dirty="0"/>
              <a:t>HBase is designed for low-latency read and write operations, making it suitable for real-time applications.</a:t>
            </a:r>
          </a:p>
          <a:p>
            <a:pPr marL="0" indent="0">
              <a:buNone/>
            </a:pPr>
            <a:r>
              <a:rPr lang="en-US" b="1" dirty="0"/>
              <a:t>Consistent reads and writes: </a:t>
            </a:r>
            <a:r>
              <a:rPr lang="en-US" dirty="0"/>
              <a:t>HBase offers strong consistency for individual rows. All changes to a row are atomic and immediately visible.</a:t>
            </a:r>
          </a:p>
          <a:p>
            <a:pPr marL="0" indent="0">
              <a:buNone/>
            </a:pPr>
            <a:r>
              <a:rPr lang="en-US" b="1" dirty="0"/>
              <a:t>Fault-tolerant: </a:t>
            </a:r>
            <a:r>
              <a:rPr lang="en-US" dirty="0"/>
              <a:t>HBase is built on top of HDFS, which provides data replication and automatic failover, ensuring high availability.</a:t>
            </a:r>
          </a:p>
          <a:p>
            <a:pPr marL="0" indent="0">
              <a:buNone/>
            </a:pPr>
            <a:r>
              <a:rPr lang="en-US" b="1" dirty="0"/>
              <a:t>Simple data model: </a:t>
            </a:r>
            <a:r>
              <a:rPr lang="en-US" dirty="0"/>
              <a:t>Data is represented as key-value pairs, where the key identifies a row and the value is a collection of columns organized into column families.</a:t>
            </a:r>
          </a:p>
        </p:txBody>
      </p:sp>
    </p:spTree>
    <p:extLst>
      <p:ext uri="{BB962C8B-B14F-4D97-AF65-F5344CB8AC3E}">
        <p14:creationId xmlns:p14="http://schemas.microsoft.com/office/powerpoint/2010/main" val="18570315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F2ADF-F19F-4DBE-9B0D-DF8B49D597EE}"/>
              </a:ext>
            </a:extLst>
          </p:cNvPr>
          <p:cNvSpPr>
            <a:spLocks noGrp="1"/>
          </p:cNvSpPr>
          <p:nvPr>
            <p:ph type="title"/>
          </p:nvPr>
        </p:nvSpPr>
        <p:spPr/>
        <p:txBody>
          <a:bodyPr/>
          <a:lstStyle/>
          <a:p>
            <a:r>
              <a:rPr lang="en-US" b="1" dirty="0"/>
              <a:t>Relationship between HBase, HDFS</a:t>
            </a:r>
          </a:p>
        </p:txBody>
      </p:sp>
      <p:pic>
        <p:nvPicPr>
          <p:cNvPr id="5" name="Content Placeholder 4">
            <a:extLst>
              <a:ext uri="{FF2B5EF4-FFF2-40B4-BE49-F238E27FC236}">
                <a16:creationId xmlns:a16="http://schemas.microsoft.com/office/drawing/2014/main" id="{AAF5B99D-643B-4ABF-9728-C62B375CB7F5}"/>
              </a:ext>
            </a:extLst>
          </p:cNvPr>
          <p:cNvPicPr>
            <a:picLocks noGrp="1" noChangeAspect="1"/>
          </p:cNvPicPr>
          <p:nvPr>
            <p:ph idx="1"/>
          </p:nvPr>
        </p:nvPicPr>
        <p:blipFill>
          <a:blip r:embed="rId2"/>
          <a:stretch>
            <a:fillRect/>
          </a:stretch>
        </p:blipFill>
        <p:spPr>
          <a:xfrm>
            <a:off x="7961667" y="2983467"/>
            <a:ext cx="3909399" cy="2133785"/>
          </a:xfrm>
        </p:spPr>
      </p:pic>
      <p:sp>
        <p:nvSpPr>
          <p:cNvPr id="9" name="Rectangle 3">
            <a:extLst>
              <a:ext uri="{FF2B5EF4-FFF2-40B4-BE49-F238E27FC236}">
                <a16:creationId xmlns:a16="http://schemas.microsoft.com/office/drawing/2014/main" id="{68122852-AE26-41FD-985E-AB807C5A9537}"/>
              </a:ext>
            </a:extLst>
          </p:cNvPr>
          <p:cNvSpPr>
            <a:spLocks noChangeArrowheads="1"/>
          </p:cNvSpPr>
          <p:nvPr/>
        </p:nvSpPr>
        <p:spPr bwMode="auto">
          <a:xfrm>
            <a:off x="477732" y="2280447"/>
            <a:ext cx="7246276"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defRPr/>
            </a:pPr>
            <a:r>
              <a:rPr kumimoji="0" lang="en-US" altLang="en-US" sz="1700" b="1"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Data Producers:</a:t>
            </a:r>
            <a:r>
              <a:rPr kumimoji="0" lang="en-US" altLang="en-US" sz="17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These are applications or processes that generate and write data. Examples include web servers logging user activity, sensors collecting data, or applications generating transactional data. The arrow indicates that data producers </a:t>
            </a:r>
            <a:r>
              <a:rPr kumimoji="0" lang="en-US" altLang="en-US" sz="1700" b="0" i="1" u="none" strike="noStrike" kern="1200" cap="none" spc="0" normalizeH="0" baseline="0" noProof="0" dirty="0">
                <a:ln>
                  <a:noFill/>
                </a:ln>
                <a:solidFill>
                  <a:prstClr val="black"/>
                </a:solidFill>
                <a:effectLst/>
                <a:uLnTx/>
                <a:uFillTx/>
                <a:latin typeface="Arial" panose="020B0604020202020204" pitchFamily="34" charset="0"/>
                <a:ea typeface="+mn-ea"/>
                <a:cs typeface="+mn-cs"/>
              </a:rPr>
              <a:t>write</a:t>
            </a:r>
            <a:r>
              <a:rPr kumimoji="0" lang="en-US" altLang="en-US" sz="17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data to HBase.</a:t>
            </a:r>
          </a:p>
          <a:p>
            <a:pPr marL="0" marR="0" lvl="0" indent="0" algn="just" defTabSz="914400" rtl="0" eaLnBrk="0" fontAlgn="base" latinLnBrk="0" hangingPunct="0">
              <a:lnSpc>
                <a:spcPct val="100000"/>
              </a:lnSpc>
              <a:spcBef>
                <a:spcPct val="0"/>
              </a:spcBef>
              <a:spcAft>
                <a:spcPct val="0"/>
              </a:spcAft>
              <a:buClrTx/>
              <a:buSzTx/>
              <a:tabLst/>
              <a:defRPr/>
            </a:pPr>
            <a:r>
              <a:rPr kumimoji="0" lang="en-US" altLang="en-US" sz="1700" b="1"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HBase:</a:t>
            </a:r>
            <a:r>
              <a:rPr kumimoji="0" lang="en-US" altLang="en-US" sz="17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This is the NoSQL database that acts as a layer on top of HDFS. It receives data from producers and stores it in a structured manner within HDFS. HBase also serves data to consumers.</a:t>
            </a:r>
          </a:p>
          <a:p>
            <a:pPr marL="0" marR="0" lvl="0" indent="0" algn="just" defTabSz="914400" rtl="0" eaLnBrk="0" fontAlgn="base" latinLnBrk="0" hangingPunct="0">
              <a:lnSpc>
                <a:spcPct val="100000"/>
              </a:lnSpc>
              <a:spcBef>
                <a:spcPct val="0"/>
              </a:spcBef>
              <a:spcAft>
                <a:spcPct val="0"/>
              </a:spcAft>
              <a:buClrTx/>
              <a:buSzTx/>
              <a:tabLst/>
              <a:defRPr/>
            </a:pPr>
            <a:r>
              <a:rPr kumimoji="0" lang="en-US" altLang="en-US" sz="1700" b="1"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HDFS (Hadoop Distributed File System):</a:t>
            </a:r>
            <a:r>
              <a:rPr kumimoji="0" lang="en-US" altLang="en-US" sz="17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This is the underlying storage layer where the actual data resides. HBase utilizes HDFS to store its data files. The diagram shows bidirectional communication between HBase and HDFS, indicating both read and write operations. HBase </a:t>
            </a:r>
            <a:r>
              <a:rPr kumimoji="0" lang="en-US" altLang="en-US" sz="1700" b="0" i="1" u="none" strike="noStrike" kern="1200" cap="none" spc="0" normalizeH="0" baseline="0" noProof="0" dirty="0">
                <a:ln>
                  <a:noFill/>
                </a:ln>
                <a:solidFill>
                  <a:prstClr val="black"/>
                </a:solidFill>
                <a:effectLst/>
                <a:uLnTx/>
                <a:uFillTx/>
                <a:latin typeface="Arial" panose="020B0604020202020204" pitchFamily="34" charset="0"/>
                <a:ea typeface="+mn-ea"/>
                <a:cs typeface="+mn-cs"/>
              </a:rPr>
              <a:t>writes</a:t>
            </a:r>
            <a:r>
              <a:rPr kumimoji="0" lang="en-US" altLang="en-US" sz="17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data to HDFS for persistent storage and </a:t>
            </a:r>
            <a:r>
              <a:rPr kumimoji="0" lang="en-US" altLang="en-US" sz="1700" b="0" i="1" u="none" strike="noStrike" kern="1200" cap="none" spc="0" normalizeH="0" baseline="0" noProof="0" dirty="0">
                <a:ln>
                  <a:noFill/>
                </a:ln>
                <a:solidFill>
                  <a:prstClr val="black"/>
                </a:solidFill>
                <a:effectLst/>
                <a:uLnTx/>
                <a:uFillTx/>
                <a:latin typeface="Arial" panose="020B0604020202020204" pitchFamily="34" charset="0"/>
                <a:ea typeface="+mn-ea"/>
                <a:cs typeface="+mn-cs"/>
              </a:rPr>
              <a:t>reads</a:t>
            </a:r>
            <a:r>
              <a:rPr kumimoji="0" lang="en-US" altLang="en-US" sz="17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data from HDFS to serve requests from consumers.</a:t>
            </a:r>
          </a:p>
          <a:p>
            <a:pPr marL="0" marR="0" lvl="0" indent="0" algn="just" defTabSz="914400" rtl="0" eaLnBrk="0" fontAlgn="base" latinLnBrk="0" hangingPunct="0">
              <a:lnSpc>
                <a:spcPct val="100000"/>
              </a:lnSpc>
              <a:spcBef>
                <a:spcPct val="0"/>
              </a:spcBef>
              <a:spcAft>
                <a:spcPct val="0"/>
              </a:spcAft>
              <a:buClrTx/>
              <a:buSzTx/>
              <a:tabLst/>
              <a:defRPr/>
            </a:pPr>
            <a:r>
              <a:rPr kumimoji="0" lang="en-US" altLang="en-US" sz="1700" b="1"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Data Consumers:</a:t>
            </a:r>
            <a:r>
              <a:rPr kumimoji="0" lang="en-US" altLang="en-US" sz="17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These are applications or processes that read and utilize the data stored in HBase. Examples include analytics tools, reporting dashboards, or applications that require access to specific data points. The arrow indicates that data consumers </a:t>
            </a:r>
            <a:r>
              <a:rPr kumimoji="0" lang="en-US" altLang="en-US" sz="1700" b="0" i="1" u="none" strike="noStrike" kern="1200" cap="none" spc="0" normalizeH="0" baseline="0" noProof="0" dirty="0">
                <a:ln>
                  <a:noFill/>
                </a:ln>
                <a:solidFill>
                  <a:prstClr val="black"/>
                </a:solidFill>
                <a:effectLst/>
                <a:uLnTx/>
                <a:uFillTx/>
                <a:latin typeface="Arial" panose="020B0604020202020204" pitchFamily="34" charset="0"/>
                <a:ea typeface="+mn-ea"/>
                <a:cs typeface="+mn-cs"/>
              </a:rPr>
              <a:t>read</a:t>
            </a:r>
            <a:r>
              <a:rPr kumimoji="0" lang="en-US" altLang="en-US" sz="17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data from HBase.</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7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132404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BD0ED-3FA5-4371-AD07-7DEB00835ED2}"/>
              </a:ext>
            </a:extLst>
          </p:cNvPr>
          <p:cNvSpPr>
            <a:spLocks noGrp="1"/>
          </p:cNvSpPr>
          <p:nvPr>
            <p:ph type="title"/>
          </p:nvPr>
        </p:nvSpPr>
        <p:spPr/>
        <p:txBody>
          <a:bodyPr/>
          <a:lstStyle/>
          <a:p>
            <a:r>
              <a:rPr lang="en-US" b="0" i="0" dirty="0">
                <a:solidFill>
                  <a:schemeClr val="bg1"/>
                </a:solidFill>
                <a:effectLst/>
                <a:latin typeface="var(--ff-lato)"/>
              </a:rPr>
              <a:t>HBase</a:t>
            </a:r>
            <a:r>
              <a:rPr lang="en-US" b="0" i="0" dirty="0">
                <a:solidFill>
                  <a:srgbClr val="000000"/>
                </a:solidFill>
                <a:effectLst/>
                <a:latin typeface="var(--ff-lato)"/>
              </a:rPr>
              <a:t> </a:t>
            </a:r>
            <a:r>
              <a:rPr lang="en-US" b="0" i="0" dirty="0">
                <a:solidFill>
                  <a:schemeClr val="bg1"/>
                </a:solidFill>
                <a:effectLst/>
                <a:latin typeface="var(--ff-lato)"/>
              </a:rPr>
              <a:t>and</a:t>
            </a:r>
            <a:r>
              <a:rPr lang="en-US" b="0" i="0" dirty="0">
                <a:solidFill>
                  <a:srgbClr val="000000"/>
                </a:solidFill>
                <a:effectLst/>
                <a:latin typeface="var(--ff-lato)"/>
              </a:rPr>
              <a:t> </a:t>
            </a:r>
            <a:r>
              <a:rPr lang="en-US" b="0" i="0" dirty="0">
                <a:solidFill>
                  <a:schemeClr val="bg1"/>
                </a:solidFill>
                <a:effectLst/>
                <a:latin typeface="var(--ff-lato)"/>
              </a:rPr>
              <a:t>RDBMS</a:t>
            </a:r>
            <a:endParaRPr lang="en-US" dirty="0">
              <a:solidFill>
                <a:schemeClr val="bg1"/>
              </a:solidFill>
            </a:endParaRPr>
          </a:p>
        </p:txBody>
      </p:sp>
      <p:pic>
        <p:nvPicPr>
          <p:cNvPr id="5" name="Content Placeholder 4">
            <a:extLst>
              <a:ext uri="{FF2B5EF4-FFF2-40B4-BE49-F238E27FC236}">
                <a16:creationId xmlns:a16="http://schemas.microsoft.com/office/drawing/2014/main" id="{9AE491D5-049E-482F-8C84-A7828C3BAF73}"/>
              </a:ext>
            </a:extLst>
          </p:cNvPr>
          <p:cNvPicPr>
            <a:picLocks noGrp="1" noChangeAspect="1"/>
          </p:cNvPicPr>
          <p:nvPr>
            <p:ph idx="1"/>
          </p:nvPr>
        </p:nvPicPr>
        <p:blipFill>
          <a:blip r:embed="rId2"/>
          <a:stretch>
            <a:fillRect/>
          </a:stretch>
        </p:blipFill>
        <p:spPr>
          <a:xfrm>
            <a:off x="2055439" y="2318650"/>
            <a:ext cx="8338236" cy="4360267"/>
          </a:xfrm>
        </p:spPr>
      </p:pic>
    </p:spTree>
    <p:extLst>
      <p:ext uri="{BB962C8B-B14F-4D97-AF65-F5344CB8AC3E}">
        <p14:creationId xmlns:p14="http://schemas.microsoft.com/office/powerpoint/2010/main" val="38682999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CAE52-58F6-401C-9DB6-9C1089B52753}"/>
              </a:ext>
            </a:extLst>
          </p:cNvPr>
          <p:cNvSpPr>
            <a:spLocks noGrp="1"/>
          </p:cNvSpPr>
          <p:nvPr>
            <p:ph type="title"/>
          </p:nvPr>
        </p:nvSpPr>
        <p:spPr/>
        <p:txBody>
          <a:bodyPr/>
          <a:lstStyle/>
          <a:p>
            <a:r>
              <a:rPr lang="en-US" b="1" dirty="0"/>
              <a:t>Use Cases</a:t>
            </a:r>
          </a:p>
        </p:txBody>
      </p:sp>
      <p:sp>
        <p:nvSpPr>
          <p:cNvPr id="7" name="Content Placeholder 6">
            <a:extLst>
              <a:ext uri="{FF2B5EF4-FFF2-40B4-BE49-F238E27FC236}">
                <a16:creationId xmlns:a16="http://schemas.microsoft.com/office/drawing/2014/main" id="{4AF421D8-13F2-4811-9F49-AE3A6DA62803}"/>
              </a:ext>
            </a:extLst>
          </p:cNvPr>
          <p:cNvSpPr>
            <a:spLocks noGrp="1"/>
          </p:cNvSpPr>
          <p:nvPr>
            <p:ph idx="1"/>
          </p:nvPr>
        </p:nvSpPr>
        <p:spPr/>
        <p:txBody>
          <a:bodyPr>
            <a:normAutofit fontScale="85000" lnSpcReduction="20000"/>
          </a:bodyPr>
          <a:lstStyle/>
          <a:p>
            <a:pPr algn="just">
              <a:buFont typeface="Arial" panose="020B0604020202020204" pitchFamily="34" charset="0"/>
              <a:buChar char="•"/>
            </a:pPr>
            <a:r>
              <a:rPr lang="en-US" sz="2400" b="0" i="0" dirty="0">
                <a:solidFill>
                  <a:srgbClr val="000000"/>
                </a:solidFill>
                <a:effectLst/>
                <a:ea typeface="Verdana" panose="020B0604030504040204" pitchFamily="34" charset="0"/>
              </a:rPr>
              <a:t>Apache HBase is used to have random, real-time read/write access to Big Data.</a:t>
            </a:r>
          </a:p>
          <a:p>
            <a:pPr algn="just">
              <a:buFont typeface="Arial" panose="020B0604020202020204" pitchFamily="34" charset="0"/>
              <a:buChar char="•"/>
            </a:pPr>
            <a:r>
              <a:rPr lang="en-US" sz="2400" b="0" i="0" dirty="0">
                <a:solidFill>
                  <a:srgbClr val="000000"/>
                </a:solidFill>
                <a:effectLst/>
                <a:ea typeface="Verdana" panose="020B0604030504040204" pitchFamily="34" charset="0"/>
              </a:rPr>
              <a:t>It hosts very large tables on top of clusters of commodity hardware.</a:t>
            </a:r>
          </a:p>
          <a:p>
            <a:pPr algn="just">
              <a:buFont typeface="Arial" panose="020B0604020202020204" pitchFamily="34" charset="0"/>
              <a:buChar char="•"/>
            </a:pPr>
            <a:r>
              <a:rPr lang="en-US" sz="2400" b="0" i="0" dirty="0">
                <a:solidFill>
                  <a:srgbClr val="000000"/>
                </a:solidFill>
                <a:effectLst/>
                <a:ea typeface="Verdana" panose="020B0604030504040204" pitchFamily="34" charset="0"/>
              </a:rPr>
              <a:t>Apache HBase is a non-relational database modeled after Google's Bigtable. Bigtable acts up on Google File System, likewise Apache HBase works on top of Hadoop and HDFS.</a:t>
            </a:r>
            <a:endParaRPr lang="en-US" sz="2400" dirty="0">
              <a:solidFill>
                <a:srgbClr val="000000"/>
              </a:solidFill>
              <a:ea typeface="Verdana" panose="020B0604030504040204" pitchFamily="34" charset="0"/>
            </a:endParaRPr>
          </a:p>
          <a:p>
            <a:pPr algn="just">
              <a:buFont typeface="Arial" panose="020B0604020202020204" pitchFamily="34" charset="0"/>
              <a:buChar char="•"/>
            </a:pPr>
            <a:r>
              <a:rPr lang="en-US" sz="2400" b="0" i="0" dirty="0">
                <a:solidFill>
                  <a:srgbClr val="000000"/>
                </a:solidFill>
                <a:effectLst/>
                <a:ea typeface="Verdana" panose="020B0604030504040204" pitchFamily="34" charset="0"/>
              </a:rPr>
              <a:t>It is used whenever there is a need to write heavy applications.</a:t>
            </a:r>
          </a:p>
          <a:p>
            <a:pPr algn="just">
              <a:buFont typeface="Arial" panose="020B0604020202020204" pitchFamily="34" charset="0"/>
              <a:buChar char="•"/>
            </a:pPr>
            <a:r>
              <a:rPr lang="en-US" sz="2400" b="0" i="0" dirty="0">
                <a:solidFill>
                  <a:srgbClr val="000000"/>
                </a:solidFill>
                <a:effectLst/>
                <a:ea typeface="Verdana" panose="020B0604030504040204" pitchFamily="34" charset="0"/>
              </a:rPr>
              <a:t>HBase is used whenever we need to provide fast random access to available data.</a:t>
            </a:r>
          </a:p>
          <a:p>
            <a:pPr algn="just">
              <a:buFont typeface="Arial" panose="020B0604020202020204" pitchFamily="34" charset="0"/>
              <a:buChar char="•"/>
            </a:pPr>
            <a:r>
              <a:rPr lang="en-US" sz="2400" b="0" i="0" dirty="0">
                <a:solidFill>
                  <a:srgbClr val="000000"/>
                </a:solidFill>
                <a:effectLst/>
                <a:ea typeface="Verdana" panose="020B0604030504040204" pitchFamily="34" charset="0"/>
              </a:rPr>
              <a:t>Companies such as Facebook, Twitter, Yahoo, and Adobe use HBase internally.</a:t>
            </a:r>
          </a:p>
          <a:p>
            <a:pPr marL="0" indent="0">
              <a:buNone/>
            </a:pPr>
            <a:endParaRPr lang="en-US" sz="2400" dirty="0">
              <a:ea typeface="Verdana" panose="020B0604030504040204" pitchFamily="34" charset="0"/>
            </a:endParaRPr>
          </a:p>
        </p:txBody>
      </p:sp>
    </p:spTree>
    <p:extLst>
      <p:ext uri="{BB962C8B-B14F-4D97-AF65-F5344CB8AC3E}">
        <p14:creationId xmlns:p14="http://schemas.microsoft.com/office/powerpoint/2010/main" val="31820333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02E7AD9-312D-40B3-9A96-16C6D3528020}"/>
              </a:ext>
            </a:extLst>
          </p:cNvPr>
          <p:cNvSpPr txBox="1"/>
          <p:nvPr/>
        </p:nvSpPr>
        <p:spPr>
          <a:xfrm>
            <a:off x="2966301" y="2890391"/>
            <a:ext cx="6259398" cy="584775"/>
          </a:xfrm>
          <a:prstGeom prst="rect">
            <a:avLst/>
          </a:prstGeom>
          <a:noFill/>
        </p:spPr>
        <p:txBody>
          <a:bodyPr wrap="square" rtlCol="0">
            <a:spAutoFit/>
          </a:bodyPr>
          <a:lstStyle/>
          <a:p>
            <a:pPr algn="ctr"/>
            <a:r>
              <a:rPr lang="en-US" sz="3200" b="1" dirty="0"/>
              <a:t>Thank You</a:t>
            </a:r>
          </a:p>
        </p:txBody>
      </p:sp>
    </p:spTree>
    <p:extLst>
      <p:ext uri="{BB962C8B-B14F-4D97-AF65-F5344CB8AC3E}">
        <p14:creationId xmlns:p14="http://schemas.microsoft.com/office/powerpoint/2010/main" val="25844248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EC086-9731-4950-9CD5-01B335F9F909}"/>
              </a:ext>
            </a:extLst>
          </p:cNvPr>
          <p:cNvSpPr>
            <a:spLocks noGrp="1"/>
          </p:cNvSpPr>
          <p:nvPr>
            <p:ph type="title"/>
          </p:nvPr>
        </p:nvSpPr>
        <p:spPr/>
        <p:txBody>
          <a:bodyPr>
            <a:normAutofit/>
          </a:bodyPr>
          <a:lstStyle/>
          <a:p>
            <a:r>
              <a:rPr lang="en-US" b="1" i="0" dirty="0">
                <a:effectLst/>
              </a:rPr>
              <a:t>Introduction</a:t>
            </a:r>
            <a:endParaRPr lang="en-US" dirty="0"/>
          </a:p>
        </p:txBody>
      </p:sp>
      <p:sp>
        <p:nvSpPr>
          <p:cNvPr id="3" name="Content Placeholder 2">
            <a:extLst>
              <a:ext uri="{FF2B5EF4-FFF2-40B4-BE49-F238E27FC236}">
                <a16:creationId xmlns:a16="http://schemas.microsoft.com/office/drawing/2014/main" id="{5B6F9E9A-6E73-4B20-8559-FFFEF73994AD}"/>
              </a:ext>
            </a:extLst>
          </p:cNvPr>
          <p:cNvSpPr>
            <a:spLocks noGrp="1"/>
          </p:cNvSpPr>
          <p:nvPr>
            <p:ph idx="1"/>
          </p:nvPr>
        </p:nvSpPr>
        <p:spPr>
          <a:xfrm>
            <a:off x="765852" y="2316345"/>
            <a:ext cx="5430625" cy="4351338"/>
          </a:xfrm>
        </p:spPr>
        <p:txBody>
          <a:bodyPr>
            <a:noAutofit/>
          </a:bodyPr>
          <a:lstStyle/>
          <a:p>
            <a:pPr algn="just" fontAlgn="base"/>
            <a:r>
              <a:rPr lang="en-US" sz="2200" b="0" i="0" dirty="0">
                <a:solidFill>
                  <a:schemeClr val="tx1"/>
                </a:solidFill>
                <a:effectLst/>
              </a:rPr>
              <a:t>Hadoop is an open source software programming framework for storing a large amount of data and performing the computation. Its framework is based on Java programming with some native code in C and shell scripts.</a:t>
            </a:r>
          </a:p>
          <a:p>
            <a:pPr algn="just" fontAlgn="base"/>
            <a:r>
              <a:rPr lang="en-US" sz="2200" b="0" i="0" dirty="0">
                <a:solidFill>
                  <a:schemeClr val="tx1"/>
                </a:solidFill>
                <a:effectLst/>
              </a:rPr>
              <a:t>It is designed to handle big data and is based on the MapReduce programming model, which allows for the parallel processing of large datasets.</a:t>
            </a:r>
          </a:p>
          <a:p>
            <a:pPr marL="0" indent="0" algn="just">
              <a:buNone/>
            </a:pPr>
            <a:endParaRPr lang="en-US" sz="2200" dirty="0">
              <a:solidFill>
                <a:schemeClr val="tx1"/>
              </a:solidFill>
            </a:endParaRPr>
          </a:p>
        </p:txBody>
      </p:sp>
      <p:pic>
        <p:nvPicPr>
          <p:cNvPr id="7" name="Picture 6">
            <a:extLst>
              <a:ext uri="{FF2B5EF4-FFF2-40B4-BE49-F238E27FC236}">
                <a16:creationId xmlns:a16="http://schemas.microsoft.com/office/drawing/2014/main" id="{10E3D69F-2D7E-48BA-B5F5-3EB32EAA3439}"/>
              </a:ext>
            </a:extLst>
          </p:cNvPr>
          <p:cNvPicPr>
            <a:picLocks noChangeAspect="1"/>
          </p:cNvPicPr>
          <p:nvPr/>
        </p:nvPicPr>
        <p:blipFill>
          <a:blip r:embed="rId3"/>
          <a:stretch>
            <a:fillRect/>
          </a:stretch>
        </p:blipFill>
        <p:spPr>
          <a:xfrm>
            <a:off x="6389978" y="2316345"/>
            <a:ext cx="5410669" cy="3215919"/>
          </a:xfrm>
          <a:prstGeom prst="rect">
            <a:avLst/>
          </a:prstGeom>
        </p:spPr>
      </p:pic>
    </p:spTree>
    <p:extLst>
      <p:ext uri="{BB962C8B-B14F-4D97-AF65-F5344CB8AC3E}">
        <p14:creationId xmlns:p14="http://schemas.microsoft.com/office/powerpoint/2010/main" val="4159835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E1929-190B-4F04-9D46-222D5A5371AE}"/>
              </a:ext>
            </a:extLst>
          </p:cNvPr>
          <p:cNvSpPr>
            <a:spLocks noGrp="1"/>
          </p:cNvSpPr>
          <p:nvPr>
            <p:ph type="title"/>
          </p:nvPr>
        </p:nvSpPr>
        <p:spPr/>
        <p:txBody>
          <a:bodyPr/>
          <a:lstStyle/>
          <a:p>
            <a:r>
              <a:rPr lang="en-US" b="0" i="0" dirty="0">
                <a:solidFill>
                  <a:schemeClr val="bg1"/>
                </a:solidFill>
                <a:effectLst/>
                <a:latin typeface="var(--ff-lato)"/>
              </a:rPr>
              <a:t>Hadoop Architecture</a:t>
            </a:r>
            <a:endParaRPr lang="en-US" dirty="0">
              <a:solidFill>
                <a:schemeClr val="bg1"/>
              </a:solidFill>
            </a:endParaRPr>
          </a:p>
        </p:txBody>
      </p:sp>
      <p:pic>
        <p:nvPicPr>
          <p:cNvPr id="9218" name="Picture 2" descr="Hadoop Architecture">
            <a:extLst>
              <a:ext uri="{FF2B5EF4-FFF2-40B4-BE49-F238E27FC236}">
                <a16:creationId xmlns:a16="http://schemas.microsoft.com/office/drawing/2014/main" id="{11C94622-1F51-4BB8-9DF7-3D7E461FE31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250695" y="1608809"/>
            <a:ext cx="3687574" cy="435133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C378803-2415-4829-8749-431DCF9CF6FA}"/>
              </a:ext>
            </a:extLst>
          </p:cNvPr>
          <p:cNvSpPr txBox="1"/>
          <p:nvPr/>
        </p:nvSpPr>
        <p:spPr>
          <a:xfrm>
            <a:off x="838200" y="2630327"/>
            <a:ext cx="4726817" cy="2308324"/>
          </a:xfrm>
          <a:prstGeom prst="rect">
            <a:avLst/>
          </a:prstGeom>
          <a:noFill/>
        </p:spPr>
        <p:txBody>
          <a:bodyPr wrap="square">
            <a:spAutoFit/>
          </a:bodyPr>
          <a:lstStyle/>
          <a:p>
            <a:r>
              <a:rPr lang="en-US" b="0" i="0" dirty="0">
                <a:solidFill>
                  <a:srgbClr val="000000"/>
                </a:solidFill>
                <a:effectLst/>
                <a:latin typeface="Verdana" panose="020B0604030504040204" pitchFamily="34" charset="0"/>
              </a:rPr>
              <a:t>At its core, Hadoop has two major layers namely:</a:t>
            </a:r>
          </a:p>
          <a:p>
            <a:endParaRPr lang="en-US" b="0" i="0" dirty="0">
              <a:solidFill>
                <a:srgbClr val="000000"/>
              </a:solidFill>
              <a:effectLst/>
              <a:latin typeface="Verdana" panose="020B0604030504040204" pitchFamily="34" charset="0"/>
            </a:endParaRPr>
          </a:p>
          <a:p>
            <a:pPr marL="285750" indent="-285750">
              <a:buFont typeface="Wingdings" panose="05000000000000000000" pitchFamily="2" charset="2"/>
              <a:buChar char="Ø"/>
            </a:pPr>
            <a:r>
              <a:rPr lang="en-US" b="0" i="0" dirty="0">
                <a:solidFill>
                  <a:srgbClr val="000000"/>
                </a:solidFill>
                <a:effectLst/>
                <a:latin typeface="Verdana" panose="020B0604030504040204" pitchFamily="34" charset="0"/>
              </a:rPr>
              <a:t>Processing/Computation layer (MapReduce)</a:t>
            </a:r>
          </a:p>
          <a:p>
            <a:pPr marL="285750" indent="-285750">
              <a:buFont typeface="Wingdings" panose="05000000000000000000" pitchFamily="2" charset="2"/>
              <a:buChar char="Ø"/>
            </a:pPr>
            <a:endParaRPr lang="en-US" b="0" i="0" dirty="0">
              <a:solidFill>
                <a:srgbClr val="000000"/>
              </a:solidFill>
              <a:effectLst/>
              <a:latin typeface="Verdana" panose="020B0604030504040204" pitchFamily="34" charset="0"/>
            </a:endParaRPr>
          </a:p>
          <a:p>
            <a:pPr marL="285750" indent="-285750">
              <a:buFont typeface="Wingdings" panose="05000000000000000000" pitchFamily="2" charset="2"/>
              <a:buChar char="Ø"/>
            </a:pPr>
            <a:r>
              <a:rPr lang="en-US" b="0" i="0" dirty="0">
                <a:solidFill>
                  <a:srgbClr val="000000"/>
                </a:solidFill>
                <a:effectLst/>
                <a:latin typeface="Verdana" panose="020B0604030504040204" pitchFamily="34" charset="0"/>
              </a:rPr>
              <a:t>Storage layer (Hadoop Distributed File System).</a:t>
            </a:r>
          </a:p>
        </p:txBody>
      </p:sp>
    </p:spTree>
    <p:extLst>
      <p:ext uri="{BB962C8B-B14F-4D97-AF65-F5344CB8AC3E}">
        <p14:creationId xmlns:p14="http://schemas.microsoft.com/office/powerpoint/2010/main" val="2134355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F8799-05ED-42E4-857C-486620D5F9C5}"/>
              </a:ext>
            </a:extLst>
          </p:cNvPr>
          <p:cNvSpPr>
            <a:spLocks noGrp="1"/>
          </p:cNvSpPr>
          <p:nvPr>
            <p:ph type="title"/>
          </p:nvPr>
        </p:nvSpPr>
        <p:spPr/>
        <p:txBody>
          <a:bodyPr/>
          <a:lstStyle/>
          <a:p>
            <a:r>
              <a:rPr lang="en-US" b="1" dirty="0"/>
              <a:t>MapReduce</a:t>
            </a:r>
          </a:p>
        </p:txBody>
      </p:sp>
      <p:sp>
        <p:nvSpPr>
          <p:cNvPr id="3" name="Content Placeholder 2">
            <a:extLst>
              <a:ext uri="{FF2B5EF4-FFF2-40B4-BE49-F238E27FC236}">
                <a16:creationId xmlns:a16="http://schemas.microsoft.com/office/drawing/2014/main" id="{4AEBB8BD-4C65-4530-A902-3E58148F3B56}"/>
              </a:ext>
            </a:extLst>
          </p:cNvPr>
          <p:cNvSpPr>
            <a:spLocks noGrp="1"/>
          </p:cNvSpPr>
          <p:nvPr>
            <p:ph idx="1"/>
          </p:nvPr>
        </p:nvSpPr>
        <p:spPr>
          <a:xfrm>
            <a:off x="639897" y="2452420"/>
            <a:ext cx="6920060" cy="3210250"/>
          </a:xfrm>
        </p:spPr>
        <p:txBody>
          <a:bodyPr>
            <a:normAutofit/>
          </a:bodyPr>
          <a:lstStyle/>
          <a:p>
            <a:pPr algn="just"/>
            <a:r>
              <a:rPr lang="en-US" dirty="0"/>
              <a:t>This is the processing layer of Hadoop. It's a programming model for processing large datasets in parallel. The process involves two main phases:</a:t>
            </a:r>
          </a:p>
          <a:p>
            <a:pPr lvl="1" algn="just"/>
            <a:r>
              <a:rPr lang="en-US" b="1" dirty="0"/>
              <a:t>Map:</a:t>
            </a:r>
            <a:r>
              <a:rPr lang="en-US" dirty="0"/>
              <a:t> The input data is divided into smaller chunks, and a user-defined map function processes each chunk, producing key-value pairs.</a:t>
            </a:r>
          </a:p>
          <a:p>
            <a:pPr lvl="1" algn="just"/>
            <a:r>
              <a:rPr lang="en-US" b="1" dirty="0"/>
              <a:t>Reduce:</a:t>
            </a:r>
            <a:r>
              <a:rPr lang="en-US" dirty="0"/>
              <a:t> The output from the map phase is grouped by key, and a user-defined reduce function processes the values associated with each key, producing the final output.</a:t>
            </a:r>
          </a:p>
          <a:p>
            <a:pPr marL="0" indent="0" algn="just">
              <a:buNone/>
            </a:pPr>
            <a:endParaRPr lang="en-US" dirty="0"/>
          </a:p>
        </p:txBody>
      </p:sp>
      <p:pic>
        <p:nvPicPr>
          <p:cNvPr id="5" name="Picture 4">
            <a:extLst>
              <a:ext uri="{FF2B5EF4-FFF2-40B4-BE49-F238E27FC236}">
                <a16:creationId xmlns:a16="http://schemas.microsoft.com/office/drawing/2014/main" id="{81E7424A-3F57-4F32-BC31-A8CA9762AF14}"/>
              </a:ext>
            </a:extLst>
          </p:cNvPr>
          <p:cNvPicPr>
            <a:picLocks noChangeAspect="1"/>
          </p:cNvPicPr>
          <p:nvPr/>
        </p:nvPicPr>
        <p:blipFill>
          <a:blip r:embed="rId2"/>
          <a:stretch>
            <a:fillRect/>
          </a:stretch>
        </p:blipFill>
        <p:spPr>
          <a:xfrm>
            <a:off x="7894914" y="2931736"/>
            <a:ext cx="4034185" cy="1696353"/>
          </a:xfrm>
          <a:prstGeom prst="rect">
            <a:avLst/>
          </a:prstGeom>
        </p:spPr>
      </p:pic>
    </p:spTree>
    <p:extLst>
      <p:ext uri="{BB962C8B-B14F-4D97-AF65-F5344CB8AC3E}">
        <p14:creationId xmlns:p14="http://schemas.microsoft.com/office/powerpoint/2010/main" val="280115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2B1204-1614-488D-8D94-8BA37B082DC4}"/>
              </a:ext>
            </a:extLst>
          </p:cNvPr>
          <p:cNvSpPr>
            <a:spLocks noGrp="1"/>
          </p:cNvSpPr>
          <p:nvPr>
            <p:ph type="title"/>
          </p:nvPr>
        </p:nvSpPr>
        <p:spPr/>
        <p:txBody>
          <a:bodyPr/>
          <a:lstStyle/>
          <a:p>
            <a:r>
              <a:rPr lang="en-US" b="1" dirty="0"/>
              <a:t>MapReduce</a:t>
            </a:r>
            <a:endParaRPr lang="en-US" dirty="0"/>
          </a:p>
        </p:txBody>
      </p:sp>
      <p:pic>
        <p:nvPicPr>
          <p:cNvPr id="7" name="Content Placeholder 6">
            <a:extLst>
              <a:ext uri="{FF2B5EF4-FFF2-40B4-BE49-F238E27FC236}">
                <a16:creationId xmlns:a16="http://schemas.microsoft.com/office/drawing/2014/main" id="{34940037-5C45-4399-A2F9-80407167409B}"/>
              </a:ext>
            </a:extLst>
          </p:cNvPr>
          <p:cNvPicPr>
            <a:picLocks noGrp="1" noChangeAspect="1"/>
          </p:cNvPicPr>
          <p:nvPr>
            <p:ph idx="1"/>
          </p:nvPr>
        </p:nvPicPr>
        <p:blipFill>
          <a:blip r:embed="rId2"/>
          <a:stretch>
            <a:fillRect/>
          </a:stretch>
        </p:blipFill>
        <p:spPr>
          <a:xfrm>
            <a:off x="1066772" y="2352549"/>
            <a:ext cx="10397196" cy="4505451"/>
          </a:xfrm>
        </p:spPr>
      </p:pic>
    </p:spTree>
    <p:extLst>
      <p:ext uri="{BB962C8B-B14F-4D97-AF65-F5344CB8AC3E}">
        <p14:creationId xmlns:p14="http://schemas.microsoft.com/office/powerpoint/2010/main" val="3648716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80CEF-0671-4BE5-A128-982D8402C8CB}"/>
              </a:ext>
            </a:extLst>
          </p:cNvPr>
          <p:cNvSpPr>
            <a:spLocks noGrp="1"/>
          </p:cNvSpPr>
          <p:nvPr>
            <p:ph type="title"/>
          </p:nvPr>
        </p:nvSpPr>
        <p:spPr/>
        <p:txBody>
          <a:bodyPr/>
          <a:lstStyle/>
          <a:p>
            <a:pPr algn="l"/>
            <a:r>
              <a:rPr lang="en-US" b="1" dirty="0"/>
              <a:t>Hadoop Distributed File System (HDFS)</a:t>
            </a:r>
            <a:endParaRPr lang="en-US" b="0" i="0" dirty="0">
              <a:solidFill>
                <a:srgbClr val="000000"/>
              </a:solidFill>
              <a:effectLst/>
              <a:latin typeface="var(--ff-lato)"/>
            </a:endParaRPr>
          </a:p>
        </p:txBody>
      </p:sp>
      <p:sp>
        <p:nvSpPr>
          <p:cNvPr id="3" name="Content Placeholder 2">
            <a:extLst>
              <a:ext uri="{FF2B5EF4-FFF2-40B4-BE49-F238E27FC236}">
                <a16:creationId xmlns:a16="http://schemas.microsoft.com/office/drawing/2014/main" id="{4D82833B-A389-4D3C-A627-E9E753D10BBC}"/>
              </a:ext>
            </a:extLst>
          </p:cNvPr>
          <p:cNvSpPr>
            <a:spLocks noGrp="1"/>
          </p:cNvSpPr>
          <p:nvPr>
            <p:ph idx="1"/>
          </p:nvPr>
        </p:nvSpPr>
        <p:spPr/>
        <p:txBody>
          <a:bodyPr>
            <a:normAutofit/>
          </a:bodyPr>
          <a:lstStyle/>
          <a:p>
            <a:r>
              <a:rPr lang="en-US" dirty="0">
                <a:solidFill>
                  <a:schemeClr val="tx1"/>
                </a:solidFill>
              </a:rPr>
              <a:t>This is the storage layer of Hadoop. It's designed for storing large files across multiple machines. HDFS breaks files into smaller blocks (typically 64MB or 128MB) and distributes these blocks across the cluster. This allows for parallel processing and fault tolerance. Key features include:</a:t>
            </a:r>
          </a:p>
          <a:p>
            <a:pPr lvl="1"/>
            <a:r>
              <a:rPr lang="en-US" b="1" dirty="0">
                <a:solidFill>
                  <a:schemeClr val="tx1"/>
                </a:solidFill>
              </a:rPr>
              <a:t>Data replication:</a:t>
            </a:r>
            <a:r>
              <a:rPr lang="en-US" dirty="0">
                <a:solidFill>
                  <a:schemeClr val="tx1"/>
                </a:solidFill>
              </a:rPr>
              <a:t> Blocks are replicated across multiple nodes for fault tolerance. If one node fails, the data can be retrieved from another.</a:t>
            </a:r>
          </a:p>
          <a:p>
            <a:pPr lvl="1"/>
            <a:r>
              <a:rPr lang="en-US" b="1" dirty="0">
                <a:solidFill>
                  <a:schemeClr val="tx1"/>
                </a:solidFill>
              </a:rPr>
              <a:t>Write-once-read-many access:</a:t>
            </a:r>
            <a:r>
              <a:rPr lang="en-US" dirty="0">
                <a:solidFill>
                  <a:schemeClr val="tx1"/>
                </a:solidFill>
              </a:rPr>
              <a:t> Files are typically written once and then read many times. This model simplifies data consistency.</a:t>
            </a:r>
          </a:p>
          <a:p>
            <a:pPr lvl="1"/>
            <a:r>
              <a:rPr lang="en-US" b="1" dirty="0">
                <a:solidFill>
                  <a:schemeClr val="tx1"/>
                </a:solidFill>
              </a:rPr>
              <a:t>NameNode:</a:t>
            </a:r>
            <a:r>
              <a:rPr lang="en-US" dirty="0">
                <a:solidFill>
                  <a:schemeClr val="tx1"/>
                </a:solidFill>
              </a:rPr>
              <a:t> Manages the file system metadata, including the location of blocks.</a:t>
            </a:r>
          </a:p>
          <a:p>
            <a:pPr lvl="1"/>
            <a:r>
              <a:rPr lang="en-US" b="1" dirty="0">
                <a:solidFill>
                  <a:schemeClr val="tx1"/>
                </a:solidFill>
              </a:rPr>
              <a:t>DataNodes:</a:t>
            </a:r>
            <a:r>
              <a:rPr lang="en-US" dirty="0">
                <a:solidFill>
                  <a:schemeClr val="tx1"/>
                </a:solidFill>
              </a:rPr>
              <a:t> Store the actual data blocks.</a:t>
            </a:r>
          </a:p>
          <a:p>
            <a:pPr marL="0" indent="0">
              <a:buNone/>
            </a:pPr>
            <a:endParaRPr lang="en-US" dirty="0">
              <a:solidFill>
                <a:schemeClr val="tx1"/>
              </a:solidFill>
            </a:endParaRPr>
          </a:p>
        </p:txBody>
      </p:sp>
    </p:spTree>
    <p:extLst>
      <p:ext uri="{BB962C8B-B14F-4D97-AF65-F5344CB8AC3E}">
        <p14:creationId xmlns:p14="http://schemas.microsoft.com/office/powerpoint/2010/main" val="2087960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E8179-1097-4A82-9A83-79F136DD8A2B}"/>
              </a:ext>
            </a:extLst>
          </p:cNvPr>
          <p:cNvSpPr>
            <a:spLocks noGrp="1"/>
          </p:cNvSpPr>
          <p:nvPr>
            <p:ph type="title"/>
          </p:nvPr>
        </p:nvSpPr>
        <p:spPr/>
        <p:txBody>
          <a:bodyPr/>
          <a:lstStyle/>
          <a:p>
            <a:r>
              <a:rPr lang="en-US" b="1" dirty="0"/>
              <a:t>Continue…</a:t>
            </a:r>
          </a:p>
        </p:txBody>
      </p:sp>
      <p:pic>
        <p:nvPicPr>
          <p:cNvPr id="5" name="Content Placeholder 4">
            <a:extLst>
              <a:ext uri="{FF2B5EF4-FFF2-40B4-BE49-F238E27FC236}">
                <a16:creationId xmlns:a16="http://schemas.microsoft.com/office/drawing/2014/main" id="{0DBB7BBB-2D5A-4FD2-9978-74066795F8B1}"/>
              </a:ext>
            </a:extLst>
          </p:cNvPr>
          <p:cNvPicPr>
            <a:picLocks noGrp="1" noChangeAspect="1"/>
          </p:cNvPicPr>
          <p:nvPr>
            <p:ph idx="1"/>
          </p:nvPr>
        </p:nvPicPr>
        <p:blipFill>
          <a:blip r:embed="rId2"/>
          <a:stretch>
            <a:fillRect/>
          </a:stretch>
        </p:blipFill>
        <p:spPr>
          <a:xfrm>
            <a:off x="2037998" y="2383951"/>
            <a:ext cx="8116003" cy="4016088"/>
          </a:xfrm>
        </p:spPr>
      </p:pic>
    </p:spTree>
    <p:extLst>
      <p:ext uri="{BB962C8B-B14F-4D97-AF65-F5344CB8AC3E}">
        <p14:creationId xmlns:p14="http://schemas.microsoft.com/office/powerpoint/2010/main" val="2321917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F8AE8-8A20-45AB-BAA5-A7BC0358B700}"/>
              </a:ext>
            </a:extLst>
          </p:cNvPr>
          <p:cNvSpPr>
            <a:spLocks noGrp="1"/>
          </p:cNvSpPr>
          <p:nvPr>
            <p:ph type="title"/>
          </p:nvPr>
        </p:nvSpPr>
        <p:spPr/>
        <p:txBody>
          <a:bodyPr/>
          <a:lstStyle/>
          <a:p>
            <a:r>
              <a:rPr lang="en-US" b="1" dirty="0"/>
              <a:t>Yarn (Yet Another Resource </a:t>
            </a:r>
            <a:r>
              <a:rPr lang="en-US" sz="3200" b="1" dirty="0"/>
              <a:t>Negotiator</a:t>
            </a:r>
            <a:r>
              <a:rPr lang="en-US" b="1" dirty="0"/>
              <a:t>)</a:t>
            </a:r>
          </a:p>
        </p:txBody>
      </p:sp>
      <p:sp>
        <p:nvSpPr>
          <p:cNvPr id="3" name="Content Placeholder 2">
            <a:extLst>
              <a:ext uri="{FF2B5EF4-FFF2-40B4-BE49-F238E27FC236}">
                <a16:creationId xmlns:a16="http://schemas.microsoft.com/office/drawing/2014/main" id="{44ECD633-C997-4381-959F-2806DDD833E5}"/>
              </a:ext>
            </a:extLst>
          </p:cNvPr>
          <p:cNvSpPr>
            <a:spLocks noGrp="1"/>
          </p:cNvSpPr>
          <p:nvPr>
            <p:ph idx="1"/>
          </p:nvPr>
        </p:nvSpPr>
        <p:spPr>
          <a:xfrm>
            <a:off x="507694" y="2396800"/>
            <a:ext cx="4714188" cy="2582824"/>
          </a:xfrm>
        </p:spPr>
        <p:txBody>
          <a:bodyPr>
            <a:normAutofit/>
          </a:bodyPr>
          <a:lstStyle/>
          <a:p>
            <a:pPr marL="0" indent="0" algn="just">
              <a:buNone/>
            </a:pPr>
            <a:r>
              <a:rPr lang="en-US" sz="2000" dirty="0"/>
              <a:t>A cluster resource management system responsible for scheduling and managing resources (CPU, memory, network) for running applications on Hadoop. It allows for running various processing frameworks besides MapReduce, such as Spark.</a:t>
            </a:r>
          </a:p>
          <a:p>
            <a:pPr marL="0" indent="0" algn="just">
              <a:buNone/>
            </a:pPr>
            <a:endParaRPr lang="en-US" sz="2000" dirty="0"/>
          </a:p>
        </p:txBody>
      </p:sp>
      <p:pic>
        <p:nvPicPr>
          <p:cNvPr id="7" name="Picture 6">
            <a:extLst>
              <a:ext uri="{FF2B5EF4-FFF2-40B4-BE49-F238E27FC236}">
                <a16:creationId xmlns:a16="http://schemas.microsoft.com/office/drawing/2014/main" id="{5A84D454-AF14-4E80-A789-BE95E9F287E4}"/>
              </a:ext>
            </a:extLst>
          </p:cNvPr>
          <p:cNvPicPr>
            <a:picLocks noChangeAspect="1"/>
          </p:cNvPicPr>
          <p:nvPr/>
        </p:nvPicPr>
        <p:blipFill>
          <a:blip r:embed="rId2"/>
          <a:stretch>
            <a:fillRect/>
          </a:stretch>
        </p:blipFill>
        <p:spPr>
          <a:xfrm>
            <a:off x="5535660" y="2396800"/>
            <a:ext cx="6163189" cy="3349690"/>
          </a:xfrm>
          <a:prstGeom prst="rect">
            <a:avLst/>
          </a:prstGeom>
        </p:spPr>
      </p:pic>
    </p:spTree>
    <p:extLst>
      <p:ext uri="{BB962C8B-B14F-4D97-AF65-F5344CB8AC3E}">
        <p14:creationId xmlns:p14="http://schemas.microsoft.com/office/powerpoint/2010/main" val="39875299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508</TotalTime>
  <Words>1616</Words>
  <Application>Microsoft Office PowerPoint</Application>
  <PresentationFormat>Widescreen</PresentationFormat>
  <Paragraphs>109</Paragraphs>
  <Slides>28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Calibri</vt:lpstr>
      <vt:lpstr>Century Gothic</vt:lpstr>
      <vt:lpstr>var(--ff-lato)</vt:lpstr>
      <vt:lpstr>Verdana</vt:lpstr>
      <vt:lpstr>Wingdings</vt:lpstr>
      <vt:lpstr>Wingdings 3</vt:lpstr>
      <vt:lpstr>Ion Boardroom</vt:lpstr>
      <vt:lpstr>Hadoop and HBase</vt:lpstr>
      <vt:lpstr>Hadoop</vt:lpstr>
      <vt:lpstr>Introduction</vt:lpstr>
      <vt:lpstr>Hadoop Architecture</vt:lpstr>
      <vt:lpstr>MapReduce</vt:lpstr>
      <vt:lpstr>MapReduce</vt:lpstr>
      <vt:lpstr>Hadoop Distributed File System (HDFS)</vt:lpstr>
      <vt:lpstr>Continue…</vt:lpstr>
      <vt:lpstr>Yarn (Yet Another Resource Negotiator)</vt:lpstr>
      <vt:lpstr>Some common frameworks of Hadoop</vt:lpstr>
      <vt:lpstr>Use Cases</vt:lpstr>
      <vt:lpstr>Key Features and Benefits of Hadoop</vt:lpstr>
      <vt:lpstr>Disadvantages </vt:lpstr>
      <vt:lpstr>HBase</vt:lpstr>
      <vt:lpstr>Introduction</vt:lpstr>
      <vt:lpstr>HBase Architecture</vt:lpstr>
      <vt:lpstr>Continue…</vt:lpstr>
      <vt:lpstr>Continue…</vt:lpstr>
      <vt:lpstr>Master Server</vt:lpstr>
      <vt:lpstr>Regions</vt:lpstr>
      <vt:lpstr>Zookeeper</vt:lpstr>
      <vt:lpstr>Data Model</vt:lpstr>
      <vt:lpstr>Data Storage in HBase</vt:lpstr>
      <vt:lpstr>Key Features</vt:lpstr>
      <vt:lpstr>Relationship between HBase, HDFS</vt:lpstr>
      <vt:lpstr>HBase and RDBMS</vt:lpstr>
      <vt:lpstr>Use Cases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Nahidul Islam</dc:creator>
  <cp:lastModifiedBy>Md. Shakil Hossain</cp:lastModifiedBy>
  <cp:revision>63</cp:revision>
  <dcterms:created xsi:type="dcterms:W3CDTF">2024-11-25T01:42:14Z</dcterms:created>
  <dcterms:modified xsi:type="dcterms:W3CDTF">2024-12-01T15:37:41Z</dcterms:modified>
</cp:coreProperties>
</file>