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319" r:id="rId2"/>
    <p:sldId id="323" r:id="rId3"/>
    <p:sldId id="324" r:id="rId4"/>
    <p:sldId id="325" r:id="rId5"/>
    <p:sldId id="326" r:id="rId6"/>
    <p:sldId id="327" r:id="rId7"/>
    <p:sldId id="328" r:id="rId8"/>
    <p:sldId id="329" r:id="rId9"/>
    <p:sldId id="330" r:id="rId10"/>
    <p:sldId id="365" r:id="rId11"/>
    <p:sldId id="366" r:id="rId12"/>
    <p:sldId id="367" r:id="rId13"/>
    <p:sldId id="369" r:id="rId14"/>
    <p:sldId id="370" r:id="rId15"/>
    <p:sldId id="371" r:id="rId16"/>
    <p:sldId id="374" r:id="rId17"/>
    <p:sldId id="377" r:id="rId18"/>
    <p:sldId id="378" r:id="rId19"/>
    <p:sldId id="379" r:id="rId20"/>
    <p:sldId id="381" r:id="rId21"/>
    <p:sldId id="353" r:id="rId22"/>
    <p:sldId id="354" r:id="rId23"/>
    <p:sldId id="302" r:id="rId24"/>
    <p:sldId id="382" r:id="rId25"/>
    <p:sldId id="355" r:id="rId26"/>
    <p:sldId id="356" r:id="rId27"/>
    <p:sldId id="383" r:id="rId28"/>
    <p:sldId id="360" r:id="rId29"/>
    <p:sldId id="361" r:id="rId30"/>
    <p:sldId id="362" r:id="rId31"/>
    <p:sldId id="363" r:id="rId32"/>
    <p:sldId id="364" r:id="rId33"/>
    <p:sldId id="295" r:id="rId34"/>
    <p:sldId id="385" r:id="rId35"/>
    <p:sldId id="386" r:id="rId36"/>
    <p:sldId id="357" r:id="rId37"/>
    <p:sldId id="358" r:id="rId38"/>
    <p:sldId id="387" r:id="rId39"/>
    <p:sldId id="359" r:id="rId40"/>
    <p:sldId id="388" r:id="rId41"/>
    <p:sldId id="389" r:id="rId42"/>
    <p:sldId id="372" r:id="rId43"/>
    <p:sldId id="390" r:id="rId44"/>
    <p:sldId id="318" r:id="rId45"/>
    <p:sldId id="391" r:id="rId46"/>
    <p:sldId id="392" r:id="rId47"/>
    <p:sldId id="393" r:id="rId48"/>
    <p:sldId id="394" r:id="rId49"/>
    <p:sldId id="395" r:id="rId50"/>
    <p:sldId id="396" r:id="rId51"/>
    <p:sldId id="397" r:id="rId52"/>
    <p:sldId id="398" r:id="rId53"/>
    <p:sldId id="399" r:id="rId54"/>
    <p:sldId id="400" r:id="rId55"/>
    <p:sldId id="401" r:id="rId56"/>
    <p:sldId id="331" r:id="rId57"/>
    <p:sldId id="332" r:id="rId58"/>
    <p:sldId id="333" r:id="rId59"/>
    <p:sldId id="334" r:id="rId60"/>
    <p:sldId id="402" r:id="rId61"/>
    <p:sldId id="403" r:id="rId62"/>
    <p:sldId id="338" r:id="rId63"/>
    <p:sldId id="404" r:id="rId64"/>
    <p:sldId id="405" r:id="rId65"/>
    <p:sldId id="406" r:id="rId66"/>
    <p:sldId id="407" r:id="rId67"/>
    <p:sldId id="341" r:id="rId68"/>
    <p:sldId id="343" r:id="rId69"/>
    <p:sldId id="351" r:id="rId7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131"/>
    <a:srgbClr val="342CD8"/>
    <a:srgbClr val="FF542A"/>
    <a:srgbClr val="EB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65" d="100"/>
          <a:sy n="65" d="100"/>
        </p:scale>
        <p:origin x="1248" y="44"/>
      </p:cViewPr>
      <p:guideLst>
        <p:guide orient="horz" pos="2880"/>
        <p:guide pos="2160"/>
      </p:guideLst>
    </p:cSldViewPr>
  </p:slideViewPr>
  <p:outlineViewPr>
    <p:cViewPr>
      <p:scale>
        <a:sx n="33" d="100"/>
        <a:sy n="33" d="100"/>
      </p:scale>
      <p:origin x="0" y="-87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246400D-329B-4E56-A423-8D0FF09CC0CC}" type="datetimeFigureOut">
              <a:rPr lang="en-US" smtClean="0"/>
              <a:t>4/12/2025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5453E0D-27B9-4CCD-BC37-58173C83C648}" type="slidenum">
              <a:rPr lang="en-US" smtClean="0"/>
              <a:t>‹#›</a:t>
            </a:fld>
            <a:endParaRPr lang="en-US"/>
          </a:p>
        </p:txBody>
      </p:sp>
    </p:spTree>
    <p:extLst>
      <p:ext uri="{BB962C8B-B14F-4D97-AF65-F5344CB8AC3E}">
        <p14:creationId xmlns:p14="http://schemas.microsoft.com/office/powerpoint/2010/main" val="249652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329B4E4D-A915-4AAB-AE03-8831BD66A6DB}"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2003479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2FFAB635-80A9-4191-8ABC-ED01C0754906}" type="slidenum">
              <a:rPr lang="de-DE">
                <a:latin typeface="Calibri" pitchFamily="34" charset="0"/>
              </a:rPr>
              <a:pPr fontAlgn="base">
                <a:spcBef>
                  <a:spcPct val="0"/>
                </a:spcBef>
                <a:spcAft>
                  <a:spcPct val="0"/>
                </a:spcAft>
              </a:pPr>
              <a:t>44</a:t>
            </a:fld>
            <a:endParaRPr lang="de-DE">
              <a:latin typeface="Calibri"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spcBef>
                <a:spcPct val="0"/>
              </a:spcBef>
            </a:pPr>
            <a:endParaRPr lang="en-US" sz="1000"/>
          </a:p>
          <a:p>
            <a:pPr>
              <a:lnSpc>
                <a:spcPct val="80000"/>
              </a:lnSpc>
              <a:spcBef>
                <a:spcPct val="0"/>
              </a:spcBef>
            </a:pPr>
            <a:endParaRPr lang="en-US" sz="1000"/>
          </a:p>
        </p:txBody>
      </p:sp>
    </p:spTree>
    <p:extLst>
      <p:ext uri="{BB962C8B-B14F-4D97-AF65-F5344CB8AC3E}">
        <p14:creationId xmlns:p14="http://schemas.microsoft.com/office/powerpoint/2010/main" val="2761006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10C1A732-C47A-4F21-B163-1F30D771426F}" type="slidenum">
              <a:rPr lang="de-DE">
                <a:latin typeface="Calibri" pitchFamily="34" charset="0"/>
              </a:rPr>
              <a:pPr fontAlgn="base">
                <a:spcBef>
                  <a:spcPct val="0"/>
                </a:spcBef>
                <a:spcAft>
                  <a:spcPct val="0"/>
                </a:spcAft>
              </a:pPr>
              <a:t>45</a:t>
            </a:fld>
            <a:endParaRPr lang="de-DE">
              <a:latin typeface="Calibri"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2446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B2B9F708-AC4B-44DB-B453-CBF260E0A9C3}" type="slidenum">
              <a:rPr lang="de-DE">
                <a:latin typeface="Calibri" pitchFamily="34" charset="0"/>
              </a:rPr>
              <a:pPr fontAlgn="base">
                <a:spcBef>
                  <a:spcPct val="0"/>
                </a:spcBef>
                <a:spcAft>
                  <a:spcPct val="0"/>
                </a:spcAft>
              </a:pPr>
              <a:t>46</a:t>
            </a:fld>
            <a:endParaRPr lang="de-DE">
              <a:latin typeface="Calibri"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04321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0BCA7B-E135-4818-BB38-349562C9C0DC}" type="slidenum">
              <a:rPr lang="en-US" smtClean="0"/>
              <a:pPr>
                <a:defRPr/>
              </a:pPr>
              <a:t>69</a:t>
            </a:fld>
            <a:endParaRPr lang="en-US"/>
          </a:p>
        </p:txBody>
      </p:sp>
    </p:spTree>
    <p:extLst>
      <p:ext uri="{BB962C8B-B14F-4D97-AF65-F5344CB8AC3E}">
        <p14:creationId xmlns:p14="http://schemas.microsoft.com/office/powerpoint/2010/main" val="89847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9F24C9DC-58F8-44EA-AF12-01D93B8E7C17}"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84100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B4263A42-FC5C-4E6E-90D7-7F8FDED6BC57}"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76861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43138BFC-C604-4F5A-834C-520D79111CD6}"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372126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3597279-3586-471B-B5E4-7566CECAD671}" type="slidenum">
              <a:rPr kumimoji="1" lang="en-US" altLang="ja-JP">
                <a:latin typeface="Times New Roman" pitchFamily="18" charset="0"/>
              </a:rPr>
              <a:pPr fontAlgn="base">
                <a:spcBef>
                  <a:spcPct val="0"/>
                </a:spcBef>
                <a:spcAft>
                  <a:spcPct val="0"/>
                </a:spcAft>
              </a:pPr>
              <a:t>24</a:t>
            </a:fld>
            <a:endParaRPr kumimoji="1" lang="en-US" altLang="ja-JP">
              <a:latin typeface="Times New Roman" pitchFamily="18" charset="0"/>
            </a:endParaRPr>
          </a:p>
        </p:txBody>
      </p:sp>
      <p:sp>
        <p:nvSpPr>
          <p:cNvPr id="993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9933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ja-JP" dirty="0"/>
              <a:t>Big subject: will gloss over it</a:t>
            </a:r>
          </a:p>
          <a:p>
            <a:pPr>
              <a:spcBef>
                <a:spcPct val="0"/>
              </a:spcBef>
            </a:pPr>
            <a:r>
              <a:rPr lang="en-US" altLang="ja-JP" dirty="0"/>
              <a:t>Release planning &amp; iteration planning</a:t>
            </a:r>
          </a:p>
          <a:p>
            <a:pPr>
              <a:spcBef>
                <a:spcPct val="0"/>
              </a:spcBef>
            </a:pPr>
            <a:endParaRPr lang="en-US" altLang="ja-JP" dirty="0"/>
          </a:p>
        </p:txBody>
      </p:sp>
    </p:spTree>
    <p:extLst>
      <p:ext uri="{BB962C8B-B14F-4D97-AF65-F5344CB8AC3E}">
        <p14:creationId xmlns:p14="http://schemas.microsoft.com/office/powerpoint/2010/main" val="326246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CC6CAF7-44AD-4CD9-9252-0A3C3C447E75}" type="slidenum">
              <a:rPr kumimoji="1" lang="en-US" altLang="ja-JP">
                <a:latin typeface="Times New Roman" pitchFamily="18" charset="0"/>
              </a:rPr>
              <a:pPr fontAlgn="base">
                <a:spcBef>
                  <a:spcPct val="0"/>
                </a:spcBef>
                <a:spcAft>
                  <a:spcPct val="0"/>
                </a:spcAft>
              </a:pPr>
              <a:t>34</a:t>
            </a:fld>
            <a:endParaRPr kumimoji="1" lang="en-US" altLang="ja-JP">
              <a:latin typeface="Times New Roman" pitchFamily="18" charset="0"/>
            </a:endParaRPr>
          </a:p>
        </p:txBody>
      </p:sp>
      <p:sp>
        <p:nvSpPr>
          <p:cNvPr id="10035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0035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r>
              <a:rPr lang="en-US" altLang="ja-JP" dirty="0"/>
              <a:t>http://members.aol.com/humansandt/papers/pairprogrammingcostbene/pairprogrammingcostbene.htm</a:t>
            </a:r>
          </a:p>
          <a:p>
            <a:pPr>
              <a:spcBef>
                <a:spcPct val="0"/>
              </a:spcBef>
            </a:pPr>
            <a:r>
              <a:rPr lang="en-US" altLang="ja-JP" dirty="0"/>
              <a:t>(Alistair Cockburn &amp; Laurie Williams)</a:t>
            </a:r>
          </a:p>
          <a:p>
            <a:pPr>
              <a:spcBef>
                <a:spcPct val="0"/>
              </a:spcBef>
            </a:pPr>
            <a:r>
              <a:rPr lang="en-US" altLang="ja-JP" dirty="0"/>
              <a:t>Partner is a safety net: changing the system is not scary</a:t>
            </a:r>
          </a:p>
          <a:p>
            <a:pPr>
              <a:spcBef>
                <a:spcPct val="0"/>
              </a:spcBef>
            </a:pPr>
            <a:endParaRPr lang="en-US" altLang="ja-JP" dirty="0"/>
          </a:p>
        </p:txBody>
      </p:sp>
    </p:spTree>
    <p:extLst>
      <p:ext uri="{BB962C8B-B14F-4D97-AF65-F5344CB8AC3E}">
        <p14:creationId xmlns:p14="http://schemas.microsoft.com/office/powerpoint/2010/main" val="410620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0BCA7B-E135-4818-BB38-349562C9C0DC}" type="slidenum">
              <a:rPr lang="en-US" smtClean="0"/>
              <a:pPr>
                <a:defRPr/>
              </a:pPr>
              <a:t>37</a:t>
            </a:fld>
            <a:endParaRPr lang="en-US"/>
          </a:p>
        </p:txBody>
      </p:sp>
    </p:spTree>
    <p:extLst>
      <p:ext uri="{BB962C8B-B14F-4D97-AF65-F5344CB8AC3E}">
        <p14:creationId xmlns:p14="http://schemas.microsoft.com/office/powerpoint/2010/main" val="2590678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36A89F6-8A17-41C6-AE28-4342A8217A66}" type="slidenum">
              <a:rPr kumimoji="1" lang="en-US" altLang="ja-JP">
                <a:latin typeface="Times New Roman" pitchFamily="18" charset="0"/>
              </a:rPr>
              <a:pPr fontAlgn="base">
                <a:spcBef>
                  <a:spcPct val="0"/>
                </a:spcBef>
                <a:spcAft>
                  <a:spcPct val="0"/>
                </a:spcAft>
              </a:pPr>
              <a:t>41</a:t>
            </a:fld>
            <a:endParaRPr kumimoji="1" lang="en-US" altLang="ja-JP">
              <a:latin typeface="Times New Roman" pitchFamily="18" charset="0"/>
            </a:endParaRPr>
          </a:p>
        </p:txBody>
      </p:sp>
      <p:sp>
        <p:nvSpPr>
          <p:cNvPr id="10137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0138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pPr>
            <a:endParaRPr lang="ko-KR" altLang="ko-KR" i="1"/>
          </a:p>
        </p:txBody>
      </p:sp>
    </p:spTree>
    <p:extLst>
      <p:ext uri="{BB962C8B-B14F-4D97-AF65-F5344CB8AC3E}">
        <p14:creationId xmlns:p14="http://schemas.microsoft.com/office/powerpoint/2010/main" val="1468880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pPr fontAlgn="base">
              <a:spcBef>
                <a:spcPct val="0"/>
              </a:spcBef>
              <a:spcAft>
                <a:spcPct val="0"/>
              </a:spcAft>
            </a:pPr>
            <a:fld id="{01A40C95-9D91-48F8-8EF9-4BB66721E3F0}" type="slidenum">
              <a:rPr lang="de-DE">
                <a:latin typeface="Calibri" pitchFamily="34" charset="0"/>
              </a:rPr>
              <a:pPr fontAlgn="base">
                <a:spcBef>
                  <a:spcPct val="0"/>
                </a:spcBef>
                <a:spcAft>
                  <a:spcPct val="0"/>
                </a:spcAft>
              </a:pPr>
              <a:t>43</a:t>
            </a:fld>
            <a:endParaRPr lang="de-DE">
              <a:latin typeface="Calibri"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47704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365753" y="2662504"/>
            <a:ext cx="2412492" cy="391794"/>
          </a:xfrm>
          <a:prstGeom prst="rect">
            <a:avLst/>
          </a:prstGeom>
        </p:spPr>
        <p:txBody>
          <a:bodyPr wrap="square" lIns="0" tIns="0" rIns="0" bIns="0">
            <a:spAutoFit/>
          </a:bodyPr>
          <a:lstStyle>
            <a:lvl1pPr>
              <a:defRPr sz="2400" b="1" i="0">
                <a:solidFill>
                  <a:srgbClr val="46424D"/>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46424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92353" y="270509"/>
            <a:ext cx="8028077" cy="615553"/>
          </a:xfrm>
        </p:spPr>
        <p:txBody>
          <a:bodyPr lIns="0" tIns="0" rIns="0" bIns="0"/>
          <a:lstStyle>
            <a:lvl1pPr>
              <a:defRPr sz="4000" b="1" i="0">
                <a:solidFill>
                  <a:srgbClr val="342CD8"/>
                </a:solidFill>
                <a:latin typeface="Arial"/>
                <a:cs typeface="Arial"/>
              </a:defRPr>
            </a:lvl1pPr>
          </a:lstStyle>
          <a:p>
            <a:endParaRPr dirty="0"/>
          </a:p>
        </p:txBody>
      </p:sp>
      <p:sp>
        <p:nvSpPr>
          <p:cNvPr id="3" name="Holder 3"/>
          <p:cNvSpPr>
            <a:spLocks noGrp="1"/>
          </p:cNvSpPr>
          <p:nvPr>
            <p:ph type="body" idx="1"/>
          </p:nvPr>
        </p:nvSpPr>
        <p:spPr>
          <a:xfrm>
            <a:off x="535940" y="1589659"/>
            <a:ext cx="7984490" cy="369332"/>
          </a:xfrm>
        </p:spPr>
        <p:txBody>
          <a:bodyPr lIns="0" tIns="0" rIns="0" bIns="0"/>
          <a:lstStyle>
            <a:lvl1pPr>
              <a:defRPr sz="2400" b="0" i="0">
                <a:solidFill>
                  <a:srgbClr val="46424D"/>
                </a:solidFill>
                <a:latin typeface="Helvetica" pitchFamily="2" charset="0"/>
                <a:cs typeface="Arial"/>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a:xfrm>
            <a:off x="6356614" y="6374130"/>
            <a:ext cx="2103120" cy="342900"/>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Oval 6">
            <a:extLst>
              <a:ext uri="{FF2B5EF4-FFF2-40B4-BE49-F238E27FC236}">
                <a16:creationId xmlns:a16="http://schemas.microsoft.com/office/drawing/2014/main" id="{04A88767-9B3B-D178-731F-91CE807F688A}"/>
              </a:ext>
            </a:extLst>
          </p:cNvPr>
          <p:cNvSpPr/>
          <p:nvPr userDrawn="1"/>
        </p:nvSpPr>
        <p:spPr>
          <a:xfrm>
            <a:off x="8915400" y="6553200"/>
            <a:ext cx="152400" cy="167640"/>
          </a:xfrm>
          <a:prstGeom prst="ellipse">
            <a:avLst/>
          </a:prstGeom>
          <a:solidFill>
            <a:srgbClr val="342C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DB24B2-131A-0040-3FBA-3DF671B0AB6B}"/>
              </a:ext>
            </a:extLst>
          </p:cNvPr>
          <p:cNvSpPr/>
          <p:nvPr userDrawn="1"/>
        </p:nvSpPr>
        <p:spPr>
          <a:xfrm>
            <a:off x="8733526" y="6553200"/>
            <a:ext cx="152400" cy="16764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8CC00A9-9CCF-3785-5F36-8821A46EC5F6}"/>
              </a:ext>
            </a:extLst>
          </p:cNvPr>
          <p:cNvSpPr/>
          <p:nvPr userDrawn="1"/>
        </p:nvSpPr>
        <p:spPr>
          <a:xfrm>
            <a:off x="8520430" y="6549389"/>
            <a:ext cx="166370" cy="18300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F2972FC-7616-F94A-2F4C-D3ADA10C54DF}"/>
              </a:ext>
            </a:extLst>
          </p:cNvPr>
          <p:cNvSpPr/>
          <p:nvPr userDrawn="1"/>
        </p:nvSpPr>
        <p:spPr>
          <a:xfrm>
            <a:off x="0" y="0"/>
            <a:ext cx="4572000" cy="76200"/>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3E56A94-B386-8520-C03D-EEA4C3E52376}"/>
              </a:ext>
            </a:extLst>
          </p:cNvPr>
          <p:cNvSpPr/>
          <p:nvPr userDrawn="1"/>
        </p:nvSpPr>
        <p:spPr>
          <a:xfrm>
            <a:off x="4572000" y="0"/>
            <a:ext cx="4572000" cy="76200"/>
          </a:xfrm>
          <a:prstGeom prst="rect">
            <a:avLst/>
          </a:prstGeom>
          <a:solidFill>
            <a:srgbClr val="00B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sz="half" idx="2"/>
          </p:nvPr>
        </p:nvSpPr>
        <p:spPr>
          <a:xfrm>
            <a:off x="535940" y="2123058"/>
            <a:ext cx="3147695" cy="386651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lipArt">
  <p:cSld name="제목, 텍스트 및 클립 아트">
    <p:spTree>
      <p:nvGrpSpPr>
        <p:cNvPr id="1" name=""/>
        <p:cNvGrpSpPr/>
        <p:nvPr/>
      </p:nvGrpSpPr>
      <p:grpSpPr>
        <a:xfrm>
          <a:off x="0" y="0"/>
          <a:ext cx="0" cy="0"/>
          <a:chOff x="0" y="0"/>
          <a:chExt cx="0" cy="0"/>
        </a:xfrm>
      </p:grpSpPr>
      <p:sp>
        <p:nvSpPr>
          <p:cNvPr id="2" name="제목 1"/>
          <p:cNvSpPr>
            <a:spLocks noGrp="1"/>
          </p:cNvSpPr>
          <p:nvPr>
            <p:ph type="title"/>
          </p:nvPr>
        </p:nvSpPr>
        <p:spPr>
          <a:xfrm>
            <a:off x="685800" y="609600"/>
            <a:ext cx="7772400" cy="1143000"/>
          </a:xfrm>
        </p:spPr>
        <p:txBody>
          <a:bodyPr/>
          <a:lstStyle/>
          <a:p>
            <a:r>
              <a:rPr lang="ko-KR" altLang="en-US"/>
              <a:t>마스터 제목 스타일 편집</a:t>
            </a:r>
          </a:p>
        </p:txBody>
      </p:sp>
      <p:sp>
        <p:nvSpPr>
          <p:cNvPr id="3" name="텍스트 개체 틀 2"/>
          <p:cNvSpPr>
            <a:spLocks noGrp="1"/>
          </p:cNvSpPr>
          <p:nvPr>
            <p:ph type="body" sz="half" idx="1"/>
          </p:nvPr>
        </p:nvSpPr>
        <p:spPr>
          <a:xfrm>
            <a:off x="685800" y="1981200"/>
            <a:ext cx="3810000" cy="41148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클립 아트 개체 틀 3"/>
          <p:cNvSpPr>
            <a:spLocks noGrp="1"/>
          </p:cNvSpPr>
          <p:nvPr>
            <p:ph type="clipArt" sz="half" idx="2"/>
          </p:nvPr>
        </p:nvSpPr>
        <p:spPr>
          <a:xfrm>
            <a:off x="4648200" y="1981200"/>
            <a:ext cx="3810000" cy="4114800"/>
          </a:xfrm>
        </p:spPr>
        <p:txBody>
          <a:bodyPr rtlCol="0">
            <a:normAutofit/>
          </a:bodyPr>
          <a:lstStyle/>
          <a:p>
            <a:pPr lvl="0"/>
            <a:endParaRPr lang="ko-KR" altLang="en-US" noProof="0"/>
          </a:p>
        </p:txBody>
      </p:sp>
    </p:spTree>
    <p:extLst>
      <p:ext uri="{BB962C8B-B14F-4D97-AF65-F5344CB8AC3E}">
        <p14:creationId xmlns:p14="http://schemas.microsoft.com/office/powerpoint/2010/main" val="95915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JASS 2006</a:t>
            </a:r>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69F4D35C-5D63-46CB-97A3-C1B1B603F3B4}" type="slidenum">
              <a:rPr lang="en-US"/>
              <a:pPr>
                <a:defRPr/>
              </a:pPr>
              <a:t>‹#›</a:t>
            </a:fld>
            <a:endParaRPr lang="en-US"/>
          </a:p>
        </p:txBody>
      </p:sp>
    </p:spTree>
    <p:extLst>
      <p:ext uri="{BB962C8B-B14F-4D97-AF65-F5344CB8AC3E}">
        <p14:creationId xmlns:p14="http://schemas.microsoft.com/office/powerpoint/2010/main" val="338642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Rectangle 3"/>
          <p:cNvSpPr/>
          <p:nvPr/>
        </p:nvSpPr>
        <p:spPr bwMode="ltGray">
          <a:xfrm>
            <a:off x="0" y="0"/>
            <a:ext cx="9144000" cy="6477000"/>
          </a:xfrm>
          <a:prstGeom prst="rect">
            <a:avLst/>
          </a:prstGeom>
          <a:solidFill>
            <a:srgbClr val="00206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533400" y="2133600"/>
            <a:ext cx="8077200" cy="1520952"/>
          </a:xfrm>
        </p:spPr>
        <p:txBody>
          <a:bodyPr tIns="0" bIns="0" anchor="t"/>
          <a:lstStyle>
            <a:lvl1pPr algn="ctr">
              <a:defRPr sz="4000" b="1">
                <a:solidFill>
                  <a:srgbClr val="FF3300"/>
                </a:solidFill>
              </a:defRPr>
            </a:lvl1pPr>
            <a:extLst/>
          </a:lstStyle>
          <a:p>
            <a:r>
              <a:rPr lang="en-US" dirty="0"/>
              <a:t>Click to edit Master title style</a:t>
            </a:r>
          </a:p>
        </p:txBody>
      </p:sp>
      <p:sp>
        <p:nvSpPr>
          <p:cNvPr id="6" name="Date Placeholder 3"/>
          <p:cNvSpPr>
            <a:spLocks noGrp="1"/>
          </p:cNvSpPr>
          <p:nvPr>
            <p:ph type="dt" sz="half" idx="10"/>
          </p:nvPr>
        </p:nvSpPr>
        <p:spPr/>
        <p:txBody>
          <a:bodyPr/>
          <a:lstStyle>
            <a:lvl1pPr>
              <a:defRPr/>
            </a:lvl1pPr>
          </a:lstStyle>
          <a:p>
            <a:pPr>
              <a:defRPr/>
            </a:pPr>
            <a:r>
              <a:rPr lang="en-US" dirty="0"/>
              <a:t>MMR 2023</a:t>
            </a:r>
          </a:p>
        </p:txBody>
      </p:sp>
      <p:sp>
        <p:nvSpPr>
          <p:cNvPr id="7" name="Footer Placeholder 4"/>
          <p:cNvSpPr>
            <a:spLocks noGrp="1"/>
          </p:cNvSpPr>
          <p:nvPr>
            <p:ph type="ftr" sz="quarter" idx="11"/>
          </p:nvPr>
        </p:nvSpPr>
        <p:spPr/>
        <p:txBody>
          <a:bodyPr/>
          <a:lstStyle>
            <a:lvl1pPr>
              <a:defRPr/>
            </a:lvl1pPr>
          </a:lstStyle>
          <a:p>
            <a:pPr>
              <a:defRPr/>
            </a:pPr>
            <a:r>
              <a:rPr lang="en-US" dirty="0"/>
              <a:t>Agile software development</a:t>
            </a:r>
          </a:p>
        </p:txBody>
      </p:sp>
      <p:sp>
        <p:nvSpPr>
          <p:cNvPr id="8" name="Slide Number Placeholder 5"/>
          <p:cNvSpPr>
            <a:spLocks noGrp="1"/>
          </p:cNvSpPr>
          <p:nvPr>
            <p:ph type="sldNum" sz="quarter" idx="12"/>
          </p:nvPr>
        </p:nvSpPr>
        <p:spPr/>
        <p:txBody>
          <a:bodyPr/>
          <a:lstStyle>
            <a:lvl1pPr>
              <a:defRPr/>
            </a:lvl1pPr>
          </a:lstStyle>
          <a:p>
            <a:pPr>
              <a:defRPr/>
            </a:pPr>
            <a:fld id="{DBB4C476-BF92-46E8-84D2-DE1A7573DD46}" type="slidenum">
              <a:rPr lang="en-US"/>
              <a:pPr>
                <a:defRPr/>
              </a:pPr>
              <a:t>‹#›</a:t>
            </a:fld>
            <a:endParaRPr lang="en-US"/>
          </a:p>
        </p:txBody>
      </p:sp>
    </p:spTree>
    <p:extLst>
      <p:ext uri="{BB962C8B-B14F-4D97-AF65-F5344CB8AC3E}">
        <p14:creationId xmlns:p14="http://schemas.microsoft.com/office/powerpoint/2010/main" val="23545857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92353" y="270509"/>
            <a:ext cx="8028077" cy="946785"/>
          </a:xfrm>
          <a:prstGeom prst="rect">
            <a:avLst/>
          </a:prstGeom>
        </p:spPr>
        <p:txBody>
          <a:bodyPr wrap="square" lIns="0" tIns="0" rIns="0" bIns="0">
            <a:spAutoFit/>
          </a:bodyPr>
          <a:lstStyle>
            <a:lvl1pPr>
              <a:defRPr sz="2400" b="1" i="0">
                <a:solidFill>
                  <a:srgbClr val="46424D"/>
                </a:solidFill>
                <a:latin typeface="Arial"/>
                <a:cs typeface="Arial"/>
              </a:defRPr>
            </a:lvl1pPr>
          </a:lstStyle>
          <a:p>
            <a:endParaRPr dirty="0"/>
          </a:p>
        </p:txBody>
      </p:sp>
      <p:sp>
        <p:nvSpPr>
          <p:cNvPr id="3" name="Holder 3"/>
          <p:cNvSpPr>
            <a:spLocks noGrp="1"/>
          </p:cNvSpPr>
          <p:nvPr>
            <p:ph type="body" idx="1"/>
          </p:nvPr>
        </p:nvSpPr>
        <p:spPr>
          <a:xfrm>
            <a:off x="535940" y="1589659"/>
            <a:ext cx="7984490" cy="4015740"/>
          </a:xfrm>
          <a:prstGeom prst="rect">
            <a:avLst/>
          </a:prstGeom>
        </p:spPr>
        <p:txBody>
          <a:bodyPr wrap="square" lIns="0" tIns="0" rIns="0" bIns="0">
            <a:spAutoFit/>
          </a:bodyPr>
          <a:lstStyle>
            <a:lvl1pPr>
              <a:defRPr sz="2400" b="0" i="0">
                <a:solidFill>
                  <a:srgbClr val="46424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40A82D4B-1B6C-A3D0-7550-10B8CDC5CA66}"/>
              </a:ext>
            </a:extLst>
          </p:cNvPr>
          <p:cNvSpPr/>
          <p:nvPr userDrawn="1"/>
        </p:nvSpPr>
        <p:spPr>
          <a:xfrm>
            <a:off x="492353" y="1249681"/>
            <a:ext cx="8028077"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 id="2147483669"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5358539" y="2613508"/>
            <a:ext cx="3042926" cy="3135433"/>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txBody>
            <a:bodyPr/>
            <a:lstStyle/>
            <a:p>
              <a:endParaRPr lang="en-US"/>
            </a:p>
          </p:txBody>
        </p:sp>
      </p:grpSp>
      <p:grpSp>
        <p:nvGrpSpPr>
          <p:cNvPr id="7" name="Group 7"/>
          <p:cNvGrpSpPr/>
          <p:nvPr/>
        </p:nvGrpSpPr>
        <p:grpSpPr>
          <a:xfrm>
            <a:off x="3821551" y="3715368"/>
            <a:ext cx="677486" cy="677486"/>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42725">
                <a:alpha val="4706"/>
              </a:srgbClr>
            </a:solidFill>
          </p:spPr>
          <p:txBody>
            <a:bodyPr/>
            <a:lstStyle/>
            <a:p>
              <a:endParaRPr lang="en-US"/>
            </a:p>
          </p:txBody>
        </p:sp>
      </p:grpSp>
      <p:sp>
        <p:nvSpPr>
          <p:cNvPr id="9" name="AutoShape 9"/>
          <p:cNvSpPr/>
          <p:nvPr/>
        </p:nvSpPr>
        <p:spPr>
          <a:xfrm>
            <a:off x="0" y="6172200"/>
            <a:ext cx="9144000" cy="685800"/>
          </a:xfrm>
          <a:prstGeom prst="rect">
            <a:avLst/>
          </a:prstGeom>
          <a:solidFill>
            <a:srgbClr val="5E17EB"/>
          </a:solidFill>
        </p:spPr>
        <p:txBody>
          <a:bodyPr/>
          <a:lstStyle/>
          <a:p>
            <a:endParaRPr lang="en-US"/>
          </a:p>
        </p:txBody>
      </p:sp>
      <p:sp>
        <p:nvSpPr>
          <p:cNvPr id="10" name="Freeform 10"/>
          <p:cNvSpPr/>
          <p:nvPr/>
        </p:nvSpPr>
        <p:spPr>
          <a:xfrm>
            <a:off x="6756449" y="3715368"/>
            <a:ext cx="4354952" cy="3302296"/>
          </a:xfrm>
          <a:custGeom>
            <a:avLst/>
            <a:gdLst/>
            <a:ahLst/>
            <a:cxnLst/>
            <a:rect l="l" t="t" r="r" b="b"/>
            <a:pathLst>
              <a:path w="4843605" h="3977811">
                <a:moveTo>
                  <a:pt x="0" y="0"/>
                </a:moveTo>
                <a:lnTo>
                  <a:pt x="4843605" y="0"/>
                </a:lnTo>
                <a:lnTo>
                  <a:pt x="4843605" y="3977811"/>
                </a:lnTo>
                <a:lnTo>
                  <a:pt x="0" y="39778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0" y="0"/>
            <a:ext cx="3657600" cy="283464"/>
          </a:xfrm>
          <a:custGeom>
            <a:avLst/>
            <a:gdLst/>
            <a:ahLst/>
            <a:cxnLst/>
            <a:rect l="l" t="t" r="r" b="b"/>
            <a:pathLst>
              <a:path w="3901440" h="302362">
                <a:moveTo>
                  <a:pt x="0" y="0"/>
                </a:moveTo>
                <a:lnTo>
                  <a:pt x="3901440" y="0"/>
                </a:lnTo>
                <a:lnTo>
                  <a:pt x="3901440" y="302362"/>
                </a:lnTo>
                <a:lnTo>
                  <a:pt x="0" y="3023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2" name="Group 12"/>
          <p:cNvGrpSpPr/>
          <p:nvPr/>
        </p:nvGrpSpPr>
        <p:grpSpPr>
          <a:xfrm>
            <a:off x="481798" y="842403"/>
            <a:ext cx="7815867" cy="3738549"/>
            <a:chOff x="81567" y="668063"/>
            <a:chExt cx="11115901" cy="5317048"/>
          </a:xfrm>
        </p:grpSpPr>
        <p:sp>
          <p:nvSpPr>
            <p:cNvPr id="13" name="TextBox 13"/>
            <p:cNvSpPr txBox="1"/>
            <p:nvPr/>
          </p:nvSpPr>
          <p:spPr>
            <a:xfrm>
              <a:off x="1004982" y="4754058"/>
              <a:ext cx="10192486" cy="1231053"/>
            </a:xfrm>
            <a:prstGeom prst="roundRect">
              <a:avLst>
                <a:gd name="adj" fmla="val 50000"/>
              </a:avLst>
            </a:prstGeom>
            <a:solidFill>
              <a:srgbClr val="00B0F0"/>
            </a:solidFill>
          </p:spPr>
          <p:txBody>
            <a:bodyPr wrap="square" lIns="0" tIns="0" rIns="0" bIns="0" rtlCol="0" anchor="t">
              <a:spAutoFit/>
            </a:bodyPr>
            <a:lstStyle/>
            <a:p>
              <a:pPr algn="ctr"/>
              <a:r>
                <a:rPr lang="en-US" sz="4000" b="1" dirty="0">
                  <a:solidFill>
                    <a:schemeClr val="bg1"/>
                  </a:solidFill>
                  <a:latin typeface="Arimo Bold"/>
                </a:rPr>
                <a:t>Agile Software Development </a:t>
              </a:r>
              <a:endParaRPr lang="en-US" sz="4000" b="1" dirty="0">
                <a:solidFill>
                  <a:schemeClr val="bg1"/>
                </a:solidFill>
                <a:latin typeface="Inter Bold"/>
              </a:endParaRPr>
            </a:p>
          </p:txBody>
        </p:sp>
        <p:sp>
          <p:nvSpPr>
            <p:cNvPr id="14" name="TextBox 14"/>
            <p:cNvSpPr txBox="1"/>
            <p:nvPr/>
          </p:nvSpPr>
          <p:spPr>
            <a:xfrm>
              <a:off x="81567" y="668063"/>
              <a:ext cx="9033393" cy="2808747"/>
            </a:xfrm>
            <a:prstGeom prst="rect">
              <a:avLst/>
            </a:prstGeom>
          </p:spPr>
          <p:txBody>
            <a:bodyPr wrap="square" lIns="0" tIns="0" rIns="0" bIns="0" rtlCol="0" anchor="t">
              <a:spAutoFit/>
            </a:bodyPr>
            <a:lstStyle/>
            <a:p>
              <a:pPr>
                <a:lnSpc>
                  <a:spcPts val="2493"/>
                </a:lnSpc>
              </a:pPr>
              <a:r>
                <a:rPr lang="en-US" sz="4800" b="1" dirty="0">
                  <a:solidFill>
                    <a:srgbClr val="342CD8"/>
                  </a:solidFill>
                  <a:latin typeface="Helvetica" pitchFamily="2" charset="0"/>
                </a:rPr>
                <a:t>ICT-5405</a:t>
              </a:r>
            </a:p>
            <a:p>
              <a:pPr>
                <a:lnSpc>
                  <a:spcPts val="2493"/>
                </a:lnSpc>
              </a:pPr>
              <a:endParaRPr lang="en-US" sz="3200" dirty="0">
                <a:solidFill>
                  <a:srgbClr val="2ED47B"/>
                </a:solidFill>
                <a:latin typeface="Space Boards DEMO"/>
              </a:endParaRPr>
            </a:p>
            <a:p>
              <a:r>
                <a:rPr lang="en-US" sz="3200" b="1" dirty="0">
                  <a:solidFill>
                    <a:srgbClr val="FF3131"/>
                  </a:solidFill>
                  <a:latin typeface="Helvetica" pitchFamily="2" charset="0"/>
                </a:rPr>
                <a:t>PROJECT MANAGEMENT AND QUALITY ASSURANCE</a:t>
              </a:r>
            </a:p>
            <a:p>
              <a:pPr>
                <a:lnSpc>
                  <a:spcPts val="2493"/>
                </a:lnSpc>
                <a:spcBef>
                  <a:spcPct val="0"/>
                </a:spcBef>
              </a:pPr>
              <a:endParaRPr lang="en-US" sz="3200" dirty="0">
                <a:solidFill>
                  <a:srgbClr val="242725"/>
                </a:solidFill>
                <a:latin typeface="Space Boards DEMO"/>
              </a:endParaRPr>
            </a:p>
          </p:txBody>
        </p:sp>
      </p:grpSp>
      <p:sp>
        <p:nvSpPr>
          <p:cNvPr id="16" name="Freeform 16"/>
          <p:cNvSpPr/>
          <p:nvPr/>
        </p:nvSpPr>
        <p:spPr>
          <a:xfrm>
            <a:off x="3098849" y="0"/>
            <a:ext cx="3657600" cy="283464"/>
          </a:xfrm>
          <a:custGeom>
            <a:avLst/>
            <a:gdLst/>
            <a:ahLst/>
            <a:cxnLst/>
            <a:rect l="l" t="t" r="r" b="b"/>
            <a:pathLst>
              <a:path w="3901440" h="302362">
                <a:moveTo>
                  <a:pt x="0" y="0"/>
                </a:moveTo>
                <a:lnTo>
                  <a:pt x="3901440" y="0"/>
                </a:lnTo>
                <a:lnTo>
                  <a:pt x="3901440" y="302362"/>
                </a:lnTo>
                <a:lnTo>
                  <a:pt x="0" y="3023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Freeform 17"/>
          <p:cNvSpPr/>
          <p:nvPr/>
        </p:nvSpPr>
        <p:spPr>
          <a:xfrm>
            <a:off x="6241423" y="0"/>
            <a:ext cx="2902577" cy="283464"/>
          </a:xfrm>
          <a:custGeom>
            <a:avLst/>
            <a:gdLst/>
            <a:ahLst/>
            <a:cxnLst/>
            <a:rect l="l" t="t" r="r" b="b"/>
            <a:pathLst>
              <a:path w="3901440" h="302362">
                <a:moveTo>
                  <a:pt x="0" y="0"/>
                </a:moveTo>
                <a:lnTo>
                  <a:pt x="3901440" y="0"/>
                </a:lnTo>
                <a:lnTo>
                  <a:pt x="3901440" y="302362"/>
                </a:lnTo>
                <a:lnTo>
                  <a:pt x="0" y="3023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 name="Oval 1">
            <a:extLst>
              <a:ext uri="{FF2B5EF4-FFF2-40B4-BE49-F238E27FC236}">
                <a16:creationId xmlns:a16="http://schemas.microsoft.com/office/drawing/2014/main" id="{9F15702D-5B7D-563E-C358-245A265BD5CA}"/>
              </a:ext>
            </a:extLst>
          </p:cNvPr>
          <p:cNvSpPr/>
          <p:nvPr/>
        </p:nvSpPr>
        <p:spPr>
          <a:xfrm>
            <a:off x="391778" y="3522918"/>
            <a:ext cx="1193853" cy="1193853"/>
          </a:xfrm>
          <a:prstGeom prst="ellipse">
            <a:avLst/>
          </a:prstGeom>
          <a:solidFill>
            <a:srgbClr val="342C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Helvetica" pitchFamily="2" charset="0"/>
              </a:rPr>
              <a:t>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4" name="Content Placeholder 2"/>
          <p:cNvSpPr>
            <a:spLocks noGrp="1"/>
          </p:cNvSpPr>
          <p:nvPr>
            <p:ph idx="1"/>
          </p:nvPr>
        </p:nvSpPr>
        <p:spPr>
          <a:xfrm>
            <a:off x="535940" y="1589658"/>
            <a:ext cx="7984490" cy="4582542"/>
          </a:xfrm>
        </p:spPr>
        <p:txBody>
          <a:bodyPr>
            <a:normAutofit/>
          </a:bodyPr>
          <a:lstStyle/>
          <a:p>
            <a:r>
              <a:rPr lang="en-US" sz="2200" dirty="0"/>
              <a:t>We are uncovering better ways of developing software by doing it and helping others do it. Through this work we have come to value:</a:t>
            </a:r>
            <a:endParaRPr lang="en-GB" sz="2200" dirty="0"/>
          </a:p>
          <a:p>
            <a:pPr marL="1257300" lvl="2" indent="-342900">
              <a:buFont typeface="Arial" panose="020B0604020202020204" pitchFamily="34" charset="0"/>
              <a:buChar char="•"/>
            </a:pPr>
            <a:r>
              <a:rPr lang="en-US" sz="2000" b="1" dirty="0"/>
              <a:t>Individuals and interactions </a:t>
            </a:r>
            <a:r>
              <a:rPr lang="en-US" sz="2000" dirty="0">
                <a:solidFill>
                  <a:schemeClr val="accent1">
                    <a:lumMod val="75000"/>
                  </a:schemeClr>
                </a:solidFill>
              </a:rPr>
              <a:t>over processes and tools</a:t>
            </a:r>
          </a:p>
          <a:p>
            <a:pPr marL="1257300" lvl="2" indent="-342900">
              <a:buFont typeface="Arial" panose="020B0604020202020204" pitchFamily="34" charset="0"/>
              <a:buChar char="•"/>
            </a:pPr>
            <a:r>
              <a:rPr lang="en-US" sz="2000" b="1" dirty="0"/>
              <a:t>Working software </a:t>
            </a:r>
            <a:r>
              <a:rPr lang="en-US" sz="2000" dirty="0">
                <a:solidFill>
                  <a:schemeClr val="accent1">
                    <a:lumMod val="75000"/>
                  </a:schemeClr>
                </a:solidFill>
              </a:rPr>
              <a:t>over comprehensive documentation</a:t>
            </a:r>
          </a:p>
          <a:p>
            <a:pPr marL="1257300" lvl="2" indent="-342900">
              <a:buFont typeface="Arial" panose="020B0604020202020204" pitchFamily="34" charset="0"/>
              <a:buChar char="•"/>
            </a:pPr>
            <a:r>
              <a:rPr lang="en-US" sz="2000" b="1" dirty="0"/>
              <a:t>Customer collaboration </a:t>
            </a:r>
            <a:r>
              <a:rPr lang="en-US" sz="2000" dirty="0">
                <a:solidFill>
                  <a:schemeClr val="accent1">
                    <a:lumMod val="75000"/>
                  </a:schemeClr>
                </a:solidFill>
              </a:rPr>
              <a:t>over contract negotiation</a:t>
            </a:r>
          </a:p>
          <a:p>
            <a:pPr marL="1257300" lvl="2" indent="-342900">
              <a:buFont typeface="Arial" panose="020B0604020202020204" pitchFamily="34" charset="0"/>
              <a:buChar char="•"/>
            </a:pPr>
            <a:r>
              <a:rPr lang="en-US" sz="2000" b="1" dirty="0"/>
              <a:t>Responding to change </a:t>
            </a:r>
            <a:r>
              <a:rPr lang="en-US" sz="2000" dirty="0">
                <a:solidFill>
                  <a:schemeClr val="accent1">
                    <a:lumMod val="75000"/>
                  </a:schemeClr>
                </a:solidFill>
              </a:rPr>
              <a:t>over following a plan </a:t>
            </a:r>
            <a:endParaRPr lang="en-GB" sz="2000" dirty="0">
              <a:solidFill>
                <a:schemeClr val="accent1">
                  <a:lumMod val="75000"/>
                </a:schemeClr>
              </a:solidFill>
            </a:endParaRPr>
          </a:p>
          <a:p>
            <a:r>
              <a:rPr lang="en-US" sz="2200" dirty="0"/>
              <a:t>That is, while there is value in the items on the right, we value the items on the left more.</a:t>
            </a:r>
            <a:r>
              <a:rPr lang="en-GB" sz="2200" dirty="0"/>
              <a:t> </a:t>
            </a:r>
            <a:endParaRPr lang="en-US" sz="2200" dirty="0"/>
          </a:p>
        </p:txBody>
      </p:sp>
      <p:sp>
        <p:nvSpPr>
          <p:cNvPr id="5" name="Slide Number Placeholder 4"/>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10</a:t>
            </a:fld>
            <a:endParaRPr lang="en-US"/>
          </a:p>
        </p:txBody>
      </p:sp>
    </p:spTree>
    <p:extLst>
      <p:ext uri="{BB962C8B-B14F-4D97-AF65-F5344CB8AC3E}">
        <p14:creationId xmlns:p14="http://schemas.microsoft.com/office/powerpoint/2010/main" val="228316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auto">
              <a:spcAft>
                <a:spcPts val="0"/>
              </a:spcAft>
              <a:defRPr/>
            </a:pPr>
            <a:r>
              <a:rPr lang="en-US" sz="3200" dirty="0"/>
              <a:t>Characteristics of Agile Software Development</a:t>
            </a:r>
          </a:p>
        </p:txBody>
      </p:sp>
      <p:sp>
        <p:nvSpPr>
          <p:cNvPr id="9219" name="Content Placeholder 2"/>
          <p:cNvSpPr>
            <a:spLocks noGrp="1"/>
          </p:cNvSpPr>
          <p:nvPr>
            <p:ph idx="1"/>
          </p:nvPr>
        </p:nvSpPr>
        <p:spPr>
          <a:xfrm>
            <a:off x="381000" y="1676400"/>
            <a:ext cx="8229600" cy="4625975"/>
          </a:xfrm>
        </p:spPr>
        <p:txBody>
          <a:bodyPr rtlCol="0">
            <a:normAutofit/>
          </a:bodyPr>
          <a:lstStyle/>
          <a:p>
            <a:pPr marL="438912" indent="-320040" fontAlgn="auto">
              <a:spcBef>
                <a:spcPts val="600"/>
              </a:spcBef>
              <a:spcAft>
                <a:spcPts val="600"/>
              </a:spcAft>
              <a:buFont typeface="Wingdings 2"/>
              <a:buChar char=""/>
              <a:defRPr/>
            </a:pPr>
            <a:r>
              <a:rPr lang="en-US" sz="2400" dirty="0"/>
              <a:t>Light Weighted methodology</a:t>
            </a:r>
          </a:p>
          <a:p>
            <a:pPr marL="438912" indent="-320040" fontAlgn="auto">
              <a:spcBef>
                <a:spcPts val="600"/>
              </a:spcBef>
              <a:spcAft>
                <a:spcPts val="600"/>
              </a:spcAft>
              <a:buFont typeface="Wingdings 2"/>
              <a:buChar char=""/>
              <a:defRPr/>
            </a:pPr>
            <a:r>
              <a:rPr lang="en-US" sz="2400" dirty="0"/>
              <a:t>Small to medium sized teams</a:t>
            </a:r>
          </a:p>
          <a:p>
            <a:pPr marL="438912" indent="-320040" fontAlgn="auto">
              <a:spcBef>
                <a:spcPts val="600"/>
              </a:spcBef>
              <a:spcAft>
                <a:spcPts val="600"/>
              </a:spcAft>
              <a:buFont typeface="Wingdings 2"/>
              <a:buChar char=""/>
              <a:defRPr/>
            </a:pPr>
            <a:r>
              <a:rPr lang="en-US" sz="2400" dirty="0"/>
              <a:t>vague and/or changing requirements</a:t>
            </a:r>
          </a:p>
          <a:p>
            <a:pPr marL="438912" indent="-320040" fontAlgn="auto">
              <a:spcBef>
                <a:spcPts val="600"/>
              </a:spcBef>
              <a:spcAft>
                <a:spcPts val="600"/>
              </a:spcAft>
              <a:buFont typeface="Wingdings 2"/>
              <a:buChar char=""/>
              <a:defRPr/>
            </a:pPr>
            <a:r>
              <a:rPr lang="en-US" sz="2400" dirty="0"/>
              <a:t>vague and/or changing techniques</a:t>
            </a:r>
          </a:p>
          <a:p>
            <a:pPr marL="438912" indent="-320040" fontAlgn="auto">
              <a:spcBef>
                <a:spcPts val="600"/>
              </a:spcBef>
              <a:spcAft>
                <a:spcPts val="600"/>
              </a:spcAft>
              <a:buFont typeface="Wingdings 2"/>
              <a:buChar char=""/>
              <a:defRPr/>
            </a:pPr>
            <a:r>
              <a:rPr lang="en-US" sz="2400" dirty="0"/>
              <a:t>Simple design</a:t>
            </a:r>
          </a:p>
          <a:p>
            <a:pPr marL="438912" indent="-320040" fontAlgn="auto">
              <a:spcBef>
                <a:spcPts val="600"/>
              </a:spcBef>
              <a:spcAft>
                <a:spcPts val="600"/>
              </a:spcAft>
              <a:buFont typeface="Wingdings 2"/>
              <a:buChar char=""/>
              <a:defRPr/>
            </a:pPr>
            <a:r>
              <a:rPr lang="en-US" sz="2400" dirty="0"/>
              <a:t>Minimal system into production</a:t>
            </a:r>
          </a:p>
          <a:p>
            <a:pPr marL="438912" indent="-320040" fontAlgn="auto">
              <a:lnSpc>
                <a:spcPct val="150000"/>
              </a:lnSpc>
              <a:spcBef>
                <a:spcPts val="600"/>
              </a:spcBef>
              <a:spcAft>
                <a:spcPts val="600"/>
              </a:spcAft>
              <a:buFont typeface="Wingdings 2" pitchFamily="18" charset="2"/>
              <a:buNone/>
              <a:defRPr/>
            </a:pPr>
            <a:endParaRPr lang="en-US" sz="2400" dirty="0"/>
          </a:p>
          <a:p>
            <a:pPr marL="438912" indent="-320040" fontAlgn="auto">
              <a:lnSpc>
                <a:spcPct val="150000"/>
              </a:lnSpc>
              <a:spcBef>
                <a:spcPts val="600"/>
              </a:spcBef>
              <a:spcAft>
                <a:spcPts val="600"/>
              </a:spcAft>
              <a:buFont typeface="Wingdings 2" pitchFamily="18" charset="2"/>
              <a:buNone/>
              <a:defRPr/>
            </a:pPr>
            <a:endParaRPr lang="en-US" sz="2400" dirty="0"/>
          </a:p>
        </p:txBody>
      </p:sp>
      <p:sp>
        <p:nvSpPr>
          <p:cNvPr id="3" name="Slide Number Placeholder 2"/>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fontAlgn="auto">
              <a:spcAft>
                <a:spcPts val="0"/>
              </a:spcAft>
              <a:defRPr/>
            </a:pPr>
            <a:r>
              <a:rPr lang="en-US" dirty="0"/>
              <a:t>The Benefits of Being Agile .. </a:t>
            </a:r>
          </a:p>
        </p:txBody>
      </p:sp>
      <p:sp>
        <p:nvSpPr>
          <p:cNvPr id="21507" name="Rectangle 3"/>
          <p:cNvSpPr>
            <a:spLocks noGrp="1" noChangeArrowheads="1"/>
          </p:cNvSpPr>
          <p:nvPr>
            <p:ph type="body" idx="1"/>
          </p:nvPr>
        </p:nvSpPr>
        <p:spPr>
          <a:xfrm>
            <a:off x="457200" y="1600200"/>
            <a:ext cx="8229600" cy="5601533"/>
          </a:xfrm>
        </p:spPr>
        <p:txBody>
          <a:bodyPr/>
          <a:lstStyle/>
          <a:p>
            <a:r>
              <a:rPr lang="en-US" sz="2400" b="1" dirty="0"/>
              <a:t>Reducing Risk</a:t>
            </a:r>
            <a:r>
              <a:rPr lang="en-US" sz="2400" dirty="0"/>
              <a:t> – The benefits from improved control and improved communication lead to reduced risks. Examples of risks include:</a:t>
            </a:r>
          </a:p>
          <a:p>
            <a:pPr lvl="1"/>
            <a:r>
              <a:rPr lang="en-US" sz="2000" b="1" dirty="0"/>
              <a:t>Risk of building (or doing) the wrong thing.</a:t>
            </a:r>
            <a:r>
              <a:rPr lang="en-US" sz="2000" dirty="0"/>
              <a:t> Did the sponsor get what they asked for but not what they actually wanted?</a:t>
            </a:r>
          </a:p>
          <a:p>
            <a:pPr lvl="1"/>
            <a:endParaRPr lang="en-US" sz="2000" dirty="0"/>
          </a:p>
          <a:p>
            <a:pPr lvl="1"/>
            <a:r>
              <a:rPr lang="en-US" sz="2000" b="1" dirty="0"/>
              <a:t>Risk of building the right thing poorly.</a:t>
            </a:r>
            <a:r>
              <a:rPr lang="en-US" sz="2000" dirty="0"/>
              <a:t>  For example, was the product poorly crafted. Was it  thoroughly tested as a part of each iteration? Is the final produce extensible?</a:t>
            </a:r>
          </a:p>
          <a:p>
            <a:pPr lvl="1"/>
            <a:endParaRPr lang="en-US" sz="2000" dirty="0"/>
          </a:p>
          <a:p>
            <a:pPr lvl="1"/>
            <a:r>
              <a:rPr lang="en-US" sz="2000" b="1" dirty="0"/>
              <a:t>Risk of being placed into an endless cycle of design updates and reviews</a:t>
            </a:r>
            <a:r>
              <a:rPr lang="en-US" sz="2000" dirty="0"/>
              <a:t> due to changing requirements or high levels of complexity</a:t>
            </a:r>
          </a:p>
          <a:p>
            <a:pPr lvl="1"/>
            <a:endParaRPr lang="en-US" sz="2000" b="1" dirty="0"/>
          </a:p>
          <a:p>
            <a:r>
              <a:rPr lang="en-US" sz="2000" b="1" dirty="0"/>
              <a:t>Relief from continual design revisions</a:t>
            </a:r>
            <a:r>
              <a:rPr lang="en-US" sz="2000" dirty="0"/>
              <a:t> -- Agile Methods are of the </a:t>
            </a:r>
            <a:r>
              <a:rPr lang="en-US" sz="2000" b="1" dirty="0"/>
              <a:t>most benefit</a:t>
            </a:r>
            <a:r>
              <a:rPr lang="en-US" sz="2000" dirty="0"/>
              <a:t> when applied to projects where the </a:t>
            </a:r>
            <a:r>
              <a:rPr lang="en-US" sz="2000" b="1" dirty="0"/>
              <a:t>requirements are either unclear or evolving.</a:t>
            </a:r>
          </a:p>
          <a:p>
            <a:pPr lvl="1"/>
            <a:endParaRPr lang="en-US"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Autofit/>
          </a:bodyPr>
          <a:lstStyle/>
          <a:p>
            <a:pPr fontAlgn="auto">
              <a:spcAft>
                <a:spcPts val="0"/>
              </a:spcAft>
              <a:defRPr/>
            </a:pPr>
            <a:r>
              <a:rPr lang="en-US" sz="3200" dirty="0"/>
              <a:t>The Benefits of Being Agile -- Improved Control</a:t>
            </a:r>
          </a:p>
        </p:txBody>
      </p:sp>
      <p:sp>
        <p:nvSpPr>
          <p:cNvPr id="23555" name="Rectangle 3"/>
          <p:cNvSpPr>
            <a:spLocks noGrp="1" noChangeArrowheads="1"/>
          </p:cNvSpPr>
          <p:nvPr>
            <p:ph type="body" idx="1"/>
          </p:nvPr>
        </p:nvSpPr>
        <p:spPr>
          <a:xfrm>
            <a:off x="381000" y="1600200"/>
            <a:ext cx="8458200" cy="4001095"/>
          </a:xfrm>
        </p:spPr>
        <p:txBody>
          <a:bodyPr/>
          <a:lstStyle/>
          <a:p>
            <a:pPr marL="342900" indent="-342900">
              <a:buFont typeface="Arial" panose="020B0604020202020204" pitchFamily="34" charset="0"/>
              <a:buChar char="•"/>
            </a:pPr>
            <a:r>
              <a:rPr lang="en-US" sz="2000" dirty="0"/>
              <a:t>Agile methods allow the Project Manager to their control over the project in high change environment. Utilizing less rigid, yet structured agile methodologies, control is through a number of mechanisms.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Frequent delivery of working code allows progress to be objectively measured.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Early and frequent stakeholder feedback allows the Project Manager to redirect project priorities when needed to ensure that real value is delivered.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Misunderstandings are cleared up early in the  project life-cycle.</a:t>
            </a:r>
            <a:endParaRPr lang="en-US" sz="1400" dirty="0"/>
          </a:p>
          <a:p>
            <a:pPr lvl="1"/>
            <a:endParaRPr lang="en-US" sz="2000" b="1"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pPr fontAlgn="auto">
              <a:spcAft>
                <a:spcPts val="0"/>
              </a:spcAft>
              <a:defRPr/>
            </a:pPr>
            <a:r>
              <a:rPr lang="en-US" sz="3200" dirty="0"/>
              <a:t>The Benefits of Being Agile (Improved Control) ..</a:t>
            </a:r>
          </a:p>
        </p:txBody>
      </p:sp>
      <p:sp>
        <p:nvSpPr>
          <p:cNvPr id="15363" name="Rectangle 3"/>
          <p:cNvSpPr>
            <a:spLocks noGrp="1" noChangeArrowheads="1"/>
          </p:cNvSpPr>
          <p:nvPr>
            <p:ph type="body" idx="1"/>
          </p:nvPr>
        </p:nvSpPr>
        <p:spPr>
          <a:xfrm>
            <a:off x="304800" y="1600200"/>
            <a:ext cx="8458200" cy="4625975"/>
          </a:xfrm>
        </p:spPr>
        <p:txBody>
          <a:bodyPr rtlCol="0">
            <a:normAutofit/>
          </a:bodyPr>
          <a:lstStyle/>
          <a:p>
            <a:pPr marL="438912" lvl="1" indent="-320040" fontAlgn="auto">
              <a:spcBef>
                <a:spcPts val="0"/>
              </a:spcBef>
              <a:spcAft>
                <a:spcPts val="0"/>
              </a:spcAft>
              <a:buClr>
                <a:schemeClr val="accent1"/>
              </a:buClr>
              <a:buSzPct val="80000"/>
              <a:buFont typeface="Wingdings 2"/>
              <a:buChar char=""/>
              <a:defRPr/>
            </a:pPr>
            <a:r>
              <a:rPr lang="en-US" dirty="0"/>
              <a:t>The sponsor is able to end the project earlier than scheduled and still receive value.</a:t>
            </a:r>
          </a:p>
          <a:p>
            <a:pPr marL="438912" lvl="1" indent="-320040" fontAlgn="auto">
              <a:spcBef>
                <a:spcPts val="0"/>
              </a:spcBef>
              <a:spcAft>
                <a:spcPts val="0"/>
              </a:spcAft>
              <a:buClr>
                <a:schemeClr val="accent1"/>
              </a:buClr>
              <a:buSzPct val="80000"/>
              <a:buFont typeface="Wingdings 2"/>
              <a:buChar char=""/>
              <a:defRPr/>
            </a:pPr>
            <a:endParaRPr lang="en-US" dirty="0"/>
          </a:p>
          <a:p>
            <a:pPr marL="438912" indent="-320040" fontAlgn="auto">
              <a:spcBef>
                <a:spcPts val="0"/>
              </a:spcBef>
              <a:spcAft>
                <a:spcPts val="0"/>
              </a:spcAft>
              <a:buFont typeface="Wingdings 2"/>
              <a:buChar char=""/>
              <a:defRPr/>
            </a:pPr>
            <a:r>
              <a:rPr lang="en-US" dirty="0"/>
              <a:t>Short daily meetings allow team members to share both successes and problems with each other.  Each team member should share:</a:t>
            </a:r>
          </a:p>
          <a:p>
            <a:pPr marL="731520" lvl="1" indent="-274320" fontAlgn="auto">
              <a:spcAft>
                <a:spcPts val="0"/>
              </a:spcAft>
              <a:buFont typeface="Wingdings"/>
              <a:buChar char=""/>
              <a:defRPr/>
            </a:pPr>
            <a:r>
              <a:rPr lang="en-US" dirty="0"/>
              <a:t>What they have just completed (so that team members working on dependent tasks are notified).</a:t>
            </a:r>
          </a:p>
          <a:p>
            <a:pPr marL="731520" lvl="1" indent="-274320" fontAlgn="auto">
              <a:spcAft>
                <a:spcPts val="0"/>
              </a:spcAft>
              <a:buFont typeface="Wingdings"/>
              <a:buChar char=""/>
              <a:defRPr/>
            </a:pPr>
            <a:r>
              <a:rPr lang="en-US" dirty="0"/>
              <a:t>What are they going to work on next (allows other team members to contribute information that may be helpful to the task).</a:t>
            </a:r>
          </a:p>
          <a:p>
            <a:pPr marL="731520" lvl="1" indent="-274320" fontAlgn="auto">
              <a:spcAft>
                <a:spcPts val="0"/>
              </a:spcAft>
              <a:buFont typeface="Wingdings"/>
              <a:buChar char=""/>
              <a:defRPr/>
            </a:pPr>
            <a:r>
              <a:rPr lang="en-US" dirty="0"/>
              <a:t>Issues that are slowing down or halting their progress (so that other team members and/or the Project Manager can provide assistance).</a:t>
            </a:r>
          </a:p>
          <a:p>
            <a:pPr marL="731520" lvl="1" indent="-274320" fontAlgn="auto">
              <a:spcAft>
                <a:spcPts val="0"/>
              </a:spcAft>
              <a:buFont typeface="Wingdings" pitchFamily="2" charset="2"/>
              <a:buNone/>
              <a:defRPr/>
            </a:pPr>
            <a:endParaRPr lang="en-US"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dirty="0"/>
              <a:t>Agile – Challenges</a:t>
            </a:r>
          </a:p>
        </p:txBody>
      </p:sp>
      <p:sp>
        <p:nvSpPr>
          <p:cNvPr id="27651" name="Rectangle 3"/>
          <p:cNvSpPr>
            <a:spLocks noGrp="1" noChangeArrowheads="1"/>
          </p:cNvSpPr>
          <p:nvPr>
            <p:ph type="body" idx="1"/>
          </p:nvPr>
        </p:nvSpPr>
        <p:spPr>
          <a:xfrm>
            <a:off x="535940" y="1589659"/>
            <a:ext cx="7984490" cy="5010539"/>
          </a:xfrm>
        </p:spPr>
        <p:txBody>
          <a:bodyPr/>
          <a:lstStyle/>
          <a:p>
            <a:pPr marL="119062" indent="0">
              <a:lnSpc>
                <a:spcPct val="150000"/>
              </a:lnSpc>
              <a:buNone/>
            </a:pPr>
            <a:r>
              <a:rPr lang="en-US" dirty="0">
                <a:solidFill>
                  <a:srgbClr val="FF542A"/>
                </a:solidFill>
              </a:rPr>
              <a:t>1. Lack of Agile Knowledge &amp; Experience</a:t>
            </a:r>
          </a:p>
          <a:p>
            <a:pPr marL="342900" indent="-342900">
              <a:lnSpc>
                <a:spcPct val="150000"/>
              </a:lnSpc>
              <a:buFont typeface="Arial" panose="020B0604020202020204" pitchFamily="34" charset="0"/>
              <a:buChar char="•"/>
            </a:pPr>
            <a:r>
              <a:rPr lang="en-US" sz="2000" dirty="0"/>
              <a:t>Teams unfamiliar with Agile struggle with concepts like sprints, user stories, and continuous delivery.</a:t>
            </a:r>
          </a:p>
          <a:p>
            <a:pPr marL="342900" indent="-342900">
              <a:lnSpc>
                <a:spcPct val="150000"/>
              </a:lnSpc>
              <a:buFont typeface="Arial" panose="020B0604020202020204" pitchFamily="34" charset="0"/>
              <a:buChar char="•"/>
            </a:pPr>
            <a:r>
              <a:rPr lang="en-US" sz="2000" dirty="0"/>
              <a:t>Requires proper training and mentoring.</a:t>
            </a:r>
          </a:p>
          <a:p>
            <a:pPr marL="119062" indent="0">
              <a:lnSpc>
                <a:spcPct val="150000"/>
              </a:lnSpc>
              <a:buNone/>
            </a:pPr>
            <a:r>
              <a:rPr lang="en-US" dirty="0">
                <a:solidFill>
                  <a:srgbClr val="FF542A"/>
                </a:solidFill>
              </a:rPr>
              <a:t>2. Poor Team Collaboration</a:t>
            </a:r>
          </a:p>
          <a:p>
            <a:pPr marL="342900" indent="-342900">
              <a:lnSpc>
                <a:spcPct val="150000"/>
              </a:lnSpc>
              <a:buFont typeface="Arial" panose="020B0604020202020204" pitchFamily="34" charset="0"/>
              <a:buChar char="•"/>
            </a:pPr>
            <a:r>
              <a:rPr lang="en-US" sz="2000" dirty="0"/>
              <a:t>Agile depends on strong communication, but remote teams or siloed departments can make collaboration difficult.</a:t>
            </a:r>
          </a:p>
          <a:p>
            <a:pPr marL="342900" indent="-342900">
              <a:lnSpc>
                <a:spcPct val="150000"/>
              </a:lnSpc>
              <a:buFont typeface="Arial" panose="020B0604020202020204" pitchFamily="34" charset="0"/>
              <a:buChar char="•"/>
            </a:pPr>
            <a:r>
              <a:rPr lang="en-US" sz="2000" dirty="0"/>
              <a:t>Lack of face-to-face interactions (especially in distributed teams) can impact effectiveness.</a:t>
            </a:r>
          </a:p>
          <a:p>
            <a:pPr marL="119062" indent="0">
              <a:lnSpc>
                <a:spcPct val="150000"/>
              </a:lnSpc>
              <a:buNone/>
            </a:pPr>
            <a:endParaRPr lang="en-US" dirty="0"/>
          </a:p>
        </p:txBody>
      </p:sp>
      <p:sp>
        <p:nvSpPr>
          <p:cNvPr id="2" name="Slide Number Placeholder 1"/>
          <p:cNvSpPr>
            <a:spLocks noGrp="1"/>
          </p:cNvSpPr>
          <p:nvPr>
            <p:ph type="sldNum" sz="quarter" idx="4294967295"/>
          </p:nvPr>
        </p:nvSpPr>
        <p:spPr>
          <a:xfrm>
            <a:off x="8410575"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2848-2055-E702-1937-305C3DCED9CB}"/>
            </a:ext>
          </a:extLst>
        </p:cNvPr>
        <p:cNvGrpSpPr/>
        <p:nvPr/>
      </p:nvGrpSpPr>
      <p:grpSpPr>
        <a:xfrm>
          <a:off x="0" y="0"/>
          <a:ext cx="0" cy="0"/>
          <a:chOff x="0" y="0"/>
          <a:chExt cx="0" cy="0"/>
        </a:xfrm>
      </p:grpSpPr>
      <p:sp>
        <p:nvSpPr>
          <p:cNvPr id="19458" name="Rectangle 2">
            <a:extLst>
              <a:ext uri="{FF2B5EF4-FFF2-40B4-BE49-F238E27FC236}">
                <a16:creationId xmlns:a16="http://schemas.microsoft.com/office/drawing/2014/main" id="{8639E03D-BE29-7777-4FCA-BC6E0ACB2F38}"/>
              </a:ext>
            </a:extLst>
          </p:cNvPr>
          <p:cNvSpPr>
            <a:spLocks noGrp="1" noChangeArrowheads="1"/>
          </p:cNvSpPr>
          <p:nvPr>
            <p:ph type="title"/>
          </p:nvPr>
        </p:nvSpPr>
        <p:spPr/>
        <p:txBody>
          <a:bodyPr/>
          <a:lstStyle/>
          <a:p>
            <a:pPr fontAlgn="auto">
              <a:spcAft>
                <a:spcPts val="0"/>
              </a:spcAft>
              <a:defRPr/>
            </a:pPr>
            <a:r>
              <a:rPr lang="en-US" dirty="0"/>
              <a:t>Agile – Challenges</a:t>
            </a:r>
          </a:p>
        </p:txBody>
      </p:sp>
      <p:sp>
        <p:nvSpPr>
          <p:cNvPr id="27651" name="Rectangle 3">
            <a:extLst>
              <a:ext uri="{FF2B5EF4-FFF2-40B4-BE49-F238E27FC236}">
                <a16:creationId xmlns:a16="http://schemas.microsoft.com/office/drawing/2014/main" id="{E9B8A8C6-699C-6D60-953A-C8EC7ADBCEB3}"/>
              </a:ext>
            </a:extLst>
          </p:cNvPr>
          <p:cNvSpPr>
            <a:spLocks noGrp="1" noChangeArrowheads="1"/>
          </p:cNvSpPr>
          <p:nvPr>
            <p:ph type="body" idx="1"/>
          </p:nvPr>
        </p:nvSpPr>
        <p:spPr>
          <a:xfrm>
            <a:off x="430696" y="1622974"/>
            <a:ext cx="8229600" cy="5206490"/>
          </a:xfrm>
        </p:spPr>
        <p:txBody>
          <a:bodyPr/>
          <a:lstStyle/>
          <a:p>
            <a:pPr marL="119062" indent="0">
              <a:lnSpc>
                <a:spcPct val="150000"/>
              </a:lnSpc>
              <a:buNone/>
            </a:pPr>
            <a:r>
              <a:rPr lang="en-US" dirty="0">
                <a:solidFill>
                  <a:srgbClr val="FF542A"/>
                </a:solidFill>
              </a:rPr>
              <a:t>3. Customer &amp; Stakeholder Involvement</a:t>
            </a:r>
          </a:p>
          <a:p>
            <a:pPr marL="342900" indent="-342900">
              <a:lnSpc>
                <a:spcPct val="150000"/>
              </a:lnSpc>
              <a:buFont typeface="Arial" panose="020B0604020202020204" pitchFamily="34" charset="0"/>
              <a:buChar char="•"/>
            </a:pPr>
            <a:r>
              <a:rPr lang="en-US" sz="2000" dirty="0"/>
              <a:t>Agile requires continuous feedback, but stakeholders may not always be available or engaged.</a:t>
            </a:r>
          </a:p>
          <a:p>
            <a:pPr marL="342900" indent="-342900">
              <a:lnSpc>
                <a:spcPct val="150000"/>
              </a:lnSpc>
              <a:buFont typeface="Arial" panose="020B0604020202020204" pitchFamily="34" charset="0"/>
              <a:buChar char="•"/>
            </a:pPr>
            <a:r>
              <a:rPr lang="en-US" sz="2000" dirty="0"/>
              <a:t>Lack of involvement can lead to mismatched expectations.</a:t>
            </a:r>
          </a:p>
          <a:p>
            <a:pPr>
              <a:lnSpc>
                <a:spcPct val="150000"/>
              </a:lnSpc>
            </a:pPr>
            <a:endParaRPr lang="en-US" sz="2000" dirty="0"/>
          </a:p>
          <a:p>
            <a:pPr marL="119062" indent="0">
              <a:lnSpc>
                <a:spcPct val="150000"/>
              </a:lnSpc>
              <a:buNone/>
            </a:pPr>
            <a:r>
              <a:rPr lang="en-US" dirty="0">
                <a:solidFill>
                  <a:srgbClr val="FF542A"/>
                </a:solidFill>
              </a:rPr>
              <a:t>4. Inconsistent Documentation</a:t>
            </a:r>
          </a:p>
          <a:p>
            <a:pPr marL="342900" indent="-342900">
              <a:lnSpc>
                <a:spcPct val="150000"/>
              </a:lnSpc>
              <a:buFont typeface="Arial" panose="020B0604020202020204" pitchFamily="34" charset="0"/>
              <a:buChar char="•"/>
            </a:pPr>
            <a:r>
              <a:rPr lang="en-US" sz="2000" dirty="0"/>
              <a:t>Agile prioritizes working software over extensive documentation, which can cause issues for maintenance or compliance.</a:t>
            </a:r>
          </a:p>
          <a:p>
            <a:pPr marL="342900" indent="-342900">
              <a:lnSpc>
                <a:spcPct val="150000"/>
              </a:lnSpc>
              <a:buFont typeface="Arial" panose="020B0604020202020204" pitchFamily="34" charset="0"/>
              <a:buChar char="•"/>
            </a:pPr>
            <a:r>
              <a:rPr lang="en-US" sz="2000" dirty="0"/>
              <a:t>New team members may struggle to understand past decisions without proper records.</a:t>
            </a:r>
          </a:p>
          <a:p>
            <a:pPr>
              <a:lnSpc>
                <a:spcPct val="150000"/>
              </a:lnSpc>
            </a:pPr>
            <a:endParaRPr lang="en-US" sz="2000" dirty="0"/>
          </a:p>
        </p:txBody>
      </p:sp>
      <p:sp>
        <p:nvSpPr>
          <p:cNvPr id="2" name="Slide Number Placeholder 1">
            <a:extLst>
              <a:ext uri="{FF2B5EF4-FFF2-40B4-BE49-F238E27FC236}">
                <a16:creationId xmlns:a16="http://schemas.microsoft.com/office/drawing/2014/main" id="{EE2312F6-EEF6-169B-6F93-EBAF090F3995}"/>
              </a:ext>
            </a:extLst>
          </p:cNvPr>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16</a:t>
            </a:fld>
            <a:endParaRPr lang="en-US"/>
          </a:p>
        </p:txBody>
      </p:sp>
    </p:spTree>
    <p:extLst>
      <p:ext uri="{BB962C8B-B14F-4D97-AF65-F5344CB8AC3E}">
        <p14:creationId xmlns:p14="http://schemas.microsoft.com/office/powerpoint/2010/main" val="2278497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fontAlgn="auto">
              <a:spcAft>
                <a:spcPts val="0"/>
              </a:spcAft>
              <a:defRPr/>
            </a:pPr>
            <a:r>
              <a:rPr lang="en-US">
                <a:solidFill>
                  <a:schemeClr val="accent1">
                    <a:satMod val="150000"/>
                  </a:schemeClr>
                </a:solidFill>
              </a:rPr>
              <a:t>Existing Agile Methods</a:t>
            </a:r>
          </a:p>
        </p:txBody>
      </p:sp>
      <p:sp>
        <p:nvSpPr>
          <p:cNvPr id="32771" name="Content Placeholder 2"/>
          <p:cNvSpPr>
            <a:spLocks noGrp="1"/>
          </p:cNvSpPr>
          <p:nvPr>
            <p:ph idx="1"/>
          </p:nvPr>
        </p:nvSpPr>
        <p:spPr>
          <a:xfrm>
            <a:off x="492352" y="1676400"/>
            <a:ext cx="8270647" cy="3508653"/>
          </a:xfrm>
        </p:spPr>
        <p:txBody>
          <a:bodyPr/>
          <a:lstStyle/>
          <a:p>
            <a:pPr marL="342900" indent="-342900">
              <a:spcAft>
                <a:spcPts val="1200"/>
              </a:spcAft>
              <a:buFont typeface="Arial" panose="020B0604020202020204" pitchFamily="34" charset="0"/>
              <a:buChar char="•"/>
            </a:pPr>
            <a:r>
              <a:rPr lang="en-US" sz="2400" dirty="0"/>
              <a:t>Extreme Programming (XP)</a:t>
            </a:r>
          </a:p>
          <a:p>
            <a:pPr marL="342900" indent="-342900">
              <a:spcAft>
                <a:spcPts val="1200"/>
              </a:spcAft>
              <a:buFont typeface="Arial" panose="020B0604020202020204" pitchFamily="34" charset="0"/>
              <a:buChar char="•"/>
            </a:pPr>
            <a:r>
              <a:rPr lang="en-US" sz="2400" dirty="0"/>
              <a:t>Scrum</a:t>
            </a:r>
          </a:p>
          <a:p>
            <a:pPr marL="342900" indent="-342900">
              <a:spcAft>
                <a:spcPts val="1200"/>
              </a:spcAft>
              <a:buFont typeface="Arial" panose="020B0604020202020204" pitchFamily="34" charset="0"/>
              <a:buChar char="•"/>
            </a:pPr>
            <a:r>
              <a:rPr lang="en-US" sz="2400" dirty="0"/>
              <a:t>Crystal Methods</a:t>
            </a:r>
          </a:p>
          <a:p>
            <a:pPr marL="342900" indent="-342900">
              <a:spcAft>
                <a:spcPts val="1200"/>
              </a:spcAft>
              <a:buFont typeface="Arial" panose="020B0604020202020204" pitchFamily="34" charset="0"/>
              <a:buChar char="•"/>
            </a:pPr>
            <a:r>
              <a:rPr lang="en-US" sz="2400" dirty="0"/>
              <a:t>Feature Driven Development</a:t>
            </a:r>
          </a:p>
          <a:p>
            <a:pPr marL="342900" indent="-342900">
              <a:spcAft>
                <a:spcPts val="1200"/>
              </a:spcAft>
              <a:buFont typeface="Arial" panose="020B0604020202020204" pitchFamily="34" charset="0"/>
              <a:buChar char="•"/>
            </a:pPr>
            <a:r>
              <a:rPr lang="en-US" sz="2400" dirty="0"/>
              <a:t>Lean Development</a:t>
            </a:r>
          </a:p>
          <a:p>
            <a:pPr marL="342900" indent="-342900">
              <a:spcAft>
                <a:spcPts val="1200"/>
              </a:spcAft>
              <a:buFont typeface="Arial" panose="020B0604020202020204" pitchFamily="34" charset="0"/>
              <a:buChar char="•"/>
            </a:pPr>
            <a:r>
              <a:rPr lang="en-US" sz="2400" dirty="0"/>
              <a:t>Dynamic Systems Development Methodology (DSDM)</a:t>
            </a:r>
          </a:p>
          <a:p>
            <a:pPr>
              <a:spcAft>
                <a:spcPts val="1200"/>
              </a:spcAft>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fontAlgn="auto">
              <a:spcAft>
                <a:spcPts val="0"/>
              </a:spcAft>
              <a:defRPr/>
            </a:pPr>
            <a:r>
              <a:rPr lang="en-US" dirty="0"/>
              <a:t>Extreme Programming -- XP</a:t>
            </a:r>
          </a:p>
        </p:txBody>
      </p:sp>
      <p:sp>
        <p:nvSpPr>
          <p:cNvPr id="33795" name="Content Placeholder 2"/>
          <p:cNvSpPr>
            <a:spLocks noGrp="1"/>
          </p:cNvSpPr>
          <p:nvPr>
            <p:ph idx="1"/>
          </p:nvPr>
        </p:nvSpPr>
        <p:spPr>
          <a:xfrm>
            <a:off x="457200" y="1858962"/>
            <a:ext cx="8229600" cy="3323987"/>
          </a:xfrm>
        </p:spPr>
        <p:txBody>
          <a:bodyPr/>
          <a:lstStyle/>
          <a:p>
            <a:pPr marL="342900" indent="-342900">
              <a:buFont typeface="Arial" panose="020B0604020202020204" pitchFamily="34" charset="0"/>
              <a:buChar char="•"/>
            </a:pPr>
            <a:r>
              <a:rPr lang="en-US" sz="2400" dirty="0"/>
              <a:t>Most prominent Agile Software development method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Prescribes a set of daily stakeholder practices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“Extreme” levels of practicing leads to more responsive software.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Changes are more realistic, natural, inescapable.</a:t>
            </a:r>
          </a:p>
          <a:p>
            <a:pPr>
              <a:buFont typeface="Wingdings 2" pitchFamily="18" charset="2"/>
              <a:buNone/>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eXtreme Programming</a:t>
            </a:r>
          </a:p>
        </p:txBody>
      </p:sp>
      <p:sp>
        <p:nvSpPr>
          <p:cNvPr id="34819" name="Rectangle 3"/>
          <p:cNvSpPr>
            <a:spLocks noGrp="1" noChangeArrowheads="1"/>
          </p:cNvSpPr>
          <p:nvPr>
            <p:ph type="body" idx="1"/>
          </p:nvPr>
        </p:nvSpPr>
        <p:spPr>
          <a:xfrm>
            <a:off x="535940" y="1589659"/>
            <a:ext cx="7984490" cy="2215991"/>
          </a:xfrm>
        </p:spPr>
        <p:txBody>
          <a:bodyPr/>
          <a:lstStyle/>
          <a:p>
            <a:pPr marL="342900" indent="-342900">
              <a:buFont typeface="Arial" panose="020B0604020202020204" pitchFamily="34" charset="0"/>
              <a:buChar char="•"/>
            </a:pPr>
            <a:r>
              <a:rPr lang="en-US" altLang="ja-JP" dirty="0">
                <a:cs typeface="HGｺﾞｼｯｸM"/>
              </a:rPr>
              <a:t>Extreme Programming (XP) is an Agile software development methodology that emphasizes high-quality software, frequent releases, and strong collaboration between developers and customers. It is designed to respond to changing requirements efficiently while maintaining high technical standards.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5448"/>
            <a:ext cx="8229600" cy="1063752"/>
          </a:xfrm>
        </p:spPr>
        <p:txBody>
          <a:bodyPr/>
          <a:lstStyle/>
          <a:p>
            <a:pPr fontAlgn="auto">
              <a:spcAft>
                <a:spcPts val="0"/>
              </a:spcAft>
              <a:defRPr/>
            </a:pPr>
            <a:r>
              <a:rPr lang="en-US" dirty="0"/>
              <a:t>What is Agile?</a:t>
            </a:r>
          </a:p>
        </p:txBody>
      </p:sp>
      <p:sp>
        <p:nvSpPr>
          <p:cNvPr id="12291" name="Rectangle 3"/>
          <p:cNvSpPr>
            <a:spLocks noGrp="1" noChangeArrowheads="1"/>
          </p:cNvSpPr>
          <p:nvPr>
            <p:ph type="body" idx="1"/>
          </p:nvPr>
        </p:nvSpPr>
        <p:spPr>
          <a:xfrm>
            <a:off x="228600" y="1524000"/>
            <a:ext cx="8610600" cy="4800600"/>
          </a:xfrm>
        </p:spPr>
        <p:txBody>
          <a:bodyPr/>
          <a:lstStyle/>
          <a:p>
            <a:pPr>
              <a:spcAft>
                <a:spcPts val="600"/>
              </a:spcAft>
            </a:pPr>
            <a:r>
              <a:rPr lang="en-US" sz="2000" dirty="0"/>
              <a:t>Agile is used to denote the ability of  </a:t>
            </a:r>
            <a:r>
              <a:rPr lang="en-US" sz="2000" b="1" i="1" dirty="0"/>
              <a:t>Agile</a:t>
            </a:r>
            <a:r>
              <a:rPr lang="en-US" sz="2000" dirty="0"/>
              <a:t> Methods to respond to changing requirement in a </a:t>
            </a:r>
            <a:r>
              <a:rPr lang="en-US" sz="2000" b="1" i="1" dirty="0"/>
              <a:t>controlled</a:t>
            </a:r>
            <a:r>
              <a:rPr lang="en-US" sz="2000" dirty="0"/>
              <a:t> but </a:t>
            </a:r>
            <a:r>
              <a:rPr lang="en-US" sz="2000" b="1" i="1" dirty="0"/>
              <a:t>flexible</a:t>
            </a:r>
            <a:r>
              <a:rPr lang="en-US" sz="2000" dirty="0"/>
              <a:t> manner.</a:t>
            </a:r>
          </a:p>
          <a:p>
            <a:pPr>
              <a:spcAft>
                <a:spcPts val="600"/>
              </a:spcAft>
            </a:pPr>
            <a:endParaRPr lang="en-US" sz="2000" dirty="0"/>
          </a:p>
          <a:p>
            <a:pPr>
              <a:spcAft>
                <a:spcPts val="600"/>
              </a:spcAft>
            </a:pPr>
            <a:r>
              <a:rPr lang="en-US" sz="2000" dirty="0"/>
              <a:t>Key term IID – </a:t>
            </a:r>
          </a:p>
          <a:p>
            <a:pPr lvl="1">
              <a:spcAft>
                <a:spcPts val="600"/>
              </a:spcAft>
            </a:pPr>
            <a:r>
              <a:rPr lang="en-US" sz="1600" dirty="0"/>
              <a:t>The simple ability to revisit the “phases” of development dramatically improves project efficiency. </a:t>
            </a:r>
          </a:p>
          <a:p>
            <a:pPr lvl="1">
              <a:spcAft>
                <a:spcPts val="600"/>
              </a:spcAft>
            </a:pPr>
            <a:r>
              <a:rPr lang="en-US" sz="1600" dirty="0"/>
              <a:t>The idea of revisiting phases over and over is called “</a:t>
            </a:r>
            <a:r>
              <a:rPr lang="en-US" sz="1600" b="1" dirty="0"/>
              <a:t>incremental and iterative development” (IID)</a:t>
            </a:r>
            <a:r>
              <a:rPr lang="en-US" sz="1600" dirty="0"/>
              <a:t>. </a:t>
            </a:r>
          </a:p>
          <a:p>
            <a:pPr lvl="1">
              <a:spcAft>
                <a:spcPts val="600"/>
              </a:spcAft>
            </a:pPr>
            <a:r>
              <a:rPr lang="en-US" sz="1600" dirty="0"/>
              <a:t>The development lifecycle is cut up into increments or “iterations” and each iteration touches on each of the traditional “phases” of development.</a:t>
            </a:r>
          </a:p>
          <a:p>
            <a:pPr>
              <a:spcAft>
                <a:spcPts val="600"/>
              </a:spcAft>
            </a:pPr>
            <a:endParaRPr lang="en-US" sz="2000" dirty="0"/>
          </a:p>
          <a:p>
            <a:pPr>
              <a:spcAft>
                <a:spcPts val="600"/>
              </a:spcAft>
            </a:pPr>
            <a:r>
              <a:rPr lang="en-US" sz="2000" dirty="0"/>
              <a:t> Agile methodologies can equip experienced Project Managers with new tools to manage projects that are set in environments of </a:t>
            </a:r>
            <a:r>
              <a:rPr lang="en-US" sz="2000" i="1" dirty="0"/>
              <a:t>constant change</a:t>
            </a:r>
            <a:r>
              <a:rPr lang="en-US" sz="2000" dirty="0"/>
              <a:t>.</a:t>
            </a:r>
          </a:p>
          <a:p>
            <a:pPr>
              <a:spcAft>
                <a:spcPts val="600"/>
              </a:spcAft>
            </a:pPr>
            <a:endParaRPr lang="en-US"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XP values</a:t>
            </a:r>
          </a:p>
        </p:txBody>
      </p:sp>
      <p:sp>
        <p:nvSpPr>
          <p:cNvPr id="36867" name="Rectangle 3"/>
          <p:cNvSpPr>
            <a:spLocks noGrp="1" noChangeArrowheads="1"/>
          </p:cNvSpPr>
          <p:nvPr>
            <p:ph type="body" idx="1"/>
          </p:nvPr>
        </p:nvSpPr>
        <p:spPr>
          <a:xfrm>
            <a:off x="492353" y="1834871"/>
            <a:ext cx="7162800" cy="1846659"/>
          </a:xfrm>
        </p:spPr>
        <p:txBody>
          <a:bodyPr/>
          <a:lstStyle/>
          <a:p>
            <a:pPr marL="342900" indent="-342900">
              <a:buFont typeface="Arial" panose="020B0604020202020204" pitchFamily="34" charset="0"/>
              <a:buChar char="•"/>
            </a:pPr>
            <a:endParaRPr lang="en-US" altLang="ja-JP" dirty="0">
              <a:cs typeface="HGｺﾞｼｯｸM"/>
            </a:endParaRPr>
          </a:p>
          <a:p>
            <a:pPr marL="342900" indent="-342900">
              <a:buFont typeface="Arial" panose="020B0604020202020204" pitchFamily="34" charset="0"/>
              <a:buChar char="•"/>
            </a:pPr>
            <a:r>
              <a:rPr lang="en-US" altLang="ja-JP" dirty="0">
                <a:cs typeface="HGｺﾞｼｯｸM"/>
              </a:rPr>
              <a:t>Communication </a:t>
            </a:r>
          </a:p>
          <a:p>
            <a:pPr marL="342900" indent="-342900">
              <a:buFont typeface="Arial" panose="020B0604020202020204" pitchFamily="34" charset="0"/>
              <a:buChar char="•"/>
            </a:pPr>
            <a:r>
              <a:rPr lang="en-US" altLang="ja-JP" dirty="0">
                <a:cs typeface="HGｺﾞｼｯｸM"/>
              </a:rPr>
              <a:t>Simplicity </a:t>
            </a:r>
          </a:p>
          <a:p>
            <a:pPr marL="342900" indent="-342900">
              <a:buFont typeface="Arial" panose="020B0604020202020204" pitchFamily="34" charset="0"/>
              <a:buChar char="•"/>
            </a:pPr>
            <a:r>
              <a:rPr lang="en-US" altLang="ja-JP" dirty="0">
                <a:cs typeface="HGｺﾞｼｯｸM"/>
              </a:rPr>
              <a:t>Feedback</a:t>
            </a:r>
          </a:p>
          <a:p>
            <a:pPr marL="342900" indent="-342900">
              <a:buFont typeface="Arial" panose="020B0604020202020204" pitchFamily="34" charset="0"/>
              <a:buChar char="•"/>
            </a:pPr>
            <a:r>
              <a:rPr lang="en-US" altLang="ja-JP" dirty="0">
                <a:cs typeface="HGｺﾞｼｯｸM"/>
              </a:rPr>
              <a:t>Courage </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normAutofit/>
          </a:bodyPr>
          <a:lstStyle/>
          <a:p>
            <a:r>
              <a:rPr lang="en-US" dirty="0"/>
              <a:t>Extreme programming practices </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6414756"/>
              </p:ext>
            </p:extLst>
          </p:nvPr>
        </p:nvGraphicFramePr>
        <p:xfrm>
          <a:off x="457200" y="1579563"/>
          <a:ext cx="8324850" cy="4891406"/>
        </p:xfrm>
        <a:graphic>
          <a:graphicData uri="http://schemas.openxmlformats.org/drawingml/2006/table">
            <a:tbl>
              <a:tblPr/>
              <a:tblGrid>
                <a:gridCol w="2057400">
                  <a:extLst>
                    <a:ext uri="{9D8B030D-6E8A-4147-A177-3AD203B41FA5}">
                      <a16:colId xmlns:a16="http://schemas.microsoft.com/office/drawing/2014/main" val="20000"/>
                    </a:ext>
                  </a:extLst>
                </a:gridCol>
                <a:gridCol w="6267450">
                  <a:extLst>
                    <a:ext uri="{9D8B030D-6E8A-4147-A177-3AD203B41FA5}">
                      <a16:colId xmlns:a16="http://schemas.microsoft.com/office/drawing/2014/main" val="20001"/>
                    </a:ext>
                  </a:extLst>
                </a:gridCol>
              </a:tblGrid>
              <a:tr h="47148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Arial Narrow" panose="020B0606020202030204" pitchFamily="34" charset="0"/>
                          <a:ea typeface="Times New Roman" pitchFamily="18" charset="0"/>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a:ln>
                            <a:noFill/>
                          </a:ln>
                          <a:solidFill>
                            <a:schemeClr val="bg1"/>
                          </a:solidFill>
                          <a:effectLst/>
                          <a:latin typeface="Arial Narrow" panose="020B0606020202030204" pitchFamily="34" charset="0"/>
                          <a:ea typeface="Times New Roman" pitchFamily="18" charset="0"/>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1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Requirements are recorded on story cards and the stories to be included in a release are determined by the time available and their relative priority. The developers break these stories into development </a:t>
                      </a:r>
                      <a:r>
                        <a:rPr kumimoji="0" lang="en-GB" altLang="en-US" sz="1800" b="0" i="0" u="none" strike="noStrike" cap="none" normalizeH="0" baseline="0" dirty="0">
                          <a:ln>
                            <a:noFill/>
                          </a:ln>
                          <a:solidFill>
                            <a:srgbClr val="000000"/>
                          </a:solidFill>
                          <a:effectLst/>
                          <a:latin typeface="Arial Narrow" panose="020B0606020202030204" pitchFamily="34" charset="0"/>
                          <a:ea typeface="Times New Roman" pitchFamily="18" charset="0"/>
                        </a:rPr>
                        <a:t>‘</a:t>
                      </a: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Tasks</a:t>
                      </a:r>
                      <a:r>
                        <a:rPr kumimoji="0" lang="en-GB" altLang="en-US" sz="1800" b="0" i="0" u="none" strike="noStrike" cap="none" normalizeH="0" baseline="0" dirty="0">
                          <a:ln>
                            <a:noFill/>
                          </a:ln>
                          <a:solidFill>
                            <a:srgbClr val="000000"/>
                          </a:solidFill>
                          <a:effectLst/>
                          <a:latin typeface="Arial Narrow" panose="020B0606020202030204" pitchFamily="34" charset="0"/>
                          <a:ea typeface="Times New Roman" pitchFamily="18" charset="0"/>
                        </a:rPr>
                        <a:t>’</a:t>
                      </a: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6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91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6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Narrow" panose="020B0606020202030204" pitchFamily="34" charset="0"/>
                          <a:ea typeface="Times New Roman" pitchFamily="18" charset="0"/>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6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rPr>
                        <a:t>All developers are expected to refactor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21</a:t>
            </a:fld>
            <a:endParaRPr lang="en-US"/>
          </a:p>
        </p:txBody>
      </p:sp>
    </p:spTree>
    <p:extLst>
      <p:ext uri="{BB962C8B-B14F-4D97-AF65-F5344CB8AC3E}">
        <p14:creationId xmlns:p14="http://schemas.microsoft.com/office/powerpoint/2010/main" val="393058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a:t>Extreme programming practices (b)</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682867870"/>
              </p:ext>
            </p:extLst>
          </p:nvPr>
        </p:nvGraphicFramePr>
        <p:xfrm>
          <a:off x="382587" y="1524000"/>
          <a:ext cx="8216900" cy="4762183"/>
        </p:xfrm>
        <a:graphic>
          <a:graphicData uri="http://schemas.openxmlformats.org/drawingml/2006/table">
            <a:tbl>
              <a:tblPr/>
              <a:tblGrid>
                <a:gridCol w="2286000">
                  <a:extLst>
                    <a:ext uri="{9D8B030D-6E8A-4147-A177-3AD203B41FA5}">
                      <a16:colId xmlns:a16="http://schemas.microsoft.com/office/drawing/2014/main" val="20000"/>
                    </a:ext>
                  </a:extLst>
                </a:gridCol>
                <a:gridCol w="5930900">
                  <a:extLst>
                    <a:ext uri="{9D8B030D-6E8A-4147-A177-3AD203B41FA5}">
                      <a16:colId xmlns:a16="http://schemas.microsoft.com/office/drawing/2014/main" val="20001"/>
                    </a:ext>
                  </a:extLst>
                </a:gridCol>
              </a:tblGrid>
              <a:tr h="612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Pair programming</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Developers work in pairs, checking each other</a:t>
                      </a:r>
                      <a:r>
                        <a:rPr kumimoji="0" lang="en-GB" altLang="en-US"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a:t>
                      </a: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s work and providing the support to always do a good job.</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0"/>
                  </a:ext>
                </a:extLst>
              </a:tr>
              <a:tr h="830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Collective ownership</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The pairs of developers work on all areas of the system, so that no islands of expertise develop, and all the developers take responsibility for all of the code. Anyone can change anything.</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830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Continuous integration</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Narrow" panose="020B0606020202030204" pitchFamily="34" charset="0"/>
                          <a:ea typeface="MS PGothic" pitchFamily="34" charset="-128"/>
                          <a:cs typeface="Arial" pitchFamily="34" charset="0"/>
                        </a:rPr>
                        <a:t>As soon as the work on a task is complete, it is integrated into the whole system. After any such integration, all the unit tests in the system must pass.</a:t>
                      </a:r>
                      <a:endParaRPr kumimoji="0" lang="en-GB" sz="1800" b="0" i="0" u="none" strike="noStrike" cap="none" normalizeH="0" baseline="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30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Narrow" panose="020B0606020202030204" pitchFamily="34" charset="0"/>
                          <a:ea typeface="MS PGothic" pitchFamily="34" charset="-128"/>
                          <a:cs typeface="Arial" pitchFamily="34" charset="0"/>
                        </a:rPr>
                        <a:t>Sustainable pace</a:t>
                      </a:r>
                      <a:endParaRPr kumimoji="0" lang="en-GB" sz="1800" b="0" i="0" u="none" strike="noStrike" cap="none" normalizeH="0" baseline="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Large amounts of overtime are not considered acceptable as the net effect is often to </a:t>
                      </a:r>
                      <a:r>
                        <a:rPr kumimoji="0" lang="en-GB" sz="1800" b="0" i="1"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reduce code quality </a:t>
                      </a: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and </a:t>
                      </a:r>
                      <a:r>
                        <a:rPr kumimoji="0" lang="en-GB" sz="1800" b="0" i="1"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medium term productivity</a:t>
                      </a:r>
                      <a:endParaRPr kumimoji="0" lang="en-GB" sz="1800" b="0" i="1"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82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a:ln>
                            <a:noFill/>
                          </a:ln>
                          <a:solidFill>
                            <a:srgbClr val="000000"/>
                          </a:solidFill>
                          <a:effectLst/>
                          <a:latin typeface="Arial Narrow" panose="020B0606020202030204" pitchFamily="34" charset="0"/>
                          <a:ea typeface="MS PGothic" pitchFamily="34" charset="-128"/>
                          <a:cs typeface="Arial" pitchFamily="34" charset="0"/>
                        </a:rPr>
                        <a:t>On-site customer</a:t>
                      </a:r>
                      <a:endParaRPr kumimoji="0" lang="en-GB" sz="1800" b="0" i="0" u="none" strike="noStrike" cap="none" normalizeH="0" baseline="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Narrow" panose="020B0606020202030204" pitchFamily="34" charset="0"/>
                          <a:ea typeface="MS PGothic" pitchFamily="34" charset="-128"/>
                          <a:cs typeface="Arial" pitchFamily="34" charset="0"/>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kumimoji="0" lang="en-GB" sz="1800" b="0" i="0" u="none" strike="noStrike" cap="none" normalizeH="0" baseline="0" dirty="0">
                        <a:ln>
                          <a:noFill/>
                        </a:ln>
                        <a:solidFill>
                          <a:srgbClr val="000000"/>
                        </a:solidFill>
                        <a:effectLst/>
                        <a:latin typeface="Arial Narrow" panose="020B0606020202030204" pitchFamily="34" charset="0"/>
                        <a:ea typeface="Times New Roman" pitchFamily="18" charset="0"/>
                      </a:endParaRPr>
                    </a:p>
                  </a:txBody>
                  <a:tcPr marL="73025" marR="73025" marT="0" marB="9144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1665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fontAlgn="auto">
              <a:spcAft>
                <a:spcPts val="0"/>
              </a:spcAft>
              <a:defRPr/>
            </a:pPr>
            <a:r>
              <a:rPr lang="en-US" dirty="0">
                <a:solidFill>
                  <a:schemeClr val="accent1">
                    <a:satMod val="150000"/>
                  </a:schemeClr>
                </a:solidFill>
              </a:rPr>
              <a:t>XP Release Cycle</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23</a:t>
            </a:fld>
            <a:endParaRPr lang="en-US"/>
          </a:p>
        </p:txBody>
      </p:sp>
      <p:pic>
        <p:nvPicPr>
          <p:cNvPr id="6" name="Picture 5">
            <a:extLst>
              <a:ext uri="{FF2B5EF4-FFF2-40B4-BE49-F238E27FC236}">
                <a16:creationId xmlns:a16="http://schemas.microsoft.com/office/drawing/2014/main" id="{5EDAF48F-0030-628A-09E8-87B21DB944A1}"/>
              </a:ext>
            </a:extLst>
          </p:cNvPr>
          <p:cNvPicPr>
            <a:picLocks noChangeAspect="1"/>
          </p:cNvPicPr>
          <p:nvPr/>
        </p:nvPicPr>
        <p:blipFill rotWithShape="1">
          <a:blip r:embed="rId2">
            <a:extLst>
              <a:ext uri="{28A0092B-C50C-407E-A947-70E740481C1C}">
                <a14:useLocalDpi xmlns:a14="http://schemas.microsoft.com/office/drawing/2010/main" val="0"/>
              </a:ext>
            </a:extLst>
          </a:blip>
          <a:srcRect t="14833" b="19624"/>
          <a:stretch/>
        </p:blipFill>
        <p:spPr>
          <a:xfrm>
            <a:off x="240821" y="2134426"/>
            <a:ext cx="8662357" cy="36163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The Planning Game</a:t>
            </a:r>
          </a:p>
        </p:txBody>
      </p:sp>
      <p:sp>
        <p:nvSpPr>
          <p:cNvPr id="39939" name="Rectangle 3"/>
          <p:cNvSpPr>
            <a:spLocks noGrp="1" noChangeArrowheads="1"/>
          </p:cNvSpPr>
          <p:nvPr>
            <p:ph type="body" idx="1"/>
          </p:nvPr>
        </p:nvSpPr>
        <p:spPr>
          <a:xfrm>
            <a:off x="609600" y="1752600"/>
            <a:ext cx="8153400" cy="3582519"/>
          </a:xfrm>
        </p:spPr>
        <p:txBody>
          <a:bodyPr/>
          <a:lstStyle/>
          <a:p>
            <a:pPr marL="342900" indent="-342900">
              <a:lnSpc>
                <a:spcPct val="90000"/>
              </a:lnSpc>
              <a:spcAft>
                <a:spcPts val="1200"/>
              </a:spcAft>
              <a:buFont typeface="Arial" panose="020B0604020202020204" pitchFamily="34" charset="0"/>
              <a:buChar char="•"/>
            </a:pPr>
            <a:r>
              <a:rPr lang="en-US" altLang="ja-JP" sz="2400" dirty="0">
                <a:cs typeface="HGｺﾞｼｯｸM"/>
              </a:rPr>
              <a:t>Business writes a story describing desired functionality</a:t>
            </a:r>
          </a:p>
          <a:p>
            <a:pPr marL="342900" indent="-342900">
              <a:lnSpc>
                <a:spcPct val="90000"/>
              </a:lnSpc>
              <a:spcAft>
                <a:spcPts val="1200"/>
              </a:spcAft>
              <a:buFont typeface="Arial" panose="020B0604020202020204" pitchFamily="34" charset="0"/>
              <a:buChar char="•"/>
            </a:pPr>
            <a:r>
              <a:rPr lang="en-US" altLang="ja-JP" sz="2400" dirty="0">
                <a:cs typeface="HGｺﾞｼｯｸM"/>
              </a:rPr>
              <a:t>Stories are written on index cards – user stories</a:t>
            </a:r>
          </a:p>
          <a:p>
            <a:pPr marL="342900" indent="-342900">
              <a:lnSpc>
                <a:spcPct val="90000"/>
              </a:lnSpc>
              <a:spcAft>
                <a:spcPts val="1200"/>
              </a:spcAft>
              <a:buFont typeface="Arial" panose="020B0604020202020204" pitchFamily="34" charset="0"/>
              <a:buChar char="•"/>
            </a:pPr>
            <a:r>
              <a:rPr lang="en-US" altLang="ja-JP" sz="2400" dirty="0">
                <a:cs typeface="HGｺﾞｼｯｸM"/>
              </a:rPr>
              <a:t>Development estimates stories</a:t>
            </a:r>
          </a:p>
          <a:p>
            <a:pPr marL="342900" indent="-342900">
              <a:lnSpc>
                <a:spcPct val="90000"/>
              </a:lnSpc>
              <a:spcAft>
                <a:spcPts val="1200"/>
              </a:spcAft>
              <a:buFont typeface="Arial" panose="020B0604020202020204" pitchFamily="34" charset="0"/>
              <a:buChar char="•"/>
            </a:pPr>
            <a:r>
              <a:rPr lang="en-US" altLang="ja-JP" sz="2400" dirty="0">
                <a:cs typeface="HGｺﾞｼｯｸM"/>
              </a:rPr>
              <a:t>Velocity determines number of stories per iteration</a:t>
            </a:r>
          </a:p>
          <a:p>
            <a:pPr marL="342900" indent="-342900">
              <a:lnSpc>
                <a:spcPct val="90000"/>
              </a:lnSpc>
              <a:spcAft>
                <a:spcPts val="1200"/>
              </a:spcAft>
              <a:buFont typeface="Arial" panose="020B0604020202020204" pitchFamily="34" charset="0"/>
              <a:buChar char="•"/>
            </a:pPr>
            <a:r>
              <a:rPr lang="en-US" altLang="ja-JP" sz="2400" dirty="0">
                <a:cs typeface="HGｺﾞｼｯｸM"/>
              </a:rPr>
              <a:t>Business splits and prioritizes stories and determines the composition of releases</a:t>
            </a:r>
          </a:p>
          <a:p>
            <a:pPr marL="342900" indent="-342900">
              <a:lnSpc>
                <a:spcPct val="90000"/>
              </a:lnSpc>
              <a:spcAft>
                <a:spcPts val="1200"/>
              </a:spcAft>
              <a:buFont typeface="Arial" panose="020B0604020202020204" pitchFamily="34" charset="0"/>
              <a:buChar char="•"/>
            </a:pPr>
            <a:r>
              <a:rPr lang="en-US" altLang="ja-JP" sz="2400" dirty="0">
                <a:cs typeface="HGｺﾞｼｯｸM"/>
              </a:rPr>
              <a:t>Velocity is measured and adjusted every iteration</a:t>
            </a:r>
          </a:p>
          <a:p>
            <a:pPr marL="342900" indent="-342900">
              <a:lnSpc>
                <a:spcPct val="90000"/>
              </a:lnSpc>
              <a:spcAft>
                <a:spcPts val="1200"/>
              </a:spcAft>
              <a:buFont typeface="Arial" panose="020B0604020202020204" pitchFamily="34" charset="0"/>
              <a:buChar char="•"/>
            </a:pPr>
            <a:r>
              <a:rPr lang="en-US" altLang="ja-JP" sz="2400" dirty="0">
                <a:cs typeface="HGｺﾞｼｯｸM"/>
              </a:rPr>
              <a:t>Customer steers development</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normAutofit/>
          </a:bodyPr>
          <a:lstStyle/>
          <a:p>
            <a:r>
              <a:rPr lang="en-US"/>
              <a:t>A </a:t>
            </a:r>
            <a:r>
              <a:rPr lang="en-US" altLang="en-US"/>
              <a:t>‘</a:t>
            </a:r>
            <a:r>
              <a:rPr lang="en-US"/>
              <a:t>prescribing medication</a:t>
            </a:r>
            <a:r>
              <a:rPr lang="en-US" altLang="en-US"/>
              <a:t>’</a:t>
            </a:r>
            <a:r>
              <a:rPr lang="en-US"/>
              <a:t> story</a:t>
            </a:r>
            <a:r>
              <a:rPr lang="en-GB"/>
              <a:t> </a:t>
            </a:r>
            <a:endParaRPr lang="en-US"/>
          </a:p>
        </p:txBody>
      </p:sp>
      <p:pic>
        <p:nvPicPr>
          <p:cNvPr id="22530" name="Picture 3" descr="3.5 StoryCar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1450" y="1566863"/>
            <a:ext cx="5967413"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25</a:t>
            </a:fld>
            <a:endParaRPr lang="en-US"/>
          </a:p>
        </p:txBody>
      </p:sp>
    </p:spTree>
    <p:extLst>
      <p:ext uri="{BB962C8B-B14F-4D97-AF65-F5344CB8AC3E}">
        <p14:creationId xmlns:p14="http://schemas.microsoft.com/office/powerpoint/2010/main" val="1633619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rtlCol="0">
            <a:normAutofit fontScale="90000"/>
          </a:bodyPr>
          <a:lstStyle/>
          <a:p>
            <a:pPr fontAlgn="auto">
              <a:spcAft>
                <a:spcPts val="0"/>
              </a:spcAft>
              <a:defRPr/>
            </a:pPr>
            <a:r>
              <a:rPr lang="en-US" dirty="0">
                <a:ea typeface="+mj-ea"/>
              </a:rPr>
              <a:t>Examples of task cards for prescribing medication </a:t>
            </a:r>
          </a:p>
        </p:txBody>
      </p:sp>
      <p:pic>
        <p:nvPicPr>
          <p:cNvPr id="23554" name="Picture 3" descr="3.6 TaskCards.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3662" y="1985963"/>
            <a:ext cx="64166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26</a:t>
            </a:fld>
            <a:endParaRPr lang="en-US"/>
          </a:p>
        </p:txBody>
      </p:sp>
    </p:spTree>
    <p:extLst>
      <p:ext uri="{BB962C8B-B14F-4D97-AF65-F5344CB8AC3E}">
        <p14:creationId xmlns:p14="http://schemas.microsoft.com/office/powerpoint/2010/main" val="77919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altLang="ja-JP" dirty="0"/>
              <a:t>Testing</a:t>
            </a:r>
            <a:endParaRPr lang="en-US" altLang="ja-JP" dirty="0">
              <a:solidFill>
                <a:schemeClr val="accent1">
                  <a:satMod val="150000"/>
                </a:schemeClr>
              </a:solidFill>
            </a:endParaRPr>
          </a:p>
        </p:txBody>
      </p:sp>
      <p:sp>
        <p:nvSpPr>
          <p:cNvPr id="40963" name="Rectangle 3"/>
          <p:cNvSpPr>
            <a:spLocks noGrp="1" noChangeArrowheads="1"/>
          </p:cNvSpPr>
          <p:nvPr>
            <p:ph type="body" idx="1"/>
          </p:nvPr>
        </p:nvSpPr>
        <p:spPr>
          <a:xfrm>
            <a:off x="492352" y="1600200"/>
            <a:ext cx="8270647" cy="3631763"/>
          </a:xfrm>
        </p:spPr>
        <p:txBody>
          <a:bodyPr/>
          <a:lstStyle/>
          <a:p>
            <a:pPr>
              <a:spcAft>
                <a:spcPts val="0"/>
              </a:spcAft>
            </a:pPr>
            <a:r>
              <a:rPr lang="en-US" sz="2400" dirty="0"/>
              <a:t>Testing is central to XP and XP has developed an approach where the program is tested after every change has been made.</a:t>
            </a:r>
          </a:p>
          <a:p>
            <a:pPr marL="800100" lvl="1" indent="-342900">
              <a:spcAft>
                <a:spcPts val="0"/>
              </a:spcAft>
              <a:buClr>
                <a:srgbClr val="342CD8"/>
              </a:buClr>
              <a:buFont typeface="Arial" panose="020B0604020202020204" pitchFamily="34" charset="0"/>
              <a:buChar char="•"/>
            </a:pPr>
            <a:r>
              <a:rPr lang="en-US" altLang="ja-JP" sz="2000" dirty="0">
                <a:latin typeface="Helvetica" pitchFamily="2" charset="0"/>
                <a:cs typeface="HGｺﾞｼｯｸM"/>
              </a:rPr>
              <a:t>Unit Tests and Functional Tests</a:t>
            </a:r>
          </a:p>
          <a:p>
            <a:pPr marL="800100" lvl="1" indent="-342900">
              <a:spcAft>
                <a:spcPts val="0"/>
              </a:spcAft>
              <a:buClr>
                <a:srgbClr val="342CD8"/>
              </a:buClr>
              <a:buFont typeface="Arial" panose="020B0604020202020204" pitchFamily="34" charset="0"/>
              <a:buChar char="•"/>
            </a:pPr>
            <a:r>
              <a:rPr lang="en-US" altLang="ja-JP" sz="2000" dirty="0">
                <a:latin typeface="Helvetica" pitchFamily="2" charset="0"/>
                <a:cs typeface="HGｺﾞｼｯｸM"/>
              </a:rPr>
              <a:t>Test a little, code a little…“Test-first programming”</a:t>
            </a:r>
          </a:p>
          <a:p>
            <a:pPr marL="800100" lvl="1" indent="-342900">
              <a:spcAft>
                <a:spcPts val="0"/>
              </a:spcAft>
              <a:buClr>
                <a:srgbClr val="342CD8"/>
              </a:buClr>
              <a:buFont typeface="Arial" panose="020B0604020202020204" pitchFamily="34" charset="0"/>
              <a:buChar char="•"/>
            </a:pPr>
            <a:r>
              <a:rPr lang="en-US" altLang="ja-JP" sz="2000" dirty="0">
                <a:latin typeface="Helvetica" pitchFamily="2" charset="0"/>
                <a:cs typeface="HGｺﾞｼｯｸM"/>
              </a:rPr>
              <a:t>Tests become the specification</a:t>
            </a:r>
          </a:p>
          <a:p>
            <a:pPr marL="800100" lvl="1" indent="-342900">
              <a:spcAft>
                <a:spcPts val="0"/>
              </a:spcAft>
              <a:buClr>
                <a:srgbClr val="342CD8"/>
              </a:buClr>
              <a:buFont typeface="Arial" panose="020B0604020202020204" pitchFamily="34" charset="0"/>
              <a:buChar char="•"/>
            </a:pPr>
            <a:r>
              <a:rPr lang="en-US" altLang="ja-JP" sz="2000" dirty="0">
                <a:latin typeface="Helvetica" pitchFamily="2" charset="0"/>
                <a:cs typeface="HGｺﾞｼｯｸM"/>
              </a:rPr>
              <a:t>Tests give confidence in the system as user is involved</a:t>
            </a:r>
          </a:p>
          <a:p>
            <a:pPr marL="800100" lvl="1" indent="-342900">
              <a:spcAft>
                <a:spcPts val="0"/>
              </a:spcAft>
              <a:buClr>
                <a:srgbClr val="342CD8"/>
              </a:buClr>
              <a:buFont typeface="Arial" panose="020B0604020202020204" pitchFamily="34" charset="0"/>
              <a:buChar char="•"/>
            </a:pPr>
            <a:r>
              <a:rPr lang="en-US" altLang="ja-JP" sz="2000" dirty="0">
                <a:latin typeface="Helvetica" pitchFamily="2" charset="0"/>
                <a:cs typeface="HGｺﾞｼｯｸM"/>
              </a:rPr>
              <a:t>Tests give courage to change the system</a:t>
            </a:r>
          </a:p>
          <a:p>
            <a:pPr marL="800100" lvl="1" indent="-342900">
              <a:spcAft>
                <a:spcPts val="0"/>
              </a:spcAft>
              <a:buClr>
                <a:srgbClr val="342CD8"/>
              </a:buClr>
              <a:buFont typeface="Arial" panose="020B0604020202020204" pitchFamily="34" charset="0"/>
              <a:buChar char="•"/>
            </a:pPr>
            <a:r>
              <a:rPr lang="en-US" sz="2000" dirty="0">
                <a:latin typeface="Helvetica" pitchFamily="2" charset="0"/>
              </a:rPr>
              <a:t>Automated test harnesses are used to run all component tests each time that a new release is built.</a:t>
            </a:r>
          </a:p>
          <a:p>
            <a:pPr lvl="1">
              <a:spcAft>
                <a:spcPts val="0"/>
              </a:spcAft>
            </a:pPr>
            <a:endParaRPr lang="en-US" altLang="ja-JP" sz="2400" dirty="0">
              <a:cs typeface="HGｺﾞｼｯｸM"/>
            </a:endParaRP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a:t>Test-first development</a:t>
            </a:r>
          </a:p>
        </p:txBody>
      </p:sp>
      <p:sp>
        <p:nvSpPr>
          <p:cNvPr id="30722" name="Rectangle 3"/>
          <p:cNvSpPr>
            <a:spLocks noGrp="1" noChangeArrowheads="1"/>
          </p:cNvSpPr>
          <p:nvPr>
            <p:ph type="body" idx="1"/>
          </p:nvPr>
        </p:nvSpPr>
        <p:spPr>
          <a:xfrm>
            <a:off x="304800" y="1600200"/>
            <a:ext cx="8610600" cy="4154984"/>
          </a:xfrm>
        </p:spPr>
        <p:txBody>
          <a:bodyPr/>
          <a:lstStyle/>
          <a:p>
            <a:pPr marL="457200" indent="-457200">
              <a:lnSpc>
                <a:spcPct val="90000"/>
              </a:lnSpc>
              <a:buFont typeface="Arial" panose="020B0604020202020204" pitchFamily="34" charset="0"/>
              <a:buChar char="•"/>
            </a:pPr>
            <a:r>
              <a:rPr lang="en-US" sz="2800" dirty="0"/>
              <a:t>Writing tests before code clarifies the requirements to be implemented.</a:t>
            </a:r>
          </a:p>
          <a:p>
            <a:pPr marL="457200" indent="-457200">
              <a:lnSpc>
                <a:spcPct val="90000"/>
              </a:lnSpc>
              <a:buFont typeface="Arial" panose="020B0604020202020204" pitchFamily="34" charset="0"/>
              <a:buChar char="•"/>
            </a:pPr>
            <a:endParaRPr lang="en-US" sz="2800" dirty="0"/>
          </a:p>
          <a:p>
            <a:pPr marL="457200" indent="-457200">
              <a:lnSpc>
                <a:spcPct val="90000"/>
              </a:lnSpc>
              <a:buFont typeface="Arial" panose="020B0604020202020204" pitchFamily="34" charset="0"/>
              <a:buChar char="•"/>
            </a:pPr>
            <a:r>
              <a:rPr lang="en-US" sz="2800" dirty="0"/>
              <a:t>Tests are written as programs rather than data so that they can be executed automatically. The test includes a check that it has executed correctly.</a:t>
            </a:r>
          </a:p>
          <a:p>
            <a:pPr marL="800100" lvl="1" indent="-342900">
              <a:lnSpc>
                <a:spcPct val="90000"/>
              </a:lnSpc>
              <a:buFont typeface="Arial" panose="020B0604020202020204" pitchFamily="34" charset="0"/>
              <a:buChar char="•"/>
            </a:pPr>
            <a:r>
              <a:rPr lang="en-US" sz="2400" dirty="0">
                <a:solidFill>
                  <a:srgbClr val="342CD8"/>
                </a:solidFill>
              </a:rPr>
              <a:t>Usually relies on a testing framework such as </a:t>
            </a:r>
            <a:r>
              <a:rPr lang="en-US" sz="2400" b="1" dirty="0">
                <a:solidFill>
                  <a:srgbClr val="FF3131"/>
                </a:solidFill>
              </a:rPr>
              <a:t>JUnit</a:t>
            </a:r>
            <a:r>
              <a:rPr lang="en-US" sz="2400" dirty="0">
                <a:solidFill>
                  <a:srgbClr val="342CD8"/>
                </a:solidFill>
              </a:rPr>
              <a:t>.</a:t>
            </a:r>
          </a:p>
          <a:p>
            <a:pPr marL="800100" lvl="1" indent="-342900">
              <a:lnSpc>
                <a:spcPct val="90000"/>
              </a:lnSpc>
              <a:buFont typeface="Arial" panose="020B0604020202020204" pitchFamily="34" charset="0"/>
              <a:buChar char="•"/>
            </a:pPr>
            <a:endParaRPr lang="en-US" sz="2400" dirty="0"/>
          </a:p>
          <a:p>
            <a:pPr marL="457200" indent="-457200">
              <a:lnSpc>
                <a:spcPct val="90000"/>
              </a:lnSpc>
              <a:buFont typeface="Arial" panose="020B0604020202020204" pitchFamily="34" charset="0"/>
              <a:buChar char="•"/>
            </a:pPr>
            <a:r>
              <a:rPr lang="en-US" sz="2800" dirty="0"/>
              <a:t>All previous and new tests are run automatically when new functionality is added, thus checking that the new functionality has not introduced errors.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28</a:t>
            </a:fld>
            <a:endParaRPr lang="en-US" dirty="0"/>
          </a:p>
        </p:txBody>
      </p:sp>
      <p:pic>
        <p:nvPicPr>
          <p:cNvPr id="2050" name="Picture 2" descr="Unit Testing of Java Application using JUnit with Example - Simple Detailed  Guide | opencodez">
            <a:extLst>
              <a:ext uri="{FF2B5EF4-FFF2-40B4-BE49-F238E27FC236}">
                <a16:creationId xmlns:a16="http://schemas.microsoft.com/office/drawing/2014/main" id="{26ED2DB0-4558-67FF-C59D-8C78D33CC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68923"/>
            <a:ext cx="11049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Unit Reviews 2023: Details, Pricing, &amp; Features | G2">
            <a:extLst>
              <a:ext uri="{FF2B5EF4-FFF2-40B4-BE49-F238E27FC236}">
                <a16:creationId xmlns:a16="http://schemas.microsoft.com/office/drawing/2014/main" id="{221DCD4C-175F-24C7-D2D6-99EE54E2E9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7102" y="394335"/>
            <a:ext cx="1434495" cy="75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071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t>Customer involvement</a:t>
            </a:r>
          </a:p>
        </p:txBody>
      </p:sp>
      <p:sp>
        <p:nvSpPr>
          <p:cNvPr id="31746" name="Content Placeholder 2"/>
          <p:cNvSpPr>
            <a:spLocks noGrp="1"/>
          </p:cNvSpPr>
          <p:nvPr>
            <p:ph idx="1"/>
          </p:nvPr>
        </p:nvSpPr>
        <p:spPr>
          <a:xfrm>
            <a:off x="457200" y="1524000"/>
            <a:ext cx="8028077" cy="3539430"/>
          </a:xfrm>
        </p:spPr>
        <p:txBody>
          <a:bodyPr/>
          <a:lstStyle/>
          <a:p>
            <a:pPr marL="342900" indent="-342900" algn="just">
              <a:spcAft>
                <a:spcPts val="600"/>
              </a:spcAft>
              <a:buClr>
                <a:srgbClr val="342CD8"/>
              </a:buClr>
              <a:buFont typeface="Arial" panose="020B0604020202020204" pitchFamily="34" charset="0"/>
              <a:buChar char="•"/>
            </a:pPr>
            <a:r>
              <a:rPr lang="en-GB" sz="2000" dirty="0"/>
              <a:t>The role of the customer in the testing process is to help develop acceptance tests for the stories that are to be implemented in the next release of the system. </a:t>
            </a:r>
          </a:p>
          <a:p>
            <a:pPr marL="342900" indent="-342900" algn="just">
              <a:spcAft>
                <a:spcPts val="600"/>
              </a:spcAft>
              <a:buClr>
                <a:srgbClr val="342CD8"/>
              </a:buClr>
              <a:buFont typeface="Arial" panose="020B0604020202020204" pitchFamily="34" charset="0"/>
              <a:buChar char="•"/>
            </a:pPr>
            <a:r>
              <a:rPr lang="en-GB" sz="2000" dirty="0"/>
              <a:t>The customer who is part of the team writes tests as development proceeds. All new code is therefore validated to ensure that it is what the customer needs. </a:t>
            </a:r>
          </a:p>
          <a:p>
            <a:pPr marL="342900" indent="-342900" algn="just">
              <a:spcAft>
                <a:spcPts val="600"/>
              </a:spcAft>
              <a:buClr>
                <a:srgbClr val="342CD8"/>
              </a:buClr>
              <a:buFont typeface="Arial" panose="020B0604020202020204" pitchFamily="34" charset="0"/>
              <a:buChar char="•"/>
            </a:pPr>
            <a:r>
              <a:rPr lang="en-GB" sz="2000"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29</a:t>
            </a:fld>
            <a:endParaRPr lang="en-US"/>
          </a:p>
        </p:txBody>
      </p:sp>
    </p:spTree>
    <p:extLst>
      <p:ext uri="{BB962C8B-B14F-4D97-AF65-F5344CB8AC3E}">
        <p14:creationId xmlns:p14="http://schemas.microsoft.com/office/powerpoint/2010/main" val="375588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fontAlgn="auto">
              <a:spcAft>
                <a:spcPts val="0"/>
              </a:spcAft>
              <a:defRPr/>
            </a:pPr>
            <a:r>
              <a:rPr lang="en-US" dirty="0"/>
              <a:t>Agile Software Development</a:t>
            </a:r>
            <a:r>
              <a:rPr lang="en-US" dirty="0">
                <a:solidFill>
                  <a:schemeClr val="accent1">
                    <a:satMod val="150000"/>
                  </a:schemeClr>
                </a:solidFill>
              </a:rPr>
              <a:t>	</a:t>
            </a:r>
          </a:p>
        </p:txBody>
      </p:sp>
      <p:sp>
        <p:nvSpPr>
          <p:cNvPr id="13315" name="Content Placeholder 2"/>
          <p:cNvSpPr>
            <a:spLocks noGrp="1"/>
          </p:cNvSpPr>
          <p:nvPr>
            <p:ph idx="1"/>
          </p:nvPr>
        </p:nvSpPr>
        <p:spPr/>
        <p:txBody>
          <a:bodyPr/>
          <a:lstStyle/>
          <a:p>
            <a:r>
              <a:rPr lang="en-US" sz="2400" b="1" dirty="0"/>
              <a:t>Agile software development</a:t>
            </a:r>
            <a:r>
              <a:rPr lang="en-US" sz="2400" dirty="0"/>
              <a:t> is a conceptual framework for software engineering  that promotes development iterations throughout the life-cycle of the project.</a:t>
            </a:r>
          </a:p>
          <a:p>
            <a:endParaRPr lang="en-US" sz="2400" dirty="0"/>
          </a:p>
          <a:p>
            <a:r>
              <a:rPr lang="en-US" sz="2400" dirty="0"/>
              <a:t>Software developed during one unit of time is referred to as an iteration, which may last from one to four weeks.</a:t>
            </a:r>
          </a:p>
          <a:p>
            <a:pPr>
              <a:buFont typeface="Wingdings 2" pitchFamily="18" charset="2"/>
              <a:buNone/>
            </a:pPr>
            <a:endParaRPr lang="en-US" sz="2400" dirty="0"/>
          </a:p>
          <a:p>
            <a:r>
              <a:rPr lang="en-US" sz="2400" dirty="0"/>
              <a:t>Agile methods also emphasize </a:t>
            </a:r>
            <a:r>
              <a:rPr lang="en-US" sz="2400" b="1" dirty="0"/>
              <a:t>working software </a:t>
            </a:r>
            <a:r>
              <a:rPr lang="en-US" sz="2400" dirty="0"/>
              <a:t>as the primary measure of progress.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normAutofit fontScale="90000"/>
          </a:bodyPr>
          <a:lstStyle/>
          <a:p>
            <a:r>
              <a:rPr lang="en-US"/>
              <a:t>Test case description for dose checking</a:t>
            </a:r>
            <a:r>
              <a:rPr lang="en-GB"/>
              <a:t> </a:t>
            </a:r>
            <a:endParaRPr lang="en-US"/>
          </a:p>
        </p:txBody>
      </p:sp>
      <p:pic>
        <p:nvPicPr>
          <p:cNvPr id="32770" name="Picture 3" descr="3.7 DoseChecking.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450" y="1949450"/>
            <a:ext cx="7435850" cy="404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30</a:t>
            </a:fld>
            <a:endParaRPr lang="en-US"/>
          </a:p>
        </p:txBody>
      </p:sp>
    </p:spTree>
    <p:extLst>
      <p:ext uri="{BB962C8B-B14F-4D97-AF65-F5344CB8AC3E}">
        <p14:creationId xmlns:p14="http://schemas.microsoft.com/office/powerpoint/2010/main" val="3492182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t>Test automation</a:t>
            </a:r>
          </a:p>
        </p:txBody>
      </p:sp>
      <p:sp>
        <p:nvSpPr>
          <p:cNvPr id="33794" name="Content Placeholder 2"/>
          <p:cNvSpPr>
            <a:spLocks noGrp="1"/>
          </p:cNvSpPr>
          <p:nvPr>
            <p:ph idx="1"/>
          </p:nvPr>
        </p:nvSpPr>
        <p:spPr>
          <a:xfrm>
            <a:off x="457200" y="1600200"/>
            <a:ext cx="8229600" cy="4625975"/>
          </a:xfrm>
        </p:spPr>
        <p:txBody>
          <a:bodyPr/>
          <a:lstStyle/>
          <a:p>
            <a:pPr marL="457200" indent="-457200">
              <a:spcBef>
                <a:spcPts val="0"/>
              </a:spcBef>
              <a:spcAft>
                <a:spcPts val="600"/>
              </a:spcAft>
              <a:buFont typeface="+mj-lt"/>
              <a:buAutoNum type="arabicPeriod"/>
            </a:pPr>
            <a:r>
              <a:rPr lang="en-GB" sz="2400" dirty="0"/>
              <a:t>Test automation means that tests are written as executable components before the task is implemented </a:t>
            </a:r>
          </a:p>
          <a:p>
            <a:pPr marL="914400" lvl="1" indent="-457200">
              <a:spcBef>
                <a:spcPts val="0"/>
              </a:spcBef>
              <a:spcAft>
                <a:spcPts val="600"/>
              </a:spcAft>
              <a:buFont typeface="Arial" panose="020B0604020202020204" pitchFamily="34" charset="0"/>
              <a:buChar char="•"/>
            </a:pPr>
            <a:r>
              <a:rPr lang="en-GB" sz="2000" dirty="0">
                <a:latin typeface="Helvetica" pitchFamily="2" charset="0"/>
              </a:rPr>
              <a:t>These testing components should be stand-alone, should simulate the submission of input to be tested and should check that the result meets the output specification. An automated test framework (e.g. </a:t>
            </a:r>
            <a:r>
              <a:rPr lang="en-GB" sz="2000" dirty="0" err="1">
                <a:latin typeface="Helvetica" pitchFamily="2" charset="0"/>
              </a:rPr>
              <a:t>Junit</a:t>
            </a:r>
            <a:r>
              <a:rPr lang="en-GB" sz="2000" dirty="0">
                <a:latin typeface="Helvetica" pitchFamily="2" charset="0"/>
              </a:rPr>
              <a:t>) is a system that makes it easy to write executable tests and submit a set of tests for execution. </a:t>
            </a:r>
          </a:p>
          <a:p>
            <a:pPr marL="457200" indent="-457200">
              <a:spcBef>
                <a:spcPts val="0"/>
              </a:spcBef>
              <a:spcAft>
                <a:spcPts val="600"/>
              </a:spcAft>
              <a:buFont typeface="+mj-lt"/>
              <a:buAutoNum type="arabicPeriod"/>
            </a:pPr>
            <a:r>
              <a:rPr lang="en-GB" sz="2400" dirty="0"/>
              <a:t>As testing is automated, there is always a set of tests that can be quickly and easily executed</a:t>
            </a:r>
          </a:p>
          <a:p>
            <a:pPr marL="800100" lvl="1" indent="-342900">
              <a:spcBef>
                <a:spcPts val="0"/>
              </a:spcBef>
              <a:spcAft>
                <a:spcPts val="600"/>
              </a:spcAft>
              <a:buFont typeface="Arial" panose="020B0604020202020204" pitchFamily="34" charset="0"/>
              <a:buChar char="•"/>
            </a:pPr>
            <a:r>
              <a:rPr lang="en-GB" sz="2000" dirty="0">
                <a:latin typeface="Helvetica" pitchFamily="2" charset="0"/>
              </a:rPr>
              <a:t>Whenever any functionality is added to the system, the tests can be run and problems that the new code has introduced can be caught immediately.  </a:t>
            </a:r>
          </a:p>
          <a:p>
            <a:pPr>
              <a:spcBef>
                <a:spcPts val="0"/>
              </a:spcBef>
              <a:spcAft>
                <a:spcPts val="600"/>
              </a:spcAft>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31</a:t>
            </a:fld>
            <a:endParaRPr lang="en-US"/>
          </a:p>
        </p:txBody>
      </p:sp>
    </p:spTree>
    <p:extLst>
      <p:ext uri="{BB962C8B-B14F-4D97-AF65-F5344CB8AC3E}">
        <p14:creationId xmlns:p14="http://schemas.microsoft.com/office/powerpoint/2010/main" val="3708854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t>XP testing difficulties</a:t>
            </a:r>
          </a:p>
        </p:txBody>
      </p:sp>
      <p:sp>
        <p:nvSpPr>
          <p:cNvPr id="34818" name="Content Placeholder 2"/>
          <p:cNvSpPr>
            <a:spLocks noGrp="1"/>
          </p:cNvSpPr>
          <p:nvPr>
            <p:ph idx="1"/>
          </p:nvPr>
        </p:nvSpPr>
        <p:spPr>
          <a:xfrm>
            <a:off x="457200" y="1600200"/>
            <a:ext cx="8063230" cy="4760214"/>
          </a:xfrm>
        </p:spPr>
        <p:txBody>
          <a:bodyPr/>
          <a:lstStyle/>
          <a:p>
            <a:pPr marL="342900" indent="-342900">
              <a:lnSpc>
                <a:spcPct val="130000"/>
              </a:lnSpc>
              <a:buFont typeface="Arial" panose="020B0604020202020204" pitchFamily="34" charset="0"/>
              <a:buChar char="•"/>
            </a:pPr>
            <a:r>
              <a:rPr lang="en-GB" sz="2000" dirty="0"/>
              <a:t>Programmers prefer programming to testing and sometimes they take short cuts when writing tests. For example, they may write incomplete tests that do not check for all possible exceptions that may occur. </a:t>
            </a:r>
          </a:p>
          <a:p>
            <a:pPr marL="342900" indent="-342900">
              <a:lnSpc>
                <a:spcPct val="130000"/>
              </a:lnSpc>
              <a:buFont typeface="Arial" panose="020B0604020202020204" pitchFamily="34" charset="0"/>
              <a:buChar char="•"/>
            </a:pPr>
            <a:r>
              <a:rPr lang="en-GB" sz="2000" dirty="0"/>
              <a:t>Some tests can be very difficult to write incrementally. For example, in a complex user interface, it is often difficult to write unit tests for the code that implements the </a:t>
            </a:r>
            <a:r>
              <a:rPr lang="en-GB" altLang="en-US" sz="2000" dirty="0"/>
              <a:t>‘</a:t>
            </a:r>
            <a:r>
              <a:rPr lang="en-GB" sz="2000" dirty="0"/>
              <a:t>display logic</a:t>
            </a:r>
            <a:r>
              <a:rPr lang="en-GB" altLang="en-US" sz="2000" dirty="0"/>
              <a:t>’</a:t>
            </a:r>
            <a:r>
              <a:rPr lang="en-GB" sz="2000" dirty="0"/>
              <a:t> and workflow between screens. </a:t>
            </a:r>
          </a:p>
          <a:p>
            <a:pPr marL="342900" indent="-342900">
              <a:lnSpc>
                <a:spcPct val="130000"/>
              </a:lnSpc>
              <a:buFont typeface="Arial" panose="020B0604020202020204" pitchFamily="34" charset="0"/>
              <a:buChar char="•"/>
            </a:pPr>
            <a:r>
              <a:rPr lang="en-GB" sz="2000" dirty="0"/>
              <a:t>It difficult to judge the completeness of a set of tests. Although you may have a lot of system tests, your test set may not provide complete coverage.  </a:t>
            </a:r>
          </a:p>
          <a:p>
            <a:pPr>
              <a:lnSpc>
                <a:spcPct val="130000"/>
              </a:lnSpc>
            </a:pPr>
            <a:endParaRPr lang="en-US"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32</a:t>
            </a:fld>
            <a:endParaRPr lang="en-US"/>
          </a:p>
        </p:txBody>
      </p:sp>
    </p:spTree>
    <p:extLst>
      <p:ext uri="{BB962C8B-B14F-4D97-AF65-F5344CB8AC3E}">
        <p14:creationId xmlns:p14="http://schemas.microsoft.com/office/powerpoint/2010/main" val="2155709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en-US" altLang="ja-JP" dirty="0"/>
              <a:t>Pair Programming</a:t>
            </a:r>
          </a:p>
        </p:txBody>
      </p:sp>
      <p:sp>
        <p:nvSpPr>
          <p:cNvPr id="43011" name="Rectangle 3"/>
          <p:cNvSpPr>
            <a:spLocks noGrp="1" noChangeArrowheads="1"/>
          </p:cNvSpPr>
          <p:nvPr>
            <p:ph type="body" idx="1"/>
          </p:nvPr>
        </p:nvSpPr>
        <p:spPr>
          <a:xfrm>
            <a:off x="535940" y="1589659"/>
            <a:ext cx="7984490" cy="1785104"/>
          </a:xfrm>
        </p:spPr>
        <p:txBody>
          <a:bodyPr/>
          <a:lstStyle/>
          <a:p>
            <a:pPr marL="457200" indent="-457200">
              <a:buFont typeface="+mj-lt"/>
              <a:buAutoNum type="arabicPeriod"/>
            </a:pPr>
            <a:r>
              <a:rPr lang="en-US" altLang="ja-JP" sz="2400" dirty="0">
                <a:cs typeface="HGｺﾞｼｯｸM"/>
              </a:rPr>
              <a:t>Two people looking at one machine, with one keyboard and one mouse i.e. on same </a:t>
            </a:r>
            <a:r>
              <a:rPr lang="en-US" altLang="ja-JP" sz="2400" dirty="0" err="1">
                <a:cs typeface="HGｺﾞｼｯｸM"/>
              </a:rPr>
              <a:t>workstaion</a:t>
            </a:r>
            <a:r>
              <a:rPr lang="en-US" altLang="ja-JP" sz="2400" dirty="0">
                <a:cs typeface="HGｺﾞｼｯｸM"/>
              </a:rPr>
              <a:t>.</a:t>
            </a:r>
          </a:p>
          <a:p>
            <a:pPr marL="457200" indent="-457200">
              <a:buFont typeface="+mj-lt"/>
              <a:buAutoNum type="arabicPeriod"/>
            </a:pPr>
            <a:r>
              <a:rPr lang="en-US" altLang="ja-JP" sz="2400" dirty="0">
                <a:cs typeface="HGｺﾞｼｯｸM"/>
              </a:rPr>
              <a:t>Two roles:</a:t>
            </a:r>
          </a:p>
          <a:p>
            <a:pPr marL="914400" lvl="1" indent="-457200">
              <a:buFont typeface="Arial" panose="020B0604020202020204" pitchFamily="34" charset="0"/>
              <a:buChar char="•"/>
            </a:pPr>
            <a:r>
              <a:rPr lang="en-US" altLang="ja-JP" sz="2000" dirty="0">
                <a:cs typeface="HGｺﾞｼｯｸM"/>
              </a:rPr>
              <a:t>implementation and strategy</a:t>
            </a:r>
          </a:p>
          <a:p>
            <a:pPr marL="457200" indent="-457200">
              <a:buFont typeface="+mj-lt"/>
              <a:buAutoNum type="arabicPeriod"/>
            </a:pPr>
            <a:r>
              <a:rPr lang="en-US" altLang="ja-JP" sz="2400" dirty="0">
                <a:cs typeface="HGｺﾞｼｯｸM"/>
              </a:rPr>
              <a:t>All production code is written in pairs</a:t>
            </a:r>
          </a:p>
        </p:txBody>
      </p:sp>
      <p:pic>
        <p:nvPicPr>
          <p:cNvPr id="43012" name="Picture 4" descr="E:\projects\azzurri-www\0625\gif\PairProgram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4108195"/>
            <a:ext cx="2454680" cy="232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457200"/>
            <a:ext cx="8382000" cy="1143000"/>
          </a:xfrm>
        </p:spPr>
        <p:txBody>
          <a:bodyPr/>
          <a:lstStyle/>
          <a:p>
            <a:pPr fontAlgn="auto">
              <a:spcAft>
                <a:spcPts val="0"/>
              </a:spcAft>
              <a:defRPr/>
            </a:pPr>
            <a:r>
              <a:rPr lang="en-US" altLang="ja-JP" dirty="0"/>
              <a:t>Pair Programming Benefits</a:t>
            </a:r>
          </a:p>
        </p:txBody>
      </p:sp>
      <p:sp>
        <p:nvSpPr>
          <p:cNvPr id="22531" name="Rectangle 3"/>
          <p:cNvSpPr>
            <a:spLocks noGrp="1" noChangeArrowheads="1"/>
          </p:cNvSpPr>
          <p:nvPr>
            <p:ph type="body" idx="1"/>
          </p:nvPr>
        </p:nvSpPr>
        <p:spPr>
          <a:xfrm>
            <a:off x="457200" y="1828800"/>
            <a:ext cx="8382000" cy="4267200"/>
          </a:xfrm>
        </p:spPr>
        <p:txBody>
          <a:bodyPr rtlCol="0">
            <a:normAutofit/>
          </a:bodyPr>
          <a:lstStyle/>
          <a:p>
            <a:pPr marL="438912" indent="-320040" fontAlgn="auto">
              <a:spcBef>
                <a:spcPts val="0"/>
              </a:spcBef>
              <a:spcAft>
                <a:spcPts val="1200"/>
              </a:spcAft>
              <a:buFont typeface="Wingdings 2"/>
              <a:buChar char=""/>
              <a:defRPr/>
            </a:pPr>
            <a:r>
              <a:rPr lang="en-US" altLang="ja-JP" sz="2400" dirty="0"/>
              <a:t>Continuous code review: better design, fewer defects</a:t>
            </a:r>
          </a:p>
          <a:p>
            <a:pPr marL="438912" indent="-320040" fontAlgn="auto">
              <a:spcBef>
                <a:spcPts val="0"/>
              </a:spcBef>
              <a:spcAft>
                <a:spcPts val="1200"/>
              </a:spcAft>
              <a:buFont typeface="Wingdings 2"/>
              <a:buChar char=""/>
              <a:defRPr/>
            </a:pPr>
            <a:r>
              <a:rPr lang="en-US" altLang="ja-JP" sz="2400" dirty="0"/>
              <a:t>Confidence to add to or change the system</a:t>
            </a:r>
          </a:p>
          <a:p>
            <a:pPr marL="438912" indent="-320040" fontAlgn="auto">
              <a:spcBef>
                <a:spcPts val="0"/>
              </a:spcBef>
              <a:spcAft>
                <a:spcPts val="1200"/>
              </a:spcAft>
              <a:buFont typeface="Wingdings 2"/>
              <a:buChar char=""/>
              <a:defRPr/>
            </a:pPr>
            <a:r>
              <a:rPr lang="en-US" altLang="ja-JP" sz="2400" dirty="0"/>
              <a:t>Discipline to always test and refactor</a:t>
            </a:r>
          </a:p>
          <a:p>
            <a:pPr marL="438912" indent="-320040" fontAlgn="auto">
              <a:spcBef>
                <a:spcPts val="0"/>
              </a:spcBef>
              <a:spcAft>
                <a:spcPts val="1200"/>
              </a:spcAft>
              <a:buFont typeface="Wingdings 2"/>
              <a:buChar char=""/>
              <a:defRPr/>
            </a:pPr>
            <a:r>
              <a:rPr lang="en-US" altLang="ja-JP" sz="2400" dirty="0"/>
              <a:t>Teach each other how the system works (reduced staffing risks)</a:t>
            </a:r>
          </a:p>
          <a:p>
            <a:pPr marL="438912" indent="-320040" fontAlgn="auto">
              <a:spcBef>
                <a:spcPts val="0"/>
              </a:spcBef>
              <a:spcAft>
                <a:spcPts val="1200"/>
              </a:spcAft>
              <a:buFont typeface="Wingdings 2"/>
              <a:buChar char=""/>
              <a:defRPr/>
            </a:pPr>
            <a:r>
              <a:rPr lang="en-US" altLang="ja-JP" sz="2400" dirty="0"/>
              <a:t>Learn from partner’s knowledge and experience (enhances technical skills)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Simple design</a:t>
            </a:r>
          </a:p>
        </p:txBody>
      </p:sp>
      <p:sp>
        <p:nvSpPr>
          <p:cNvPr id="45059" name="Rectangle 3"/>
          <p:cNvSpPr>
            <a:spLocks noGrp="1" noChangeArrowheads="1"/>
          </p:cNvSpPr>
          <p:nvPr>
            <p:ph type="body" idx="1"/>
          </p:nvPr>
        </p:nvSpPr>
        <p:spPr>
          <a:xfrm>
            <a:off x="457200" y="1600200"/>
            <a:ext cx="8077200" cy="2339102"/>
          </a:xfrm>
        </p:spPr>
        <p:txBody>
          <a:bodyPr/>
          <a:lstStyle/>
          <a:p>
            <a:r>
              <a:rPr lang="en-US" altLang="ja-JP" sz="2800" dirty="0">
                <a:cs typeface="HGｺﾞｼｯｸM"/>
              </a:rPr>
              <a:t>Do the simplest thing that could possibly work </a:t>
            </a:r>
          </a:p>
          <a:p>
            <a:pPr>
              <a:buFontTx/>
              <a:buNone/>
            </a:pPr>
            <a:endParaRPr lang="en-US" altLang="ja-JP" sz="2800" dirty="0">
              <a:cs typeface="HGｺﾞｼｯｸM"/>
            </a:endParaRPr>
          </a:p>
          <a:p>
            <a:pPr marL="800100" lvl="1" indent="-342900">
              <a:buFont typeface="Arial" panose="020B0604020202020204" pitchFamily="34" charset="0"/>
              <a:buChar char="•"/>
            </a:pPr>
            <a:r>
              <a:rPr lang="en-US" altLang="ja-JP" sz="2400" dirty="0">
                <a:cs typeface="HGｺﾞｼｯｸM"/>
              </a:rPr>
              <a:t>Passes all the tests</a:t>
            </a:r>
          </a:p>
          <a:p>
            <a:pPr marL="800100" lvl="1" indent="-342900">
              <a:buFont typeface="Arial" panose="020B0604020202020204" pitchFamily="34" charset="0"/>
              <a:buChar char="•"/>
            </a:pPr>
            <a:r>
              <a:rPr lang="en-US" altLang="ja-JP" sz="2400" dirty="0">
                <a:cs typeface="HGｺﾞｼｯｸM"/>
              </a:rPr>
              <a:t>No duplicate code</a:t>
            </a:r>
          </a:p>
          <a:p>
            <a:pPr marL="800100" lvl="1" indent="-342900">
              <a:buFont typeface="Arial" panose="020B0604020202020204" pitchFamily="34" charset="0"/>
              <a:buChar char="•"/>
            </a:pPr>
            <a:r>
              <a:rPr lang="en-US" altLang="ja-JP" sz="2400" dirty="0">
                <a:cs typeface="HGｺﾞｼｯｸM"/>
              </a:rPr>
              <a:t>States every intention</a:t>
            </a:r>
          </a:p>
          <a:p>
            <a:pPr marL="800100" lvl="1" indent="-342900">
              <a:buFont typeface="Arial" panose="020B0604020202020204" pitchFamily="34" charset="0"/>
              <a:buChar char="•"/>
            </a:pPr>
            <a:r>
              <a:rPr lang="en-US" altLang="ja-JP" sz="2400" dirty="0">
                <a:cs typeface="HGｺﾞｼｯｸM"/>
              </a:rPr>
              <a:t>Fewest possible classes and methods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a:xfrm>
            <a:off x="381000" y="1774825"/>
            <a:ext cx="8229600" cy="4625975"/>
          </a:xfrm>
        </p:spPr>
        <p:txBody>
          <a:bodyPr rtlCol="0">
            <a:normAutofit/>
          </a:bodyPr>
          <a:lstStyle/>
          <a:p>
            <a:pPr fontAlgn="auto">
              <a:lnSpc>
                <a:spcPct val="90000"/>
              </a:lnSpc>
              <a:spcAft>
                <a:spcPts val="0"/>
              </a:spcAft>
              <a:buFont typeface="Arial"/>
              <a:buChar char="•"/>
              <a:defRPr/>
            </a:pPr>
            <a:r>
              <a:rPr lang="en-US" sz="2800" dirty="0">
                <a:ea typeface="+mn-ea"/>
              </a:rPr>
              <a:t>Conventional wisdom in software engineering is to design for change. It is worth spending time and effort anticipating changes as this reduces costs later in the life cycle.</a:t>
            </a:r>
          </a:p>
          <a:p>
            <a:pPr fontAlgn="auto">
              <a:lnSpc>
                <a:spcPct val="90000"/>
              </a:lnSpc>
              <a:spcAft>
                <a:spcPts val="0"/>
              </a:spcAft>
              <a:buFont typeface="Arial"/>
              <a:buChar char="•"/>
              <a:defRPr/>
            </a:pPr>
            <a:endParaRPr lang="en-US" sz="2800" dirty="0">
              <a:ea typeface="+mn-ea"/>
            </a:endParaRPr>
          </a:p>
          <a:p>
            <a:pPr fontAlgn="auto">
              <a:lnSpc>
                <a:spcPct val="90000"/>
              </a:lnSpc>
              <a:spcAft>
                <a:spcPts val="0"/>
              </a:spcAft>
              <a:buFont typeface="Arial"/>
              <a:buChar char="•"/>
              <a:defRPr/>
            </a:pPr>
            <a:r>
              <a:rPr lang="en-US" sz="2800" dirty="0">
                <a:ea typeface="+mn-ea"/>
              </a:rPr>
              <a:t>XP, however, maintains that this is not worthwhile as changes cannot be reliably anticipated.</a:t>
            </a:r>
          </a:p>
          <a:p>
            <a:pPr fontAlgn="auto">
              <a:lnSpc>
                <a:spcPct val="90000"/>
              </a:lnSpc>
              <a:spcAft>
                <a:spcPts val="0"/>
              </a:spcAft>
              <a:buFont typeface="Arial"/>
              <a:buChar char="•"/>
              <a:defRPr/>
            </a:pPr>
            <a:endParaRPr lang="en-US" sz="2800" dirty="0">
              <a:ea typeface="+mn-ea"/>
            </a:endParaRPr>
          </a:p>
          <a:p>
            <a:pPr fontAlgn="auto">
              <a:lnSpc>
                <a:spcPct val="90000"/>
              </a:lnSpc>
              <a:spcAft>
                <a:spcPts val="0"/>
              </a:spcAft>
              <a:buFont typeface="Arial"/>
              <a:buChar char="•"/>
              <a:defRPr/>
            </a:pPr>
            <a:r>
              <a:rPr lang="en-US" sz="2800" dirty="0">
                <a:ea typeface="+mn-ea"/>
              </a:rPr>
              <a:t>Rather, it proposes constant code improvement (refactoring) to make changes easier when they have to be implemented.</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36</a:t>
            </a:fld>
            <a:endParaRPr lang="en-US"/>
          </a:p>
        </p:txBody>
      </p:sp>
    </p:spTree>
    <p:extLst>
      <p:ext uri="{BB962C8B-B14F-4D97-AF65-F5344CB8AC3E}">
        <p14:creationId xmlns:p14="http://schemas.microsoft.com/office/powerpoint/2010/main" val="1453894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t>Refactoring</a:t>
            </a:r>
          </a:p>
        </p:txBody>
      </p:sp>
      <p:sp>
        <p:nvSpPr>
          <p:cNvPr id="3" name="Content Placeholder 2"/>
          <p:cNvSpPr>
            <a:spLocks noGrp="1"/>
          </p:cNvSpPr>
          <p:nvPr>
            <p:ph idx="1"/>
          </p:nvPr>
        </p:nvSpPr>
        <p:spPr>
          <a:xfrm>
            <a:off x="535940" y="1589658"/>
            <a:ext cx="7984490" cy="4049141"/>
          </a:xfrm>
        </p:spPr>
        <p:txBody>
          <a:bodyPr rtlCol="0">
            <a:normAutofit/>
          </a:bodyPr>
          <a:lstStyle/>
          <a:p>
            <a:pPr fontAlgn="auto">
              <a:spcAft>
                <a:spcPts val="0"/>
              </a:spcAft>
              <a:buFont typeface="Arial"/>
              <a:buChar char="•"/>
              <a:defRPr/>
            </a:pPr>
            <a:r>
              <a:rPr lang="en-US" dirty="0">
                <a:ea typeface="+mn-ea"/>
              </a:rPr>
              <a:t>Programming team look for possible software improvements and make these improvements even where there is no immediate need for them.</a:t>
            </a:r>
          </a:p>
          <a:p>
            <a:pPr fontAlgn="auto">
              <a:spcAft>
                <a:spcPts val="0"/>
              </a:spcAft>
              <a:buFont typeface="Arial"/>
              <a:buChar char="•"/>
              <a:defRPr/>
            </a:pPr>
            <a:r>
              <a:rPr lang="en-US" dirty="0">
                <a:ea typeface="+mn-ea"/>
              </a:rPr>
              <a:t>This improves the understandability of the software and so reduces the need for documentation.</a:t>
            </a:r>
          </a:p>
          <a:p>
            <a:pPr fontAlgn="auto">
              <a:spcAft>
                <a:spcPts val="0"/>
              </a:spcAft>
              <a:buFont typeface="Arial"/>
              <a:buChar char="•"/>
              <a:defRPr/>
            </a:pPr>
            <a:r>
              <a:rPr lang="en-US" dirty="0">
                <a:ea typeface="+mn-ea"/>
              </a:rPr>
              <a:t>Changes are easier to make because the code is well-structured and clear.</a:t>
            </a:r>
          </a:p>
          <a:p>
            <a:pPr fontAlgn="auto">
              <a:spcAft>
                <a:spcPts val="0"/>
              </a:spcAft>
              <a:buFont typeface="Arial"/>
              <a:buChar char="•"/>
              <a:defRPr/>
            </a:pPr>
            <a:r>
              <a:rPr lang="en-US" dirty="0">
                <a:ea typeface="+mn-ea"/>
              </a:rPr>
              <a:t>However, some changes requires architecture refactoring and this is much more expensive.</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37</a:t>
            </a:fld>
            <a:endParaRPr lang="en-US"/>
          </a:p>
        </p:txBody>
      </p:sp>
    </p:spTree>
    <p:extLst>
      <p:ext uri="{BB962C8B-B14F-4D97-AF65-F5344CB8AC3E}">
        <p14:creationId xmlns:p14="http://schemas.microsoft.com/office/powerpoint/2010/main" val="2607445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Refactoring</a:t>
            </a:r>
          </a:p>
        </p:txBody>
      </p:sp>
      <p:sp>
        <p:nvSpPr>
          <p:cNvPr id="46083" name="Rectangle 3"/>
          <p:cNvSpPr>
            <a:spLocks noGrp="1" noChangeArrowheads="1"/>
          </p:cNvSpPr>
          <p:nvPr>
            <p:ph type="body" idx="1"/>
          </p:nvPr>
        </p:nvSpPr>
        <p:spPr>
          <a:xfrm>
            <a:off x="535940" y="1589659"/>
            <a:ext cx="7984490" cy="2585323"/>
          </a:xfrm>
        </p:spPr>
        <p:txBody>
          <a:bodyPr/>
          <a:lstStyle/>
          <a:p>
            <a:pPr marL="342900" indent="-342900">
              <a:buFont typeface="Arial" panose="020B0604020202020204" pitchFamily="34" charset="0"/>
              <a:buChar char="•"/>
            </a:pPr>
            <a:r>
              <a:rPr lang="en-US" altLang="ja-JP" sz="2400" dirty="0">
                <a:cs typeface="HGｺﾞｼｯｸM"/>
              </a:rPr>
              <a:t>Design becomes everybody’s daily business</a:t>
            </a:r>
          </a:p>
          <a:p>
            <a:pPr marL="342900" indent="-342900">
              <a:buFont typeface="Arial" panose="020B0604020202020204" pitchFamily="34" charset="0"/>
              <a:buChar char="•"/>
            </a:pPr>
            <a:r>
              <a:rPr lang="en-US" altLang="ja-JP" sz="2400" dirty="0">
                <a:cs typeface="HGｺﾞｼｯｸM"/>
              </a:rPr>
              <a:t>Continuously improve quality of the code</a:t>
            </a:r>
          </a:p>
          <a:p>
            <a:pPr marL="342900" indent="-342900">
              <a:buFont typeface="Arial" panose="020B0604020202020204" pitchFamily="34" charset="0"/>
              <a:buChar char="•"/>
            </a:pPr>
            <a:r>
              <a:rPr lang="en-US" altLang="ja-JP" sz="2400" dirty="0">
                <a:cs typeface="HGｺﾞｼｯｸM"/>
              </a:rPr>
              <a:t>Unit Tests and Pair Programming give courage</a:t>
            </a:r>
          </a:p>
          <a:p>
            <a:pPr marL="342900" indent="-342900">
              <a:buFont typeface="Arial" panose="020B0604020202020204" pitchFamily="34" charset="0"/>
              <a:buChar char="•"/>
            </a:pPr>
            <a:endParaRPr lang="en-US" altLang="ja-JP" sz="2400" dirty="0">
              <a:cs typeface="HGｺﾞｼｯｸM"/>
            </a:endParaRPr>
          </a:p>
          <a:p>
            <a:r>
              <a:rPr lang="en-US" altLang="ja-JP" sz="2400" dirty="0">
                <a:cs typeface="HGｺﾞｼｯｸM"/>
              </a:rPr>
              <a:t>Result:</a:t>
            </a:r>
          </a:p>
          <a:p>
            <a:pPr marL="342900" indent="-342900">
              <a:buFont typeface="Arial" panose="020B0604020202020204" pitchFamily="34" charset="0"/>
              <a:buChar char="•"/>
            </a:pPr>
            <a:r>
              <a:rPr lang="en-US" altLang="ja-JP" sz="2400" dirty="0">
                <a:cs typeface="HGｺﾞｼｯｸM"/>
              </a:rPr>
              <a:t>Fast development speed</a:t>
            </a:r>
          </a:p>
          <a:p>
            <a:pPr marL="342900" indent="-342900">
              <a:buFont typeface="Arial" panose="020B0604020202020204" pitchFamily="34" charset="0"/>
              <a:buChar char="•"/>
            </a:pPr>
            <a:r>
              <a:rPr lang="en-US" altLang="ja-JP" sz="2400" dirty="0">
                <a:cs typeface="HGｺﾞｼｯｸM"/>
              </a:rPr>
              <a:t>Code becomes easy to change</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Examples of refactoring</a:t>
            </a:r>
          </a:p>
        </p:txBody>
      </p:sp>
      <p:sp>
        <p:nvSpPr>
          <p:cNvPr id="26626" name="Content Placeholder 2"/>
          <p:cNvSpPr>
            <a:spLocks noGrp="1"/>
          </p:cNvSpPr>
          <p:nvPr>
            <p:ph idx="1"/>
          </p:nvPr>
        </p:nvSpPr>
        <p:spPr>
          <a:xfrm>
            <a:off x="535940" y="1589659"/>
            <a:ext cx="7984490" cy="2215991"/>
          </a:xfrm>
        </p:spPr>
        <p:txBody>
          <a:bodyPr/>
          <a:lstStyle/>
          <a:p>
            <a:pPr marL="342900" indent="-342900">
              <a:buClr>
                <a:srgbClr val="342CD8"/>
              </a:buClr>
              <a:buFont typeface="Arial" panose="020B0604020202020204" pitchFamily="34" charset="0"/>
              <a:buChar char="•"/>
            </a:pPr>
            <a:r>
              <a:rPr lang="en-US" dirty="0"/>
              <a:t>Re-organization of a class hierarchy to remove duplicate code.</a:t>
            </a:r>
          </a:p>
          <a:p>
            <a:pPr marL="342900" indent="-342900">
              <a:buClr>
                <a:srgbClr val="342CD8"/>
              </a:buClr>
              <a:buFont typeface="Arial" panose="020B0604020202020204" pitchFamily="34" charset="0"/>
              <a:buChar char="•"/>
            </a:pPr>
            <a:r>
              <a:rPr lang="en-US" dirty="0"/>
              <a:t>Tidying up and renaming attributes and methods to make them easier to understand.</a:t>
            </a:r>
          </a:p>
          <a:p>
            <a:pPr marL="342900" indent="-342900">
              <a:buClr>
                <a:srgbClr val="342CD8"/>
              </a:buClr>
              <a:buFont typeface="Arial" panose="020B0604020202020204" pitchFamily="34" charset="0"/>
              <a:buChar char="•"/>
            </a:pPr>
            <a:r>
              <a:rPr lang="en-US" dirty="0"/>
              <a:t>The replacement of inline code with calls to methods that have been included in a program library.</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39</a:t>
            </a:fld>
            <a:endParaRPr lang="en-US"/>
          </a:p>
        </p:txBody>
      </p:sp>
    </p:spTree>
    <p:extLst>
      <p:ext uri="{BB962C8B-B14F-4D97-AF65-F5344CB8AC3E}">
        <p14:creationId xmlns:p14="http://schemas.microsoft.com/office/powerpoint/2010/main" val="68214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fontAlgn="auto">
              <a:spcAft>
                <a:spcPts val="0"/>
              </a:spcAft>
              <a:defRPr/>
            </a:pPr>
            <a:r>
              <a:rPr lang="en-US" sz="4000" dirty="0"/>
              <a:t>Why do we need new Project Management Methods?</a:t>
            </a:r>
          </a:p>
        </p:txBody>
      </p:sp>
      <p:sp>
        <p:nvSpPr>
          <p:cNvPr id="14339" name="Rectangle 3"/>
          <p:cNvSpPr>
            <a:spLocks noGrp="1" noChangeArrowheads="1"/>
          </p:cNvSpPr>
          <p:nvPr>
            <p:ph type="body" idx="1"/>
          </p:nvPr>
        </p:nvSpPr>
        <p:spPr>
          <a:xfrm>
            <a:off x="457200" y="1676400"/>
            <a:ext cx="8229600" cy="4267200"/>
          </a:xfrm>
        </p:spPr>
        <p:txBody>
          <a:bodyPr/>
          <a:lstStyle/>
          <a:p>
            <a:pPr>
              <a:lnSpc>
                <a:spcPct val="90000"/>
              </a:lnSpc>
            </a:pPr>
            <a:r>
              <a:rPr lang="en-US" sz="2400" dirty="0"/>
              <a:t>Information Technology (as well as other industries) are continuously being challenged by emerging technologies and requirements.</a:t>
            </a:r>
          </a:p>
          <a:p>
            <a:pPr>
              <a:lnSpc>
                <a:spcPct val="90000"/>
              </a:lnSpc>
            </a:pPr>
            <a:endParaRPr lang="en-US" sz="2400" dirty="0"/>
          </a:p>
          <a:p>
            <a:pPr>
              <a:lnSpc>
                <a:spcPct val="90000"/>
              </a:lnSpc>
            </a:pPr>
            <a:r>
              <a:rPr lang="en-US" sz="2400" dirty="0"/>
              <a:t>Traditional Project Management “Best Practices” suggest that we should lock down requirements and setup a change control system at the beginning.  </a:t>
            </a:r>
          </a:p>
          <a:p>
            <a:pPr>
              <a:lnSpc>
                <a:spcPct val="90000"/>
              </a:lnSpc>
            </a:pPr>
            <a:endParaRPr lang="en-US" sz="2400" dirty="0"/>
          </a:p>
          <a:p>
            <a:pPr>
              <a:lnSpc>
                <a:spcPct val="90000"/>
              </a:lnSpc>
            </a:pPr>
            <a:r>
              <a:rPr lang="en-US" sz="2400" dirty="0"/>
              <a:t>Traditional Project Management practices also tend to refer back to the original requirements (and/or the contract) when enforcing change control.  </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fontAlgn="auto">
              <a:spcAft>
                <a:spcPts val="0"/>
              </a:spcAft>
              <a:defRPr/>
            </a:pPr>
            <a:r>
              <a:rPr lang="en-US" altLang="ja-JP">
                <a:solidFill>
                  <a:schemeClr val="accent1">
                    <a:satMod val="150000"/>
                  </a:schemeClr>
                </a:solidFill>
              </a:rPr>
              <a:t>Why XP works</a:t>
            </a:r>
          </a:p>
        </p:txBody>
      </p:sp>
      <p:sp>
        <p:nvSpPr>
          <p:cNvPr id="47107" name="Rectangle 3"/>
          <p:cNvSpPr>
            <a:spLocks noGrp="1" noChangeArrowheads="1"/>
          </p:cNvSpPr>
          <p:nvPr>
            <p:ph type="body" idx="1"/>
          </p:nvPr>
        </p:nvSpPr>
        <p:spPr>
          <a:xfrm>
            <a:off x="533400" y="1828800"/>
            <a:ext cx="8153400" cy="3163879"/>
          </a:xfrm>
        </p:spPr>
        <p:txBody>
          <a:bodyPr/>
          <a:lstStyle/>
          <a:p>
            <a:pPr marL="342900" indent="-342900">
              <a:lnSpc>
                <a:spcPct val="150000"/>
              </a:lnSpc>
              <a:buFont typeface="Arial" panose="020B0604020202020204" pitchFamily="34" charset="0"/>
              <a:buChar char="•"/>
            </a:pPr>
            <a:r>
              <a:rPr lang="en-US" altLang="ja-JP" sz="2400" dirty="0">
                <a:cs typeface="HGｺﾞｼｯｸM"/>
              </a:rPr>
              <a:t>Light-weight: discipline without bureaucracy</a:t>
            </a:r>
          </a:p>
          <a:p>
            <a:pPr marL="342900" indent="-342900">
              <a:lnSpc>
                <a:spcPct val="150000"/>
              </a:lnSpc>
              <a:buFont typeface="Arial" panose="020B0604020202020204" pitchFamily="34" charset="0"/>
              <a:buChar char="•"/>
            </a:pPr>
            <a:r>
              <a:rPr lang="en-US" altLang="ja-JP" sz="2400" dirty="0">
                <a:cs typeface="HGｺﾞｼｯｸM"/>
              </a:rPr>
              <a:t>Under stress, people do what is easiest</a:t>
            </a:r>
          </a:p>
          <a:p>
            <a:pPr marL="800100" lvl="1" indent="-342900">
              <a:lnSpc>
                <a:spcPct val="150000"/>
              </a:lnSpc>
              <a:buFont typeface="Arial" panose="020B0604020202020204" pitchFamily="34" charset="0"/>
              <a:buChar char="•"/>
            </a:pPr>
            <a:r>
              <a:rPr lang="en-US" altLang="ja-JP" sz="2000" dirty="0">
                <a:cs typeface="HGｺﾞｼｯｸM"/>
              </a:rPr>
              <a:t>All XP practices have short-term benefits as well as long-term benefits</a:t>
            </a:r>
          </a:p>
          <a:p>
            <a:pPr marL="342900" indent="-342900">
              <a:lnSpc>
                <a:spcPct val="150000"/>
              </a:lnSpc>
              <a:buFont typeface="Arial" panose="020B0604020202020204" pitchFamily="34" charset="0"/>
              <a:buChar char="•"/>
            </a:pPr>
            <a:r>
              <a:rPr lang="en-US" altLang="ja-JP" sz="2400" dirty="0">
                <a:cs typeface="HGｺﾞｼｯｸM"/>
              </a:rPr>
              <a:t>Development as a Conversation</a:t>
            </a:r>
          </a:p>
          <a:p>
            <a:pPr marL="342900" indent="-342900">
              <a:lnSpc>
                <a:spcPct val="150000"/>
              </a:lnSpc>
              <a:buFont typeface="Arial" panose="020B0604020202020204" pitchFamily="34" charset="0"/>
              <a:buChar char="•"/>
            </a:pPr>
            <a:r>
              <a:rPr lang="en-US" altLang="ja-JP" sz="2400" dirty="0">
                <a:cs typeface="HGｺﾞｼｯｸM"/>
              </a:rPr>
              <a:t>The code is the documentation</a:t>
            </a:r>
          </a:p>
          <a:p>
            <a:pPr marL="342900" indent="-342900">
              <a:lnSpc>
                <a:spcPct val="150000"/>
              </a:lnSpc>
              <a:buFont typeface="Arial" panose="020B0604020202020204" pitchFamily="34" charset="0"/>
              <a:buChar char="•"/>
            </a:pPr>
            <a:r>
              <a:rPr lang="en-US" altLang="ja-JP" sz="2400" dirty="0">
                <a:cs typeface="HGｺﾞｼｯｸM"/>
              </a:rPr>
              <a:t>XP is fun. </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en-US" altLang="ja-JP"/>
              <a:t>Who benefits from XP?</a:t>
            </a:r>
          </a:p>
        </p:txBody>
      </p:sp>
      <p:sp>
        <p:nvSpPr>
          <p:cNvPr id="48131" name="Rectangle 3"/>
          <p:cNvSpPr>
            <a:spLocks noGrp="1" noChangeArrowheads="1"/>
          </p:cNvSpPr>
          <p:nvPr>
            <p:ph type="body" idx="1"/>
          </p:nvPr>
        </p:nvSpPr>
        <p:spPr>
          <a:xfrm>
            <a:off x="381000" y="2514600"/>
            <a:ext cx="3978910" cy="3639566"/>
          </a:xfrm>
          <a:ln>
            <a:solidFill>
              <a:schemeClr val="tx1"/>
            </a:solidFill>
            <a:miter lim="800000"/>
            <a:headEnd/>
            <a:tailEnd/>
          </a:ln>
        </p:spPr>
        <p:txBody>
          <a:bodyPr/>
          <a:lstStyle/>
          <a:p>
            <a:pPr marL="342900" indent="-342900">
              <a:lnSpc>
                <a:spcPct val="150000"/>
              </a:lnSpc>
              <a:buFont typeface="Arial" panose="020B0604020202020204" pitchFamily="34" charset="0"/>
              <a:buChar char="•"/>
            </a:pPr>
            <a:r>
              <a:rPr lang="en-US" altLang="ja-JP" sz="2400" dirty="0">
                <a:cs typeface="HGｺﾞｼｯｸM"/>
              </a:rPr>
              <a:t>get clear requirements &amp; priorities</a:t>
            </a:r>
          </a:p>
          <a:p>
            <a:pPr marL="342900" indent="-342900">
              <a:lnSpc>
                <a:spcPct val="150000"/>
              </a:lnSpc>
              <a:buFont typeface="Arial" panose="020B0604020202020204" pitchFamily="34" charset="0"/>
              <a:buChar char="•"/>
            </a:pPr>
            <a:r>
              <a:rPr lang="en-US" altLang="ja-JP" sz="2400" dirty="0">
                <a:cs typeface="HGｺﾞｼｯｸM"/>
              </a:rPr>
              <a:t>can do a good job</a:t>
            </a:r>
          </a:p>
          <a:p>
            <a:pPr marL="342900" indent="-342900">
              <a:lnSpc>
                <a:spcPct val="150000"/>
              </a:lnSpc>
              <a:buFont typeface="Arial" panose="020B0604020202020204" pitchFamily="34" charset="0"/>
              <a:buChar char="•"/>
            </a:pPr>
            <a:r>
              <a:rPr lang="en-US" altLang="ja-JP" sz="2400" dirty="0">
                <a:cs typeface="HGｺﾞｼｯｸM"/>
              </a:rPr>
              <a:t>can make technical decisions</a:t>
            </a:r>
          </a:p>
          <a:p>
            <a:pPr marL="342900" indent="-342900">
              <a:lnSpc>
                <a:spcPct val="150000"/>
              </a:lnSpc>
              <a:buFont typeface="Arial" panose="020B0604020202020204" pitchFamily="34" charset="0"/>
              <a:buChar char="•"/>
            </a:pPr>
            <a:r>
              <a:rPr lang="en-US" altLang="ja-JP" sz="2400" dirty="0">
                <a:cs typeface="HGｺﾞｼｯｸM"/>
              </a:rPr>
              <a:t>don’t work overtime</a:t>
            </a:r>
          </a:p>
          <a:p>
            <a:pPr>
              <a:buFontTx/>
              <a:buNone/>
            </a:pPr>
            <a:endParaRPr lang="en-US" altLang="ja-JP" sz="2400" dirty="0">
              <a:cs typeface="HGｺﾞｼｯｸM"/>
            </a:endParaRPr>
          </a:p>
        </p:txBody>
      </p:sp>
      <p:sp>
        <p:nvSpPr>
          <p:cNvPr id="2" name="Slide Number Placeholder 1"/>
          <p:cNvSpPr>
            <a:spLocks noGrp="1"/>
          </p:cNvSpPr>
          <p:nvPr>
            <p:ph type="sldNum" sz="quarter" idx="7"/>
          </p:nvPr>
        </p:nvSpPr>
        <p:spPr/>
        <p:txBody>
          <a:bodyPr/>
          <a:lstStyle/>
          <a:p>
            <a:pPr>
              <a:defRPr/>
            </a:pPr>
            <a:fld id="{69F4D35C-5D63-46CB-97A3-C1B1B603F3B4}" type="slidenum">
              <a:rPr lang="en-US" smtClean="0"/>
              <a:pPr>
                <a:defRPr/>
              </a:pPr>
              <a:t>41</a:t>
            </a:fld>
            <a:endParaRPr lang="en-US"/>
          </a:p>
        </p:txBody>
      </p:sp>
      <p:sp>
        <p:nvSpPr>
          <p:cNvPr id="48132" name="Rectangle 4"/>
          <p:cNvSpPr>
            <a:spLocks noGrp="1" noChangeArrowheads="1"/>
          </p:cNvSpPr>
          <p:nvPr>
            <p:ph type="body" sz="half" idx="4294967295"/>
          </p:nvPr>
        </p:nvSpPr>
        <p:spPr>
          <a:xfrm>
            <a:off x="4506391" y="2514600"/>
            <a:ext cx="3810000" cy="3639566"/>
          </a:xfrm>
          <a:ln>
            <a:solidFill>
              <a:schemeClr val="tx1"/>
            </a:solidFill>
            <a:miter lim="800000"/>
            <a:headEnd/>
            <a:tailEnd/>
          </a:ln>
        </p:spPr>
        <p:txBody>
          <a:bodyPr/>
          <a:lstStyle/>
          <a:p>
            <a:pPr marL="342900" indent="-342900">
              <a:lnSpc>
                <a:spcPct val="150000"/>
              </a:lnSpc>
              <a:buFont typeface="Arial" panose="020B0604020202020204" pitchFamily="34" charset="0"/>
              <a:buChar char="•"/>
            </a:pPr>
            <a:r>
              <a:rPr lang="en-US" altLang="ja-JP" sz="2400" dirty="0">
                <a:cs typeface="HGｺﾞｼｯｸM"/>
              </a:rPr>
              <a:t>get most business value first</a:t>
            </a:r>
          </a:p>
          <a:p>
            <a:pPr marL="342900" indent="-342900">
              <a:lnSpc>
                <a:spcPct val="150000"/>
              </a:lnSpc>
              <a:buFont typeface="Arial" panose="020B0604020202020204" pitchFamily="34" charset="0"/>
              <a:buChar char="•"/>
            </a:pPr>
            <a:r>
              <a:rPr lang="en-US" altLang="ja-JP" sz="2400" dirty="0">
                <a:cs typeface="HGｺﾞｼｯｸM"/>
              </a:rPr>
              <a:t>get accurate feedback</a:t>
            </a:r>
          </a:p>
          <a:p>
            <a:pPr marL="342900" indent="-342900">
              <a:lnSpc>
                <a:spcPct val="150000"/>
              </a:lnSpc>
              <a:buFont typeface="Arial" panose="020B0604020202020204" pitchFamily="34" charset="0"/>
              <a:buChar char="•"/>
            </a:pPr>
            <a:r>
              <a:rPr lang="en-US" altLang="ja-JP" sz="2400" dirty="0">
                <a:cs typeface="HGｺﾞｼｯｸM"/>
              </a:rPr>
              <a:t>can make informed business decisions</a:t>
            </a:r>
          </a:p>
          <a:p>
            <a:pPr marL="342900" indent="-342900">
              <a:lnSpc>
                <a:spcPct val="150000"/>
              </a:lnSpc>
              <a:buFont typeface="Arial" panose="020B0604020202020204" pitchFamily="34" charset="0"/>
              <a:buChar char="•"/>
            </a:pPr>
            <a:r>
              <a:rPr lang="en-US" altLang="ja-JP" sz="2400" dirty="0">
                <a:cs typeface="HGｺﾞｼｯｸM"/>
              </a:rPr>
              <a:t>can change their mind</a:t>
            </a:r>
          </a:p>
        </p:txBody>
      </p:sp>
      <p:sp>
        <p:nvSpPr>
          <p:cNvPr id="48133" name="Text Box 5"/>
          <p:cNvSpPr txBox="1">
            <a:spLocks noChangeArrowheads="1"/>
          </p:cNvSpPr>
          <p:nvPr/>
        </p:nvSpPr>
        <p:spPr bwMode="auto">
          <a:xfrm>
            <a:off x="381000" y="1905000"/>
            <a:ext cx="1927131" cy="461665"/>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r>
              <a:rPr kumimoji="1" lang="en-US" altLang="ja-JP" sz="2400">
                <a:latin typeface="Times New Roman" pitchFamily="18" charset="0"/>
                <a:ea typeface="MS PGothic" pitchFamily="34" charset="-128"/>
              </a:rPr>
              <a:t>Programmers:</a:t>
            </a:r>
          </a:p>
        </p:txBody>
      </p:sp>
      <p:sp>
        <p:nvSpPr>
          <p:cNvPr id="48134" name="Text Box 6"/>
          <p:cNvSpPr txBox="1">
            <a:spLocks noChangeArrowheads="1"/>
          </p:cNvSpPr>
          <p:nvPr/>
        </p:nvSpPr>
        <p:spPr bwMode="auto">
          <a:xfrm>
            <a:off x="4495800" y="1905000"/>
            <a:ext cx="1585690" cy="461665"/>
          </a:xfrm>
          <a:prstGeom prst="rect">
            <a:avLst/>
          </a:prstGeom>
          <a:solidFill>
            <a:schemeClr val="bg1"/>
          </a:solidFill>
          <a:ln w="9525">
            <a:solidFill>
              <a:schemeClr val="tx1"/>
            </a:solidFill>
            <a:miter lim="800000"/>
            <a:headEnd/>
            <a:tailEnd/>
          </a:ln>
        </p:spPr>
        <p:txBody>
          <a:bodyPr wrap="none">
            <a:spAutoFit/>
          </a:bodyPr>
          <a:lstStyle>
            <a:lvl1pPr>
              <a:defRPr>
                <a:solidFill>
                  <a:schemeClr val="tx1"/>
                </a:solidFill>
                <a:latin typeface="Corbel" pitchFamily="34" charset="0"/>
              </a:defRPr>
            </a:lvl1pPr>
            <a:lvl2pPr marL="742950" indent="-285750">
              <a:defRPr>
                <a:solidFill>
                  <a:schemeClr val="tx1"/>
                </a:solidFill>
                <a:latin typeface="Corbel" pitchFamily="34" charset="0"/>
              </a:defRPr>
            </a:lvl2pPr>
            <a:lvl3pPr marL="1143000" indent="-228600">
              <a:defRPr>
                <a:solidFill>
                  <a:schemeClr val="tx1"/>
                </a:solidFill>
                <a:latin typeface="Corbel" pitchFamily="34" charset="0"/>
              </a:defRPr>
            </a:lvl3pPr>
            <a:lvl4pPr marL="1600200" indent="-228600">
              <a:defRPr>
                <a:solidFill>
                  <a:schemeClr val="tx1"/>
                </a:solidFill>
                <a:latin typeface="Corbel" pitchFamily="34" charset="0"/>
              </a:defRPr>
            </a:lvl4pPr>
            <a:lvl5pPr marL="2057400" indent="-228600">
              <a:defRPr>
                <a:solidFill>
                  <a:schemeClr val="tx1"/>
                </a:solidFill>
                <a:latin typeface="Corbel" pitchFamily="34" charset="0"/>
              </a:defRPr>
            </a:lvl5pPr>
            <a:lvl6pPr marL="2514600" indent="-228600" fontAlgn="base">
              <a:spcBef>
                <a:spcPct val="0"/>
              </a:spcBef>
              <a:spcAft>
                <a:spcPct val="0"/>
              </a:spcAft>
              <a:defRPr>
                <a:solidFill>
                  <a:schemeClr val="tx1"/>
                </a:solidFill>
                <a:latin typeface="Corbel" pitchFamily="34" charset="0"/>
              </a:defRPr>
            </a:lvl6pPr>
            <a:lvl7pPr marL="2971800" indent="-228600" fontAlgn="base">
              <a:spcBef>
                <a:spcPct val="0"/>
              </a:spcBef>
              <a:spcAft>
                <a:spcPct val="0"/>
              </a:spcAft>
              <a:defRPr>
                <a:solidFill>
                  <a:schemeClr val="tx1"/>
                </a:solidFill>
                <a:latin typeface="Corbel" pitchFamily="34" charset="0"/>
              </a:defRPr>
            </a:lvl7pPr>
            <a:lvl8pPr marL="3429000" indent="-228600" fontAlgn="base">
              <a:spcBef>
                <a:spcPct val="0"/>
              </a:spcBef>
              <a:spcAft>
                <a:spcPct val="0"/>
              </a:spcAft>
              <a:defRPr>
                <a:solidFill>
                  <a:schemeClr val="tx1"/>
                </a:solidFill>
                <a:latin typeface="Corbel" pitchFamily="34" charset="0"/>
              </a:defRPr>
            </a:lvl8pPr>
            <a:lvl9pPr marL="3886200" indent="-228600" fontAlgn="base">
              <a:spcBef>
                <a:spcPct val="0"/>
              </a:spcBef>
              <a:spcAft>
                <a:spcPct val="0"/>
              </a:spcAft>
              <a:defRPr>
                <a:solidFill>
                  <a:schemeClr val="tx1"/>
                </a:solidFill>
                <a:latin typeface="Corbel" pitchFamily="34" charset="0"/>
              </a:defRPr>
            </a:lvl9pPr>
          </a:lstStyle>
          <a:p>
            <a:r>
              <a:rPr kumimoji="1" lang="en-US" altLang="ja-JP" sz="2400">
                <a:latin typeface="Times New Roman" pitchFamily="18" charset="0"/>
                <a:ea typeface="MS PGothic" pitchFamily="34" charset="-128"/>
              </a:rPr>
              <a:t>Customers: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EC752F-320D-9524-35F5-006C7BE20D10}"/>
              </a:ext>
            </a:extLst>
          </p:cNvPr>
          <p:cNvSpPr>
            <a:spLocks noGrp="1"/>
          </p:cNvSpPr>
          <p:nvPr>
            <p:ph type="ctrTitle"/>
          </p:nvPr>
        </p:nvSpPr>
        <p:spPr/>
        <p:txBody>
          <a:bodyPr/>
          <a:lstStyle/>
          <a:p>
            <a:endParaRPr lang="en-US" dirty="0"/>
          </a:p>
        </p:txBody>
      </p:sp>
      <p:sp>
        <p:nvSpPr>
          <p:cNvPr id="5" name="Slide Number Placeholder 4">
            <a:extLst>
              <a:ext uri="{FF2B5EF4-FFF2-40B4-BE49-F238E27FC236}">
                <a16:creationId xmlns:a16="http://schemas.microsoft.com/office/drawing/2014/main" id="{95108BE5-C3A4-AF91-203C-ED8A10843DFD}"/>
              </a:ext>
            </a:extLst>
          </p:cNvPr>
          <p:cNvSpPr>
            <a:spLocks noGrp="1"/>
          </p:cNvSpPr>
          <p:nvPr>
            <p:ph type="sldNum" sz="quarter" idx="12"/>
          </p:nvPr>
        </p:nvSpPr>
        <p:spPr/>
        <p:txBody>
          <a:bodyPr/>
          <a:lstStyle/>
          <a:p>
            <a:pPr>
              <a:defRPr/>
            </a:pPr>
            <a:fld id="{69F4D35C-5D63-46CB-97A3-C1B1B603F3B4}" type="slidenum">
              <a:rPr lang="en-US" smtClean="0"/>
              <a:pPr>
                <a:defRPr/>
              </a:pPr>
              <a:t>42</a:t>
            </a:fld>
            <a:endParaRPr lang="en-US"/>
          </a:p>
        </p:txBody>
      </p:sp>
      <p:pic>
        <p:nvPicPr>
          <p:cNvPr id="5122" name="Picture 2" descr="Who Uses A Scrum Approach and Why Should You? - number8">
            <a:extLst>
              <a:ext uri="{FF2B5EF4-FFF2-40B4-BE49-F238E27FC236}">
                <a16:creationId xmlns:a16="http://schemas.microsoft.com/office/drawing/2014/main" id="{3304118D-77C0-4D9F-CB7E-3E5A4DB17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475"/>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46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What is Scrum?</a:t>
            </a:r>
          </a:p>
        </p:txBody>
      </p:sp>
      <p:sp>
        <p:nvSpPr>
          <p:cNvPr id="58371" name="Rectangle 3"/>
          <p:cNvSpPr>
            <a:spLocks noGrp="1" noChangeArrowheads="1"/>
          </p:cNvSpPr>
          <p:nvPr>
            <p:ph type="body" idx="1"/>
          </p:nvPr>
        </p:nvSpPr>
        <p:spPr>
          <a:xfrm>
            <a:off x="492352" y="1524000"/>
            <a:ext cx="8194447" cy="2200602"/>
          </a:xfrm>
        </p:spPr>
        <p:txBody>
          <a:bodyPr/>
          <a:lstStyle/>
          <a:p>
            <a:pPr marL="457200" indent="-457200">
              <a:buFont typeface="Arial" panose="020B0604020202020204" pitchFamily="34" charset="0"/>
              <a:buChar char="•"/>
            </a:pPr>
            <a:r>
              <a:rPr lang="en-US" sz="2800" dirty="0"/>
              <a:t>Definition from rugby football:</a:t>
            </a:r>
          </a:p>
          <a:p>
            <a:pPr lvl="1"/>
            <a:r>
              <a:rPr lang="en-US" sz="2400" dirty="0"/>
              <a:t>A scrum is a way to restart the game after an interruption, where the forwards of each side come together in a tight formation and struggle to gain possession of the ball when it is tossed in among them.</a:t>
            </a:r>
          </a:p>
          <a:p>
            <a:pPr lvl="1">
              <a:buFont typeface="Wingdings" pitchFamily="2" charset="2"/>
              <a:buNone/>
            </a:pPr>
            <a:endParaRPr lang="en-US" sz="19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Scrum - an agile process</a:t>
            </a:r>
            <a:endParaRPr lang="de-DE" dirty="0">
              <a:solidFill>
                <a:schemeClr val="accent1">
                  <a:satMod val="150000"/>
                </a:schemeClr>
              </a:solidFill>
            </a:endParaRPr>
          </a:p>
        </p:txBody>
      </p:sp>
      <p:sp>
        <p:nvSpPr>
          <p:cNvPr id="59395" name="Rectangle 3"/>
          <p:cNvSpPr>
            <a:spLocks noGrp="1" noChangeArrowheads="1"/>
          </p:cNvSpPr>
          <p:nvPr>
            <p:ph type="body" idx="1"/>
          </p:nvPr>
        </p:nvSpPr>
        <p:spPr>
          <a:xfrm>
            <a:off x="228600" y="1524000"/>
            <a:ext cx="8534400" cy="4625975"/>
          </a:xfrm>
        </p:spPr>
        <p:txBody>
          <a:bodyPr/>
          <a:lstStyle/>
          <a:p>
            <a:r>
              <a:rPr lang="en-GB" sz="2400" dirty="0"/>
              <a:t>Scrum approach is a general agile method but its focus is on managing iterative development rather than specific agile practices.</a:t>
            </a:r>
          </a:p>
          <a:p>
            <a:r>
              <a:rPr lang="en-GB" sz="2400" b="1" dirty="0">
                <a:solidFill>
                  <a:srgbClr val="FF0000"/>
                </a:solidFill>
              </a:rPr>
              <a:t>There are three phases in Scrum. </a:t>
            </a:r>
          </a:p>
          <a:p>
            <a:pPr lvl="1"/>
            <a:r>
              <a:rPr lang="en-GB" sz="2000" dirty="0"/>
              <a:t>The initial phase is an outline planning phase where you establish the general objectives for the project and design the software architecture. </a:t>
            </a:r>
          </a:p>
          <a:p>
            <a:pPr lvl="1"/>
            <a:r>
              <a:rPr lang="en-GB" sz="2000" dirty="0"/>
              <a:t>This is followed by a series of </a:t>
            </a:r>
            <a:r>
              <a:rPr lang="en-GB" sz="2000" b="1" dirty="0">
                <a:solidFill>
                  <a:srgbClr val="FF0000"/>
                </a:solidFill>
              </a:rPr>
              <a:t>sprint cycles</a:t>
            </a:r>
            <a:r>
              <a:rPr lang="en-GB" sz="2000" dirty="0"/>
              <a:t>, where each cycle develops an increment of the system. </a:t>
            </a:r>
          </a:p>
          <a:p>
            <a:pPr lvl="1"/>
            <a:r>
              <a:rPr lang="en-GB" sz="2000" dirty="0"/>
              <a:t>The project closure phase wraps up the project, completes required documentation such as system help frames and user manuals and assesses the lessons learned from the project.</a:t>
            </a:r>
          </a:p>
          <a:p>
            <a:pPr marL="119062" indent="0">
              <a:buNone/>
            </a:pPr>
            <a:endParaRPr lang="en-GB"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fontAlgn="auto">
              <a:spcAft>
                <a:spcPts val="0"/>
              </a:spcAft>
              <a:defRPr/>
            </a:pPr>
            <a:r>
              <a:rPr lang="en-US" sz="3400">
                <a:solidFill>
                  <a:schemeClr val="accent1">
                    <a:satMod val="150000"/>
                  </a:schemeClr>
                </a:solidFill>
              </a:rPr>
              <a:t>Functionality of Scrum</a:t>
            </a:r>
          </a:p>
        </p:txBody>
      </p:sp>
      <p:sp>
        <p:nvSpPr>
          <p:cNvPr id="60419" name="Rectangle 3"/>
          <p:cNvSpPr>
            <a:spLocks noGrp="1" noChangeArrowheads="1"/>
          </p:cNvSpPr>
          <p:nvPr>
            <p:ph type="body" idx="1"/>
          </p:nvPr>
        </p:nvSpPr>
        <p:spPr/>
        <p:txBody>
          <a:bodyPr/>
          <a:lstStyle/>
          <a:p>
            <a:pPr>
              <a:buFont typeface="Wingdings" pitchFamily="2" charset="2"/>
              <a:buNone/>
            </a:pPr>
            <a:r>
              <a:rPr lang="de-DE"/>
              <a:t> </a:t>
            </a:r>
          </a:p>
          <a:p>
            <a:pPr>
              <a:buFont typeface="Wingdings" pitchFamily="2" charset="2"/>
              <a:buNone/>
            </a:pPr>
            <a:endParaRPr lang="de-DE"/>
          </a:p>
        </p:txBody>
      </p:sp>
      <p:pic>
        <p:nvPicPr>
          <p:cNvPr id="60420" name="Picture 2" descr="G:\agile-Scru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473200"/>
            <a:ext cx="8493125"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fontAlgn="auto">
              <a:spcAft>
                <a:spcPts val="0"/>
              </a:spcAft>
              <a:defRPr/>
            </a:pPr>
            <a:r>
              <a:rPr lang="en-US" dirty="0">
                <a:solidFill>
                  <a:srgbClr val="FF3300"/>
                </a:solidFill>
              </a:rPr>
              <a:t>Components of Scrum</a:t>
            </a:r>
          </a:p>
        </p:txBody>
      </p:sp>
      <p:sp>
        <p:nvSpPr>
          <p:cNvPr id="61443" name="Rectangle 3"/>
          <p:cNvSpPr>
            <a:spLocks noGrp="1" noChangeArrowheads="1"/>
          </p:cNvSpPr>
          <p:nvPr>
            <p:ph type="body" idx="1"/>
          </p:nvPr>
        </p:nvSpPr>
        <p:spPr/>
        <p:txBody>
          <a:bodyPr/>
          <a:lstStyle/>
          <a:p>
            <a:pPr lvl="1"/>
            <a:r>
              <a:rPr lang="en-US" dirty="0">
                <a:solidFill>
                  <a:schemeClr val="folHlink"/>
                </a:solidFill>
              </a:rPr>
              <a:t>Scrum Roles</a:t>
            </a:r>
          </a:p>
          <a:p>
            <a:pPr lvl="1"/>
            <a:r>
              <a:rPr lang="en-US" dirty="0">
                <a:solidFill>
                  <a:schemeClr val="folHlink"/>
                </a:solidFill>
              </a:rPr>
              <a:t>The Process</a:t>
            </a:r>
          </a:p>
          <a:p>
            <a:pPr lvl="1"/>
            <a:r>
              <a:rPr lang="en-US" dirty="0">
                <a:solidFill>
                  <a:schemeClr val="folHlink"/>
                </a:solidFill>
              </a:rPr>
              <a:t>Scrum Artifacts</a:t>
            </a:r>
          </a:p>
          <a:p>
            <a:pPr lvl="1"/>
            <a:endParaRPr lang="en-US" dirty="0">
              <a:solidFill>
                <a:schemeClr val="folHlink"/>
              </a:solidFill>
            </a:endParaRP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fontAlgn="auto">
              <a:spcAft>
                <a:spcPts val="0"/>
              </a:spcAft>
              <a:defRPr/>
            </a:pPr>
            <a:r>
              <a:rPr lang="en-US" dirty="0"/>
              <a:t>Scrum Roles: </a:t>
            </a:r>
            <a:r>
              <a:rPr lang="en-US" dirty="0">
                <a:solidFill>
                  <a:schemeClr val="accent1">
                    <a:satMod val="150000"/>
                  </a:schemeClr>
                </a:solidFill>
              </a:rPr>
              <a:t>Scrum Master</a:t>
            </a:r>
          </a:p>
        </p:txBody>
      </p:sp>
      <p:sp>
        <p:nvSpPr>
          <p:cNvPr id="62467" name="Rectangle 3"/>
          <p:cNvSpPr>
            <a:spLocks noGrp="1" noChangeArrowheads="1"/>
          </p:cNvSpPr>
          <p:nvPr>
            <p:ph type="body" idx="1"/>
          </p:nvPr>
        </p:nvSpPr>
        <p:spPr/>
        <p:txBody>
          <a:bodyPr/>
          <a:lstStyle/>
          <a:p>
            <a:pPr>
              <a:lnSpc>
                <a:spcPct val="150000"/>
              </a:lnSpc>
            </a:pPr>
            <a:r>
              <a:rPr lang="en-US" sz="2400" dirty="0"/>
              <a:t>Represents management to the project</a:t>
            </a:r>
          </a:p>
          <a:p>
            <a:pPr>
              <a:lnSpc>
                <a:spcPct val="150000"/>
              </a:lnSpc>
            </a:pPr>
            <a:r>
              <a:rPr lang="en-US" sz="2400" dirty="0"/>
              <a:t>Typically filled by a Project Manager or Team Leader</a:t>
            </a:r>
          </a:p>
          <a:p>
            <a:pPr>
              <a:lnSpc>
                <a:spcPct val="150000"/>
              </a:lnSpc>
            </a:pPr>
            <a:r>
              <a:rPr lang="en-US" sz="2400" dirty="0"/>
              <a:t>Responsible for enacting scrum values and practices</a:t>
            </a:r>
          </a:p>
          <a:p>
            <a:pPr>
              <a:lnSpc>
                <a:spcPct val="150000"/>
              </a:lnSpc>
            </a:pPr>
            <a:r>
              <a:rPr lang="en-US" sz="2400" dirty="0"/>
              <a:t>Main job is to remove impediments</a:t>
            </a:r>
          </a:p>
          <a:p>
            <a:pPr>
              <a:lnSpc>
                <a:spcPct val="150000"/>
              </a:lnSpc>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fontAlgn="auto">
              <a:spcAft>
                <a:spcPts val="0"/>
              </a:spcAft>
              <a:defRPr/>
            </a:pPr>
            <a:r>
              <a:rPr lang="en-US" dirty="0"/>
              <a:t>Scrum Roles: </a:t>
            </a:r>
            <a:r>
              <a:rPr lang="en-US" dirty="0">
                <a:solidFill>
                  <a:schemeClr val="accent1">
                    <a:satMod val="150000"/>
                  </a:schemeClr>
                </a:solidFill>
              </a:rPr>
              <a:t>The Scrum Team</a:t>
            </a:r>
          </a:p>
        </p:txBody>
      </p:sp>
      <p:sp>
        <p:nvSpPr>
          <p:cNvPr id="63491" name="Rectangle 3"/>
          <p:cNvSpPr>
            <a:spLocks noGrp="1" noChangeArrowheads="1"/>
          </p:cNvSpPr>
          <p:nvPr>
            <p:ph type="body" idx="1"/>
          </p:nvPr>
        </p:nvSpPr>
        <p:spPr>
          <a:xfrm>
            <a:off x="381000" y="1676400"/>
            <a:ext cx="8229600" cy="4625975"/>
          </a:xfrm>
        </p:spPr>
        <p:txBody>
          <a:bodyPr/>
          <a:lstStyle/>
          <a:p>
            <a:pPr>
              <a:lnSpc>
                <a:spcPct val="150000"/>
              </a:lnSpc>
            </a:pPr>
            <a:r>
              <a:rPr lang="en-US" sz="2400" dirty="0"/>
              <a:t>Typically 5-10 people</a:t>
            </a:r>
          </a:p>
          <a:p>
            <a:pPr>
              <a:lnSpc>
                <a:spcPct val="150000"/>
              </a:lnSpc>
            </a:pPr>
            <a:r>
              <a:rPr lang="en-US" sz="2400" dirty="0"/>
              <a:t>Cross-functional (QA, Programmers, UI Designers, etc.)</a:t>
            </a:r>
          </a:p>
          <a:p>
            <a:pPr>
              <a:lnSpc>
                <a:spcPct val="150000"/>
              </a:lnSpc>
            </a:pPr>
            <a:r>
              <a:rPr lang="en-US" sz="2400" dirty="0"/>
              <a:t>Members should be full-time</a:t>
            </a:r>
          </a:p>
          <a:p>
            <a:pPr>
              <a:lnSpc>
                <a:spcPct val="150000"/>
              </a:lnSpc>
            </a:pPr>
            <a:r>
              <a:rPr lang="en-US" sz="2400" dirty="0"/>
              <a:t>Team is self-organizing</a:t>
            </a:r>
          </a:p>
          <a:p>
            <a:pPr>
              <a:lnSpc>
                <a:spcPct val="150000"/>
              </a:lnSpc>
            </a:pPr>
            <a:r>
              <a:rPr lang="en-US" sz="2400" dirty="0"/>
              <a:t>Membership can change only between sprints</a:t>
            </a:r>
          </a:p>
          <a:p>
            <a:pPr>
              <a:lnSpc>
                <a:spcPct val="150000"/>
              </a:lnSpc>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fontAlgn="auto">
              <a:spcAft>
                <a:spcPts val="0"/>
              </a:spcAft>
              <a:defRPr/>
            </a:pPr>
            <a:r>
              <a:rPr lang="en-US" dirty="0"/>
              <a:t>Scrum Roles: </a:t>
            </a:r>
            <a:r>
              <a:rPr lang="en-US" dirty="0">
                <a:solidFill>
                  <a:schemeClr val="accent1">
                    <a:satMod val="150000"/>
                  </a:schemeClr>
                </a:solidFill>
              </a:rPr>
              <a:t>Product Owner</a:t>
            </a:r>
          </a:p>
        </p:txBody>
      </p:sp>
      <p:sp>
        <p:nvSpPr>
          <p:cNvPr id="64515" name="Rectangle 3"/>
          <p:cNvSpPr>
            <a:spLocks noGrp="1" noChangeArrowheads="1"/>
          </p:cNvSpPr>
          <p:nvPr>
            <p:ph type="body" idx="1"/>
          </p:nvPr>
        </p:nvSpPr>
        <p:spPr/>
        <p:txBody>
          <a:bodyPr/>
          <a:lstStyle/>
          <a:p>
            <a:pPr>
              <a:lnSpc>
                <a:spcPct val="150000"/>
              </a:lnSpc>
            </a:pPr>
            <a:r>
              <a:rPr lang="en-US" sz="2800" dirty="0"/>
              <a:t>Acts like one voice (in any case)</a:t>
            </a:r>
          </a:p>
          <a:p>
            <a:pPr>
              <a:lnSpc>
                <a:spcPct val="150000"/>
              </a:lnSpc>
            </a:pPr>
            <a:r>
              <a:rPr lang="en-US" sz="2800" dirty="0"/>
              <a:t>Knows what needs to be build and in what sequence this should be done</a:t>
            </a:r>
          </a:p>
          <a:p>
            <a:pPr>
              <a:lnSpc>
                <a:spcPct val="150000"/>
              </a:lnSpc>
            </a:pPr>
            <a:r>
              <a:rPr lang="en-US" sz="2800" dirty="0"/>
              <a:t>Typically a product manager </a:t>
            </a:r>
          </a:p>
          <a:p>
            <a:pPr>
              <a:lnSpc>
                <a:spcPct val="150000"/>
              </a:lnSpc>
            </a:pPr>
            <a:endParaRPr lang="en-US" sz="2800" dirty="0"/>
          </a:p>
          <a:p>
            <a:pPr>
              <a:lnSpc>
                <a:spcPct val="150000"/>
              </a:lnSpc>
            </a:pPr>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fontAlgn="auto">
              <a:spcAft>
                <a:spcPts val="0"/>
              </a:spcAft>
              <a:defRPr/>
            </a:pPr>
            <a:r>
              <a:rPr lang="en-US" sz="4000" dirty="0"/>
              <a:t>Traditional Project Management Practices can Lead to….</a:t>
            </a:r>
          </a:p>
        </p:txBody>
      </p:sp>
      <p:sp>
        <p:nvSpPr>
          <p:cNvPr id="15363" name="Rectangle 3"/>
          <p:cNvSpPr>
            <a:spLocks noGrp="1" noChangeArrowheads="1"/>
          </p:cNvSpPr>
          <p:nvPr>
            <p:ph type="body" idx="1"/>
          </p:nvPr>
        </p:nvSpPr>
        <p:spPr>
          <a:xfrm>
            <a:off x="457200" y="1524000"/>
            <a:ext cx="8229600" cy="4648200"/>
          </a:xfrm>
        </p:spPr>
        <p:txBody>
          <a:bodyPr/>
          <a:lstStyle/>
          <a:p>
            <a:r>
              <a:rPr lang="en-US" sz="2400" dirty="0"/>
              <a:t>Chaos – Junior Project Managers tend to either:</a:t>
            </a:r>
          </a:p>
          <a:p>
            <a:pPr lvl="1"/>
            <a:r>
              <a:rPr lang="en-US" sz="2000" dirty="0"/>
              <a:t>allow too much uncontrolled change to take place (to ensure customer satisfaction) </a:t>
            </a:r>
          </a:p>
          <a:p>
            <a:pPr lvl="1"/>
            <a:r>
              <a:rPr lang="en-US" sz="2000" dirty="0"/>
              <a:t>or are too strict in allowing for change (resulting in irate customers).</a:t>
            </a:r>
          </a:p>
          <a:p>
            <a:pPr lvl="1"/>
            <a:endParaRPr lang="en-US" sz="2000" dirty="0"/>
          </a:p>
          <a:p>
            <a:r>
              <a:rPr lang="en-US" sz="2400" i="1" dirty="0">
                <a:solidFill>
                  <a:srgbClr val="002060"/>
                </a:solidFill>
              </a:rPr>
              <a:t>Winston Royce (of waterfall process fame) later noted that his ideas were incorrectly interpreted and that a “single pass” framework would never work (his article actually advocates at least a second pass).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The Process</a:t>
            </a:r>
            <a:endParaRPr lang="ru-RU" dirty="0">
              <a:solidFill>
                <a:schemeClr val="accent1">
                  <a:satMod val="150000"/>
                </a:schemeClr>
              </a:solidFill>
            </a:endParaRPr>
          </a:p>
        </p:txBody>
      </p:sp>
      <p:sp>
        <p:nvSpPr>
          <p:cNvPr id="65539" name="Rectangle 3"/>
          <p:cNvSpPr>
            <a:spLocks noGrp="1" noChangeArrowheads="1"/>
          </p:cNvSpPr>
          <p:nvPr>
            <p:ph type="body" idx="1"/>
          </p:nvPr>
        </p:nvSpPr>
        <p:spPr/>
        <p:txBody>
          <a:bodyPr/>
          <a:lstStyle/>
          <a:p>
            <a:pPr marL="633412" indent="-514350">
              <a:buFont typeface="+mj-lt"/>
              <a:buAutoNum type="arabicPeriod"/>
            </a:pPr>
            <a:r>
              <a:rPr lang="en-US" sz="2800" dirty="0"/>
              <a:t>Sprint Planning Meeting</a:t>
            </a:r>
          </a:p>
          <a:p>
            <a:pPr marL="633412" indent="-514350">
              <a:buFont typeface="+mj-lt"/>
              <a:buAutoNum type="arabicPeriod"/>
            </a:pPr>
            <a:r>
              <a:rPr lang="en-US" sz="2800" dirty="0"/>
              <a:t>Sprint</a:t>
            </a:r>
          </a:p>
          <a:p>
            <a:pPr marL="633412" indent="-514350">
              <a:buFont typeface="+mj-lt"/>
              <a:buAutoNum type="arabicPeriod"/>
            </a:pPr>
            <a:r>
              <a:rPr lang="en-US" sz="2800" dirty="0"/>
              <a:t>Daily Scrum</a:t>
            </a:r>
          </a:p>
          <a:p>
            <a:pPr marL="633412" indent="-514350">
              <a:buFont typeface="+mj-lt"/>
              <a:buAutoNum type="arabicPeriod"/>
            </a:pPr>
            <a:r>
              <a:rPr lang="en-US" sz="2800" dirty="0"/>
              <a:t>Sprint Review Meeting</a:t>
            </a:r>
          </a:p>
          <a:p>
            <a:pPr>
              <a:buFont typeface="Wingdings" pitchFamily="2" charset="2"/>
              <a:buNone/>
            </a:pPr>
            <a:endParaRPr lang="ru-RU" sz="28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1. Sprint Planning Meeting</a:t>
            </a:r>
            <a:endParaRPr lang="ru-RU" dirty="0">
              <a:solidFill>
                <a:schemeClr val="accent1">
                  <a:satMod val="150000"/>
                </a:schemeClr>
              </a:solidFill>
            </a:endParaRPr>
          </a:p>
        </p:txBody>
      </p:sp>
      <p:sp>
        <p:nvSpPr>
          <p:cNvPr id="66563" name="Rectangle 3"/>
          <p:cNvSpPr>
            <a:spLocks noGrp="1" noChangeArrowheads="1"/>
          </p:cNvSpPr>
          <p:nvPr>
            <p:ph type="body" idx="1"/>
          </p:nvPr>
        </p:nvSpPr>
        <p:spPr/>
        <p:txBody>
          <a:bodyPr/>
          <a:lstStyle/>
          <a:p>
            <a:r>
              <a:rPr lang="en-US" sz="2400" dirty="0"/>
              <a:t>A collaborative meeting in the beginning of each Sprint between the Product Owner, the Scrum Master and the Team</a:t>
            </a:r>
          </a:p>
          <a:p>
            <a:endParaRPr lang="en-US" sz="2400" dirty="0"/>
          </a:p>
          <a:p>
            <a:r>
              <a:rPr lang="en-US" sz="2400" dirty="0"/>
              <a:t>Takes 8 hours and consists of 2 parts</a:t>
            </a:r>
          </a:p>
          <a:p>
            <a:pPr lvl="1"/>
            <a:r>
              <a:rPr lang="en-US" sz="2000" dirty="0"/>
              <a:t>before lunch and after lunch</a:t>
            </a:r>
          </a:p>
          <a:p>
            <a:pPr>
              <a:buFont typeface="Wingdings" pitchFamily="2" charset="2"/>
              <a:buNone/>
            </a:pPr>
            <a:endParaRPr lang="en-US" sz="2400" dirty="0"/>
          </a:p>
          <a:p>
            <a:endParaRPr lang="en-US" sz="2400" dirty="0"/>
          </a:p>
          <a:p>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fontAlgn="auto">
              <a:spcAft>
                <a:spcPts val="0"/>
              </a:spcAft>
              <a:defRPr/>
            </a:pPr>
            <a:r>
              <a:rPr lang="en-US">
                <a:solidFill>
                  <a:schemeClr val="accent1">
                    <a:satMod val="150000"/>
                  </a:schemeClr>
                </a:solidFill>
              </a:rPr>
              <a:t>Parts of Sprint Planning Meeting</a:t>
            </a:r>
            <a:endParaRPr lang="ru-RU">
              <a:solidFill>
                <a:schemeClr val="accent1">
                  <a:satMod val="150000"/>
                </a:schemeClr>
              </a:solidFill>
            </a:endParaRPr>
          </a:p>
        </p:txBody>
      </p:sp>
      <p:sp>
        <p:nvSpPr>
          <p:cNvPr id="67587" name="Rectangle 3"/>
          <p:cNvSpPr>
            <a:spLocks noGrp="1" noChangeArrowheads="1"/>
          </p:cNvSpPr>
          <p:nvPr>
            <p:ph type="body" idx="1"/>
          </p:nvPr>
        </p:nvSpPr>
        <p:spPr>
          <a:xfrm>
            <a:off x="381000" y="1676400"/>
            <a:ext cx="8229600" cy="4625975"/>
          </a:xfrm>
        </p:spPr>
        <p:txBody>
          <a:bodyPr/>
          <a:lstStyle/>
          <a:p>
            <a:r>
              <a:rPr lang="en-US" sz="2800" dirty="0"/>
              <a:t>1</a:t>
            </a:r>
            <a:r>
              <a:rPr lang="en-US" sz="2800" baseline="30000" dirty="0"/>
              <a:t>st</a:t>
            </a:r>
            <a:r>
              <a:rPr lang="en-US" sz="2800" dirty="0"/>
              <a:t> Part:</a:t>
            </a:r>
          </a:p>
          <a:p>
            <a:pPr lvl="1"/>
            <a:r>
              <a:rPr lang="en-US" sz="2400" dirty="0"/>
              <a:t>Creating Product Backlog </a:t>
            </a:r>
          </a:p>
          <a:p>
            <a:pPr lvl="1"/>
            <a:r>
              <a:rPr lang="en-US" sz="2400" dirty="0"/>
              <a:t>Determining the Sprint Goal. </a:t>
            </a:r>
          </a:p>
          <a:p>
            <a:pPr lvl="1"/>
            <a:r>
              <a:rPr lang="en-US" sz="2400" dirty="0"/>
              <a:t>Participants: Product Owner, Scrum Master, Scrum Team</a:t>
            </a:r>
          </a:p>
          <a:p>
            <a:pPr lvl="1"/>
            <a:endParaRPr lang="en-US" sz="2400" dirty="0"/>
          </a:p>
          <a:p>
            <a:r>
              <a:rPr lang="en-US" sz="2800" dirty="0"/>
              <a:t>2</a:t>
            </a:r>
            <a:r>
              <a:rPr lang="en-US" sz="2800" baseline="30000" dirty="0"/>
              <a:t>nd</a:t>
            </a:r>
            <a:r>
              <a:rPr lang="en-US" sz="2800" dirty="0"/>
              <a:t> Part:</a:t>
            </a:r>
          </a:p>
          <a:p>
            <a:pPr lvl="1"/>
            <a:r>
              <a:rPr lang="en-US" sz="2400" dirty="0"/>
              <a:t>Participants: Scrum Master, Scrum Team</a:t>
            </a:r>
          </a:p>
          <a:p>
            <a:pPr lvl="1"/>
            <a:r>
              <a:rPr lang="en-US" sz="2400" dirty="0"/>
              <a:t>Creating Sprint Backlog </a:t>
            </a:r>
          </a:p>
          <a:p>
            <a:pPr>
              <a:buFont typeface="Wingdings" pitchFamily="2" charset="2"/>
              <a:buNone/>
            </a:pPr>
            <a:endParaRPr lang="en-US" sz="2800" dirty="0"/>
          </a:p>
          <a:p>
            <a:pPr>
              <a:buFont typeface="Wingdings" pitchFamily="2" charset="2"/>
              <a:buNone/>
            </a:pPr>
            <a:endParaRPr lang="ru-RU" sz="28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fontAlgn="auto">
              <a:spcAft>
                <a:spcPts val="0"/>
              </a:spcAft>
              <a:defRPr/>
            </a:pPr>
            <a:r>
              <a:rPr lang="en-US">
                <a:solidFill>
                  <a:schemeClr val="accent1">
                    <a:satMod val="150000"/>
                  </a:schemeClr>
                </a:solidFill>
              </a:rPr>
              <a:t>Pre-Project/Kickoff Meeting</a:t>
            </a:r>
            <a:endParaRPr lang="ru-RU">
              <a:solidFill>
                <a:schemeClr val="accent1">
                  <a:satMod val="150000"/>
                </a:schemeClr>
              </a:solidFill>
            </a:endParaRPr>
          </a:p>
        </p:txBody>
      </p:sp>
      <p:sp>
        <p:nvSpPr>
          <p:cNvPr id="68611" name="Rectangle 3"/>
          <p:cNvSpPr>
            <a:spLocks noGrp="1" noChangeArrowheads="1"/>
          </p:cNvSpPr>
          <p:nvPr>
            <p:ph type="body" idx="1"/>
          </p:nvPr>
        </p:nvSpPr>
        <p:spPr/>
        <p:txBody>
          <a:bodyPr/>
          <a:lstStyle/>
          <a:p>
            <a:r>
              <a:rPr lang="en-US"/>
              <a:t>A special form of Sprint Planning Meeting</a:t>
            </a:r>
          </a:p>
          <a:p>
            <a:r>
              <a:rPr lang="en-US"/>
              <a:t>Meeting before the begin of the Project</a:t>
            </a:r>
          </a:p>
          <a:p>
            <a:endParaRPr lang="ru-RU"/>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2. Sprint</a:t>
            </a:r>
            <a:endParaRPr lang="ru-RU" dirty="0">
              <a:solidFill>
                <a:schemeClr val="accent1">
                  <a:satMod val="150000"/>
                </a:schemeClr>
              </a:solidFill>
            </a:endParaRPr>
          </a:p>
        </p:txBody>
      </p:sp>
      <p:sp>
        <p:nvSpPr>
          <p:cNvPr id="69635" name="Rectangle 3"/>
          <p:cNvSpPr>
            <a:spLocks noGrp="1" noChangeArrowheads="1"/>
          </p:cNvSpPr>
          <p:nvPr>
            <p:ph type="body" idx="1"/>
          </p:nvPr>
        </p:nvSpPr>
        <p:spPr/>
        <p:txBody>
          <a:bodyPr/>
          <a:lstStyle/>
          <a:p>
            <a:pPr>
              <a:lnSpc>
                <a:spcPct val="150000"/>
              </a:lnSpc>
            </a:pPr>
            <a:r>
              <a:rPr lang="en-US" sz="2400" dirty="0"/>
              <a:t>A </a:t>
            </a:r>
            <a:r>
              <a:rPr lang="ru-RU" sz="2400" dirty="0"/>
              <a:t>month-long iteration</a:t>
            </a:r>
            <a:r>
              <a:rPr lang="en-US" sz="2400" dirty="0"/>
              <a:t>, during which is incremented a product functionality</a:t>
            </a:r>
          </a:p>
          <a:p>
            <a:pPr>
              <a:lnSpc>
                <a:spcPct val="150000"/>
              </a:lnSpc>
            </a:pPr>
            <a:r>
              <a:rPr lang="en-US" sz="2400" dirty="0"/>
              <a:t>No outside influence can interference with the Scrum team during the Sprint</a:t>
            </a:r>
          </a:p>
          <a:p>
            <a:pPr>
              <a:lnSpc>
                <a:spcPct val="150000"/>
              </a:lnSpc>
            </a:pPr>
            <a:r>
              <a:rPr lang="en-US" sz="2400" dirty="0"/>
              <a:t>Each Sprint begins with the Daily Scrum Meeting</a:t>
            </a: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3. Daily Scrum</a:t>
            </a:r>
            <a:endParaRPr lang="ru-RU" dirty="0">
              <a:solidFill>
                <a:schemeClr val="accent1">
                  <a:satMod val="150000"/>
                </a:schemeClr>
              </a:solidFill>
            </a:endParaRPr>
          </a:p>
        </p:txBody>
      </p:sp>
      <p:sp>
        <p:nvSpPr>
          <p:cNvPr id="70659" name="Rectangle 3"/>
          <p:cNvSpPr>
            <a:spLocks noGrp="1" noChangeArrowheads="1"/>
          </p:cNvSpPr>
          <p:nvPr>
            <p:ph type="body" idx="1"/>
          </p:nvPr>
        </p:nvSpPr>
        <p:spPr>
          <a:xfrm>
            <a:off x="457200" y="1676400"/>
            <a:ext cx="8229600" cy="4625975"/>
          </a:xfrm>
        </p:spPr>
        <p:txBody>
          <a:bodyPr/>
          <a:lstStyle/>
          <a:p>
            <a:r>
              <a:rPr lang="en-US" sz="2400" dirty="0"/>
              <a:t>Is a short (15 minutes long) meeting, which is held every day before the Team starts working</a:t>
            </a:r>
          </a:p>
          <a:p>
            <a:endParaRPr lang="en-US" sz="2400" dirty="0"/>
          </a:p>
          <a:p>
            <a:r>
              <a:rPr lang="en-US" sz="2400" b="1" dirty="0"/>
              <a:t>Participants: </a:t>
            </a:r>
            <a:r>
              <a:rPr lang="en-US" sz="2400" dirty="0"/>
              <a:t>Scrum Master (which is the chairman), Scrum Team</a:t>
            </a:r>
          </a:p>
          <a:p>
            <a:pPr marL="119062" indent="0">
              <a:buNone/>
            </a:pPr>
            <a:endParaRPr lang="en-US" sz="2400" dirty="0"/>
          </a:p>
          <a:p>
            <a:r>
              <a:rPr lang="en-US" sz="2400" dirty="0"/>
              <a:t>Every Team member should answer on 3 questions</a:t>
            </a:r>
          </a:p>
          <a:p>
            <a:pPr>
              <a:buFont typeface="Wingdings" pitchFamily="2" charset="2"/>
              <a:buNone/>
            </a:pP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Questions</a:t>
            </a:r>
            <a:endParaRPr lang="ru-RU">
              <a:solidFill>
                <a:schemeClr val="accent1">
                  <a:satMod val="150000"/>
                </a:schemeClr>
              </a:solidFill>
            </a:endParaRPr>
          </a:p>
        </p:txBody>
      </p:sp>
      <p:sp>
        <p:nvSpPr>
          <p:cNvPr id="71683" name="Rectangle 3"/>
          <p:cNvSpPr>
            <a:spLocks noGrp="1" noChangeArrowheads="1"/>
          </p:cNvSpPr>
          <p:nvPr>
            <p:ph type="body" idx="1"/>
          </p:nvPr>
        </p:nvSpPr>
        <p:spPr/>
        <p:txBody>
          <a:bodyPr/>
          <a:lstStyle/>
          <a:p>
            <a:r>
              <a:rPr lang="en-US" sz="2800" dirty="0"/>
              <a:t>What did you do since the last Scrum? </a:t>
            </a:r>
          </a:p>
          <a:p>
            <a:r>
              <a:rPr lang="en-US" sz="2800" dirty="0"/>
              <a:t>What are you doing until the next Scrum?</a:t>
            </a:r>
          </a:p>
          <a:p>
            <a:r>
              <a:rPr lang="en-US" sz="2800" dirty="0"/>
              <a:t>What is stopping you getting on with the work?</a:t>
            </a:r>
            <a:endParaRPr lang="ru-RU" sz="28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Daily Scrum</a:t>
            </a:r>
            <a:endParaRPr lang="ru-RU">
              <a:solidFill>
                <a:schemeClr val="accent1">
                  <a:satMod val="150000"/>
                </a:schemeClr>
              </a:solidFill>
            </a:endParaRPr>
          </a:p>
        </p:txBody>
      </p:sp>
      <p:sp>
        <p:nvSpPr>
          <p:cNvPr id="72707" name="Rectangle 3"/>
          <p:cNvSpPr>
            <a:spLocks noGrp="1" noChangeArrowheads="1"/>
          </p:cNvSpPr>
          <p:nvPr>
            <p:ph type="body" idx="1"/>
          </p:nvPr>
        </p:nvSpPr>
        <p:spPr>
          <a:xfrm>
            <a:off x="457200" y="1600200"/>
            <a:ext cx="8229600" cy="4625975"/>
          </a:xfrm>
        </p:spPr>
        <p:txBody>
          <a:bodyPr/>
          <a:lstStyle/>
          <a:p>
            <a:pPr>
              <a:lnSpc>
                <a:spcPct val="150000"/>
              </a:lnSpc>
            </a:pPr>
            <a:r>
              <a:rPr lang="en-US" sz="2400" dirty="0"/>
              <a:t>Is NOT a problem solving session</a:t>
            </a:r>
          </a:p>
          <a:p>
            <a:pPr>
              <a:lnSpc>
                <a:spcPct val="150000"/>
              </a:lnSpc>
            </a:pPr>
            <a:r>
              <a:rPr lang="en-US" sz="2400" dirty="0"/>
              <a:t>Is NOT a way to collect information about WHO is behind the schedule</a:t>
            </a:r>
          </a:p>
          <a:p>
            <a:pPr>
              <a:lnSpc>
                <a:spcPct val="150000"/>
              </a:lnSpc>
            </a:pPr>
            <a:r>
              <a:rPr lang="en-US" sz="2400" dirty="0"/>
              <a:t>Is a meeting in which team members make commitments to each other and to the Scrum Master</a:t>
            </a:r>
          </a:p>
          <a:p>
            <a:pPr>
              <a:lnSpc>
                <a:spcPct val="150000"/>
              </a:lnSpc>
            </a:pPr>
            <a:r>
              <a:rPr lang="en-US" sz="2400" dirty="0"/>
              <a:t>Is a good way for a Scrum Master to track the progress of the Team</a:t>
            </a: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4. Sprint Review Meeting</a:t>
            </a:r>
            <a:endParaRPr lang="ru-RU" dirty="0">
              <a:solidFill>
                <a:schemeClr val="accent1">
                  <a:satMod val="150000"/>
                </a:schemeClr>
              </a:solidFill>
            </a:endParaRPr>
          </a:p>
        </p:txBody>
      </p:sp>
      <p:sp>
        <p:nvSpPr>
          <p:cNvPr id="73731" name="Rectangle 3"/>
          <p:cNvSpPr>
            <a:spLocks noGrp="1" noChangeArrowheads="1"/>
          </p:cNvSpPr>
          <p:nvPr>
            <p:ph type="body" idx="1"/>
          </p:nvPr>
        </p:nvSpPr>
        <p:spPr>
          <a:xfrm>
            <a:off x="457200" y="1524000"/>
            <a:ext cx="8229600" cy="4625975"/>
          </a:xfrm>
        </p:spPr>
        <p:txBody>
          <a:bodyPr/>
          <a:lstStyle/>
          <a:p>
            <a:pPr>
              <a:lnSpc>
                <a:spcPct val="150000"/>
              </a:lnSpc>
            </a:pPr>
            <a:r>
              <a:rPr lang="en-US" sz="2400" dirty="0"/>
              <a:t>Is held at the end of each Sprint</a:t>
            </a:r>
          </a:p>
          <a:p>
            <a:pPr>
              <a:lnSpc>
                <a:spcPct val="150000"/>
              </a:lnSpc>
            </a:pPr>
            <a:r>
              <a:rPr lang="en-US" sz="2400" dirty="0"/>
              <a:t>Business functionality which was created during the Sprint is demonstrated to the Product Owner</a:t>
            </a:r>
          </a:p>
          <a:p>
            <a:pPr>
              <a:lnSpc>
                <a:spcPct val="150000"/>
              </a:lnSpc>
            </a:pPr>
            <a:r>
              <a:rPr lang="en-US" sz="2400" dirty="0"/>
              <a:t>Informal, should not distract Team members of doing their work</a:t>
            </a: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Scrum Artifacts</a:t>
            </a:r>
            <a:endParaRPr lang="ru-RU" dirty="0">
              <a:solidFill>
                <a:schemeClr val="accent1">
                  <a:satMod val="150000"/>
                </a:schemeClr>
              </a:solidFill>
            </a:endParaRPr>
          </a:p>
        </p:txBody>
      </p:sp>
      <p:sp>
        <p:nvSpPr>
          <p:cNvPr id="74755" name="Rectangle 3"/>
          <p:cNvSpPr>
            <a:spLocks noGrp="1" noChangeArrowheads="1"/>
          </p:cNvSpPr>
          <p:nvPr>
            <p:ph type="body" idx="1"/>
          </p:nvPr>
        </p:nvSpPr>
        <p:spPr/>
        <p:txBody>
          <a:bodyPr/>
          <a:lstStyle/>
          <a:p>
            <a:r>
              <a:rPr lang="en-US" sz="2000" dirty="0"/>
              <a:t>Scrum artifacts help ensure your team accomplishes what it needs to within each project sprint and for the final project deliverable. The three artifacts of Scrum enable you to identify and document the work that must be done for the project to be successful. </a:t>
            </a:r>
          </a:p>
          <a:p>
            <a:endParaRPr lang="en-US" sz="2000" dirty="0"/>
          </a:p>
          <a:p>
            <a:r>
              <a:rPr lang="en-US" sz="2000" dirty="0"/>
              <a:t>These artifacts capture essential information about what your team must complete and where their priorities lie.</a:t>
            </a:r>
          </a:p>
          <a:p>
            <a:endParaRPr lang="en-US" sz="2000" dirty="0"/>
          </a:p>
          <a:p>
            <a:r>
              <a:rPr lang="en-US" sz="2000" b="1" dirty="0">
                <a:solidFill>
                  <a:srgbClr val="FF542A"/>
                </a:solidFill>
              </a:rPr>
              <a:t>The three Scrum artifacts are:</a:t>
            </a:r>
          </a:p>
          <a:p>
            <a:pPr marL="800100" lvl="1" indent="-342900">
              <a:buFont typeface="+mj-lt"/>
              <a:buAutoNum type="arabicPeriod"/>
            </a:pPr>
            <a:r>
              <a:rPr lang="en-US" sz="1800" dirty="0"/>
              <a:t>Product backlog</a:t>
            </a:r>
          </a:p>
          <a:p>
            <a:pPr marL="800100" lvl="1" indent="-342900">
              <a:buFont typeface="+mj-lt"/>
              <a:buAutoNum type="arabicPeriod"/>
            </a:pPr>
            <a:r>
              <a:rPr lang="en-US" sz="1800" dirty="0"/>
              <a:t>Sprint backlog</a:t>
            </a:r>
          </a:p>
          <a:p>
            <a:pPr marL="800100" lvl="1" indent="-342900">
              <a:buFont typeface="+mj-lt"/>
              <a:buAutoNum type="arabicPeriod"/>
            </a:pPr>
            <a:r>
              <a:rPr lang="en-US" sz="1800" dirty="0"/>
              <a:t>Product increment</a:t>
            </a:r>
          </a:p>
          <a:p>
            <a:endParaRPr lang="ru-RU"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2353" y="270509"/>
            <a:ext cx="8028077" cy="984885"/>
          </a:xfrm>
        </p:spPr>
        <p:txBody>
          <a:bodyPr/>
          <a:lstStyle/>
          <a:p>
            <a:pPr fontAlgn="auto">
              <a:spcAft>
                <a:spcPts val="0"/>
              </a:spcAft>
              <a:defRPr/>
            </a:pPr>
            <a:r>
              <a:rPr lang="en-US" sz="3200" dirty="0"/>
              <a:t>Traditional Project Management Practices can Lead to….</a:t>
            </a:r>
          </a:p>
        </p:txBody>
      </p:sp>
      <p:sp>
        <p:nvSpPr>
          <p:cNvPr id="16387" name="Rectangle 3"/>
          <p:cNvSpPr>
            <a:spLocks noGrp="1" noChangeArrowheads="1"/>
          </p:cNvSpPr>
          <p:nvPr>
            <p:ph type="body" idx="1"/>
          </p:nvPr>
        </p:nvSpPr>
        <p:spPr>
          <a:xfrm>
            <a:off x="492352" y="1752600"/>
            <a:ext cx="8270647" cy="2382191"/>
          </a:xfrm>
        </p:spPr>
        <p:txBody>
          <a:bodyPr/>
          <a:lstStyle/>
          <a:p>
            <a:pPr>
              <a:lnSpc>
                <a:spcPct val="90000"/>
              </a:lnSpc>
            </a:pPr>
            <a:r>
              <a:rPr lang="en-US" sz="2400" dirty="0"/>
              <a:t>Dramatic Project Underperformance – According to the Standish Group’s </a:t>
            </a:r>
            <a:r>
              <a:rPr lang="en-US" sz="2400" i="1" dirty="0"/>
              <a:t>Chaos Reports</a:t>
            </a:r>
            <a:r>
              <a:rPr lang="en-US" sz="2400" dirty="0"/>
              <a:t>, only 16 percent of IT projects are successful, the remainder are:</a:t>
            </a:r>
          </a:p>
          <a:p>
            <a:pPr marL="800100" lvl="1" indent="-342900">
              <a:lnSpc>
                <a:spcPct val="90000"/>
              </a:lnSpc>
              <a:buFont typeface="Arial" panose="020B0604020202020204" pitchFamily="34" charset="0"/>
              <a:buChar char="•"/>
            </a:pPr>
            <a:r>
              <a:rPr lang="en-US" sz="2000" dirty="0"/>
              <a:t>Late.</a:t>
            </a:r>
          </a:p>
          <a:p>
            <a:pPr marL="800100" lvl="1" indent="-342900">
              <a:lnSpc>
                <a:spcPct val="90000"/>
              </a:lnSpc>
              <a:buFont typeface="Arial" panose="020B0604020202020204" pitchFamily="34" charset="0"/>
              <a:buChar char="•"/>
            </a:pPr>
            <a:r>
              <a:rPr lang="en-US" sz="2000" dirty="0"/>
              <a:t>Over Budget.</a:t>
            </a:r>
          </a:p>
          <a:p>
            <a:pPr marL="800100" lvl="1" indent="-342900">
              <a:lnSpc>
                <a:spcPct val="90000"/>
              </a:lnSpc>
              <a:buFont typeface="Arial" panose="020B0604020202020204" pitchFamily="34" charset="0"/>
              <a:buChar char="•"/>
            </a:pPr>
            <a:r>
              <a:rPr lang="en-US" sz="2000" dirty="0"/>
              <a:t>Deliver only a fraction of original scope in order to meet budget restrictions.</a:t>
            </a:r>
          </a:p>
          <a:p>
            <a:pPr marL="800100" lvl="1" indent="-342900">
              <a:lnSpc>
                <a:spcPct val="90000"/>
              </a:lnSpc>
              <a:buFont typeface="Arial" panose="020B0604020202020204" pitchFamily="34" charset="0"/>
              <a:buChar char="•"/>
            </a:pPr>
            <a:r>
              <a:rPr lang="en-US" sz="2000" dirty="0"/>
              <a:t>Cancelled.</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Product Backlog</a:t>
            </a:r>
            <a:endParaRPr lang="ru-RU" dirty="0">
              <a:solidFill>
                <a:schemeClr val="accent1">
                  <a:satMod val="150000"/>
                </a:schemeClr>
              </a:solidFill>
            </a:endParaRPr>
          </a:p>
        </p:txBody>
      </p:sp>
      <p:sp>
        <p:nvSpPr>
          <p:cNvPr id="75779" name="Rectangle 3"/>
          <p:cNvSpPr>
            <a:spLocks noGrp="1" noChangeArrowheads="1"/>
          </p:cNvSpPr>
          <p:nvPr>
            <p:ph type="body" idx="1"/>
          </p:nvPr>
        </p:nvSpPr>
        <p:spPr/>
        <p:txBody>
          <a:bodyPr/>
          <a:lstStyle/>
          <a:p>
            <a:pPr algn="just"/>
            <a:r>
              <a:rPr lang="en-US" sz="2000" dirty="0"/>
              <a:t>A product backlog is a list of all the things that are required in the product and it is a dynamic and best understood requirements for any changes to be made to the product. </a:t>
            </a:r>
          </a:p>
          <a:p>
            <a:pPr algn="just"/>
            <a:endParaRPr lang="en-US" sz="2000" dirty="0"/>
          </a:p>
          <a:p>
            <a:pPr algn="just"/>
            <a:r>
              <a:rPr lang="en-US" sz="2000" dirty="0"/>
              <a:t>Product backlog owned by the Product Owner (PO) which consists of a lists all features, functions, requirements, enhancements, and fixes that constitute the changes to be made to the product in the future releases.</a:t>
            </a:r>
          </a:p>
          <a:p>
            <a:pPr algn="just"/>
            <a:endParaRPr lang="en-US" sz="2000" dirty="0"/>
          </a:p>
          <a:p>
            <a:pPr algn="just"/>
            <a:r>
              <a:rPr lang="en-US" sz="2000" dirty="0"/>
              <a:t>Typically, the requirements of a product keep changing, i.e. change in business requirements, market conditions, or technology. Thus, </a:t>
            </a:r>
            <a:r>
              <a:rPr lang="en-US" sz="2000" b="1" dirty="0">
                <a:solidFill>
                  <a:srgbClr val="FF3300"/>
                </a:solidFill>
              </a:rPr>
              <a:t>product backlog </a:t>
            </a:r>
            <a:r>
              <a:rPr lang="en-US" sz="2000" dirty="0"/>
              <a:t>is consistently updated to reflect what the product needs to be most useful to the target users.</a:t>
            </a:r>
            <a:endParaRPr lang="ru-RU" sz="20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60</a:t>
            </a:fld>
            <a:endParaRPr lang="en-US"/>
          </a:p>
        </p:txBody>
      </p:sp>
    </p:spTree>
    <p:extLst>
      <p:ext uri="{BB962C8B-B14F-4D97-AF65-F5344CB8AC3E}">
        <p14:creationId xmlns:p14="http://schemas.microsoft.com/office/powerpoint/2010/main" val="2232546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1E15-E4EE-7860-52FD-C055DD2BA251}"/>
              </a:ext>
            </a:extLst>
          </p:cNvPr>
          <p:cNvSpPr>
            <a:spLocks noGrp="1"/>
          </p:cNvSpPr>
          <p:nvPr>
            <p:ph type="title"/>
          </p:nvPr>
        </p:nvSpPr>
        <p:spPr/>
        <p:txBody>
          <a:bodyPr/>
          <a:lstStyle/>
          <a:p>
            <a:r>
              <a:rPr lang="en-US" dirty="0">
                <a:solidFill>
                  <a:schemeClr val="accent1">
                    <a:satMod val="150000"/>
                  </a:schemeClr>
                </a:solidFill>
              </a:rPr>
              <a:t>Product Backlog</a:t>
            </a:r>
            <a:endParaRPr lang="en-US" dirty="0"/>
          </a:p>
        </p:txBody>
      </p:sp>
      <p:sp>
        <p:nvSpPr>
          <p:cNvPr id="4" name="Slide Number Placeholder 3">
            <a:extLst>
              <a:ext uri="{FF2B5EF4-FFF2-40B4-BE49-F238E27FC236}">
                <a16:creationId xmlns:a16="http://schemas.microsoft.com/office/drawing/2014/main" id="{4AEFE6ED-6E36-0DB0-678C-7583E0DA0447}"/>
              </a:ext>
            </a:extLst>
          </p:cNvPr>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61</a:t>
            </a:fld>
            <a:endParaRPr lang="en-US"/>
          </a:p>
        </p:txBody>
      </p:sp>
      <p:pic>
        <p:nvPicPr>
          <p:cNvPr id="1026" name="Picture 2" descr="Product backlog">
            <a:extLst>
              <a:ext uri="{FF2B5EF4-FFF2-40B4-BE49-F238E27FC236}">
                <a16:creationId xmlns:a16="http://schemas.microsoft.com/office/drawing/2014/main" id="{F4E4C42E-52E9-7B35-CDAE-2D6F8CCA3B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175" y="1700893"/>
            <a:ext cx="7594600" cy="477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38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Sprint Backlog</a:t>
            </a:r>
            <a:endParaRPr lang="ru-RU">
              <a:solidFill>
                <a:schemeClr val="accent1">
                  <a:satMod val="150000"/>
                </a:schemeClr>
              </a:solidFill>
            </a:endParaRPr>
          </a:p>
        </p:txBody>
      </p:sp>
      <p:sp>
        <p:nvSpPr>
          <p:cNvPr id="78851" name="Rectangle 3"/>
          <p:cNvSpPr>
            <a:spLocks noGrp="1" noChangeArrowheads="1"/>
          </p:cNvSpPr>
          <p:nvPr>
            <p:ph type="body" idx="1"/>
          </p:nvPr>
        </p:nvSpPr>
        <p:spPr>
          <a:xfrm>
            <a:off x="228600" y="1600200"/>
            <a:ext cx="8686800" cy="4800600"/>
          </a:xfrm>
        </p:spPr>
        <p:txBody>
          <a:bodyPr/>
          <a:lstStyle/>
          <a:p>
            <a:pPr algn="just">
              <a:spcAft>
                <a:spcPts val="1200"/>
              </a:spcAft>
            </a:pPr>
            <a:r>
              <a:rPr lang="en-US" sz="2200" dirty="0"/>
              <a:t>The </a:t>
            </a:r>
            <a:r>
              <a:rPr lang="en-US" sz="2200" b="1" dirty="0">
                <a:solidFill>
                  <a:srgbClr val="FF3300"/>
                </a:solidFill>
              </a:rPr>
              <a:t>Sprint Backlog </a:t>
            </a:r>
            <a:r>
              <a:rPr lang="en-US" sz="2200" dirty="0"/>
              <a:t>is the set of Product Backlog items selected for the Sprint plus a plan for delivering the product Increment and realizing the Sprint Goal. </a:t>
            </a:r>
          </a:p>
          <a:p>
            <a:pPr algn="just">
              <a:spcAft>
                <a:spcPts val="1200"/>
              </a:spcAft>
            </a:pPr>
            <a:r>
              <a:rPr lang="en-US" sz="2200" dirty="0"/>
              <a:t>The </a:t>
            </a:r>
            <a:r>
              <a:rPr lang="en-US" sz="2200" b="1" dirty="0">
                <a:solidFill>
                  <a:srgbClr val="FF3300"/>
                </a:solidFill>
              </a:rPr>
              <a:t>Sprint Backlog </a:t>
            </a:r>
            <a:r>
              <a:rPr lang="en-US" sz="2200" dirty="0"/>
              <a:t>is a forecast by the Development Team about what functionality will be in the next Increment and the work needed to deliver that functionality. </a:t>
            </a:r>
          </a:p>
          <a:p>
            <a:pPr algn="just">
              <a:spcAft>
                <a:spcPts val="1200"/>
              </a:spcAft>
            </a:pPr>
            <a:r>
              <a:rPr lang="en-US" sz="2200" dirty="0"/>
              <a:t>The </a:t>
            </a:r>
            <a:r>
              <a:rPr lang="en-US" sz="2200" b="1" dirty="0">
                <a:solidFill>
                  <a:srgbClr val="FF3300"/>
                </a:solidFill>
              </a:rPr>
              <a:t>Sprint Backlog </a:t>
            </a:r>
            <a:r>
              <a:rPr lang="en-US" sz="2200" dirty="0"/>
              <a:t>defines the work the Development Team will perform to turn Product Backlog items into a “</a:t>
            </a:r>
            <a:r>
              <a:rPr lang="en-US" sz="2200" b="1" dirty="0">
                <a:solidFill>
                  <a:srgbClr val="FF3300"/>
                </a:solidFill>
              </a:rPr>
              <a:t>Done</a:t>
            </a:r>
            <a:r>
              <a:rPr lang="en-US" sz="2200" dirty="0"/>
              <a:t>” Increment. </a:t>
            </a:r>
          </a:p>
          <a:p>
            <a:pPr algn="just">
              <a:spcAft>
                <a:spcPts val="1200"/>
              </a:spcAft>
            </a:pPr>
            <a:r>
              <a:rPr lang="en-US" sz="2200" dirty="0"/>
              <a:t>The </a:t>
            </a:r>
            <a:r>
              <a:rPr lang="en-US" sz="2200" b="1" dirty="0">
                <a:solidFill>
                  <a:srgbClr val="FF3300"/>
                </a:solidFill>
              </a:rPr>
              <a:t>Sprint Backlog </a:t>
            </a:r>
            <a:r>
              <a:rPr lang="en-US" sz="2200" dirty="0"/>
              <a:t>makes visible all of the work that the Development Team identifies as necessary to meet the Sprint Goal.</a:t>
            </a:r>
          </a:p>
          <a:p>
            <a:pPr>
              <a:spcAft>
                <a:spcPts val="1200"/>
              </a:spcAft>
            </a:pP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Sprint Backlog</a:t>
            </a:r>
            <a:endParaRPr lang="ru-RU">
              <a:solidFill>
                <a:schemeClr val="accent1">
                  <a:satMod val="150000"/>
                </a:schemeClr>
              </a:solidFill>
            </a:endParaRPr>
          </a:p>
        </p:txBody>
      </p:sp>
      <p:sp>
        <p:nvSpPr>
          <p:cNvPr id="78851" name="Rectangle 3"/>
          <p:cNvSpPr>
            <a:spLocks noGrp="1" noChangeArrowheads="1"/>
          </p:cNvSpPr>
          <p:nvPr>
            <p:ph type="body" idx="1"/>
          </p:nvPr>
        </p:nvSpPr>
        <p:spPr>
          <a:xfrm>
            <a:off x="222250" y="1600200"/>
            <a:ext cx="8686800" cy="4800600"/>
          </a:xfrm>
        </p:spPr>
        <p:txBody>
          <a:bodyPr/>
          <a:lstStyle/>
          <a:p>
            <a:pPr>
              <a:spcAft>
                <a:spcPts val="1200"/>
              </a:spcAft>
              <a:buFont typeface="Wingdings" pitchFamily="2" charset="2"/>
              <a:buNone/>
            </a:pPr>
            <a:endParaRPr lang="en-US" sz="2400" dirty="0"/>
          </a:p>
          <a:p>
            <a:pPr>
              <a:spcAft>
                <a:spcPts val="1200"/>
              </a:spcAft>
            </a:pPr>
            <a:endParaRPr lang="ru-RU"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63</a:t>
            </a:fld>
            <a:endParaRPr lang="en-US"/>
          </a:p>
        </p:txBody>
      </p:sp>
      <p:pic>
        <p:nvPicPr>
          <p:cNvPr id="3074" name="Picture 2" descr="Sprint backlog">
            <a:extLst>
              <a:ext uri="{FF2B5EF4-FFF2-40B4-BE49-F238E27FC236}">
                <a16:creationId xmlns:a16="http://schemas.microsoft.com/office/drawing/2014/main" id="{511EEA7F-CFAE-4188-3505-122E4B305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828800"/>
            <a:ext cx="878023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9947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176E-A676-9565-C8D6-BC6ED0BD1C7A}"/>
              </a:ext>
            </a:extLst>
          </p:cNvPr>
          <p:cNvSpPr>
            <a:spLocks noGrp="1"/>
          </p:cNvSpPr>
          <p:nvPr>
            <p:ph type="title"/>
          </p:nvPr>
        </p:nvSpPr>
        <p:spPr/>
        <p:txBody>
          <a:bodyPr/>
          <a:lstStyle/>
          <a:p>
            <a:r>
              <a:rPr lang="en-US" dirty="0">
                <a:solidFill>
                  <a:srgbClr val="FF3300"/>
                </a:solidFill>
              </a:rPr>
              <a:t>Product Increment</a:t>
            </a:r>
          </a:p>
        </p:txBody>
      </p:sp>
      <p:sp>
        <p:nvSpPr>
          <p:cNvPr id="5" name="Content Placeholder 4">
            <a:extLst>
              <a:ext uri="{FF2B5EF4-FFF2-40B4-BE49-F238E27FC236}">
                <a16:creationId xmlns:a16="http://schemas.microsoft.com/office/drawing/2014/main" id="{8DC19D36-8B26-4CD0-883A-47A512AA84A9}"/>
              </a:ext>
            </a:extLst>
          </p:cNvPr>
          <p:cNvSpPr>
            <a:spLocks noGrp="1"/>
          </p:cNvSpPr>
          <p:nvPr>
            <p:ph idx="1"/>
          </p:nvPr>
        </p:nvSpPr>
        <p:spPr/>
        <p:txBody>
          <a:bodyPr/>
          <a:lstStyle/>
          <a:p>
            <a:pPr algn="just"/>
            <a:r>
              <a:rPr lang="en-US" sz="1800" dirty="0"/>
              <a:t>The </a:t>
            </a:r>
            <a:r>
              <a:rPr lang="en-US" sz="1800" b="1" dirty="0">
                <a:solidFill>
                  <a:srgbClr val="FF3300"/>
                </a:solidFill>
              </a:rPr>
              <a:t>product increment </a:t>
            </a:r>
            <a:r>
              <a:rPr lang="en-US" sz="1800" dirty="0"/>
              <a:t>is often thought of as the most critical of the three artifacts in Scrum. It's the version of the product that will be delivered at the end of each sprint.</a:t>
            </a:r>
          </a:p>
          <a:p>
            <a:pPr algn="just"/>
            <a:r>
              <a:rPr lang="en-US" sz="1800" dirty="0"/>
              <a:t>While the sprint backlog outlines what must be completed within a sprint, the </a:t>
            </a:r>
            <a:r>
              <a:rPr lang="en-US" sz="1800" b="1" dirty="0">
                <a:solidFill>
                  <a:srgbClr val="FF3300"/>
                </a:solidFill>
              </a:rPr>
              <a:t>product increment </a:t>
            </a:r>
            <a:r>
              <a:rPr lang="en-US" sz="1800" dirty="0"/>
              <a:t>details the outcome of all that work. The increment is a prototype, draft, or working version of the final product expected by the customer. </a:t>
            </a:r>
          </a:p>
          <a:p>
            <a:pPr algn="just"/>
            <a:r>
              <a:rPr lang="en-US" sz="1800" dirty="0"/>
              <a:t>At the end of the initial sprint, your team will deliver product version one, including all of that sprint’s goals. At the end of the second sprint, version two will be delivered. Version two of the product increment should include all of the features and requirements already delivered in version one and any changes, new features, and requirements added in the second sprint. </a:t>
            </a:r>
          </a:p>
          <a:p>
            <a:pPr algn="just"/>
            <a:endParaRPr lang="en-US" sz="1800" dirty="0"/>
          </a:p>
          <a:p>
            <a:pPr algn="just"/>
            <a:r>
              <a:rPr lang="en-US" sz="1800" dirty="0"/>
              <a:t>Each product increment should include the features of the current sprint and fully integrate all backlog items completed to date, from all past sprints. </a:t>
            </a:r>
          </a:p>
        </p:txBody>
      </p:sp>
      <p:sp>
        <p:nvSpPr>
          <p:cNvPr id="4" name="Slide Number Placeholder 3">
            <a:extLst>
              <a:ext uri="{FF2B5EF4-FFF2-40B4-BE49-F238E27FC236}">
                <a16:creationId xmlns:a16="http://schemas.microsoft.com/office/drawing/2014/main" id="{28AED5D4-6E2F-017F-186B-F462A417E068}"/>
              </a:ext>
            </a:extLst>
          </p:cNvPr>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64</a:t>
            </a:fld>
            <a:endParaRPr lang="en-US"/>
          </a:p>
        </p:txBody>
      </p:sp>
    </p:spTree>
    <p:extLst>
      <p:ext uri="{BB962C8B-B14F-4D97-AF65-F5344CB8AC3E}">
        <p14:creationId xmlns:p14="http://schemas.microsoft.com/office/powerpoint/2010/main" val="1813359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A366-054E-BEFA-5611-873B992F194B}"/>
              </a:ext>
            </a:extLst>
          </p:cNvPr>
          <p:cNvSpPr>
            <a:spLocks noGrp="1"/>
          </p:cNvSpPr>
          <p:nvPr>
            <p:ph type="title"/>
          </p:nvPr>
        </p:nvSpPr>
        <p:spPr/>
        <p:txBody>
          <a:bodyPr/>
          <a:lstStyle/>
          <a:p>
            <a:r>
              <a:rPr lang="en-US" dirty="0"/>
              <a:t>Additional Scrum Artifacts </a:t>
            </a:r>
          </a:p>
        </p:txBody>
      </p:sp>
      <p:sp>
        <p:nvSpPr>
          <p:cNvPr id="3" name="Content Placeholder 2">
            <a:extLst>
              <a:ext uri="{FF2B5EF4-FFF2-40B4-BE49-F238E27FC236}">
                <a16:creationId xmlns:a16="http://schemas.microsoft.com/office/drawing/2014/main" id="{2F7595EA-296C-99CD-B77C-A6DFF856ABE7}"/>
              </a:ext>
            </a:extLst>
          </p:cNvPr>
          <p:cNvSpPr>
            <a:spLocks noGrp="1"/>
          </p:cNvSpPr>
          <p:nvPr>
            <p:ph idx="1"/>
          </p:nvPr>
        </p:nvSpPr>
        <p:spPr/>
        <p:txBody>
          <a:bodyPr/>
          <a:lstStyle/>
          <a:p>
            <a:r>
              <a:rPr lang="en-US" sz="2400" dirty="0"/>
              <a:t>The main Scrum artifacts help maintain smooth operations and foster collaboration. </a:t>
            </a:r>
          </a:p>
          <a:p>
            <a:endParaRPr lang="en-US" sz="2400" dirty="0"/>
          </a:p>
          <a:p>
            <a:r>
              <a:rPr lang="en-US" sz="2400" dirty="0"/>
              <a:t>However, there are other Scrum artifacts that each Scrum team needs to know about to improve efficiency, especially if you’re working with remote teams. </a:t>
            </a:r>
          </a:p>
          <a:p>
            <a:endParaRPr lang="en-US" sz="2400" dirty="0"/>
          </a:p>
          <a:p>
            <a:r>
              <a:rPr lang="en-US" sz="2400" dirty="0"/>
              <a:t>These are:</a:t>
            </a:r>
          </a:p>
          <a:p>
            <a:pPr lvl="1"/>
            <a:r>
              <a:rPr lang="en-US" sz="2000" dirty="0">
                <a:solidFill>
                  <a:srgbClr val="FF3300"/>
                </a:solidFill>
              </a:rPr>
              <a:t>Definition of Done (DOD) </a:t>
            </a:r>
          </a:p>
          <a:p>
            <a:pPr lvl="1"/>
            <a:r>
              <a:rPr lang="en-US" sz="2000" b="0" i="0" dirty="0">
                <a:solidFill>
                  <a:srgbClr val="FF3300"/>
                </a:solidFill>
                <a:effectLst/>
              </a:rPr>
              <a:t>Sprint Burndown Chart </a:t>
            </a:r>
            <a:endParaRPr lang="en-US" sz="2000" b="1" i="0" dirty="0">
              <a:solidFill>
                <a:srgbClr val="FF3300"/>
              </a:solidFill>
              <a:effectLst/>
            </a:endParaRPr>
          </a:p>
          <a:p>
            <a:endParaRPr lang="en-US" dirty="0"/>
          </a:p>
          <a:p>
            <a:endParaRPr lang="en-US" dirty="0"/>
          </a:p>
        </p:txBody>
      </p:sp>
      <p:sp>
        <p:nvSpPr>
          <p:cNvPr id="4" name="Slide Number Placeholder 3">
            <a:extLst>
              <a:ext uri="{FF2B5EF4-FFF2-40B4-BE49-F238E27FC236}">
                <a16:creationId xmlns:a16="http://schemas.microsoft.com/office/drawing/2014/main" id="{D6DE9519-C6FB-CFB9-F188-7C80A7D78835}"/>
              </a:ext>
            </a:extLst>
          </p:cNvPr>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65</a:t>
            </a:fld>
            <a:endParaRPr lang="en-US"/>
          </a:p>
        </p:txBody>
      </p:sp>
    </p:spTree>
    <p:extLst>
      <p:ext uri="{BB962C8B-B14F-4D97-AF65-F5344CB8AC3E}">
        <p14:creationId xmlns:p14="http://schemas.microsoft.com/office/powerpoint/2010/main" val="1532840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DD0E-7257-FC3D-BE0C-AC7425E11369}"/>
              </a:ext>
            </a:extLst>
          </p:cNvPr>
          <p:cNvSpPr>
            <a:spLocks noGrp="1"/>
          </p:cNvSpPr>
          <p:nvPr>
            <p:ph type="title"/>
          </p:nvPr>
        </p:nvSpPr>
        <p:spPr/>
        <p:txBody>
          <a:bodyPr/>
          <a:lstStyle/>
          <a:p>
            <a:r>
              <a:rPr lang="en-US" dirty="0"/>
              <a:t>Definition of Done (DOD) </a:t>
            </a:r>
          </a:p>
        </p:txBody>
      </p:sp>
      <p:sp>
        <p:nvSpPr>
          <p:cNvPr id="3" name="Content Placeholder 2">
            <a:extLst>
              <a:ext uri="{FF2B5EF4-FFF2-40B4-BE49-F238E27FC236}">
                <a16:creationId xmlns:a16="http://schemas.microsoft.com/office/drawing/2014/main" id="{EFC8C399-9FEA-DCF2-5028-B8E095482175}"/>
              </a:ext>
            </a:extLst>
          </p:cNvPr>
          <p:cNvSpPr>
            <a:spLocks noGrp="1"/>
          </p:cNvSpPr>
          <p:nvPr>
            <p:ph idx="1"/>
          </p:nvPr>
        </p:nvSpPr>
        <p:spPr/>
        <p:txBody>
          <a:bodyPr/>
          <a:lstStyle/>
          <a:p>
            <a:r>
              <a:rPr lang="en-US" sz="2000" dirty="0"/>
              <a:t>Each Scrum team’s definition of done is different and it depends on how they document and share their progress with internal stakeholders. </a:t>
            </a:r>
          </a:p>
          <a:p>
            <a:endParaRPr lang="en-US" sz="2000" dirty="0"/>
          </a:p>
          <a:p>
            <a:r>
              <a:rPr lang="en-US" sz="2000" dirty="0"/>
              <a:t>The definition of done constitutes that all aspects and tasks of a sprint backlog are complete. This is important because it defines what your product increment looks like at the end of a sprint. </a:t>
            </a:r>
          </a:p>
          <a:p>
            <a:endParaRPr lang="en-US" sz="2000" dirty="0"/>
          </a:p>
          <a:p>
            <a:r>
              <a:rPr lang="en-US" sz="2000" dirty="0"/>
              <a:t>Similar to product increments, the definition of done also involves multiple iterations, depending on the course of the project and the total number of backlog items completed.</a:t>
            </a:r>
          </a:p>
        </p:txBody>
      </p:sp>
      <p:sp>
        <p:nvSpPr>
          <p:cNvPr id="4" name="Slide Number Placeholder 3">
            <a:extLst>
              <a:ext uri="{FF2B5EF4-FFF2-40B4-BE49-F238E27FC236}">
                <a16:creationId xmlns:a16="http://schemas.microsoft.com/office/drawing/2014/main" id="{86D4E71F-6C6D-5A85-255C-A411C82F9FFD}"/>
              </a:ext>
            </a:extLst>
          </p:cNvPr>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66</a:t>
            </a:fld>
            <a:endParaRPr lang="en-US"/>
          </a:p>
        </p:txBody>
      </p:sp>
    </p:spTree>
    <p:extLst>
      <p:ext uri="{BB962C8B-B14F-4D97-AF65-F5344CB8AC3E}">
        <p14:creationId xmlns:p14="http://schemas.microsoft.com/office/powerpoint/2010/main" val="12863119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fontAlgn="auto">
              <a:spcAft>
                <a:spcPts val="0"/>
              </a:spcAft>
              <a:defRPr/>
            </a:pPr>
            <a:r>
              <a:rPr lang="en-US" dirty="0"/>
              <a:t>Sprint Burndown Chart</a:t>
            </a:r>
            <a:endParaRPr lang="ru-RU" dirty="0"/>
          </a:p>
        </p:txBody>
      </p:sp>
      <p:sp>
        <p:nvSpPr>
          <p:cNvPr id="81923" name="Rectangle 3"/>
          <p:cNvSpPr>
            <a:spLocks noGrp="1" noChangeArrowheads="1"/>
          </p:cNvSpPr>
          <p:nvPr>
            <p:ph type="body" idx="1"/>
          </p:nvPr>
        </p:nvSpPr>
        <p:spPr>
          <a:xfrm>
            <a:off x="457200" y="1600200"/>
            <a:ext cx="8229600" cy="4625975"/>
          </a:xfrm>
        </p:spPr>
        <p:txBody>
          <a:bodyPr/>
          <a:lstStyle/>
          <a:p>
            <a:pPr>
              <a:spcBef>
                <a:spcPts val="0"/>
              </a:spcBef>
              <a:spcAft>
                <a:spcPts val="1200"/>
              </a:spcAft>
            </a:pPr>
            <a:r>
              <a:rPr lang="en-US" sz="2000" dirty="0"/>
              <a:t>Also known as the release burndown chart, sprint burndown charts show the remaining work in a Scrum sprint.</a:t>
            </a:r>
          </a:p>
          <a:p>
            <a:pPr>
              <a:spcBef>
                <a:spcPts val="0"/>
              </a:spcBef>
              <a:spcAft>
                <a:spcPts val="1200"/>
              </a:spcAft>
            </a:pPr>
            <a:endParaRPr lang="en-US" sz="2000" dirty="0"/>
          </a:p>
          <a:p>
            <a:pPr>
              <a:spcBef>
                <a:spcPts val="0"/>
              </a:spcBef>
              <a:spcAft>
                <a:spcPts val="1200"/>
              </a:spcAft>
            </a:pPr>
            <a:r>
              <a:rPr lang="en-US" sz="2000" dirty="0"/>
              <a:t>It’s a way of seeing whether everything is going according to plan. The tasks review helps understand whether you meet your deadlines or not. </a:t>
            </a:r>
          </a:p>
          <a:p>
            <a:pPr marL="119062" indent="0">
              <a:spcBef>
                <a:spcPts val="0"/>
              </a:spcBef>
              <a:spcAft>
                <a:spcPts val="1200"/>
              </a:spcAft>
              <a:buNone/>
            </a:pPr>
            <a:endParaRPr lang="en-US" sz="2000" dirty="0"/>
          </a:p>
          <a:p>
            <a:pPr>
              <a:spcBef>
                <a:spcPts val="0"/>
              </a:spcBef>
              <a:spcAft>
                <a:spcPts val="1200"/>
              </a:spcAft>
            </a:pPr>
            <a:r>
              <a:rPr lang="en-US" sz="2000" dirty="0"/>
              <a:t>The Scrum Master is responsible for burndown tracking and they update the chart at the end of each sprint.</a:t>
            </a:r>
            <a:endParaRPr lang="ru-RU" sz="18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fontAlgn="auto">
              <a:spcAft>
                <a:spcPts val="0"/>
              </a:spcAft>
              <a:defRPr/>
            </a:pPr>
            <a:r>
              <a:rPr lang="en-US">
                <a:solidFill>
                  <a:schemeClr val="accent1">
                    <a:satMod val="150000"/>
                  </a:schemeClr>
                </a:solidFill>
              </a:rPr>
              <a:t>Burn down Charts</a:t>
            </a:r>
            <a:endParaRPr lang="ru-RU">
              <a:solidFill>
                <a:schemeClr val="accent1">
                  <a:satMod val="150000"/>
                </a:schemeClr>
              </a:solidFill>
            </a:endParaRPr>
          </a:p>
        </p:txBody>
      </p:sp>
      <p:sp>
        <p:nvSpPr>
          <p:cNvPr id="83971" name="Rectangle 3"/>
          <p:cNvSpPr>
            <a:spLocks noGrp="1" noChangeArrowheads="1"/>
          </p:cNvSpPr>
          <p:nvPr>
            <p:ph type="body" idx="1"/>
          </p:nvPr>
        </p:nvSpPr>
        <p:spPr/>
        <p:txBody>
          <a:bodyPr/>
          <a:lstStyle/>
          <a:p>
            <a:r>
              <a:rPr lang="en-US"/>
              <a:t>X-Axis: time (usually in days)</a:t>
            </a:r>
          </a:p>
          <a:p>
            <a:r>
              <a:rPr lang="en-US"/>
              <a:t>Y-Axis: remaining effort</a:t>
            </a:r>
            <a:endParaRPr lang="ru-RU"/>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68</a:t>
            </a:fld>
            <a:endParaRPr lang="en-US"/>
          </a:p>
        </p:txBody>
      </p:sp>
      <p:pic>
        <p:nvPicPr>
          <p:cNvPr id="4098" name="Picture 2" descr="Burndown chart">
            <a:extLst>
              <a:ext uri="{FF2B5EF4-FFF2-40B4-BE49-F238E27FC236}">
                <a16:creationId xmlns:a16="http://schemas.microsoft.com/office/drawing/2014/main" id="{74F21AB8-E3E1-7306-EFAC-8A15FCEBB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971800"/>
            <a:ext cx="8001000" cy="3247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Scrum vs XP</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69</a:t>
            </a:fld>
            <a:endParaRPr lang="en-US"/>
          </a:p>
        </p:txBody>
      </p:sp>
      <p:graphicFrame>
        <p:nvGraphicFramePr>
          <p:cNvPr id="3" name="Table 2">
            <a:extLst>
              <a:ext uri="{FF2B5EF4-FFF2-40B4-BE49-F238E27FC236}">
                <a16:creationId xmlns:a16="http://schemas.microsoft.com/office/drawing/2014/main" id="{E40AB35A-2309-2A02-FC43-5299997E157F}"/>
              </a:ext>
            </a:extLst>
          </p:cNvPr>
          <p:cNvGraphicFramePr>
            <a:graphicFrameLocks noGrp="1"/>
          </p:cNvGraphicFramePr>
          <p:nvPr/>
        </p:nvGraphicFramePr>
        <p:xfrm>
          <a:off x="331787" y="1611709"/>
          <a:ext cx="8480425" cy="4999774"/>
        </p:xfrm>
        <a:graphic>
          <a:graphicData uri="http://schemas.openxmlformats.org/drawingml/2006/table">
            <a:tbl>
              <a:tblPr firstRow="1" firstCol="1" bandRow="1">
                <a:tableStyleId>{F2DE63D5-997A-4646-A377-4702673A728D}</a:tableStyleId>
              </a:tblPr>
              <a:tblGrid>
                <a:gridCol w="4087813">
                  <a:extLst>
                    <a:ext uri="{9D8B030D-6E8A-4147-A177-3AD203B41FA5}">
                      <a16:colId xmlns:a16="http://schemas.microsoft.com/office/drawing/2014/main" val="3408137692"/>
                    </a:ext>
                  </a:extLst>
                </a:gridCol>
                <a:gridCol w="4392612">
                  <a:extLst>
                    <a:ext uri="{9D8B030D-6E8A-4147-A177-3AD203B41FA5}">
                      <a16:colId xmlns:a16="http://schemas.microsoft.com/office/drawing/2014/main" val="343194309"/>
                    </a:ext>
                  </a:extLst>
                </a:gridCol>
              </a:tblGrid>
              <a:tr h="357321">
                <a:tc>
                  <a:txBody>
                    <a:bodyPr/>
                    <a:lstStyle/>
                    <a:p>
                      <a:pPr marL="0" marR="0" algn="ctr">
                        <a:lnSpc>
                          <a:spcPct val="107000"/>
                        </a:lnSpc>
                        <a:spcBef>
                          <a:spcPts val="0"/>
                        </a:spcBef>
                        <a:spcAft>
                          <a:spcPts val="0"/>
                        </a:spcAft>
                      </a:pPr>
                      <a:r>
                        <a:rPr lang="en-US" sz="2000" kern="0" spc="10" dirty="0">
                          <a:effectLst/>
                        </a:rPr>
                        <a:t>Scrum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522" marR="13522" marT="13522" marB="135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kern="0" spc="10" dirty="0">
                          <a:effectLst/>
                        </a:rPr>
                        <a:t>Extreme Programming (XP)</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3522" marR="13522" marT="13522" marB="1352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045105"/>
                  </a:ext>
                </a:extLst>
              </a:tr>
              <a:tr h="568990">
                <a:tc>
                  <a:txBody>
                    <a:bodyPr/>
                    <a:lstStyle/>
                    <a:p>
                      <a:pPr marL="0" marR="0" algn="l">
                        <a:lnSpc>
                          <a:spcPct val="107000"/>
                        </a:lnSpc>
                        <a:spcBef>
                          <a:spcPts val="0"/>
                        </a:spcBef>
                        <a:spcAft>
                          <a:spcPts val="0"/>
                        </a:spcAft>
                      </a:pPr>
                      <a:r>
                        <a:rPr lang="en-US" sz="1600" b="0" kern="0" spc="10" dirty="0">
                          <a:effectLst/>
                          <a:latin typeface="Helvetica" pitchFamily="2" charset="0"/>
                        </a:rPr>
                        <a:t>In the </a:t>
                      </a:r>
                      <a:r>
                        <a:rPr lang="en-US" sz="1600" b="0" u="sng" kern="0" spc="10" dirty="0">
                          <a:effectLst/>
                          <a:latin typeface="Helvetica" pitchFamily="2" charset="0"/>
                        </a:rPr>
                        <a:t>Scrum</a:t>
                      </a:r>
                      <a:r>
                        <a:rPr lang="en-US" sz="1600" b="0" kern="0" spc="10" dirty="0">
                          <a:effectLst/>
                          <a:latin typeface="Helvetica" pitchFamily="2" charset="0"/>
                        </a:rPr>
                        <a:t> framework, teamwork in iterations is called Sprint which is 2 weeks to 1 month long.</a:t>
                      </a:r>
                      <a:endParaRPr lang="en-US" sz="1600" b="0" kern="100" dirty="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dirty="0">
                          <a:effectLst/>
                          <a:latin typeface="Helvetica" pitchFamily="2" charset="0"/>
                        </a:rPr>
                        <a:t>In </a:t>
                      </a:r>
                      <a:r>
                        <a:rPr lang="en-US" sz="1600" b="0" u="sng" kern="0" spc="10" dirty="0">
                          <a:effectLst/>
                          <a:latin typeface="Helvetica" pitchFamily="2" charset="0"/>
                        </a:rPr>
                        <a:t>Extreme Programming(XP)</a:t>
                      </a:r>
                      <a:r>
                        <a:rPr lang="en-US" sz="1600" b="0" kern="0" spc="10" dirty="0">
                          <a:effectLst/>
                          <a:latin typeface="Helvetica" pitchFamily="2" charset="0"/>
                        </a:rPr>
                        <a:t>, teamwork for 1-2 weeks only.</a:t>
                      </a:r>
                      <a:endParaRPr lang="en-US" sz="1600" b="0" kern="100" dirty="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788966"/>
                  </a:ext>
                </a:extLst>
              </a:tr>
              <a:tr h="568990">
                <a:tc>
                  <a:txBody>
                    <a:bodyPr/>
                    <a:lstStyle/>
                    <a:p>
                      <a:pPr marL="0" marR="0" algn="l">
                        <a:lnSpc>
                          <a:spcPct val="107000"/>
                        </a:lnSpc>
                        <a:spcBef>
                          <a:spcPts val="0"/>
                        </a:spcBef>
                        <a:spcAft>
                          <a:spcPts val="0"/>
                        </a:spcAft>
                      </a:pPr>
                      <a:r>
                        <a:rPr lang="en-US" sz="1600" b="0" kern="0" spc="10" dirty="0">
                          <a:effectLst/>
                          <a:latin typeface="Helvetica" pitchFamily="2" charset="0"/>
                        </a:rPr>
                        <a:t>Scrum models do not allow changes in their timeline or their guidelines.</a:t>
                      </a:r>
                      <a:endParaRPr lang="en-US" sz="1600" b="0" kern="100" dirty="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a:effectLst/>
                          <a:latin typeface="Helvetica" pitchFamily="2" charset="0"/>
                        </a:rPr>
                        <a:t>Extreme Programming allows changes in their set timelines.</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631456"/>
                  </a:ext>
                </a:extLst>
              </a:tr>
              <a:tr h="627979">
                <a:tc>
                  <a:txBody>
                    <a:bodyPr/>
                    <a:lstStyle/>
                    <a:p>
                      <a:pPr marL="0" marR="0" algn="l">
                        <a:lnSpc>
                          <a:spcPct val="107000"/>
                        </a:lnSpc>
                        <a:spcBef>
                          <a:spcPts val="0"/>
                        </a:spcBef>
                        <a:spcAft>
                          <a:spcPts val="0"/>
                        </a:spcAft>
                      </a:pPr>
                      <a:r>
                        <a:rPr lang="en-US" sz="1600" b="0" kern="0" spc="10">
                          <a:effectLst/>
                          <a:latin typeface="Helvetica" pitchFamily="2" charset="0"/>
                        </a:rPr>
                        <a:t>Scrum emphasizes self-organization.</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a:effectLst/>
                          <a:latin typeface="Helvetica" pitchFamily="2" charset="0"/>
                        </a:rPr>
                        <a:t>Extreme Programming emphasizes strong engineering practices</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0358155"/>
                  </a:ext>
                </a:extLst>
              </a:tr>
              <a:tr h="1158874">
                <a:tc>
                  <a:txBody>
                    <a:bodyPr/>
                    <a:lstStyle/>
                    <a:p>
                      <a:pPr marL="0" marR="0" algn="l">
                        <a:lnSpc>
                          <a:spcPct val="107000"/>
                        </a:lnSpc>
                        <a:spcBef>
                          <a:spcPts val="0"/>
                        </a:spcBef>
                        <a:spcAft>
                          <a:spcPts val="0"/>
                        </a:spcAft>
                      </a:pPr>
                      <a:r>
                        <a:rPr lang="en-US" sz="1600" b="0" kern="0" spc="10">
                          <a:effectLst/>
                          <a:latin typeface="Helvetica" pitchFamily="2" charset="0"/>
                        </a:rPr>
                        <a:t>Scrum does not put emphasis on software engineering practices that developers should use.</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a:effectLst/>
                          <a:latin typeface="Helvetica" pitchFamily="2" charset="0"/>
                        </a:rPr>
                        <a:t>Extreme Programming (XP) emphasizes programming techniques that developers should use to ensure a better outcome.</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442035"/>
                  </a:ext>
                </a:extLst>
              </a:tr>
              <a:tr h="1011404">
                <a:tc>
                  <a:txBody>
                    <a:bodyPr/>
                    <a:lstStyle/>
                    <a:p>
                      <a:pPr marL="0" marR="0" algn="l">
                        <a:lnSpc>
                          <a:spcPct val="107000"/>
                        </a:lnSpc>
                        <a:spcBef>
                          <a:spcPts val="0"/>
                        </a:spcBef>
                        <a:spcAft>
                          <a:spcPts val="0"/>
                        </a:spcAft>
                      </a:pPr>
                      <a:r>
                        <a:rPr lang="en-US" sz="1600" b="0" kern="0" spc="10">
                          <a:effectLst/>
                          <a:latin typeface="Helvetica" pitchFamily="2" charset="0"/>
                        </a:rPr>
                        <a:t>The tasks are prioritized by the owner of the product but with the flexibility that the priorities can be changed later on by the development team if required.</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a:effectLst/>
                          <a:latin typeface="Helvetica" pitchFamily="2" charset="0"/>
                        </a:rPr>
                        <a:t>The tasks are prioritized by the customer and the task priorities cannot be changed by the development team.</a:t>
                      </a:r>
                      <a:endParaRPr lang="en-US" sz="1600" b="0" kern="10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550160"/>
                  </a:ext>
                </a:extLst>
              </a:tr>
              <a:tr h="421519">
                <a:tc>
                  <a:txBody>
                    <a:bodyPr/>
                    <a:lstStyle/>
                    <a:p>
                      <a:pPr marL="0" marR="0" algn="l">
                        <a:lnSpc>
                          <a:spcPct val="107000"/>
                        </a:lnSpc>
                        <a:spcBef>
                          <a:spcPts val="0"/>
                        </a:spcBef>
                        <a:spcAft>
                          <a:spcPts val="0"/>
                        </a:spcAft>
                      </a:pPr>
                      <a:r>
                        <a:rPr lang="en-US" sz="1600" b="0" kern="0" spc="10" dirty="0">
                          <a:effectLst/>
                          <a:latin typeface="Helvetica" pitchFamily="2" charset="0"/>
                        </a:rPr>
                        <a:t>Customer involvement is less in the project.</a:t>
                      </a:r>
                      <a:endParaRPr lang="en-US" sz="1600" b="0" kern="100" dirty="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600" b="0" kern="0" spc="10" dirty="0">
                          <a:effectLst/>
                          <a:latin typeface="Helvetica" pitchFamily="2" charset="0"/>
                        </a:rPr>
                        <a:t>Customer involvement is more in the project.</a:t>
                      </a:r>
                      <a:endParaRPr lang="en-US" sz="1600" b="0" kern="100" dirty="0">
                        <a:effectLst/>
                        <a:latin typeface="Helvetica" pitchFamily="2" charset="0"/>
                        <a:ea typeface="Calibri" panose="020F0502020204030204" pitchFamily="34" charset="0"/>
                        <a:cs typeface="Times New Roman" panose="02020603050405020304" pitchFamily="18" charset="0"/>
                      </a:endParaRPr>
                    </a:p>
                  </a:txBody>
                  <a:tcPr marL="13522" marR="13522" marT="18931" marB="189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4542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chor="ctr">
            <a:noAutofit/>
          </a:bodyPr>
          <a:lstStyle/>
          <a:p>
            <a:pPr fontAlgn="auto">
              <a:spcAft>
                <a:spcPts val="0"/>
              </a:spcAft>
              <a:defRPr/>
            </a:pPr>
            <a:r>
              <a:rPr lang="en-US" sz="3200" dirty="0"/>
              <a:t>What is Different About Agile Methods?</a:t>
            </a:r>
          </a:p>
        </p:txBody>
      </p:sp>
      <p:sp>
        <p:nvSpPr>
          <p:cNvPr id="17411" name="Rectangle 3"/>
          <p:cNvSpPr>
            <a:spLocks noGrp="1" noChangeArrowheads="1"/>
          </p:cNvSpPr>
          <p:nvPr>
            <p:ph type="body" idx="1"/>
          </p:nvPr>
        </p:nvSpPr>
        <p:spPr>
          <a:xfrm>
            <a:off x="457200" y="1676400"/>
            <a:ext cx="8229600" cy="2659190"/>
          </a:xfrm>
        </p:spPr>
        <p:txBody>
          <a:bodyPr/>
          <a:lstStyle/>
          <a:p>
            <a:pPr>
              <a:lnSpc>
                <a:spcPct val="90000"/>
              </a:lnSpc>
            </a:pPr>
            <a:r>
              <a:rPr lang="en-US" sz="2400" dirty="0"/>
              <a:t>They are all about </a:t>
            </a:r>
            <a:r>
              <a:rPr lang="en-US" sz="2400" b="1" dirty="0"/>
              <a:t>managing the impact of change </a:t>
            </a:r>
            <a:r>
              <a:rPr lang="en-US" sz="2400" dirty="0"/>
              <a:t>on a project.</a:t>
            </a:r>
          </a:p>
          <a:p>
            <a:pPr>
              <a:lnSpc>
                <a:spcPct val="90000"/>
              </a:lnSpc>
            </a:pPr>
            <a:endParaRPr lang="en-US" sz="2400" dirty="0"/>
          </a:p>
          <a:p>
            <a:pPr>
              <a:lnSpc>
                <a:spcPct val="90000"/>
              </a:lnSpc>
            </a:pPr>
            <a:r>
              <a:rPr lang="en-US" sz="2400" dirty="0"/>
              <a:t>They allow change to be introduced into a project in a orderly way that attempts to </a:t>
            </a:r>
            <a:r>
              <a:rPr lang="en-US" sz="2400" b="1" dirty="0"/>
              <a:t>maximize the benefits for the sponsor.</a:t>
            </a:r>
          </a:p>
          <a:p>
            <a:pPr>
              <a:lnSpc>
                <a:spcPct val="90000"/>
              </a:lnSpc>
            </a:pPr>
            <a:endParaRPr lang="en-US" sz="2400" b="1" dirty="0"/>
          </a:p>
          <a:p>
            <a:pPr>
              <a:lnSpc>
                <a:spcPct val="90000"/>
              </a:lnSpc>
            </a:pPr>
            <a:r>
              <a:rPr lang="en-US" sz="2400" dirty="0"/>
              <a:t>They control</a:t>
            </a:r>
            <a:r>
              <a:rPr lang="en-US" sz="2400" b="1" dirty="0"/>
              <a:t> the risks </a:t>
            </a:r>
            <a:r>
              <a:rPr lang="en-US" sz="2400" dirty="0"/>
              <a:t>that the </a:t>
            </a:r>
            <a:r>
              <a:rPr lang="en-US" sz="2400" b="1" dirty="0"/>
              <a:t>change </a:t>
            </a:r>
            <a:r>
              <a:rPr lang="en-US" sz="2400" dirty="0"/>
              <a:t>introduces.</a:t>
            </a:r>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fontAlgn="auto">
              <a:spcAft>
                <a:spcPts val="0"/>
              </a:spcAft>
              <a:defRPr/>
            </a:pPr>
            <a:r>
              <a:rPr lang="en-US" dirty="0"/>
              <a:t>What is different about Agile Methods?</a:t>
            </a:r>
          </a:p>
        </p:txBody>
      </p:sp>
      <p:sp>
        <p:nvSpPr>
          <p:cNvPr id="18435" name="Rectangle 3"/>
          <p:cNvSpPr>
            <a:spLocks noGrp="1" noChangeArrowheads="1"/>
          </p:cNvSpPr>
          <p:nvPr>
            <p:ph type="body" idx="1"/>
          </p:nvPr>
        </p:nvSpPr>
        <p:spPr>
          <a:xfrm>
            <a:off x="381000" y="1600200"/>
            <a:ext cx="8382000" cy="4876800"/>
          </a:xfrm>
        </p:spPr>
        <p:txBody>
          <a:bodyPr/>
          <a:lstStyle/>
          <a:p>
            <a:r>
              <a:rPr lang="en-US" sz="2400" b="1" dirty="0"/>
              <a:t>Iterative and Incremental</a:t>
            </a:r>
            <a:r>
              <a:rPr lang="en-US" sz="2400" dirty="0"/>
              <a:t> development that break down development into a number of repeating cycles called </a:t>
            </a:r>
            <a:r>
              <a:rPr lang="en-US" sz="2400" b="1" i="1" dirty="0"/>
              <a:t>Iterations</a:t>
            </a:r>
          </a:p>
          <a:p>
            <a:endParaRPr lang="en-US" sz="2400" b="1" i="1" dirty="0"/>
          </a:p>
          <a:p>
            <a:r>
              <a:rPr lang="en-US" sz="2400" b="1" dirty="0"/>
              <a:t>Short iterations</a:t>
            </a:r>
            <a:r>
              <a:rPr lang="en-US" sz="2400" dirty="0"/>
              <a:t> are used to keep the feedback flowing (allowing for increased responsiveness to change and reducing the risk of building the wrong thing).</a:t>
            </a:r>
          </a:p>
          <a:p>
            <a:endParaRPr lang="en-US" sz="2400" dirty="0"/>
          </a:p>
          <a:p>
            <a:r>
              <a:rPr lang="en-US" sz="2400" b="1" dirty="0"/>
              <a:t>Open, Flexible and Extensive</a:t>
            </a:r>
            <a:r>
              <a:rPr lang="en-US" sz="2400" dirty="0"/>
              <a:t> design using open standards whenever possible</a:t>
            </a:r>
          </a:p>
          <a:p>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fontAlgn="auto">
              <a:spcAft>
                <a:spcPts val="0"/>
              </a:spcAft>
              <a:defRPr/>
            </a:pPr>
            <a:r>
              <a:rPr lang="en-US" dirty="0"/>
              <a:t>What is different about Agile Methods?</a:t>
            </a:r>
          </a:p>
        </p:txBody>
      </p:sp>
      <p:sp>
        <p:nvSpPr>
          <p:cNvPr id="19459" name="Rectangle 3"/>
          <p:cNvSpPr>
            <a:spLocks noGrp="1" noChangeArrowheads="1"/>
          </p:cNvSpPr>
          <p:nvPr>
            <p:ph type="body" idx="1"/>
          </p:nvPr>
        </p:nvSpPr>
        <p:spPr>
          <a:xfrm>
            <a:off x="457200" y="1676400"/>
            <a:ext cx="8229600" cy="4625975"/>
          </a:xfrm>
        </p:spPr>
        <p:txBody>
          <a:bodyPr/>
          <a:lstStyle/>
          <a:p>
            <a:r>
              <a:rPr lang="en-US" sz="2400" b="1" dirty="0"/>
              <a:t>Empowered Teams</a:t>
            </a:r>
            <a:r>
              <a:rPr lang="en-US" sz="2400" dirty="0"/>
              <a:t> – Experienced specialists are encouraged to work out the detail design on their own.</a:t>
            </a:r>
          </a:p>
          <a:p>
            <a:endParaRPr lang="en-US" sz="2400" dirty="0"/>
          </a:p>
          <a:p>
            <a:r>
              <a:rPr lang="en-US" sz="2400" b="1" dirty="0"/>
              <a:t>Personal Communication </a:t>
            </a:r>
            <a:r>
              <a:rPr lang="en-US" sz="2400" dirty="0"/>
              <a:t>– Rather than relying on written documentation to communicate design decisions, technical approaches and other typically documented items, agile method suggest that the team work in the same physical space (co-location).  Use of white boards in the work area is encouraged rather than lengthy formal detail design documentation.  </a:t>
            </a:r>
            <a:endParaRPr lang="en-US" sz="2400" b="1" dirty="0"/>
          </a:p>
          <a:p>
            <a:endParaRPr lang="en-US" sz="2400" dirty="0"/>
          </a:p>
        </p:txBody>
      </p:sp>
      <p:sp>
        <p:nvSpPr>
          <p:cNvPr id="2" name="Slide Number Placeholder 1"/>
          <p:cNvSpPr>
            <a:spLocks noGrp="1"/>
          </p:cNvSpPr>
          <p:nvPr>
            <p:ph type="sldNum" sz="quarter" idx="12"/>
          </p:nvPr>
        </p:nvSpPr>
        <p:spPr>
          <a:xfrm>
            <a:off x="8204200" y="6477000"/>
            <a:ext cx="733425" cy="274638"/>
          </a:xfrm>
          <a:prstGeom prst="rect">
            <a:avLst/>
          </a:prstGeom>
        </p:spPr>
        <p:txBody>
          <a:bodyPr vert="horz" bIns="0" rtlCol="0" anchor="b"/>
          <a:lstStyle>
            <a:defPPr>
              <a:defRPr lang="en-US"/>
            </a:defPPr>
            <a:lvl1pPr algn="r" rtl="0" eaLnBrk="1" fontAlgn="auto" latinLnBrk="0" hangingPunct="1">
              <a:spcBef>
                <a:spcPts val="0"/>
              </a:spcBef>
              <a:spcAft>
                <a:spcPts val="0"/>
              </a:spcAft>
              <a:defRPr kumimoji="0" sz="1200" kern="1200">
                <a:solidFill>
                  <a:schemeClr val="tx1">
                    <a:tint val="9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9EBEC41E-68D6-4A09-ACC0-9BCB5840F554}"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themeOverride>
</file>

<file path=docProps/app.xml><?xml version="1.0" encoding="utf-8"?>
<Properties xmlns="http://schemas.openxmlformats.org/officeDocument/2006/extended-properties" xmlns:vt="http://schemas.openxmlformats.org/officeDocument/2006/docPropsVTypes">
  <Template/>
  <TotalTime>889</TotalTime>
  <Words>4163</Words>
  <Application>Microsoft Office PowerPoint</Application>
  <PresentationFormat>On-screen Show (4:3)</PresentationFormat>
  <Paragraphs>480</Paragraphs>
  <Slides>69</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Arial Narrow</vt:lpstr>
      <vt:lpstr>Arimo Bold</vt:lpstr>
      <vt:lpstr>Calibri</vt:lpstr>
      <vt:lpstr>Helvetica</vt:lpstr>
      <vt:lpstr>Inter Bold</vt:lpstr>
      <vt:lpstr>Space Boards DEMO</vt:lpstr>
      <vt:lpstr>Times New Roman</vt:lpstr>
      <vt:lpstr>Wingdings</vt:lpstr>
      <vt:lpstr>Wingdings 2</vt:lpstr>
      <vt:lpstr>Office Theme</vt:lpstr>
      <vt:lpstr>PowerPoint Presentation</vt:lpstr>
      <vt:lpstr>What is Agile?</vt:lpstr>
      <vt:lpstr>Agile Software Development </vt:lpstr>
      <vt:lpstr>Why do we need new Project Management Methods?</vt:lpstr>
      <vt:lpstr>Traditional Project Management Practices can Lead to….</vt:lpstr>
      <vt:lpstr>Traditional Project Management Practices can Lead to….</vt:lpstr>
      <vt:lpstr>What is Different About Agile Methods?</vt:lpstr>
      <vt:lpstr>What is different about Agile Methods?</vt:lpstr>
      <vt:lpstr>What is different about Agile Methods?</vt:lpstr>
      <vt:lpstr>Agile manifesto </vt:lpstr>
      <vt:lpstr>Characteristics of Agile Software Development</vt:lpstr>
      <vt:lpstr>The Benefits of Being Agile .. </vt:lpstr>
      <vt:lpstr>The Benefits of Being Agile -- Improved Control</vt:lpstr>
      <vt:lpstr>The Benefits of Being Agile (Improved Control) ..</vt:lpstr>
      <vt:lpstr>Agile – Challenges</vt:lpstr>
      <vt:lpstr>Agile – Challenges</vt:lpstr>
      <vt:lpstr>Existing Agile Methods</vt:lpstr>
      <vt:lpstr>Extreme Programming -- XP</vt:lpstr>
      <vt:lpstr>eXtreme Programming</vt:lpstr>
      <vt:lpstr>XP values</vt:lpstr>
      <vt:lpstr>Extreme programming practices  </vt:lpstr>
      <vt:lpstr>Extreme programming practices (b)</vt:lpstr>
      <vt:lpstr>XP Release Cycle</vt:lpstr>
      <vt:lpstr>The Planning Game</vt:lpstr>
      <vt:lpstr>A ‘prescribing medication’ story </vt:lpstr>
      <vt:lpstr>Examples of task cards for prescribing medication </vt:lpstr>
      <vt:lpstr>Testing</vt:lpstr>
      <vt:lpstr>Test-first development</vt:lpstr>
      <vt:lpstr>Customer involvement</vt:lpstr>
      <vt:lpstr>Test case description for dose checking </vt:lpstr>
      <vt:lpstr>Test automation</vt:lpstr>
      <vt:lpstr>XP testing difficulties</vt:lpstr>
      <vt:lpstr>Pair Programming</vt:lpstr>
      <vt:lpstr>Pair Programming Benefits</vt:lpstr>
      <vt:lpstr>Simple design</vt:lpstr>
      <vt:lpstr>XP and change</vt:lpstr>
      <vt:lpstr>Refactoring</vt:lpstr>
      <vt:lpstr>Refactoring</vt:lpstr>
      <vt:lpstr>Examples of refactoring</vt:lpstr>
      <vt:lpstr>Why XP works</vt:lpstr>
      <vt:lpstr>Who benefits from XP?</vt:lpstr>
      <vt:lpstr>PowerPoint Presentation</vt:lpstr>
      <vt:lpstr>What is Scrum?</vt:lpstr>
      <vt:lpstr>Scrum - an agile process</vt:lpstr>
      <vt:lpstr>Functionality of Scrum</vt:lpstr>
      <vt:lpstr>Components of Scrum</vt:lpstr>
      <vt:lpstr>Scrum Roles: Scrum Master</vt:lpstr>
      <vt:lpstr>Scrum Roles: The Scrum Team</vt:lpstr>
      <vt:lpstr>Scrum Roles: Product Owner</vt:lpstr>
      <vt:lpstr>The Process</vt:lpstr>
      <vt:lpstr>1. Sprint Planning Meeting</vt:lpstr>
      <vt:lpstr>Parts of Sprint Planning Meeting</vt:lpstr>
      <vt:lpstr>Pre-Project/Kickoff Meeting</vt:lpstr>
      <vt:lpstr>2. Sprint</vt:lpstr>
      <vt:lpstr>3. Daily Scrum</vt:lpstr>
      <vt:lpstr>Questions</vt:lpstr>
      <vt:lpstr>Daily Scrum</vt:lpstr>
      <vt:lpstr>4. Sprint Review Meeting</vt:lpstr>
      <vt:lpstr>Scrum Artifacts</vt:lpstr>
      <vt:lpstr>Product Backlog</vt:lpstr>
      <vt:lpstr>Product Backlog</vt:lpstr>
      <vt:lpstr>Sprint Backlog</vt:lpstr>
      <vt:lpstr>Sprint Backlog</vt:lpstr>
      <vt:lpstr>Product Increment</vt:lpstr>
      <vt:lpstr>Additional Scrum Artifacts </vt:lpstr>
      <vt:lpstr>Definition of Done (DOD) </vt:lpstr>
      <vt:lpstr>Sprint Burndown Chart</vt:lpstr>
      <vt:lpstr>Burn down Charts</vt:lpstr>
      <vt:lpstr>Scrum vs XP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Md. Shakil Hossain</cp:lastModifiedBy>
  <cp:revision>76</cp:revision>
  <dcterms:created xsi:type="dcterms:W3CDTF">2023-12-02T19:43:33Z</dcterms:created>
  <dcterms:modified xsi:type="dcterms:W3CDTF">2025-04-12T05:00:34Z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2018-03-11T00:00:00Z</vt:filetime>
  </property>
  <property fmtid="{D5CDD505-2E9C-101B-9397-08002B2CF9AE}" pid="3" name="Creator">
    <vt:lpwstr>Microsoft® PowerPoint® 2013</vt:lpwstr>
  </property>
  <property fmtid="{D5CDD505-2E9C-101B-9397-08002B2CF9AE}" pid="4" name="LastSaved">
    <vt:filetime>2023-12-02T00:00:00Z</vt:filetime>
  </property>
  <property fmtid="{D5CDD505-2E9C-101B-9397-08002B2CF9AE}" pid="5" name="Producer">
    <vt:lpwstr>Microsoft® PowerPoint® 2013</vt:lpwstr>
  </property>
</Properties>
</file>