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81" r:id="rId7"/>
    <p:sldId id="282" r:id="rId8"/>
    <p:sldId id="261" r:id="rId9"/>
    <p:sldId id="262" r:id="rId10"/>
    <p:sldId id="263" r:id="rId11"/>
    <p:sldId id="284" r:id="rId12"/>
    <p:sldId id="285" r:id="rId13"/>
    <p:sldId id="283" r:id="rId14"/>
    <p:sldId id="266" r:id="rId15"/>
    <p:sldId id="269" r:id="rId16"/>
    <p:sldId id="270" r:id="rId17"/>
    <p:sldId id="267" r:id="rId18"/>
    <p:sldId id="271" r:id="rId19"/>
    <p:sldId id="272" r:id="rId20"/>
    <p:sldId id="273" r:id="rId21"/>
    <p:sldId id="274" r:id="rId22"/>
    <p:sldId id="275" r:id="rId23"/>
    <p:sldId id="276" r:id="rId24"/>
    <p:sldId id="277" r:id="rId25"/>
    <p:sldId id="278" r:id="rId26"/>
    <p:sldId id="264" r:id="rId27"/>
    <p:sldId id="265" r:id="rId28"/>
    <p:sldId id="279" r:id="rId29"/>
    <p:sldId id="28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708" y="2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C4AEE-EC21-6691-81FE-24B4A255FA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41A53BD-271D-3E26-CBA5-C738B9F7FC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8EF256-4167-46D8-07E2-93ACC2CAE23E}"/>
              </a:ext>
            </a:extLst>
          </p:cNvPr>
          <p:cNvSpPr>
            <a:spLocks noGrp="1"/>
          </p:cNvSpPr>
          <p:nvPr>
            <p:ph type="dt" sz="half" idx="10"/>
          </p:nvPr>
        </p:nvSpPr>
        <p:spPr/>
        <p:txBody>
          <a:bodyPr/>
          <a:lstStyle/>
          <a:p>
            <a:fld id="{BFAED950-AF06-4AED-BDD2-66033E51371A}" type="datetimeFigureOut">
              <a:rPr lang="en-US" smtClean="0"/>
              <a:t>7/8/2025</a:t>
            </a:fld>
            <a:endParaRPr lang="en-US"/>
          </a:p>
        </p:txBody>
      </p:sp>
      <p:sp>
        <p:nvSpPr>
          <p:cNvPr id="5" name="Footer Placeholder 4">
            <a:extLst>
              <a:ext uri="{FF2B5EF4-FFF2-40B4-BE49-F238E27FC236}">
                <a16:creationId xmlns:a16="http://schemas.microsoft.com/office/drawing/2014/main" id="{6AAB4C4F-FB60-B4B3-D261-620221D722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55A9DB-D3DF-F518-E8CD-FC39DB368F49}"/>
              </a:ext>
            </a:extLst>
          </p:cNvPr>
          <p:cNvSpPr>
            <a:spLocks noGrp="1"/>
          </p:cNvSpPr>
          <p:nvPr>
            <p:ph type="sldNum" sz="quarter" idx="12"/>
          </p:nvPr>
        </p:nvSpPr>
        <p:spPr/>
        <p:txBody>
          <a:bodyPr/>
          <a:lstStyle/>
          <a:p>
            <a:fld id="{2D068B81-4704-4A78-9521-CC658412CE58}" type="slidenum">
              <a:rPr lang="en-US" smtClean="0"/>
              <a:t>‹#›</a:t>
            </a:fld>
            <a:endParaRPr lang="en-US"/>
          </a:p>
        </p:txBody>
      </p:sp>
    </p:spTree>
    <p:extLst>
      <p:ext uri="{BB962C8B-B14F-4D97-AF65-F5344CB8AC3E}">
        <p14:creationId xmlns:p14="http://schemas.microsoft.com/office/powerpoint/2010/main" val="1472064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A0D9B-9ABE-85B7-DCB4-1DBE807B9FA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C86BD2-BEB8-98E1-D8FE-AEDDD1E6F5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722805-AD9C-D88B-7261-C4EC5E417461}"/>
              </a:ext>
            </a:extLst>
          </p:cNvPr>
          <p:cNvSpPr>
            <a:spLocks noGrp="1"/>
          </p:cNvSpPr>
          <p:nvPr>
            <p:ph type="dt" sz="half" idx="10"/>
          </p:nvPr>
        </p:nvSpPr>
        <p:spPr/>
        <p:txBody>
          <a:bodyPr/>
          <a:lstStyle/>
          <a:p>
            <a:fld id="{BFAED950-AF06-4AED-BDD2-66033E51371A}" type="datetimeFigureOut">
              <a:rPr lang="en-US" smtClean="0"/>
              <a:t>7/8/2025</a:t>
            </a:fld>
            <a:endParaRPr lang="en-US"/>
          </a:p>
        </p:txBody>
      </p:sp>
      <p:sp>
        <p:nvSpPr>
          <p:cNvPr id="5" name="Footer Placeholder 4">
            <a:extLst>
              <a:ext uri="{FF2B5EF4-FFF2-40B4-BE49-F238E27FC236}">
                <a16:creationId xmlns:a16="http://schemas.microsoft.com/office/drawing/2014/main" id="{8E76BDFF-8698-0689-612D-0D133ACAA0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FA1A11-F46F-7A0A-309A-1DC8C63E3922}"/>
              </a:ext>
            </a:extLst>
          </p:cNvPr>
          <p:cNvSpPr>
            <a:spLocks noGrp="1"/>
          </p:cNvSpPr>
          <p:nvPr>
            <p:ph type="sldNum" sz="quarter" idx="12"/>
          </p:nvPr>
        </p:nvSpPr>
        <p:spPr/>
        <p:txBody>
          <a:bodyPr/>
          <a:lstStyle/>
          <a:p>
            <a:fld id="{2D068B81-4704-4A78-9521-CC658412CE58}" type="slidenum">
              <a:rPr lang="en-US" smtClean="0"/>
              <a:t>‹#›</a:t>
            </a:fld>
            <a:endParaRPr lang="en-US"/>
          </a:p>
        </p:txBody>
      </p:sp>
    </p:spTree>
    <p:extLst>
      <p:ext uri="{BB962C8B-B14F-4D97-AF65-F5344CB8AC3E}">
        <p14:creationId xmlns:p14="http://schemas.microsoft.com/office/powerpoint/2010/main" val="2625274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DBBBE6-F0EA-8CC6-CC90-F562F1FBDA5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3660E1E-FAAD-C371-3895-7913B17BD2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EDCEA5-F629-B496-ACF4-B3034043072C}"/>
              </a:ext>
            </a:extLst>
          </p:cNvPr>
          <p:cNvSpPr>
            <a:spLocks noGrp="1"/>
          </p:cNvSpPr>
          <p:nvPr>
            <p:ph type="dt" sz="half" idx="10"/>
          </p:nvPr>
        </p:nvSpPr>
        <p:spPr/>
        <p:txBody>
          <a:bodyPr/>
          <a:lstStyle/>
          <a:p>
            <a:fld id="{BFAED950-AF06-4AED-BDD2-66033E51371A}" type="datetimeFigureOut">
              <a:rPr lang="en-US" smtClean="0"/>
              <a:t>7/8/2025</a:t>
            </a:fld>
            <a:endParaRPr lang="en-US"/>
          </a:p>
        </p:txBody>
      </p:sp>
      <p:sp>
        <p:nvSpPr>
          <p:cNvPr id="5" name="Footer Placeholder 4">
            <a:extLst>
              <a:ext uri="{FF2B5EF4-FFF2-40B4-BE49-F238E27FC236}">
                <a16:creationId xmlns:a16="http://schemas.microsoft.com/office/drawing/2014/main" id="{F338D2D3-4CFB-4688-ADFE-941DB40637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3ABE8C-2728-CD85-F23C-4DE117B2A88E}"/>
              </a:ext>
            </a:extLst>
          </p:cNvPr>
          <p:cNvSpPr>
            <a:spLocks noGrp="1"/>
          </p:cNvSpPr>
          <p:nvPr>
            <p:ph type="sldNum" sz="quarter" idx="12"/>
          </p:nvPr>
        </p:nvSpPr>
        <p:spPr/>
        <p:txBody>
          <a:bodyPr/>
          <a:lstStyle/>
          <a:p>
            <a:fld id="{2D068B81-4704-4A78-9521-CC658412CE58}" type="slidenum">
              <a:rPr lang="en-US" smtClean="0"/>
              <a:t>‹#›</a:t>
            </a:fld>
            <a:endParaRPr lang="en-US"/>
          </a:p>
        </p:txBody>
      </p:sp>
    </p:spTree>
    <p:extLst>
      <p:ext uri="{BB962C8B-B14F-4D97-AF65-F5344CB8AC3E}">
        <p14:creationId xmlns:p14="http://schemas.microsoft.com/office/powerpoint/2010/main" val="2018280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6B67B-7519-0DCA-85E8-FB7A83216E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6EA200-FA33-1AE1-758C-61A1D6DB11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914C31-0323-5499-04F3-FCCE51C5EC3F}"/>
              </a:ext>
            </a:extLst>
          </p:cNvPr>
          <p:cNvSpPr>
            <a:spLocks noGrp="1"/>
          </p:cNvSpPr>
          <p:nvPr>
            <p:ph type="dt" sz="half" idx="10"/>
          </p:nvPr>
        </p:nvSpPr>
        <p:spPr/>
        <p:txBody>
          <a:bodyPr/>
          <a:lstStyle/>
          <a:p>
            <a:fld id="{BFAED950-AF06-4AED-BDD2-66033E51371A}" type="datetimeFigureOut">
              <a:rPr lang="en-US" smtClean="0"/>
              <a:t>7/8/2025</a:t>
            </a:fld>
            <a:endParaRPr lang="en-US"/>
          </a:p>
        </p:txBody>
      </p:sp>
      <p:sp>
        <p:nvSpPr>
          <p:cNvPr id="5" name="Footer Placeholder 4">
            <a:extLst>
              <a:ext uri="{FF2B5EF4-FFF2-40B4-BE49-F238E27FC236}">
                <a16:creationId xmlns:a16="http://schemas.microsoft.com/office/drawing/2014/main" id="{F03BDBAD-B792-2CA6-8EBC-CD69B582DC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41D092-6377-43C4-C316-975AC93C8502}"/>
              </a:ext>
            </a:extLst>
          </p:cNvPr>
          <p:cNvSpPr>
            <a:spLocks noGrp="1"/>
          </p:cNvSpPr>
          <p:nvPr>
            <p:ph type="sldNum" sz="quarter" idx="12"/>
          </p:nvPr>
        </p:nvSpPr>
        <p:spPr/>
        <p:txBody>
          <a:bodyPr/>
          <a:lstStyle/>
          <a:p>
            <a:fld id="{2D068B81-4704-4A78-9521-CC658412CE58}" type="slidenum">
              <a:rPr lang="en-US" smtClean="0"/>
              <a:t>‹#›</a:t>
            </a:fld>
            <a:endParaRPr lang="en-US"/>
          </a:p>
        </p:txBody>
      </p:sp>
    </p:spTree>
    <p:extLst>
      <p:ext uri="{BB962C8B-B14F-4D97-AF65-F5344CB8AC3E}">
        <p14:creationId xmlns:p14="http://schemas.microsoft.com/office/powerpoint/2010/main" val="1178770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6EB72-DF6F-3141-64F4-25BFEFBDA5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AEE0719-85D5-FE8D-D958-4CB7FC21C41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13DE2C-FEC1-F511-217A-7640DC7F0845}"/>
              </a:ext>
            </a:extLst>
          </p:cNvPr>
          <p:cNvSpPr>
            <a:spLocks noGrp="1"/>
          </p:cNvSpPr>
          <p:nvPr>
            <p:ph type="dt" sz="half" idx="10"/>
          </p:nvPr>
        </p:nvSpPr>
        <p:spPr/>
        <p:txBody>
          <a:bodyPr/>
          <a:lstStyle/>
          <a:p>
            <a:fld id="{BFAED950-AF06-4AED-BDD2-66033E51371A}" type="datetimeFigureOut">
              <a:rPr lang="en-US" smtClean="0"/>
              <a:t>7/8/2025</a:t>
            </a:fld>
            <a:endParaRPr lang="en-US"/>
          </a:p>
        </p:txBody>
      </p:sp>
      <p:sp>
        <p:nvSpPr>
          <p:cNvPr id="5" name="Footer Placeholder 4">
            <a:extLst>
              <a:ext uri="{FF2B5EF4-FFF2-40B4-BE49-F238E27FC236}">
                <a16:creationId xmlns:a16="http://schemas.microsoft.com/office/drawing/2014/main" id="{65A6BA2D-4DCF-3066-7F09-54D74B69FB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21123A-D318-9F38-47FB-12F229FE1340}"/>
              </a:ext>
            </a:extLst>
          </p:cNvPr>
          <p:cNvSpPr>
            <a:spLocks noGrp="1"/>
          </p:cNvSpPr>
          <p:nvPr>
            <p:ph type="sldNum" sz="quarter" idx="12"/>
          </p:nvPr>
        </p:nvSpPr>
        <p:spPr/>
        <p:txBody>
          <a:bodyPr/>
          <a:lstStyle/>
          <a:p>
            <a:fld id="{2D068B81-4704-4A78-9521-CC658412CE58}" type="slidenum">
              <a:rPr lang="en-US" smtClean="0"/>
              <a:t>‹#›</a:t>
            </a:fld>
            <a:endParaRPr lang="en-US"/>
          </a:p>
        </p:txBody>
      </p:sp>
    </p:spTree>
    <p:extLst>
      <p:ext uri="{BB962C8B-B14F-4D97-AF65-F5344CB8AC3E}">
        <p14:creationId xmlns:p14="http://schemas.microsoft.com/office/powerpoint/2010/main" val="883122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D4859-82F3-5889-7308-EC025F9A4F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FA1809-CF11-F967-717F-BDD1214582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C79730D-A525-12F1-0273-83E7EC9939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8CFA4DB-2206-F998-D72E-1925885F0D17}"/>
              </a:ext>
            </a:extLst>
          </p:cNvPr>
          <p:cNvSpPr>
            <a:spLocks noGrp="1"/>
          </p:cNvSpPr>
          <p:nvPr>
            <p:ph type="dt" sz="half" idx="10"/>
          </p:nvPr>
        </p:nvSpPr>
        <p:spPr/>
        <p:txBody>
          <a:bodyPr/>
          <a:lstStyle/>
          <a:p>
            <a:fld id="{BFAED950-AF06-4AED-BDD2-66033E51371A}" type="datetimeFigureOut">
              <a:rPr lang="en-US" smtClean="0"/>
              <a:t>7/8/2025</a:t>
            </a:fld>
            <a:endParaRPr lang="en-US"/>
          </a:p>
        </p:txBody>
      </p:sp>
      <p:sp>
        <p:nvSpPr>
          <p:cNvPr id="6" name="Footer Placeholder 5">
            <a:extLst>
              <a:ext uri="{FF2B5EF4-FFF2-40B4-BE49-F238E27FC236}">
                <a16:creationId xmlns:a16="http://schemas.microsoft.com/office/drawing/2014/main" id="{160AFB87-E04D-E6C2-DDE3-475CECCE66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214D1E-1CF9-3690-5B56-C41837081204}"/>
              </a:ext>
            </a:extLst>
          </p:cNvPr>
          <p:cNvSpPr>
            <a:spLocks noGrp="1"/>
          </p:cNvSpPr>
          <p:nvPr>
            <p:ph type="sldNum" sz="quarter" idx="12"/>
          </p:nvPr>
        </p:nvSpPr>
        <p:spPr/>
        <p:txBody>
          <a:bodyPr/>
          <a:lstStyle/>
          <a:p>
            <a:fld id="{2D068B81-4704-4A78-9521-CC658412CE58}" type="slidenum">
              <a:rPr lang="en-US" smtClean="0"/>
              <a:t>‹#›</a:t>
            </a:fld>
            <a:endParaRPr lang="en-US"/>
          </a:p>
        </p:txBody>
      </p:sp>
    </p:spTree>
    <p:extLst>
      <p:ext uri="{BB962C8B-B14F-4D97-AF65-F5344CB8AC3E}">
        <p14:creationId xmlns:p14="http://schemas.microsoft.com/office/powerpoint/2010/main" val="1082902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13A57-FCED-D87C-F93C-837227BDD2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4CAAF3E-0D83-ED0C-1C91-4A5FAB0CF7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3E35B4-51F1-4812-33D3-EB0CA7B41C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41C651-D27D-FA64-D776-AC6D5D68CB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EFD31D-A718-7FA2-FB3A-71AE82AA53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A96848-0A09-C3A6-BB6B-657F086736FA}"/>
              </a:ext>
            </a:extLst>
          </p:cNvPr>
          <p:cNvSpPr>
            <a:spLocks noGrp="1"/>
          </p:cNvSpPr>
          <p:nvPr>
            <p:ph type="dt" sz="half" idx="10"/>
          </p:nvPr>
        </p:nvSpPr>
        <p:spPr/>
        <p:txBody>
          <a:bodyPr/>
          <a:lstStyle/>
          <a:p>
            <a:fld id="{BFAED950-AF06-4AED-BDD2-66033E51371A}" type="datetimeFigureOut">
              <a:rPr lang="en-US" smtClean="0"/>
              <a:t>7/8/2025</a:t>
            </a:fld>
            <a:endParaRPr lang="en-US"/>
          </a:p>
        </p:txBody>
      </p:sp>
      <p:sp>
        <p:nvSpPr>
          <p:cNvPr id="8" name="Footer Placeholder 7">
            <a:extLst>
              <a:ext uri="{FF2B5EF4-FFF2-40B4-BE49-F238E27FC236}">
                <a16:creationId xmlns:a16="http://schemas.microsoft.com/office/drawing/2014/main" id="{BBC9639E-E7CE-BD9F-222E-74D8CAFF9F6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9BFC613-AA99-9BEC-987F-E5E293E16733}"/>
              </a:ext>
            </a:extLst>
          </p:cNvPr>
          <p:cNvSpPr>
            <a:spLocks noGrp="1"/>
          </p:cNvSpPr>
          <p:nvPr>
            <p:ph type="sldNum" sz="quarter" idx="12"/>
          </p:nvPr>
        </p:nvSpPr>
        <p:spPr/>
        <p:txBody>
          <a:bodyPr/>
          <a:lstStyle/>
          <a:p>
            <a:fld id="{2D068B81-4704-4A78-9521-CC658412CE58}" type="slidenum">
              <a:rPr lang="en-US" smtClean="0"/>
              <a:t>‹#›</a:t>
            </a:fld>
            <a:endParaRPr lang="en-US"/>
          </a:p>
        </p:txBody>
      </p:sp>
    </p:spTree>
    <p:extLst>
      <p:ext uri="{BB962C8B-B14F-4D97-AF65-F5344CB8AC3E}">
        <p14:creationId xmlns:p14="http://schemas.microsoft.com/office/powerpoint/2010/main" val="2681355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DBF44-F498-35BE-2937-AF26BCB1AC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0129D5B-D759-138D-DD19-F8678BA7AA8F}"/>
              </a:ext>
            </a:extLst>
          </p:cNvPr>
          <p:cNvSpPr>
            <a:spLocks noGrp="1"/>
          </p:cNvSpPr>
          <p:nvPr>
            <p:ph type="dt" sz="half" idx="10"/>
          </p:nvPr>
        </p:nvSpPr>
        <p:spPr/>
        <p:txBody>
          <a:bodyPr/>
          <a:lstStyle/>
          <a:p>
            <a:fld id="{BFAED950-AF06-4AED-BDD2-66033E51371A}" type="datetimeFigureOut">
              <a:rPr lang="en-US" smtClean="0"/>
              <a:t>7/8/2025</a:t>
            </a:fld>
            <a:endParaRPr lang="en-US"/>
          </a:p>
        </p:txBody>
      </p:sp>
      <p:sp>
        <p:nvSpPr>
          <p:cNvPr id="4" name="Footer Placeholder 3">
            <a:extLst>
              <a:ext uri="{FF2B5EF4-FFF2-40B4-BE49-F238E27FC236}">
                <a16:creationId xmlns:a16="http://schemas.microsoft.com/office/drawing/2014/main" id="{C127C784-DEB9-4399-A4CE-25A54A7BFE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F47D610-2D27-E7E7-E308-30B769F9EA1D}"/>
              </a:ext>
            </a:extLst>
          </p:cNvPr>
          <p:cNvSpPr>
            <a:spLocks noGrp="1"/>
          </p:cNvSpPr>
          <p:nvPr>
            <p:ph type="sldNum" sz="quarter" idx="12"/>
          </p:nvPr>
        </p:nvSpPr>
        <p:spPr/>
        <p:txBody>
          <a:bodyPr/>
          <a:lstStyle/>
          <a:p>
            <a:fld id="{2D068B81-4704-4A78-9521-CC658412CE58}" type="slidenum">
              <a:rPr lang="en-US" smtClean="0"/>
              <a:t>‹#›</a:t>
            </a:fld>
            <a:endParaRPr lang="en-US"/>
          </a:p>
        </p:txBody>
      </p:sp>
    </p:spTree>
    <p:extLst>
      <p:ext uri="{BB962C8B-B14F-4D97-AF65-F5344CB8AC3E}">
        <p14:creationId xmlns:p14="http://schemas.microsoft.com/office/powerpoint/2010/main" val="1125815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6DF5C4-D65F-5BDA-07EA-2A6BE0188A01}"/>
              </a:ext>
            </a:extLst>
          </p:cNvPr>
          <p:cNvSpPr>
            <a:spLocks noGrp="1"/>
          </p:cNvSpPr>
          <p:nvPr>
            <p:ph type="dt" sz="half" idx="10"/>
          </p:nvPr>
        </p:nvSpPr>
        <p:spPr/>
        <p:txBody>
          <a:bodyPr/>
          <a:lstStyle/>
          <a:p>
            <a:fld id="{BFAED950-AF06-4AED-BDD2-66033E51371A}" type="datetimeFigureOut">
              <a:rPr lang="en-US" smtClean="0"/>
              <a:t>7/8/2025</a:t>
            </a:fld>
            <a:endParaRPr lang="en-US"/>
          </a:p>
        </p:txBody>
      </p:sp>
      <p:sp>
        <p:nvSpPr>
          <p:cNvPr id="3" name="Footer Placeholder 2">
            <a:extLst>
              <a:ext uri="{FF2B5EF4-FFF2-40B4-BE49-F238E27FC236}">
                <a16:creationId xmlns:a16="http://schemas.microsoft.com/office/drawing/2014/main" id="{0DBD2E1C-9D20-D4E1-4EE3-6DCFD5563D7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352405B-1E59-77FC-D7E8-4FF72563FA76}"/>
              </a:ext>
            </a:extLst>
          </p:cNvPr>
          <p:cNvSpPr>
            <a:spLocks noGrp="1"/>
          </p:cNvSpPr>
          <p:nvPr>
            <p:ph type="sldNum" sz="quarter" idx="12"/>
          </p:nvPr>
        </p:nvSpPr>
        <p:spPr/>
        <p:txBody>
          <a:bodyPr/>
          <a:lstStyle/>
          <a:p>
            <a:fld id="{2D068B81-4704-4A78-9521-CC658412CE58}" type="slidenum">
              <a:rPr lang="en-US" smtClean="0"/>
              <a:t>‹#›</a:t>
            </a:fld>
            <a:endParaRPr lang="en-US"/>
          </a:p>
        </p:txBody>
      </p:sp>
    </p:spTree>
    <p:extLst>
      <p:ext uri="{BB962C8B-B14F-4D97-AF65-F5344CB8AC3E}">
        <p14:creationId xmlns:p14="http://schemas.microsoft.com/office/powerpoint/2010/main" val="2407037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5FE12-8C47-0AA2-E142-D4AA3D4988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6649C0-5075-872A-F612-495D081DDE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35ED1B-6A79-E04F-8562-3D27625997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3C3ADE-9550-DC55-BDE1-3ACB867B7B9E}"/>
              </a:ext>
            </a:extLst>
          </p:cNvPr>
          <p:cNvSpPr>
            <a:spLocks noGrp="1"/>
          </p:cNvSpPr>
          <p:nvPr>
            <p:ph type="dt" sz="half" idx="10"/>
          </p:nvPr>
        </p:nvSpPr>
        <p:spPr/>
        <p:txBody>
          <a:bodyPr/>
          <a:lstStyle/>
          <a:p>
            <a:fld id="{BFAED950-AF06-4AED-BDD2-66033E51371A}" type="datetimeFigureOut">
              <a:rPr lang="en-US" smtClean="0"/>
              <a:t>7/8/2025</a:t>
            </a:fld>
            <a:endParaRPr lang="en-US"/>
          </a:p>
        </p:txBody>
      </p:sp>
      <p:sp>
        <p:nvSpPr>
          <p:cNvPr id="6" name="Footer Placeholder 5">
            <a:extLst>
              <a:ext uri="{FF2B5EF4-FFF2-40B4-BE49-F238E27FC236}">
                <a16:creationId xmlns:a16="http://schemas.microsoft.com/office/drawing/2014/main" id="{8FA8257E-9911-45DC-ECE6-9120A3C700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E28491-64FE-8942-F16A-9F2C5654EB70}"/>
              </a:ext>
            </a:extLst>
          </p:cNvPr>
          <p:cNvSpPr>
            <a:spLocks noGrp="1"/>
          </p:cNvSpPr>
          <p:nvPr>
            <p:ph type="sldNum" sz="quarter" idx="12"/>
          </p:nvPr>
        </p:nvSpPr>
        <p:spPr/>
        <p:txBody>
          <a:bodyPr/>
          <a:lstStyle/>
          <a:p>
            <a:fld id="{2D068B81-4704-4A78-9521-CC658412CE58}" type="slidenum">
              <a:rPr lang="en-US" smtClean="0"/>
              <a:t>‹#›</a:t>
            </a:fld>
            <a:endParaRPr lang="en-US"/>
          </a:p>
        </p:txBody>
      </p:sp>
    </p:spTree>
    <p:extLst>
      <p:ext uri="{BB962C8B-B14F-4D97-AF65-F5344CB8AC3E}">
        <p14:creationId xmlns:p14="http://schemas.microsoft.com/office/powerpoint/2010/main" val="3389854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8F787-D1EF-2A53-5B01-3FBA1ACDA9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C5A60D-AD7C-6878-6934-8DD1DA2BD7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4CC01A8-56F0-7EBA-A751-AB66FD668F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5EBAC5-B627-AFB3-FEA3-D6982738345B}"/>
              </a:ext>
            </a:extLst>
          </p:cNvPr>
          <p:cNvSpPr>
            <a:spLocks noGrp="1"/>
          </p:cNvSpPr>
          <p:nvPr>
            <p:ph type="dt" sz="half" idx="10"/>
          </p:nvPr>
        </p:nvSpPr>
        <p:spPr/>
        <p:txBody>
          <a:bodyPr/>
          <a:lstStyle/>
          <a:p>
            <a:fld id="{BFAED950-AF06-4AED-BDD2-66033E51371A}" type="datetimeFigureOut">
              <a:rPr lang="en-US" smtClean="0"/>
              <a:t>7/8/2025</a:t>
            </a:fld>
            <a:endParaRPr lang="en-US"/>
          </a:p>
        </p:txBody>
      </p:sp>
      <p:sp>
        <p:nvSpPr>
          <p:cNvPr id="6" name="Footer Placeholder 5">
            <a:extLst>
              <a:ext uri="{FF2B5EF4-FFF2-40B4-BE49-F238E27FC236}">
                <a16:creationId xmlns:a16="http://schemas.microsoft.com/office/drawing/2014/main" id="{FD998A71-634D-71C9-9874-9D7D7D05FF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A0AACC-2EB2-CC6E-2702-798378155A2E}"/>
              </a:ext>
            </a:extLst>
          </p:cNvPr>
          <p:cNvSpPr>
            <a:spLocks noGrp="1"/>
          </p:cNvSpPr>
          <p:nvPr>
            <p:ph type="sldNum" sz="quarter" idx="12"/>
          </p:nvPr>
        </p:nvSpPr>
        <p:spPr/>
        <p:txBody>
          <a:bodyPr/>
          <a:lstStyle/>
          <a:p>
            <a:fld id="{2D068B81-4704-4A78-9521-CC658412CE58}" type="slidenum">
              <a:rPr lang="en-US" smtClean="0"/>
              <a:t>‹#›</a:t>
            </a:fld>
            <a:endParaRPr lang="en-US"/>
          </a:p>
        </p:txBody>
      </p:sp>
    </p:spTree>
    <p:extLst>
      <p:ext uri="{BB962C8B-B14F-4D97-AF65-F5344CB8AC3E}">
        <p14:creationId xmlns:p14="http://schemas.microsoft.com/office/powerpoint/2010/main" val="1591718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91BF27-A207-6481-4ABF-F8E376110C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DA7535-3612-0E9B-6506-C9E96DD358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21807D-0C4A-D27F-0004-E08706A187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FAED950-AF06-4AED-BDD2-66033E51371A}" type="datetimeFigureOut">
              <a:rPr lang="en-US" smtClean="0"/>
              <a:t>7/8/2025</a:t>
            </a:fld>
            <a:endParaRPr lang="en-US"/>
          </a:p>
        </p:txBody>
      </p:sp>
      <p:sp>
        <p:nvSpPr>
          <p:cNvPr id="5" name="Footer Placeholder 4">
            <a:extLst>
              <a:ext uri="{FF2B5EF4-FFF2-40B4-BE49-F238E27FC236}">
                <a16:creationId xmlns:a16="http://schemas.microsoft.com/office/drawing/2014/main" id="{D0C47B9F-6ACB-887F-AC76-0E6AD6766C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50DF943-A20D-82FE-5727-7C0DA5A379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D068B81-4704-4A78-9521-CC658412CE58}" type="slidenum">
              <a:rPr lang="en-US" smtClean="0"/>
              <a:t>‹#›</a:t>
            </a:fld>
            <a:endParaRPr lang="en-US"/>
          </a:p>
        </p:txBody>
      </p:sp>
    </p:spTree>
    <p:extLst>
      <p:ext uri="{BB962C8B-B14F-4D97-AF65-F5344CB8AC3E}">
        <p14:creationId xmlns:p14="http://schemas.microsoft.com/office/powerpoint/2010/main" val="1239281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youtube.com/watch?v=PlRIVPGl3yY&amp;list=PLjlGL4cu_NaM0e7h1RCTJwNnZb-dyUf3B&amp;index=31"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crimemuseum.org/crime-library/famous-murders/forensic-investigation-of-the-oj-simpson-tria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A7D6E-FB79-0F41-F010-E192AF67E40C}"/>
              </a:ext>
            </a:extLst>
          </p:cNvPr>
          <p:cNvSpPr>
            <a:spLocks noGrp="1"/>
          </p:cNvSpPr>
          <p:nvPr>
            <p:ph type="ctrTitle"/>
          </p:nvPr>
        </p:nvSpPr>
        <p:spPr/>
        <p:txBody>
          <a:bodyPr>
            <a:normAutofit fontScale="90000"/>
          </a:bodyPr>
          <a:lstStyle/>
          <a:p>
            <a:r>
              <a:rPr lang="en-US" dirty="0"/>
              <a:t>Digital Forensic</a:t>
            </a:r>
            <a:br>
              <a:rPr lang="en-US" dirty="0"/>
            </a:br>
            <a:r>
              <a:rPr lang="en-US" dirty="0"/>
              <a:t>Part-II</a:t>
            </a:r>
            <a:br>
              <a:rPr lang="en-US" dirty="0"/>
            </a:br>
            <a:r>
              <a:rPr lang="en-US" sz="4000" dirty="0"/>
              <a:t>COMPUTER FORENSIC INVESTIGATION PROCESS</a:t>
            </a:r>
          </a:p>
        </p:txBody>
      </p:sp>
      <p:sp>
        <p:nvSpPr>
          <p:cNvPr id="3" name="Subtitle 2">
            <a:extLst>
              <a:ext uri="{FF2B5EF4-FFF2-40B4-BE49-F238E27FC236}">
                <a16:creationId xmlns:a16="http://schemas.microsoft.com/office/drawing/2014/main" id="{F0D1F9D1-7174-6457-B8E9-BF1A4A11803C}"/>
              </a:ext>
            </a:extLst>
          </p:cNvPr>
          <p:cNvSpPr>
            <a:spLocks noGrp="1"/>
          </p:cNvSpPr>
          <p:nvPr>
            <p:ph type="subTitle" idx="1"/>
          </p:nvPr>
        </p:nvSpPr>
        <p:spPr/>
        <p:txBody>
          <a:bodyPr/>
          <a:lstStyle/>
          <a:p>
            <a:r>
              <a:rPr lang="en-US" dirty="0"/>
              <a:t>Dr. Risala Tasin Khan</a:t>
            </a:r>
          </a:p>
          <a:p>
            <a:r>
              <a:rPr lang="en-US" dirty="0"/>
              <a:t>Professor</a:t>
            </a:r>
          </a:p>
          <a:p>
            <a:r>
              <a:rPr lang="en-US" dirty="0"/>
              <a:t>IIT, JU</a:t>
            </a:r>
          </a:p>
        </p:txBody>
      </p:sp>
    </p:spTree>
    <p:extLst>
      <p:ext uri="{BB962C8B-B14F-4D97-AF65-F5344CB8AC3E}">
        <p14:creationId xmlns:p14="http://schemas.microsoft.com/office/powerpoint/2010/main" val="3656463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D0188-A4FD-D48F-0A52-AB598B6D5F68}"/>
              </a:ext>
            </a:extLst>
          </p:cNvPr>
          <p:cNvSpPr>
            <a:spLocks noGrp="1"/>
          </p:cNvSpPr>
          <p:nvPr>
            <p:ph type="title"/>
          </p:nvPr>
        </p:nvSpPr>
        <p:spPr/>
        <p:txBody>
          <a:bodyPr/>
          <a:lstStyle/>
          <a:p>
            <a:r>
              <a:rPr lang="en-US" dirty="0"/>
              <a:t>Forensic Investigation Process(Cont..)</a:t>
            </a:r>
          </a:p>
        </p:txBody>
      </p:sp>
      <p:pic>
        <p:nvPicPr>
          <p:cNvPr id="5" name="Content Placeholder 4">
            <a:extLst>
              <a:ext uri="{FF2B5EF4-FFF2-40B4-BE49-F238E27FC236}">
                <a16:creationId xmlns:a16="http://schemas.microsoft.com/office/drawing/2014/main" id="{7F6D38F5-4B9F-B5A6-4120-6E05C430D4E0}"/>
              </a:ext>
            </a:extLst>
          </p:cNvPr>
          <p:cNvPicPr>
            <a:picLocks noGrp="1" noChangeAspect="1"/>
          </p:cNvPicPr>
          <p:nvPr>
            <p:ph idx="1"/>
          </p:nvPr>
        </p:nvPicPr>
        <p:blipFill>
          <a:blip r:embed="rId2"/>
          <a:stretch>
            <a:fillRect/>
          </a:stretch>
        </p:blipFill>
        <p:spPr>
          <a:xfrm>
            <a:off x="1434267" y="1825625"/>
            <a:ext cx="9323466" cy="4351338"/>
          </a:xfrm>
        </p:spPr>
      </p:pic>
    </p:spTree>
    <p:extLst>
      <p:ext uri="{BB962C8B-B14F-4D97-AF65-F5344CB8AC3E}">
        <p14:creationId xmlns:p14="http://schemas.microsoft.com/office/powerpoint/2010/main" val="960439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53BF2-84E6-80AF-6D31-7927F94CFDCF}"/>
              </a:ext>
            </a:extLst>
          </p:cNvPr>
          <p:cNvSpPr>
            <a:spLocks noGrp="1"/>
          </p:cNvSpPr>
          <p:nvPr>
            <p:ph type="title"/>
          </p:nvPr>
        </p:nvSpPr>
        <p:spPr/>
        <p:txBody>
          <a:bodyPr/>
          <a:lstStyle/>
          <a:p>
            <a:r>
              <a:rPr lang="en-US" dirty="0"/>
              <a:t>Forensic Investigation Process on Scenario 2</a:t>
            </a:r>
          </a:p>
        </p:txBody>
      </p:sp>
      <p:graphicFrame>
        <p:nvGraphicFramePr>
          <p:cNvPr id="4" name="Content Placeholder 3">
            <a:extLst>
              <a:ext uri="{FF2B5EF4-FFF2-40B4-BE49-F238E27FC236}">
                <a16:creationId xmlns:a16="http://schemas.microsoft.com/office/drawing/2014/main" id="{005B6666-594F-221A-FDE4-66BFBF38CC57}"/>
              </a:ext>
            </a:extLst>
          </p:cNvPr>
          <p:cNvGraphicFramePr>
            <a:graphicFrameLocks noGrp="1"/>
          </p:cNvGraphicFramePr>
          <p:nvPr>
            <p:ph idx="1"/>
            <p:extLst>
              <p:ext uri="{D42A27DB-BD31-4B8C-83A1-F6EECF244321}">
                <p14:modId xmlns:p14="http://schemas.microsoft.com/office/powerpoint/2010/main" val="234513950"/>
              </p:ext>
            </p:extLst>
          </p:nvPr>
        </p:nvGraphicFramePr>
        <p:xfrm>
          <a:off x="838200" y="2538254"/>
          <a:ext cx="9333167" cy="3078480"/>
        </p:xfrm>
        <a:graphic>
          <a:graphicData uri="http://schemas.openxmlformats.org/drawingml/2006/table">
            <a:tbl>
              <a:tblPr>
                <a:tableStyleId>{8799B23B-EC83-4686-B30A-512413B5E67A}</a:tableStyleId>
              </a:tblPr>
              <a:tblGrid>
                <a:gridCol w="4075367">
                  <a:extLst>
                    <a:ext uri="{9D8B030D-6E8A-4147-A177-3AD203B41FA5}">
                      <a16:colId xmlns:a16="http://schemas.microsoft.com/office/drawing/2014/main" val="781409182"/>
                    </a:ext>
                  </a:extLst>
                </a:gridCol>
                <a:gridCol w="5257800">
                  <a:extLst>
                    <a:ext uri="{9D8B030D-6E8A-4147-A177-3AD203B41FA5}">
                      <a16:colId xmlns:a16="http://schemas.microsoft.com/office/drawing/2014/main" val="2168730901"/>
                    </a:ext>
                  </a:extLst>
                </a:gridCol>
              </a:tblGrid>
              <a:tr h="0">
                <a:tc>
                  <a:txBody>
                    <a:bodyPr/>
                    <a:lstStyle/>
                    <a:p>
                      <a:pPr>
                        <a:buNone/>
                      </a:pPr>
                      <a:r>
                        <a:rPr lang="en-US" sz="2800" b="1" dirty="0"/>
                        <a:t>Tool</a:t>
                      </a:r>
                    </a:p>
                  </a:txBody>
                  <a:tcPr anchor="ctr"/>
                </a:tc>
                <a:tc>
                  <a:txBody>
                    <a:bodyPr/>
                    <a:lstStyle/>
                    <a:p>
                      <a:pPr>
                        <a:buNone/>
                      </a:pPr>
                      <a:r>
                        <a:rPr lang="en-US" sz="2400" b="1" dirty="0"/>
                        <a:t>Purpose</a:t>
                      </a:r>
                    </a:p>
                  </a:txBody>
                  <a:tcPr anchor="ctr"/>
                </a:tc>
                <a:extLst>
                  <a:ext uri="{0D108BD9-81ED-4DB2-BD59-A6C34878D82A}">
                    <a16:rowId xmlns:a16="http://schemas.microsoft.com/office/drawing/2014/main" val="135508"/>
                  </a:ext>
                </a:extLst>
              </a:tr>
              <a:tr h="0">
                <a:tc>
                  <a:txBody>
                    <a:bodyPr/>
                    <a:lstStyle/>
                    <a:p>
                      <a:pPr>
                        <a:buNone/>
                      </a:pPr>
                      <a:r>
                        <a:rPr lang="en-US" dirty="0"/>
                        <a:t>FTK Imager / EnCase</a:t>
                      </a:r>
                    </a:p>
                  </a:txBody>
                  <a:tcPr anchor="ctr"/>
                </a:tc>
                <a:tc>
                  <a:txBody>
                    <a:bodyPr/>
                    <a:lstStyle/>
                    <a:p>
                      <a:pPr>
                        <a:buNone/>
                      </a:pPr>
                      <a:r>
                        <a:rPr lang="en-US"/>
                        <a:t>Disk imaging and analysis</a:t>
                      </a:r>
                    </a:p>
                  </a:txBody>
                  <a:tcPr anchor="ctr"/>
                </a:tc>
                <a:extLst>
                  <a:ext uri="{0D108BD9-81ED-4DB2-BD59-A6C34878D82A}">
                    <a16:rowId xmlns:a16="http://schemas.microsoft.com/office/drawing/2014/main" val="1077830447"/>
                  </a:ext>
                </a:extLst>
              </a:tr>
              <a:tr h="0">
                <a:tc>
                  <a:txBody>
                    <a:bodyPr/>
                    <a:lstStyle/>
                    <a:p>
                      <a:pPr>
                        <a:buNone/>
                      </a:pPr>
                      <a:r>
                        <a:rPr lang="en-US" dirty="0" err="1"/>
                        <a:t>USBDeview</a:t>
                      </a:r>
                      <a:r>
                        <a:rPr lang="en-US" dirty="0"/>
                        <a:t> / Windows registry analysis</a:t>
                      </a:r>
                    </a:p>
                  </a:txBody>
                  <a:tcPr anchor="ctr"/>
                </a:tc>
                <a:tc>
                  <a:txBody>
                    <a:bodyPr/>
                    <a:lstStyle/>
                    <a:p>
                      <a:pPr>
                        <a:buNone/>
                      </a:pPr>
                      <a:r>
                        <a:rPr lang="en-US"/>
                        <a:t>Detect USB device usage</a:t>
                      </a:r>
                    </a:p>
                  </a:txBody>
                  <a:tcPr anchor="ctr"/>
                </a:tc>
                <a:extLst>
                  <a:ext uri="{0D108BD9-81ED-4DB2-BD59-A6C34878D82A}">
                    <a16:rowId xmlns:a16="http://schemas.microsoft.com/office/drawing/2014/main" val="2659910801"/>
                  </a:ext>
                </a:extLst>
              </a:tr>
              <a:tr h="0">
                <a:tc>
                  <a:txBody>
                    <a:bodyPr/>
                    <a:lstStyle/>
                    <a:p>
                      <a:pPr>
                        <a:buNone/>
                      </a:pPr>
                      <a:r>
                        <a:rPr lang="en-US"/>
                        <a:t>Autopsy / X-Ways Forensics</a:t>
                      </a:r>
                    </a:p>
                  </a:txBody>
                  <a:tcPr anchor="ctr"/>
                </a:tc>
                <a:tc>
                  <a:txBody>
                    <a:bodyPr/>
                    <a:lstStyle/>
                    <a:p>
                      <a:pPr>
                        <a:buNone/>
                      </a:pPr>
                      <a:r>
                        <a:rPr lang="en-US"/>
                        <a:t>File system analysis</a:t>
                      </a:r>
                    </a:p>
                  </a:txBody>
                  <a:tcPr anchor="ctr"/>
                </a:tc>
                <a:extLst>
                  <a:ext uri="{0D108BD9-81ED-4DB2-BD59-A6C34878D82A}">
                    <a16:rowId xmlns:a16="http://schemas.microsoft.com/office/drawing/2014/main" val="3626344824"/>
                  </a:ext>
                </a:extLst>
              </a:tr>
              <a:tr h="0">
                <a:tc>
                  <a:txBody>
                    <a:bodyPr/>
                    <a:lstStyle/>
                    <a:p>
                      <a:pPr>
                        <a:buNone/>
                      </a:pPr>
                      <a:r>
                        <a:rPr lang="en-US"/>
                        <a:t>Email forensic tools (e.g., MailXaminer)</a:t>
                      </a:r>
                    </a:p>
                  </a:txBody>
                  <a:tcPr anchor="ctr"/>
                </a:tc>
                <a:tc>
                  <a:txBody>
                    <a:bodyPr/>
                    <a:lstStyle/>
                    <a:p>
                      <a:pPr>
                        <a:buNone/>
                      </a:pPr>
                      <a:r>
                        <a:rPr lang="en-US"/>
                        <a:t>Email content recovery</a:t>
                      </a:r>
                    </a:p>
                  </a:txBody>
                  <a:tcPr anchor="ctr"/>
                </a:tc>
                <a:extLst>
                  <a:ext uri="{0D108BD9-81ED-4DB2-BD59-A6C34878D82A}">
                    <a16:rowId xmlns:a16="http://schemas.microsoft.com/office/drawing/2014/main" val="378799108"/>
                  </a:ext>
                </a:extLst>
              </a:tr>
              <a:tr h="0">
                <a:tc>
                  <a:txBody>
                    <a:bodyPr/>
                    <a:lstStyle/>
                    <a:p>
                      <a:pPr>
                        <a:buNone/>
                      </a:pPr>
                      <a:r>
                        <a:rPr lang="en-US" dirty="0"/>
                        <a:t>Wireshark / Network logs</a:t>
                      </a:r>
                    </a:p>
                  </a:txBody>
                  <a:tcPr anchor="ctr"/>
                </a:tc>
                <a:tc>
                  <a:txBody>
                    <a:bodyPr/>
                    <a:lstStyle/>
                    <a:p>
                      <a:pPr>
                        <a:buNone/>
                      </a:pPr>
                      <a:r>
                        <a:rPr lang="en-US"/>
                        <a:t>Inspect network communication</a:t>
                      </a:r>
                    </a:p>
                  </a:txBody>
                  <a:tcPr anchor="ctr"/>
                </a:tc>
                <a:extLst>
                  <a:ext uri="{0D108BD9-81ED-4DB2-BD59-A6C34878D82A}">
                    <a16:rowId xmlns:a16="http://schemas.microsoft.com/office/drawing/2014/main" val="792620740"/>
                  </a:ext>
                </a:extLst>
              </a:tr>
              <a:tr h="0">
                <a:tc>
                  <a:txBody>
                    <a:bodyPr/>
                    <a:lstStyle/>
                    <a:p>
                      <a:pPr>
                        <a:buNone/>
                      </a:pPr>
                      <a:r>
                        <a:rPr lang="en-US"/>
                        <a:t>Event Log Viewer</a:t>
                      </a:r>
                    </a:p>
                  </a:txBody>
                  <a:tcPr anchor="ctr"/>
                </a:tc>
                <a:tc>
                  <a:txBody>
                    <a:bodyPr/>
                    <a:lstStyle/>
                    <a:p>
                      <a:pPr>
                        <a:buNone/>
                      </a:pPr>
                      <a:r>
                        <a:rPr lang="en-US"/>
                        <a:t>User login/session tracking</a:t>
                      </a:r>
                    </a:p>
                  </a:txBody>
                  <a:tcPr anchor="ctr"/>
                </a:tc>
                <a:extLst>
                  <a:ext uri="{0D108BD9-81ED-4DB2-BD59-A6C34878D82A}">
                    <a16:rowId xmlns:a16="http://schemas.microsoft.com/office/drawing/2014/main" val="3031402183"/>
                  </a:ext>
                </a:extLst>
              </a:tr>
              <a:tr h="0">
                <a:tc>
                  <a:txBody>
                    <a:bodyPr/>
                    <a:lstStyle/>
                    <a:p>
                      <a:pPr>
                        <a:buNone/>
                      </a:pPr>
                      <a:r>
                        <a:rPr lang="en-US" dirty="0"/>
                        <a:t>Hashing tools (MD5/SHA-1)</a:t>
                      </a:r>
                    </a:p>
                  </a:txBody>
                  <a:tcPr anchor="ctr"/>
                </a:tc>
                <a:tc>
                  <a:txBody>
                    <a:bodyPr/>
                    <a:lstStyle/>
                    <a:p>
                      <a:pPr>
                        <a:buNone/>
                      </a:pPr>
                      <a:r>
                        <a:rPr lang="en-US" dirty="0"/>
                        <a:t>Ensure evidence integrity</a:t>
                      </a:r>
                    </a:p>
                  </a:txBody>
                  <a:tcPr anchor="ctr"/>
                </a:tc>
                <a:extLst>
                  <a:ext uri="{0D108BD9-81ED-4DB2-BD59-A6C34878D82A}">
                    <a16:rowId xmlns:a16="http://schemas.microsoft.com/office/drawing/2014/main" val="1753811070"/>
                  </a:ext>
                </a:extLst>
              </a:tr>
            </a:tbl>
          </a:graphicData>
        </a:graphic>
      </p:graphicFrame>
    </p:spTree>
    <p:extLst>
      <p:ext uri="{BB962C8B-B14F-4D97-AF65-F5344CB8AC3E}">
        <p14:creationId xmlns:p14="http://schemas.microsoft.com/office/powerpoint/2010/main" val="3974394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AA857-7507-9765-11BC-71853AA91F20}"/>
              </a:ext>
            </a:extLst>
          </p:cNvPr>
          <p:cNvSpPr>
            <a:spLocks noGrp="1"/>
          </p:cNvSpPr>
          <p:nvPr>
            <p:ph type="title"/>
          </p:nvPr>
        </p:nvSpPr>
        <p:spPr/>
        <p:txBody>
          <a:bodyPr>
            <a:normAutofit/>
          </a:bodyPr>
          <a:lstStyle/>
          <a:p>
            <a:r>
              <a:rPr lang="en-US" sz="3600" dirty="0"/>
              <a:t>Forensic Investigation Process on Scenario 2(Cont..)</a:t>
            </a:r>
          </a:p>
        </p:txBody>
      </p:sp>
      <p:graphicFrame>
        <p:nvGraphicFramePr>
          <p:cNvPr id="4" name="Content Placeholder 3">
            <a:extLst>
              <a:ext uri="{FF2B5EF4-FFF2-40B4-BE49-F238E27FC236}">
                <a16:creationId xmlns:a16="http://schemas.microsoft.com/office/drawing/2014/main" id="{D658BC32-6A4C-DF88-132A-5F801A70AC86}"/>
              </a:ext>
            </a:extLst>
          </p:cNvPr>
          <p:cNvGraphicFramePr>
            <a:graphicFrameLocks noGrp="1"/>
          </p:cNvGraphicFramePr>
          <p:nvPr>
            <p:ph idx="1"/>
            <p:extLst>
              <p:ext uri="{D42A27DB-BD31-4B8C-83A1-F6EECF244321}">
                <p14:modId xmlns:p14="http://schemas.microsoft.com/office/powerpoint/2010/main" val="2928139524"/>
              </p:ext>
            </p:extLst>
          </p:nvPr>
        </p:nvGraphicFramePr>
        <p:xfrm>
          <a:off x="838200" y="2309654"/>
          <a:ext cx="10515600" cy="3474720"/>
        </p:xfrm>
        <a:graphic>
          <a:graphicData uri="http://schemas.openxmlformats.org/drawingml/2006/table">
            <a:tbl>
              <a:tblPr/>
              <a:tblGrid>
                <a:gridCol w="3505200">
                  <a:extLst>
                    <a:ext uri="{9D8B030D-6E8A-4147-A177-3AD203B41FA5}">
                      <a16:colId xmlns:a16="http://schemas.microsoft.com/office/drawing/2014/main" val="1234317866"/>
                    </a:ext>
                  </a:extLst>
                </a:gridCol>
                <a:gridCol w="3505200">
                  <a:extLst>
                    <a:ext uri="{9D8B030D-6E8A-4147-A177-3AD203B41FA5}">
                      <a16:colId xmlns:a16="http://schemas.microsoft.com/office/drawing/2014/main" val="1837435087"/>
                    </a:ext>
                  </a:extLst>
                </a:gridCol>
                <a:gridCol w="3505200">
                  <a:extLst>
                    <a:ext uri="{9D8B030D-6E8A-4147-A177-3AD203B41FA5}">
                      <a16:colId xmlns:a16="http://schemas.microsoft.com/office/drawing/2014/main" val="3118264174"/>
                    </a:ext>
                  </a:extLst>
                </a:gridCol>
              </a:tblGrid>
              <a:tr h="0">
                <a:tc>
                  <a:txBody>
                    <a:bodyPr/>
                    <a:lstStyle/>
                    <a:p>
                      <a:pPr>
                        <a:buNone/>
                      </a:pPr>
                      <a:r>
                        <a:rPr lang="en-US" sz="2400" b="1" dirty="0"/>
                        <a:t>Evidence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2400" b="1" dirty="0"/>
                        <a:t>Source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2400" b="1" dirty="0"/>
                        <a:t>Justification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6207623"/>
                  </a:ext>
                </a:extLst>
              </a:tr>
              <a:tr h="0">
                <a:tc>
                  <a:txBody>
                    <a:bodyPr/>
                    <a:lstStyle/>
                    <a:p>
                      <a:pPr>
                        <a:buNone/>
                      </a:pPr>
                      <a:r>
                        <a:rPr lang="en-US" dirty="0"/>
                        <a:t>USB device history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a:t>Windows Registry, SetupAPI logs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dirty="0"/>
                        <a:t>Determine if a USB was connected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1355356"/>
                  </a:ext>
                </a:extLst>
              </a:tr>
              <a:tr h="0">
                <a:tc>
                  <a:txBody>
                    <a:bodyPr/>
                    <a:lstStyle/>
                    <a:p>
                      <a:pPr>
                        <a:buNone/>
                      </a:pPr>
                      <a:r>
                        <a:rPr lang="en-US"/>
                        <a:t>File access metadata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nn-NO"/>
                        <a:t>NTFS file system (MFT, $LogFile)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dirty="0"/>
                        <a:t>Track access/modification times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742024"/>
                  </a:ext>
                </a:extLst>
              </a:tr>
              <a:tr h="0">
                <a:tc>
                  <a:txBody>
                    <a:bodyPr/>
                    <a:lstStyle/>
                    <a:p>
                      <a:pPr>
                        <a:buNone/>
                      </a:pPr>
                      <a:r>
                        <a:rPr lang="en-US"/>
                        <a:t>User session logs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a:t>Event Viewer logs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dirty="0"/>
                        <a:t>Confirm user login times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9531294"/>
                  </a:ext>
                </a:extLst>
              </a:tr>
              <a:tr h="0">
                <a:tc>
                  <a:txBody>
                    <a:bodyPr/>
                    <a:lstStyle/>
                    <a:p>
                      <a:pPr>
                        <a:buNone/>
                      </a:pPr>
                      <a:r>
                        <a:rPr lang="en-US"/>
                        <a:t>Email data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a:t>Email server logs, sent mail folder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dirty="0"/>
                        <a:t>Check if files were emailed externally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78785429"/>
                  </a:ext>
                </a:extLst>
              </a:tr>
              <a:tr h="0">
                <a:tc>
                  <a:txBody>
                    <a:bodyPr/>
                    <a:lstStyle/>
                    <a:p>
                      <a:pPr>
                        <a:buNone/>
                      </a:pPr>
                      <a:r>
                        <a:rPr lang="en-US"/>
                        <a:t>Network traffic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a:t>Proxy/firewall logs, packet captures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dirty="0"/>
                        <a:t>Detect communication with outside domains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83616014"/>
                  </a:ext>
                </a:extLst>
              </a:tr>
              <a:tr h="0">
                <a:tc>
                  <a:txBody>
                    <a:bodyPr/>
                    <a:lstStyle/>
                    <a:p>
                      <a:pPr>
                        <a:buNone/>
                      </a:pPr>
                      <a:r>
                        <a:rPr lang="en-US"/>
                        <a:t>File hash comparison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a:t>Original vs copied files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dirty="0"/>
                        <a:t>Prove data duplication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73406319"/>
                  </a:ext>
                </a:extLst>
              </a:tr>
            </a:tbl>
          </a:graphicData>
        </a:graphic>
      </p:graphicFrame>
    </p:spTree>
    <p:extLst>
      <p:ext uri="{BB962C8B-B14F-4D97-AF65-F5344CB8AC3E}">
        <p14:creationId xmlns:p14="http://schemas.microsoft.com/office/powerpoint/2010/main" val="3318793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F6AA7-B028-3254-175F-335122082284}"/>
              </a:ext>
            </a:extLst>
          </p:cNvPr>
          <p:cNvSpPr>
            <a:spLocks noGrp="1"/>
          </p:cNvSpPr>
          <p:nvPr>
            <p:ph type="title"/>
          </p:nvPr>
        </p:nvSpPr>
        <p:spPr/>
        <p:txBody>
          <a:bodyPr/>
          <a:lstStyle/>
          <a:p>
            <a:r>
              <a:rPr lang="en-US" dirty="0"/>
              <a:t>Forensic Investigation Process on Scenario 2(Cont..)</a:t>
            </a:r>
          </a:p>
        </p:txBody>
      </p:sp>
      <p:sp>
        <p:nvSpPr>
          <p:cNvPr id="3" name="Content Placeholder 2">
            <a:extLst>
              <a:ext uri="{FF2B5EF4-FFF2-40B4-BE49-F238E27FC236}">
                <a16:creationId xmlns:a16="http://schemas.microsoft.com/office/drawing/2014/main" id="{F15D9540-1B4B-F1B8-D12A-3CE22E7ED6BC}"/>
              </a:ext>
            </a:extLst>
          </p:cNvPr>
          <p:cNvSpPr>
            <a:spLocks noGrp="1"/>
          </p:cNvSpPr>
          <p:nvPr>
            <p:ph idx="1"/>
          </p:nvPr>
        </p:nvSpPr>
        <p:spPr/>
        <p:txBody>
          <a:bodyPr>
            <a:normAutofit fontScale="85000" lnSpcReduction="20000"/>
          </a:bodyPr>
          <a:lstStyle/>
          <a:p>
            <a:pPr marL="514350" indent="-514350">
              <a:buFont typeface="+mj-lt"/>
              <a:buAutoNum type="arabicPeriod"/>
            </a:pPr>
            <a:r>
              <a:rPr lang="en-US" dirty="0"/>
              <a:t>Create a forensic image of Alex’s workstation using FTK Imager.</a:t>
            </a:r>
          </a:p>
          <a:p>
            <a:pPr marL="514350" indent="-514350">
              <a:buFont typeface="+mj-lt"/>
              <a:buAutoNum type="arabicPeriod"/>
            </a:pPr>
            <a:r>
              <a:rPr lang="en-US" dirty="0"/>
              <a:t>Examine USB connection history to detect any USB drive use on June 22.</a:t>
            </a:r>
          </a:p>
          <a:p>
            <a:pPr marL="514350" indent="-514350">
              <a:buFont typeface="+mj-lt"/>
              <a:buAutoNum type="arabicPeriod"/>
            </a:pPr>
            <a:r>
              <a:rPr lang="en-US" dirty="0"/>
              <a:t>Review file access logs for the design documents directory (look for timestamps, copying or deletion).</a:t>
            </a:r>
          </a:p>
          <a:p>
            <a:pPr marL="514350" indent="-514350">
              <a:buFont typeface="+mj-lt"/>
              <a:buAutoNum type="arabicPeriod"/>
            </a:pPr>
            <a:r>
              <a:rPr lang="en-US" dirty="0"/>
              <a:t>Analyze email client (e.g., Outlook/Thunderbird) for any messages sent externally during or after USB access.</a:t>
            </a:r>
          </a:p>
          <a:p>
            <a:pPr marL="514350" indent="-514350">
              <a:buFont typeface="+mj-lt"/>
              <a:buAutoNum type="arabicPeriod"/>
            </a:pPr>
            <a:r>
              <a:rPr lang="en-US" dirty="0"/>
              <a:t>Check network logs or proxy records to identify personal email service access (e.g., Gmail, Yahoo).</a:t>
            </a:r>
          </a:p>
          <a:p>
            <a:pPr marL="514350" indent="-514350">
              <a:buFont typeface="+mj-lt"/>
              <a:buAutoNum type="arabicPeriod"/>
            </a:pPr>
            <a:r>
              <a:rPr lang="en-US" dirty="0"/>
              <a:t>Cross-reference login sessions with the timeline of file and network activities.</a:t>
            </a:r>
          </a:p>
          <a:p>
            <a:pPr marL="514350" indent="-514350">
              <a:buFont typeface="+mj-lt"/>
              <a:buAutoNum type="arabicPeriod"/>
            </a:pPr>
            <a:r>
              <a:rPr lang="en-US" dirty="0"/>
              <a:t>Hash the design files and compare them to any copies found on USB artifacts or email attachments.</a:t>
            </a:r>
          </a:p>
        </p:txBody>
      </p:sp>
    </p:spTree>
    <p:extLst>
      <p:ext uri="{BB962C8B-B14F-4D97-AF65-F5344CB8AC3E}">
        <p14:creationId xmlns:p14="http://schemas.microsoft.com/office/powerpoint/2010/main" val="1822248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DAC98-1AA3-907D-4985-B8FB04B73636}"/>
              </a:ext>
            </a:extLst>
          </p:cNvPr>
          <p:cNvSpPr>
            <a:spLocks noGrp="1"/>
          </p:cNvSpPr>
          <p:nvPr>
            <p:ph type="title"/>
          </p:nvPr>
        </p:nvSpPr>
        <p:spPr/>
        <p:txBody>
          <a:bodyPr/>
          <a:lstStyle/>
          <a:p>
            <a:r>
              <a:rPr lang="en-US" dirty="0"/>
              <a:t>Steps of Forensic Investigation Process</a:t>
            </a:r>
          </a:p>
        </p:txBody>
      </p:sp>
      <p:sp>
        <p:nvSpPr>
          <p:cNvPr id="3" name="Content Placeholder 2">
            <a:extLst>
              <a:ext uri="{FF2B5EF4-FFF2-40B4-BE49-F238E27FC236}">
                <a16:creationId xmlns:a16="http://schemas.microsoft.com/office/drawing/2014/main" id="{BB40104C-CBF2-9483-971E-255BFE891142}"/>
              </a:ext>
            </a:extLst>
          </p:cNvPr>
          <p:cNvSpPr>
            <a:spLocks noGrp="1"/>
          </p:cNvSpPr>
          <p:nvPr>
            <p:ph idx="1"/>
          </p:nvPr>
        </p:nvSpPr>
        <p:spPr/>
        <p:txBody>
          <a:bodyPr>
            <a:noAutofit/>
          </a:bodyPr>
          <a:lstStyle/>
          <a:p>
            <a:r>
              <a:rPr lang="en-US" sz="2000" b="1" dirty="0"/>
              <a:t>Step One:</a:t>
            </a:r>
            <a:r>
              <a:rPr lang="en-US" sz="2000" dirty="0"/>
              <a:t> During identification, the investigator (or investigating team) must identify what evidence is present on the device, where it is stored, and what format it is stored in.</a:t>
            </a:r>
          </a:p>
          <a:p>
            <a:r>
              <a:rPr lang="en-US" sz="2000" b="1" dirty="0"/>
              <a:t>Step Two:</a:t>
            </a:r>
            <a:r>
              <a:rPr lang="en-US" sz="2000" dirty="0"/>
              <a:t> </a:t>
            </a:r>
            <a:r>
              <a:rPr lang="en-US" sz="2000" b="1" dirty="0">
                <a:solidFill>
                  <a:srgbClr val="00B0F0"/>
                </a:solidFill>
              </a:rPr>
              <a:t>Preservation</a:t>
            </a:r>
            <a:r>
              <a:rPr lang="en-US" sz="2000" dirty="0"/>
              <a:t> focuses on isolating the data, securing it, and preserving it, while creating a copy, or image, that can be analyzed and investigated. This process, also known as “</a:t>
            </a:r>
            <a:r>
              <a:rPr lang="en-US" sz="2000" b="1" dirty="0">
                <a:solidFill>
                  <a:srgbClr val="00B0F0"/>
                </a:solidFill>
              </a:rPr>
              <a:t>imaging</a:t>
            </a:r>
            <a:r>
              <a:rPr lang="en-US" sz="2000" dirty="0"/>
              <a:t>” a device, preserves the actual evidence in its original form, so it will be admissible in court.</a:t>
            </a:r>
          </a:p>
          <a:p>
            <a:r>
              <a:rPr lang="en-US" sz="2000" b="1" dirty="0"/>
              <a:t>Step Three</a:t>
            </a:r>
            <a:r>
              <a:rPr lang="en-US" sz="2000" dirty="0"/>
              <a:t>: During analysis, the forensic investigator collects  fragments of data (bits or pieces of digital evidence) and creates a holistic narrative of what happened during the crime (or other matter being investigated).</a:t>
            </a:r>
          </a:p>
          <a:p>
            <a:r>
              <a:rPr lang="en-US" sz="2000" b="1" dirty="0"/>
              <a:t>Step Four:</a:t>
            </a:r>
            <a:r>
              <a:rPr lang="en-US" sz="2000" dirty="0"/>
              <a:t> During Documentation, the investigator prepares a record of the data to be presented in court (or in whatever other venue that the investigation is being resolved).</a:t>
            </a:r>
          </a:p>
          <a:p>
            <a:r>
              <a:rPr lang="en-US" sz="2000" b="1" dirty="0"/>
              <a:t>Step Five:</a:t>
            </a:r>
            <a:r>
              <a:rPr lang="en-US" sz="2000" dirty="0"/>
              <a:t> In presentation, the investigator uses the documentation to explain the conclusions they have drawn about the event in question in a compelling manner.</a:t>
            </a:r>
          </a:p>
        </p:txBody>
      </p:sp>
    </p:spTree>
    <p:extLst>
      <p:ext uri="{BB962C8B-B14F-4D97-AF65-F5344CB8AC3E}">
        <p14:creationId xmlns:p14="http://schemas.microsoft.com/office/powerpoint/2010/main" val="1749783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A7080-DEED-026B-BFC9-15834EFEA296}"/>
              </a:ext>
            </a:extLst>
          </p:cNvPr>
          <p:cNvSpPr>
            <a:spLocks noGrp="1"/>
          </p:cNvSpPr>
          <p:nvPr>
            <p:ph type="title"/>
          </p:nvPr>
        </p:nvSpPr>
        <p:spPr/>
        <p:txBody>
          <a:bodyPr/>
          <a:lstStyle/>
          <a:p>
            <a:r>
              <a:rPr lang="en-US" dirty="0"/>
              <a:t>Step One: Identification</a:t>
            </a:r>
          </a:p>
        </p:txBody>
      </p:sp>
      <p:sp>
        <p:nvSpPr>
          <p:cNvPr id="3" name="Content Placeholder 2">
            <a:extLst>
              <a:ext uri="{FF2B5EF4-FFF2-40B4-BE49-F238E27FC236}">
                <a16:creationId xmlns:a16="http://schemas.microsoft.com/office/drawing/2014/main" id="{FFDD56DB-6FD2-1BF1-42AF-8DA882430769}"/>
              </a:ext>
            </a:extLst>
          </p:cNvPr>
          <p:cNvSpPr>
            <a:spLocks noGrp="1"/>
          </p:cNvSpPr>
          <p:nvPr>
            <p:ph idx="1"/>
          </p:nvPr>
        </p:nvSpPr>
        <p:spPr/>
        <p:txBody>
          <a:bodyPr>
            <a:normAutofit fontScale="62500" lnSpcReduction="20000"/>
          </a:bodyPr>
          <a:lstStyle/>
          <a:p>
            <a:r>
              <a:rPr lang="en-US" dirty="0"/>
              <a:t>At the start of any digital forensic investigation, the investigator must identify where evidence exists that might be pertinent to the matter being investigated.</a:t>
            </a:r>
          </a:p>
          <a:p>
            <a:r>
              <a:rPr lang="en-US" dirty="0"/>
              <a:t> The investigator is trying to answer basic questions at this stage.</a:t>
            </a:r>
          </a:p>
          <a:p>
            <a:r>
              <a:rPr lang="en-US" dirty="0"/>
              <a:t> In many senses, the identification stage is a prelude to the actual work of digital forensic investigation. </a:t>
            </a:r>
          </a:p>
          <a:p>
            <a:r>
              <a:rPr lang="en-US" dirty="0"/>
              <a:t>Some basic Questions need to be find out like:</a:t>
            </a:r>
          </a:p>
          <a:p>
            <a:r>
              <a:rPr lang="en-US" b="1" dirty="0"/>
              <a:t>Who are the key evidence-holders?</a:t>
            </a:r>
          </a:p>
          <a:p>
            <a:pPr lvl="1"/>
            <a:r>
              <a:rPr lang="en-US" dirty="0"/>
              <a:t>In our scenario Alex is the key evidence holder. </a:t>
            </a:r>
          </a:p>
          <a:p>
            <a:r>
              <a:rPr lang="en-US" b="1" dirty="0"/>
              <a:t>Where might the digital traces of this activity exist?</a:t>
            </a:r>
          </a:p>
          <a:p>
            <a:pPr lvl="1"/>
            <a:r>
              <a:rPr lang="en-US" dirty="0"/>
              <a:t>Alex’s workstation (hard disk)</a:t>
            </a:r>
          </a:p>
          <a:p>
            <a:pPr lvl="1"/>
            <a:r>
              <a:rPr lang="en-US" dirty="0"/>
              <a:t>USB registry entries and logs</a:t>
            </a:r>
          </a:p>
          <a:p>
            <a:pPr lvl="1"/>
            <a:r>
              <a:rPr lang="en-US" dirty="0"/>
              <a:t>Email client data or webmail logs</a:t>
            </a:r>
          </a:p>
          <a:p>
            <a:pPr lvl="1"/>
            <a:r>
              <a:rPr lang="en-US" dirty="0"/>
              <a:t>System event logs (Windows Event Viewer)</a:t>
            </a:r>
          </a:p>
          <a:p>
            <a:pPr lvl="1"/>
            <a:r>
              <a:rPr lang="en-US" dirty="0"/>
              <a:t>Network logs (firewall, proxy)</a:t>
            </a:r>
          </a:p>
          <a:p>
            <a:pPr lvl="1"/>
            <a:r>
              <a:rPr lang="en-US" dirty="0"/>
              <a:t>Browser history and cache</a:t>
            </a:r>
          </a:p>
          <a:p>
            <a:pPr lvl="1"/>
            <a:r>
              <a:rPr lang="en-US" dirty="0"/>
              <a:t>File metadata and timestamps (for identifying when/if the document was opened)</a:t>
            </a:r>
            <a:endParaRPr lang="en-US" b="1" dirty="0"/>
          </a:p>
          <a:p>
            <a:endParaRPr lang="en-US" dirty="0"/>
          </a:p>
        </p:txBody>
      </p:sp>
    </p:spTree>
    <p:extLst>
      <p:ext uri="{BB962C8B-B14F-4D97-AF65-F5344CB8AC3E}">
        <p14:creationId xmlns:p14="http://schemas.microsoft.com/office/powerpoint/2010/main" val="2628338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AFCB0-2662-D6FB-F54F-F38B2F7FBB5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4E705D8-6623-1705-C2C9-8E0AAAC5A60A}"/>
              </a:ext>
            </a:extLst>
          </p:cNvPr>
          <p:cNvSpPr>
            <a:spLocks noGrp="1"/>
          </p:cNvSpPr>
          <p:nvPr>
            <p:ph idx="1"/>
          </p:nvPr>
        </p:nvSpPr>
        <p:spPr/>
        <p:txBody>
          <a:bodyPr>
            <a:normAutofit fontScale="85000" lnSpcReduction="10000"/>
          </a:bodyPr>
          <a:lstStyle/>
          <a:p>
            <a:r>
              <a:rPr lang="en-US" b="1" dirty="0"/>
              <a:t>What devices might hold evidence related to the investigation?</a:t>
            </a:r>
          </a:p>
          <a:p>
            <a:pPr lvl="1"/>
            <a:r>
              <a:rPr lang="en-US" dirty="0"/>
              <a:t>Most investigations will focus on devices like computers or smartphones, both of which can contain evidence of multiple types. </a:t>
            </a:r>
          </a:p>
          <a:p>
            <a:pPr lvl="1"/>
            <a:r>
              <a:rPr lang="en-US" dirty="0"/>
              <a:t>However, they are not the only possible devices that can yield important information. </a:t>
            </a:r>
          </a:p>
          <a:p>
            <a:pPr lvl="1"/>
            <a:r>
              <a:rPr lang="en-US" dirty="0"/>
              <a:t>Others might include computer servers, network or cloud file-shares, smartwatches or other wearable technology, internet of things (IoT) devices, and more.</a:t>
            </a:r>
          </a:p>
          <a:p>
            <a:r>
              <a:rPr lang="en-US" b="1" dirty="0"/>
              <a:t>What types of evidence are present on the device(s) being investigated?</a:t>
            </a:r>
          </a:p>
          <a:p>
            <a:pPr lvl="1"/>
            <a:r>
              <a:rPr lang="en-US" dirty="0"/>
              <a:t>Naturally the type of device will dictate what evidence it could hold. </a:t>
            </a:r>
          </a:p>
          <a:p>
            <a:pPr lvl="1"/>
            <a:r>
              <a:rPr lang="en-US" dirty="0"/>
              <a:t>Where some devices may only hold one or two types of data, smartphones or computers can hold a multiplicity of types, including emails and text messages, web histories, application data, geolocation data, and more. </a:t>
            </a:r>
          </a:p>
          <a:p>
            <a:pPr lvl="1"/>
            <a:r>
              <a:rPr lang="en-US" dirty="0"/>
              <a:t>Each type of evidence might occur in a distinct format, and may need be collected according to an appropriate methodology.</a:t>
            </a:r>
          </a:p>
          <a:p>
            <a:endParaRPr lang="en-US" dirty="0"/>
          </a:p>
          <a:p>
            <a:endParaRPr lang="en-US" dirty="0"/>
          </a:p>
        </p:txBody>
      </p:sp>
    </p:spTree>
    <p:extLst>
      <p:ext uri="{BB962C8B-B14F-4D97-AF65-F5344CB8AC3E}">
        <p14:creationId xmlns:p14="http://schemas.microsoft.com/office/powerpoint/2010/main" val="1570121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E94E8-C776-8549-CD09-D9CCAA055F9C}"/>
              </a:ext>
            </a:extLst>
          </p:cNvPr>
          <p:cNvSpPr>
            <a:spLocks noGrp="1"/>
          </p:cNvSpPr>
          <p:nvPr>
            <p:ph type="title"/>
          </p:nvPr>
        </p:nvSpPr>
        <p:spPr/>
        <p:txBody>
          <a:bodyPr/>
          <a:lstStyle/>
          <a:p>
            <a:r>
              <a:rPr lang="en-US" dirty="0"/>
              <a:t>Primary Methods of Forensic Collections</a:t>
            </a:r>
          </a:p>
        </p:txBody>
      </p:sp>
      <p:sp>
        <p:nvSpPr>
          <p:cNvPr id="3" name="Content Placeholder 2">
            <a:extLst>
              <a:ext uri="{FF2B5EF4-FFF2-40B4-BE49-F238E27FC236}">
                <a16:creationId xmlns:a16="http://schemas.microsoft.com/office/drawing/2014/main" id="{D3E8A89C-2C4B-D7BB-5C21-92DA3B7CF52D}"/>
              </a:ext>
            </a:extLst>
          </p:cNvPr>
          <p:cNvSpPr>
            <a:spLocks noGrp="1"/>
          </p:cNvSpPr>
          <p:nvPr>
            <p:ph idx="1"/>
          </p:nvPr>
        </p:nvSpPr>
        <p:spPr/>
        <p:txBody>
          <a:bodyPr>
            <a:normAutofit fontScale="85000" lnSpcReduction="20000"/>
          </a:bodyPr>
          <a:lstStyle/>
          <a:p>
            <a:r>
              <a:rPr lang="en-US" b="1" dirty="0"/>
              <a:t>Dead-box Collection</a:t>
            </a:r>
            <a:r>
              <a:rPr lang="en-US" dirty="0"/>
              <a:t> In dead-box forensics, the investigator makes an image of the entire system and analyzes its contents offline. The device is powered down (hence the term “dead-box”) and results in capture of data at rest, often by removing the device’s hard drive completely, if possible.</a:t>
            </a:r>
          </a:p>
          <a:p>
            <a:r>
              <a:rPr lang="en-US" b="1" dirty="0"/>
              <a:t>Live Forensics</a:t>
            </a:r>
            <a:r>
              <a:rPr lang="en-US" dirty="0"/>
              <a:t> In live forensics, the investigator accesses the system or device while it is still powered on, allowing him or her to capture </a:t>
            </a:r>
            <a:r>
              <a:rPr lang="en-US" i="1" dirty="0">
                <a:hlinkClick r:id="rId2"/>
              </a:rPr>
              <a:t>volatile</a:t>
            </a:r>
            <a:r>
              <a:rPr lang="en-US" dirty="0">
                <a:hlinkClick r:id="rId2"/>
              </a:rPr>
              <a:t> </a:t>
            </a:r>
            <a:r>
              <a:rPr lang="en-US" i="1" dirty="0">
                <a:hlinkClick r:id="rId2"/>
              </a:rPr>
              <a:t>information</a:t>
            </a:r>
            <a:r>
              <a:rPr lang="en-US" dirty="0"/>
              <a:t>—or information that is stored in the devices RAM. Once the device is powered down, RAM data is lost to the investigation.</a:t>
            </a:r>
          </a:p>
          <a:p>
            <a:r>
              <a:rPr lang="en-US" b="1" dirty="0"/>
              <a:t>Mobile Collection</a:t>
            </a:r>
            <a:r>
              <a:rPr lang="en-US" dirty="0"/>
              <a:t> Mobile collection focuses on mobile devices, such as smartphones, wearable technology like smart watches, and tablets. With the wealth of data stored on smartphones, it is essential for investigators to be able to collect data from them. Since many devices give users the capability to remotely wipe data, it is critical to store them in special evidence bags that block </a:t>
            </a:r>
            <a:r>
              <a:rPr lang="en-US" dirty="0" err="1"/>
              <a:t>WiFi</a:t>
            </a:r>
            <a:r>
              <a:rPr lang="en-US" dirty="0"/>
              <a:t> and cellular signals and prevent static discharges that might damage the device.</a:t>
            </a:r>
          </a:p>
          <a:p>
            <a:endParaRPr lang="en-US" dirty="0"/>
          </a:p>
        </p:txBody>
      </p:sp>
    </p:spTree>
    <p:extLst>
      <p:ext uri="{BB962C8B-B14F-4D97-AF65-F5344CB8AC3E}">
        <p14:creationId xmlns:p14="http://schemas.microsoft.com/office/powerpoint/2010/main" val="2681061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26CD9-E5E5-60C8-8B79-4E3E4B2A01D7}"/>
              </a:ext>
            </a:extLst>
          </p:cNvPr>
          <p:cNvSpPr>
            <a:spLocks noGrp="1"/>
          </p:cNvSpPr>
          <p:nvPr>
            <p:ph type="title"/>
          </p:nvPr>
        </p:nvSpPr>
        <p:spPr/>
        <p:txBody>
          <a:bodyPr/>
          <a:lstStyle/>
          <a:p>
            <a:r>
              <a:rPr lang="en-US" dirty="0"/>
              <a:t>Step Two: Preservation</a:t>
            </a:r>
          </a:p>
        </p:txBody>
      </p:sp>
      <p:sp>
        <p:nvSpPr>
          <p:cNvPr id="3" name="Content Placeholder 2">
            <a:extLst>
              <a:ext uri="{FF2B5EF4-FFF2-40B4-BE49-F238E27FC236}">
                <a16:creationId xmlns:a16="http://schemas.microsoft.com/office/drawing/2014/main" id="{AC037CD6-67C6-A7BA-0692-4E9B17B4B4FC}"/>
              </a:ext>
            </a:extLst>
          </p:cNvPr>
          <p:cNvSpPr>
            <a:spLocks noGrp="1"/>
          </p:cNvSpPr>
          <p:nvPr>
            <p:ph idx="1"/>
          </p:nvPr>
        </p:nvSpPr>
        <p:spPr/>
        <p:txBody>
          <a:bodyPr>
            <a:normAutofit fontScale="77500" lnSpcReduction="20000"/>
          </a:bodyPr>
          <a:lstStyle/>
          <a:p>
            <a:r>
              <a:rPr lang="en-US" dirty="0">
                <a:solidFill>
                  <a:srgbClr val="FF0000"/>
                </a:solidFill>
              </a:rPr>
              <a:t>Preservation is arguably the most important step of the digital forensic process. </a:t>
            </a:r>
          </a:p>
          <a:p>
            <a:r>
              <a:rPr lang="en-US" dirty="0"/>
              <a:t>Since the goal of digital forensics is to construct a narrative of the event in question that will stand up in court, all evidence must be preserved in a forensically sound manner, so it will be admissible in court. </a:t>
            </a:r>
          </a:p>
          <a:p>
            <a:r>
              <a:rPr lang="en-US" dirty="0"/>
              <a:t>Digital evidence can be very compelling, but it is fragile, and subject to tampering. </a:t>
            </a:r>
          </a:p>
          <a:p>
            <a:r>
              <a:rPr lang="en-US" dirty="0"/>
              <a:t>During preservation, the investigator must isolate and protect digital evidence exactly as it was found, without alteration, so that it can later be analyzed.</a:t>
            </a:r>
          </a:p>
          <a:p>
            <a:r>
              <a:rPr lang="en-US" dirty="0"/>
              <a:t>There are some key best practices digital forensic investigators should take into account.</a:t>
            </a:r>
          </a:p>
          <a:p>
            <a:pPr lvl="1"/>
            <a:r>
              <a:rPr lang="en-US" b="1" dirty="0">
                <a:solidFill>
                  <a:srgbClr val="FF0000"/>
                </a:solidFill>
              </a:rPr>
              <a:t>Document the steps you’re taking</a:t>
            </a:r>
            <a:r>
              <a:rPr lang="en-US" dirty="0"/>
              <a:t>. You will need to be able to explain them to non-investigators at the conclusion of the investigation.</a:t>
            </a:r>
          </a:p>
          <a:p>
            <a:pPr lvl="1"/>
            <a:r>
              <a:rPr lang="en-US" b="1" dirty="0">
                <a:solidFill>
                  <a:srgbClr val="FF0000"/>
                </a:solidFill>
              </a:rPr>
              <a:t>Maintain the chain of custody</a:t>
            </a:r>
            <a:r>
              <a:rPr lang="en-US" dirty="0"/>
              <a:t>. It is necessary to ensure your evidence is admissible in court.</a:t>
            </a:r>
          </a:p>
          <a:p>
            <a:pPr lvl="1"/>
            <a:r>
              <a:rPr lang="en-US" b="1" dirty="0">
                <a:solidFill>
                  <a:srgbClr val="FF0000"/>
                </a:solidFill>
              </a:rPr>
              <a:t>Validate the accuracy of data using hash values</a:t>
            </a:r>
            <a:r>
              <a:rPr lang="en-US" dirty="0"/>
              <a:t>, the unique numeric or alphanumeric string obtained by applying a hash function to a piece of data that can serve as the fingerprint of a digital file.</a:t>
            </a:r>
          </a:p>
          <a:p>
            <a:endParaRPr lang="en-US" dirty="0"/>
          </a:p>
        </p:txBody>
      </p:sp>
    </p:spTree>
    <p:extLst>
      <p:ext uri="{BB962C8B-B14F-4D97-AF65-F5344CB8AC3E}">
        <p14:creationId xmlns:p14="http://schemas.microsoft.com/office/powerpoint/2010/main" val="12768574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AE6D8-C7B0-E93D-2404-54B03494AC68}"/>
              </a:ext>
            </a:extLst>
          </p:cNvPr>
          <p:cNvSpPr>
            <a:spLocks noGrp="1"/>
          </p:cNvSpPr>
          <p:nvPr>
            <p:ph type="title"/>
          </p:nvPr>
        </p:nvSpPr>
        <p:spPr/>
        <p:txBody>
          <a:bodyPr/>
          <a:lstStyle/>
          <a:p>
            <a:r>
              <a:rPr lang="en-US" dirty="0"/>
              <a:t>Chain of Custody</a:t>
            </a:r>
          </a:p>
        </p:txBody>
      </p:sp>
      <p:sp>
        <p:nvSpPr>
          <p:cNvPr id="3" name="Content Placeholder 2">
            <a:extLst>
              <a:ext uri="{FF2B5EF4-FFF2-40B4-BE49-F238E27FC236}">
                <a16:creationId xmlns:a16="http://schemas.microsoft.com/office/drawing/2014/main" id="{E176C793-0E9B-E8AD-1C74-BBA2A3BD0732}"/>
              </a:ext>
            </a:extLst>
          </p:cNvPr>
          <p:cNvSpPr>
            <a:spLocks noGrp="1"/>
          </p:cNvSpPr>
          <p:nvPr>
            <p:ph idx="1"/>
          </p:nvPr>
        </p:nvSpPr>
        <p:spPr/>
        <p:txBody>
          <a:bodyPr>
            <a:normAutofit fontScale="85000" lnSpcReduction="20000"/>
          </a:bodyPr>
          <a:lstStyle/>
          <a:p>
            <a:r>
              <a:rPr lang="en-US" dirty="0"/>
              <a:t>The “</a:t>
            </a:r>
            <a:r>
              <a:rPr lang="en-US" b="1" dirty="0">
                <a:solidFill>
                  <a:srgbClr val="FF0000"/>
                </a:solidFill>
              </a:rPr>
              <a:t>chain of custody</a:t>
            </a:r>
            <a:r>
              <a:rPr lang="en-US" dirty="0"/>
              <a:t>” refers to the process through which physical or digital evidence is handled during an investigation.</a:t>
            </a:r>
          </a:p>
          <a:p>
            <a:r>
              <a:rPr lang="en-US" dirty="0"/>
              <a:t> Proving that an item has been properly handled through an unbroken chain of custody is required for it to be legally accepted as evidence in court.</a:t>
            </a:r>
          </a:p>
          <a:p>
            <a:r>
              <a:rPr lang="en-US" dirty="0">
                <a:solidFill>
                  <a:srgbClr val="0070C0"/>
                </a:solidFill>
              </a:rPr>
              <a:t> It documents </a:t>
            </a:r>
            <a:r>
              <a:rPr lang="en-US" b="1" dirty="0">
                <a:solidFill>
                  <a:srgbClr val="0070C0"/>
                </a:solidFill>
              </a:rPr>
              <a:t>how, when, and by whom</a:t>
            </a:r>
            <a:r>
              <a:rPr lang="en-US" dirty="0">
                <a:solidFill>
                  <a:srgbClr val="0070C0"/>
                </a:solidFill>
              </a:rPr>
              <a:t> items have been collected, handled, analyzed, or otherwise controlled during an investigation.</a:t>
            </a:r>
          </a:p>
          <a:p>
            <a:r>
              <a:rPr lang="en-US" dirty="0">
                <a:solidFill>
                  <a:srgbClr val="FF0000"/>
                </a:solidFill>
              </a:rPr>
              <a:t>Gaps in the chain of custody can result in the evidence being inadmissible.</a:t>
            </a:r>
          </a:p>
          <a:p>
            <a:r>
              <a:rPr lang="en-US" dirty="0"/>
              <a:t> In the infamous </a:t>
            </a:r>
            <a:r>
              <a:rPr lang="en-US" dirty="0">
                <a:hlinkClick r:id="rId2"/>
              </a:rPr>
              <a:t>OJ Simpson murder trial</a:t>
            </a:r>
            <a:r>
              <a:rPr lang="en-US" dirty="0"/>
              <a:t>, a number of items of evidence, including blood samples linking Simpson to the crime scene, remained in officers’ possession for considerable amounts of time before being entered into the chain of custody by being immediately logged. This mistake allowed the defense attorneys to argue that evidence linking him to the scene could have been planted or contaminated, introducing a layer of doubt into the jurors’ minds.</a:t>
            </a:r>
          </a:p>
        </p:txBody>
      </p:sp>
    </p:spTree>
    <p:extLst>
      <p:ext uri="{BB962C8B-B14F-4D97-AF65-F5344CB8AC3E}">
        <p14:creationId xmlns:p14="http://schemas.microsoft.com/office/powerpoint/2010/main" val="462768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1AF15E-A8D0-96DB-5895-87D1B191B7D1}"/>
              </a:ext>
            </a:extLst>
          </p:cNvPr>
          <p:cNvSpPr>
            <a:spLocks noGrp="1"/>
          </p:cNvSpPr>
          <p:nvPr>
            <p:ph type="title" idx="4294967295"/>
          </p:nvPr>
        </p:nvSpPr>
        <p:spPr>
          <a:xfrm>
            <a:off x="5297762" y="640080"/>
            <a:ext cx="6251110" cy="3566160"/>
          </a:xfrm>
        </p:spPr>
        <p:txBody>
          <a:bodyPr vert="horz" lIns="91440" tIns="45720" rIns="91440" bIns="45720" rtlCol="0" anchor="b">
            <a:normAutofit/>
          </a:bodyPr>
          <a:lstStyle/>
          <a:p>
            <a:r>
              <a:rPr lang="en-US" sz="5400" dirty="0"/>
              <a:t>Understanding the Forensic Investigation Process &amp; its Importance</a:t>
            </a:r>
          </a:p>
        </p:txBody>
      </p:sp>
      <p:pic>
        <p:nvPicPr>
          <p:cNvPr id="4" name="Picture 3" descr="Person using microscope">
            <a:extLst>
              <a:ext uri="{FF2B5EF4-FFF2-40B4-BE49-F238E27FC236}">
                <a16:creationId xmlns:a16="http://schemas.microsoft.com/office/drawing/2014/main" id="{4F09B5F7-22B9-E231-249A-FF923217A94D}"/>
              </a:ext>
            </a:extLst>
          </p:cNvPr>
          <p:cNvPicPr>
            <a:picLocks noChangeAspect="1"/>
          </p:cNvPicPr>
          <p:nvPr/>
        </p:nvPicPr>
        <p:blipFill>
          <a:blip r:embed="rId2"/>
          <a:srcRect l="24836" r="41888" b="1"/>
          <a:stretch>
            <a:fillRect/>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0"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3275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858DA-D931-C794-74BD-5E046C063541}"/>
              </a:ext>
            </a:extLst>
          </p:cNvPr>
          <p:cNvSpPr>
            <a:spLocks noGrp="1"/>
          </p:cNvSpPr>
          <p:nvPr>
            <p:ph type="title"/>
          </p:nvPr>
        </p:nvSpPr>
        <p:spPr/>
        <p:txBody>
          <a:bodyPr/>
          <a:lstStyle/>
          <a:p>
            <a:r>
              <a:rPr lang="en-US" dirty="0"/>
              <a:t>Step Three: Analysis</a:t>
            </a:r>
          </a:p>
        </p:txBody>
      </p:sp>
      <p:sp>
        <p:nvSpPr>
          <p:cNvPr id="3" name="Content Placeholder 2">
            <a:extLst>
              <a:ext uri="{FF2B5EF4-FFF2-40B4-BE49-F238E27FC236}">
                <a16:creationId xmlns:a16="http://schemas.microsoft.com/office/drawing/2014/main" id="{81C1221A-7D04-49CD-89B5-9CEA53010082}"/>
              </a:ext>
            </a:extLst>
          </p:cNvPr>
          <p:cNvSpPr>
            <a:spLocks noGrp="1"/>
          </p:cNvSpPr>
          <p:nvPr>
            <p:ph idx="1"/>
          </p:nvPr>
        </p:nvSpPr>
        <p:spPr/>
        <p:txBody>
          <a:bodyPr>
            <a:normAutofit fontScale="70000" lnSpcReduction="20000"/>
          </a:bodyPr>
          <a:lstStyle/>
          <a:p>
            <a:r>
              <a:rPr lang="en-US" dirty="0"/>
              <a:t>While identification and preservation of evidence are essential for a successful forensic investigation, </a:t>
            </a:r>
            <a:r>
              <a:rPr lang="en-US" b="1" dirty="0">
                <a:solidFill>
                  <a:srgbClr val="FF0000"/>
                </a:solidFill>
              </a:rPr>
              <a:t>analysis is the stage of the process that truly solves the mystery</a:t>
            </a:r>
            <a:r>
              <a:rPr lang="en-US" dirty="0"/>
              <a:t>.</a:t>
            </a:r>
          </a:p>
          <a:p>
            <a:r>
              <a:rPr lang="en-US" dirty="0"/>
              <a:t> In it, the investigator reconstructs the fragments of data and creates a holistic narrative of what happened during the crime or other matter being investigated.</a:t>
            </a:r>
          </a:p>
          <a:p>
            <a:r>
              <a:rPr lang="en-US" dirty="0"/>
              <a:t> Due to the volume of data present and the inability to examine it with scientific instruments, digital forensic investigators rely on their technological toolkit to conduct their investigations.</a:t>
            </a:r>
            <a:br>
              <a:rPr lang="en-US" dirty="0"/>
            </a:br>
            <a:br>
              <a:rPr lang="en-US" dirty="0"/>
            </a:br>
            <a:r>
              <a:rPr lang="en-US" dirty="0"/>
              <a:t>During analysis, investigators strive to remain open-minded as to how to interpret the evidence they find. </a:t>
            </a:r>
          </a:p>
          <a:p>
            <a:r>
              <a:rPr lang="en-US" dirty="0"/>
              <a:t>As evidence accumulates, the investigator will begin to form theories of what happened during the crime or incident(s) in question, and evaluate how or whether additional evidence supports the theory. </a:t>
            </a:r>
          </a:p>
          <a:p>
            <a:r>
              <a:rPr lang="en-US" dirty="0"/>
              <a:t>Ultimately, they hope to develop a holistic story of what happened, when, how, and why.</a:t>
            </a:r>
          </a:p>
        </p:txBody>
      </p:sp>
    </p:spTree>
    <p:extLst>
      <p:ext uri="{BB962C8B-B14F-4D97-AF65-F5344CB8AC3E}">
        <p14:creationId xmlns:p14="http://schemas.microsoft.com/office/powerpoint/2010/main" val="2516228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C97F5-F3D6-3B48-F061-31789AB0F40A}"/>
              </a:ext>
            </a:extLst>
          </p:cNvPr>
          <p:cNvSpPr>
            <a:spLocks noGrp="1"/>
          </p:cNvSpPr>
          <p:nvPr>
            <p:ph type="title"/>
          </p:nvPr>
        </p:nvSpPr>
        <p:spPr/>
        <p:txBody>
          <a:bodyPr/>
          <a:lstStyle/>
          <a:p>
            <a:r>
              <a:rPr lang="en-US" dirty="0"/>
              <a:t>How Investigators use Forensic Analysis Tools</a:t>
            </a:r>
          </a:p>
        </p:txBody>
      </p:sp>
      <p:sp>
        <p:nvSpPr>
          <p:cNvPr id="3" name="Content Placeholder 2">
            <a:extLst>
              <a:ext uri="{FF2B5EF4-FFF2-40B4-BE49-F238E27FC236}">
                <a16:creationId xmlns:a16="http://schemas.microsoft.com/office/drawing/2014/main" id="{2F13A613-C156-F41E-5A91-88EC3AFAB58C}"/>
              </a:ext>
            </a:extLst>
          </p:cNvPr>
          <p:cNvSpPr>
            <a:spLocks noGrp="1"/>
          </p:cNvSpPr>
          <p:nvPr>
            <p:ph idx="1"/>
          </p:nvPr>
        </p:nvSpPr>
        <p:spPr/>
        <p:txBody>
          <a:bodyPr>
            <a:normAutofit fontScale="70000" lnSpcReduction="20000"/>
          </a:bodyPr>
          <a:lstStyle/>
          <a:p>
            <a:r>
              <a:rPr lang="en-US" b="1" dirty="0"/>
              <a:t>Email analysis</a:t>
            </a:r>
            <a:r>
              <a:rPr lang="en-US" dirty="0"/>
              <a:t>: Helps investigators extract as much data as possible from email messages and addresses.</a:t>
            </a:r>
          </a:p>
          <a:p>
            <a:r>
              <a:rPr lang="en-US" b="1" dirty="0"/>
              <a:t>File analysis</a:t>
            </a:r>
            <a:r>
              <a:rPr lang="en-US" dirty="0"/>
              <a:t>: Analyze, index, search, track and report on file metadata and file content, enabling investigators to identify files that are relevant to an investigation.</a:t>
            </a:r>
          </a:p>
          <a:p>
            <a:r>
              <a:rPr lang="en-US" b="1" dirty="0"/>
              <a:t>File viewers</a:t>
            </a:r>
            <a:r>
              <a:rPr lang="en-US" dirty="0"/>
              <a:t>: View the contents of multiple types of files quickly.</a:t>
            </a:r>
          </a:p>
          <a:p>
            <a:r>
              <a:rPr lang="en-US" b="1" dirty="0"/>
              <a:t>Internet analysis</a:t>
            </a:r>
            <a:r>
              <a:rPr lang="en-US" dirty="0"/>
              <a:t>: Collect and analyze internet usage and identify patterns that may be relevant.</a:t>
            </a:r>
          </a:p>
          <a:p>
            <a:r>
              <a:rPr lang="en-US" b="1" dirty="0"/>
              <a:t>Mobile device analysis</a:t>
            </a:r>
            <a:r>
              <a:rPr lang="en-US" dirty="0"/>
              <a:t>: Software or agents developed specifically for extracting data from mobile devices.</a:t>
            </a:r>
          </a:p>
          <a:p>
            <a:r>
              <a:rPr lang="en-US" b="1" dirty="0"/>
              <a:t>Registry analysis</a:t>
            </a:r>
            <a:r>
              <a:rPr lang="en-US" dirty="0"/>
              <a:t>: Automatically extract information from the live registry or the raw registry files found in digital evidence and display it in an understandable format.</a:t>
            </a:r>
          </a:p>
          <a:p>
            <a:r>
              <a:rPr lang="en-US" b="1" dirty="0"/>
              <a:t>Network forensics</a:t>
            </a:r>
            <a:r>
              <a:rPr lang="en-US" dirty="0"/>
              <a:t>: Specialized technology developed to monitor and collect data passing through a network or to access specific endpoints and collect data from them.</a:t>
            </a:r>
          </a:p>
          <a:p>
            <a:r>
              <a:rPr lang="en-US" b="1" dirty="0"/>
              <a:t>Decryption</a:t>
            </a:r>
            <a:r>
              <a:rPr lang="en-US" dirty="0"/>
              <a:t>: Decrypt encrypted data including files of any type, emails, and other messages to view and analyze them for possible evidence.</a:t>
            </a:r>
          </a:p>
          <a:p>
            <a:endParaRPr lang="en-US" dirty="0"/>
          </a:p>
          <a:p>
            <a:endParaRPr lang="en-US" dirty="0"/>
          </a:p>
        </p:txBody>
      </p:sp>
    </p:spTree>
    <p:extLst>
      <p:ext uri="{BB962C8B-B14F-4D97-AF65-F5344CB8AC3E}">
        <p14:creationId xmlns:p14="http://schemas.microsoft.com/office/powerpoint/2010/main" val="16049705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03025-0C01-D5B4-F52D-A3E552FD5E4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98E567E-EC85-2BE6-66E5-0669D9E13ABE}"/>
              </a:ext>
            </a:extLst>
          </p:cNvPr>
          <p:cNvSpPr>
            <a:spLocks noGrp="1"/>
          </p:cNvSpPr>
          <p:nvPr>
            <p:ph idx="1"/>
          </p:nvPr>
        </p:nvSpPr>
        <p:spPr/>
        <p:txBody>
          <a:bodyPr>
            <a:normAutofit fontScale="92500" lnSpcReduction="10000"/>
          </a:bodyPr>
          <a:lstStyle/>
          <a:p>
            <a:r>
              <a:rPr lang="en-US" b="1" dirty="0"/>
              <a:t>Password crackers</a:t>
            </a:r>
            <a:r>
              <a:rPr lang="en-US" dirty="0"/>
              <a:t>: Access data on locked devices, applications, or web-based software by breaking users’ passwords.</a:t>
            </a:r>
          </a:p>
          <a:p>
            <a:r>
              <a:rPr lang="en-US" b="1" dirty="0"/>
              <a:t>File restoration</a:t>
            </a:r>
            <a:r>
              <a:rPr lang="en-US" dirty="0"/>
              <a:t>: Restore deleted files or data to examine the evidence they may contain.</a:t>
            </a:r>
          </a:p>
          <a:p>
            <a:r>
              <a:rPr lang="en-US" b="1" dirty="0"/>
              <a:t>Drive defragmentation</a:t>
            </a:r>
            <a:r>
              <a:rPr lang="en-US" dirty="0"/>
              <a:t>: Decode the contents of hard drives that have been overwritten by reassembling the pieces, or fragments, of files.</a:t>
            </a:r>
          </a:p>
          <a:p>
            <a:r>
              <a:rPr lang="en-US" b="1" dirty="0"/>
              <a:t>Image detection</a:t>
            </a:r>
            <a:r>
              <a:rPr lang="en-US" dirty="0"/>
              <a:t>: Recognize faces and flesh-tone colors, especially in child pornography and exploitation matters.</a:t>
            </a:r>
          </a:p>
          <a:p>
            <a:r>
              <a:rPr lang="en-US" b="1" dirty="0"/>
              <a:t>Video recognition</a:t>
            </a:r>
            <a:r>
              <a:rPr lang="en-US" dirty="0"/>
              <a:t>: AI technology can automatically identify critical points of interest in evidence videos like people, weapons, and drugs, thus eliminating hours of manual video review.</a:t>
            </a:r>
          </a:p>
          <a:p>
            <a:endParaRPr lang="en-US" dirty="0"/>
          </a:p>
        </p:txBody>
      </p:sp>
    </p:spTree>
    <p:extLst>
      <p:ext uri="{BB962C8B-B14F-4D97-AF65-F5344CB8AC3E}">
        <p14:creationId xmlns:p14="http://schemas.microsoft.com/office/powerpoint/2010/main" val="35347748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30D9D-27D0-1A59-F4AC-A24D412BC155}"/>
              </a:ext>
            </a:extLst>
          </p:cNvPr>
          <p:cNvSpPr>
            <a:spLocks noGrp="1"/>
          </p:cNvSpPr>
          <p:nvPr>
            <p:ph type="title"/>
          </p:nvPr>
        </p:nvSpPr>
        <p:spPr/>
        <p:txBody>
          <a:bodyPr/>
          <a:lstStyle/>
          <a:p>
            <a:r>
              <a:rPr lang="en-US" dirty="0"/>
              <a:t>Step Four: Documentation</a:t>
            </a:r>
          </a:p>
        </p:txBody>
      </p:sp>
      <p:sp>
        <p:nvSpPr>
          <p:cNvPr id="3" name="Content Placeholder 2">
            <a:extLst>
              <a:ext uri="{FF2B5EF4-FFF2-40B4-BE49-F238E27FC236}">
                <a16:creationId xmlns:a16="http://schemas.microsoft.com/office/drawing/2014/main" id="{8509987E-3002-930B-C826-611DB25631DE}"/>
              </a:ext>
            </a:extLst>
          </p:cNvPr>
          <p:cNvSpPr>
            <a:spLocks noGrp="1"/>
          </p:cNvSpPr>
          <p:nvPr>
            <p:ph idx="1"/>
          </p:nvPr>
        </p:nvSpPr>
        <p:spPr/>
        <p:txBody>
          <a:bodyPr>
            <a:normAutofit fontScale="62500" lnSpcReduction="20000"/>
          </a:bodyPr>
          <a:lstStyle/>
          <a:p>
            <a:r>
              <a:rPr lang="en-US" dirty="0"/>
              <a:t>Once a digital forensic investigator has completed his or her investigation and has reached a compelling conclusion, the next two phases of the process—</a:t>
            </a:r>
            <a:r>
              <a:rPr lang="en-US" b="1" dirty="0">
                <a:solidFill>
                  <a:srgbClr val="00B0F0"/>
                </a:solidFill>
              </a:rPr>
              <a:t>documentation and presentation</a:t>
            </a:r>
            <a:r>
              <a:rPr lang="en-US" dirty="0"/>
              <a:t>—are geared towards ensuring that those charged with acting on its results find it understandable and compelling. </a:t>
            </a:r>
          </a:p>
          <a:p>
            <a:r>
              <a:rPr lang="en-US" dirty="0"/>
              <a:t>That audience may ultimately be a jury in a criminal trial, an oversight board in an enterprise environment, or some other group, depending on the nature of the investigation. </a:t>
            </a:r>
          </a:p>
          <a:p>
            <a:r>
              <a:rPr lang="en-US" dirty="0"/>
              <a:t>Ultimately, the presentation of the findings (the final step in the investigatory process), must make it easy for listeners to visualize what happened and understand the timeline of the disparate activities involved in the wrongdoing, from planning to execution to any attempts to hide evidence or cover up the activity.</a:t>
            </a:r>
          </a:p>
          <a:p>
            <a:r>
              <a:rPr lang="en-US" dirty="0"/>
              <a:t>If you’ve documented the steps you’ve taken thoroughly throughout the investigation, this activity should be largely complete.</a:t>
            </a:r>
          </a:p>
          <a:p>
            <a:r>
              <a:rPr lang="en-US" dirty="0"/>
              <a:t> You’ll just need to curate your list of steps, so that you’re focusing on the most compelling pieces of evidence and how they fit into the timeline you’re looking to establish.</a:t>
            </a:r>
          </a:p>
          <a:p>
            <a:r>
              <a:rPr lang="en-US" dirty="0">
                <a:solidFill>
                  <a:srgbClr val="FF0000"/>
                </a:solidFill>
              </a:rPr>
              <a:t> Identify these key pieces of evidence and explain in layman’s terms why they are both significant and compelling. Why do they prove the assertion you are making? What is the logical path your investigation took from uncertainty about what happened to certainty?</a:t>
            </a:r>
          </a:p>
        </p:txBody>
      </p:sp>
    </p:spTree>
    <p:extLst>
      <p:ext uri="{BB962C8B-B14F-4D97-AF65-F5344CB8AC3E}">
        <p14:creationId xmlns:p14="http://schemas.microsoft.com/office/powerpoint/2010/main" val="773670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DB374-97D1-9FBF-2227-43F135EB6C16}"/>
              </a:ext>
            </a:extLst>
          </p:cNvPr>
          <p:cNvSpPr>
            <a:spLocks noGrp="1"/>
          </p:cNvSpPr>
          <p:nvPr>
            <p:ph type="title"/>
          </p:nvPr>
        </p:nvSpPr>
        <p:spPr/>
        <p:txBody>
          <a:bodyPr/>
          <a:lstStyle/>
          <a:p>
            <a:r>
              <a:rPr lang="en-US" dirty="0"/>
              <a:t>Step Five: Presentation</a:t>
            </a:r>
          </a:p>
        </p:txBody>
      </p:sp>
      <p:sp>
        <p:nvSpPr>
          <p:cNvPr id="3" name="Content Placeholder 2">
            <a:extLst>
              <a:ext uri="{FF2B5EF4-FFF2-40B4-BE49-F238E27FC236}">
                <a16:creationId xmlns:a16="http://schemas.microsoft.com/office/drawing/2014/main" id="{86338FF6-72C0-F350-5691-392FCD1207C0}"/>
              </a:ext>
            </a:extLst>
          </p:cNvPr>
          <p:cNvSpPr>
            <a:spLocks noGrp="1"/>
          </p:cNvSpPr>
          <p:nvPr>
            <p:ph idx="1"/>
          </p:nvPr>
        </p:nvSpPr>
        <p:spPr/>
        <p:txBody>
          <a:bodyPr>
            <a:normAutofit fontScale="92500"/>
          </a:bodyPr>
          <a:lstStyle/>
          <a:p>
            <a:r>
              <a:rPr lang="en-US" dirty="0"/>
              <a:t>Once the investigation is complete, and you’ve documented the most important evidence, it’s time to present the findings to the authorities charged with determining the outcome of the investigation. </a:t>
            </a:r>
          </a:p>
          <a:p>
            <a:r>
              <a:rPr lang="en-US" dirty="0"/>
              <a:t>In a courtroom, a digital forensics investigator might act as an expert witness, summarizing their report and presenting the most critical pieces of evidence to the jury, while the full report is submitted as an exhibit in the courtroom.</a:t>
            </a:r>
          </a:p>
          <a:p>
            <a:r>
              <a:rPr lang="en-US" dirty="0"/>
              <a:t> In an internal investigation of a cyber-incident, the venue for the presentation may be an executive board meeting, a meeting of the leadership team, or simply a small group of colleagues in information security.</a:t>
            </a:r>
          </a:p>
        </p:txBody>
      </p:sp>
    </p:spTree>
    <p:extLst>
      <p:ext uri="{BB962C8B-B14F-4D97-AF65-F5344CB8AC3E}">
        <p14:creationId xmlns:p14="http://schemas.microsoft.com/office/powerpoint/2010/main" val="8337455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9CF9A-3824-F0FB-03AC-E15F3591056A}"/>
              </a:ext>
            </a:extLst>
          </p:cNvPr>
          <p:cNvSpPr>
            <a:spLocks noGrp="1"/>
          </p:cNvSpPr>
          <p:nvPr>
            <p:ph type="title"/>
          </p:nvPr>
        </p:nvSpPr>
        <p:spPr/>
        <p:txBody>
          <a:bodyPr>
            <a:normAutofit fontScale="90000"/>
          </a:bodyPr>
          <a:lstStyle/>
          <a:p>
            <a:r>
              <a:rPr lang="en-US" b="1" dirty="0"/>
              <a:t>Best Practices for Presenting Investigatory Results</a:t>
            </a:r>
            <a:br>
              <a:rPr lang="en-US" b="1" dirty="0"/>
            </a:br>
            <a:endParaRPr lang="en-US" dirty="0"/>
          </a:p>
        </p:txBody>
      </p:sp>
      <p:sp>
        <p:nvSpPr>
          <p:cNvPr id="3" name="Content Placeholder 2">
            <a:extLst>
              <a:ext uri="{FF2B5EF4-FFF2-40B4-BE49-F238E27FC236}">
                <a16:creationId xmlns:a16="http://schemas.microsoft.com/office/drawing/2014/main" id="{F4788CB6-BD9A-8AE1-D158-9C17A0FD8189}"/>
              </a:ext>
            </a:extLst>
          </p:cNvPr>
          <p:cNvSpPr>
            <a:spLocks noGrp="1"/>
          </p:cNvSpPr>
          <p:nvPr>
            <p:ph idx="1"/>
          </p:nvPr>
        </p:nvSpPr>
        <p:spPr/>
        <p:txBody>
          <a:bodyPr>
            <a:normAutofit fontScale="77500" lnSpcReduction="20000"/>
          </a:bodyPr>
          <a:lstStyle/>
          <a:p>
            <a:r>
              <a:rPr lang="en-US" b="1" dirty="0">
                <a:solidFill>
                  <a:srgbClr val="FF0000"/>
                </a:solidFill>
              </a:rPr>
              <a:t>Review your investigation notes and documentation.</a:t>
            </a:r>
            <a:r>
              <a:rPr lang="en-US" dirty="0"/>
              <a:t> You’ll want to be able to speak to the steps you took and why you took them just as much as the conclusions you’ve drawn.</a:t>
            </a:r>
          </a:p>
          <a:p>
            <a:r>
              <a:rPr lang="en-US" dirty="0">
                <a:solidFill>
                  <a:srgbClr val="FF0000"/>
                </a:solidFill>
              </a:rPr>
              <a:t>Make sure you’re comfortable speaking about the chain of custody for key pieces of evidence</a:t>
            </a:r>
            <a:r>
              <a:rPr lang="en-US" dirty="0"/>
              <a:t>.</a:t>
            </a:r>
          </a:p>
          <a:p>
            <a:r>
              <a:rPr lang="en-US" dirty="0">
                <a:solidFill>
                  <a:srgbClr val="FF0000"/>
                </a:solidFill>
              </a:rPr>
              <a:t>Practice your testimony.</a:t>
            </a:r>
            <a:r>
              <a:rPr lang="en-US" dirty="0"/>
              <a:t> Review the report you’ve assembled and make sure you’re able to dig into detail and provide supporting evidence for your conclusion.</a:t>
            </a:r>
          </a:p>
          <a:p>
            <a:r>
              <a:rPr lang="en-US" dirty="0">
                <a:solidFill>
                  <a:srgbClr val="FF0000"/>
                </a:solidFill>
              </a:rPr>
              <a:t>Speak in easy to understand language, not jargon</a:t>
            </a:r>
            <a:r>
              <a:rPr lang="en-US" dirty="0"/>
              <a:t>. Chances are your audience will not be made up of digital forensics experts; make sure you can make key concepts, processes, and technology clear to them.</a:t>
            </a:r>
          </a:p>
          <a:p>
            <a:r>
              <a:rPr lang="en-US" dirty="0">
                <a:solidFill>
                  <a:srgbClr val="FF0000"/>
                </a:solidFill>
              </a:rPr>
              <a:t>Prepare for objections and follow-up questions.</a:t>
            </a:r>
            <a:r>
              <a:rPr lang="en-US" dirty="0"/>
              <a:t> There are always two sides to a story. Whether you’re in a courtroom or in an internal investigation, the opposition will have an opportunity to make their case. If you anticipate and prepare for their statements, you will be able to speak clearly to the reasons why you disagree with that interpretation.</a:t>
            </a:r>
          </a:p>
          <a:p>
            <a:endParaRPr lang="en-US" dirty="0"/>
          </a:p>
        </p:txBody>
      </p:sp>
    </p:spTree>
    <p:extLst>
      <p:ext uri="{BB962C8B-B14F-4D97-AF65-F5344CB8AC3E}">
        <p14:creationId xmlns:p14="http://schemas.microsoft.com/office/powerpoint/2010/main" val="15400378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990D9-79EC-0932-CABE-7E0ADBDFE8D5}"/>
              </a:ext>
            </a:extLst>
          </p:cNvPr>
          <p:cNvSpPr>
            <a:spLocks noGrp="1"/>
          </p:cNvSpPr>
          <p:nvPr>
            <p:ph type="title"/>
          </p:nvPr>
        </p:nvSpPr>
        <p:spPr/>
        <p:txBody>
          <a:bodyPr/>
          <a:lstStyle/>
          <a:p>
            <a:r>
              <a:rPr lang="en-US" dirty="0"/>
              <a:t>Importance of the Forensic Investigation Process</a:t>
            </a:r>
          </a:p>
        </p:txBody>
      </p:sp>
      <p:sp>
        <p:nvSpPr>
          <p:cNvPr id="3" name="Content Placeholder 2">
            <a:extLst>
              <a:ext uri="{FF2B5EF4-FFF2-40B4-BE49-F238E27FC236}">
                <a16:creationId xmlns:a16="http://schemas.microsoft.com/office/drawing/2014/main" id="{012725A9-5139-48AF-D319-8405E68FA211}"/>
              </a:ext>
            </a:extLst>
          </p:cNvPr>
          <p:cNvSpPr>
            <a:spLocks noGrp="1"/>
          </p:cNvSpPr>
          <p:nvPr>
            <p:ph idx="1"/>
          </p:nvPr>
        </p:nvSpPr>
        <p:spPr/>
        <p:txBody>
          <a:bodyPr>
            <a:normAutofit fontScale="85000" lnSpcReduction="10000"/>
          </a:bodyPr>
          <a:lstStyle/>
          <a:p>
            <a:r>
              <a:rPr lang="en-US" dirty="0"/>
              <a:t>The forensic investigation process is vital because it transforms raw digital or physical evidence into credible, actionable insights that can stand up in court, guide law enforcement, and protect civil liberties.</a:t>
            </a:r>
          </a:p>
          <a:p>
            <a:pPr marL="0" indent="0">
              <a:buNone/>
            </a:pPr>
            <a:r>
              <a:rPr lang="en-US" b="1" dirty="0"/>
              <a:t>Why it is important:</a:t>
            </a:r>
          </a:p>
          <a:p>
            <a:r>
              <a:rPr lang="en-US" dirty="0">
                <a:solidFill>
                  <a:srgbClr val="00B0F0"/>
                </a:solidFill>
              </a:rPr>
              <a:t>Preserve Evidence Integrity:</a:t>
            </a:r>
          </a:p>
          <a:p>
            <a:pPr lvl="1"/>
            <a:r>
              <a:rPr lang="en-US" dirty="0"/>
              <a:t>Ensures data isn’t altered, corrupted, or lost during collection and analysis.</a:t>
            </a:r>
          </a:p>
          <a:p>
            <a:r>
              <a:rPr lang="en-US" dirty="0">
                <a:solidFill>
                  <a:srgbClr val="00B0F0"/>
                </a:solidFill>
              </a:rPr>
              <a:t>Supports Legal Admissibility:</a:t>
            </a:r>
          </a:p>
          <a:p>
            <a:pPr lvl="1"/>
            <a:r>
              <a:rPr lang="en-US" dirty="0"/>
              <a:t>Evidence must be collected and handled according to strict protocols to be accepted in court.</a:t>
            </a:r>
          </a:p>
          <a:p>
            <a:r>
              <a:rPr lang="en-US" dirty="0">
                <a:solidFill>
                  <a:srgbClr val="00B0F0"/>
                </a:solidFill>
              </a:rPr>
              <a:t>Reconstruct Evidence Scientifically:</a:t>
            </a:r>
          </a:p>
          <a:p>
            <a:pPr lvl="1"/>
            <a:r>
              <a:rPr lang="en-US" dirty="0"/>
              <a:t>- Investigators use analysis to piece together timelines, user actions, and system states.</a:t>
            </a:r>
          </a:p>
          <a:p>
            <a:pPr lvl="1"/>
            <a:r>
              <a:rPr lang="en-US" dirty="0"/>
              <a:t>- This helps distinguish between intentional misconduct and accidental behavior.</a:t>
            </a:r>
          </a:p>
          <a:p>
            <a:pPr lvl="1"/>
            <a:endParaRPr lang="en-US" dirty="0"/>
          </a:p>
        </p:txBody>
      </p:sp>
    </p:spTree>
    <p:extLst>
      <p:ext uri="{BB962C8B-B14F-4D97-AF65-F5344CB8AC3E}">
        <p14:creationId xmlns:p14="http://schemas.microsoft.com/office/powerpoint/2010/main" val="12206298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6F193-38D0-6C2F-5563-4EF3E455009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81D0A8B-0BCB-8E90-DFD6-EA3B77AE20BF}"/>
              </a:ext>
            </a:extLst>
          </p:cNvPr>
          <p:cNvSpPr>
            <a:spLocks noGrp="1"/>
          </p:cNvSpPr>
          <p:nvPr>
            <p:ph idx="1"/>
          </p:nvPr>
        </p:nvSpPr>
        <p:spPr/>
        <p:txBody>
          <a:bodyPr/>
          <a:lstStyle/>
          <a:p>
            <a:r>
              <a:rPr lang="en-US" dirty="0">
                <a:solidFill>
                  <a:srgbClr val="00B0F0"/>
                </a:solidFill>
              </a:rPr>
              <a:t>Protect Against False Accusation:</a:t>
            </a:r>
          </a:p>
          <a:p>
            <a:pPr lvl="1"/>
            <a:r>
              <a:rPr lang="en-US" dirty="0"/>
              <a:t>- Objective findings can exonerate innocent individuals.</a:t>
            </a:r>
          </a:p>
          <a:p>
            <a:pPr lvl="1"/>
            <a:r>
              <a:rPr lang="en-US" dirty="0"/>
              <a:t>- Forensic science helps avoid reliance on unreliable witness testimony.</a:t>
            </a:r>
          </a:p>
          <a:p>
            <a:r>
              <a:rPr lang="en-US" dirty="0">
                <a:solidFill>
                  <a:srgbClr val="00B0F0"/>
                </a:solidFill>
              </a:rPr>
              <a:t>Enables Cross-Disciplinary Collaboration:</a:t>
            </a:r>
          </a:p>
          <a:p>
            <a:pPr lvl="1"/>
            <a:r>
              <a:rPr lang="en-US" dirty="0"/>
              <a:t>- Combines law, computer science, psychology, and engineering.</a:t>
            </a:r>
          </a:p>
          <a:p>
            <a:pPr lvl="1"/>
            <a:r>
              <a:rPr lang="en-US" dirty="0"/>
              <a:t>- Facilitates communication between investigators, attorneys, and judge</a:t>
            </a:r>
          </a:p>
          <a:p>
            <a:pPr marL="0" indent="0">
              <a:buNone/>
            </a:pPr>
            <a:endParaRPr lang="en-US" dirty="0"/>
          </a:p>
        </p:txBody>
      </p:sp>
    </p:spTree>
    <p:extLst>
      <p:ext uri="{BB962C8B-B14F-4D97-AF65-F5344CB8AC3E}">
        <p14:creationId xmlns:p14="http://schemas.microsoft.com/office/powerpoint/2010/main" val="10445066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CE7797-1FE5-63AD-BE06-78A5E662F963}"/>
              </a:ext>
            </a:extLst>
          </p:cNvPr>
          <p:cNvSpPr>
            <a:spLocks noGrp="1"/>
          </p:cNvSpPr>
          <p:nvPr>
            <p:ph type="title" idx="4294967295"/>
          </p:nvPr>
        </p:nvSpPr>
        <p:spPr>
          <a:xfrm>
            <a:off x="838200" y="451381"/>
            <a:ext cx="10512552" cy="4066540"/>
          </a:xfrm>
        </p:spPr>
        <p:txBody>
          <a:bodyPr vert="horz" lIns="91440" tIns="45720" rIns="91440" bIns="45720" rtlCol="0" anchor="b">
            <a:normAutofit/>
          </a:bodyPr>
          <a:lstStyle/>
          <a:p>
            <a:r>
              <a:rPr lang="en-US" sz="6600" kern="1200" dirty="0">
                <a:solidFill>
                  <a:schemeClr val="tx1"/>
                </a:solidFill>
                <a:latin typeface="+mj-lt"/>
                <a:ea typeface="+mj-ea"/>
                <a:cs typeface="+mj-cs"/>
              </a:rPr>
              <a:t>Understanding the Investigation Phase</a:t>
            </a:r>
          </a:p>
        </p:txBody>
      </p:sp>
      <p:sp>
        <p:nvSpPr>
          <p:cNvPr id="9"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32237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49C9E-786A-8160-0048-DE9E2A995A1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FB5C849-577B-2A2D-57B2-2B96869A72A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03805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499A8-8D1D-66E7-C72D-24154CDA37D5}"/>
              </a:ext>
            </a:extLst>
          </p:cNvPr>
          <p:cNvSpPr>
            <a:spLocks noGrp="1"/>
          </p:cNvSpPr>
          <p:nvPr>
            <p:ph type="title"/>
          </p:nvPr>
        </p:nvSpPr>
        <p:spPr/>
        <p:txBody>
          <a:bodyPr/>
          <a:lstStyle/>
          <a:p>
            <a:r>
              <a:rPr lang="en-US" dirty="0"/>
              <a:t>Forensic Investigation Process</a:t>
            </a:r>
          </a:p>
        </p:txBody>
      </p:sp>
      <p:sp>
        <p:nvSpPr>
          <p:cNvPr id="3" name="Content Placeholder 2">
            <a:extLst>
              <a:ext uri="{FF2B5EF4-FFF2-40B4-BE49-F238E27FC236}">
                <a16:creationId xmlns:a16="http://schemas.microsoft.com/office/drawing/2014/main" id="{02A3B7C8-5420-6C46-7234-8B2E00947660}"/>
              </a:ext>
            </a:extLst>
          </p:cNvPr>
          <p:cNvSpPr>
            <a:spLocks noGrp="1"/>
          </p:cNvSpPr>
          <p:nvPr>
            <p:ph idx="1"/>
          </p:nvPr>
        </p:nvSpPr>
        <p:spPr/>
        <p:txBody>
          <a:bodyPr/>
          <a:lstStyle/>
          <a:p>
            <a:r>
              <a:rPr lang="en-US" b="1" dirty="0"/>
              <a:t>Examination/Investigation Goal:</a:t>
            </a:r>
          </a:p>
          <a:p>
            <a:pPr lvl="1"/>
            <a:r>
              <a:rPr lang="en-US" dirty="0"/>
              <a:t>In digital forensics, the goal of examination and investigation is to </a:t>
            </a:r>
            <a:r>
              <a:rPr lang="en-US" dirty="0">
                <a:solidFill>
                  <a:srgbClr val="FF0000"/>
                </a:solidFill>
              </a:rPr>
              <a:t>uncover, preserve, and present</a:t>
            </a:r>
            <a:r>
              <a:rPr lang="en-US" dirty="0"/>
              <a:t> digital evidence in a way that is </a:t>
            </a:r>
            <a:r>
              <a:rPr lang="en-US" dirty="0">
                <a:solidFill>
                  <a:srgbClr val="00B0F0"/>
                </a:solidFill>
              </a:rPr>
              <a:t>scientifically valid, legally admissible, and forensically sound.</a:t>
            </a:r>
          </a:p>
          <a:p>
            <a:pPr lvl="1"/>
            <a:r>
              <a:rPr lang="en-US" dirty="0"/>
              <a:t>Investigators should have a clear idea about the goal of examination prior to conducting the investigation.</a:t>
            </a:r>
          </a:p>
          <a:p>
            <a:pPr lvl="1"/>
            <a:r>
              <a:rPr lang="en-US" dirty="0"/>
              <a:t>They should have an in depth technical understanding  of the inner working of what is being examined.</a:t>
            </a:r>
          </a:p>
          <a:p>
            <a:pPr lvl="1"/>
            <a:r>
              <a:rPr lang="en-US" dirty="0"/>
              <a:t>They should have the capability to take a  systematical approach to examine evidence based on the request made. </a:t>
            </a:r>
          </a:p>
        </p:txBody>
      </p:sp>
    </p:spTree>
    <p:extLst>
      <p:ext uri="{BB962C8B-B14F-4D97-AF65-F5344CB8AC3E}">
        <p14:creationId xmlns:p14="http://schemas.microsoft.com/office/powerpoint/2010/main" val="3829866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ABD30-7120-FB08-334B-FF0FB0F2A76B}"/>
              </a:ext>
            </a:extLst>
          </p:cNvPr>
          <p:cNvSpPr>
            <a:spLocks noGrp="1"/>
          </p:cNvSpPr>
          <p:nvPr>
            <p:ph type="title"/>
          </p:nvPr>
        </p:nvSpPr>
        <p:spPr/>
        <p:txBody>
          <a:bodyPr/>
          <a:lstStyle/>
          <a:p>
            <a:r>
              <a:rPr lang="en-US" dirty="0"/>
              <a:t>Forensic Investigation Process(Cont..)</a:t>
            </a:r>
          </a:p>
        </p:txBody>
      </p:sp>
      <p:sp>
        <p:nvSpPr>
          <p:cNvPr id="3" name="Content Placeholder 2">
            <a:extLst>
              <a:ext uri="{FF2B5EF4-FFF2-40B4-BE49-F238E27FC236}">
                <a16:creationId xmlns:a16="http://schemas.microsoft.com/office/drawing/2014/main" id="{D34985A0-5727-6B00-4EE7-78F04736DF1B}"/>
              </a:ext>
            </a:extLst>
          </p:cNvPr>
          <p:cNvSpPr>
            <a:spLocks noGrp="1"/>
          </p:cNvSpPr>
          <p:nvPr>
            <p:ph idx="1"/>
          </p:nvPr>
        </p:nvSpPr>
        <p:spPr/>
        <p:txBody>
          <a:bodyPr>
            <a:normAutofit/>
          </a:bodyPr>
          <a:lstStyle/>
          <a:p>
            <a:r>
              <a:rPr lang="en-US" b="1" dirty="0"/>
              <a:t>Hypothesis Formulation/Criteria</a:t>
            </a:r>
          </a:p>
          <a:p>
            <a:pPr lvl="1"/>
            <a:r>
              <a:rPr lang="en-US" dirty="0"/>
              <a:t>In digital forensics, a </a:t>
            </a:r>
            <a:r>
              <a:rPr lang="en-US" b="1" dirty="0"/>
              <a:t>hypothesis</a:t>
            </a:r>
            <a:r>
              <a:rPr lang="en-US" dirty="0"/>
              <a:t> </a:t>
            </a:r>
            <a:r>
              <a:rPr lang="en-US" b="1" dirty="0"/>
              <a:t>formulation</a:t>
            </a:r>
            <a:r>
              <a:rPr lang="en-US" dirty="0"/>
              <a:t> is a logical assumption made to </a:t>
            </a:r>
            <a:r>
              <a:rPr lang="en-US" b="1" dirty="0"/>
              <a:t>guide an investigation</a:t>
            </a:r>
            <a:r>
              <a:rPr lang="en-US" dirty="0"/>
              <a:t>. It helps examiners form a theory about </a:t>
            </a:r>
            <a:r>
              <a:rPr lang="en-US" b="1" dirty="0"/>
              <a:t>what happened, how it happened, and who was involved</a:t>
            </a:r>
            <a:r>
              <a:rPr lang="en-US" dirty="0"/>
              <a:t> — and then </a:t>
            </a:r>
            <a:r>
              <a:rPr lang="en-US" b="1" dirty="0"/>
              <a:t>test that theory</a:t>
            </a:r>
            <a:r>
              <a:rPr lang="en-US" dirty="0"/>
              <a:t> using evidence.</a:t>
            </a:r>
          </a:p>
          <a:p>
            <a:pPr lvl="1"/>
            <a:r>
              <a:rPr lang="en-US" dirty="0"/>
              <a:t>Instead of randomly searching through data, investigators ask:</a:t>
            </a:r>
          </a:p>
          <a:p>
            <a:pPr lvl="2"/>
            <a:r>
              <a:rPr lang="en-US" b="1" dirty="0">
                <a:solidFill>
                  <a:srgbClr val="FF0000"/>
                </a:solidFill>
              </a:rPr>
              <a:t>“What could have happened here?”</a:t>
            </a:r>
          </a:p>
          <a:p>
            <a:pPr lvl="1"/>
            <a:r>
              <a:rPr lang="en-US" dirty="0"/>
              <a:t>Then they build structured hypotheses to test that idea.</a:t>
            </a:r>
          </a:p>
          <a:p>
            <a:pPr lvl="1"/>
            <a:endParaRPr lang="en-US" dirty="0"/>
          </a:p>
          <a:p>
            <a:endParaRPr lang="en-US" dirty="0"/>
          </a:p>
        </p:txBody>
      </p:sp>
    </p:spTree>
    <p:extLst>
      <p:ext uri="{BB962C8B-B14F-4D97-AF65-F5344CB8AC3E}">
        <p14:creationId xmlns:p14="http://schemas.microsoft.com/office/powerpoint/2010/main" val="916999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28CFE-1649-6420-B7B1-BE08EB60286D}"/>
              </a:ext>
            </a:extLst>
          </p:cNvPr>
          <p:cNvSpPr>
            <a:spLocks noGrp="1"/>
          </p:cNvSpPr>
          <p:nvPr>
            <p:ph type="title"/>
          </p:nvPr>
        </p:nvSpPr>
        <p:spPr/>
        <p:txBody>
          <a:bodyPr/>
          <a:lstStyle/>
          <a:p>
            <a:r>
              <a:rPr lang="en-US" b="1" dirty="0"/>
              <a:t>Scenario 1:</a:t>
            </a:r>
            <a:br>
              <a:rPr lang="en-US" b="1" dirty="0"/>
            </a:br>
            <a:endParaRPr lang="en-US" dirty="0"/>
          </a:p>
        </p:txBody>
      </p:sp>
      <p:sp>
        <p:nvSpPr>
          <p:cNvPr id="3" name="Content Placeholder 2">
            <a:extLst>
              <a:ext uri="{FF2B5EF4-FFF2-40B4-BE49-F238E27FC236}">
                <a16:creationId xmlns:a16="http://schemas.microsoft.com/office/drawing/2014/main" id="{A85EAE12-B114-9BCD-8587-269CE1FBE0EF}"/>
              </a:ext>
            </a:extLst>
          </p:cNvPr>
          <p:cNvSpPr>
            <a:spLocks noGrp="1"/>
          </p:cNvSpPr>
          <p:nvPr>
            <p:ph idx="1"/>
          </p:nvPr>
        </p:nvSpPr>
        <p:spPr/>
        <p:txBody>
          <a:bodyPr>
            <a:normAutofit fontScale="40000" lnSpcReduction="20000"/>
          </a:bodyPr>
          <a:lstStyle/>
          <a:p>
            <a:pPr marL="0" indent="0">
              <a:buNone/>
            </a:pPr>
            <a:r>
              <a:rPr lang="en-US" sz="4000" dirty="0"/>
              <a:t>you’re investigating a suspect system to determine whether Dropbox was installed by an employee and possibly used for data exfiltration. The OS (Windows, macOS, Linux, etc.) influences where and how Dropbox leaves its traces (artifacts).</a:t>
            </a:r>
          </a:p>
          <a:p>
            <a:pPr marL="0" indent="0">
              <a:buNone/>
            </a:pPr>
            <a:r>
              <a:rPr lang="en-US" sz="4000" b="1" dirty="0">
                <a:solidFill>
                  <a:srgbClr val="00B0F0"/>
                </a:solidFill>
              </a:rPr>
              <a:t> </a:t>
            </a:r>
            <a:r>
              <a:rPr lang="en-US" sz="6000" b="1" dirty="0">
                <a:solidFill>
                  <a:srgbClr val="00B0F0"/>
                </a:solidFill>
              </a:rPr>
              <a:t>So, your hypothesis might be:</a:t>
            </a:r>
          </a:p>
          <a:p>
            <a:pPr marL="0" indent="0">
              <a:buNone/>
            </a:pPr>
            <a:r>
              <a:rPr lang="en-US" sz="4000" dirty="0"/>
              <a:t>“</a:t>
            </a:r>
            <a:r>
              <a:rPr lang="en-US" sz="4000" dirty="0">
                <a:solidFill>
                  <a:srgbClr val="FF0000"/>
                </a:solidFill>
              </a:rPr>
              <a:t>Dropbox was installed and used on the suspect’s device to transfer confidential files</a:t>
            </a:r>
            <a:r>
              <a:rPr lang="en-US" sz="4000" dirty="0"/>
              <a:t>.”</a:t>
            </a:r>
          </a:p>
          <a:p>
            <a:pPr marL="0" indent="0">
              <a:buNone/>
            </a:pPr>
            <a:r>
              <a:rPr lang="en-US" sz="4000" dirty="0"/>
              <a:t>But that’s too vague unless it’s OS-aware. </a:t>
            </a:r>
          </a:p>
          <a:p>
            <a:pPr marL="0" indent="0">
              <a:buNone/>
            </a:pPr>
            <a:r>
              <a:rPr lang="en-US" sz="4000" dirty="0"/>
              <a:t>So, during hypothesis formulation, you should refine your hypothesis like this:</a:t>
            </a:r>
          </a:p>
          <a:p>
            <a:pPr marL="0" indent="0">
              <a:buNone/>
            </a:pPr>
            <a:r>
              <a:rPr lang="en-US" sz="4000" dirty="0"/>
              <a:t>“</a:t>
            </a:r>
            <a:r>
              <a:rPr lang="en-US" sz="4000" dirty="0">
                <a:solidFill>
                  <a:srgbClr val="FF0000"/>
                </a:solidFill>
              </a:rPr>
              <a:t>Dropbox was installed on a Windows 10 system and used on June 12th to sync confidential documents.</a:t>
            </a:r>
            <a:r>
              <a:rPr lang="en-US" sz="4000" dirty="0"/>
              <a:t>”</a:t>
            </a:r>
          </a:p>
          <a:p>
            <a:pPr marL="0" indent="0">
              <a:buNone/>
            </a:pPr>
            <a:r>
              <a:rPr lang="en-US" sz="4000" b="1" dirty="0"/>
              <a:t> Why this matters:</a:t>
            </a:r>
          </a:p>
          <a:p>
            <a:pPr marL="0" indent="0">
              <a:buNone/>
            </a:pPr>
            <a:r>
              <a:rPr lang="en-US" sz="4000" dirty="0"/>
              <a:t>- Each OS stores Dropbox artifacts in different locations with different formats.</a:t>
            </a:r>
          </a:p>
          <a:p>
            <a:pPr marL="0" indent="0">
              <a:buNone/>
            </a:pPr>
            <a:r>
              <a:rPr lang="en-US" sz="4000" dirty="0"/>
              <a:t>- You’ll need to frame experiments that match the OS environment and use tools suited to extract those specific traces.</a:t>
            </a:r>
          </a:p>
          <a:p>
            <a:pPr marL="0" indent="0">
              <a:buNone/>
            </a:pPr>
            <a:r>
              <a:rPr lang="en-US" sz="4000" b="1" dirty="0"/>
              <a:t>🧪 In practice:</a:t>
            </a:r>
          </a:p>
          <a:p>
            <a:pPr marL="0" indent="0">
              <a:buNone/>
            </a:pPr>
            <a:r>
              <a:rPr lang="en-US" sz="4000" b="1" dirty="0"/>
              <a:t>-</a:t>
            </a:r>
            <a:r>
              <a:rPr lang="en-US" sz="4000" dirty="0"/>
              <a:t> If you formulate a hypothesis without considering the OS, you risk missing or misinterpreting artifacts.</a:t>
            </a:r>
          </a:p>
          <a:p>
            <a:pPr marL="0" indent="0">
              <a:buNone/>
            </a:pPr>
            <a:r>
              <a:rPr lang="en-US" sz="4000" dirty="0"/>
              <a:t>- A solid forensic hypothesis should specify conditions like the operating system, expected file paths, and timeframe of activity—so your testing is targeted and scientifically valid.</a:t>
            </a:r>
          </a:p>
          <a:p>
            <a:pPr marL="0" indent="0">
              <a:buNone/>
            </a:pPr>
            <a:endParaRPr lang="en-US" sz="4000" b="1" dirty="0"/>
          </a:p>
          <a:p>
            <a:endParaRPr lang="en-US" sz="4000" dirty="0"/>
          </a:p>
        </p:txBody>
      </p:sp>
    </p:spTree>
    <p:extLst>
      <p:ext uri="{BB962C8B-B14F-4D97-AF65-F5344CB8AC3E}">
        <p14:creationId xmlns:p14="http://schemas.microsoft.com/office/powerpoint/2010/main" val="279611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C91BD-87A2-1C07-EC90-D4E6843812F1}"/>
              </a:ext>
            </a:extLst>
          </p:cNvPr>
          <p:cNvSpPr>
            <a:spLocks noGrp="1"/>
          </p:cNvSpPr>
          <p:nvPr>
            <p:ph type="title"/>
          </p:nvPr>
        </p:nvSpPr>
        <p:spPr/>
        <p:txBody>
          <a:bodyPr/>
          <a:lstStyle/>
          <a:p>
            <a:r>
              <a:rPr lang="en-US" b="1" dirty="0"/>
              <a:t>Scenario 2:</a:t>
            </a:r>
            <a:endParaRPr lang="en-US" dirty="0"/>
          </a:p>
        </p:txBody>
      </p:sp>
      <p:sp>
        <p:nvSpPr>
          <p:cNvPr id="3" name="Content Placeholder 2">
            <a:extLst>
              <a:ext uri="{FF2B5EF4-FFF2-40B4-BE49-F238E27FC236}">
                <a16:creationId xmlns:a16="http://schemas.microsoft.com/office/drawing/2014/main" id="{410EF8B1-DE94-2DBD-14B5-013F91A2A237}"/>
              </a:ext>
            </a:extLst>
          </p:cNvPr>
          <p:cNvSpPr>
            <a:spLocks noGrp="1"/>
          </p:cNvSpPr>
          <p:nvPr>
            <p:ph idx="1"/>
          </p:nvPr>
        </p:nvSpPr>
        <p:spPr>
          <a:xfrm>
            <a:off x="774700" y="1394142"/>
            <a:ext cx="10515600" cy="4351338"/>
          </a:xfrm>
        </p:spPr>
        <p:txBody>
          <a:bodyPr/>
          <a:lstStyle/>
          <a:p>
            <a:pPr marL="0" indent="0">
              <a:buNone/>
            </a:pPr>
            <a:r>
              <a:rPr lang="en-US" sz="2400" b="1" dirty="0"/>
              <a:t>Case Background:</a:t>
            </a:r>
          </a:p>
          <a:p>
            <a:pPr marL="457200" lvl="1" indent="0">
              <a:buNone/>
            </a:pPr>
            <a:r>
              <a:rPr lang="en-US" dirty="0"/>
              <a:t>A company suspects that an employee, Alex, has </a:t>
            </a:r>
            <a:r>
              <a:rPr lang="en-US" b="1" dirty="0"/>
              <a:t>leaked confidential design documents</a:t>
            </a:r>
            <a:r>
              <a:rPr lang="en-US" dirty="0"/>
              <a:t> to a competitor. The company’s security team observed unusual file transfers from Alex’s workstation to a personal USB drive and frequent late-night logins.</a:t>
            </a:r>
          </a:p>
          <a:p>
            <a:pPr marL="0" indent="0">
              <a:buNone/>
            </a:pPr>
            <a:r>
              <a:rPr lang="en-US" sz="2400" b="1" dirty="0"/>
              <a:t>Digital Forensic Hypothesis:</a:t>
            </a:r>
          </a:p>
          <a:p>
            <a:pPr marL="457200" lvl="1" indent="0">
              <a:buNone/>
            </a:pPr>
            <a:r>
              <a:rPr lang="en-US" dirty="0"/>
              <a:t>"Alex copied proprietary design documents onto a USB drive on June 22 and sent them to a competitor via personal email using the company’s network.“</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155041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CE4FC-56B4-00EE-1050-0D553B123FE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468969E-FE64-EE63-D8D6-40CFAABBF68A}"/>
              </a:ext>
            </a:extLst>
          </p:cNvPr>
          <p:cNvSpPr>
            <a:spLocks noGrp="1"/>
          </p:cNvSpPr>
          <p:nvPr>
            <p:ph idx="1"/>
          </p:nvPr>
        </p:nvSpPr>
        <p:spPr/>
        <p:txBody>
          <a:bodyPr/>
          <a:lstStyle/>
          <a:p>
            <a:endParaRPr lang="en-US" dirty="0"/>
          </a:p>
          <a:p>
            <a:endParaRPr lang="en-US" dirty="0"/>
          </a:p>
        </p:txBody>
      </p:sp>
      <p:graphicFrame>
        <p:nvGraphicFramePr>
          <p:cNvPr id="7" name="Table 6">
            <a:extLst>
              <a:ext uri="{FF2B5EF4-FFF2-40B4-BE49-F238E27FC236}">
                <a16:creationId xmlns:a16="http://schemas.microsoft.com/office/drawing/2014/main" id="{9F5C9BBA-EA13-23E8-54A0-EC29D78A8A72}"/>
              </a:ext>
            </a:extLst>
          </p:cNvPr>
          <p:cNvGraphicFramePr>
            <a:graphicFrameLocks noGrp="1"/>
          </p:cNvGraphicFramePr>
          <p:nvPr>
            <p:extLst>
              <p:ext uri="{D42A27DB-BD31-4B8C-83A1-F6EECF244321}">
                <p14:modId xmlns:p14="http://schemas.microsoft.com/office/powerpoint/2010/main" val="1860536530"/>
              </p:ext>
            </p:extLst>
          </p:nvPr>
        </p:nvGraphicFramePr>
        <p:xfrm>
          <a:off x="990600" y="2219742"/>
          <a:ext cx="9969500" cy="4265192"/>
        </p:xfrm>
        <a:graphic>
          <a:graphicData uri="http://schemas.openxmlformats.org/drawingml/2006/table">
            <a:tbl>
              <a:tblPr firstRow="1" bandRow="1">
                <a:tableStyleId>{5C22544A-7EE6-4342-B048-85BDC9FD1C3A}</a:tableStyleId>
              </a:tblPr>
              <a:tblGrid>
                <a:gridCol w="3141806">
                  <a:extLst>
                    <a:ext uri="{9D8B030D-6E8A-4147-A177-3AD203B41FA5}">
                      <a16:colId xmlns:a16="http://schemas.microsoft.com/office/drawing/2014/main" val="912710558"/>
                    </a:ext>
                  </a:extLst>
                </a:gridCol>
                <a:gridCol w="3413847">
                  <a:extLst>
                    <a:ext uri="{9D8B030D-6E8A-4147-A177-3AD203B41FA5}">
                      <a16:colId xmlns:a16="http://schemas.microsoft.com/office/drawing/2014/main" val="3923220661"/>
                    </a:ext>
                  </a:extLst>
                </a:gridCol>
                <a:gridCol w="3413847">
                  <a:extLst>
                    <a:ext uri="{9D8B030D-6E8A-4147-A177-3AD203B41FA5}">
                      <a16:colId xmlns:a16="http://schemas.microsoft.com/office/drawing/2014/main" val="2333959527"/>
                    </a:ext>
                  </a:extLst>
                </a:gridCol>
              </a:tblGrid>
              <a:tr h="302649">
                <a:tc>
                  <a:txBody>
                    <a:bodyPr/>
                    <a:lstStyle/>
                    <a:p>
                      <a:r>
                        <a:rPr lang="en-US" dirty="0"/>
                        <a:t>Step</a:t>
                      </a:r>
                    </a:p>
                  </a:txBody>
                  <a:tcPr/>
                </a:tc>
                <a:tc>
                  <a:txBody>
                    <a:bodyPr/>
                    <a:lstStyle/>
                    <a:p>
                      <a:r>
                        <a:rPr lang="en-US" dirty="0"/>
                        <a:t>Evidence Source</a:t>
                      </a:r>
                    </a:p>
                  </a:txBody>
                  <a:tcPr/>
                </a:tc>
                <a:tc>
                  <a:txBody>
                    <a:bodyPr/>
                    <a:lstStyle/>
                    <a:p>
                      <a:r>
                        <a:rPr lang="en-US" dirty="0"/>
                        <a:t>Purpose</a:t>
                      </a:r>
                    </a:p>
                  </a:txBody>
                  <a:tcPr/>
                </a:tc>
                <a:extLst>
                  <a:ext uri="{0D108BD9-81ED-4DB2-BD59-A6C34878D82A}">
                    <a16:rowId xmlns:a16="http://schemas.microsoft.com/office/drawing/2014/main" val="2916942969"/>
                  </a:ext>
                </a:extLst>
              </a:tr>
              <a:tr h="746258">
                <a:tc>
                  <a:txBody>
                    <a:bodyPr/>
                    <a:lstStyle/>
                    <a:p>
                      <a:r>
                        <a:rPr lang="en-US" dirty="0"/>
                        <a:t>1. Examine USB Logs</a:t>
                      </a:r>
                    </a:p>
                  </a:txBody>
                  <a:tcPr/>
                </a:tc>
                <a:tc>
                  <a:txBody>
                    <a:bodyPr/>
                    <a:lstStyle/>
                    <a:p>
                      <a:r>
                        <a:rPr lang="en-US" dirty="0"/>
                        <a:t>System logs, registry entries</a:t>
                      </a:r>
                    </a:p>
                  </a:txBody>
                  <a:tcPr/>
                </a:tc>
                <a:tc>
                  <a:txBody>
                    <a:bodyPr/>
                    <a:lstStyle/>
                    <a:p>
                      <a:r>
                        <a:rPr lang="en-US" dirty="0"/>
                        <a:t>Confirm if a USB was inserted and used on June 22</a:t>
                      </a:r>
                    </a:p>
                  </a:txBody>
                  <a:tcPr/>
                </a:tc>
                <a:extLst>
                  <a:ext uri="{0D108BD9-81ED-4DB2-BD59-A6C34878D82A}">
                    <a16:rowId xmlns:a16="http://schemas.microsoft.com/office/drawing/2014/main" val="2392587156"/>
                  </a:ext>
                </a:extLst>
              </a:tr>
              <a:tr h="746258">
                <a:tc>
                  <a:txBody>
                    <a:bodyPr/>
                    <a:lstStyle/>
                    <a:p>
                      <a:r>
                        <a:rPr lang="en-US" dirty="0"/>
                        <a:t>2. 2. Check file access history</a:t>
                      </a:r>
                    </a:p>
                  </a:txBody>
                  <a:tcPr/>
                </a:tc>
                <a:tc>
                  <a:txBody>
                    <a:bodyPr/>
                    <a:lstStyle/>
                    <a:p>
                      <a:r>
                        <a:rPr lang="en-US" dirty="0"/>
                        <a:t>File System Metadata</a:t>
                      </a:r>
                    </a:p>
                  </a:txBody>
                  <a:tcPr/>
                </a:tc>
                <a:tc>
                  <a:txBody>
                    <a:bodyPr/>
                    <a:lstStyle/>
                    <a:p>
                      <a:r>
                        <a:rPr lang="en-US" dirty="0"/>
                        <a:t>See if confidential documents were opened or copied</a:t>
                      </a:r>
                    </a:p>
                  </a:txBody>
                  <a:tcPr/>
                </a:tc>
                <a:extLst>
                  <a:ext uri="{0D108BD9-81ED-4DB2-BD59-A6C34878D82A}">
                    <a16:rowId xmlns:a16="http://schemas.microsoft.com/office/drawing/2014/main" val="3342137610"/>
                  </a:ext>
                </a:extLst>
              </a:tr>
              <a:tr h="746258">
                <a:tc>
                  <a:txBody>
                    <a:bodyPr/>
                    <a:lstStyle/>
                    <a:p>
                      <a:r>
                        <a:rPr lang="en-US" dirty="0"/>
                        <a:t>3. Analyze Network Logs</a:t>
                      </a:r>
                    </a:p>
                  </a:txBody>
                  <a:tcPr/>
                </a:tc>
                <a:tc>
                  <a:txBody>
                    <a:bodyPr/>
                    <a:lstStyle/>
                    <a:p>
                      <a:r>
                        <a:rPr lang="en-US" dirty="0"/>
                        <a:t>Firewall/Proxy Logs</a:t>
                      </a:r>
                    </a:p>
                  </a:txBody>
                  <a:tcPr/>
                </a:tc>
                <a:tc>
                  <a:txBody>
                    <a:bodyPr/>
                    <a:lstStyle/>
                    <a:p>
                      <a:r>
                        <a:rPr lang="en-US" dirty="0"/>
                        <a:t>Check for connections to personal email or suspicious domains</a:t>
                      </a:r>
                    </a:p>
                  </a:txBody>
                  <a:tcPr/>
                </a:tc>
                <a:extLst>
                  <a:ext uri="{0D108BD9-81ED-4DB2-BD59-A6C34878D82A}">
                    <a16:rowId xmlns:a16="http://schemas.microsoft.com/office/drawing/2014/main" val="939359652"/>
                  </a:ext>
                </a:extLst>
              </a:tr>
              <a:tr h="746258">
                <a:tc>
                  <a:txBody>
                    <a:bodyPr/>
                    <a:lstStyle/>
                    <a:p>
                      <a:r>
                        <a:rPr lang="en-US" dirty="0"/>
                        <a:t>4. Review e-mail contents</a:t>
                      </a:r>
                    </a:p>
                  </a:txBody>
                  <a:tcPr/>
                </a:tc>
                <a:tc>
                  <a:txBody>
                    <a:bodyPr/>
                    <a:lstStyle/>
                    <a:p>
                      <a:pPr>
                        <a:buNone/>
                      </a:pPr>
                      <a:r>
                        <a:rPr lang="en-US" dirty="0"/>
                        <a:t>E-mail achieved (if available)</a:t>
                      </a:r>
                    </a:p>
                  </a:txBody>
                  <a:tcPr anchor="ctr"/>
                </a:tc>
                <a:tc>
                  <a:txBody>
                    <a:bodyPr/>
                    <a:lstStyle/>
                    <a:p>
                      <a:r>
                        <a:rPr lang="en-US" dirty="0"/>
                        <a:t>Look for attachments sent to external addresses</a:t>
                      </a:r>
                    </a:p>
                  </a:txBody>
                  <a:tcPr/>
                </a:tc>
                <a:extLst>
                  <a:ext uri="{0D108BD9-81ED-4DB2-BD59-A6C34878D82A}">
                    <a16:rowId xmlns:a16="http://schemas.microsoft.com/office/drawing/2014/main" val="2942359353"/>
                  </a:ext>
                </a:extLst>
              </a:tr>
              <a:tr h="746258">
                <a:tc>
                  <a:txBody>
                    <a:bodyPr/>
                    <a:lstStyle/>
                    <a:p>
                      <a:r>
                        <a:rPr lang="en-US" dirty="0"/>
                        <a:t>5. Verify timestamps and user activity</a:t>
                      </a:r>
                    </a:p>
                  </a:txBody>
                  <a:tcPr/>
                </a:tc>
                <a:tc>
                  <a:txBody>
                    <a:bodyPr/>
                    <a:lstStyle/>
                    <a:p>
                      <a:r>
                        <a:rPr lang="en-US" dirty="0"/>
                        <a:t>System Logs, login records</a:t>
                      </a:r>
                    </a:p>
                  </a:txBody>
                  <a:tcPr/>
                </a:tc>
                <a:tc>
                  <a:txBody>
                    <a:bodyPr/>
                    <a:lstStyle/>
                    <a:p>
                      <a:r>
                        <a:rPr lang="en-US" dirty="0"/>
                        <a:t>Match activity to Alex’s account during the suspicious time</a:t>
                      </a:r>
                    </a:p>
                  </a:txBody>
                  <a:tcPr/>
                </a:tc>
                <a:extLst>
                  <a:ext uri="{0D108BD9-81ED-4DB2-BD59-A6C34878D82A}">
                    <a16:rowId xmlns:a16="http://schemas.microsoft.com/office/drawing/2014/main" val="946103754"/>
                  </a:ext>
                </a:extLst>
              </a:tr>
            </a:tbl>
          </a:graphicData>
        </a:graphic>
      </p:graphicFrame>
      <p:sp>
        <p:nvSpPr>
          <p:cNvPr id="5" name="TextBox 4">
            <a:extLst>
              <a:ext uri="{FF2B5EF4-FFF2-40B4-BE49-F238E27FC236}">
                <a16:creationId xmlns:a16="http://schemas.microsoft.com/office/drawing/2014/main" id="{23D4E0CC-6111-491A-C7FD-303E43159012}"/>
              </a:ext>
            </a:extLst>
          </p:cNvPr>
          <p:cNvSpPr txBox="1"/>
          <p:nvPr/>
        </p:nvSpPr>
        <p:spPr>
          <a:xfrm>
            <a:off x="736600" y="1748909"/>
            <a:ext cx="6096000" cy="369332"/>
          </a:xfrm>
          <a:prstGeom prst="rect">
            <a:avLst/>
          </a:prstGeom>
          <a:noFill/>
        </p:spPr>
        <p:txBody>
          <a:bodyPr wrap="square">
            <a:spAutoFit/>
          </a:bodyPr>
          <a:lstStyle/>
          <a:p>
            <a:pPr marL="0" indent="0">
              <a:buNone/>
            </a:pPr>
            <a:r>
              <a:rPr lang="en-US" sz="1800" b="1" dirty="0"/>
              <a:t>To Test the Hypothesis, Investigators Will:</a:t>
            </a:r>
          </a:p>
        </p:txBody>
      </p:sp>
    </p:spTree>
    <p:extLst>
      <p:ext uri="{BB962C8B-B14F-4D97-AF65-F5344CB8AC3E}">
        <p14:creationId xmlns:p14="http://schemas.microsoft.com/office/powerpoint/2010/main" val="3404890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07398-1D84-71CD-31E8-B2D35A3346E0}"/>
              </a:ext>
            </a:extLst>
          </p:cNvPr>
          <p:cNvSpPr>
            <a:spLocks noGrp="1"/>
          </p:cNvSpPr>
          <p:nvPr>
            <p:ph type="title"/>
          </p:nvPr>
        </p:nvSpPr>
        <p:spPr/>
        <p:txBody>
          <a:bodyPr/>
          <a:lstStyle/>
          <a:p>
            <a:r>
              <a:rPr lang="en-US" dirty="0"/>
              <a:t>Forensic Investigation Process(Cont..)</a:t>
            </a:r>
          </a:p>
        </p:txBody>
      </p:sp>
      <p:sp>
        <p:nvSpPr>
          <p:cNvPr id="3" name="Content Placeholder 2">
            <a:extLst>
              <a:ext uri="{FF2B5EF4-FFF2-40B4-BE49-F238E27FC236}">
                <a16:creationId xmlns:a16="http://schemas.microsoft.com/office/drawing/2014/main" id="{A5BD085A-7609-B242-23EF-4ECB61BC9E01}"/>
              </a:ext>
            </a:extLst>
          </p:cNvPr>
          <p:cNvSpPr>
            <a:spLocks noGrp="1"/>
          </p:cNvSpPr>
          <p:nvPr>
            <p:ph idx="1"/>
          </p:nvPr>
        </p:nvSpPr>
        <p:spPr/>
        <p:txBody>
          <a:bodyPr>
            <a:normAutofit fontScale="70000" lnSpcReduction="20000"/>
          </a:bodyPr>
          <a:lstStyle/>
          <a:p>
            <a:r>
              <a:rPr lang="en-US" sz="3400" b="1" dirty="0"/>
              <a:t>Experimental Design:</a:t>
            </a:r>
          </a:p>
          <a:p>
            <a:pPr lvl="1"/>
            <a:r>
              <a:rPr lang="en-US" dirty="0"/>
              <a:t>After hypothesis formulation, frame an experiment to test the hypothesis.</a:t>
            </a:r>
          </a:p>
          <a:p>
            <a:pPr lvl="1"/>
            <a:r>
              <a:rPr lang="en-US" dirty="0"/>
              <a:t>This involves:</a:t>
            </a:r>
          </a:p>
          <a:p>
            <a:pPr lvl="2"/>
            <a:r>
              <a:rPr lang="en-US" b="1" dirty="0"/>
              <a:t>Defining the test environment:</a:t>
            </a:r>
          </a:p>
          <a:p>
            <a:pPr lvl="3"/>
            <a:r>
              <a:rPr lang="en-US" dirty="0"/>
              <a:t>Set up a system that closely resembles the suspect’s device or environment.</a:t>
            </a:r>
          </a:p>
          <a:p>
            <a:pPr lvl="3"/>
            <a:r>
              <a:rPr lang="en-US" dirty="0"/>
              <a:t>Match OS, software versions, and configuration.</a:t>
            </a:r>
          </a:p>
          <a:p>
            <a:pPr lvl="2"/>
            <a:r>
              <a:rPr lang="en-US" b="1" dirty="0"/>
              <a:t>Selecting the forensic tool:</a:t>
            </a:r>
          </a:p>
          <a:p>
            <a:pPr lvl="3"/>
            <a:r>
              <a:rPr lang="en-US" dirty="0"/>
              <a:t>Choose validated tools (e.g., Autopsy, FTK, Magnet AXIOM) that can extract and analyze relevant artifacts.</a:t>
            </a:r>
          </a:p>
          <a:p>
            <a:pPr lvl="3"/>
            <a:r>
              <a:rPr lang="en-US" dirty="0"/>
              <a:t>- Use multiple tools to cross-verify results for reliability.</a:t>
            </a:r>
          </a:p>
          <a:p>
            <a:pPr lvl="2"/>
            <a:r>
              <a:rPr lang="en-US" b="1" dirty="0"/>
              <a:t>Identifying Variables and Controls:</a:t>
            </a:r>
          </a:p>
          <a:p>
            <a:pPr lvl="3"/>
            <a:r>
              <a:rPr lang="en-US" dirty="0"/>
              <a:t>Variables: What you expect to change or observe (e.g., presence of Dropbox artifacts).</a:t>
            </a:r>
          </a:p>
          <a:p>
            <a:pPr lvl="3"/>
            <a:r>
              <a:rPr lang="en-US" dirty="0"/>
              <a:t>- Controls: Conditions that remain constant to ensure fair testing.</a:t>
            </a:r>
          </a:p>
          <a:p>
            <a:pPr lvl="2"/>
            <a:r>
              <a:rPr lang="en-US" b="1" dirty="0"/>
              <a:t>Executing the Experiment:</a:t>
            </a:r>
          </a:p>
          <a:p>
            <a:pPr lvl="3"/>
            <a:r>
              <a:rPr lang="en-US" dirty="0"/>
              <a:t>Perform actions that simulate the suspected behavior</a:t>
            </a:r>
          </a:p>
          <a:p>
            <a:pPr lvl="2"/>
            <a:r>
              <a:rPr lang="en-US" b="1" dirty="0"/>
              <a:t>Collect and Analyze the Evidence:</a:t>
            </a:r>
          </a:p>
          <a:p>
            <a:pPr lvl="3"/>
            <a:r>
              <a:rPr lang="en-US" dirty="0"/>
              <a:t>- Examine logs, file paths, registry entries, timestamps, and metadata.</a:t>
            </a:r>
          </a:p>
          <a:p>
            <a:pPr lvl="3"/>
            <a:r>
              <a:rPr lang="en-US" dirty="0"/>
              <a:t>- Compare findings against the hypothesis.</a:t>
            </a:r>
          </a:p>
          <a:p>
            <a:pPr lvl="2"/>
            <a:r>
              <a:rPr lang="en-US" dirty="0"/>
              <a:t> </a:t>
            </a:r>
            <a:r>
              <a:rPr lang="en-US" b="1" dirty="0"/>
              <a:t>Reviewing results</a:t>
            </a:r>
          </a:p>
          <a:p>
            <a:pPr lvl="3"/>
            <a:r>
              <a:rPr lang="en-US" dirty="0"/>
              <a:t>- Determine whether the evidence supports or refutes the hypothesis.</a:t>
            </a:r>
          </a:p>
          <a:p>
            <a:pPr marL="1371600" lvl="3" indent="0">
              <a:buNone/>
            </a:pPr>
            <a:endParaRPr lang="en-US" dirty="0"/>
          </a:p>
        </p:txBody>
      </p:sp>
    </p:spTree>
    <p:extLst>
      <p:ext uri="{BB962C8B-B14F-4D97-AF65-F5344CB8AC3E}">
        <p14:creationId xmlns:p14="http://schemas.microsoft.com/office/powerpoint/2010/main" val="3595428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E7259-51BA-DCF3-728A-08E414F69C37}"/>
              </a:ext>
            </a:extLst>
          </p:cNvPr>
          <p:cNvSpPr>
            <a:spLocks noGrp="1"/>
          </p:cNvSpPr>
          <p:nvPr>
            <p:ph type="title"/>
          </p:nvPr>
        </p:nvSpPr>
        <p:spPr/>
        <p:txBody>
          <a:bodyPr/>
          <a:lstStyle/>
          <a:p>
            <a:r>
              <a:rPr lang="en-US" dirty="0"/>
              <a:t>Forensic Investigation Process(Cont..)</a:t>
            </a:r>
          </a:p>
        </p:txBody>
      </p:sp>
      <p:sp>
        <p:nvSpPr>
          <p:cNvPr id="3" name="Content Placeholder 2">
            <a:extLst>
              <a:ext uri="{FF2B5EF4-FFF2-40B4-BE49-F238E27FC236}">
                <a16:creationId xmlns:a16="http://schemas.microsoft.com/office/drawing/2014/main" id="{AB2B7A81-0A3D-1A8C-E969-78106DB15CFD}"/>
              </a:ext>
            </a:extLst>
          </p:cNvPr>
          <p:cNvSpPr>
            <a:spLocks noGrp="1"/>
          </p:cNvSpPr>
          <p:nvPr>
            <p:ph idx="1"/>
          </p:nvPr>
        </p:nvSpPr>
        <p:spPr/>
        <p:txBody>
          <a:bodyPr/>
          <a:lstStyle/>
          <a:p>
            <a:pPr marL="0" indent="0">
              <a:buNone/>
            </a:pPr>
            <a:endParaRPr lang="en-US" dirty="0"/>
          </a:p>
          <a:p>
            <a:endParaRPr lang="en-US" dirty="0"/>
          </a:p>
        </p:txBody>
      </p:sp>
      <p:pic>
        <p:nvPicPr>
          <p:cNvPr id="5" name="Picture 4">
            <a:extLst>
              <a:ext uri="{FF2B5EF4-FFF2-40B4-BE49-F238E27FC236}">
                <a16:creationId xmlns:a16="http://schemas.microsoft.com/office/drawing/2014/main" id="{6660BC8D-0590-2D72-FEC6-DE495BF799AA}"/>
              </a:ext>
            </a:extLst>
          </p:cNvPr>
          <p:cNvPicPr>
            <a:picLocks noChangeAspect="1"/>
          </p:cNvPicPr>
          <p:nvPr/>
        </p:nvPicPr>
        <p:blipFill>
          <a:blip r:embed="rId2"/>
          <a:stretch>
            <a:fillRect/>
          </a:stretch>
        </p:blipFill>
        <p:spPr>
          <a:xfrm>
            <a:off x="953068" y="2340905"/>
            <a:ext cx="10515600" cy="2979152"/>
          </a:xfrm>
          <a:prstGeom prst="rect">
            <a:avLst/>
          </a:prstGeom>
        </p:spPr>
      </p:pic>
    </p:spTree>
    <p:extLst>
      <p:ext uri="{BB962C8B-B14F-4D97-AF65-F5344CB8AC3E}">
        <p14:creationId xmlns:p14="http://schemas.microsoft.com/office/powerpoint/2010/main" val="5924529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1536</TotalTime>
  <Words>3318</Words>
  <Application>Microsoft Office PowerPoint</Application>
  <PresentationFormat>Widescreen</PresentationFormat>
  <Paragraphs>226</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Aptos</vt:lpstr>
      <vt:lpstr>Aptos Display</vt:lpstr>
      <vt:lpstr>Arial</vt:lpstr>
      <vt:lpstr>Office Theme</vt:lpstr>
      <vt:lpstr>Digital Forensic Part-II COMPUTER FORENSIC INVESTIGATION PROCESS</vt:lpstr>
      <vt:lpstr>Understanding the Forensic Investigation Process &amp; its Importance</vt:lpstr>
      <vt:lpstr>Forensic Investigation Process</vt:lpstr>
      <vt:lpstr>Forensic Investigation Process(Cont..)</vt:lpstr>
      <vt:lpstr>Scenario 1: </vt:lpstr>
      <vt:lpstr>Scenario 2:</vt:lpstr>
      <vt:lpstr>PowerPoint Presentation</vt:lpstr>
      <vt:lpstr>Forensic Investigation Process(Cont..)</vt:lpstr>
      <vt:lpstr>Forensic Investigation Process(Cont..)</vt:lpstr>
      <vt:lpstr>Forensic Investigation Process(Cont..)</vt:lpstr>
      <vt:lpstr>Forensic Investigation Process on Scenario 2</vt:lpstr>
      <vt:lpstr>Forensic Investigation Process on Scenario 2(Cont..)</vt:lpstr>
      <vt:lpstr>Forensic Investigation Process on Scenario 2(Cont..)</vt:lpstr>
      <vt:lpstr>Steps of Forensic Investigation Process</vt:lpstr>
      <vt:lpstr>Step One: Identification</vt:lpstr>
      <vt:lpstr>PowerPoint Presentation</vt:lpstr>
      <vt:lpstr>Primary Methods of Forensic Collections</vt:lpstr>
      <vt:lpstr>Step Two: Preservation</vt:lpstr>
      <vt:lpstr>Chain of Custody</vt:lpstr>
      <vt:lpstr>Step Three: Analysis</vt:lpstr>
      <vt:lpstr>How Investigators use Forensic Analysis Tools</vt:lpstr>
      <vt:lpstr>PowerPoint Presentation</vt:lpstr>
      <vt:lpstr>Step Four: Documentation</vt:lpstr>
      <vt:lpstr>Step Five: Presentation</vt:lpstr>
      <vt:lpstr>Best Practices for Presenting Investigatory Results </vt:lpstr>
      <vt:lpstr>Importance of the Forensic Investigation Process</vt:lpstr>
      <vt:lpstr>PowerPoint Presentation</vt:lpstr>
      <vt:lpstr>Understanding the Investigation Phase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Risala Khan</dc:creator>
  <cp:lastModifiedBy>Risala Khan</cp:lastModifiedBy>
  <cp:revision>22</cp:revision>
  <dcterms:created xsi:type="dcterms:W3CDTF">2025-07-08T15:03:25Z</dcterms:created>
  <dcterms:modified xsi:type="dcterms:W3CDTF">2025-07-09T16:40:07Z</dcterms:modified>
</cp:coreProperties>
</file>