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65" r:id="rId4"/>
    <p:sldId id="258" r:id="rId5"/>
    <p:sldId id="277" r:id="rId6"/>
    <p:sldId id="259" r:id="rId7"/>
    <p:sldId id="260" r:id="rId8"/>
    <p:sldId id="261" r:id="rId9"/>
    <p:sldId id="262" r:id="rId10"/>
    <p:sldId id="263" r:id="rId11"/>
    <p:sldId id="264" r:id="rId12"/>
    <p:sldId id="266" r:id="rId13"/>
    <p:sldId id="267" r:id="rId14"/>
    <p:sldId id="268" r:id="rId15"/>
    <p:sldId id="269" r:id="rId16"/>
    <p:sldId id="270" r:id="rId17"/>
    <p:sldId id="271" r:id="rId18"/>
    <p:sldId id="272" r:id="rId19"/>
    <p:sldId id="273" r:id="rId20"/>
    <p:sldId id="274" r:id="rId21"/>
    <p:sldId id="275" r:id="rId22"/>
    <p:sldId id="278" r:id="rId23"/>
    <p:sldId id="276" r:id="rId24"/>
    <p:sldId id="279" r:id="rId25"/>
    <p:sldId id="280" r:id="rId26"/>
    <p:sldId id="281" r:id="rId27"/>
    <p:sldId id="282" r:id="rId28"/>
    <p:sldId id="300"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AC210-0001-4F23-B7CF-7E30FF91C0C6}" type="datetimeFigureOut">
              <a:rPr lang="en-US" smtClean="0"/>
              <a:t>6/17/2025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89A8C-CA5C-453F-A7E8-4C502D19728B}" type="slidenum">
              <a:rPr lang="en-US" smtClean="0"/>
              <a:t>‹#›</a:t>
            </a:fld>
            <a:endParaRPr lang="en-US"/>
          </a:p>
        </p:txBody>
      </p:sp>
    </p:spTree>
    <p:extLst>
      <p:ext uri="{BB962C8B-B14F-4D97-AF65-F5344CB8AC3E}">
        <p14:creationId xmlns:p14="http://schemas.microsoft.com/office/powerpoint/2010/main" val="3766002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9CB9-5FC8-E78E-6D74-9BD128AE79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66BEBB-F6B2-C002-FB79-7058965649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531375-88AC-6B80-107B-77C12CAFA501}"/>
              </a:ext>
            </a:extLst>
          </p:cNvPr>
          <p:cNvSpPr>
            <a:spLocks noGrp="1"/>
          </p:cNvSpPr>
          <p:nvPr>
            <p:ph type="dt" sz="half" idx="10"/>
          </p:nvPr>
        </p:nvSpPr>
        <p:spPr/>
        <p:txBody>
          <a:bodyPr/>
          <a:lstStyle/>
          <a:p>
            <a:fld id="{F885A735-6200-44B2-903C-FB6D7D24E06E}" type="datetime1">
              <a:rPr lang="en-US" smtClean="0"/>
              <a:t>6/17/2025</a:t>
            </a:fld>
            <a:endParaRPr lang="en-US"/>
          </a:p>
        </p:txBody>
      </p:sp>
      <p:sp>
        <p:nvSpPr>
          <p:cNvPr id="5" name="Footer Placeholder 4">
            <a:extLst>
              <a:ext uri="{FF2B5EF4-FFF2-40B4-BE49-F238E27FC236}">
                <a16:creationId xmlns:a16="http://schemas.microsoft.com/office/drawing/2014/main" id="{DC3DEC51-0ADC-0DFD-D3AB-92B6B5E56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A903C-EC18-CC5E-DD37-9D923AC1A255}"/>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854483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B4B8-DF61-3030-60B9-2D9F8E4509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2619A9-BBAA-DAC8-0E24-947823A8A5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2FF8B-9112-2579-8262-9CF19AF2F0CC}"/>
              </a:ext>
            </a:extLst>
          </p:cNvPr>
          <p:cNvSpPr>
            <a:spLocks noGrp="1"/>
          </p:cNvSpPr>
          <p:nvPr>
            <p:ph type="dt" sz="half" idx="10"/>
          </p:nvPr>
        </p:nvSpPr>
        <p:spPr/>
        <p:txBody>
          <a:bodyPr/>
          <a:lstStyle/>
          <a:p>
            <a:fld id="{F40FE37C-D2AA-4F25-8AFD-6B87ED3EF931}" type="datetime1">
              <a:rPr lang="en-US" smtClean="0"/>
              <a:t>6/17/2025</a:t>
            </a:fld>
            <a:endParaRPr lang="en-US"/>
          </a:p>
        </p:txBody>
      </p:sp>
      <p:sp>
        <p:nvSpPr>
          <p:cNvPr id="5" name="Footer Placeholder 4">
            <a:extLst>
              <a:ext uri="{FF2B5EF4-FFF2-40B4-BE49-F238E27FC236}">
                <a16:creationId xmlns:a16="http://schemas.microsoft.com/office/drawing/2014/main" id="{D801D3BC-372D-F451-18F1-B2E6BA35BC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CB424-B043-CC3A-1D15-8B393E87D946}"/>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3316890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C52FD4-961C-22F6-F03B-E3049F4BF4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0B0A0F-D11E-C5E5-D771-5B02BD802D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E7D18-8577-5B84-9422-1281829EF86D}"/>
              </a:ext>
            </a:extLst>
          </p:cNvPr>
          <p:cNvSpPr>
            <a:spLocks noGrp="1"/>
          </p:cNvSpPr>
          <p:nvPr>
            <p:ph type="dt" sz="half" idx="10"/>
          </p:nvPr>
        </p:nvSpPr>
        <p:spPr/>
        <p:txBody>
          <a:bodyPr/>
          <a:lstStyle/>
          <a:p>
            <a:fld id="{2F104043-05D2-4122-BA3C-A667C965A7E1}" type="datetime1">
              <a:rPr lang="en-US" smtClean="0"/>
              <a:t>6/17/2025</a:t>
            </a:fld>
            <a:endParaRPr lang="en-US"/>
          </a:p>
        </p:txBody>
      </p:sp>
      <p:sp>
        <p:nvSpPr>
          <p:cNvPr id="5" name="Footer Placeholder 4">
            <a:extLst>
              <a:ext uri="{FF2B5EF4-FFF2-40B4-BE49-F238E27FC236}">
                <a16:creationId xmlns:a16="http://schemas.microsoft.com/office/drawing/2014/main" id="{F5FA4E4D-C6C2-A218-CF5D-87D0F4E2D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5D00C-184F-8F03-7241-12F1AE7B2BB2}"/>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182337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13BE9-4299-793E-4595-25B8FF0B4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1D1892-2FED-D793-F7F8-46C594806A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BE5AF5-DD77-EC9C-63C4-3CCE74120D0C}"/>
              </a:ext>
            </a:extLst>
          </p:cNvPr>
          <p:cNvSpPr>
            <a:spLocks noGrp="1"/>
          </p:cNvSpPr>
          <p:nvPr>
            <p:ph type="dt" sz="half" idx="10"/>
          </p:nvPr>
        </p:nvSpPr>
        <p:spPr/>
        <p:txBody>
          <a:bodyPr/>
          <a:lstStyle/>
          <a:p>
            <a:fld id="{5F559CA3-2C3D-48E5-A8AE-C6BA14AB428E}" type="datetime1">
              <a:rPr lang="en-US" smtClean="0"/>
              <a:t>6/17/2025</a:t>
            </a:fld>
            <a:endParaRPr lang="en-US"/>
          </a:p>
        </p:txBody>
      </p:sp>
      <p:sp>
        <p:nvSpPr>
          <p:cNvPr id="5" name="Footer Placeholder 4">
            <a:extLst>
              <a:ext uri="{FF2B5EF4-FFF2-40B4-BE49-F238E27FC236}">
                <a16:creationId xmlns:a16="http://schemas.microsoft.com/office/drawing/2014/main" id="{7B0ED837-F8DA-9A1D-59BE-CBE3BB314C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04142-34F9-CC3C-F9F8-483E440F307C}"/>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238818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C75B-AD29-E495-8A9B-502F5FA2A8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90EE9E-0F6D-30AC-42E5-A6DD013F73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44F191-784E-8603-E0A6-1963DBED92F6}"/>
              </a:ext>
            </a:extLst>
          </p:cNvPr>
          <p:cNvSpPr>
            <a:spLocks noGrp="1"/>
          </p:cNvSpPr>
          <p:nvPr>
            <p:ph type="dt" sz="half" idx="10"/>
          </p:nvPr>
        </p:nvSpPr>
        <p:spPr/>
        <p:txBody>
          <a:bodyPr/>
          <a:lstStyle/>
          <a:p>
            <a:fld id="{A99FB00C-774C-41A3-88A3-BB65A27C28DB}" type="datetime1">
              <a:rPr lang="en-US" smtClean="0"/>
              <a:t>6/17/2025</a:t>
            </a:fld>
            <a:endParaRPr lang="en-US"/>
          </a:p>
        </p:txBody>
      </p:sp>
      <p:sp>
        <p:nvSpPr>
          <p:cNvPr id="5" name="Footer Placeholder 4">
            <a:extLst>
              <a:ext uri="{FF2B5EF4-FFF2-40B4-BE49-F238E27FC236}">
                <a16:creationId xmlns:a16="http://schemas.microsoft.com/office/drawing/2014/main" id="{F19D90F0-86AF-B83B-99F2-AA64A40277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CF9497-BCD4-D6F7-E55D-900E36111E92}"/>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161490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F9E7-6079-D528-8D6F-6FB76221B4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FFA888-872C-6201-1F61-0A28EC7E7B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6B4FBD-24AB-DFA2-07E7-1856DD14CA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954754-A631-DD44-AD48-1ACE4B47CF62}"/>
              </a:ext>
            </a:extLst>
          </p:cNvPr>
          <p:cNvSpPr>
            <a:spLocks noGrp="1"/>
          </p:cNvSpPr>
          <p:nvPr>
            <p:ph type="dt" sz="half" idx="10"/>
          </p:nvPr>
        </p:nvSpPr>
        <p:spPr/>
        <p:txBody>
          <a:bodyPr/>
          <a:lstStyle/>
          <a:p>
            <a:fld id="{4FA190E2-E068-43AA-A9AE-55B449A27C6D}" type="datetime1">
              <a:rPr lang="en-US" smtClean="0"/>
              <a:t>6/17/2025</a:t>
            </a:fld>
            <a:endParaRPr lang="en-US"/>
          </a:p>
        </p:txBody>
      </p:sp>
      <p:sp>
        <p:nvSpPr>
          <p:cNvPr id="6" name="Footer Placeholder 5">
            <a:extLst>
              <a:ext uri="{FF2B5EF4-FFF2-40B4-BE49-F238E27FC236}">
                <a16:creationId xmlns:a16="http://schemas.microsoft.com/office/drawing/2014/main" id="{EEE4F0C2-851A-0956-1772-8CDBB60971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76C2F-D7FC-D816-5C38-1221AD460483}"/>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329130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F599-9DF5-E9B9-B18B-F4AE5D65FE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8359CC-3D34-568F-6932-51F0A84FD3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8E2B99-055B-7FA0-51DD-C42873DC89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13F941-C4A3-ABDE-79A5-F0F028C019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AA4FBC-7AE2-9DE2-7E4E-2AE2BBBC06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8C960A-8EDE-F4DE-C6D7-80B056F22B43}"/>
              </a:ext>
            </a:extLst>
          </p:cNvPr>
          <p:cNvSpPr>
            <a:spLocks noGrp="1"/>
          </p:cNvSpPr>
          <p:nvPr>
            <p:ph type="dt" sz="half" idx="10"/>
          </p:nvPr>
        </p:nvSpPr>
        <p:spPr/>
        <p:txBody>
          <a:bodyPr/>
          <a:lstStyle/>
          <a:p>
            <a:fld id="{34D4935A-7630-4902-A892-687609137586}" type="datetime1">
              <a:rPr lang="en-US" smtClean="0"/>
              <a:t>6/17/2025</a:t>
            </a:fld>
            <a:endParaRPr lang="en-US"/>
          </a:p>
        </p:txBody>
      </p:sp>
      <p:sp>
        <p:nvSpPr>
          <p:cNvPr id="8" name="Footer Placeholder 7">
            <a:extLst>
              <a:ext uri="{FF2B5EF4-FFF2-40B4-BE49-F238E27FC236}">
                <a16:creationId xmlns:a16="http://schemas.microsoft.com/office/drawing/2014/main" id="{BC0F8EA2-B1BB-C107-CC19-CF2B60B0AC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416E2D-7D07-9D80-BCB5-2BB4AD6441FA}"/>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2063166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E5F6-651F-3ED0-9167-63CEB16297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BB3413-F5E3-65D2-FF03-CCD4A4772C47}"/>
              </a:ext>
            </a:extLst>
          </p:cNvPr>
          <p:cNvSpPr>
            <a:spLocks noGrp="1"/>
          </p:cNvSpPr>
          <p:nvPr>
            <p:ph type="dt" sz="half" idx="10"/>
          </p:nvPr>
        </p:nvSpPr>
        <p:spPr/>
        <p:txBody>
          <a:bodyPr/>
          <a:lstStyle/>
          <a:p>
            <a:fld id="{91CE4CBE-D2C2-4366-94CB-57B6A96E91ED}" type="datetime1">
              <a:rPr lang="en-US" smtClean="0"/>
              <a:t>6/17/2025</a:t>
            </a:fld>
            <a:endParaRPr lang="en-US"/>
          </a:p>
        </p:txBody>
      </p:sp>
      <p:sp>
        <p:nvSpPr>
          <p:cNvPr id="4" name="Footer Placeholder 3">
            <a:extLst>
              <a:ext uri="{FF2B5EF4-FFF2-40B4-BE49-F238E27FC236}">
                <a16:creationId xmlns:a16="http://schemas.microsoft.com/office/drawing/2014/main" id="{2605D11C-33F4-5DE3-A7AE-95E0F5086F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CB77EA-3942-8D0B-04EA-9FD1FA9CFC67}"/>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67071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ECA5A2-6F84-53B3-D15F-9A4345CAEE55}"/>
              </a:ext>
            </a:extLst>
          </p:cNvPr>
          <p:cNvSpPr>
            <a:spLocks noGrp="1"/>
          </p:cNvSpPr>
          <p:nvPr>
            <p:ph type="dt" sz="half" idx="10"/>
          </p:nvPr>
        </p:nvSpPr>
        <p:spPr/>
        <p:txBody>
          <a:bodyPr/>
          <a:lstStyle/>
          <a:p>
            <a:fld id="{25501845-A4C3-42EA-A68A-0A5763E1F807}" type="datetime1">
              <a:rPr lang="en-US" smtClean="0"/>
              <a:t>6/17/2025</a:t>
            </a:fld>
            <a:endParaRPr lang="en-US"/>
          </a:p>
        </p:txBody>
      </p:sp>
      <p:sp>
        <p:nvSpPr>
          <p:cNvPr id="3" name="Footer Placeholder 2">
            <a:extLst>
              <a:ext uri="{FF2B5EF4-FFF2-40B4-BE49-F238E27FC236}">
                <a16:creationId xmlns:a16="http://schemas.microsoft.com/office/drawing/2014/main" id="{C2E0DC0F-412A-9054-32D2-54E94D7042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FEC9C0-94B0-0C45-D2FD-604C295FA732}"/>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2560600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6B566-5F42-7C1C-1E25-5ED77AEB8B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DEF0B6-74D5-9F88-5BCB-9BD3A8591A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196369-588C-E7FF-800F-CF8C956434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3BEAA6-3E3C-EABD-EFD9-A61352F28F11}"/>
              </a:ext>
            </a:extLst>
          </p:cNvPr>
          <p:cNvSpPr>
            <a:spLocks noGrp="1"/>
          </p:cNvSpPr>
          <p:nvPr>
            <p:ph type="dt" sz="half" idx="10"/>
          </p:nvPr>
        </p:nvSpPr>
        <p:spPr/>
        <p:txBody>
          <a:bodyPr/>
          <a:lstStyle/>
          <a:p>
            <a:fld id="{035CE88B-6DC4-4011-9A8D-FF4EE4FE0866}" type="datetime1">
              <a:rPr lang="en-US" smtClean="0"/>
              <a:t>6/17/2025</a:t>
            </a:fld>
            <a:endParaRPr lang="en-US"/>
          </a:p>
        </p:txBody>
      </p:sp>
      <p:sp>
        <p:nvSpPr>
          <p:cNvPr id="6" name="Footer Placeholder 5">
            <a:extLst>
              <a:ext uri="{FF2B5EF4-FFF2-40B4-BE49-F238E27FC236}">
                <a16:creationId xmlns:a16="http://schemas.microsoft.com/office/drawing/2014/main" id="{4876EBB8-68B1-6306-6A6A-748E0ACC5A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C44BF-E916-B9F7-1E46-85E492D4F5F0}"/>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160328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DF850-0387-069D-4553-C2F5319692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904840-3274-18E8-C6E8-7D24444E27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994E18-B276-2892-18CA-F307B4112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583DB0-A8C8-BAD3-4A1D-CFD5EAA11B70}"/>
              </a:ext>
            </a:extLst>
          </p:cNvPr>
          <p:cNvSpPr>
            <a:spLocks noGrp="1"/>
          </p:cNvSpPr>
          <p:nvPr>
            <p:ph type="dt" sz="half" idx="10"/>
          </p:nvPr>
        </p:nvSpPr>
        <p:spPr/>
        <p:txBody>
          <a:bodyPr/>
          <a:lstStyle/>
          <a:p>
            <a:fld id="{E92E90AB-5BD8-4F8D-81BE-7B01DF032DD3}" type="datetime1">
              <a:rPr lang="en-US" smtClean="0"/>
              <a:t>6/17/2025</a:t>
            </a:fld>
            <a:endParaRPr lang="en-US"/>
          </a:p>
        </p:txBody>
      </p:sp>
      <p:sp>
        <p:nvSpPr>
          <p:cNvPr id="6" name="Footer Placeholder 5">
            <a:extLst>
              <a:ext uri="{FF2B5EF4-FFF2-40B4-BE49-F238E27FC236}">
                <a16:creationId xmlns:a16="http://schemas.microsoft.com/office/drawing/2014/main" id="{A8920E99-0836-FE05-BB58-B9E4F6FC0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D5B9F-C87A-96FD-D0ED-E2842D306D22}"/>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22685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792D5F-AC0D-0DEA-E9F1-9C3C7211AA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27DF48-129A-27BF-7FF5-1240380335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DE574-C8CE-F58E-5F84-CCFE93C177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F208B5-C9F4-408D-82BE-53FD0D4DE2F7}" type="datetime1">
              <a:rPr lang="en-US" smtClean="0"/>
              <a:t>6/17/2025</a:t>
            </a:fld>
            <a:endParaRPr lang="en-US"/>
          </a:p>
        </p:txBody>
      </p:sp>
      <p:sp>
        <p:nvSpPr>
          <p:cNvPr id="5" name="Footer Placeholder 4">
            <a:extLst>
              <a:ext uri="{FF2B5EF4-FFF2-40B4-BE49-F238E27FC236}">
                <a16:creationId xmlns:a16="http://schemas.microsoft.com/office/drawing/2014/main" id="{ECE23992-68D4-2CFC-9647-3AF5D77A69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861B3C3-ED26-6CC8-75B3-B52F96354A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D8DE56C-B3E9-49A8-ACFD-29F27F069E52}" type="slidenum">
              <a:rPr lang="en-US" smtClean="0"/>
              <a:t>‹#›</a:t>
            </a:fld>
            <a:endParaRPr lang="en-US"/>
          </a:p>
        </p:txBody>
      </p:sp>
    </p:spTree>
    <p:extLst>
      <p:ext uri="{BB962C8B-B14F-4D97-AF65-F5344CB8AC3E}">
        <p14:creationId xmlns:p14="http://schemas.microsoft.com/office/powerpoint/2010/main" val="3766286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7" name="Rectangle 26">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282931-64D8-B687-D5BE-0AE89076C803}"/>
              </a:ext>
            </a:extLst>
          </p:cNvPr>
          <p:cNvSpPr>
            <a:spLocks noGrp="1"/>
          </p:cNvSpPr>
          <p:nvPr>
            <p:ph type="ctrTitle"/>
          </p:nvPr>
        </p:nvSpPr>
        <p:spPr>
          <a:xfrm>
            <a:off x="3371787" y="1741337"/>
            <a:ext cx="5448730" cy="2387918"/>
          </a:xfrm>
        </p:spPr>
        <p:txBody>
          <a:bodyPr anchor="b">
            <a:normAutofit/>
          </a:bodyPr>
          <a:lstStyle/>
          <a:p>
            <a:r>
              <a:rPr lang="en-US" sz="5200">
                <a:solidFill>
                  <a:schemeClr val="tx2"/>
                </a:solidFill>
              </a:rPr>
              <a:t>Analyzing Risk</a:t>
            </a:r>
          </a:p>
        </p:txBody>
      </p:sp>
      <p:sp>
        <p:nvSpPr>
          <p:cNvPr id="3" name="Subtitle 2">
            <a:extLst>
              <a:ext uri="{FF2B5EF4-FFF2-40B4-BE49-F238E27FC236}">
                <a16:creationId xmlns:a16="http://schemas.microsoft.com/office/drawing/2014/main" id="{3975BF41-35E9-379D-1447-BAFDD57AAC4D}"/>
              </a:ext>
            </a:extLst>
          </p:cNvPr>
          <p:cNvSpPr>
            <a:spLocks noGrp="1"/>
          </p:cNvSpPr>
          <p:nvPr>
            <p:ph type="subTitle" idx="1"/>
          </p:nvPr>
        </p:nvSpPr>
        <p:spPr>
          <a:xfrm>
            <a:off x="3371161" y="4200522"/>
            <a:ext cx="5449982" cy="682079"/>
          </a:xfrm>
        </p:spPr>
        <p:txBody>
          <a:bodyPr>
            <a:noAutofit/>
          </a:bodyPr>
          <a:lstStyle/>
          <a:p>
            <a:r>
              <a:rPr lang="en-US" sz="2000" dirty="0">
                <a:solidFill>
                  <a:schemeClr val="tx2"/>
                </a:solidFill>
              </a:rPr>
              <a:t>Dr. Risala </a:t>
            </a:r>
            <a:r>
              <a:rPr lang="en-US" sz="2000" dirty="0" err="1">
                <a:solidFill>
                  <a:schemeClr val="tx2"/>
                </a:solidFill>
              </a:rPr>
              <a:t>Tasin</a:t>
            </a:r>
            <a:r>
              <a:rPr lang="en-US" sz="2000" dirty="0">
                <a:solidFill>
                  <a:schemeClr val="tx2"/>
                </a:solidFill>
              </a:rPr>
              <a:t> Khan</a:t>
            </a:r>
          </a:p>
          <a:p>
            <a:r>
              <a:rPr lang="en-US" sz="2000" dirty="0">
                <a:solidFill>
                  <a:schemeClr val="tx2"/>
                </a:solidFill>
              </a:rPr>
              <a:t>Professor</a:t>
            </a:r>
          </a:p>
          <a:p>
            <a:r>
              <a:rPr lang="en-US" sz="2000" dirty="0">
                <a:solidFill>
                  <a:schemeClr val="tx2"/>
                </a:solidFill>
              </a:rPr>
              <a:t>IIT, JU</a:t>
            </a:r>
          </a:p>
        </p:txBody>
      </p:sp>
      <p:grpSp>
        <p:nvGrpSpPr>
          <p:cNvPr id="28" name="Group 27">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29" name="Freeform: Shape 28">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4" name="Freeform: Shape 33">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FE58BC81-BCF5-E9D0-6FE9-DC17D91FDCA5}"/>
              </a:ext>
            </a:extLst>
          </p:cNvPr>
          <p:cNvSpPr>
            <a:spLocks noGrp="1"/>
          </p:cNvSpPr>
          <p:nvPr>
            <p:ph type="sldNum" sz="quarter" idx="12"/>
          </p:nvPr>
        </p:nvSpPr>
        <p:spPr/>
        <p:txBody>
          <a:bodyPr/>
          <a:lstStyle/>
          <a:p>
            <a:fld id="{7D8DE56C-B3E9-49A8-ACFD-29F27F069E52}" type="slidenum">
              <a:rPr lang="en-US" smtClean="0"/>
              <a:t>1</a:t>
            </a:fld>
            <a:endParaRPr lang="en-US"/>
          </a:p>
        </p:txBody>
      </p:sp>
    </p:spTree>
    <p:extLst>
      <p:ext uri="{BB962C8B-B14F-4D97-AF65-F5344CB8AC3E}">
        <p14:creationId xmlns:p14="http://schemas.microsoft.com/office/powerpoint/2010/main" val="331949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621B-D567-15C0-CEB0-5F0E9D255A23}"/>
              </a:ext>
            </a:extLst>
          </p:cNvPr>
          <p:cNvSpPr>
            <a:spLocks noGrp="1"/>
          </p:cNvSpPr>
          <p:nvPr>
            <p:ph type="title"/>
          </p:nvPr>
        </p:nvSpPr>
        <p:spPr/>
        <p:txBody>
          <a:bodyPr/>
          <a:lstStyle/>
          <a:p>
            <a:r>
              <a:rPr lang="en-US" dirty="0"/>
              <a:t>THREAT ASSESSMENT(Cont..)</a:t>
            </a:r>
          </a:p>
        </p:txBody>
      </p:sp>
      <p:sp>
        <p:nvSpPr>
          <p:cNvPr id="3" name="Content Placeholder 2">
            <a:extLst>
              <a:ext uri="{FF2B5EF4-FFF2-40B4-BE49-F238E27FC236}">
                <a16:creationId xmlns:a16="http://schemas.microsoft.com/office/drawing/2014/main" id="{6A7EC126-FFC7-BBFC-9805-E6C84789CDD5}"/>
              </a:ext>
            </a:extLst>
          </p:cNvPr>
          <p:cNvSpPr>
            <a:spLocks noGrp="1"/>
          </p:cNvSpPr>
          <p:nvPr>
            <p:ph idx="1"/>
          </p:nvPr>
        </p:nvSpPr>
        <p:spPr/>
        <p:txBody>
          <a:bodyPr>
            <a:normAutofit/>
          </a:bodyPr>
          <a:lstStyle/>
          <a:p>
            <a:pPr algn="l"/>
            <a:r>
              <a:rPr lang="en-US" sz="1800" b="1" i="0" u="none" strike="noStrike" baseline="0" dirty="0">
                <a:solidFill>
                  <a:srgbClr val="000000"/>
                </a:solidFill>
                <a:latin typeface="WarnockPro-Bold"/>
              </a:rPr>
              <a:t>Legacy systems </a:t>
            </a:r>
            <a:r>
              <a:rPr lang="en-US" sz="1800" b="0" i="0" u="none" strike="noStrike" baseline="0" dirty="0">
                <a:solidFill>
                  <a:srgbClr val="000000"/>
                </a:solidFill>
                <a:latin typeface="WarnockPro-Regular"/>
              </a:rPr>
              <a:t>The threat or risk of having a legacy system connected to the network is that the legacy system may no longer be supported by the vendors of the system’s hardware or software. For example, the vendor may no longer create security patches for the legacy system, making it vulnerable to attacks. If you do require that legacy systems stay in production, look into placing them on their own segment.</a:t>
            </a:r>
          </a:p>
          <a:p>
            <a:pPr algn="l"/>
            <a:r>
              <a:rPr lang="en-US" sz="1800" b="1" i="0" u="none" strike="noStrike" baseline="0" dirty="0">
                <a:solidFill>
                  <a:srgbClr val="000000"/>
                </a:solidFill>
                <a:latin typeface="WarnockPro-Bold"/>
              </a:rPr>
              <a:t>Multiparty </a:t>
            </a:r>
            <a:r>
              <a:rPr lang="en-US" sz="1800" b="0" i="0" u="none" strike="noStrike" baseline="0" dirty="0">
                <a:solidFill>
                  <a:srgbClr val="000000"/>
                </a:solidFill>
                <a:latin typeface="WarnockPro-Regular"/>
              </a:rPr>
              <a:t>A multiparty risk or threat is a risk to multiple people or companies.</a:t>
            </a:r>
          </a:p>
          <a:p>
            <a:pPr algn="l"/>
            <a:r>
              <a:rPr lang="en-US" sz="1800" b="0" i="0" u="none" strike="noStrike" baseline="0" dirty="0">
                <a:solidFill>
                  <a:srgbClr val="000000"/>
                </a:solidFill>
                <a:latin typeface="WarnockPro-Regular"/>
              </a:rPr>
              <a:t>For example, if you lease a car, you are concerned about the risk to the car as the lease owner, but so are the leasing company and the insurance company.</a:t>
            </a:r>
          </a:p>
          <a:p>
            <a:pPr algn="l"/>
            <a:r>
              <a:rPr lang="en-US" sz="1800" b="1" i="0" u="none" strike="noStrike" baseline="0" dirty="0">
                <a:solidFill>
                  <a:srgbClr val="000000"/>
                </a:solidFill>
                <a:latin typeface="WarnockPro-Bold"/>
              </a:rPr>
              <a:t>IP theft </a:t>
            </a:r>
            <a:r>
              <a:rPr lang="en-US" sz="1800" b="0" i="0" u="none" strike="noStrike" baseline="0" dirty="0">
                <a:solidFill>
                  <a:srgbClr val="000000"/>
                </a:solidFill>
                <a:latin typeface="WarnockPro-Regular"/>
              </a:rPr>
              <a:t>Another common threat or risk to organizations is the theft of intellectual property (IP). An example of this threat could be due to an insider within the organization who had access to confidential company data and took it with them when they left the company and went to the competition</a:t>
            </a:r>
            <a:r>
              <a:rPr lang="en-US" sz="1800" b="1" i="0" u="none" strike="noStrike" baseline="0" dirty="0">
                <a:solidFill>
                  <a:srgbClr val="FF0000"/>
                </a:solidFill>
                <a:latin typeface="WarnockPro-Regular"/>
              </a:rPr>
              <a:t>. You can mitigate the risk of IP theft by implementing encryption and access control policies.</a:t>
            </a:r>
          </a:p>
          <a:p>
            <a:pPr algn="l"/>
            <a:r>
              <a:rPr lang="en-US" sz="1800" b="1" i="0" u="none" strike="noStrike" baseline="0" dirty="0">
                <a:latin typeface="WarnockPro-Bold"/>
              </a:rPr>
              <a:t>Software compliance/licensing </a:t>
            </a:r>
            <a:r>
              <a:rPr lang="en-US" sz="1800" b="0" i="0" u="none" strike="noStrike" baseline="0" dirty="0">
                <a:latin typeface="WarnockPro-Regular"/>
              </a:rPr>
              <a:t>Another major risk to an organization is in regard to software licensing and compliance. It is easy for large organizations to lose track of the number of software licenses they require, so it is important to perform regular audits to ensure that your company is in compliance with licensing requirements. Organizations not in compliance with licensing may face legal repercussions and fines.</a:t>
            </a:r>
            <a:endParaRPr lang="en-US" dirty="0"/>
          </a:p>
        </p:txBody>
      </p:sp>
      <p:sp>
        <p:nvSpPr>
          <p:cNvPr id="4" name="Slide Number Placeholder 3">
            <a:extLst>
              <a:ext uri="{FF2B5EF4-FFF2-40B4-BE49-F238E27FC236}">
                <a16:creationId xmlns:a16="http://schemas.microsoft.com/office/drawing/2014/main" id="{0D61B37B-35AF-4BE0-47ED-3ADDE41D98F2}"/>
              </a:ext>
            </a:extLst>
          </p:cNvPr>
          <p:cNvSpPr>
            <a:spLocks noGrp="1"/>
          </p:cNvSpPr>
          <p:nvPr>
            <p:ph type="sldNum" sz="quarter" idx="12"/>
          </p:nvPr>
        </p:nvSpPr>
        <p:spPr/>
        <p:txBody>
          <a:bodyPr/>
          <a:lstStyle/>
          <a:p>
            <a:fld id="{7D8DE56C-B3E9-49A8-ACFD-29F27F069E52}" type="slidenum">
              <a:rPr lang="en-US" smtClean="0"/>
              <a:t>10</a:t>
            </a:fld>
            <a:endParaRPr lang="en-US"/>
          </a:p>
        </p:txBody>
      </p:sp>
    </p:spTree>
    <p:extLst>
      <p:ext uri="{BB962C8B-B14F-4D97-AF65-F5344CB8AC3E}">
        <p14:creationId xmlns:p14="http://schemas.microsoft.com/office/powerpoint/2010/main" val="545555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E04AE0A-2B14-3F3F-DFE7-4BBD2A803165}"/>
              </a:ext>
            </a:extLst>
          </p:cNvPr>
          <p:cNvSpPr>
            <a:spLocks noGrp="1"/>
          </p:cNvSpPr>
          <p:nvPr>
            <p:ph type="title"/>
          </p:nvPr>
        </p:nvSpPr>
        <p:spPr>
          <a:xfrm>
            <a:off x="838200" y="365125"/>
            <a:ext cx="10515600" cy="1325563"/>
          </a:xfrm>
        </p:spPr>
        <p:txBody>
          <a:bodyPr>
            <a:normAutofit/>
          </a:bodyPr>
          <a:lstStyle/>
          <a:p>
            <a:r>
              <a:rPr lang="en-US" dirty="0">
                <a:solidFill>
                  <a:schemeClr val="accent1">
                    <a:lumMod val="60000"/>
                    <a:lumOff val="40000"/>
                  </a:schemeClr>
                </a:solidFill>
              </a:rPr>
              <a:t>Vulnerability Identification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FBA4AE1-96EE-5521-FDDF-2576CEC8D531}"/>
              </a:ext>
            </a:extLst>
          </p:cNvPr>
          <p:cNvSpPr>
            <a:spLocks noGrp="1"/>
          </p:cNvSpPr>
          <p:nvPr>
            <p:ph idx="1"/>
          </p:nvPr>
        </p:nvSpPr>
        <p:spPr>
          <a:xfrm>
            <a:off x="838200" y="1825625"/>
            <a:ext cx="10515600" cy="4351338"/>
          </a:xfrm>
        </p:spPr>
        <p:txBody>
          <a:bodyPr>
            <a:normAutofit/>
          </a:bodyPr>
          <a:lstStyle/>
          <a:p>
            <a:pPr marL="0" indent="0">
              <a:buNone/>
            </a:pPr>
            <a:r>
              <a:rPr lang="en-US" sz="1800" b="0" i="0" u="none" strike="noStrike" baseline="0" dirty="0">
                <a:latin typeface="WarnockPro-Regular"/>
              </a:rPr>
              <a:t>It is important to understand that many threats come from the fact that weaknesses, or vulnerabilities, exist in the assets of the organization.</a:t>
            </a:r>
          </a:p>
          <a:p>
            <a:r>
              <a:rPr lang="en-US" sz="1800" b="0" i="0" u="none" strike="noStrike" baseline="0" dirty="0">
                <a:latin typeface="WarnockPro-Regular"/>
              </a:rPr>
              <a:t> For example, the vulnerability could be a system that has not been properly protected, which results in the threat of the system being hacked.</a:t>
            </a:r>
          </a:p>
          <a:p>
            <a:r>
              <a:rPr lang="en-US" sz="1800" b="0" i="0" u="none" strike="noStrike" baseline="0" dirty="0">
                <a:latin typeface="WarnockPro-Regular"/>
              </a:rPr>
              <a:t> The following outlines some common vulnerabilities that may exist:</a:t>
            </a:r>
          </a:p>
          <a:p>
            <a:r>
              <a:rPr lang="en-US" sz="1800" b="1" i="0" u="none" strike="noStrike" baseline="0" dirty="0">
                <a:latin typeface="WarnockPro-Bold"/>
              </a:rPr>
              <a:t>No system hardening </a:t>
            </a:r>
            <a:r>
              <a:rPr lang="en-US" sz="1800" b="0" i="0" u="none" strike="noStrike" baseline="0" dirty="0">
                <a:latin typeface="WarnockPro-Regular"/>
              </a:rPr>
              <a:t>It is </a:t>
            </a:r>
            <a:r>
              <a:rPr lang="en-US" sz="1800" dirty="0">
                <a:latin typeface="WarnockPro-Regular"/>
              </a:rPr>
              <a:t>very important</a:t>
            </a:r>
            <a:r>
              <a:rPr lang="en-US" sz="1800" b="0" i="0" u="none" strike="noStrike" baseline="0" dirty="0">
                <a:latin typeface="WarnockPro-Regular"/>
              </a:rPr>
              <a:t> to understand that a system that has not been properly secured, or hardened, helps create the threat that the system will be hacked.</a:t>
            </a:r>
          </a:p>
          <a:p>
            <a:r>
              <a:rPr lang="en-US" sz="1800" b="0" i="0" u="none" strike="noStrike" baseline="0" dirty="0">
                <a:latin typeface="ZapfDingbatsStd"/>
              </a:rPr>
              <a:t> </a:t>
            </a:r>
            <a:r>
              <a:rPr lang="en-US" sz="1800" b="1" i="0" u="none" strike="noStrike" baseline="0" dirty="0">
                <a:latin typeface="WarnockPro-Bold"/>
              </a:rPr>
              <a:t>No physical security </a:t>
            </a:r>
            <a:r>
              <a:rPr lang="en-US" sz="1800" b="0" i="0" u="none" strike="noStrike" baseline="0" dirty="0">
                <a:latin typeface="WarnockPro-Regular"/>
              </a:rPr>
              <a:t>Having no physical security in place can result in a number of potential threats, from having the asset stolen to breaching data confidentiality.</a:t>
            </a:r>
          </a:p>
          <a:p>
            <a:r>
              <a:rPr lang="en-US" sz="1800" b="0" i="0" u="none" strike="noStrike" baseline="0" dirty="0">
                <a:latin typeface="ZapfDingbatsStd"/>
              </a:rPr>
              <a:t> </a:t>
            </a:r>
            <a:r>
              <a:rPr lang="en-US" sz="1800" b="1" i="0" u="none" strike="noStrike" baseline="0" dirty="0">
                <a:latin typeface="WarnockPro-Bold"/>
              </a:rPr>
              <a:t>No security controls on data </a:t>
            </a:r>
            <a:r>
              <a:rPr lang="en-US" sz="1800" b="0" i="0" u="none" strike="noStrike" baseline="0" dirty="0">
                <a:latin typeface="WarnockPro-Regular"/>
              </a:rPr>
              <a:t>Having no security controls on your data means that you have threats relating to confidentiality and to tampering with data.</a:t>
            </a:r>
          </a:p>
          <a:p>
            <a:r>
              <a:rPr lang="en-US" sz="1800" b="1" i="0" u="none" strike="noStrike" baseline="0" dirty="0">
                <a:latin typeface="WarnockPro-Bold"/>
              </a:rPr>
              <a:t>No administrative controls </a:t>
            </a:r>
            <a:r>
              <a:rPr lang="en-US" sz="1800" b="0" i="0" u="none" strike="noStrike" baseline="0" dirty="0">
                <a:latin typeface="WarnockPro-Regular"/>
              </a:rPr>
              <a:t>An administrative control is a policy or procedure. </a:t>
            </a:r>
            <a:r>
              <a:rPr lang="en-US" sz="1800" dirty="0">
                <a:latin typeface="WarnockPro-Regular"/>
              </a:rPr>
              <a:t>If you don’t have any policy or procedure to follow then you might break law or fail to meet important standards.</a:t>
            </a:r>
            <a:endParaRPr lang="en-US" sz="1800" dirty="0"/>
          </a:p>
        </p:txBody>
      </p:sp>
      <p:sp>
        <p:nvSpPr>
          <p:cNvPr id="4" name="Slide Number Placeholder 3">
            <a:extLst>
              <a:ext uri="{FF2B5EF4-FFF2-40B4-BE49-F238E27FC236}">
                <a16:creationId xmlns:a16="http://schemas.microsoft.com/office/drawing/2014/main" id="{B7C5D43D-18BE-EA9E-668F-DBA40C9B171D}"/>
              </a:ext>
            </a:extLst>
          </p:cNvPr>
          <p:cNvSpPr>
            <a:spLocks noGrp="1"/>
          </p:cNvSpPr>
          <p:nvPr>
            <p:ph type="sldNum" sz="quarter" idx="12"/>
          </p:nvPr>
        </p:nvSpPr>
        <p:spPr/>
        <p:txBody>
          <a:bodyPr/>
          <a:lstStyle/>
          <a:p>
            <a:fld id="{7D8DE56C-B3E9-49A8-ACFD-29F27F069E52}" type="slidenum">
              <a:rPr lang="en-US" smtClean="0"/>
              <a:t>11</a:t>
            </a:fld>
            <a:endParaRPr lang="en-US"/>
          </a:p>
        </p:txBody>
      </p:sp>
    </p:spTree>
    <p:extLst>
      <p:ext uri="{BB962C8B-B14F-4D97-AF65-F5344CB8AC3E}">
        <p14:creationId xmlns:p14="http://schemas.microsoft.com/office/powerpoint/2010/main" val="2268359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9C8A2-308F-EA68-4C73-B419643BE1B6}"/>
              </a:ext>
            </a:extLst>
          </p:cNvPr>
          <p:cNvSpPr>
            <a:spLocks noGrp="1"/>
          </p:cNvSpPr>
          <p:nvPr>
            <p:ph type="title"/>
          </p:nvPr>
        </p:nvSpPr>
        <p:spPr/>
        <p:txBody>
          <a:bodyPr/>
          <a:lstStyle/>
          <a:p>
            <a:r>
              <a:rPr lang="en-US" dirty="0">
                <a:solidFill>
                  <a:schemeClr val="accent1">
                    <a:lumMod val="60000"/>
                    <a:lumOff val="40000"/>
                  </a:schemeClr>
                </a:solidFill>
              </a:rPr>
              <a:t>Vulnerability Identification(</a:t>
            </a:r>
            <a:r>
              <a:rPr lang="en-US" dirty="0" err="1">
                <a:solidFill>
                  <a:schemeClr val="accent1">
                    <a:lumMod val="60000"/>
                    <a:lumOff val="40000"/>
                  </a:schemeClr>
                </a:solidFill>
              </a:rPr>
              <a:t>Cont</a:t>
            </a:r>
            <a:r>
              <a:rPr lang="en-US" dirty="0">
                <a:solidFill>
                  <a:schemeClr val="accent1">
                    <a:lumMod val="60000"/>
                    <a:lumOff val="40000"/>
                  </a:schemeClr>
                </a:solidFill>
              </a:rPr>
              <a:t>…)</a:t>
            </a:r>
            <a:endParaRPr lang="en-US" dirty="0"/>
          </a:p>
        </p:txBody>
      </p:sp>
      <p:sp>
        <p:nvSpPr>
          <p:cNvPr id="3" name="Content Placeholder 2">
            <a:extLst>
              <a:ext uri="{FF2B5EF4-FFF2-40B4-BE49-F238E27FC236}">
                <a16:creationId xmlns:a16="http://schemas.microsoft.com/office/drawing/2014/main" id="{9EA4C428-EF6B-6880-1A9F-E7ABB5E79EE9}"/>
              </a:ext>
            </a:extLst>
          </p:cNvPr>
          <p:cNvSpPr>
            <a:spLocks noGrp="1"/>
          </p:cNvSpPr>
          <p:nvPr>
            <p:ph idx="1"/>
          </p:nvPr>
        </p:nvSpPr>
        <p:spPr/>
        <p:txBody>
          <a:bodyPr>
            <a:normAutofit fontScale="92500" lnSpcReduction="10000"/>
          </a:bodyPr>
          <a:lstStyle/>
          <a:p>
            <a:pPr marL="0" indent="0" algn="l">
              <a:buNone/>
            </a:pPr>
            <a:r>
              <a:rPr lang="en-US" sz="1900" b="0" i="0" u="none" strike="noStrike" baseline="0" dirty="0">
                <a:solidFill>
                  <a:srgbClr val="000000"/>
                </a:solidFill>
                <a:latin typeface="WarnockPro-Regular"/>
              </a:rPr>
              <a:t>Various types of threats could exist for any number of assets that your organization may have. </a:t>
            </a:r>
          </a:p>
          <a:p>
            <a:pPr algn="l"/>
            <a:r>
              <a:rPr lang="en-US" sz="1800" b="0" i="0" u="none" strike="noStrike" baseline="0" dirty="0">
                <a:solidFill>
                  <a:srgbClr val="000000"/>
                </a:solidFill>
                <a:latin typeface="WarnockPro-Regular"/>
              </a:rPr>
              <a:t>The following is a list of common examples of threats:</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Theft: </a:t>
            </a:r>
            <a:r>
              <a:rPr lang="en-US" sz="1800" b="0" i="0" u="none" strike="noStrike" baseline="0" dirty="0">
                <a:solidFill>
                  <a:srgbClr val="000000"/>
                </a:solidFill>
                <a:latin typeface="WarnockPro-Regular"/>
              </a:rPr>
              <a:t>Theft is a huge threat nowadays because you are dealing not only with physical theft of an asset but also with digital theft of information assets.</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System hacked from inside: </a:t>
            </a:r>
            <a:r>
              <a:rPr lang="en-US" sz="1800" b="0" i="0" u="none" strike="noStrike" baseline="0" dirty="0">
                <a:solidFill>
                  <a:srgbClr val="000000"/>
                </a:solidFill>
                <a:latin typeface="WarnockPro-Regular"/>
              </a:rPr>
              <a:t>You could have critical systems or services on the network compromised by an internal employee, whether intentional or not.</a:t>
            </a:r>
          </a:p>
          <a:p>
            <a:pPr algn="l"/>
            <a:r>
              <a:rPr lang="en-US" sz="1800" b="1" i="0" u="none" strike="noStrike" baseline="0" dirty="0">
                <a:solidFill>
                  <a:srgbClr val="000000"/>
                </a:solidFill>
                <a:latin typeface="WarnockPro-Bold"/>
              </a:rPr>
              <a:t>System hacked from outside: </a:t>
            </a:r>
            <a:r>
              <a:rPr lang="en-US" sz="1800" b="0" i="0" u="none" strike="noStrike" baseline="0" dirty="0">
                <a:solidFill>
                  <a:srgbClr val="000000"/>
                </a:solidFill>
                <a:latin typeface="WarnockPro-Regular"/>
              </a:rPr>
              <a:t>You could have public servers such as web, FTP, and SMTP compromised by someone external to your network (Internet).</a:t>
            </a:r>
          </a:p>
          <a:p>
            <a:pPr algn="l"/>
            <a:r>
              <a:rPr lang="en-US" sz="1800" b="1" i="0" u="none" strike="noStrike" baseline="0" dirty="0">
                <a:solidFill>
                  <a:srgbClr val="000000"/>
                </a:solidFill>
                <a:latin typeface="WarnockPro-Bold"/>
              </a:rPr>
              <a:t>Natural disasters: </a:t>
            </a:r>
            <a:r>
              <a:rPr lang="en-US" sz="1800" b="0" i="0" u="none" strike="noStrike" baseline="0" dirty="0">
                <a:solidFill>
                  <a:srgbClr val="000000"/>
                </a:solidFill>
                <a:latin typeface="WarnockPro-Regular"/>
              </a:rPr>
              <a:t>Natural disasters such as flooding, hurricanes, and tornadoes are examples of threats against the business continuing its operations.</a:t>
            </a:r>
          </a:p>
          <a:p>
            <a:pPr algn="l"/>
            <a:r>
              <a:rPr lang="en-US" sz="1800" b="1" i="0" u="none" strike="noStrike" baseline="0" dirty="0">
                <a:solidFill>
                  <a:srgbClr val="000000"/>
                </a:solidFill>
                <a:latin typeface="WarnockPro-Bold"/>
              </a:rPr>
              <a:t>Hardware failures: </a:t>
            </a:r>
            <a:r>
              <a:rPr lang="en-US" sz="1800" b="0" i="0" u="none" strike="noStrike" baseline="0" dirty="0">
                <a:solidFill>
                  <a:srgbClr val="000000"/>
                </a:solidFill>
                <a:latin typeface="WarnockPro-Regular"/>
              </a:rPr>
              <a:t>When running servers that hold critical data or functions, it is important to identify hardware failures that could occur. The hardware could be hard drives, network cards, or even machinery in a production plant.</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Fraud: </a:t>
            </a:r>
            <a:r>
              <a:rPr lang="en-US" sz="1800" b="0" i="0" u="none" strike="noStrike" baseline="0" dirty="0">
                <a:solidFill>
                  <a:srgbClr val="000000"/>
                </a:solidFill>
                <a:latin typeface="WarnockPro-Regular"/>
              </a:rPr>
              <a:t>This is a bit trickier to identify, but watch for threats of fraud because employees could be tampering with information or company processes to gain a financial benefit.</a:t>
            </a:r>
            <a:endParaRPr lang="en-US" dirty="0"/>
          </a:p>
        </p:txBody>
      </p:sp>
      <p:sp>
        <p:nvSpPr>
          <p:cNvPr id="4" name="Slide Number Placeholder 3">
            <a:extLst>
              <a:ext uri="{FF2B5EF4-FFF2-40B4-BE49-F238E27FC236}">
                <a16:creationId xmlns:a16="http://schemas.microsoft.com/office/drawing/2014/main" id="{65B72EAF-18D8-6249-17DD-714F3B6C080B}"/>
              </a:ext>
            </a:extLst>
          </p:cNvPr>
          <p:cNvSpPr>
            <a:spLocks noGrp="1"/>
          </p:cNvSpPr>
          <p:nvPr>
            <p:ph type="sldNum" sz="quarter" idx="12"/>
          </p:nvPr>
        </p:nvSpPr>
        <p:spPr/>
        <p:txBody>
          <a:bodyPr/>
          <a:lstStyle/>
          <a:p>
            <a:fld id="{7D8DE56C-B3E9-49A8-ACFD-29F27F069E52}" type="slidenum">
              <a:rPr lang="en-US" smtClean="0"/>
              <a:t>12</a:t>
            </a:fld>
            <a:endParaRPr lang="en-US"/>
          </a:p>
        </p:txBody>
      </p:sp>
    </p:spTree>
    <p:extLst>
      <p:ext uri="{BB962C8B-B14F-4D97-AF65-F5344CB8AC3E}">
        <p14:creationId xmlns:p14="http://schemas.microsoft.com/office/powerpoint/2010/main" val="330672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B151C-42D6-AF43-62F0-2B7D9F74DE04}"/>
              </a:ext>
            </a:extLst>
          </p:cNvPr>
          <p:cNvSpPr>
            <a:spLocks noGrp="1"/>
          </p:cNvSpPr>
          <p:nvPr>
            <p:ph type="title"/>
          </p:nvPr>
        </p:nvSpPr>
        <p:spPr/>
        <p:txBody>
          <a:bodyPr/>
          <a:lstStyle/>
          <a:p>
            <a:r>
              <a:rPr lang="en-US" dirty="0">
                <a:solidFill>
                  <a:srgbClr val="00B0F0"/>
                </a:solidFill>
              </a:rPr>
              <a:t>ANALYZE IMPACT</a:t>
            </a:r>
          </a:p>
        </p:txBody>
      </p:sp>
      <p:sp>
        <p:nvSpPr>
          <p:cNvPr id="3" name="Content Placeholder 2">
            <a:extLst>
              <a:ext uri="{FF2B5EF4-FFF2-40B4-BE49-F238E27FC236}">
                <a16:creationId xmlns:a16="http://schemas.microsoft.com/office/drawing/2014/main" id="{AC8CEC1B-D3A8-0AE1-17F0-3CD03C12A289}"/>
              </a:ext>
            </a:extLst>
          </p:cNvPr>
          <p:cNvSpPr>
            <a:spLocks noGrp="1"/>
          </p:cNvSpPr>
          <p:nvPr>
            <p:ph idx="1"/>
          </p:nvPr>
        </p:nvSpPr>
        <p:spPr/>
        <p:txBody>
          <a:bodyPr>
            <a:normAutofit/>
          </a:bodyPr>
          <a:lstStyle/>
          <a:p>
            <a:pPr algn="l"/>
            <a:r>
              <a:rPr lang="en-US" sz="1800" b="0" i="0" u="none" strike="noStrike" baseline="0" dirty="0">
                <a:latin typeface="WarnockPro-Regular"/>
              </a:rPr>
              <a:t>The goal of impact analysis is to identify what the result of the threat occurring would be on the business. For example, if the company’s e-commerce web site has a denial of service (DoS) attack performed against it, then the impact is that the server could be down for days, resulting in lost revenue.</a:t>
            </a:r>
          </a:p>
          <a:p>
            <a:pPr algn="l"/>
            <a:r>
              <a:rPr lang="en-US" sz="1800" b="0" i="0" u="none" strike="noStrike" baseline="0" dirty="0">
                <a:solidFill>
                  <a:srgbClr val="000000"/>
                </a:solidFill>
                <a:latin typeface="WarnockPro-Regular"/>
              </a:rPr>
              <a:t>A </a:t>
            </a:r>
            <a:r>
              <a:rPr lang="en-US" sz="1800" b="1" i="1" u="none" strike="noStrike" baseline="0" dirty="0">
                <a:solidFill>
                  <a:srgbClr val="FF0000"/>
                </a:solidFill>
                <a:latin typeface="WarnockPro-It"/>
              </a:rPr>
              <a:t>tangible impact </a:t>
            </a:r>
            <a:r>
              <a:rPr lang="en-US" sz="1800" b="0" i="0" u="none" strike="noStrike" baseline="0" dirty="0">
                <a:solidFill>
                  <a:srgbClr val="000000"/>
                </a:solidFill>
                <a:latin typeface="WarnockPro-Regular"/>
              </a:rPr>
              <a:t>involves a visible loss to the company; for example, the company loses money due to no revenue being generated. </a:t>
            </a:r>
          </a:p>
          <a:p>
            <a:pPr algn="l"/>
            <a:r>
              <a:rPr lang="en-US" sz="1800" b="0" i="0" u="none" strike="noStrike" baseline="0" dirty="0">
                <a:solidFill>
                  <a:srgbClr val="000000"/>
                </a:solidFill>
                <a:latin typeface="WarnockPro-Regular"/>
              </a:rPr>
              <a:t>The following list outlines common tangible impacts:</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Loss of revenue or business opportunity </a:t>
            </a:r>
            <a:r>
              <a:rPr lang="en-US" sz="1800" b="0" i="0" u="none" strike="noStrike" baseline="0" dirty="0">
                <a:solidFill>
                  <a:srgbClr val="000000"/>
                </a:solidFill>
                <a:latin typeface="WarnockPro-Regular"/>
              </a:rPr>
              <a:t>The common impact is that the company loses the opportunity to generate revenue when the threat occurs because the asset has been compromised and is unavailable.</a:t>
            </a:r>
          </a:p>
          <a:p>
            <a:pPr algn="l"/>
            <a:r>
              <a:rPr lang="en-US" sz="1800" b="1" i="0" u="none" strike="noStrike" baseline="0" dirty="0">
                <a:solidFill>
                  <a:srgbClr val="000000"/>
                </a:solidFill>
                <a:latin typeface="WarnockPro-Bold"/>
              </a:rPr>
              <a:t>Loss of money due to cost to fix </a:t>
            </a:r>
            <a:r>
              <a:rPr lang="en-US" sz="1800" b="0" i="0" u="none" strike="noStrike" baseline="0" dirty="0">
                <a:solidFill>
                  <a:srgbClr val="000000"/>
                </a:solidFill>
                <a:latin typeface="WarnockPro-Regular"/>
              </a:rPr>
              <a:t>Another extremely visible impact is the loss of money due to the cost of fixing the asset after the threat occurs. This typically is in addition to the loss of revenue.</a:t>
            </a:r>
          </a:p>
          <a:p>
            <a:pPr algn="l"/>
            <a:r>
              <a:rPr lang="en-US" sz="1800" b="1" i="0" u="none" strike="noStrike" baseline="0" dirty="0">
                <a:solidFill>
                  <a:srgbClr val="000000"/>
                </a:solidFill>
                <a:latin typeface="WarnockPro-Bold"/>
              </a:rPr>
              <a:t>Loss of production </a:t>
            </a:r>
            <a:r>
              <a:rPr lang="en-US" sz="1800" b="0" i="0" u="none" strike="noStrike" baseline="0" dirty="0">
                <a:solidFill>
                  <a:srgbClr val="000000"/>
                </a:solidFill>
                <a:latin typeface="WarnockPro-Regular"/>
              </a:rPr>
              <a:t>Loss of production is a common impact of a threat occurring to equipment or inventory.</a:t>
            </a:r>
          </a:p>
          <a:p>
            <a:pPr algn="l"/>
            <a:r>
              <a:rPr lang="en-US" sz="1800" b="1" i="0" u="none" strike="noStrike" baseline="0" dirty="0">
                <a:solidFill>
                  <a:srgbClr val="000000"/>
                </a:solidFill>
                <a:latin typeface="WarnockPro-Bold"/>
              </a:rPr>
              <a:t>Employee safety </a:t>
            </a:r>
            <a:r>
              <a:rPr lang="en-US" sz="1800" b="0" i="0" u="none" strike="noStrike" baseline="0" dirty="0">
                <a:solidFill>
                  <a:srgbClr val="000000"/>
                </a:solidFill>
                <a:latin typeface="WarnockPro-Regular"/>
              </a:rPr>
              <a:t>Some threats may not result in loss of revenue directly, but result in a safety issue for employees.</a:t>
            </a:r>
            <a:endParaRPr lang="en-US" dirty="0"/>
          </a:p>
        </p:txBody>
      </p:sp>
      <p:sp>
        <p:nvSpPr>
          <p:cNvPr id="4" name="Slide Number Placeholder 3">
            <a:extLst>
              <a:ext uri="{FF2B5EF4-FFF2-40B4-BE49-F238E27FC236}">
                <a16:creationId xmlns:a16="http://schemas.microsoft.com/office/drawing/2014/main" id="{114C2686-518E-0A1C-A030-C93BAA16F957}"/>
              </a:ext>
            </a:extLst>
          </p:cNvPr>
          <p:cNvSpPr>
            <a:spLocks noGrp="1"/>
          </p:cNvSpPr>
          <p:nvPr>
            <p:ph type="sldNum" sz="quarter" idx="12"/>
          </p:nvPr>
        </p:nvSpPr>
        <p:spPr/>
        <p:txBody>
          <a:bodyPr/>
          <a:lstStyle/>
          <a:p>
            <a:fld id="{7D8DE56C-B3E9-49A8-ACFD-29F27F069E52}" type="slidenum">
              <a:rPr lang="en-US" smtClean="0"/>
              <a:t>13</a:t>
            </a:fld>
            <a:endParaRPr lang="en-US"/>
          </a:p>
        </p:txBody>
      </p:sp>
    </p:spTree>
    <p:extLst>
      <p:ext uri="{BB962C8B-B14F-4D97-AF65-F5344CB8AC3E}">
        <p14:creationId xmlns:p14="http://schemas.microsoft.com/office/powerpoint/2010/main" val="576753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7772-A35F-169E-1A6D-F5A8C253CC86}"/>
              </a:ext>
            </a:extLst>
          </p:cNvPr>
          <p:cNvSpPr>
            <a:spLocks noGrp="1"/>
          </p:cNvSpPr>
          <p:nvPr>
            <p:ph type="title"/>
          </p:nvPr>
        </p:nvSpPr>
        <p:spPr/>
        <p:txBody>
          <a:bodyPr/>
          <a:lstStyle/>
          <a:p>
            <a:r>
              <a:rPr lang="en-US" dirty="0">
                <a:solidFill>
                  <a:srgbClr val="00B0F0"/>
                </a:solidFill>
              </a:rPr>
              <a:t>ANALYZE IMPACT</a:t>
            </a:r>
            <a:endParaRPr lang="en-US" dirty="0"/>
          </a:p>
        </p:txBody>
      </p:sp>
      <p:sp>
        <p:nvSpPr>
          <p:cNvPr id="3" name="Content Placeholder 2">
            <a:extLst>
              <a:ext uri="{FF2B5EF4-FFF2-40B4-BE49-F238E27FC236}">
                <a16:creationId xmlns:a16="http://schemas.microsoft.com/office/drawing/2014/main" id="{98FA56FB-F2CE-0FC7-4FC9-F9BE0A46FD49}"/>
              </a:ext>
            </a:extLst>
          </p:cNvPr>
          <p:cNvSpPr>
            <a:spLocks noGrp="1"/>
          </p:cNvSpPr>
          <p:nvPr>
            <p:ph idx="1"/>
          </p:nvPr>
        </p:nvSpPr>
        <p:spPr/>
        <p:txBody>
          <a:bodyPr/>
          <a:lstStyle/>
          <a:p>
            <a:pPr algn="l"/>
            <a:r>
              <a:rPr lang="en-US" sz="1800" b="0" i="0" u="none" strike="noStrike" baseline="0" dirty="0">
                <a:latin typeface="WarnockPro-Regular"/>
              </a:rPr>
              <a:t>The impact of all threats is not always so visible, and sometimes the effect of the threat occurring is not seen for some time after the threat occurs. These types of impacts are known as </a:t>
            </a:r>
            <a:r>
              <a:rPr lang="en-US" sz="1800" b="1" i="1" u="none" strike="noStrike" baseline="0" dirty="0">
                <a:solidFill>
                  <a:schemeClr val="accent1">
                    <a:lumMod val="60000"/>
                    <a:lumOff val="40000"/>
                  </a:schemeClr>
                </a:solidFill>
                <a:latin typeface="WarnockPro-It"/>
              </a:rPr>
              <a:t>intangible impacts.</a:t>
            </a:r>
          </a:p>
          <a:p>
            <a:pPr algn="l"/>
            <a:r>
              <a:rPr lang="en-US" sz="1800" b="0" i="1" u="none" strike="noStrike" baseline="0" dirty="0">
                <a:latin typeface="WarnockPro-It"/>
              </a:rPr>
              <a:t> </a:t>
            </a:r>
            <a:r>
              <a:rPr lang="en-US" sz="1800" b="0" i="0" u="none" strike="noStrike" baseline="0" dirty="0">
                <a:latin typeface="WarnockPro-Regular"/>
              </a:rPr>
              <a:t>The following list outlines some common intangible impacts:</a:t>
            </a:r>
          </a:p>
          <a:p>
            <a:pPr algn="l"/>
            <a:r>
              <a:rPr lang="en-US" sz="1800" b="1" i="0" u="none" strike="noStrike" baseline="0" dirty="0">
                <a:solidFill>
                  <a:srgbClr val="000000"/>
                </a:solidFill>
                <a:latin typeface="WarnockPro-Bold"/>
              </a:rPr>
              <a:t>Company reputation </a:t>
            </a:r>
            <a:r>
              <a:rPr lang="en-US" sz="1800" b="0" i="0" u="none" strike="noStrike" baseline="0" dirty="0">
                <a:solidFill>
                  <a:srgbClr val="000000"/>
                </a:solidFill>
                <a:latin typeface="WarnockPro-Regular"/>
              </a:rPr>
              <a:t>One of the more common intangible impacts is that when a threat occurs, it could ruin the company’s reputation, which is never good for business!</a:t>
            </a:r>
          </a:p>
          <a:p>
            <a:pPr algn="l"/>
            <a:r>
              <a:rPr lang="en-US" sz="1800" b="1" i="0" u="none" strike="noStrike" baseline="0" dirty="0">
                <a:solidFill>
                  <a:srgbClr val="000000"/>
                </a:solidFill>
                <a:latin typeface="WarnockPro-Bold"/>
              </a:rPr>
              <a:t>Failure to follow regulations </a:t>
            </a:r>
            <a:r>
              <a:rPr lang="en-US" sz="1800" b="0" i="0" u="none" strike="noStrike" baseline="0" dirty="0">
                <a:solidFill>
                  <a:srgbClr val="000000"/>
                </a:solidFill>
                <a:latin typeface="WarnockPro-Regular"/>
              </a:rPr>
              <a:t>A threat occurring may have the impact of your company being unable to follow regulations or standards. This could result in legal action against the company or sometimes even loss of insurance.</a:t>
            </a:r>
          </a:p>
          <a:p>
            <a:pPr algn="l"/>
            <a:r>
              <a:rPr lang="en-US" sz="1800" b="1" i="0" u="none" strike="noStrike" baseline="0" dirty="0">
                <a:latin typeface="WarnockPro-Bold"/>
              </a:rPr>
              <a:t>Loss of customers’ confidence </a:t>
            </a:r>
            <a:r>
              <a:rPr lang="en-US" sz="1800" b="0" i="0" u="none" strike="noStrike" baseline="0" dirty="0">
                <a:latin typeface="WarnockPro-Regular"/>
              </a:rPr>
              <a:t>If the company e-commerce web site is hacked and this information goes public, you may lose the confidence of your customers (or shareholders), and they may no longer wish to purchase online items due to fear of credit card numbers being captured by hackers.</a:t>
            </a:r>
            <a:endParaRPr lang="en-US" dirty="0"/>
          </a:p>
        </p:txBody>
      </p:sp>
      <p:sp>
        <p:nvSpPr>
          <p:cNvPr id="4" name="Slide Number Placeholder 3">
            <a:extLst>
              <a:ext uri="{FF2B5EF4-FFF2-40B4-BE49-F238E27FC236}">
                <a16:creationId xmlns:a16="http://schemas.microsoft.com/office/drawing/2014/main" id="{7958BD85-2C60-F0A7-9528-E52BE0020965}"/>
              </a:ext>
            </a:extLst>
          </p:cNvPr>
          <p:cNvSpPr>
            <a:spLocks noGrp="1"/>
          </p:cNvSpPr>
          <p:nvPr>
            <p:ph type="sldNum" sz="quarter" idx="12"/>
          </p:nvPr>
        </p:nvSpPr>
        <p:spPr/>
        <p:txBody>
          <a:bodyPr/>
          <a:lstStyle/>
          <a:p>
            <a:fld id="{7D8DE56C-B3E9-49A8-ACFD-29F27F069E52}" type="slidenum">
              <a:rPr lang="en-US" smtClean="0"/>
              <a:t>14</a:t>
            </a:fld>
            <a:endParaRPr lang="en-US"/>
          </a:p>
        </p:txBody>
      </p:sp>
    </p:spTree>
    <p:extLst>
      <p:ext uri="{BB962C8B-B14F-4D97-AF65-F5344CB8AC3E}">
        <p14:creationId xmlns:p14="http://schemas.microsoft.com/office/powerpoint/2010/main" val="4091107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BF1D-9A71-C42C-A7DE-F02DCCAF5F0D}"/>
              </a:ext>
            </a:extLst>
          </p:cNvPr>
          <p:cNvSpPr>
            <a:spLocks noGrp="1"/>
          </p:cNvSpPr>
          <p:nvPr>
            <p:ph type="title"/>
          </p:nvPr>
        </p:nvSpPr>
        <p:spPr>
          <a:xfrm>
            <a:off x="797943" y="365126"/>
            <a:ext cx="10515600" cy="1325563"/>
          </a:xfrm>
        </p:spPr>
        <p:txBody>
          <a:bodyPr/>
          <a:lstStyle/>
          <a:p>
            <a:r>
              <a:rPr lang="en-US" dirty="0">
                <a:solidFill>
                  <a:srgbClr val="00B0F0"/>
                </a:solidFill>
              </a:rPr>
              <a:t>PRIORITIZE THREATS</a:t>
            </a:r>
          </a:p>
        </p:txBody>
      </p:sp>
      <p:sp>
        <p:nvSpPr>
          <p:cNvPr id="3" name="Content Placeholder 2">
            <a:extLst>
              <a:ext uri="{FF2B5EF4-FFF2-40B4-BE49-F238E27FC236}">
                <a16:creationId xmlns:a16="http://schemas.microsoft.com/office/drawing/2014/main" id="{7AF0E017-7398-30BD-C46F-1D57F5D34C2C}"/>
              </a:ext>
            </a:extLst>
          </p:cNvPr>
          <p:cNvSpPr>
            <a:spLocks noGrp="1"/>
          </p:cNvSpPr>
          <p:nvPr>
            <p:ph idx="1"/>
          </p:nvPr>
        </p:nvSpPr>
        <p:spPr/>
        <p:txBody>
          <a:bodyPr/>
          <a:lstStyle/>
          <a:p>
            <a:pPr algn="l"/>
            <a:r>
              <a:rPr lang="en-US" sz="1800" b="0" i="0" u="none" strike="noStrike" baseline="0" dirty="0">
                <a:latin typeface="WarnockPro-Regular"/>
              </a:rPr>
              <a:t>Once you have identified all of the threats that could occur against each asset, you must prioritize the threats based on their </a:t>
            </a:r>
            <a:r>
              <a:rPr lang="en-US" sz="1800" b="1" i="1" u="none" strike="noStrike" baseline="0" dirty="0">
                <a:solidFill>
                  <a:schemeClr val="accent1">
                    <a:lumMod val="60000"/>
                    <a:lumOff val="40000"/>
                  </a:schemeClr>
                </a:solidFill>
                <a:latin typeface="WarnockPro-It"/>
              </a:rPr>
              <a:t>impact </a:t>
            </a:r>
            <a:r>
              <a:rPr lang="en-US" sz="1800" b="1" i="0" u="none" strike="noStrike" baseline="0" dirty="0">
                <a:solidFill>
                  <a:schemeClr val="accent1">
                    <a:lumMod val="60000"/>
                    <a:lumOff val="40000"/>
                  </a:schemeClr>
                </a:solidFill>
                <a:latin typeface="WarnockPro-Regular"/>
              </a:rPr>
              <a:t>and </a:t>
            </a:r>
            <a:r>
              <a:rPr lang="en-US" sz="1800" b="1" i="1" u="none" strike="noStrike" baseline="0" dirty="0">
                <a:solidFill>
                  <a:schemeClr val="accent1">
                    <a:lumMod val="60000"/>
                    <a:lumOff val="40000"/>
                  </a:schemeClr>
                </a:solidFill>
                <a:latin typeface="WarnockPro-It"/>
              </a:rPr>
              <a:t>probability </a:t>
            </a:r>
            <a:r>
              <a:rPr lang="en-US" sz="1800" b="0" i="0" u="none" strike="noStrike" baseline="0" dirty="0">
                <a:latin typeface="WarnockPro-Regular"/>
              </a:rPr>
              <a:t>of occurring (also known as </a:t>
            </a:r>
            <a:r>
              <a:rPr lang="en-US" sz="1800" b="0" i="1" u="none" strike="noStrike" baseline="0" dirty="0">
                <a:latin typeface="WarnockPro-It"/>
              </a:rPr>
              <a:t>likelihood of occurrence</a:t>
            </a:r>
            <a:r>
              <a:rPr lang="en-US" sz="1800" b="0" i="0" u="none" strike="noStrike" baseline="0" dirty="0">
                <a:latin typeface="WarnockPro-Regular"/>
              </a:rPr>
              <a:t>) so that you can deal with the more serious threats first.</a:t>
            </a:r>
          </a:p>
          <a:p>
            <a:pPr algn="l"/>
            <a:r>
              <a:rPr lang="en-US" sz="1800" b="0" i="0" u="none" strike="noStrike" baseline="0" dirty="0">
                <a:solidFill>
                  <a:srgbClr val="FF0000"/>
                </a:solidFill>
                <a:latin typeface="WarnockPro-Regular"/>
              </a:rPr>
              <a:t>How you prioritize the threats will depend on the type of risk analysis being performed</a:t>
            </a:r>
            <a:r>
              <a:rPr lang="en-US" sz="1800" b="0" i="0" u="none" strike="noStrike" baseline="0" dirty="0">
                <a:latin typeface="WarnockPro-Regular"/>
              </a:rPr>
              <a:t>; for example, if you are doing a qualitative analysis, you will assign values based on some form of scale to each threat (such as low, medium, and high), and then focus on the high-level threats first. More on the types of analysis in a little bit.</a:t>
            </a:r>
          </a:p>
          <a:p>
            <a:pPr algn="l"/>
            <a:r>
              <a:rPr lang="en-US" sz="1800" dirty="0">
                <a:latin typeface="WarnockPro-Regular"/>
              </a:rPr>
              <a:t>Therefore we need to create a risk register.</a:t>
            </a:r>
          </a:p>
          <a:p>
            <a:pPr algn="l"/>
            <a:endParaRPr lang="en-US" sz="1800" dirty="0">
              <a:latin typeface="WarnockPro-Regular"/>
            </a:endParaRPr>
          </a:p>
          <a:p>
            <a:pPr algn="l"/>
            <a:r>
              <a:rPr lang="en-US" sz="1800" b="0" i="0" u="none" strike="noStrike" baseline="0" dirty="0">
                <a:solidFill>
                  <a:schemeClr val="accent1">
                    <a:lumMod val="60000"/>
                    <a:lumOff val="40000"/>
                  </a:schemeClr>
                </a:solidFill>
                <a:latin typeface="WarnockPro-Regular"/>
              </a:rPr>
              <a:t>A risk register is a tool that is used to plot a description of the different threats, along with their impact and probability</a:t>
            </a:r>
            <a:endParaRPr lang="en-US" dirty="0">
              <a:solidFill>
                <a:schemeClr val="accent1">
                  <a:lumMod val="60000"/>
                  <a:lumOff val="40000"/>
                </a:schemeClr>
              </a:solidFill>
            </a:endParaRPr>
          </a:p>
        </p:txBody>
      </p:sp>
      <p:sp>
        <p:nvSpPr>
          <p:cNvPr id="4" name="Slide Number Placeholder 3">
            <a:extLst>
              <a:ext uri="{FF2B5EF4-FFF2-40B4-BE49-F238E27FC236}">
                <a16:creationId xmlns:a16="http://schemas.microsoft.com/office/drawing/2014/main" id="{E12CEB5B-1CC1-F0B8-5BC7-D6F035864704}"/>
              </a:ext>
            </a:extLst>
          </p:cNvPr>
          <p:cNvSpPr>
            <a:spLocks noGrp="1"/>
          </p:cNvSpPr>
          <p:nvPr>
            <p:ph type="sldNum" sz="quarter" idx="12"/>
          </p:nvPr>
        </p:nvSpPr>
        <p:spPr/>
        <p:txBody>
          <a:bodyPr/>
          <a:lstStyle/>
          <a:p>
            <a:fld id="{7D8DE56C-B3E9-49A8-ACFD-29F27F069E52}" type="slidenum">
              <a:rPr lang="en-US" smtClean="0"/>
              <a:t>15</a:t>
            </a:fld>
            <a:endParaRPr lang="en-US"/>
          </a:p>
        </p:txBody>
      </p:sp>
    </p:spTree>
    <p:extLst>
      <p:ext uri="{BB962C8B-B14F-4D97-AF65-F5344CB8AC3E}">
        <p14:creationId xmlns:p14="http://schemas.microsoft.com/office/powerpoint/2010/main" val="2565194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F79BCDA-BE63-7A9A-C7D6-381FA5217EAB}"/>
              </a:ext>
            </a:extLst>
          </p:cNvPr>
          <p:cNvPicPr>
            <a:picLocks noGrp="1" noChangeAspect="1"/>
          </p:cNvPicPr>
          <p:nvPr>
            <p:ph idx="1"/>
          </p:nvPr>
        </p:nvPicPr>
        <p:blipFill>
          <a:blip r:embed="rId2"/>
          <a:stretch>
            <a:fillRect/>
          </a:stretch>
        </p:blipFill>
        <p:spPr>
          <a:xfrm>
            <a:off x="838200" y="2520774"/>
            <a:ext cx="10515600" cy="2961039"/>
          </a:xfrm>
        </p:spPr>
      </p:pic>
      <p:sp>
        <p:nvSpPr>
          <p:cNvPr id="3" name="Slide Number Placeholder 2">
            <a:extLst>
              <a:ext uri="{FF2B5EF4-FFF2-40B4-BE49-F238E27FC236}">
                <a16:creationId xmlns:a16="http://schemas.microsoft.com/office/drawing/2014/main" id="{E2A59521-6ABC-7AC5-44B4-37FB8B796A3F}"/>
              </a:ext>
            </a:extLst>
          </p:cNvPr>
          <p:cNvSpPr>
            <a:spLocks noGrp="1"/>
          </p:cNvSpPr>
          <p:nvPr>
            <p:ph type="sldNum" sz="quarter" idx="12"/>
          </p:nvPr>
        </p:nvSpPr>
        <p:spPr/>
        <p:txBody>
          <a:bodyPr/>
          <a:lstStyle/>
          <a:p>
            <a:fld id="{7D8DE56C-B3E9-49A8-ACFD-29F27F069E52}" type="slidenum">
              <a:rPr lang="en-US" smtClean="0"/>
              <a:t>16</a:t>
            </a:fld>
            <a:endParaRPr lang="en-US"/>
          </a:p>
        </p:txBody>
      </p:sp>
    </p:spTree>
    <p:extLst>
      <p:ext uri="{BB962C8B-B14F-4D97-AF65-F5344CB8AC3E}">
        <p14:creationId xmlns:p14="http://schemas.microsoft.com/office/powerpoint/2010/main" val="2209047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8A8F-317A-0795-4D64-392C2B96666C}"/>
              </a:ext>
            </a:extLst>
          </p:cNvPr>
          <p:cNvSpPr>
            <a:spLocks noGrp="1"/>
          </p:cNvSpPr>
          <p:nvPr>
            <p:ph type="title"/>
          </p:nvPr>
        </p:nvSpPr>
        <p:spPr/>
        <p:txBody>
          <a:bodyPr/>
          <a:lstStyle/>
          <a:p>
            <a:r>
              <a:rPr lang="en-US" dirty="0">
                <a:solidFill>
                  <a:srgbClr val="00B0F0"/>
                </a:solidFill>
              </a:rPr>
              <a:t>Supply Chain Assessment</a:t>
            </a:r>
          </a:p>
        </p:txBody>
      </p:sp>
      <p:sp>
        <p:nvSpPr>
          <p:cNvPr id="3" name="Content Placeholder 2">
            <a:extLst>
              <a:ext uri="{FF2B5EF4-FFF2-40B4-BE49-F238E27FC236}">
                <a16:creationId xmlns:a16="http://schemas.microsoft.com/office/drawing/2014/main" id="{53FF1F32-9FD6-F9B2-3D5B-F2DE67E3E6D0}"/>
              </a:ext>
            </a:extLst>
          </p:cNvPr>
          <p:cNvSpPr>
            <a:spLocks noGrp="1"/>
          </p:cNvSpPr>
          <p:nvPr>
            <p:ph idx="1"/>
          </p:nvPr>
        </p:nvSpPr>
        <p:spPr/>
        <p:txBody>
          <a:bodyPr>
            <a:normAutofit/>
          </a:bodyPr>
          <a:lstStyle/>
          <a:p>
            <a:pPr algn="l"/>
            <a:r>
              <a:rPr lang="en-US" sz="2400" b="0" i="1" u="none" strike="noStrike" baseline="0" dirty="0">
                <a:latin typeface="WarnockPro-It"/>
              </a:rPr>
              <a:t>Supply chain assessment </a:t>
            </a:r>
            <a:r>
              <a:rPr lang="en-US" sz="2400" b="0" i="0" u="none" strike="noStrike" baseline="0" dirty="0">
                <a:latin typeface="WarnockPro-Regular"/>
              </a:rPr>
              <a:t>involves identifying any risks within the supply chain and mitigating those risks.</a:t>
            </a:r>
          </a:p>
          <a:p>
            <a:pPr algn="l"/>
            <a:r>
              <a:rPr lang="en-US" sz="2400" b="0" i="0" u="none" strike="noStrike" baseline="0" dirty="0">
                <a:latin typeface="WarnockPro-Regular"/>
              </a:rPr>
              <a:t> For example, the assessment might evaluate what to do if there is a shortage of raw materials or if there is a fire at the manufacturing plant.</a:t>
            </a:r>
          </a:p>
          <a:p>
            <a:pPr algn="l"/>
            <a:r>
              <a:rPr lang="en-US" sz="2400" b="0" i="0" u="none" strike="noStrike" baseline="0" dirty="0">
                <a:latin typeface="WarnockPro-Regular"/>
              </a:rPr>
              <a:t> All such threats could present risk to your business.</a:t>
            </a:r>
            <a:endParaRPr lang="en-US" sz="2400" dirty="0"/>
          </a:p>
        </p:txBody>
      </p:sp>
      <p:sp>
        <p:nvSpPr>
          <p:cNvPr id="4" name="Slide Number Placeholder 3">
            <a:extLst>
              <a:ext uri="{FF2B5EF4-FFF2-40B4-BE49-F238E27FC236}">
                <a16:creationId xmlns:a16="http://schemas.microsoft.com/office/drawing/2014/main" id="{BD034A1C-B45C-A4BD-4111-A61A8C11AE8B}"/>
              </a:ext>
            </a:extLst>
          </p:cNvPr>
          <p:cNvSpPr>
            <a:spLocks noGrp="1"/>
          </p:cNvSpPr>
          <p:nvPr>
            <p:ph type="sldNum" sz="quarter" idx="12"/>
          </p:nvPr>
        </p:nvSpPr>
        <p:spPr/>
        <p:txBody>
          <a:bodyPr/>
          <a:lstStyle/>
          <a:p>
            <a:fld id="{7D8DE56C-B3E9-49A8-ACFD-29F27F069E52}" type="slidenum">
              <a:rPr lang="en-US" smtClean="0"/>
              <a:t>17</a:t>
            </a:fld>
            <a:endParaRPr lang="en-US"/>
          </a:p>
        </p:txBody>
      </p:sp>
    </p:spTree>
    <p:extLst>
      <p:ext uri="{BB962C8B-B14F-4D97-AF65-F5344CB8AC3E}">
        <p14:creationId xmlns:p14="http://schemas.microsoft.com/office/powerpoint/2010/main" val="609876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3209C-06AB-2FE0-66F7-0FCDB042AB3F}"/>
              </a:ext>
            </a:extLst>
          </p:cNvPr>
          <p:cNvSpPr>
            <a:spLocks noGrp="1"/>
          </p:cNvSpPr>
          <p:nvPr>
            <p:ph type="title"/>
          </p:nvPr>
        </p:nvSpPr>
        <p:spPr/>
        <p:txBody>
          <a:bodyPr/>
          <a:lstStyle/>
          <a:p>
            <a:r>
              <a:rPr lang="en-US" dirty="0">
                <a:solidFill>
                  <a:srgbClr val="00B0F0"/>
                </a:solidFill>
              </a:rPr>
              <a:t>Testing</a:t>
            </a:r>
          </a:p>
        </p:txBody>
      </p:sp>
      <p:sp>
        <p:nvSpPr>
          <p:cNvPr id="3" name="Content Placeholder 2">
            <a:extLst>
              <a:ext uri="{FF2B5EF4-FFF2-40B4-BE49-F238E27FC236}">
                <a16:creationId xmlns:a16="http://schemas.microsoft.com/office/drawing/2014/main" id="{DAFA57D8-7C0F-6F82-B44B-B438C3689890}"/>
              </a:ext>
            </a:extLst>
          </p:cNvPr>
          <p:cNvSpPr>
            <a:spLocks noGrp="1"/>
          </p:cNvSpPr>
          <p:nvPr>
            <p:ph idx="1"/>
          </p:nvPr>
        </p:nvSpPr>
        <p:spPr/>
        <p:txBody>
          <a:bodyPr>
            <a:normAutofit/>
          </a:bodyPr>
          <a:lstStyle/>
          <a:p>
            <a:pPr algn="l"/>
            <a:r>
              <a:rPr lang="en-US" sz="2000" b="0" i="0" u="none" strike="noStrike" baseline="0" dirty="0">
                <a:latin typeface="WarnockPro-Regular"/>
              </a:rPr>
              <a:t>When assessing threats against your organization’s assets, it is important to perform different types of tests.</a:t>
            </a:r>
          </a:p>
          <a:p>
            <a:pPr algn="l"/>
            <a:r>
              <a:rPr lang="en-US" sz="2000" b="0" i="0" u="none" strike="noStrike" baseline="0" dirty="0">
                <a:latin typeface="WarnockPro-Regular"/>
              </a:rPr>
              <a:t> You could perform a </a:t>
            </a:r>
            <a:r>
              <a:rPr lang="en-US" sz="2000" b="1" i="1" u="none" strike="noStrike" baseline="0" dirty="0">
                <a:latin typeface="WarnockPro-It"/>
              </a:rPr>
              <a:t>vulnerability test</a:t>
            </a:r>
            <a:r>
              <a:rPr lang="en-US" sz="2000" b="0" i="1" u="none" strike="noStrike" baseline="0" dirty="0">
                <a:latin typeface="WarnockPro-It"/>
              </a:rPr>
              <a:t>, </a:t>
            </a:r>
            <a:r>
              <a:rPr lang="en-US" sz="2000" b="0" i="0" u="none" strike="noStrike" baseline="0" dirty="0">
                <a:latin typeface="WarnockPro-Regular"/>
              </a:rPr>
              <a:t>also known as a </a:t>
            </a:r>
            <a:r>
              <a:rPr lang="en-US" sz="2000" b="0" i="1" u="none" strike="noStrike" baseline="0" dirty="0">
                <a:latin typeface="WarnockPro-It"/>
              </a:rPr>
              <a:t>vulnerability scan, </a:t>
            </a:r>
            <a:r>
              <a:rPr lang="en-US" sz="2000" b="0" i="0" u="none" strike="noStrike" baseline="0" dirty="0">
                <a:latin typeface="WarnockPro-Regular"/>
              </a:rPr>
              <a:t>to test whether your systems are vulnerable to different exploits and weaknesses.</a:t>
            </a:r>
          </a:p>
          <a:p>
            <a:pPr algn="l"/>
            <a:r>
              <a:rPr lang="en-US" sz="2000" b="0" i="0" u="none" strike="noStrike" baseline="0" dirty="0">
                <a:latin typeface="WarnockPro-Regular"/>
              </a:rPr>
              <a:t> You could also perform a more active type of test known as </a:t>
            </a:r>
            <a:r>
              <a:rPr lang="en-US" sz="2000" b="1" i="1" u="none" strike="noStrike" baseline="0" dirty="0">
                <a:latin typeface="WarnockPro-It"/>
              </a:rPr>
              <a:t>penetration testing</a:t>
            </a:r>
            <a:r>
              <a:rPr lang="en-US" sz="2000" b="0" i="1" u="none" strike="noStrike" baseline="0" dirty="0">
                <a:latin typeface="WarnockPro-It"/>
              </a:rPr>
              <a:t>, </a:t>
            </a:r>
            <a:r>
              <a:rPr lang="en-US" sz="2000" b="0" i="0" u="none" strike="noStrike" baseline="0" dirty="0">
                <a:latin typeface="WarnockPro-Regular"/>
              </a:rPr>
              <a:t>where the tester tries to bypass security controls and gain access to a system.</a:t>
            </a:r>
          </a:p>
          <a:p>
            <a:pPr algn="l"/>
            <a:r>
              <a:rPr lang="en-US" sz="2000" b="0" i="0" u="none" strike="noStrike" baseline="0" dirty="0">
                <a:latin typeface="WarnockPro-Regular"/>
              </a:rPr>
              <a:t>There are a number of other forms of tests that can be performed that do not relate directly to technology.</a:t>
            </a:r>
          </a:p>
          <a:p>
            <a:pPr algn="l"/>
            <a:r>
              <a:rPr lang="en-US" sz="2000" b="0" i="0" u="none" strike="noStrike" baseline="0" dirty="0">
                <a:latin typeface="WarnockPro-Regular"/>
              </a:rPr>
              <a:t> For example, your organization should perform </a:t>
            </a:r>
            <a:r>
              <a:rPr lang="en-US" sz="2000" b="1" i="0" u="none" strike="noStrike" baseline="0" dirty="0">
                <a:latin typeface="WarnockPro-Regular"/>
              </a:rPr>
              <a:t>fire drills</a:t>
            </a:r>
            <a:r>
              <a:rPr lang="en-US" sz="2000" b="0" i="0" u="none" strike="noStrike" baseline="0" dirty="0">
                <a:latin typeface="WarnockPro-Regular"/>
              </a:rPr>
              <a:t> on a regular basis. </a:t>
            </a:r>
          </a:p>
          <a:p>
            <a:pPr algn="l"/>
            <a:r>
              <a:rPr lang="en-US" sz="2000" b="0" i="0" u="none" strike="noStrike" baseline="0" dirty="0">
                <a:latin typeface="WarnockPro-Regular"/>
              </a:rPr>
              <a:t>You could also test your business processes by testing supplier delivery flexibility and stock levels by testing rush orders.</a:t>
            </a:r>
            <a:endParaRPr lang="en-US" sz="2000" dirty="0"/>
          </a:p>
        </p:txBody>
      </p:sp>
      <p:sp>
        <p:nvSpPr>
          <p:cNvPr id="4" name="Slide Number Placeholder 3">
            <a:extLst>
              <a:ext uri="{FF2B5EF4-FFF2-40B4-BE49-F238E27FC236}">
                <a16:creationId xmlns:a16="http://schemas.microsoft.com/office/drawing/2014/main" id="{B0C89C2A-CB26-DF67-A350-67A1EAEEA90F}"/>
              </a:ext>
            </a:extLst>
          </p:cNvPr>
          <p:cNvSpPr>
            <a:spLocks noGrp="1"/>
          </p:cNvSpPr>
          <p:nvPr>
            <p:ph type="sldNum" sz="quarter" idx="12"/>
          </p:nvPr>
        </p:nvSpPr>
        <p:spPr/>
        <p:txBody>
          <a:bodyPr/>
          <a:lstStyle/>
          <a:p>
            <a:fld id="{7D8DE56C-B3E9-49A8-ACFD-29F27F069E52}" type="slidenum">
              <a:rPr lang="en-US" smtClean="0"/>
              <a:t>18</a:t>
            </a:fld>
            <a:endParaRPr lang="en-US"/>
          </a:p>
        </p:txBody>
      </p:sp>
    </p:spTree>
    <p:extLst>
      <p:ext uri="{BB962C8B-B14F-4D97-AF65-F5344CB8AC3E}">
        <p14:creationId xmlns:p14="http://schemas.microsoft.com/office/powerpoint/2010/main" val="2107602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92148-BB09-1359-9367-6BBC6F7396D7}"/>
              </a:ext>
            </a:extLst>
          </p:cNvPr>
          <p:cNvSpPr>
            <a:spLocks noGrp="1"/>
          </p:cNvSpPr>
          <p:nvPr>
            <p:ph type="title"/>
          </p:nvPr>
        </p:nvSpPr>
        <p:spPr/>
        <p:txBody>
          <a:bodyPr/>
          <a:lstStyle/>
          <a:p>
            <a:r>
              <a:rPr lang="en-US" dirty="0">
                <a:solidFill>
                  <a:srgbClr val="00B0F0"/>
                </a:solidFill>
              </a:rPr>
              <a:t>Change Management</a:t>
            </a:r>
          </a:p>
        </p:txBody>
      </p:sp>
      <p:sp>
        <p:nvSpPr>
          <p:cNvPr id="3" name="Content Placeholder 2">
            <a:extLst>
              <a:ext uri="{FF2B5EF4-FFF2-40B4-BE49-F238E27FC236}">
                <a16:creationId xmlns:a16="http://schemas.microsoft.com/office/drawing/2014/main" id="{657B9358-F817-6FF3-98B7-405FC9045C91}"/>
              </a:ext>
            </a:extLst>
          </p:cNvPr>
          <p:cNvSpPr>
            <a:spLocks noGrp="1"/>
          </p:cNvSpPr>
          <p:nvPr>
            <p:ph idx="1"/>
          </p:nvPr>
        </p:nvSpPr>
        <p:spPr/>
        <p:txBody>
          <a:bodyPr>
            <a:normAutofit/>
          </a:bodyPr>
          <a:lstStyle/>
          <a:p>
            <a:pPr algn="l"/>
            <a:r>
              <a:rPr lang="en-US" sz="1800" b="0" i="0" u="none" strike="noStrike" baseline="0" dirty="0">
                <a:latin typeface="WarnockPro-Regular"/>
              </a:rPr>
              <a:t>After testing your systems with either a vulnerability scan or a penetration test, you may discover that you need to make changes to the configuration of the systems in order to make them more secure. </a:t>
            </a:r>
          </a:p>
          <a:p>
            <a:pPr algn="l"/>
            <a:r>
              <a:rPr lang="en-US" sz="1800" b="0" i="0" u="none" strike="noStrike" baseline="0" dirty="0">
                <a:latin typeface="WarnockPro-Regular"/>
              </a:rPr>
              <a:t>When making changes to the system configuration, be sure to follow the </a:t>
            </a:r>
            <a:r>
              <a:rPr lang="en-US" sz="1800" b="1" i="0" u="none" strike="noStrike" baseline="0" dirty="0">
                <a:solidFill>
                  <a:schemeClr val="accent6">
                    <a:lumMod val="75000"/>
                  </a:schemeClr>
                </a:solidFill>
                <a:latin typeface="WarnockPro-Regular"/>
              </a:rPr>
              <a:t>change management process</a:t>
            </a:r>
            <a:r>
              <a:rPr lang="en-US" sz="1800" b="0" i="0" u="none" strike="noStrike" baseline="0" dirty="0">
                <a:latin typeface="WarnockPro-Regular"/>
              </a:rPr>
              <a:t> that your organization has set out.</a:t>
            </a:r>
          </a:p>
          <a:p>
            <a:pPr algn="l"/>
            <a:r>
              <a:rPr lang="en-US" sz="1800" b="0" i="0" u="none" strike="noStrike" baseline="0" dirty="0">
                <a:latin typeface="WarnockPro-Regular"/>
              </a:rPr>
              <a:t> </a:t>
            </a:r>
            <a:r>
              <a:rPr lang="en-US" sz="1800" b="1" i="0" u="none" strike="noStrike" baseline="0" dirty="0">
                <a:solidFill>
                  <a:schemeClr val="accent6">
                    <a:lumMod val="75000"/>
                  </a:schemeClr>
                </a:solidFill>
                <a:latin typeface="WarnockPro-Regular"/>
              </a:rPr>
              <a:t>This process typically involves applying the change to test systems first, backing up the production system before making the change, applying the change, and then verifying the proper operation of the system after the change.</a:t>
            </a:r>
          </a:p>
          <a:p>
            <a:pPr algn="l"/>
            <a:r>
              <a:rPr lang="en-US" sz="1800" b="0" i="0" u="none" strike="noStrike" baseline="0" dirty="0">
                <a:solidFill>
                  <a:srgbClr val="FF0000"/>
                </a:solidFill>
                <a:latin typeface="WarnockPro-Regular"/>
              </a:rPr>
              <a:t>The key to change management is the documentation</a:t>
            </a:r>
            <a:r>
              <a:rPr lang="en-US" sz="1800" b="0" i="0" u="none" strike="noStrike" baseline="0" dirty="0">
                <a:latin typeface="WarnockPro-Regular"/>
              </a:rPr>
              <a:t>. </a:t>
            </a:r>
          </a:p>
          <a:p>
            <a:pPr algn="l"/>
            <a:r>
              <a:rPr lang="en-US" sz="1800" b="0" i="0" u="none" strike="noStrike" baseline="0" dirty="0">
                <a:latin typeface="WarnockPro-Regular"/>
              </a:rPr>
              <a:t>For example, when planning for changes, you should document the desired changes, document what to do if the changes do not go as planned (this is called the </a:t>
            </a:r>
            <a:r>
              <a:rPr lang="en-US" sz="1800" b="0" i="1" u="none" strike="noStrike" baseline="0" dirty="0">
                <a:latin typeface="WarnockPro-It"/>
              </a:rPr>
              <a:t>rollback plan</a:t>
            </a:r>
            <a:r>
              <a:rPr lang="en-US" sz="1800" b="0" i="0" u="none" strike="noStrike" baseline="0" dirty="0">
                <a:latin typeface="WarnockPro-Regular"/>
              </a:rPr>
              <a:t>), and then summarize the results of the change operation.</a:t>
            </a:r>
            <a:endParaRPr lang="en-US" dirty="0"/>
          </a:p>
        </p:txBody>
      </p:sp>
      <p:sp>
        <p:nvSpPr>
          <p:cNvPr id="4" name="Slide Number Placeholder 3">
            <a:extLst>
              <a:ext uri="{FF2B5EF4-FFF2-40B4-BE49-F238E27FC236}">
                <a16:creationId xmlns:a16="http://schemas.microsoft.com/office/drawing/2014/main" id="{08ED5567-9D80-6A26-3AA0-EE3813AD4C5A}"/>
              </a:ext>
            </a:extLst>
          </p:cNvPr>
          <p:cNvSpPr>
            <a:spLocks noGrp="1"/>
          </p:cNvSpPr>
          <p:nvPr>
            <p:ph type="sldNum" sz="quarter" idx="12"/>
          </p:nvPr>
        </p:nvSpPr>
        <p:spPr/>
        <p:txBody>
          <a:bodyPr/>
          <a:lstStyle/>
          <a:p>
            <a:fld id="{7D8DE56C-B3E9-49A8-ACFD-29F27F069E52}" type="slidenum">
              <a:rPr lang="en-US" smtClean="0"/>
              <a:t>19</a:t>
            </a:fld>
            <a:endParaRPr lang="en-US"/>
          </a:p>
        </p:txBody>
      </p:sp>
    </p:spTree>
    <p:extLst>
      <p:ext uri="{BB962C8B-B14F-4D97-AF65-F5344CB8AC3E}">
        <p14:creationId xmlns:p14="http://schemas.microsoft.com/office/powerpoint/2010/main" val="99939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B941-5397-403F-B951-CE085D012F0C}"/>
              </a:ext>
            </a:extLst>
          </p:cNvPr>
          <p:cNvSpPr>
            <a:spLocks noGrp="1"/>
          </p:cNvSpPr>
          <p:nvPr>
            <p:ph type="title"/>
          </p:nvPr>
        </p:nvSpPr>
        <p:spPr/>
        <p:txBody>
          <a:bodyPr/>
          <a:lstStyle/>
          <a:p>
            <a:r>
              <a:rPr lang="en-US" dirty="0"/>
              <a:t>Risk Management</a:t>
            </a:r>
          </a:p>
        </p:txBody>
      </p:sp>
      <p:sp>
        <p:nvSpPr>
          <p:cNvPr id="3" name="Content Placeholder 2">
            <a:extLst>
              <a:ext uri="{FF2B5EF4-FFF2-40B4-BE49-F238E27FC236}">
                <a16:creationId xmlns:a16="http://schemas.microsoft.com/office/drawing/2014/main" id="{F768193B-3491-74E8-87BF-FDB4B4B073AB}"/>
              </a:ext>
            </a:extLst>
          </p:cNvPr>
          <p:cNvSpPr>
            <a:spLocks noGrp="1"/>
          </p:cNvSpPr>
          <p:nvPr>
            <p:ph sz="half" idx="1"/>
          </p:nvPr>
        </p:nvSpPr>
        <p:spPr/>
        <p:txBody>
          <a:bodyPr>
            <a:normAutofit fontScale="77500" lnSpcReduction="20000"/>
          </a:bodyPr>
          <a:lstStyle/>
          <a:p>
            <a:r>
              <a:rPr lang="en-US" dirty="0"/>
              <a:t>In the information world risk comes in many different forms.</a:t>
            </a:r>
          </a:p>
          <a:p>
            <a:r>
              <a:rPr lang="en-US" dirty="0"/>
              <a:t>If a risk is not managed properly, it could result in discloser, modification or interruption of a critical asset.</a:t>
            </a:r>
          </a:p>
          <a:p>
            <a:r>
              <a:rPr lang="en-US" dirty="0"/>
              <a:t>Risk management is a cyclical process that includes four phase:</a:t>
            </a:r>
          </a:p>
          <a:p>
            <a:pPr lvl="1">
              <a:buFont typeface="Wingdings" panose="05000000000000000000" pitchFamily="2" charset="2"/>
              <a:buChar char="Ø"/>
            </a:pPr>
            <a:r>
              <a:rPr lang="en-US" b="1" dirty="0">
                <a:solidFill>
                  <a:srgbClr val="00B0F0"/>
                </a:solidFill>
              </a:rPr>
              <a:t>Identify and assess risks that exist in a system</a:t>
            </a:r>
          </a:p>
          <a:p>
            <a:pPr lvl="1">
              <a:buFont typeface="Wingdings" panose="05000000000000000000" pitchFamily="2" charset="2"/>
              <a:buChar char="Ø"/>
            </a:pPr>
            <a:r>
              <a:rPr lang="en-US" b="1" dirty="0">
                <a:solidFill>
                  <a:srgbClr val="00B0F0"/>
                </a:solidFill>
              </a:rPr>
              <a:t>Analyze the potential impact risks will have on a system</a:t>
            </a:r>
          </a:p>
          <a:p>
            <a:pPr lvl="1">
              <a:buFont typeface="Wingdings" panose="05000000000000000000" pitchFamily="2" charset="2"/>
              <a:buChar char="Ø"/>
            </a:pPr>
            <a:r>
              <a:rPr lang="en-US" b="1" dirty="0">
                <a:solidFill>
                  <a:srgbClr val="00B0F0"/>
                </a:solidFill>
              </a:rPr>
              <a:t>Formulate a strategy on how to respond to risks.</a:t>
            </a:r>
          </a:p>
          <a:p>
            <a:pPr lvl="1">
              <a:buFont typeface="Wingdings" panose="05000000000000000000" pitchFamily="2" charset="2"/>
              <a:buChar char="Ø"/>
            </a:pPr>
            <a:r>
              <a:rPr lang="en-US" b="1" dirty="0">
                <a:solidFill>
                  <a:srgbClr val="00B0F0"/>
                </a:solidFill>
              </a:rPr>
              <a:t>Mitigate the impact of risks for future security.</a:t>
            </a:r>
          </a:p>
        </p:txBody>
      </p:sp>
      <p:pic>
        <p:nvPicPr>
          <p:cNvPr id="6" name="Content Placeholder 5">
            <a:extLst>
              <a:ext uri="{FF2B5EF4-FFF2-40B4-BE49-F238E27FC236}">
                <a16:creationId xmlns:a16="http://schemas.microsoft.com/office/drawing/2014/main" id="{7F8F02F9-6372-C523-75B2-A7F0C942D1F8}"/>
              </a:ext>
            </a:extLst>
          </p:cNvPr>
          <p:cNvPicPr>
            <a:picLocks noGrp="1" noChangeAspect="1"/>
          </p:cNvPicPr>
          <p:nvPr>
            <p:ph sz="half" idx="2"/>
          </p:nvPr>
        </p:nvPicPr>
        <p:blipFill>
          <a:blip r:embed="rId2"/>
          <a:stretch>
            <a:fillRect/>
          </a:stretch>
        </p:blipFill>
        <p:spPr>
          <a:xfrm>
            <a:off x="6172200" y="2162230"/>
            <a:ext cx="5181600" cy="3690828"/>
          </a:xfrm>
        </p:spPr>
      </p:pic>
      <p:sp>
        <p:nvSpPr>
          <p:cNvPr id="4" name="Slide Number Placeholder 3">
            <a:extLst>
              <a:ext uri="{FF2B5EF4-FFF2-40B4-BE49-F238E27FC236}">
                <a16:creationId xmlns:a16="http://schemas.microsoft.com/office/drawing/2014/main" id="{58081DCB-CC04-136B-AB6F-FDCA21BB579A}"/>
              </a:ext>
            </a:extLst>
          </p:cNvPr>
          <p:cNvSpPr>
            <a:spLocks noGrp="1"/>
          </p:cNvSpPr>
          <p:nvPr>
            <p:ph type="sldNum" sz="quarter" idx="12"/>
          </p:nvPr>
        </p:nvSpPr>
        <p:spPr/>
        <p:txBody>
          <a:bodyPr/>
          <a:lstStyle/>
          <a:p>
            <a:fld id="{7D8DE56C-B3E9-49A8-ACFD-29F27F069E52}" type="slidenum">
              <a:rPr lang="en-US" smtClean="0"/>
              <a:t>2</a:t>
            </a:fld>
            <a:endParaRPr lang="en-US"/>
          </a:p>
        </p:txBody>
      </p:sp>
    </p:spTree>
    <p:extLst>
      <p:ext uri="{BB962C8B-B14F-4D97-AF65-F5344CB8AC3E}">
        <p14:creationId xmlns:p14="http://schemas.microsoft.com/office/powerpoint/2010/main" val="1254417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F409-855C-0CD9-A8AF-3012DF04C9F1}"/>
              </a:ext>
            </a:extLst>
          </p:cNvPr>
          <p:cNvSpPr>
            <a:spLocks noGrp="1"/>
          </p:cNvSpPr>
          <p:nvPr>
            <p:ph type="title"/>
          </p:nvPr>
        </p:nvSpPr>
        <p:spPr/>
        <p:txBody>
          <a:bodyPr/>
          <a:lstStyle/>
          <a:p>
            <a:r>
              <a:rPr lang="en-US" dirty="0">
                <a:solidFill>
                  <a:srgbClr val="00B0F0"/>
                </a:solidFill>
              </a:rPr>
              <a:t>Identify Mitigation Technique</a:t>
            </a:r>
          </a:p>
        </p:txBody>
      </p:sp>
      <p:sp>
        <p:nvSpPr>
          <p:cNvPr id="3" name="Content Placeholder 2">
            <a:extLst>
              <a:ext uri="{FF2B5EF4-FFF2-40B4-BE49-F238E27FC236}">
                <a16:creationId xmlns:a16="http://schemas.microsoft.com/office/drawing/2014/main" id="{546CB636-6EA3-CA16-BB59-FEB8638FCD82}"/>
              </a:ext>
            </a:extLst>
          </p:cNvPr>
          <p:cNvSpPr>
            <a:spLocks noGrp="1"/>
          </p:cNvSpPr>
          <p:nvPr>
            <p:ph idx="1"/>
          </p:nvPr>
        </p:nvSpPr>
        <p:spPr/>
        <p:txBody>
          <a:bodyPr>
            <a:normAutofit/>
          </a:bodyPr>
          <a:lstStyle/>
          <a:p>
            <a:pPr algn="l"/>
            <a:r>
              <a:rPr lang="en-US" sz="2400" b="0" i="0" u="none" strike="noStrike" baseline="0" dirty="0">
                <a:latin typeface="WarnockPro-Regular"/>
              </a:rPr>
              <a:t>Once you have identified the threats and prioritized them, you know which threat solutions to focus on, or at least how to reduce the risk of the threat occurring. </a:t>
            </a:r>
          </a:p>
          <a:p>
            <a:pPr algn="l"/>
            <a:r>
              <a:rPr lang="en-US" sz="2400" b="0" i="0" u="none" strike="noStrike" baseline="0" dirty="0">
                <a:latin typeface="WarnockPro-Regular"/>
              </a:rPr>
              <a:t>This is known as</a:t>
            </a:r>
            <a:r>
              <a:rPr lang="en-US" sz="2400" b="0" i="0" u="none" strike="noStrike" baseline="0" dirty="0">
                <a:solidFill>
                  <a:schemeClr val="accent1">
                    <a:lumMod val="60000"/>
                    <a:lumOff val="40000"/>
                  </a:schemeClr>
                </a:solidFill>
                <a:latin typeface="WarnockPro-Regular"/>
              </a:rPr>
              <a:t> </a:t>
            </a:r>
            <a:r>
              <a:rPr lang="en-US" sz="2400" b="0" i="1" u="none" strike="noStrike" baseline="0" dirty="0">
                <a:solidFill>
                  <a:schemeClr val="accent1">
                    <a:lumMod val="60000"/>
                    <a:lumOff val="40000"/>
                  </a:schemeClr>
                </a:solidFill>
                <a:latin typeface="WarnockPro-It"/>
              </a:rPr>
              <a:t>mitigating </a:t>
            </a:r>
            <a:r>
              <a:rPr lang="en-US" sz="2400" b="0" i="0" u="none" strike="noStrike" baseline="0" dirty="0">
                <a:solidFill>
                  <a:schemeClr val="accent1">
                    <a:lumMod val="60000"/>
                    <a:lumOff val="40000"/>
                  </a:schemeClr>
                </a:solidFill>
                <a:latin typeface="WarnockPro-Regular"/>
              </a:rPr>
              <a:t>the threat</a:t>
            </a:r>
            <a:r>
              <a:rPr lang="en-US" sz="2400" b="0" i="0" u="none" strike="noStrike" baseline="0" dirty="0">
                <a:latin typeface="WarnockPro-Regular"/>
              </a:rPr>
              <a:t>.</a:t>
            </a:r>
          </a:p>
          <a:p>
            <a:pPr algn="l"/>
            <a:r>
              <a:rPr lang="en-US" sz="2400" b="0" i="0" u="none" strike="noStrike" baseline="0" dirty="0">
                <a:latin typeface="WarnockPro-Regular"/>
              </a:rPr>
              <a:t> Mitigating the threat typically involves spending money on a solution that implements a security control to protect the asset from the risk.</a:t>
            </a:r>
          </a:p>
          <a:p>
            <a:pPr algn="l"/>
            <a:r>
              <a:rPr lang="en-US" sz="2400" b="0" i="0" u="none" strike="noStrike" baseline="0" dirty="0">
                <a:latin typeface="WarnockPro-Regular"/>
              </a:rPr>
              <a:t> You can implement fault-tolerant technologies, firewalls, encryption, or access control systems, to name a few.</a:t>
            </a:r>
            <a:endParaRPr lang="en-US" sz="2400" dirty="0"/>
          </a:p>
        </p:txBody>
      </p:sp>
      <p:sp>
        <p:nvSpPr>
          <p:cNvPr id="4" name="Slide Number Placeholder 3">
            <a:extLst>
              <a:ext uri="{FF2B5EF4-FFF2-40B4-BE49-F238E27FC236}">
                <a16:creationId xmlns:a16="http://schemas.microsoft.com/office/drawing/2014/main" id="{1488BAE4-2E00-06A6-5458-875CC5EA67B2}"/>
              </a:ext>
            </a:extLst>
          </p:cNvPr>
          <p:cNvSpPr>
            <a:spLocks noGrp="1"/>
          </p:cNvSpPr>
          <p:nvPr>
            <p:ph type="sldNum" sz="quarter" idx="12"/>
          </p:nvPr>
        </p:nvSpPr>
        <p:spPr/>
        <p:txBody>
          <a:bodyPr/>
          <a:lstStyle/>
          <a:p>
            <a:fld id="{7D8DE56C-B3E9-49A8-ACFD-29F27F069E52}" type="slidenum">
              <a:rPr lang="en-US" smtClean="0"/>
              <a:t>20</a:t>
            </a:fld>
            <a:endParaRPr lang="en-US"/>
          </a:p>
        </p:txBody>
      </p:sp>
    </p:spTree>
    <p:extLst>
      <p:ext uri="{BB962C8B-B14F-4D97-AF65-F5344CB8AC3E}">
        <p14:creationId xmlns:p14="http://schemas.microsoft.com/office/powerpoint/2010/main" val="1786056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08F4-BB06-8D4F-C329-42B208F91734}"/>
              </a:ext>
            </a:extLst>
          </p:cNvPr>
          <p:cNvSpPr>
            <a:spLocks noGrp="1"/>
          </p:cNvSpPr>
          <p:nvPr>
            <p:ph type="title"/>
          </p:nvPr>
        </p:nvSpPr>
        <p:spPr/>
        <p:txBody>
          <a:bodyPr/>
          <a:lstStyle/>
          <a:p>
            <a:r>
              <a:rPr lang="en-US" dirty="0">
                <a:solidFill>
                  <a:srgbClr val="00B0F0"/>
                </a:solidFill>
              </a:rPr>
              <a:t>Evaluate Residual Threats</a:t>
            </a:r>
          </a:p>
        </p:txBody>
      </p:sp>
      <p:sp>
        <p:nvSpPr>
          <p:cNvPr id="3" name="Content Placeholder 2">
            <a:extLst>
              <a:ext uri="{FF2B5EF4-FFF2-40B4-BE49-F238E27FC236}">
                <a16:creationId xmlns:a16="http://schemas.microsoft.com/office/drawing/2014/main" id="{ABD3B04A-22B3-BF0F-CD27-F645BF3B0960}"/>
              </a:ext>
            </a:extLst>
          </p:cNvPr>
          <p:cNvSpPr>
            <a:spLocks noGrp="1"/>
          </p:cNvSpPr>
          <p:nvPr>
            <p:ph idx="1"/>
          </p:nvPr>
        </p:nvSpPr>
        <p:spPr/>
        <p:txBody>
          <a:bodyPr/>
          <a:lstStyle/>
          <a:p>
            <a:pPr algn="l"/>
            <a:r>
              <a:rPr lang="en-US" sz="2400" b="0" i="0" u="none" strike="noStrike" baseline="0" dirty="0">
                <a:latin typeface="WarnockPro-Regular"/>
              </a:rPr>
              <a:t>Once you have implemented solutions to mitigate the threats, reevaluate the asset and identify any threats that may still exist.</a:t>
            </a:r>
          </a:p>
          <a:p>
            <a:pPr algn="l"/>
            <a:r>
              <a:rPr lang="en-US" sz="2400" b="0" i="0" u="none" strike="noStrike" baseline="0" dirty="0">
                <a:latin typeface="WarnockPro-Regular"/>
              </a:rPr>
              <a:t> The remaining threats are known as </a:t>
            </a:r>
            <a:r>
              <a:rPr lang="en-US" sz="2400" b="0" i="1" u="none" strike="noStrike" baseline="0" dirty="0">
                <a:solidFill>
                  <a:schemeClr val="accent1">
                    <a:lumMod val="60000"/>
                    <a:lumOff val="40000"/>
                  </a:schemeClr>
                </a:solidFill>
                <a:latin typeface="WarnockPro-It"/>
              </a:rPr>
              <a:t>residual risk</a:t>
            </a:r>
            <a:r>
              <a:rPr lang="en-US" sz="2400" b="0" i="1" u="none" strike="noStrike" baseline="0" dirty="0">
                <a:latin typeface="WarnockPro-It"/>
              </a:rPr>
              <a:t>.</a:t>
            </a:r>
          </a:p>
          <a:p>
            <a:pPr algn="l"/>
            <a:r>
              <a:rPr lang="en-US" sz="2400" b="0" i="0" u="none" strike="noStrike" baseline="0" dirty="0">
                <a:latin typeface="WarnockPro-Regular"/>
              </a:rPr>
              <a:t>It is critical to express this residual risk to management so that they can decide if they are willing to accept that residual risk or want to implement additional security solutions</a:t>
            </a:r>
            <a:r>
              <a:rPr lang="en-US" sz="1800" b="0" i="0" u="none" strike="noStrike" baseline="0" dirty="0">
                <a:latin typeface="WarnockPro-Regular"/>
              </a:rPr>
              <a:t>.</a:t>
            </a:r>
            <a:endParaRPr lang="en-US" dirty="0"/>
          </a:p>
        </p:txBody>
      </p:sp>
      <p:sp>
        <p:nvSpPr>
          <p:cNvPr id="4" name="Slide Number Placeholder 3">
            <a:extLst>
              <a:ext uri="{FF2B5EF4-FFF2-40B4-BE49-F238E27FC236}">
                <a16:creationId xmlns:a16="http://schemas.microsoft.com/office/drawing/2014/main" id="{F5FEA3A0-0C27-742F-53D1-B9D87B064F7D}"/>
              </a:ext>
            </a:extLst>
          </p:cNvPr>
          <p:cNvSpPr>
            <a:spLocks noGrp="1"/>
          </p:cNvSpPr>
          <p:nvPr>
            <p:ph type="sldNum" sz="quarter" idx="12"/>
          </p:nvPr>
        </p:nvSpPr>
        <p:spPr/>
        <p:txBody>
          <a:bodyPr/>
          <a:lstStyle/>
          <a:p>
            <a:fld id="{7D8DE56C-B3E9-49A8-ACFD-29F27F069E52}" type="slidenum">
              <a:rPr lang="en-US" smtClean="0"/>
              <a:t>21</a:t>
            </a:fld>
            <a:endParaRPr lang="en-US"/>
          </a:p>
        </p:txBody>
      </p:sp>
    </p:spTree>
    <p:extLst>
      <p:ext uri="{BB962C8B-B14F-4D97-AF65-F5344CB8AC3E}">
        <p14:creationId xmlns:p14="http://schemas.microsoft.com/office/powerpoint/2010/main" val="944490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82794E-3AB2-C5C5-46C3-6B2E96E03F01}"/>
              </a:ext>
            </a:extLst>
          </p:cNvPr>
          <p:cNvSpPr>
            <a:spLocks noGrp="1"/>
          </p:cNvSpPr>
          <p:nvPr>
            <p:ph type="title" idx="4294967295"/>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Tools to Help Analyze Risk</a:t>
            </a:r>
          </a:p>
        </p:txBody>
      </p:sp>
      <p:pic>
        <p:nvPicPr>
          <p:cNvPr id="6" name="Graphic 5" descr="Tools">
            <a:extLst>
              <a:ext uri="{FF2B5EF4-FFF2-40B4-BE49-F238E27FC236}">
                <a16:creationId xmlns:a16="http://schemas.microsoft.com/office/drawing/2014/main" id="{B728B0FD-EED9-2CD0-3BFA-68E7171069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lide Number Placeholder 2">
            <a:extLst>
              <a:ext uri="{FF2B5EF4-FFF2-40B4-BE49-F238E27FC236}">
                <a16:creationId xmlns:a16="http://schemas.microsoft.com/office/drawing/2014/main" id="{98D9C62E-6317-C7FF-34DB-127448BDEA62}"/>
              </a:ext>
            </a:extLst>
          </p:cNvPr>
          <p:cNvSpPr>
            <a:spLocks noGrp="1"/>
          </p:cNvSpPr>
          <p:nvPr>
            <p:ph type="sldNum" sz="quarter" idx="12"/>
          </p:nvPr>
        </p:nvSpPr>
        <p:spPr/>
        <p:txBody>
          <a:bodyPr/>
          <a:lstStyle/>
          <a:p>
            <a:fld id="{7D8DE56C-B3E9-49A8-ACFD-29F27F069E52}" type="slidenum">
              <a:rPr lang="en-US" smtClean="0"/>
              <a:t>22</a:t>
            </a:fld>
            <a:endParaRPr lang="en-US"/>
          </a:p>
        </p:txBody>
      </p:sp>
    </p:spTree>
    <p:extLst>
      <p:ext uri="{BB962C8B-B14F-4D97-AF65-F5344CB8AC3E}">
        <p14:creationId xmlns:p14="http://schemas.microsoft.com/office/powerpoint/2010/main" val="205977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B478C-7EBD-71B6-A363-A96180FBC1F0}"/>
              </a:ext>
            </a:extLst>
          </p:cNvPr>
          <p:cNvSpPr>
            <a:spLocks noGrp="1"/>
          </p:cNvSpPr>
          <p:nvPr>
            <p:ph type="title"/>
          </p:nvPr>
        </p:nvSpPr>
        <p:spPr/>
        <p:txBody>
          <a:bodyPr>
            <a:normAutofit/>
          </a:bodyPr>
          <a:lstStyle/>
          <a:p>
            <a:r>
              <a:rPr lang="en-US" sz="4000" b="1" i="0" u="none" strike="noStrike" baseline="0" dirty="0">
                <a:latin typeface="MyriadPro-Bold"/>
              </a:rPr>
              <a:t>Risk Matrix/Heat Map</a:t>
            </a:r>
            <a:endParaRPr lang="en-US" sz="4000" dirty="0"/>
          </a:p>
        </p:txBody>
      </p:sp>
      <p:sp>
        <p:nvSpPr>
          <p:cNvPr id="3" name="Content Placeholder 2">
            <a:extLst>
              <a:ext uri="{FF2B5EF4-FFF2-40B4-BE49-F238E27FC236}">
                <a16:creationId xmlns:a16="http://schemas.microsoft.com/office/drawing/2014/main" id="{49F6E52F-1C0C-0B97-87FE-ACF0AC8B4489}"/>
              </a:ext>
            </a:extLst>
          </p:cNvPr>
          <p:cNvSpPr>
            <a:spLocks noGrp="1"/>
          </p:cNvSpPr>
          <p:nvPr>
            <p:ph sz="half" idx="1"/>
          </p:nvPr>
        </p:nvSpPr>
        <p:spPr/>
        <p:txBody>
          <a:bodyPr>
            <a:normAutofit fontScale="85000" lnSpcReduction="10000"/>
          </a:bodyPr>
          <a:lstStyle/>
          <a:p>
            <a:pPr algn="l"/>
            <a:r>
              <a:rPr lang="en-US" sz="1800" b="0" i="0" u="none" strike="noStrike" baseline="0" dirty="0">
                <a:latin typeface="WarnockPro-Regular"/>
              </a:rPr>
              <a:t>A risk matrix, also known as a heat map, is a tool used to assign a risk value on a particular event to help decide what the risk level is.</a:t>
            </a:r>
          </a:p>
          <a:p>
            <a:pPr algn="l"/>
            <a:r>
              <a:rPr lang="en-US" sz="1800" b="0" i="0" u="none" strike="noStrike" baseline="0" dirty="0">
                <a:latin typeface="WarnockPro-Regular"/>
              </a:rPr>
              <a:t> Looking at Figure , you can see that the risk matrix has a listing on the left for the impact level of an event, and then across the top are the probability levels of the event happening.</a:t>
            </a:r>
          </a:p>
          <a:p>
            <a:pPr algn="l"/>
            <a:r>
              <a:rPr lang="en-US" sz="1800" b="0" i="0" u="none" strike="noStrike" baseline="0" dirty="0">
                <a:latin typeface="WarnockPro-Regular"/>
              </a:rPr>
              <a:t> Let’s say that an event such as a DoS attack against your e-commerce site has an impact of high (3) but a probability of medium(2). That would give you a risk value of 6 (3 × 2).</a:t>
            </a:r>
          </a:p>
          <a:p>
            <a:pPr algn="l"/>
            <a:r>
              <a:rPr lang="en-US" sz="1800" b="0" i="0" u="none" strike="noStrike" baseline="0" dirty="0">
                <a:latin typeface="WarnockPro-Regular"/>
              </a:rPr>
              <a:t> Also note that each of the risk values are typically colored so that visually you can determine how risky the event is. </a:t>
            </a:r>
          </a:p>
          <a:p>
            <a:pPr algn="l"/>
            <a:r>
              <a:rPr lang="en-US" sz="1800" b="0" i="0" u="none" strike="noStrike" baseline="0" dirty="0">
                <a:latin typeface="WarnockPro-Regular"/>
              </a:rPr>
              <a:t>A risk value of 1 would be green (meaning minimal risk), yellow squares are used to identify risk levels of 2 and 3, risk levels of 4 and 6 might be orange, and then a risk level of 9 uses a red square to visually indicate high risk. </a:t>
            </a:r>
          </a:p>
          <a:p>
            <a:pPr algn="l"/>
            <a:r>
              <a:rPr lang="en-US" sz="1800" b="0" i="0" u="none" strike="noStrike" baseline="0" dirty="0">
                <a:latin typeface="WarnockPro-Regular"/>
              </a:rPr>
              <a:t>These colors and values can be modified to fit your organization’s methodology to handling risk.</a:t>
            </a:r>
            <a:endParaRPr lang="en-US" dirty="0"/>
          </a:p>
        </p:txBody>
      </p:sp>
      <p:pic>
        <p:nvPicPr>
          <p:cNvPr id="6" name="Content Placeholder 5">
            <a:extLst>
              <a:ext uri="{FF2B5EF4-FFF2-40B4-BE49-F238E27FC236}">
                <a16:creationId xmlns:a16="http://schemas.microsoft.com/office/drawing/2014/main" id="{7435D1F9-E55B-E323-13BD-1FB26F9D2188}"/>
              </a:ext>
            </a:extLst>
          </p:cNvPr>
          <p:cNvPicPr>
            <a:picLocks noGrp="1" noChangeAspect="1"/>
          </p:cNvPicPr>
          <p:nvPr>
            <p:ph sz="half" idx="2"/>
          </p:nvPr>
        </p:nvPicPr>
        <p:blipFill>
          <a:blip r:embed="rId2"/>
          <a:stretch>
            <a:fillRect/>
          </a:stretch>
        </p:blipFill>
        <p:spPr>
          <a:xfrm>
            <a:off x="6172200" y="2907260"/>
            <a:ext cx="5181600" cy="2188068"/>
          </a:xfrm>
        </p:spPr>
      </p:pic>
      <p:sp>
        <p:nvSpPr>
          <p:cNvPr id="4" name="Slide Number Placeholder 3">
            <a:extLst>
              <a:ext uri="{FF2B5EF4-FFF2-40B4-BE49-F238E27FC236}">
                <a16:creationId xmlns:a16="http://schemas.microsoft.com/office/drawing/2014/main" id="{289B6617-CCB8-14CE-03CC-282D91D5D4FA}"/>
              </a:ext>
            </a:extLst>
          </p:cNvPr>
          <p:cNvSpPr>
            <a:spLocks noGrp="1"/>
          </p:cNvSpPr>
          <p:nvPr>
            <p:ph type="sldNum" sz="quarter" idx="12"/>
          </p:nvPr>
        </p:nvSpPr>
        <p:spPr/>
        <p:txBody>
          <a:bodyPr/>
          <a:lstStyle/>
          <a:p>
            <a:fld id="{7D8DE56C-B3E9-49A8-ACFD-29F27F069E52}" type="slidenum">
              <a:rPr lang="en-US" smtClean="0"/>
              <a:t>23</a:t>
            </a:fld>
            <a:endParaRPr lang="en-US"/>
          </a:p>
        </p:txBody>
      </p:sp>
    </p:spTree>
    <p:extLst>
      <p:ext uri="{BB962C8B-B14F-4D97-AF65-F5344CB8AC3E}">
        <p14:creationId xmlns:p14="http://schemas.microsoft.com/office/powerpoint/2010/main" val="1130462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2E057-C97A-10AE-1680-D3DD4574B529}"/>
              </a:ext>
            </a:extLst>
          </p:cNvPr>
          <p:cNvSpPr>
            <a:spLocks noGrp="1"/>
          </p:cNvSpPr>
          <p:nvPr>
            <p:ph type="title"/>
          </p:nvPr>
        </p:nvSpPr>
        <p:spPr/>
        <p:txBody>
          <a:bodyPr>
            <a:normAutofit/>
          </a:bodyPr>
          <a:lstStyle/>
          <a:p>
            <a:r>
              <a:rPr lang="en-US" sz="3200" b="1" i="0" u="none" strike="noStrike" baseline="0" dirty="0">
                <a:latin typeface="MyriadPro-Bold"/>
              </a:rPr>
              <a:t>Risk Control Assessment and Risk Control Self-Assessment</a:t>
            </a:r>
            <a:endParaRPr lang="en-US" sz="3200" dirty="0"/>
          </a:p>
        </p:txBody>
      </p:sp>
      <p:sp>
        <p:nvSpPr>
          <p:cNvPr id="3" name="Content Placeholder 2">
            <a:extLst>
              <a:ext uri="{FF2B5EF4-FFF2-40B4-BE49-F238E27FC236}">
                <a16:creationId xmlns:a16="http://schemas.microsoft.com/office/drawing/2014/main" id="{D3C6EE18-F2C3-F074-1225-91104BED3FDD}"/>
              </a:ext>
            </a:extLst>
          </p:cNvPr>
          <p:cNvSpPr>
            <a:spLocks noGrp="1"/>
          </p:cNvSpPr>
          <p:nvPr>
            <p:ph idx="1"/>
          </p:nvPr>
        </p:nvSpPr>
        <p:spPr/>
        <p:txBody>
          <a:bodyPr>
            <a:normAutofit/>
          </a:bodyPr>
          <a:lstStyle/>
          <a:p>
            <a:pPr algn="l"/>
            <a:r>
              <a:rPr lang="en-US" sz="1800" b="1" i="1" u="none" strike="noStrike" baseline="0" dirty="0">
                <a:solidFill>
                  <a:schemeClr val="accent1">
                    <a:lumMod val="60000"/>
                    <a:lumOff val="40000"/>
                  </a:schemeClr>
                </a:solidFill>
                <a:latin typeface="WarnockPro-It"/>
              </a:rPr>
              <a:t>Risk control assessment</a:t>
            </a:r>
            <a:r>
              <a:rPr lang="en-US" sz="1800" b="0" i="1" u="none" strike="noStrike" baseline="0" dirty="0">
                <a:latin typeface="WarnockPro-It"/>
              </a:rPr>
              <a:t> </a:t>
            </a:r>
            <a:r>
              <a:rPr lang="en-US" sz="1800" b="0" i="0" u="none" strike="noStrike" baseline="0" dirty="0">
                <a:latin typeface="WarnockPro-Regular"/>
              </a:rPr>
              <a:t>is the term used when an assessment is performed by a third party that understands the business risk objectives and performs a review of the effectiveness of the security controls to minimize risk.</a:t>
            </a:r>
          </a:p>
          <a:p>
            <a:pPr algn="l"/>
            <a:r>
              <a:rPr lang="en-US" sz="1800" b="1" i="1" u="none" strike="noStrike" baseline="0" dirty="0">
                <a:solidFill>
                  <a:schemeClr val="accent1">
                    <a:lumMod val="60000"/>
                    <a:lumOff val="40000"/>
                  </a:schemeClr>
                </a:solidFill>
                <a:latin typeface="WarnockPro-It"/>
              </a:rPr>
              <a:t>Risk control self-assessment (RCSA)</a:t>
            </a:r>
            <a:r>
              <a:rPr lang="en-US" sz="1800" b="0" i="1" u="none" strike="noStrike" baseline="0" dirty="0">
                <a:latin typeface="WarnockPro-It"/>
              </a:rPr>
              <a:t> </a:t>
            </a:r>
            <a:r>
              <a:rPr lang="en-US" sz="1800" b="0" i="0" u="none" strike="noStrike" baseline="0" dirty="0">
                <a:latin typeface="WarnockPro-Regular"/>
              </a:rPr>
              <a:t>is the term used to describe the process of internal staff identifying risk and evaluating the effectiveness of the controls that are protecting the asset from risk. </a:t>
            </a:r>
          </a:p>
          <a:p>
            <a:pPr algn="l"/>
            <a:r>
              <a:rPr lang="en-US" sz="1800" b="0" i="0" u="none" strike="noStrike" baseline="0" dirty="0">
                <a:solidFill>
                  <a:srgbClr val="FF0000"/>
                </a:solidFill>
                <a:latin typeface="WarnockPro-Regular"/>
              </a:rPr>
              <a:t>The goal of the RCSA is to ensure the reliability of the controls in place, to ensure the safety of the assets, and to ensure compliance with laws, regulations, and the security policy.</a:t>
            </a:r>
            <a:endParaRPr lang="en-US" dirty="0">
              <a:solidFill>
                <a:srgbClr val="FF0000"/>
              </a:solidFill>
            </a:endParaRPr>
          </a:p>
        </p:txBody>
      </p:sp>
      <p:sp>
        <p:nvSpPr>
          <p:cNvPr id="4" name="Slide Number Placeholder 3">
            <a:extLst>
              <a:ext uri="{FF2B5EF4-FFF2-40B4-BE49-F238E27FC236}">
                <a16:creationId xmlns:a16="http://schemas.microsoft.com/office/drawing/2014/main" id="{9AB4999F-4EBD-4A86-2FB0-9B30D8B263B4}"/>
              </a:ext>
            </a:extLst>
          </p:cNvPr>
          <p:cNvSpPr>
            <a:spLocks noGrp="1"/>
          </p:cNvSpPr>
          <p:nvPr>
            <p:ph type="sldNum" sz="quarter" idx="12"/>
          </p:nvPr>
        </p:nvSpPr>
        <p:spPr/>
        <p:txBody>
          <a:bodyPr/>
          <a:lstStyle/>
          <a:p>
            <a:fld id="{7D8DE56C-B3E9-49A8-ACFD-29F27F069E52}" type="slidenum">
              <a:rPr lang="en-US" smtClean="0"/>
              <a:t>24</a:t>
            </a:fld>
            <a:endParaRPr lang="en-US"/>
          </a:p>
        </p:txBody>
      </p:sp>
    </p:spTree>
    <p:extLst>
      <p:ext uri="{BB962C8B-B14F-4D97-AF65-F5344CB8AC3E}">
        <p14:creationId xmlns:p14="http://schemas.microsoft.com/office/powerpoint/2010/main" val="2601907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DDF2B-F444-6729-7DE3-FFFBC076D6CB}"/>
              </a:ext>
            </a:extLst>
          </p:cNvPr>
          <p:cNvSpPr>
            <a:spLocks noGrp="1"/>
          </p:cNvSpPr>
          <p:nvPr>
            <p:ph type="title"/>
          </p:nvPr>
        </p:nvSpPr>
        <p:spPr/>
        <p:txBody>
          <a:bodyPr/>
          <a:lstStyle/>
          <a:p>
            <a:r>
              <a:rPr lang="en-US" dirty="0"/>
              <a:t>Terms related to Risk</a:t>
            </a:r>
          </a:p>
        </p:txBody>
      </p:sp>
      <p:sp>
        <p:nvSpPr>
          <p:cNvPr id="5" name="Content Placeholder 4">
            <a:extLst>
              <a:ext uri="{FF2B5EF4-FFF2-40B4-BE49-F238E27FC236}">
                <a16:creationId xmlns:a16="http://schemas.microsoft.com/office/drawing/2014/main" id="{342DADCE-F611-189A-09B6-8DBEB9F24A81}"/>
              </a:ext>
            </a:extLst>
          </p:cNvPr>
          <p:cNvSpPr>
            <a:spLocks noGrp="1"/>
          </p:cNvSpPr>
          <p:nvPr>
            <p:ph idx="1"/>
          </p:nvPr>
        </p:nvSpPr>
        <p:spPr/>
        <p:txBody>
          <a:bodyPr>
            <a:normAutofit/>
          </a:bodyPr>
          <a:lstStyle/>
          <a:p>
            <a:pPr algn="l"/>
            <a:r>
              <a:rPr lang="en-US" sz="2000" b="1" i="0" u="none" strike="noStrike" baseline="0" dirty="0">
                <a:solidFill>
                  <a:srgbClr val="000000"/>
                </a:solidFill>
                <a:latin typeface="WarnockPro-Bold"/>
              </a:rPr>
              <a:t>Risk awareness </a:t>
            </a:r>
            <a:r>
              <a:rPr lang="en-US" sz="2000" b="0" i="0" u="none" strike="noStrike" baseline="0" dirty="0">
                <a:solidFill>
                  <a:srgbClr val="000000"/>
                </a:solidFill>
                <a:latin typeface="WarnockPro-Regular"/>
              </a:rPr>
              <a:t>Involves raising awareness of the risks to your assets and understanding the impact of the risks, how to mitigate those risks, and how to manage any residual risks.</a:t>
            </a:r>
          </a:p>
          <a:p>
            <a:pPr algn="l"/>
            <a:r>
              <a:rPr lang="en-US" sz="2000" b="1" i="0" u="none" strike="noStrike" baseline="0" dirty="0">
                <a:solidFill>
                  <a:srgbClr val="000000"/>
                </a:solidFill>
                <a:latin typeface="WarnockPro-Bold"/>
              </a:rPr>
              <a:t>Inherent risk </a:t>
            </a:r>
            <a:r>
              <a:rPr lang="en-US" sz="2000" b="0" i="0" u="none" strike="noStrike" baseline="0" dirty="0">
                <a:solidFill>
                  <a:srgbClr val="000000"/>
                </a:solidFill>
                <a:latin typeface="WarnockPro-Regular"/>
              </a:rPr>
              <a:t>Refers to the natural risks associated with a specific activity or business process before a mitigation technique is applied to reduce the risk.</a:t>
            </a:r>
          </a:p>
          <a:p>
            <a:pPr algn="l"/>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Residual risk </a:t>
            </a:r>
            <a:r>
              <a:rPr lang="en-US" sz="2000" b="0" i="0" u="none" strike="noStrike" baseline="0" dirty="0">
                <a:solidFill>
                  <a:srgbClr val="000000"/>
                </a:solidFill>
                <a:latin typeface="WarnockPro-Regular"/>
              </a:rPr>
              <a:t>The amount of risk that remains after a mitigation technique has been applied to reduce the risk.</a:t>
            </a:r>
          </a:p>
          <a:p>
            <a:pPr algn="l"/>
            <a:r>
              <a:rPr lang="en-US" sz="2000" b="1" i="0" u="none" strike="noStrike" baseline="0" dirty="0">
                <a:solidFill>
                  <a:srgbClr val="000000"/>
                </a:solidFill>
                <a:latin typeface="WarnockPro-Bold"/>
              </a:rPr>
              <a:t>Control risk </a:t>
            </a:r>
            <a:r>
              <a:rPr lang="en-US" sz="2000" b="0" i="0" u="none" strike="noStrike" baseline="0" dirty="0">
                <a:solidFill>
                  <a:srgbClr val="000000"/>
                </a:solidFill>
                <a:latin typeface="WarnockPro-Regular"/>
              </a:rPr>
              <a:t>Also known as </a:t>
            </a:r>
            <a:r>
              <a:rPr lang="en-US" sz="2000" b="0" i="1" u="none" strike="noStrike" baseline="0" dirty="0">
                <a:solidFill>
                  <a:srgbClr val="000000"/>
                </a:solidFill>
                <a:latin typeface="WarnockPro-It"/>
              </a:rPr>
              <a:t>risk control, </a:t>
            </a:r>
            <a:r>
              <a:rPr lang="en-US" sz="2000" b="0" i="0" u="none" strike="noStrike" baseline="0" dirty="0">
                <a:solidFill>
                  <a:srgbClr val="000000"/>
                </a:solidFill>
                <a:latin typeface="WarnockPro-Regular"/>
              </a:rPr>
              <a:t>this is the process of identifying threats against the assets and identifying controls that can be put in place to protect them.</a:t>
            </a:r>
          </a:p>
          <a:p>
            <a:pPr algn="l"/>
            <a:r>
              <a:rPr lang="en-US" sz="2000" b="1" i="0" u="none" strike="noStrike" baseline="0" dirty="0">
                <a:solidFill>
                  <a:srgbClr val="000000"/>
                </a:solidFill>
                <a:latin typeface="WarnockPro-Bold"/>
              </a:rPr>
              <a:t>Risk appetite </a:t>
            </a:r>
            <a:r>
              <a:rPr lang="en-US" sz="2000" b="0" i="0" u="none" strike="noStrike" baseline="0" dirty="0">
                <a:solidFill>
                  <a:srgbClr val="000000"/>
                </a:solidFill>
                <a:latin typeface="WarnockPro-Regular"/>
              </a:rPr>
              <a:t>The level of risk the company is willing to accept based on its goals and objectives. The risk appetite will help determine if a control is needed to protect an asset.</a:t>
            </a:r>
            <a:endParaRPr lang="en-US" sz="2000" dirty="0"/>
          </a:p>
        </p:txBody>
      </p:sp>
      <p:sp>
        <p:nvSpPr>
          <p:cNvPr id="3" name="Slide Number Placeholder 2">
            <a:extLst>
              <a:ext uri="{FF2B5EF4-FFF2-40B4-BE49-F238E27FC236}">
                <a16:creationId xmlns:a16="http://schemas.microsoft.com/office/drawing/2014/main" id="{A92FDC5A-BFA9-9810-98D2-8F7EF8E26AC0}"/>
              </a:ext>
            </a:extLst>
          </p:cNvPr>
          <p:cNvSpPr>
            <a:spLocks noGrp="1"/>
          </p:cNvSpPr>
          <p:nvPr>
            <p:ph type="sldNum" sz="quarter" idx="12"/>
          </p:nvPr>
        </p:nvSpPr>
        <p:spPr/>
        <p:txBody>
          <a:bodyPr/>
          <a:lstStyle/>
          <a:p>
            <a:fld id="{7D8DE56C-B3E9-49A8-ACFD-29F27F069E52}" type="slidenum">
              <a:rPr lang="en-US" smtClean="0"/>
              <a:t>25</a:t>
            </a:fld>
            <a:endParaRPr lang="en-US"/>
          </a:p>
        </p:txBody>
      </p:sp>
    </p:spTree>
    <p:extLst>
      <p:ext uri="{BB962C8B-B14F-4D97-AF65-F5344CB8AC3E}">
        <p14:creationId xmlns:p14="http://schemas.microsoft.com/office/powerpoint/2010/main" val="2320828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3DE86-1E20-0F9F-B6B1-2F573C0EA667}"/>
              </a:ext>
            </a:extLst>
          </p:cNvPr>
          <p:cNvSpPr>
            <a:spLocks noGrp="1"/>
          </p:cNvSpPr>
          <p:nvPr>
            <p:ph type="title"/>
          </p:nvPr>
        </p:nvSpPr>
        <p:spPr/>
        <p:txBody>
          <a:bodyPr/>
          <a:lstStyle/>
          <a:p>
            <a:r>
              <a:rPr lang="en-US" dirty="0"/>
              <a:t>Risk with Cloud Computing and Third Parties</a:t>
            </a:r>
          </a:p>
        </p:txBody>
      </p:sp>
      <p:sp>
        <p:nvSpPr>
          <p:cNvPr id="3" name="Content Placeholder 2">
            <a:extLst>
              <a:ext uri="{FF2B5EF4-FFF2-40B4-BE49-F238E27FC236}">
                <a16:creationId xmlns:a16="http://schemas.microsoft.com/office/drawing/2014/main" id="{644BF4BA-6047-4CA6-0EAE-BD4048BE00C8}"/>
              </a:ext>
            </a:extLst>
          </p:cNvPr>
          <p:cNvSpPr>
            <a:spLocks noGrp="1"/>
          </p:cNvSpPr>
          <p:nvPr>
            <p:ph idx="1"/>
          </p:nvPr>
        </p:nvSpPr>
        <p:spPr/>
        <p:txBody>
          <a:bodyPr>
            <a:normAutofit fontScale="92500" lnSpcReduction="10000"/>
          </a:bodyPr>
          <a:lstStyle/>
          <a:p>
            <a:pPr algn="l"/>
            <a:r>
              <a:rPr lang="en-US" sz="1800" dirty="0">
                <a:latin typeface="WarnockPro-Regular"/>
              </a:rPr>
              <a:t>O</a:t>
            </a:r>
            <a:r>
              <a:rPr lang="en-US" sz="1800" b="0" i="0" u="none" strike="noStrike" baseline="0" dirty="0">
                <a:latin typeface="WarnockPro-Regular"/>
              </a:rPr>
              <a:t>ne of the big concerns with cloud services is privacy. </a:t>
            </a:r>
          </a:p>
          <a:p>
            <a:pPr lvl="1"/>
            <a:r>
              <a:rPr lang="en-US" sz="1700" b="0" i="0" u="none" strike="noStrike" baseline="0" dirty="0">
                <a:solidFill>
                  <a:srgbClr val="FF0000"/>
                </a:solidFill>
                <a:latin typeface="WarnockPro-Regular"/>
              </a:rPr>
              <a:t>Where is the cloud provider storing the data? </a:t>
            </a:r>
          </a:p>
          <a:p>
            <a:pPr lvl="1"/>
            <a:r>
              <a:rPr lang="en-US" sz="1700" b="0" i="0" u="none" strike="noStrike" baseline="0" dirty="0">
                <a:solidFill>
                  <a:srgbClr val="FF0000"/>
                </a:solidFill>
                <a:latin typeface="WarnockPro-Regular"/>
              </a:rPr>
              <a:t>How is it securing the data? </a:t>
            </a:r>
          </a:p>
          <a:p>
            <a:pPr algn="l"/>
            <a:r>
              <a:rPr lang="en-US" sz="1800" b="0" i="0" u="none" strike="noStrike" baseline="0" dirty="0">
                <a:latin typeface="WarnockPro-Regular"/>
              </a:rPr>
              <a:t>These are questions you should ask and find answers to.</a:t>
            </a:r>
          </a:p>
          <a:p>
            <a:pPr algn="l"/>
            <a:r>
              <a:rPr lang="en-US" sz="1800" b="0" i="0" u="none" strike="noStrike" baseline="0" dirty="0">
                <a:latin typeface="WarnockPro-Regular"/>
              </a:rPr>
              <a:t> The bottom line is that you are trusting your information to a third party</a:t>
            </a:r>
            <a:r>
              <a:rPr lang="en-US" sz="1800" dirty="0">
                <a:latin typeface="WarnockPro-Regular"/>
              </a:rPr>
              <a:t> </a:t>
            </a:r>
            <a:r>
              <a:rPr lang="en-US" sz="1800" b="0" i="0" u="none" strike="noStrike" baseline="0" dirty="0">
                <a:latin typeface="WarnockPro-Regular"/>
              </a:rPr>
              <a:t>organization. Over the years, many customers are not considering using cloud services due to privacy concerns and regulations that govern their organizations, but  cloud providers are more concerned about security issues.</a:t>
            </a:r>
          </a:p>
          <a:p>
            <a:pPr algn="l"/>
            <a:r>
              <a:rPr lang="en-US" sz="1800" b="0" i="0" u="none" strike="noStrike" baseline="0" dirty="0">
                <a:latin typeface="WarnockPro-Regular"/>
              </a:rPr>
              <a:t>Deciding to use cloud services is something you want to carefully plan. </a:t>
            </a:r>
          </a:p>
          <a:p>
            <a:pPr algn="l"/>
            <a:r>
              <a:rPr lang="en-US" sz="1800" b="0" i="0" u="none" strike="noStrike" baseline="0" dirty="0">
                <a:latin typeface="WarnockPro-Regular"/>
              </a:rPr>
              <a:t>Also consider hybrid solutions where, for example, sensitive data is stored at your company site (known as on-premises), while nonsensitive data is stored in the cloud to leverage backup services or even high availability of that data.</a:t>
            </a:r>
          </a:p>
          <a:p>
            <a:pPr algn="l"/>
            <a:r>
              <a:rPr lang="en-US" sz="1800" b="0" i="0" u="none" strike="noStrike" baseline="0" dirty="0">
                <a:latin typeface="WarnockPro-Regular"/>
              </a:rPr>
              <a:t>Note that there are different types of cloud models, such as a public cloud, where your data is hosted out on the Internet, and a private cloud, meaning that you host the data internally within your company. </a:t>
            </a:r>
          </a:p>
          <a:p>
            <a:pPr algn="l"/>
            <a:r>
              <a:rPr lang="en-US" sz="1800" b="0" i="0" u="none" strike="noStrike" baseline="0" dirty="0">
                <a:latin typeface="WarnockPro-Regular"/>
              </a:rPr>
              <a:t>It is important to note that there are more risks associated with public clouds, as they are not hosted within your organization</a:t>
            </a:r>
            <a:endParaRPr lang="en-US" dirty="0"/>
          </a:p>
        </p:txBody>
      </p:sp>
      <p:sp>
        <p:nvSpPr>
          <p:cNvPr id="4" name="Slide Number Placeholder 3">
            <a:extLst>
              <a:ext uri="{FF2B5EF4-FFF2-40B4-BE49-F238E27FC236}">
                <a16:creationId xmlns:a16="http://schemas.microsoft.com/office/drawing/2014/main" id="{6D64CA9D-88F2-BED3-D0D4-E6B8B4BFDA35}"/>
              </a:ext>
            </a:extLst>
          </p:cNvPr>
          <p:cNvSpPr>
            <a:spLocks noGrp="1"/>
          </p:cNvSpPr>
          <p:nvPr>
            <p:ph type="sldNum" sz="quarter" idx="12"/>
          </p:nvPr>
        </p:nvSpPr>
        <p:spPr/>
        <p:txBody>
          <a:bodyPr/>
          <a:lstStyle/>
          <a:p>
            <a:fld id="{7D8DE56C-B3E9-49A8-ACFD-29F27F069E52}" type="slidenum">
              <a:rPr lang="en-US" smtClean="0"/>
              <a:t>26</a:t>
            </a:fld>
            <a:endParaRPr lang="en-US"/>
          </a:p>
        </p:txBody>
      </p:sp>
    </p:spTree>
    <p:extLst>
      <p:ext uri="{BB962C8B-B14F-4D97-AF65-F5344CB8AC3E}">
        <p14:creationId xmlns:p14="http://schemas.microsoft.com/office/powerpoint/2010/main" val="2397993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A69CD-5E58-14DA-70C8-32015C0E7568}"/>
              </a:ext>
            </a:extLst>
          </p:cNvPr>
          <p:cNvSpPr>
            <a:spLocks noGrp="1"/>
          </p:cNvSpPr>
          <p:nvPr>
            <p:ph type="title"/>
          </p:nvPr>
        </p:nvSpPr>
        <p:spPr/>
        <p:txBody>
          <a:bodyPr/>
          <a:lstStyle/>
          <a:p>
            <a:r>
              <a:rPr lang="en-US" dirty="0"/>
              <a:t>Risk with Cloud Computing and Third Parties(Cont..)</a:t>
            </a:r>
          </a:p>
        </p:txBody>
      </p:sp>
      <p:sp>
        <p:nvSpPr>
          <p:cNvPr id="3" name="Content Placeholder 2">
            <a:extLst>
              <a:ext uri="{FF2B5EF4-FFF2-40B4-BE49-F238E27FC236}">
                <a16:creationId xmlns:a16="http://schemas.microsoft.com/office/drawing/2014/main" id="{D6DC8F71-BD51-5B2A-25AB-046C7C766EF9}"/>
              </a:ext>
            </a:extLst>
          </p:cNvPr>
          <p:cNvSpPr>
            <a:spLocks noGrp="1"/>
          </p:cNvSpPr>
          <p:nvPr>
            <p:ph idx="1"/>
          </p:nvPr>
        </p:nvSpPr>
        <p:spPr>
          <a:xfrm>
            <a:off x="838200" y="1825625"/>
            <a:ext cx="10515600" cy="4667250"/>
          </a:xfrm>
        </p:spPr>
        <p:txBody>
          <a:bodyPr>
            <a:normAutofit fontScale="62500" lnSpcReduction="20000"/>
          </a:bodyPr>
          <a:lstStyle/>
          <a:p>
            <a:pPr marL="0" indent="0" algn="l">
              <a:buNone/>
            </a:pPr>
            <a:r>
              <a:rPr lang="en-US" sz="2900" b="0" i="0" u="none" strike="noStrike" baseline="0" dirty="0">
                <a:solidFill>
                  <a:srgbClr val="000000"/>
                </a:solidFill>
                <a:latin typeface="WarnockPro-Regular"/>
              </a:rPr>
              <a:t>The following are some points you should take into consideration when integrating systems and data with cloud services and third-party companies:</a:t>
            </a:r>
          </a:p>
          <a:p>
            <a:r>
              <a:rPr lang="en-US" sz="2900" b="1" i="0" u="none" strike="noStrike" baseline="0" dirty="0">
                <a:solidFill>
                  <a:srgbClr val="000000"/>
                </a:solidFill>
                <a:latin typeface="WarnockPro-Bold"/>
              </a:rPr>
              <a:t>On-boarding/off-boarding business partners: </a:t>
            </a:r>
            <a:r>
              <a:rPr lang="en-US" sz="2900" dirty="0"/>
              <a:t>In cloud computing, </a:t>
            </a:r>
            <a:r>
              <a:rPr lang="en-US" sz="2900" b="1" dirty="0"/>
              <a:t>onboarding</a:t>
            </a:r>
            <a:r>
              <a:rPr lang="en-US" sz="2900" dirty="0"/>
              <a:t> and </a:t>
            </a:r>
            <a:r>
              <a:rPr lang="en-US" sz="2900" b="1" dirty="0"/>
              <a:t>offboarding</a:t>
            </a:r>
            <a:r>
              <a:rPr lang="en-US" sz="2900" dirty="0"/>
              <a:t> business partners refer to the processes of integrating and removing external entities—such as vendors, suppliers, or collaborators—within a cloud-based ecosystem.</a:t>
            </a:r>
          </a:p>
          <a:p>
            <a:r>
              <a:rPr lang="en-US" sz="2900" b="0" i="0" u="none" strike="noStrike" baseline="0" dirty="0">
                <a:solidFill>
                  <a:srgbClr val="000000"/>
                </a:solidFill>
                <a:latin typeface="WarnockPro-Regular"/>
              </a:rPr>
              <a:t>On-boarding </a:t>
            </a:r>
            <a:r>
              <a:rPr lang="en-US" sz="2900" dirty="0"/>
              <a:t> involves setting up access, permissions, and resources for new partners to collaborate within a cloud environment. It typically includes:</a:t>
            </a:r>
          </a:p>
          <a:p>
            <a:r>
              <a:rPr lang="en-US" sz="2900" b="1" dirty="0"/>
              <a:t>Identity &amp; Access Management (IAM):</a:t>
            </a:r>
            <a:r>
              <a:rPr lang="en-US" sz="2900" dirty="0"/>
              <a:t> Granting appropriate permissions while ensuring security.</a:t>
            </a:r>
          </a:p>
          <a:p>
            <a:r>
              <a:rPr lang="en-US" sz="2900" b="1" dirty="0"/>
              <a:t>Integration with Cloud Services:</a:t>
            </a:r>
            <a:r>
              <a:rPr lang="en-US" sz="2900" dirty="0"/>
              <a:t> Connecting their systems to shared cloud resources.</a:t>
            </a:r>
          </a:p>
          <a:p>
            <a:r>
              <a:rPr lang="en-US" sz="2900" b="1" dirty="0"/>
              <a:t>Compliance &amp; Security Checks:</a:t>
            </a:r>
            <a:r>
              <a:rPr lang="en-US" sz="2900" dirty="0"/>
              <a:t> Ensuring adherence to data protection policies.</a:t>
            </a:r>
          </a:p>
          <a:p>
            <a:r>
              <a:rPr lang="en-US" sz="2900" b="1" dirty="0">
                <a:solidFill>
                  <a:schemeClr val="tx2">
                    <a:lumMod val="50000"/>
                    <a:lumOff val="50000"/>
                  </a:schemeClr>
                </a:solidFill>
              </a:rPr>
              <a:t>Off-boarding business partner</a:t>
            </a:r>
            <a:r>
              <a:rPr lang="en-US" sz="2900" b="1" dirty="0"/>
              <a:t>: </a:t>
            </a:r>
            <a:r>
              <a:rPr lang="en-US" sz="2900" dirty="0"/>
              <a:t>When a partnership ends, offboarding ensures secure removal of access and data. This includes:</a:t>
            </a:r>
          </a:p>
          <a:p>
            <a:r>
              <a:rPr lang="en-US" sz="2900" b="1" dirty="0"/>
              <a:t>Revoking Access:</a:t>
            </a:r>
            <a:r>
              <a:rPr lang="en-US" sz="2900" dirty="0"/>
              <a:t> Disabling credentials and permissions.</a:t>
            </a:r>
          </a:p>
          <a:p>
            <a:r>
              <a:rPr lang="en-US" sz="2900" b="1" dirty="0"/>
              <a:t>Data Migration or Deletion:</a:t>
            </a:r>
            <a:r>
              <a:rPr lang="en-US" sz="2900" dirty="0"/>
              <a:t> Ensuring sensitive information is handled properly.</a:t>
            </a:r>
          </a:p>
          <a:p>
            <a:r>
              <a:rPr lang="en-US" sz="2900" b="1" dirty="0"/>
              <a:t>Audit &amp; Compliance Review:</a:t>
            </a:r>
            <a:r>
              <a:rPr lang="en-US" sz="2900" dirty="0"/>
              <a:t> Confirming that security protocols were followed.</a:t>
            </a:r>
          </a:p>
          <a:p>
            <a:pPr marL="0" indent="0">
              <a:buNone/>
            </a:pPr>
            <a:endParaRPr lang="en-US" sz="1800" dirty="0"/>
          </a:p>
          <a:p>
            <a:pPr algn="l"/>
            <a:r>
              <a:rPr lang="en-US" sz="1800" b="0" i="0" u="none" strike="noStrike" baseline="0" dirty="0">
                <a:solidFill>
                  <a:srgbClr val="666666"/>
                </a:solidFill>
                <a:latin typeface="ZapfDingbatsStd"/>
              </a:rPr>
              <a:t> </a:t>
            </a:r>
            <a:endParaRPr lang="en-US" dirty="0"/>
          </a:p>
        </p:txBody>
      </p:sp>
      <p:sp>
        <p:nvSpPr>
          <p:cNvPr id="4" name="Slide Number Placeholder 3">
            <a:extLst>
              <a:ext uri="{FF2B5EF4-FFF2-40B4-BE49-F238E27FC236}">
                <a16:creationId xmlns:a16="http://schemas.microsoft.com/office/drawing/2014/main" id="{8E58FDDB-B317-DD19-51EA-BA3B20AE6A77}"/>
              </a:ext>
            </a:extLst>
          </p:cNvPr>
          <p:cNvSpPr>
            <a:spLocks noGrp="1"/>
          </p:cNvSpPr>
          <p:nvPr>
            <p:ph type="sldNum" sz="quarter" idx="12"/>
          </p:nvPr>
        </p:nvSpPr>
        <p:spPr/>
        <p:txBody>
          <a:bodyPr/>
          <a:lstStyle/>
          <a:p>
            <a:fld id="{7D8DE56C-B3E9-49A8-ACFD-29F27F069E52}" type="slidenum">
              <a:rPr lang="en-US" smtClean="0"/>
              <a:t>27</a:t>
            </a:fld>
            <a:endParaRPr lang="en-US"/>
          </a:p>
        </p:txBody>
      </p:sp>
    </p:spTree>
    <p:extLst>
      <p:ext uri="{BB962C8B-B14F-4D97-AF65-F5344CB8AC3E}">
        <p14:creationId xmlns:p14="http://schemas.microsoft.com/office/powerpoint/2010/main" val="160143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CECF16-EC18-FAE8-F5F3-2B8D262F59EA}"/>
              </a:ext>
            </a:extLst>
          </p:cNvPr>
          <p:cNvSpPr>
            <a:spLocks noGrp="1"/>
          </p:cNvSpPr>
          <p:nvPr>
            <p:ph idx="1"/>
          </p:nvPr>
        </p:nvSpPr>
        <p:spPr/>
        <p:txBody>
          <a:bodyPr/>
          <a:lstStyle/>
          <a:p>
            <a:r>
              <a:rPr lang="en-US" b="1" dirty="0">
                <a:solidFill>
                  <a:srgbClr val="000000"/>
                </a:solidFill>
                <a:latin typeface="WarnockPro-Bold"/>
              </a:rPr>
              <a:t>Social media networks and/or applications: </a:t>
            </a:r>
            <a:r>
              <a:rPr lang="en-US" dirty="0">
                <a:solidFill>
                  <a:srgbClr val="000000"/>
                </a:solidFill>
                <a:latin typeface="WarnockPro-Regular"/>
              </a:rPr>
              <a:t>With the growth of social media networks today, organizations need to implement policies and educate employees on what information is allowed to be posted on social media networks and what information is not allowed to be posted.</a:t>
            </a:r>
            <a:endParaRPr lang="en-US" dirty="0"/>
          </a:p>
          <a:p>
            <a:endParaRPr lang="en-US" dirty="0"/>
          </a:p>
        </p:txBody>
      </p:sp>
      <p:sp>
        <p:nvSpPr>
          <p:cNvPr id="4" name="Slide Number Placeholder 3">
            <a:extLst>
              <a:ext uri="{FF2B5EF4-FFF2-40B4-BE49-F238E27FC236}">
                <a16:creationId xmlns:a16="http://schemas.microsoft.com/office/drawing/2014/main" id="{DAB0572E-37AD-A63B-E73B-BEAB9751FB7E}"/>
              </a:ext>
            </a:extLst>
          </p:cNvPr>
          <p:cNvSpPr>
            <a:spLocks noGrp="1"/>
          </p:cNvSpPr>
          <p:nvPr>
            <p:ph type="sldNum" sz="quarter" idx="12"/>
          </p:nvPr>
        </p:nvSpPr>
        <p:spPr/>
        <p:txBody>
          <a:bodyPr/>
          <a:lstStyle/>
          <a:p>
            <a:fld id="{7D8DE56C-B3E9-49A8-ACFD-29F27F069E52}" type="slidenum">
              <a:rPr lang="en-US" smtClean="0"/>
              <a:t>28</a:t>
            </a:fld>
            <a:endParaRPr lang="en-US"/>
          </a:p>
        </p:txBody>
      </p:sp>
    </p:spTree>
    <p:extLst>
      <p:ext uri="{BB962C8B-B14F-4D97-AF65-F5344CB8AC3E}">
        <p14:creationId xmlns:p14="http://schemas.microsoft.com/office/powerpoint/2010/main" val="3098380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3364-69D8-A588-4ED2-24C177BF3912}"/>
              </a:ext>
            </a:extLst>
          </p:cNvPr>
          <p:cNvSpPr>
            <a:spLocks noGrp="1"/>
          </p:cNvSpPr>
          <p:nvPr>
            <p:ph type="title"/>
          </p:nvPr>
        </p:nvSpPr>
        <p:spPr/>
        <p:txBody>
          <a:bodyPr/>
          <a:lstStyle/>
          <a:p>
            <a:r>
              <a:rPr lang="en-US" dirty="0"/>
              <a:t>Risk with Cloud Computing and Third Parties(Cont..)</a:t>
            </a:r>
          </a:p>
        </p:txBody>
      </p:sp>
      <p:sp>
        <p:nvSpPr>
          <p:cNvPr id="3" name="Content Placeholder 2">
            <a:extLst>
              <a:ext uri="{FF2B5EF4-FFF2-40B4-BE49-F238E27FC236}">
                <a16:creationId xmlns:a16="http://schemas.microsoft.com/office/drawing/2014/main" id="{60BF368B-F829-86B6-02D0-A1926E9ACE38}"/>
              </a:ext>
            </a:extLst>
          </p:cNvPr>
          <p:cNvSpPr>
            <a:spLocks noGrp="1"/>
          </p:cNvSpPr>
          <p:nvPr>
            <p:ph idx="1"/>
          </p:nvPr>
        </p:nvSpPr>
        <p:spPr/>
        <p:txBody>
          <a:bodyPr>
            <a:normAutofit/>
          </a:bodyPr>
          <a:lstStyle/>
          <a:p>
            <a:pPr algn="l"/>
            <a:r>
              <a:rPr lang="en-US" sz="1800" b="1" i="0" u="none" strike="noStrike" baseline="0" dirty="0">
                <a:solidFill>
                  <a:srgbClr val="000000"/>
                </a:solidFill>
                <a:latin typeface="WarnockPro-Bold"/>
              </a:rPr>
              <a:t>Interoperability agreements: </a:t>
            </a:r>
            <a:r>
              <a:rPr lang="en-US" sz="1800" b="0" i="0" u="none" strike="noStrike" baseline="0" dirty="0">
                <a:solidFill>
                  <a:srgbClr val="000000"/>
                </a:solidFill>
                <a:latin typeface="WarnockPro-Regular"/>
              </a:rPr>
              <a:t>Ensure you have defined operation agreements with the cloud provider or third-party company. Agreements such as </a:t>
            </a:r>
            <a:r>
              <a:rPr lang="en-US" sz="1800" b="0" i="1" u="none" strike="noStrike" baseline="0" dirty="0">
                <a:solidFill>
                  <a:schemeClr val="tx2">
                    <a:lumMod val="50000"/>
                    <a:lumOff val="50000"/>
                  </a:schemeClr>
                </a:solidFill>
                <a:latin typeface="WarnockPro-It"/>
              </a:rPr>
              <a:t>service level agreements (SLAs) </a:t>
            </a:r>
            <a:r>
              <a:rPr lang="en-US" sz="1800" b="0" i="0" u="none" strike="noStrike" baseline="0" dirty="0">
                <a:solidFill>
                  <a:srgbClr val="000000"/>
                </a:solidFill>
                <a:latin typeface="WarnockPro-Regular"/>
              </a:rPr>
              <a:t>specify guaranteed uptime. Check to see if a </a:t>
            </a:r>
            <a:r>
              <a:rPr lang="en-US" sz="1800" b="0" i="1" u="none" strike="noStrike" baseline="0" dirty="0">
                <a:solidFill>
                  <a:schemeClr val="tx2">
                    <a:lumMod val="50000"/>
                    <a:lumOff val="50000"/>
                  </a:schemeClr>
                </a:solidFill>
                <a:latin typeface="WarnockPro-It"/>
              </a:rPr>
              <a:t>blanket purchase agreement (BPA) </a:t>
            </a:r>
            <a:r>
              <a:rPr lang="en-US" sz="1800" b="0" i="0" u="none" strike="noStrike" baseline="0" dirty="0">
                <a:solidFill>
                  <a:srgbClr val="000000"/>
                </a:solidFill>
                <a:latin typeface="WarnockPro-Regular"/>
              </a:rPr>
              <a:t>is needed, which is used to cover repetitive needs for a product or service. Ensure that a </a:t>
            </a:r>
            <a:r>
              <a:rPr lang="en-US" sz="1800" b="0" i="1" u="none" strike="noStrike" baseline="0" dirty="0">
                <a:solidFill>
                  <a:schemeClr val="tx2">
                    <a:lumMod val="50000"/>
                    <a:lumOff val="50000"/>
                  </a:schemeClr>
                </a:solidFill>
                <a:latin typeface="WarnockPro-It"/>
              </a:rPr>
              <a:t>memorandum of understanding (MOU), </a:t>
            </a:r>
            <a:r>
              <a:rPr lang="en-US" sz="1800" b="0" i="0" u="none" strike="noStrike" baseline="0" dirty="0">
                <a:solidFill>
                  <a:srgbClr val="000000"/>
                </a:solidFill>
                <a:latin typeface="WarnockPro-Regular"/>
              </a:rPr>
              <a:t>sometimes referred to as a </a:t>
            </a:r>
            <a:r>
              <a:rPr lang="en-US" sz="1800" b="0" i="1" u="none" strike="noStrike" baseline="0" dirty="0">
                <a:solidFill>
                  <a:schemeClr val="tx2">
                    <a:lumMod val="50000"/>
                    <a:lumOff val="50000"/>
                  </a:schemeClr>
                </a:solidFill>
                <a:latin typeface="WarnockPro-It"/>
              </a:rPr>
              <a:t>memorandum of agreement (MOA)</a:t>
            </a:r>
            <a:r>
              <a:rPr lang="en-US" sz="1800" b="0" i="1" u="none" strike="noStrike" baseline="0" dirty="0">
                <a:solidFill>
                  <a:srgbClr val="000000"/>
                </a:solidFill>
                <a:latin typeface="WarnockPro-It"/>
              </a:rPr>
              <a:t>, </a:t>
            </a:r>
            <a:r>
              <a:rPr lang="en-US" sz="1800" b="0" i="0" u="none" strike="noStrike" baseline="0" dirty="0">
                <a:solidFill>
                  <a:srgbClr val="000000"/>
                </a:solidFill>
                <a:latin typeface="WarnockPro-Regular"/>
              </a:rPr>
              <a:t>exists. This is a document that establishes an agreement between the two parties and specifies their relationship to one another. Also ensure that you are familiar with your </a:t>
            </a:r>
            <a:r>
              <a:rPr lang="en-US" sz="1800" b="0" i="1" u="none" strike="noStrike" baseline="0" dirty="0">
                <a:solidFill>
                  <a:schemeClr val="tx2">
                    <a:lumMod val="50000"/>
                    <a:lumOff val="50000"/>
                  </a:schemeClr>
                </a:solidFill>
                <a:latin typeface="WarnockPro-It"/>
              </a:rPr>
              <a:t>Internet service agreement (ISA)</a:t>
            </a:r>
            <a:r>
              <a:rPr lang="en-US" sz="1800" b="0" i="1" u="none" strike="noStrike" baseline="0" dirty="0">
                <a:solidFill>
                  <a:srgbClr val="000000"/>
                </a:solidFill>
                <a:latin typeface="WarnockPro-It"/>
              </a:rPr>
              <a:t> </a:t>
            </a:r>
            <a:r>
              <a:rPr lang="en-US" sz="1800" b="0" i="0" u="none" strike="noStrike" baseline="0" dirty="0">
                <a:solidFill>
                  <a:srgbClr val="000000"/>
                </a:solidFill>
                <a:latin typeface="WarnockPro-Regular"/>
              </a:rPr>
              <a:t>and that you are comfortable with any data limits and the guaranteed uptime of the Internet connection. This is critical if you are taking advantage of cloud services, as you need Internet connectivity to access any services or data in the cloud.</a:t>
            </a:r>
          </a:p>
          <a:p>
            <a:pPr algn="l"/>
            <a:r>
              <a:rPr lang="en-US" sz="1800" b="1" i="0" u="none" strike="noStrike" baseline="0" dirty="0">
                <a:solidFill>
                  <a:srgbClr val="000000"/>
                </a:solidFill>
                <a:latin typeface="WarnockPro-Bold"/>
              </a:rPr>
              <a:t>Privacy considerations: </a:t>
            </a:r>
            <a:r>
              <a:rPr lang="en-US" sz="1800" b="0" i="0" u="none" strike="noStrike" baseline="0" dirty="0">
                <a:solidFill>
                  <a:srgbClr val="000000"/>
                </a:solidFill>
                <a:latin typeface="WarnockPro-Regular"/>
              </a:rPr>
              <a:t>As mentioned earlier, you want to be aware that there are risks to storing information with a third party or in the cloud. You are trusting that the service provider is securing that information.</a:t>
            </a:r>
          </a:p>
          <a:p>
            <a:pPr algn="l"/>
            <a:r>
              <a:rPr lang="en-US" sz="1800" b="1" i="0" u="none" strike="noStrike" baseline="0" dirty="0">
                <a:latin typeface="WarnockPro-Bold"/>
              </a:rPr>
              <a:t>Unauthorized data sharing: </a:t>
            </a:r>
            <a:r>
              <a:rPr lang="en-US" sz="1800" b="0" i="0" u="none" strike="noStrike" baseline="0" dirty="0">
                <a:latin typeface="WarnockPro-Regular"/>
              </a:rPr>
              <a:t>When working with third-party organizations, you always run the risk that employees of the third party will share the information with others without authorization.</a:t>
            </a:r>
            <a:endParaRPr lang="en-US" dirty="0"/>
          </a:p>
        </p:txBody>
      </p:sp>
      <p:sp>
        <p:nvSpPr>
          <p:cNvPr id="4" name="Slide Number Placeholder 3">
            <a:extLst>
              <a:ext uri="{FF2B5EF4-FFF2-40B4-BE49-F238E27FC236}">
                <a16:creationId xmlns:a16="http://schemas.microsoft.com/office/drawing/2014/main" id="{B5613C1C-AC35-0F42-A588-BD2BDF54411F}"/>
              </a:ext>
            </a:extLst>
          </p:cNvPr>
          <p:cNvSpPr>
            <a:spLocks noGrp="1"/>
          </p:cNvSpPr>
          <p:nvPr>
            <p:ph type="sldNum" sz="quarter" idx="12"/>
          </p:nvPr>
        </p:nvSpPr>
        <p:spPr/>
        <p:txBody>
          <a:bodyPr/>
          <a:lstStyle/>
          <a:p>
            <a:fld id="{7D8DE56C-B3E9-49A8-ACFD-29F27F069E52}" type="slidenum">
              <a:rPr lang="en-US" smtClean="0"/>
              <a:t>29</a:t>
            </a:fld>
            <a:endParaRPr lang="en-US"/>
          </a:p>
        </p:txBody>
      </p:sp>
    </p:spTree>
    <p:extLst>
      <p:ext uri="{BB962C8B-B14F-4D97-AF65-F5344CB8AC3E}">
        <p14:creationId xmlns:p14="http://schemas.microsoft.com/office/powerpoint/2010/main" val="2959067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2AE0B99-7BD5-E151-0B04-2AFB49A28D02}"/>
              </a:ext>
            </a:extLst>
          </p:cNvPr>
          <p:cNvSpPr>
            <a:spLocks noGrp="1"/>
          </p:cNvSpPr>
          <p:nvPr>
            <p:ph type="title"/>
          </p:nvPr>
        </p:nvSpPr>
        <p:spPr>
          <a:xfrm>
            <a:off x="1028700" y="1967266"/>
            <a:ext cx="2628900" cy="2547257"/>
          </a:xfrm>
          <a:noFill/>
        </p:spPr>
        <p:txBody>
          <a:bodyPr anchor="ctr">
            <a:normAutofit/>
          </a:bodyPr>
          <a:lstStyle/>
          <a:p>
            <a:pPr algn="ctr"/>
            <a:r>
              <a:rPr lang="en-US" sz="3600" dirty="0">
                <a:solidFill>
                  <a:srgbClr val="FFFFFF"/>
                </a:solidFill>
              </a:rPr>
              <a:t>PHASES OF RISK ANALYSIS</a:t>
            </a:r>
          </a:p>
        </p:txBody>
      </p:sp>
      <p:pic>
        <p:nvPicPr>
          <p:cNvPr id="7" name="Picture 6">
            <a:extLst>
              <a:ext uri="{FF2B5EF4-FFF2-40B4-BE49-F238E27FC236}">
                <a16:creationId xmlns:a16="http://schemas.microsoft.com/office/drawing/2014/main" id="{1BB7E891-B88C-C276-AF08-B053B5C84D80}"/>
              </a:ext>
            </a:extLst>
          </p:cNvPr>
          <p:cNvPicPr>
            <a:picLocks noChangeAspect="1"/>
          </p:cNvPicPr>
          <p:nvPr/>
        </p:nvPicPr>
        <p:blipFill>
          <a:blip r:embed="rId2"/>
          <a:stretch>
            <a:fillRect/>
          </a:stretch>
        </p:blipFill>
        <p:spPr>
          <a:xfrm>
            <a:off x="4777316" y="681652"/>
            <a:ext cx="6780700" cy="5492367"/>
          </a:xfrm>
          <a:prstGeom prst="rect">
            <a:avLst/>
          </a:prstGeom>
        </p:spPr>
      </p:pic>
      <p:sp>
        <p:nvSpPr>
          <p:cNvPr id="2" name="Slide Number Placeholder 1">
            <a:extLst>
              <a:ext uri="{FF2B5EF4-FFF2-40B4-BE49-F238E27FC236}">
                <a16:creationId xmlns:a16="http://schemas.microsoft.com/office/drawing/2014/main" id="{B972C790-D640-5A27-A52C-5A15B360C636}"/>
              </a:ext>
            </a:extLst>
          </p:cNvPr>
          <p:cNvSpPr>
            <a:spLocks noGrp="1"/>
          </p:cNvSpPr>
          <p:nvPr>
            <p:ph type="sldNum" sz="quarter" idx="12"/>
          </p:nvPr>
        </p:nvSpPr>
        <p:spPr/>
        <p:txBody>
          <a:bodyPr/>
          <a:lstStyle/>
          <a:p>
            <a:fld id="{7D8DE56C-B3E9-49A8-ACFD-29F27F069E52}" type="slidenum">
              <a:rPr lang="en-US" smtClean="0"/>
              <a:t>3</a:t>
            </a:fld>
            <a:endParaRPr lang="en-US"/>
          </a:p>
        </p:txBody>
      </p:sp>
    </p:spTree>
    <p:extLst>
      <p:ext uri="{BB962C8B-B14F-4D97-AF65-F5344CB8AC3E}">
        <p14:creationId xmlns:p14="http://schemas.microsoft.com/office/powerpoint/2010/main" val="1032703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0C2A-7B16-9945-F9BA-FC1832D576E0}"/>
              </a:ext>
            </a:extLst>
          </p:cNvPr>
          <p:cNvSpPr>
            <a:spLocks noGrp="1"/>
          </p:cNvSpPr>
          <p:nvPr>
            <p:ph type="title"/>
          </p:nvPr>
        </p:nvSpPr>
        <p:spPr/>
        <p:txBody>
          <a:bodyPr/>
          <a:lstStyle/>
          <a:p>
            <a:r>
              <a:rPr lang="en-US" dirty="0"/>
              <a:t>Risk with Cloud Computing and Third Parties(Cont..)</a:t>
            </a:r>
          </a:p>
        </p:txBody>
      </p:sp>
      <p:sp>
        <p:nvSpPr>
          <p:cNvPr id="3" name="Content Placeholder 2">
            <a:extLst>
              <a:ext uri="{FF2B5EF4-FFF2-40B4-BE49-F238E27FC236}">
                <a16:creationId xmlns:a16="http://schemas.microsoft.com/office/drawing/2014/main" id="{C392E591-F6EA-06F3-158D-C9028C22B6AA}"/>
              </a:ext>
            </a:extLst>
          </p:cNvPr>
          <p:cNvSpPr>
            <a:spLocks noGrp="1"/>
          </p:cNvSpPr>
          <p:nvPr>
            <p:ph idx="1"/>
          </p:nvPr>
        </p:nvSpPr>
        <p:spPr/>
        <p:txBody>
          <a:bodyPr/>
          <a:lstStyle/>
          <a:p>
            <a:pPr algn="l"/>
            <a:r>
              <a:rPr lang="en-US" sz="1800" b="1" i="0" u="none" strike="noStrike" baseline="0" dirty="0">
                <a:latin typeface="WarnockPro-Bold"/>
              </a:rPr>
              <a:t>Risk awareness: </a:t>
            </a:r>
            <a:r>
              <a:rPr lang="en-US" sz="1800" b="0" i="0" u="none" strike="noStrike" baseline="0" dirty="0">
                <a:latin typeface="WarnockPro-Regular"/>
              </a:rPr>
              <a:t>Understanding the risks of integrating with cloud services and third parties is important. You have the risk that your data is stored in an unsecure location and that the data being transmitted across the network can be viewed by others if it isn’t encrypted. You should ensure the provider is guaranteeing access to that information. There are other risks to be aware of as well—you may lose Internet access and not be able to access the data in the cloud. You also may encounter a situation where the cloud provider goes out of business—how will you access your data then? Or what if the cloud provider’s hardware is subpoenaed for legal reasons? All of these situations could cause you to not be able to access your data in the cloud.</a:t>
            </a:r>
          </a:p>
          <a:p>
            <a:pPr algn="l"/>
            <a:r>
              <a:rPr lang="en-US" sz="1800" b="1" i="0" u="none" strike="noStrike" baseline="0" dirty="0">
                <a:latin typeface="WarnockPro-Bold"/>
              </a:rPr>
              <a:t>Data ownership :</a:t>
            </a:r>
            <a:r>
              <a:rPr lang="en-US" sz="1800" b="0" i="0" u="none" strike="noStrike" baseline="0" dirty="0">
                <a:latin typeface="WarnockPro-Regular"/>
              </a:rPr>
              <a:t>Ensure the interoperability agreements specify who owns the data being stored in the cloud or with the third-party company. Some third-party companies may believe that if you store the data with them, then the data is theirs. Read all agreements and ensure data ownership is explicitly specified.</a:t>
            </a:r>
            <a:endParaRPr lang="en-US" dirty="0"/>
          </a:p>
        </p:txBody>
      </p:sp>
      <p:sp>
        <p:nvSpPr>
          <p:cNvPr id="4" name="Slide Number Placeholder 3">
            <a:extLst>
              <a:ext uri="{FF2B5EF4-FFF2-40B4-BE49-F238E27FC236}">
                <a16:creationId xmlns:a16="http://schemas.microsoft.com/office/drawing/2014/main" id="{8C579201-4329-B43B-C909-4166205ADCA3}"/>
              </a:ext>
            </a:extLst>
          </p:cNvPr>
          <p:cNvSpPr>
            <a:spLocks noGrp="1"/>
          </p:cNvSpPr>
          <p:nvPr>
            <p:ph type="sldNum" sz="quarter" idx="12"/>
          </p:nvPr>
        </p:nvSpPr>
        <p:spPr/>
        <p:txBody>
          <a:bodyPr/>
          <a:lstStyle/>
          <a:p>
            <a:fld id="{7D8DE56C-B3E9-49A8-ACFD-29F27F069E52}" type="slidenum">
              <a:rPr lang="en-US" smtClean="0"/>
              <a:t>30</a:t>
            </a:fld>
            <a:endParaRPr lang="en-US"/>
          </a:p>
        </p:txBody>
      </p:sp>
    </p:spTree>
    <p:extLst>
      <p:ext uri="{BB962C8B-B14F-4D97-AF65-F5344CB8AC3E}">
        <p14:creationId xmlns:p14="http://schemas.microsoft.com/office/powerpoint/2010/main" val="1082251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D1D2-1BC8-0502-40E7-6B9E7B561307}"/>
              </a:ext>
            </a:extLst>
          </p:cNvPr>
          <p:cNvSpPr>
            <a:spLocks noGrp="1"/>
          </p:cNvSpPr>
          <p:nvPr>
            <p:ph type="title"/>
          </p:nvPr>
        </p:nvSpPr>
        <p:spPr/>
        <p:txBody>
          <a:bodyPr/>
          <a:lstStyle/>
          <a:p>
            <a:r>
              <a:rPr lang="en-US" dirty="0"/>
              <a:t>Risk with Cloud Computing and Third Parties(</a:t>
            </a:r>
            <a:r>
              <a:rPr lang="en-US" dirty="0" err="1"/>
              <a:t>Cont</a:t>
            </a:r>
            <a:r>
              <a:rPr lang="en-US" dirty="0"/>
              <a:t>…)</a:t>
            </a:r>
          </a:p>
        </p:txBody>
      </p:sp>
      <p:sp>
        <p:nvSpPr>
          <p:cNvPr id="3" name="Content Placeholder 2">
            <a:extLst>
              <a:ext uri="{FF2B5EF4-FFF2-40B4-BE49-F238E27FC236}">
                <a16:creationId xmlns:a16="http://schemas.microsoft.com/office/drawing/2014/main" id="{68029756-DF13-93AC-6F37-162CAAF79051}"/>
              </a:ext>
            </a:extLst>
          </p:cNvPr>
          <p:cNvSpPr>
            <a:spLocks noGrp="1"/>
          </p:cNvSpPr>
          <p:nvPr>
            <p:ph idx="1"/>
          </p:nvPr>
        </p:nvSpPr>
        <p:spPr/>
        <p:txBody>
          <a:bodyPr/>
          <a:lstStyle/>
          <a:p>
            <a:pPr algn="l"/>
            <a:r>
              <a:rPr lang="en-US" sz="1800" b="1" i="0" u="none" strike="noStrike" baseline="0" dirty="0">
                <a:solidFill>
                  <a:srgbClr val="000000"/>
                </a:solidFill>
                <a:latin typeface="WarnockPro-Bold"/>
              </a:rPr>
              <a:t>Data backups: </a:t>
            </a:r>
            <a:r>
              <a:rPr lang="en-US" sz="1800" b="0" i="0" u="none" strike="noStrike" baseline="0" dirty="0">
                <a:solidFill>
                  <a:srgbClr val="000000"/>
                </a:solidFill>
                <a:latin typeface="WarnockPro-Regular"/>
              </a:rPr>
              <a:t>Data backups are a great use of storage space in the cloud as long as you understand that, in theory, once you store your data in the cloud, you have no idea who is accessing it. If this is a concern and you really want to store your data in the cloud (especially if it is not sensitive information), then encrypt the information before backing it up to the cloud.</a:t>
            </a:r>
          </a:p>
          <a:p>
            <a:pPr algn="l"/>
            <a:r>
              <a:rPr lang="en-US" sz="1800" b="1" i="0" u="none" strike="noStrike" baseline="0" dirty="0">
                <a:solidFill>
                  <a:srgbClr val="000000"/>
                </a:solidFill>
                <a:latin typeface="WarnockPro-Bold"/>
              </a:rPr>
              <a:t>Follow security policies and procedures </a:t>
            </a:r>
            <a:r>
              <a:rPr lang="en-US" sz="1800" b="0" i="0" u="none" strike="noStrike" baseline="0" dirty="0">
                <a:solidFill>
                  <a:srgbClr val="000000"/>
                </a:solidFill>
                <a:latin typeface="WarnockPro-Regular"/>
              </a:rPr>
              <a:t>Ensure you follow your organization’s security policies and procedures when working with cloud services and third-party companies. If you are the security officer responsible for updating the policies, then ensure you update them to include the organization’s rules regarding cloud services.</a:t>
            </a:r>
          </a:p>
          <a:p>
            <a:pPr algn="l"/>
            <a:r>
              <a:rPr lang="en-US" sz="1800" b="1" i="0" u="none" strike="noStrike" baseline="0" dirty="0">
                <a:latin typeface="WarnockPro-Bold"/>
              </a:rPr>
              <a:t>Reviewing agreement requirements to verify compliance and performance Standards: </a:t>
            </a:r>
            <a:r>
              <a:rPr lang="en-US" sz="1800" b="0" i="0" u="none" strike="noStrike" baseline="0" dirty="0">
                <a:latin typeface="WarnockPro-Regular"/>
              </a:rPr>
              <a:t>This item is really important. You must read all agreements to make sure you are maintaining compliance with any regulations that govern your organization.</a:t>
            </a:r>
          </a:p>
          <a:p>
            <a:pPr algn="l"/>
            <a:r>
              <a:rPr lang="en-US" sz="1800" b="0" i="0" u="none" strike="noStrike" baseline="0" dirty="0">
                <a:latin typeface="WarnockPro-Regular"/>
              </a:rPr>
              <a:t>For example, due to privacy concerns, many government agencies and medical departments cannot store information in the cloud or at a third-party company.</a:t>
            </a:r>
            <a:endParaRPr lang="en-US" dirty="0"/>
          </a:p>
        </p:txBody>
      </p:sp>
      <p:sp>
        <p:nvSpPr>
          <p:cNvPr id="4" name="Slide Number Placeholder 3">
            <a:extLst>
              <a:ext uri="{FF2B5EF4-FFF2-40B4-BE49-F238E27FC236}">
                <a16:creationId xmlns:a16="http://schemas.microsoft.com/office/drawing/2014/main" id="{3FE44914-A595-BDAA-32B7-675F97A5CED2}"/>
              </a:ext>
            </a:extLst>
          </p:cNvPr>
          <p:cNvSpPr>
            <a:spLocks noGrp="1"/>
          </p:cNvSpPr>
          <p:nvPr>
            <p:ph type="sldNum" sz="quarter" idx="12"/>
          </p:nvPr>
        </p:nvSpPr>
        <p:spPr/>
        <p:txBody>
          <a:bodyPr/>
          <a:lstStyle/>
          <a:p>
            <a:fld id="{7D8DE56C-B3E9-49A8-ACFD-29F27F069E52}" type="slidenum">
              <a:rPr lang="en-US" smtClean="0"/>
              <a:t>31</a:t>
            </a:fld>
            <a:endParaRPr lang="en-US"/>
          </a:p>
        </p:txBody>
      </p:sp>
    </p:spTree>
    <p:extLst>
      <p:ext uri="{BB962C8B-B14F-4D97-AF65-F5344CB8AC3E}">
        <p14:creationId xmlns:p14="http://schemas.microsoft.com/office/powerpoint/2010/main" val="919033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80396-A1E3-A2CF-4C5C-4E6F7F3CB55A}"/>
              </a:ext>
            </a:extLst>
          </p:cNvPr>
          <p:cNvSpPr>
            <a:spLocks noGrp="1"/>
          </p:cNvSpPr>
          <p:nvPr>
            <p:ph type="title" idx="4294967295"/>
          </p:nvPr>
        </p:nvSpPr>
        <p:spPr>
          <a:xfrm>
            <a:off x="5297762" y="640080"/>
            <a:ext cx="6251110" cy="3566160"/>
          </a:xfrm>
        </p:spPr>
        <p:txBody>
          <a:bodyPr vert="horz" lIns="91440" tIns="45720" rIns="91440" bIns="45720" rtlCol="0" anchor="b">
            <a:normAutofit/>
          </a:bodyPr>
          <a:lstStyle/>
          <a:p>
            <a:r>
              <a:rPr lang="en-US" sz="5400" dirty="0"/>
              <a:t>RISK ASSESSMENT TYPES</a:t>
            </a:r>
          </a:p>
        </p:txBody>
      </p:sp>
      <p:pic>
        <p:nvPicPr>
          <p:cNvPr id="4" name="Picture 3" descr="Person writing on a notepad">
            <a:extLst>
              <a:ext uri="{FF2B5EF4-FFF2-40B4-BE49-F238E27FC236}">
                <a16:creationId xmlns:a16="http://schemas.microsoft.com/office/drawing/2014/main" id="{4AEC9AD1-9127-AF9F-8CEE-F1B4D816034A}"/>
              </a:ext>
            </a:extLst>
          </p:cNvPr>
          <p:cNvPicPr>
            <a:picLocks noChangeAspect="1"/>
          </p:cNvPicPr>
          <p:nvPr/>
        </p:nvPicPr>
        <p:blipFill>
          <a:blip r:embed="rId2"/>
          <a:srcRect l="26782" r="1939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DDFE93F6-DF9B-6028-143A-AC953F7817C3}"/>
              </a:ext>
            </a:extLst>
          </p:cNvPr>
          <p:cNvSpPr>
            <a:spLocks noGrp="1"/>
          </p:cNvSpPr>
          <p:nvPr>
            <p:ph type="sldNum" sz="quarter" idx="12"/>
          </p:nvPr>
        </p:nvSpPr>
        <p:spPr/>
        <p:txBody>
          <a:bodyPr/>
          <a:lstStyle/>
          <a:p>
            <a:fld id="{7D8DE56C-B3E9-49A8-ACFD-29F27F069E52}" type="slidenum">
              <a:rPr lang="en-US" smtClean="0"/>
              <a:t>32</a:t>
            </a:fld>
            <a:endParaRPr lang="en-US"/>
          </a:p>
        </p:txBody>
      </p:sp>
    </p:spTree>
    <p:extLst>
      <p:ext uri="{BB962C8B-B14F-4D97-AF65-F5344CB8AC3E}">
        <p14:creationId xmlns:p14="http://schemas.microsoft.com/office/powerpoint/2010/main" val="131915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471ECF-E227-F2F0-10EB-5A149C956C1C}"/>
              </a:ext>
            </a:extLst>
          </p:cNvPr>
          <p:cNvSpPr>
            <a:spLocks noGrp="1"/>
          </p:cNvSpPr>
          <p:nvPr>
            <p:ph type="title"/>
          </p:nvPr>
        </p:nvSpPr>
        <p:spPr/>
        <p:txBody>
          <a:bodyPr/>
          <a:lstStyle/>
          <a:p>
            <a:r>
              <a:rPr lang="en-US" dirty="0"/>
              <a:t>Qualitative Assessment</a:t>
            </a:r>
          </a:p>
        </p:txBody>
      </p:sp>
      <p:sp>
        <p:nvSpPr>
          <p:cNvPr id="5" name="Content Placeholder 4">
            <a:extLst>
              <a:ext uri="{FF2B5EF4-FFF2-40B4-BE49-F238E27FC236}">
                <a16:creationId xmlns:a16="http://schemas.microsoft.com/office/drawing/2014/main" id="{AF4271AA-6E94-EC3B-58FF-B879867D3CE0}"/>
              </a:ext>
            </a:extLst>
          </p:cNvPr>
          <p:cNvSpPr>
            <a:spLocks noGrp="1"/>
          </p:cNvSpPr>
          <p:nvPr>
            <p:ph idx="1"/>
          </p:nvPr>
        </p:nvSpPr>
        <p:spPr/>
        <p:txBody>
          <a:bodyPr/>
          <a:lstStyle/>
          <a:p>
            <a:pPr algn="l"/>
            <a:r>
              <a:rPr lang="en-US" sz="1800" b="0" i="0" u="none" strike="noStrike" baseline="0" dirty="0">
                <a:latin typeface="WarnockPro-Regular"/>
              </a:rPr>
              <a:t>As mentioned, qualitative risk analysis determines the risk and mitigation techniques without actually calculating the loss as a dollar figure.</a:t>
            </a:r>
          </a:p>
          <a:p>
            <a:pPr algn="l"/>
            <a:r>
              <a:rPr lang="en-US" sz="1800" b="0" i="0" u="none" strike="noStrike" baseline="0" dirty="0">
                <a:latin typeface="WarnockPro-Regular"/>
              </a:rPr>
              <a:t> With qualitative risk analysis, you create a scale of values to rate each threat based on the numbers in the scale.</a:t>
            </a:r>
          </a:p>
          <a:p>
            <a:pPr algn="l"/>
            <a:r>
              <a:rPr lang="en-US" sz="1800" b="0" i="0" u="none" strike="noStrike" baseline="0" dirty="0">
                <a:latin typeface="WarnockPro-Regular"/>
              </a:rPr>
              <a:t>Before we look at examples of the scale, you first need to understand the formula to calculate risk, even with qualitative risk analysis. The formula is that risk is equal to the probability multiplied by the loss (also known as the impact):</a:t>
            </a:r>
          </a:p>
          <a:p>
            <a:pPr marL="0" indent="0" algn="ctr">
              <a:buNone/>
            </a:pPr>
            <a:r>
              <a:rPr lang="en-US" sz="1800" b="1" i="0" u="none" strike="noStrike" baseline="0" dirty="0">
                <a:solidFill>
                  <a:srgbClr val="00B0F0"/>
                </a:solidFill>
                <a:latin typeface="WarnockPro-Regular"/>
              </a:rPr>
              <a:t>Risk = Probability × Loss</a:t>
            </a:r>
          </a:p>
          <a:p>
            <a:pPr algn="l"/>
            <a:r>
              <a:rPr lang="en-US" sz="1800" b="0" i="0" u="none" strike="noStrike" baseline="0" dirty="0">
                <a:latin typeface="WarnockPro-Regular"/>
              </a:rPr>
              <a:t>With qualitative risk analysis, instead of spending time figuring out the actual dollars and cents, you focus on assigning a value based on the scale you create.</a:t>
            </a:r>
          </a:p>
          <a:p>
            <a:pPr algn="l"/>
            <a:r>
              <a:rPr lang="en-US" sz="1800" b="0" i="0" u="none" strike="noStrike" baseline="0" dirty="0">
                <a:latin typeface="WarnockPro-Regular"/>
              </a:rPr>
              <a:t> This saves time during the analysis because you are not actually trying to figure out an exact dollar figure. </a:t>
            </a:r>
            <a:endParaRPr lang="en-US" dirty="0"/>
          </a:p>
        </p:txBody>
      </p:sp>
      <p:sp>
        <p:nvSpPr>
          <p:cNvPr id="2" name="Slide Number Placeholder 1">
            <a:extLst>
              <a:ext uri="{FF2B5EF4-FFF2-40B4-BE49-F238E27FC236}">
                <a16:creationId xmlns:a16="http://schemas.microsoft.com/office/drawing/2014/main" id="{BCA255B9-14D0-E826-8F4C-E795CD34BC7E}"/>
              </a:ext>
            </a:extLst>
          </p:cNvPr>
          <p:cNvSpPr>
            <a:spLocks noGrp="1"/>
          </p:cNvSpPr>
          <p:nvPr>
            <p:ph type="sldNum" sz="quarter" idx="12"/>
          </p:nvPr>
        </p:nvSpPr>
        <p:spPr/>
        <p:txBody>
          <a:bodyPr/>
          <a:lstStyle/>
          <a:p>
            <a:fld id="{7D8DE56C-B3E9-49A8-ACFD-29F27F069E52}" type="slidenum">
              <a:rPr lang="en-US" smtClean="0"/>
              <a:t>33</a:t>
            </a:fld>
            <a:endParaRPr lang="en-US"/>
          </a:p>
        </p:txBody>
      </p:sp>
    </p:spTree>
    <p:extLst>
      <p:ext uri="{BB962C8B-B14F-4D97-AF65-F5344CB8AC3E}">
        <p14:creationId xmlns:p14="http://schemas.microsoft.com/office/powerpoint/2010/main" val="422032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C792F7-CCD2-ECFF-A050-FC9F2063C5B1}"/>
              </a:ext>
            </a:extLst>
          </p:cNvPr>
          <p:cNvSpPr>
            <a:spLocks noGrp="1"/>
          </p:cNvSpPr>
          <p:nvPr>
            <p:ph type="title"/>
          </p:nvPr>
        </p:nvSpPr>
        <p:spPr/>
        <p:txBody>
          <a:bodyPr/>
          <a:lstStyle/>
          <a:p>
            <a:r>
              <a:rPr lang="en-US" dirty="0"/>
              <a:t>Qualitative Assessment(Cont..)</a:t>
            </a:r>
          </a:p>
        </p:txBody>
      </p:sp>
      <p:sp>
        <p:nvSpPr>
          <p:cNvPr id="5" name="Content Placeholder 4">
            <a:extLst>
              <a:ext uri="{FF2B5EF4-FFF2-40B4-BE49-F238E27FC236}">
                <a16:creationId xmlns:a16="http://schemas.microsoft.com/office/drawing/2014/main" id="{1AAA45C1-0512-385B-9CEA-911756C5034E}"/>
              </a:ext>
            </a:extLst>
          </p:cNvPr>
          <p:cNvSpPr>
            <a:spLocks noGrp="1"/>
          </p:cNvSpPr>
          <p:nvPr>
            <p:ph sz="half" idx="1"/>
          </p:nvPr>
        </p:nvSpPr>
        <p:spPr/>
        <p:txBody>
          <a:bodyPr>
            <a:normAutofit fontScale="92500" lnSpcReduction="10000"/>
          </a:bodyPr>
          <a:lstStyle/>
          <a:p>
            <a:pPr algn="l"/>
            <a:r>
              <a:rPr lang="en-US" sz="1800" b="0" i="0" u="none" strike="noStrike" baseline="0" dirty="0">
                <a:solidFill>
                  <a:srgbClr val="FF0000"/>
                </a:solidFill>
                <a:latin typeface="WarnockPro-Regular"/>
              </a:rPr>
              <a:t>The first step is to create a scale for the probability of a threat occurring</a:t>
            </a:r>
            <a:r>
              <a:rPr lang="en-US" sz="1800" b="0" i="0" u="none" strike="noStrike" baseline="0" dirty="0">
                <a:latin typeface="WarnockPro-Regular"/>
              </a:rPr>
              <a:t>. </a:t>
            </a:r>
          </a:p>
          <a:p>
            <a:pPr algn="l"/>
            <a:r>
              <a:rPr lang="en-US" sz="1800" b="0" i="0" u="none" strike="noStrike" baseline="0" dirty="0">
                <a:latin typeface="WarnockPro-Regular"/>
              </a:rPr>
              <a:t>Table 17-1 displays an example of a table of probability values.</a:t>
            </a:r>
          </a:p>
          <a:p>
            <a:pPr algn="l"/>
            <a:r>
              <a:rPr lang="en-US" sz="1800" b="0" i="0" u="none" strike="noStrike" baseline="0" dirty="0">
                <a:latin typeface="WarnockPro-Regular"/>
              </a:rPr>
              <a:t> Other terms for probability are </a:t>
            </a:r>
            <a:r>
              <a:rPr lang="en-US" sz="1800" b="0" i="1" u="none" strike="noStrike" baseline="0" dirty="0">
                <a:latin typeface="WarnockPro-It"/>
              </a:rPr>
              <a:t>likelihood </a:t>
            </a:r>
            <a:r>
              <a:rPr lang="en-US" sz="1800" b="0" i="0" u="none" strike="noStrike" baseline="0" dirty="0">
                <a:latin typeface="WarnockPro-Regular"/>
              </a:rPr>
              <a:t>and </a:t>
            </a:r>
            <a:r>
              <a:rPr lang="en-US" sz="1800" b="0" i="1" u="none" strike="noStrike" baseline="0" dirty="0">
                <a:latin typeface="WarnockPro-It"/>
              </a:rPr>
              <a:t>likelihood of occurrence, </a:t>
            </a:r>
            <a:r>
              <a:rPr lang="en-US" sz="1800" b="0" i="0" u="none" strike="noStrike" baseline="0" dirty="0">
                <a:latin typeface="WarnockPro-Regular"/>
              </a:rPr>
              <a:t>which is the term used by the Security+ certification objectives.</a:t>
            </a:r>
          </a:p>
          <a:p>
            <a:pPr algn="l"/>
            <a:r>
              <a:rPr lang="en-US" sz="1800" b="0" i="0" u="none" strike="noStrike" baseline="0" dirty="0">
                <a:latin typeface="WarnockPro-Regular"/>
              </a:rPr>
              <a:t>The table reflects that you have decided on five values for probability.</a:t>
            </a:r>
          </a:p>
          <a:p>
            <a:pPr algn="l"/>
            <a:r>
              <a:rPr lang="en-US" sz="1800" b="0" i="0" u="none" strike="noStrike" baseline="0" dirty="0">
                <a:latin typeface="WarnockPro-Regular"/>
              </a:rPr>
              <a:t> With each of the threats listed with the assets, you will assign a probability value to indicate how likely it is that the threat will occur. </a:t>
            </a:r>
          </a:p>
          <a:p>
            <a:pPr algn="l"/>
            <a:r>
              <a:rPr lang="en-US" sz="1800" b="0" i="0" u="none" strike="noStrike" baseline="0" dirty="0">
                <a:latin typeface="WarnockPro-Regular"/>
              </a:rPr>
              <a:t>For example, the web server hosting a public e-mail site has a threat of a denial of service attack, and you assign the threat a probability of “Likely,” which has a value of 3.</a:t>
            </a:r>
            <a:endParaRPr lang="en-US" dirty="0"/>
          </a:p>
        </p:txBody>
      </p:sp>
      <p:pic>
        <p:nvPicPr>
          <p:cNvPr id="8" name="Content Placeholder 7">
            <a:extLst>
              <a:ext uri="{FF2B5EF4-FFF2-40B4-BE49-F238E27FC236}">
                <a16:creationId xmlns:a16="http://schemas.microsoft.com/office/drawing/2014/main" id="{8EF9728F-9339-B3D8-2C90-6BADC48E109B}"/>
              </a:ext>
            </a:extLst>
          </p:cNvPr>
          <p:cNvPicPr>
            <a:picLocks noGrp="1" noChangeAspect="1"/>
          </p:cNvPicPr>
          <p:nvPr>
            <p:ph sz="half" idx="2"/>
          </p:nvPr>
        </p:nvPicPr>
        <p:blipFill>
          <a:blip r:embed="rId2"/>
          <a:stretch>
            <a:fillRect/>
          </a:stretch>
        </p:blipFill>
        <p:spPr>
          <a:xfrm>
            <a:off x="6172200" y="2240924"/>
            <a:ext cx="5181600" cy="3090929"/>
          </a:xfrm>
        </p:spPr>
      </p:pic>
      <p:sp>
        <p:nvSpPr>
          <p:cNvPr id="2" name="Slide Number Placeholder 1">
            <a:extLst>
              <a:ext uri="{FF2B5EF4-FFF2-40B4-BE49-F238E27FC236}">
                <a16:creationId xmlns:a16="http://schemas.microsoft.com/office/drawing/2014/main" id="{8469F22E-57CA-A736-5D65-375DB250354E}"/>
              </a:ext>
            </a:extLst>
          </p:cNvPr>
          <p:cNvSpPr>
            <a:spLocks noGrp="1"/>
          </p:cNvSpPr>
          <p:nvPr>
            <p:ph type="sldNum" sz="quarter" idx="12"/>
          </p:nvPr>
        </p:nvSpPr>
        <p:spPr/>
        <p:txBody>
          <a:bodyPr/>
          <a:lstStyle/>
          <a:p>
            <a:fld id="{7D8DE56C-B3E9-49A8-ACFD-29F27F069E52}" type="slidenum">
              <a:rPr lang="en-US" smtClean="0"/>
              <a:t>34</a:t>
            </a:fld>
            <a:endParaRPr lang="en-US"/>
          </a:p>
        </p:txBody>
      </p:sp>
    </p:spTree>
    <p:extLst>
      <p:ext uri="{BB962C8B-B14F-4D97-AF65-F5344CB8AC3E}">
        <p14:creationId xmlns:p14="http://schemas.microsoft.com/office/powerpoint/2010/main" val="22229110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8CB6-2668-946D-5400-D48256A85D9A}"/>
              </a:ext>
            </a:extLst>
          </p:cNvPr>
          <p:cNvSpPr>
            <a:spLocks noGrp="1"/>
          </p:cNvSpPr>
          <p:nvPr>
            <p:ph type="title"/>
          </p:nvPr>
        </p:nvSpPr>
        <p:spPr/>
        <p:txBody>
          <a:bodyPr/>
          <a:lstStyle/>
          <a:p>
            <a:r>
              <a:rPr lang="en-US" dirty="0"/>
              <a:t>Qualitative Assessment(</a:t>
            </a:r>
            <a:r>
              <a:rPr lang="en-US" dirty="0" err="1"/>
              <a:t>Cont</a:t>
            </a:r>
            <a:r>
              <a:rPr lang="en-US" dirty="0"/>
              <a:t>…)</a:t>
            </a:r>
          </a:p>
        </p:txBody>
      </p:sp>
      <p:sp>
        <p:nvSpPr>
          <p:cNvPr id="3" name="Content Placeholder 2">
            <a:extLst>
              <a:ext uri="{FF2B5EF4-FFF2-40B4-BE49-F238E27FC236}">
                <a16:creationId xmlns:a16="http://schemas.microsoft.com/office/drawing/2014/main" id="{692667C8-0BE8-5947-8754-BEEA69CB278E}"/>
              </a:ext>
            </a:extLst>
          </p:cNvPr>
          <p:cNvSpPr>
            <a:spLocks noGrp="1"/>
          </p:cNvSpPr>
          <p:nvPr>
            <p:ph sz="half" idx="1"/>
          </p:nvPr>
        </p:nvSpPr>
        <p:spPr/>
        <p:txBody>
          <a:bodyPr>
            <a:normAutofit/>
          </a:bodyPr>
          <a:lstStyle/>
          <a:p>
            <a:pPr algn="l"/>
            <a:r>
              <a:rPr lang="en-US" sz="1800" b="0" i="0" u="none" strike="noStrike" baseline="0" dirty="0">
                <a:solidFill>
                  <a:srgbClr val="FF0000"/>
                </a:solidFill>
                <a:latin typeface="WarnockPro-Regular"/>
              </a:rPr>
              <a:t>Once you have determined the probability, you will identify the </a:t>
            </a:r>
            <a:r>
              <a:rPr lang="en-US" sz="1800" b="0" i="1" u="none" strike="noStrike" baseline="0" dirty="0">
                <a:solidFill>
                  <a:srgbClr val="FF0000"/>
                </a:solidFill>
                <a:latin typeface="WarnockPro-It"/>
              </a:rPr>
              <a:t>impact </a:t>
            </a:r>
            <a:r>
              <a:rPr lang="en-US" sz="1800" b="0" i="0" u="none" strike="noStrike" baseline="0" dirty="0">
                <a:solidFill>
                  <a:srgbClr val="FF0000"/>
                </a:solidFill>
                <a:latin typeface="WarnockPro-Regular"/>
              </a:rPr>
              <a:t>associated with each of the threats. </a:t>
            </a:r>
          </a:p>
          <a:p>
            <a:pPr algn="l"/>
            <a:r>
              <a:rPr lang="en-US" sz="1800" b="0" i="0" u="none" strike="noStrike" baseline="0" dirty="0">
                <a:latin typeface="WarnockPro-Regular"/>
              </a:rPr>
              <a:t>Like the probability, the loss is based on a scale—you may want to use a “low/medium/high” scale, or come up with your own scale, such as the one found in Table 17-2.</a:t>
            </a:r>
          </a:p>
          <a:p>
            <a:pPr algn="l"/>
            <a:r>
              <a:rPr lang="en-US" sz="1800" b="0" i="0" u="none" strike="noStrike" baseline="0" dirty="0">
                <a:latin typeface="WarnockPro-Regular"/>
              </a:rPr>
              <a:t>Looking at the table, you can see I have gone with another scale that has five values.</a:t>
            </a:r>
          </a:p>
          <a:p>
            <a:pPr algn="l"/>
            <a:r>
              <a:rPr lang="en-US" sz="1800" b="0" i="0" u="none" strike="noStrike" baseline="0" dirty="0">
                <a:latin typeface="WarnockPro-Regular"/>
              </a:rPr>
              <a:t>This gives you some flexibility when assigning an impact to each of the different threats.</a:t>
            </a:r>
          </a:p>
          <a:p>
            <a:pPr algn="l"/>
            <a:r>
              <a:rPr lang="en-US" sz="1800" b="0" i="0" u="none" strike="noStrike" baseline="0" dirty="0">
                <a:latin typeface="WarnockPro-Regular"/>
              </a:rPr>
              <a:t>For example, you may decide that denial of service attacks to your e-commerce web site have a “Medium Impact” level because they will crash the server and make it unavailable for business.</a:t>
            </a:r>
            <a:endParaRPr lang="en-US" dirty="0"/>
          </a:p>
        </p:txBody>
      </p:sp>
      <p:pic>
        <p:nvPicPr>
          <p:cNvPr id="6" name="Content Placeholder 5">
            <a:extLst>
              <a:ext uri="{FF2B5EF4-FFF2-40B4-BE49-F238E27FC236}">
                <a16:creationId xmlns:a16="http://schemas.microsoft.com/office/drawing/2014/main" id="{EE8508B8-1248-D79E-BBF2-8EFB65DE354C}"/>
              </a:ext>
            </a:extLst>
          </p:cNvPr>
          <p:cNvPicPr>
            <a:picLocks noGrp="1" noChangeAspect="1"/>
          </p:cNvPicPr>
          <p:nvPr>
            <p:ph sz="half" idx="2"/>
          </p:nvPr>
        </p:nvPicPr>
        <p:blipFill>
          <a:blip r:embed="rId2"/>
          <a:stretch>
            <a:fillRect/>
          </a:stretch>
        </p:blipFill>
        <p:spPr>
          <a:xfrm>
            <a:off x="6172200" y="2116348"/>
            <a:ext cx="5181600" cy="3151516"/>
          </a:xfrm>
        </p:spPr>
      </p:pic>
      <p:sp>
        <p:nvSpPr>
          <p:cNvPr id="4" name="Slide Number Placeholder 3">
            <a:extLst>
              <a:ext uri="{FF2B5EF4-FFF2-40B4-BE49-F238E27FC236}">
                <a16:creationId xmlns:a16="http://schemas.microsoft.com/office/drawing/2014/main" id="{0A0478B2-C6CE-A133-E827-ABD284F1A8DD}"/>
              </a:ext>
            </a:extLst>
          </p:cNvPr>
          <p:cNvSpPr>
            <a:spLocks noGrp="1"/>
          </p:cNvSpPr>
          <p:nvPr>
            <p:ph type="sldNum" sz="quarter" idx="12"/>
          </p:nvPr>
        </p:nvSpPr>
        <p:spPr/>
        <p:txBody>
          <a:bodyPr/>
          <a:lstStyle/>
          <a:p>
            <a:fld id="{7D8DE56C-B3E9-49A8-ACFD-29F27F069E52}" type="slidenum">
              <a:rPr lang="en-US" smtClean="0"/>
              <a:t>35</a:t>
            </a:fld>
            <a:endParaRPr lang="en-US"/>
          </a:p>
        </p:txBody>
      </p:sp>
    </p:spTree>
    <p:extLst>
      <p:ext uri="{BB962C8B-B14F-4D97-AF65-F5344CB8AC3E}">
        <p14:creationId xmlns:p14="http://schemas.microsoft.com/office/powerpoint/2010/main" val="2894204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E06D2-DEF9-384F-BAEC-383DE6A2E314}"/>
              </a:ext>
            </a:extLst>
          </p:cNvPr>
          <p:cNvSpPr>
            <a:spLocks noGrp="1"/>
          </p:cNvSpPr>
          <p:nvPr>
            <p:ph type="title"/>
          </p:nvPr>
        </p:nvSpPr>
        <p:spPr/>
        <p:txBody>
          <a:bodyPr/>
          <a:lstStyle/>
          <a:p>
            <a:r>
              <a:rPr lang="en-US" dirty="0"/>
              <a:t>Qualitative Assessment(</a:t>
            </a:r>
            <a:r>
              <a:rPr lang="en-US" dirty="0" err="1"/>
              <a:t>Cont</a:t>
            </a:r>
            <a:r>
              <a:rPr lang="en-US" dirty="0"/>
              <a:t>…)</a:t>
            </a:r>
          </a:p>
        </p:txBody>
      </p:sp>
      <p:sp>
        <p:nvSpPr>
          <p:cNvPr id="3" name="Content Placeholder 2">
            <a:extLst>
              <a:ext uri="{FF2B5EF4-FFF2-40B4-BE49-F238E27FC236}">
                <a16:creationId xmlns:a16="http://schemas.microsoft.com/office/drawing/2014/main" id="{3DE555A2-4F7D-FD91-FFDE-E8FE8E8CEF51}"/>
              </a:ext>
            </a:extLst>
          </p:cNvPr>
          <p:cNvSpPr>
            <a:spLocks noGrp="1"/>
          </p:cNvSpPr>
          <p:nvPr>
            <p:ph sz="half" idx="1"/>
          </p:nvPr>
        </p:nvSpPr>
        <p:spPr/>
        <p:txBody>
          <a:bodyPr>
            <a:normAutofit fontScale="92500" lnSpcReduction="20000"/>
          </a:bodyPr>
          <a:lstStyle/>
          <a:p>
            <a:pPr algn="l"/>
            <a:r>
              <a:rPr lang="en-US" sz="1800" b="0" i="0" u="none" strike="noStrike" baseline="0" dirty="0">
                <a:solidFill>
                  <a:srgbClr val="FF0000"/>
                </a:solidFill>
                <a:latin typeface="WarnockPro-Regular"/>
              </a:rPr>
              <a:t>Once you have identified the probability and the impact (loss) for each of the risks, calculate the risk of each threat based on our formula of </a:t>
            </a:r>
            <a:r>
              <a:rPr lang="en-US" sz="1800" b="0" i="1" u="none" strike="noStrike" baseline="0" dirty="0">
                <a:solidFill>
                  <a:srgbClr val="FF0000"/>
                </a:solidFill>
                <a:latin typeface="WarnockPro-It"/>
              </a:rPr>
              <a:t>risk = probability × loss.</a:t>
            </a:r>
          </a:p>
          <a:p>
            <a:pPr algn="l"/>
            <a:r>
              <a:rPr lang="en-US" sz="1800" b="0" i="1" u="none" strike="noStrike" baseline="0" dirty="0">
                <a:latin typeface="WarnockPro-It"/>
              </a:rPr>
              <a:t> </a:t>
            </a:r>
            <a:r>
              <a:rPr lang="en-US" sz="1800" b="0" i="0" u="none" strike="noStrike" baseline="0" dirty="0">
                <a:latin typeface="WarnockPro-Regular"/>
              </a:rPr>
              <a:t>Table 17-3 displays an example of how you should plot the threats against an asset and then calculate the risk associated with each threat by using qualitative analysis.</a:t>
            </a:r>
          </a:p>
          <a:p>
            <a:pPr algn="l"/>
            <a:r>
              <a:rPr lang="en-US" sz="1800" b="0" i="0" u="none" strike="noStrike" baseline="0" dirty="0">
                <a:latin typeface="WarnockPro-Regular"/>
              </a:rPr>
              <a:t> You measure the risk associated with each of the threats by using the probability and the loss (known as impact).</a:t>
            </a:r>
          </a:p>
          <a:p>
            <a:pPr algn="l"/>
            <a:r>
              <a:rPr lang="en-US" sz="1800" b="0" i="0" u="none" strike="noStrike" baseline="0" dirty="0">
                <a:latin typeface="WarnockPro-Regular"/>
              </a:rPr>
              <a:t>This allows you to prioritize the threats and to deal with the highest-priority threats first by investing in security solutions to protect the asset from those high-priority threats.</a:t>
            </a:r>
          </a:p>
          <a:p>
            <a:pPr algn="l"/>
            <a:r>
              <a:rPr lang="en-US" sz="1800" b="0" i="0" u="none" strike="noStrike" baseline="0" dirty="0">
                <a:latin typeface="WarnockPro-Regular"/>
              </a:rPr>
              <a:t> In this example, your high-risk threats are the SQL injection attack and the buffer overflow attack, so you would invest in controls to prevent those threats from occurring.</a:t>
            </a:r>
            <a:endParaRPr lang="en-US" dirty="0"/>
          </a:p>
        </p:txBody>
      </p:sp>
      <p:pic>
        <p:nvPicPr>
          <p:cNvPr id="6" name="Content Placeholder 5">
            <a:extLst>
              <a:ext uri="{FF2B5EF4-FFF2-40B4-BE49-F238E27FC236}">
                <a16:creationId xmlns:a16="http://schemas.microsoft.com/office/drawing/2014/main" id="{65E2D4A4-DEDB-B7E9-0125-0A6042D0319A}"/>
              </a:ext>
            </a:extLst>
          </p:cNvPr>
          <p:cNvPicPr>
            <a:picLocks noGrp="1" noChangeAspect="1"/>
          </p:cNvPicPr>
          <p:nvPr>
            <p:ph sz="half" idx="2"/>
          </p:nvPr>
        </p:nvPicPr>
        <p:blipFill>
          <a:blip r:embed="rId2"/>
          <a:stretch>
            <a:fillRect/>
          </a:stretch>
        </p:blipFill>
        <p:spPr>
          <a:xfrm>
            <a:off x="6172200" y="2041301"/>
            <a:ext cx="5181600" cy="3148885"/>
          </a:xfrm>
        </p:spPr>
      </p:pic>
      <p:sp>
        <p:nvSpPr>
          <p:cNvPr id="4" name="Slide Number Placeholder 3">
            <a:extLst>
              <a:ext uri="{FF2B5EF4-FFF2-40B4-BE49-F238E27FC236}">
                <a16:creationId xmlns:a16="http://schemas.microsoft.com/office/drawing/2014/main" id="{6E7F459F-6257-7B97-C5C8-9317FB6AEF8E}"/>
              </a:ext>
            </a:extLst>
          </p:cNvPr>
          <p:cNvSpPr>
            <a:spLocks noGrp="1"/>
          </p:cNvSpPr>
          <p:nvPr>
            <p:ph type="sldNum" sz="quarter" idx="12"/>
          </p:nvPr>
        </p:nvSpPr>
        <p:spPr/>
        <p:txBody>
          <a:bodyPr/>
          <a:lstStyle/>
          <a:p>
            <a:fld id="{7D8DE56C-B3E9-49A8-ACFD-29F27F069E52}" type="slidenum">
              <a:rPr lang="en-US" smtClean="0"/>
              <a:t>36</a:t>
            </a:fld>
            <a:endParaRPr lang="en-US"/>
          </a:p>
        </p:txBody>
      </p:sp>
    </p:spTree>
    <p:extLst>
      <p:ext uri="{BB962C8B-B14F-4D97-AF65-F5344CB8AC3E}">
        <p14:creationId xmlns:p14="http://schemas.microsoft.com/office/powerpoint/2010/main" val="1393957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2DFDC5-F1E7-C88E-CACB-F6EC3EDC9319}"/>
              </a:ext>
            </a:extLst>
          </p:cNvPr>
          <p:cNvSpPr>
            <a:spLocks noGrp="1"/>
          </p:cNvSpPr>
          <p:nvPr>
            <p:ph type="title"/>
          </p:nvPr>
        </p:nvSpPr>
        <p:spPr/>
        <p:txBody>
          <a:bodyPr/>
          <a:lstStyle/>
          <a:p>
            <a:r>
              <a:rPr lang="en-US" dirty="0"/>
              <a:t>Quantitative Assessment</a:t>
            </a:r>
          </a:p>
        </p:txBody>
      </p:sp>
      <p:sp>
        <p:nvSpPr>
          <p:cNvPr id="6" name="Content Placeholder 5">
            <a:extLst>
              <a:ext uri="{FF2B5EF4-FFF2-40B4-BE49-F238E27FC236}">
                <a16:creationId xmlns:a16="http://schemas.microsoft.com/office/drawing/2014/main" id="{3C4F7DFD-A65E-E878-B1B1-9AF70DEA7577}"/>
              </a:ext>
            </a:extLst>
          </p:cNvPr>
          <p:cNvSpPr>
            <a:spLocks noGrp="1"/>
          </p:cNvSpPr>
          <p:nvPr>
            <p:ph idx="1"/>
          </p:nvPr>
        </p:nvSpPr>
        <p:spPr/>
        <p:txBody>
          <a:bodyPr>
            <a:normAutofit/>
          </a:bodyPr>
          <a:lstStyle/>
          <a:p>
            <a:pPr algn="l"/>
            <a:r>
              <a:rPr lang="en-US" sz="1800" b="0" i="0" u="none" strike="noStrike" baseline="0" dirty="0">
                <a:latin typeface="WarnockPro-Regular"/>
              </a:rPr>
              <a:t>With quantitative analysis, you calculate dollar amounts for each of the risks and what the impact of the threat is.</a:t>
            </a:r>
          </a:p>
          <a:p>
            <a:pPr algn="l"/>
            <a:r>
              <a:rPr lang="en-US" sz="1800" b="0" i="0" u="none" strike="noStrike" baseline="0" dirty="0">
                <a:latin typeface="WarnockPro-Regular"/>
              </a:rPr>
              <a:t> This is a critical type of assessment because upper-level management wants to see dollar figures to justify the cost of purchasing a security control to protect the asset.</a:t>
            </a:r>
          </a:p>
          <a:p>
            <a:pPr algn="l"/>
            <a:r>
              <a:rPr lang="en-US" sz="1800" b="0" i="0" u="none" strike="noStrike" baseline="0" dirty="0">
                <a:latin typeface="WarnockPro-Regular"/>
              </a:rPr>
              <a:t> For example, with quantitative analysis, if you say, “The threat is going to cost us $1,400 a year, so we should purchase a firewall solution that will cost us $6,500 a year over three years,” management may well tell you to find a cheaper solution.</a:t>
            </a:r>
          </a:p>
          <a:p>
            <a:pPr algn="l"/>
            <a:r>
              <a:rPr lang="en-US" sz="1800" b="1" i="0" u="none" strike="noStrike" baseline="0" dirty="0">
                <a:solidFill>
                  <a:srgbClr val="FF0000"/>
                </a:solidFill>
                <a:latin typeface="WarnockPro-Regular"/>
              </a:rPr>
              <a:t>The first step to quantitative analysis is to assess the value of the asset.</a:t>
            </a:r>
            <a:r>
              <a:rPr lang="en-US" sz="1800" b="0" i="0" u="none" strike="noStrike" baseline="0" dirty="0">
                <a:latin typeface="WarnockPro-Regular"/>
              </a:rPr>
              <a:t> </a:t>
            </a:r>
          </a:p>
          <a:p>
            <a:pPr algn="l"/>
            <a:r>
              <a:rPr lang="en-US" sz="1800" b="0" i="0" u="none" strike="noStrike" baseline="0" dirty="0">
                <a:latin typeface="WarnockPro-Regular"/>
              </a:rPr>
              <a:t>For example, you may determine that your e-commerce web site brings in thousands of dollars a day of revenue—this will help you calculate the value of the asset.</a:t>
            </a:r>
          </a:p>
          <a:p>
            <a:pPr algn="l"/>
            <a:r>
              <a:rPr lang="en-US" sz="1800" b="0" i="0" u="none" strike="noStrike" baseline="0" dirty="0">
                <a:latin typeface="WarnockPro-Regular"/>
              </a:rPr>
              <a:t>Once you know the value of the asset, you then must determine the impact that each threat to the asset would have. </a:t>
            </a:r>
          </a:p>
          <a:p>
            <a:pPr algn="l"/>
            <a:r>
              <a:rPr lang="en-US" sz="1800" b="0" i="0" u="none" strike="noStrike" baseline="0" dirty="0">
                <a:latin typeface="WarnockPro-Regular"/>
              </a:rPr>
              <a:t>With quantitative analysis, the impact is specified as an </a:t>
            </a:r>
            <a:r>
              <a:rPr lang="en-US" sz="1800" b="1" i="1" u="none" strike="noStrike" baseline="0" dirty="0">
                <a:solidFill>
                  <a:srgbClr val="00B0F0"/>
                </a:solidFill>
                <a:latin typeface="WarnockPro-It"/>
              </a:rPr>
              <a:t>exposure factor (EF)</a:t>
            </a:r>
            <a:r>
              <a:rPr lang="en-US" sz="1800" b="0" i="1" u="none" strike="noStrike" baseline="0" dirty="0">
                <a:latin typeface="WarnockPro-It"/>
              </a:rPr>
              <a:t>, </a:t>
            </a:r>
            <a:r>
              <a:rPr lang="en-US" sz="1800" b="0" i="0" u="none" strike="noStrike" baseline="0" dirty="0">
                <a:latin typeface="WarnockPro-Regular"/>
              </a:rPr>
              <a:t>which is the percentage of the asset’s value that is lost if the threat occurs.</a:t>
            </a:r>
            <a:endParaRPr lang="en-US" dirty="0"/>
          </a:p>
        </p:txBody>
      </p:sp>
      <p:sp>
        <p:nvSpPr>
          <p:cNvPr id="2" name="Slide Number Placeholder 1">
            <a:extLst>
              <a:ext uri="{FF2B5EF4-FFF2-40B4-BE49-F238E27FC236}">
                <a16:creationId xmlns:a16="http://schemas.microsoft.com/office/drawing/2014/main" id="{929FAB24-49B4-FB0F-28D5-46B5A7B8B011}"/>
              </a:ext>
            </a:extLst>
          </p:cNvPr>
          <p:cNvSpPr>
            <a:spLocks noGrp="1"/>
          </p:cNvSpPr>
          <p:nvPr>
            <p:ph type="sldNum" sz="quarter" idx="12"/>
          </p:nvPr>
        </p:nvSpPr>
        <p:spPr/>
        <p:txBody>
          <a:bodyPr/>
          <a:lstStyle/>
          <a:p>
            <a:fld id="{7D8DE56C-B3E9-49A8-ACFD-29F27F069E52}" type="slidenum">
              <a:rPr lang="en-US" smtClean="0"/>
              <a:t>37</a:t>
            </a:fld>
            <a:endParaRPr lang="en-US"/>
          </a:p>
        </p:txBody>
      </p:sp>
    </p:spTree>
    <p:extLst>
      <p:ext uri="{BB962C8B-B14F-4D97-AF65-F5344CB8AC3E}">
        <p14:creationId xmlns:p14="http://schemas.microsoft.com/office/powerpoint/2010/main" val="366743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A3ED1-0737-591F-678C-2343B92619B0}"/>
              </a:ext>
            </a:extLst>
          </p:cNvPr>
          <p:cNvSpPr>
            <a:spLocks noGrp="1"/>
          </p:cNvSpPr>
          <p:nvPr>
            <p:ph type="title"/>
          </p:nvPr>
        </p:nvSpPr>
        <p:spPr/>
        <p:txBody>
          <a:bodyPr/>
          <a:lstStyle/>
          <a:p>
            <a:r>
              <a:rPr lang="en-US" dirty="0"/>
              <a:t>Quantitative Assessment(Cont..)</a:t>
            </a:r>
          </a:p>
        </p:txBody>
      </p:sp>
      <p:sp>
        <p:nvSpPr>
          <p:cNvPr id="3" name="Content Placeholder 2">
            <a:extLst>
              <a:ext uri="{FF2B5EF4-FFF2-40B4-BE49-F238E27FC236}">
                <a16:creationId xmlns:a16="http://schemas.microsoft.com/office/drawing/2014/main" id="{70E6CC24-17D9-C1F4-886A-6C9C6D26E533}"/>
              </a:ext>
            </a:extLst>
          </p:cNvPr>
          <p:cNvSpPr>
            <a:spLocks noGrp="1"/>
          </p:cNvSpPr>
          <p:nvPr>
            <p:ph idx="1"/>
          </p:nvPr>
        </p:nvSpPr>
        <p:spPr/>
        <p:txBody>
          <a:bodyPr>
            <a:normAutofit/>
          </a:bodyPr>
          <a:lstStyle/>
          <a:p>
            <a:pPr algn="l"/>
            <a:r>
              <a:rPr lang="en-US" sz="1800" b="0" i="0" u="none" strike="noStrike" baseline="0" dirty="0">
                <a:latin typeface="WarnockPro-Regular"/>
              </a:rPr>
              <a:t>Once you know the value of the asset and have an exposure factor associated with each threat, you can then calculate what is called the </a:t>
            </a:r>
            <a:r>
              <a:rPr lang="en-US" sz="1800" b="1" i="1" u="none" strike="noStrike" baseline="0" dirty="0">
                <a:solidFill>
                  <a:srgbClr val="00B0F0"/>
                </a:solidFill>
                <a:latin typeface="WarnockPro-It"/>
              </a:rPr>
              <a:t>single loss expectancy (SLE), </a:t>
            </a:r>
            <a:r>
              <a:rPr lang="en-US" sz="1800" b="0" i="0" u="none" strike="noStrike" baseline="0" dirty="0">
                <a:latin typeface="WarnockPro-Regular"/>
              </a:rPr>
              <a:t>which is a dollar figure representing how much money the company will lose each time the threat occurs.</a:t>
            </a:r>
          </a:p>
          <a:p>
            <a:pPr algn="l"/>
            <a:r>
              <a:rPr lang="en-US" sz="1800" b="0" i="0" u="none" strike="noStrike" baseline="0" dirty="0">
                <a:latin typeface="WarnockPro-Regular"/>
              </a:rPr>
              <a:t>The following is the formula for single loss expectancy:</a:t>
            </a:r>
          </a:p>
          <a:p>
            <a:pPr marL="0" indent="0" algn="ctr">
              <a:buNone/>
            </a:pPr>
            <a:r>
              <a:rPr lang="en-US" sz="1800" b="1" i="0" u="none" strike="noStrike" baseline="0" dirty="0">
                <a:solidFill>
                  <a:srgbClr val="00B0F0"/>
                </a:solidFill>
                <a:latin typeface="WarnockPro-Regular"/>
              </a:rPr>
              <a:t>SLE = value ($) × EF (%)</a:t>
            </a:r>
          </a:p>
          <a:p>
            <a:pPr algn="l"/>
            <a:r>
              <a:rPr lang="en-US" sz="1800" b="0" i="0" u="none" strike="noStrike" baseline="0" dirty="0">
                <a:latin typeface="WarnockPro-Regular"/>
              </a:rPr>
              <a:t>For example, let’s say you decide the e-commerce web site has a value of $200,000, and each time the web server has a hard drive failure, you lose 8 percent of the </a:t>
            </a:r>
            <a:r>
              <a:rPr lang="en-US" sz="1800" b="0" i="1" u="none" strike="noStrike" baseline="0" dirty="0">
                <a:latin typeface="WarnockPro-It"/>
              </a:rPr>
              <a:t>asset value. </a:t>
            </a:r>
            <a:r>
              <a:rPr lang="en-US" sz="1800" b="0" i="0" u="none" strike="noStrike" baseline="0" dirty="0">
                <a:latin typeface="WarnockPro-Regular"/>
              </a:rPr>
              <a:t>This means that your single loss expectancy is $200,000 × .08, which is $16,000.</a:t>
            </a:r>
          </a:p>
          <a:p>
            <a:pPr algn="l"/>
            <a:r>
              <a:rPr lang="en-US" sz="1800" b="0" i="0" u="none" strike="noStrike" baseline="0" dirty="0">
                <a:latin typeface="WarnockPro-Regular"/>
              </a:rPr>
              <a:t> Therefore, every time the hard drive fails in the server, your business loses $16,000!</a:t>
            </a:r>
            <a:endParaRPr lang="en-US" dirty="0"/>
          </a:p>
        </p:txBody>
      </p:sp>
      <p:sp>
        <p:nvSpPr>
          <p:cNvPr id="4" name="Slide Number Placeholder 3">
            <a:extLst>
              <a:ext uri="{FF2B5EF4-FFF2-40B4-BE49-F238E27FC236}">
                <a16:creationId xmlns:a16="http://schemas.microsoft.com/office/drawing/2014/main" id="{2B577306-291D-51FC-5254-CB96F8AFBDC3}"/>
              </a:ext>
            </a:extLst>
          </p:cNvPr>
          <p:cNvSpPr>
            <a:spLocks noGrp="1"/>
          </p:cNvSpPr>
          <p:nvPr>
            <p:ph type="sldNum" sz="quarter" idx="12"/>
          </p:nvPr>
        </p:nvSpPr>
        <p:spPr/>
        <p:txBody>
          <a:bodyPr/>
          <a:lstStyle/>
          <a:p>
            <a:fld id="{7D8DE56C-B3E9-49A8-ACFD-29F27F069E52}" type="slidenum">
              <a:rPr lang="en-US" smtClean="0"/>
              <a:t>38</a:t>
            </a:fld>
            <a:endParaRPr lang="en-US"/>
          </a:p>
        </p:txBody>
      </p:sp>
    </p:spTree>
    <p:extLst>
      <p:ext uri="{BB962C8B-B14F-4D97-AF65-F5344CB8AC3E}">
        <p14:creationId xmlns:p14="http://schemas.microsoft.com/office/powerpoint/2010/main" val="1357526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7856-44B2-A85C-6E27-DAF8869CACA6}"/>
              </a:ext>
            </a:extLst>
          </p:cNvPr>
          <p:cNvSpPr>
            <a:spLocks noGrp="1"/>
          </p:cNvSpPr>
          <p:nvPr>
            <p:ph type="title"/>
          </p:nvPr>
        </p:nvSpPr>
        <p:spPr/>
        <p:txBody>
          <a:bodyPr/>
          <a:lstStyle/>
          <a:p>
            <a:r>
              <a:rPr lang="en-US" dirty="0"/>
              <a:t>Quantitative Assessment(</a:t>
            </a:r>
            <a:r>
              <a:rPr lang="en-US" dirty="0" err="1"/>
              <a:t>Cont</a:t>
            </a:r>
            <a:r>
              <a:rPr lang="en-US" dirty="0"/>
              <a:t>…)</a:t>
            </a:r>
          </a:p>
        </p:txBody>
      </p:sp>
      <p:sp>
        <p:nvSpPr>
          <p:cNvPr id="3" name="Content Placeholder 2">
            <a:extLst>
              <a:ext uri="{FF2B5EF4-FFF2-40B4-BE49-F238E27FC236}">
                <a16:creationId xmlns:a16="http://schemas.microsoft.com/office/drawing/2014/main" id="{B9987BF9-30C9-11F4-D4A6-FF490A67B903}"/>
              </a:ext>
            </a:extLst>
          </p:cNvPr>
          <p:cNvSpPr>
            <a:spLocks noGrp="1"/>
          </p:cNvSpPr>
          <p:nvPr>
            <p:ph idx="1"/>
          </p:nvPr>
        </p:nvSpPr>
        <p:spPr/>
        <p:txBody>
          <a:bodyPr>
            <a:normAutofit/>
          </a:bodyPr>
          <a:lstStyle/>
          <a:p>
            <a:pPr algn="l"/>
            <a:r>
              <a:rPr lang="en-US" sz="1800" b="0" i="0" u="none" strike="noStrike" baseline="0" dirty="0">
                <a:latin typeface="WarnockPro-Regular"/>
              </a:rPr>
              <a:t>Once you have calculated the single loss expectancy, you can work on calculating the </a:t>
            </a:r>
            <a:r>
              <a:rPr lang="en-US" sz="1800" b="1" i="1" u="none" strike="noStrike" baseline="0" dirty="0">
                <a:solidFill>
                  <a:schemeClr val="accent1">
                    <a:lumMod val="60000"/>
                    <a:lumOff val="40000"/>
                  </a:schemeClr>
                </a:solidFill>
                <a:latin typeface="WarnockPro-It"/>
              </a:rPr>
              <a:t>annualized loss expectancy</a:t>
            </a:r>
            <a:r>
              <a:rPr lang="en-US" sz="1800" b="1" i="1" u="none" strike="noStrike" baseline="0" dirty="0">
                <a:latin typeface="WarnockPro-It"/>
              </a:rPr>
              <a:t> </a:t>
            </a:r>
            <a:r>
              <a:rPr lang="en-US" sz="1800" b="1" i="1" u="none" strike="noStrike" baseline="0" dirty="0">
                <a:solidFill>
                  <a:schemeClr val="accent1">
                    <a:lumMod val="60000"/>
                    <a:lumOff val="40000"/>
                  </a:schemeClr>
                </a:solidFill>
                <a:latin typeface="WarnockPro-It"/>
              </a:rPr>
              <a:t>(ALE), </a:t>
            </a:r>
            <a:r>
              <a:rPr lang="en-US" sz="1800" b="0" i="0" u="none" strike="noStrike" baseline="0" dirty="0">
                <a:latin typeface="WarnockPro-Regular"/>
              </a:rPr>
              <a:t>which is a calculation of how much money you will lose per year with each of the threats.</a:t>
            </a:r>
          </a:p>
          <a:p>
            <a:pPr algn="l"/>
            <a:r>
              <a:rPr lang="en-US" sz="1800" b="0" i="0" u="none" strike="noStrike" baseline="0" dirty="0">
                <a:latin typeface="WarnockPro-Regular"/>
              </a:rPr>
              <a:t> The formula to calculate the annual loss expectancy is to take the single loss expectancy and multiply it by the </a:t>
            </a:r>
            <a:r>
              <a:rPr lang="en-US" sz="1800" b="1" i="1" u="none" strike="noStrike" baseline="0" dirty="0">
                <a:solidFill>
                  <a:schemeClr val="accent1">
                    <a:lumMod val="60000"/>
                    <a:lumOff val="40000"/>
                  </a:schemeClr>
                </a:solidFill>
                <a:latin typeface="WarnockPro-It"/>
              </a:rPr>
              <a:t>annualized rate of occurrence (ARO).</a:t>
            </a:r>
          </a:p>
          <a:p>
            <a:pPr algn="l"/>
            <a:r>
              <a:rPr lang="en-US" sz="1800" b="0" i="0" u="none" strike="noStrike" baseline="0" dirty="0">
                <a:latin typeface="WarnockPro-Regular"/>
              </a:rPr>
              <a:t>The annual rate of occurrence is how many times a year you expect the threat to occur.</a:t>
            </a:r>
          </a:p>
          <a:p>
            <a:pPr marL="0" indent="0" algn="ctr">
              <a:buNone/>
            </a:pPr>
            <a:r>
              <a:rPr lang="en-US" sz="1800" b="0" i="0" u="none" strike="noStrike" baseline="0" dirty="0">
                <a:latin typeface="WarnockPro-Regular"/>
              </a:rPr>
              <a:t>ALE = SLE × ARO</a:t>
            </a:r>
          </a:p>
          <a:p>
            <a:pPr algn="l"/>
            <a:r>
              <a:rPr lang="en-US" sz="1800" b="0" i="0" u="none" strike="noStrike" baseline="0" dirty="0">
                <a:latin typeface="WarnockPro-Regular"/>
              </a:rPr>
              <a:t>For example, you may expect a threat to occur three times a year or to occur once every five years. The following example calculates the ALE for our hard drive failure threat if it were to occur three times a year:</a:t>
            </a:r>
          </a:p>
          <a:p>
            <a:pPr marL="0" indent="0" algn="ctr">
              <a:buNone/>
            </a:pPr>
            <a:r>
              <a:rPr lang="en-US" sz="1800" b="0" i="0" u="none" strike="noStrike" baseline="0" dirty="0">
                <a:latin typeface="WarnockPro-Regular"/>
              </a:rPr>
              <a:t>ALE = $16,000 × 3</a:t>
            </a:r>
          </a:p>
          <a:p>
            <a:pPr algn="l"/>
            <a:r>
              <a:rPr lang="en-US" sz="1800" b="0" i="0" u="none" strike="noStrike" baseline="0" dirty="0">
                <a:latin typeface="WarnockPro-Regular"/>
              </a:rPr>
              <a:t>This means that the ALE based on the hard drive failing three times a year would cost the company $48,000. You need to make sure that the solution you implement to protect from hard drive failure does not cost more than $48,000 a year</a:t>
            </a:r>
            <a:endParaRPr lang="en-US" dirty="0"/>
          </a:p>
        </p:txBody>
      </p:sp>
      <p:sp>
        <p:nvSpPr>
          <p:cNvPr id="4" name="Slide Number Placeholder 3">
            <a:extLst>
              <a:ext uri="{FF2B5EF4-FFF2-40B4-BE49-F238E27FC236}">
                <a16:creationId xmlns:a16="http://schemas.microsoft.com/office/drawing/2014/main" id="{42D9B4B9-F62F-3082-579C-BA666D63A99A}"/>
              </a:ext>
            </a:extLst>
          </p:cNvPr>
          <p:cNvSpPr>
            <a:spLocks noGrp="1"/>
          </p:cNvSpPr>
          <p:nvPr>
            <p:ph type="sldNum" sz="quarter" idx="12"/>
          </p:nvPr>
        </p:nvSpPr>
        <p:spPr/>
        <p:txBody>
          <a:bodyPr/>
          <a:lstStyle/>
          <a:p>
            <a:fld id="{7D8DE56C-B3E9-49A8-ACFD-29F27F069E52}" type="slidenum">
              <a:rPr lang="en-US" smtClean="0"/>
              <a:t>39</a:t>
            </a:fld>
            <a:endParaRPr lang="en-US"/>
          </a:p>
        </p:txBody>
      </p:sp>
    </p:spTree>
    <p:extLst>
      <p:ext uri="{BB962C8B-B14F-4D97-AF65-F5344CB8AC3E}">
        <p14:creationId xmlns:p14="http://schemas.microsoft.com/office/powerpoint/2010/main" val="283208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475BC0C-2603-1CD9-C682-E6298B375D9E}"/>
              </a:ext>
            </a:extLst>
          </p:cNvPr>
          <p:cNvSpPr>
            <a:spLocks noGrp="1"/>
          </p:cNvSpPr>
          <p:nvPr>
            <p:ph type="title"/>
          </p:nvPr>
        </p:nvSpPr>
        <p:spPr>
          <a:xfrm>
            <a:off x="838200" y="365125"/>
            <a:ext cx="10515600" cy="1325563"/>
          </a:xfrm>
        </p:spPr>
        <p:txBody>
          <a:bodyPr>
            <a:normAutofit/>
          </a:bodyPr>
          <a:lstStyle/>
          <a:p>
            <a:r>
              <a:rPr lang="en-US" sz="5400"/>
              <a:t>Some common used terms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1B78B3AF-156B-84A6-38C1-652C3F2B32A5}"/>
              </a:ext>
            </a:extLst>
          </p:cNvPr>
          <p:cNvSpPr>
            <a:spLocks noGrp="1"/>
          </p:cNvSpPr>
          <p:nvPr>
            <p:ph idx="1"/>
          </p:nvPr>
        </p:nvSpPr>
        <p:spPr>
          <a:xfrm>
            <a:off x="838200" y="1929384"/>
            <a:ext cx="10515600" cy="4251960"/>
          </a:xfrm>
        </p:spPr>
        <p:txBody>
          <a:bodyPr>
            <a:normAutofit/>
          </a:bodyPr>
          <a:lstStyle/>
          <a:p>
            <a:r>
              <a:rPr lang="en-US" sz="1900" b="1" i="0" u="none" strike="noStrike" baseline="0" dirty="0">
                <a:latin typeface="WarnockPro-Bold"/>
              </a:rPr>
              <a:t>Asset </a:t>
            </a:r>
            <a:r>
              <a:rPr lang="en-US" sz="1900" b="0" i="0" u="none" strike="noStrike" baseline="0" dirty="0">
                <a:latin typeface="WarnockPro-Regular"/>
              </a:rPr>
              <a:t>A resource that your organization needs to function</a:t>
            </a:r>
          </a:p>
          <a:p>
            <a:r>
              <a:rPr lang="en-US" sz="1900" b="1" i="0" u="none" strike="noStrike" baseline="0" dirty="0">
                <a:latin typeface="WarnockPro-Bold"/>
              </a:rPr>
              <a:t>Vulnerability </a:t>
            </a:r>
            <a:r>
              <a:rPr lang="en-US" sz="1900" b="0" i="0" u="none" strike="noStrike" baseline="0" dirty="0">
                <a:latin typeface="WarnockPro-Regular"/>
              </a:rPr>
              <a:t>A weakness in the configuration of hardware or software</a:t>
            </a:r>
          </a:p>
          <a:p>
            <a:r>
              <a:rPr lang="en-US" sz="1900" b="1" i="0" u="none" strike="noStrike" baseline="0" dirty="0">
                <a:latin typeface="WarnockPro-Bold"/>
              </a:rPr>
              <a:t>Threat </a:t>
            </a:r>
            <a:r>
              <a:rPr lang="en-US" sz="1900" b="0" i="0" u="none" strike="noStrike" baseline="0" dirty="0">
                <a:latin typeface="WarnockPro-Regular"/>
              </a:rPr>
              <a:t>An event that can cause harm to the asset</a:t>
            </a:r>
          </a:p>
          <a:p>
            <a:r>
              <a:rPr lang="en-US" sz="1900" b="1" i="0" u="none" strike="noStrike" baseline="0" dirty="0">
                <a:latin typeface="WarnockPro-Bold"/>
              </a:rPr>
              <a:t>Threat vector </a:t>
            </a:r>
            <a:r>
              <a:rPr lang="en-US" sz="1900" b="0" i="0" u="none" strike="noStrike" baseline="0" dirty="0">
                <a:latin typeface="WarnockPro-Regular"/>
              </a:rPr>
              <a:t>A tool, or mechanism, the hacker uses to exploit a weakness on a system</a:t>
            </a:r>
          </a:p>
          <a:p>
            <a:r>
              <a:rPr lang="en-US" sz="1900" b="1" i="0" u="none" strike="noStrike" baseline="0" dirty="0">
                <a:latin typeface="WarnockPro-Bold"/>
              </a:rPr>
              <a:t>Threat actor </a:t>
            </a:r>
            <a:r>
              <a:rPr lang="en-US" sz="1900" b="0" i="0" u="none" strike="noStrike" baseline="0" dirty="0">
                <a:latin typeface="WarnockPro-Regular"/>
              </a:rPr>
              <a:t>The person (hacker) using the threat vector to compromise the system</a:t>
            </a:r>
          </a:p>
          <a:p>
            <a:r>
              <a:rPr lang="en-US" sz="1900" b="1" i="0" u="none" strike="noStrike" baseline="0" dirty="0">
                <a:latin typeface="WarnockPro-Bold"/>
              </a:rPr>
              <a:t>Threat target </a:t>
            </a:r>
            <a:r>
              <a:rPr lang="en-US" sz="1900" b="0" i="0" u="none" strike="noStrike" baseline="0" dirty="0">
                <a:latin typeface="WarnockPro-Regular"/>
              </a:rPr>
              <a:t>The system or device being attacked</a:t>
            </a:r>
          </a:p>
          <a:p>
            <a:r>
              <a:rPr lang="en-US" sz="1900" b="1" i="0" u="none" strike="noStrike" baseline="0" dirty="0">
                <a:latin typeface="WarnockPro-Bold"/>
              </a:rPr>
              <a:t>Risk </a:t>
            </a:r>
            <a:r>
              <a:rPr lang="en-US" sz="1900" b="0" i="0" u="none" strike="noStrike" baseline="0" dirty="0">
                <a:latin typeface="WarnockPro-Regular"/>
              </a:rPr>
              <a:t>When the threat to an asset can cause harm to the organization</a:t>
            </a:r>
            <a:r>
              <a:rPr lang="en-US" sz="1900" b="0" i="0" u="none" strike="noStrike" baseline="0">
                <a:latin typeface="WarnockPro-Regular"/>
              </a:rPr>
              <a:t>—typically </a:t>
            </a:r>
            <a:r>
              <a:rPr lang="en-US" sz="1900" b="0" i="0" u="none" strike="noStrike" baseline="0" dirty="0">
                <a:latin typeface="WarnockPro-Regular"/>
              </a:rPr>
              <a:t>resulting in a financial loss</a:t>
            </a:r>
          </a:p>
          <a:p>
            <a:r>
              <a:rPr lang="en-US" sz="1900" b="1" i="0" u="none" strike="noStrike" baseline="0" dirty="0">
                <a:latin typeface="WarnockPro-Bold"/>
              </a:rPr>
              <a:t>Risk analysis </a:t>
            </a:r>
            <a:r>
              <a:rPr lang="en-US" sz="1900" b="0" i="0" u="none" strike="noStrike" baseline="0" dirty="0">
                <a:latin typeface="WarnockPro-Regular"/>
              </a:rPr>
              <a:t>The identification and planning of mitigation techniques to reduce and manage the risks to your organization</a:t>
            </a:r>
            <a:endParaRPr lang="en-US" sz="1900" dirty="0"/>
          </a:p>
        </p:txBody>
      </p:sp>
      <p:sp>
        <p:nvSpPr>
          <p:cNvPr id="2" name="Slide Number Placeholder 1">
            <a:extLst>
              <a:ext uri="{FF2B5EF4-FFF2-40B4-BE49-F238E27FC236}">
                <a16:creationId xmlns:a16="http://schemas.microsoft.com/office/drawing/2014/main" id="{09E05995-9A85-8B1F-338C-2C8414A021F0}"/>
              </a:ext>
            </a:extLst>
          </p:cNvPr>
          <p:cNvSpPr>
            <a:spLocks noGrp="1"/>
          </p:cNvSpPr>
          <p:nvPr>
            <p:ph type="sldNum" sz="quarter" idx="12"/>
          </p:nvPr>
        </p:nvSpPr>
        <p:spPr/>
        <p:txBody>
          <a:bodyPr/>
          <a:lstStyle/>
          <a:p>
            <a:fld id="{7D8DE56C-B3E9-49A8-ACFD-29F27F069E52}" type="slidenum">
              <a:rPr lang="en-US" smtClean="0"/>
              <a:t>4</a:t>
            </a:fld>
            <a:endParaRPr lang="en-US"/>
          </a:p>
        </p:txBody>
      </p:sp>
    </p:spTree>
    <p:extLst>
      <p:ext uri="{BB962C8B-B14F-4D97-AF65-F5344CB8AC3E}">
        <p14:creationId xmlns:p14="http://schemas.microsoft.com/office/powerpoint/2010/main" val="4100662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00B33-10C0-B011-7405-8F1A431CA310}"/>
              </a:ext>
            </a:extLst>
          </p:cNvPr>
          <p:cNvSpPr>
            <a:spLocks noGrp="1"/>
          </p:cNvSpPr>
          <p:nvPr>
            <p:ph type="title"/>
          </p:nvPr>
        </p:nvSpPr>
        <p:spPr/>
        <p:txBody>
          <a:bodyPr/>
          <a:lstStyle/>
          <a:p>
            <a:r>
              <a:rPr lang="en-US" dirty="0"/>
              <a:t>Quantitative Assessment(</a:t>
            </a:r>
            <a:r>
              <a:rPr lang="en-US" dirty="0" err="1"/>
              <a:t>Cont</a:t>
            </a:r>
            <a:r>
              <a:rPr lang="en-US" dirty="0"/>
              <a:t>…)</a:t>
            </a:r>
          </a:p>
        </p:txBody>
      </p:sp>
      <p:sp>
        <p:nvSpPr>
          <p:cNvPr id="3" name="Content Placeholder 2">
            <a:extLst>
              <a:ext uri="{FF2B5EF4-FFF2-40B4-BE49-F238E27FC236}">
                <a16:creationId xmlns:a16="http://schemas.microsoft.com/office/drawing/2014/main" id="{093A2A7B-6338-9053-FA5F-B513F318D936}"/>
              </a:ext>
            </a:extLst>
          </p:cNvPr>
          <p:cNvSpPr>
            <a:spLocks noGrp="1"/>
          </p:cNvSpPr>
          <p:nvPr>
            <p:ph idx="1"/>
          </p:nvPr>
        </p:nvSpPr>
        <p:spPr/>
        <p:txBody>
          <a:bodyPr>
            <a:normAutofit/>
          </a:bodyPr>
          <a:lstStyle/>
          <a:p>
            <a:pPr algn="l"/>
            <a:r>
              <a:rPr lang="en-US" sz="2400" b="0" i="0" u="none" strike="noStrike" baseline="0" dirty="0">
                <a:latin typeface="WarnockPro-Regular"/>
              </a:rPr>
              <a:t>The benefit of quantitative analysis is that you are calculating exact dollar figures, which is what management likes because it is easy to see if implementing a solution makes sense financially.</a:t>
            </a:r>
          </a:p>
          <a:p>
            <a:pPr algn="l"/>
            <a:r>
              <a:rPr lang="en-US" sz="2400" b="0" i="0" u="none" strike="noStrike" baseline="0" dirty="0">
                <a:latin typeface="WarnockPro-Regular"/>
              </a:rPr>
              <a:t>The drawback of quantitative analysis is the time it takes to calculate these numbers; for example, it is difficult to place a value on an asset because so many variables are involved.</a:t>
            </a:r>
            <a:endParaRPr lang="en-US" sz="2400" dirty="0"/>
          </a:p>
        </p:txBody>
      </p:sp>
      <p:sp>
        <p:nvSpPr>
          <p:cNvPr id="4" name="Slide Number Placeholder 3">
            <a:extLst>
              <a:ext uri="{FF2B5EF4-FFF2-40B4-BE49-F238E27FC236}">
                <a16:creationId xmlns:a16="http://schemas.microsoft.com/office/drawing/2014/main" id="{0D159F22-B690-1A0F-9E50-5AAB179F96D7}"/>
              </a:ext>
            </a:extLst>
          </p:cNvPr>
          <p:cNvSpPr>
            <a:spLocks noGrp="1"/>
          </p:cNvSpPr>
          <p:nvPr>
            <p:ph type="sldNum" sz="quarter" idx="12"/>
          </p:nvPr>
        </p:nvSpPr>
        <p:spPr/>
        <p:txBody>
          <a:bodyPr/>
          <a:lstStyle/>
          <a:p>
            <a:fld id="{7D8DE56C-B3E9-49A8-ACFD-29F27F069E52}" type="slidenum">
              <a:rPr lang="en-US" smtClean="0"/>
              <a:t>40</a:t>
            </a:fld>
            <a:endParaRPr lang="en-US"/>
          </a:p>
        </p:txBody>
      </p:sp>
    </p:spTree>
    <p:extLst>
      <p:ext uri="{BB962C8B-B14F-4D97-AF65-F5344CB8AC3E}">
        <p14:creationId xmlns:p14="http://schemas.microsoft.com/office/powerpoint/2010/main" val="866832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9D9069-8207-F6C9-B16D-E7026A4166EF}"/>
              </a:ext>
            </a:extLst>
          </p:cNvPr>
          <p:cNvSpPr>
            <a:spLocks noGrp="1"/>
          </p:cNvSpPr>
          <p:nvPr>
            <p:ph type="title" idx="4294967295"/>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RISK MITIGATION STRATEGIES</a:t>
            </a:r>
          </a:p>
        </p:txBody>
      </p:sp>
      <p:pic>
        <p:nvPicPr>
          <p:cNvPr id="6" name="Graphic 5" descr="Checkmark">
            <a:extLst>
              <a:ext uri="{FF2B5EF4-FFF2-40B4-BE49-F238E27FC236}">
                <a16:creationId xmlns:a16="http://schemas.microsoft.com/office/drawing/2014/main" id="{ABB79D44-4ED2-14FB-ECC2-571D0E4157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lide Number Placeholder 2">
            <a:extLst>
              <a:ext uri="{FF2B5EF4-FFF2-40B4-BE49-F238E27FC236}">
                <a16:creationId xmlns:a16="http://schemas.microsoft.com/office/drawing/2014/main" id="{AA464C9D-3346-2D79-298D-A23B7C4A38E8}"/>
              </a:ext>
            </a:extLst>
          </p:cNvPr>
          <p:cNvSpPr>
            <a:spLocks noGrp="1"/>
          </p:cNvSpPr>
          <p:nvPr>
            <p:ph type="sldNum" sz="quarter" idx="12"/>
          </p:nvPr>
        </p:nvSpPr>
        <p:spPr/>
        <p:txBody>
          <a:bodyPr/>
          <a:lstStyle/>
          <a:p>
            <a:fld id="{7D8DE56C-B3E9-49A8-ACFD-29F27F069E52}" type="slidenum">
              <a:rPr lang="en-US" smtClean="0"/>
              <a:t>41</a:t>
            </a:fld>
            <a:endParaRPr lang="en-US"/>
          </a:p>
        </p:txBody>
      </p:sp>
    </p:spTree>
    <p:extLst>
      <p:ext uri="{BB962C8B-B14F-4D97-AF65-F5344CB8AC3E}">
        <p14:creationId xmlns:p14="http://schemas.microsoft.com/office/powerpoint/2010/main" val="22476247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BC64E3-294D-473A-544E-64C715696077}"/>
              </a:ext>
            </a:extLst>
          </p:cNvPr>
          <p:cNvSpPr>
            <a:spLocks noGrp="1"/>
          </p:cNvSpPr>
          <p:nvPr>
            <p:ph idx="1"/>
          </p:nvPr>
        </p:nvSpPr>
        <p:spPr>
          <a:xfrm>
            <a:off x="473725" y="451692"/>
            <a:ext cx="11193138" cy="5725271"/>
          </a:xfrm>
        </p:spPr>
        <p:txBody>
          <a:bodyPr>
            <a:normAutofit lnSpcReduction="10000"/>
          </a:bodyPr>
          <a:lstStyle/>
          <a:p>
            <a:pPr marL="0" indent="0" algn="just">
              <a:buNone/>
            </a:pPr>
            <a:r>
              <a:rPr lang="en-US" b="0" i="0" u="none" strike="noStrike" baseline="0" dirty="0">
                <a:solidFill>
                  <a:srgbClr val="000000"/>
                </a:solidFill>
                <a:latin typeface="WarnockPro-Regular"/>
              </a:rPr>
              <a:t>The following are approaches you can take to dealing with threats:</a:t>
            </a:r>
          </a:p>
          <a:p>
            <a:pPr algn="just"/>
            <a:r>
              <a:rPr lang="en-US" b="1" i="0" u="none" strike="noStrike" baseline="0" dirty="0">
                <a:solidFill>
                  <a:srgbClr val="000000"/>
                </a:solidFill>
                <a:latin typeface="WarnockPro-Bold"/>
              </a:rPr>
              <a:t>Mitigate the risk (mitigation) </a:t>
            </a:r>
            <a:r>
              <a:rPr lang="en-US" b="0" i="0" u="none" strike="noStrike" baseline="0" dirty="0">
                <a:solidFill>
                  <a:srgbClr val="000000"/>
                </a:solidFill>
                <a:latin typeface="WarnockPro-Regular"/>
              </a:rPr>
              <a:t>The first way to deal with the risk is by mitigating it. Mitigation involves implementing a security control that protects the asset from the threat. For example, to protect against hard drive failure on the web server, you could purchase a RAID solution.</a:t>
            </a:r>
          </a:p>
          <a:p>
            <a:pPr algn="just"/>
            <a:r>
              <a:rPr lang="en-US" b="0" i="0" u="none" strike="noStrike" baseline="0" dirty="0">
                <a:solidFill>
                  <a:srgbClr val="666666"/>
                </a:solidFill>
                <a:latin typeface="ZapfDingbatsStd"/>
              </a:rPr>
              <a:t> </a:t>
            </a:r>
            <a:r>
              <a:rPr lang="en-US" b="1" i="0" u="none" strike="noStrike" baseline="0" dirty="0">
                <a:solidFill>
                  <a:srgbClr val="000000"/>
                </a:solidFill>
                <a:latin typeface="WarnockPro-Bold"/>
              </a:rPr>
              <a:t>Accept the risk (acceptance) </a:t>
            </a:r>
            <a:r>
              <a:rPr lang="en-US" b="0" i="0" u="none" strike="noStrike" baseline="0" dirty="0">
                <a:solidFill>
                  <a:srgbClr val="000000"/>
                </a:solidFill>
                <a:latin typeface="WarnockPro-Regular"/>
              </a:rPr>
              <a:t>Another way to handle the risk is to accept it. Accepting the risk means that you do not implement any solution to protect against the threat because you are satisfied that the chances of the threat occurring and the impact of the threat do not warrant the cost of implementing a security control.</a:t>
            </a:r>
          </a:p>
          <a:p>
            <a:pPr algn="just"/>
            <a:r>
              <a:rPr lang="en-US" b="1" i="0" u="none" strike="noStrike" baseline="0" dirty="0">
                <a:latin typeface="WarnockPro-Bold"/>
              </a:rPr>
              <a:t>Transfer the risk (transference) </a:t>
            </a:r>
            <a:r>
              <a:rPr lang="en-US" b="0" i="0" u="none" strike="noStrike" baseline="0" dirty="0">
                <a:latin typeface="WarnockPro-Regular"/>
              </a:rPr>
              <a:t>You can also look at transferring the risk, which means you make the threat somebody else’s problem! For example, you may get insurance that helps you recover from the security incident. It should be noted that for the exam, remember that an example of transferring risk is to obtain cybersecurity insurance.</a:t>
            </a:r>
            <a:endParaRPr lang="en-US" sz="4000" dirty="0"/>
          </a:p>
        </p:txBody>
      </p:sp>
      <p:sp>
        <p:nvSpPr>
          <p:cNvPr id="4" name="Slide Number Placeholder 3">
            <a:extLst>
              <a:ext uri="{FF2B5EF4-FFF2-40B4-BE49-F238E27FC236}">
                <a16:creationId xmlns:a16="http://schemas.microsoft.com/office/drawing/2014/main" id="{8F15727B-A1A6-E990-5F78-73159DC23DBD}"/>
              </a:ext>
            </a:extLst>
          </p:cNvPr>
          <p:cNvSpPr>
            <a:spLocks noGrp="1"/>
          </p:cNvSpPr>
          <p:nvPr>
            <p:ph type="sldNum" sz="quarter" idx="12"/>
          </p:nvPr>
        </p:nvSpPr>
        <p:spPr/>
        <p:txBody>
          <a:bodyPr/>
          <a:lstStyle/>
          <a:p>
            <a:fld id="{7D8DE56C-B3E9-49A8-ACFD-29F27F069E52}" type="slidenum">
              <a:rPr lang="en-US" smtClean="0"/>
              <a:t>42</a:t>
            </a:fld>
            <a:endParaRPr lang="en-US"/>
          </a:p>
        </p:txBody>
      </p:sp>
    </p:spTree>
    <p:extLst>
      <p:ext uri="{BB962C8B-B14F-4D97-AF65-F5344CB8AC3E}">
        <p14:creationId xmlns:p14="http://schemas.microsoft.com/office/powerpoint/2010/main" val="3327830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B11C48-95D1-9B87-A3BB-35A1B98B7782}"/>
              </a:ext>
            </a:extLst>
          </p:cNvPr>
          <p:cNvSpPr>
            <a:spLocks noGrp="1"/>
          </p:cNvSpPr>
          <p:nvPr>
            <p:ph idx="1"/>
          </p:nvPr>
        </p:nvSpPr>
        <p:spPr>
          <a:xfrm>
            <a:off x="606846" y="503600"/>
            <a:ext cx="11004932" cy="5852749"/>
          </a:xfrm>
        </p:spPr>
        <p:txBody>
          <a:bodyPr>
            <a:normAutofit fontScale="92500"/>
          </a:bodyPr>
          <a:lstStyle/>
          <a:p>
            <a:pPr algn="just"/>
            <a:r>
              <a:rPr lang="en-US" sz="2400" b="1" i="0" u="none" strike="noStrike" baseline="0" dirty="0">
                <a:latin typeface="WarnockPro-Bold"/>
              </a:rPr>
              <a:t>Avoid the risk (risk avoidance) </a:t>
            </a:r>
            <a:r>
              <a:rPr lang="en-US" sz="2400" b="0" i="0" u="none" strike="noStrike" baseline="0" dirty="0">
                <a:latin typeface="WarnockPro-Regular"/>
              </a:rPr>
              <a:t>Risk avoidance is the idea that whatever the activity is that puts you at risk, you decide not to perform that activity any more in order to avoid the risk. For example, you may be concerned that connecting highly sensitive systems to the main network, which is connected to the Internet, runs the risk of the sensitive systems being compromised. In this example, you could have the highly sensitive systems on an isolated network that is air gapped from your main network to avoid network or Internet-based attacks. </a:t>
            </a:r>
            <a:r>
              <a:rPr lang="en-US" sz="2400" b="0" i="0" u="none" strike="noStrike" baseline="0" dirty="0">
                <a:solidFill>
                  <a:schemeClr val="accent1">
                    <a:lumMod val="60000"/>
                    <a:lumOff val="40000"/>
                  </a:schemeClr>
                </a:solidFill>
                <a:latin typeface="WarnockPro-Regular"/>
              </a:rPr>
              <a:t>An </a:t>
            </a:r>
            <a:r>
              <a:rPr lang="en-US" sz="2400" b="1" i="1" u="none" strike="noStrike" baseline="0" dirty="0">
                <a:solidFill>
                  <a:srgbClr val="FF0000"/>
                </a:solidFill>
                <a:latin typeface="WarnockPro-It"/>
              </a:rPr>
              <a:t>air gap</a:t>
            </a:r>
            <a:r>
              <a:rPr lang="en-US" sz="2400" b="0" i="1" u="none" strike="noStrike" baseline="0" dirty="0">
                <a:solidFill>
                  <a:schemeClr val="accent1">
                    <a:lumMod val="60000"/>
                    <a:lumOff val="40000"/>
                  </a:schemeClr>
                </a:solidFill>
                <a:latin typeface="WarnockPro-It"/>
              </a:rPr>
              <a:t> </a:t>
            </a:r>
            <a:r>
              <a:rPr lang="en-US" sz="2400" b="0" i="0" u="none" strike="noStrike" baseline="0" dirty="0">
                <a:solidFill>
                  <a:schemeClr val="accent1">
                    <a:lumMod val="60000"/>
                    <a:lumOff val="40000"/>
                  </a:schemeClr>
                </a:solidFill>
                <a:latin typeface="WarnockPro-Regular"/>
              </a:rPr>
              <a:t>means there is no connection between the two networks</a:t>
            </a:r>
          </a:p>
          <a:p>
            <a:pPr algn="just"/>
            <a:r>
              <a:rPr lang="en-US" sz="2400" b="1" i="0" u="none" strike="noStrike" baseline="0" dirty="0">
                <a:latin typeface="WarnockPro-Bold"/>
              </a:rPr>
              <a:t>Deter the risk (deterrence) </a:t>
            </a:r>
            <a:r>
              <a:rPr lang="en-US" sz="2400" b="0" i="0" u="none" strike="noStrike" baseline="0" dirty="0">
                <a:latin typeface="WarnockPro-Regular"/>
              </a:rPr>
              <a:t>A not-so-common</a:t>
            </a:r>
            <a:r>
              <a:rPr lang="en-US" sz="2400" dirty="0">
                <a:latin typeface="WarnockPro-Regular"/>
              </a:rPr>
              <a:t> </a:t>
            </a:r>
            <a:r>
              <a:rPr lang="en-US" sz="2400" b="0" i="0" u="none" strike="noStrike" baseline="0" dirty="0">
                <a:latin typeface="WarnockPro-Regular"/>
              </a:rPr>
              <a:t>approach to dealing with risk is to deter the risk. An example of deterring a risk is to threaten punishment (typically legal punishment) to anyone who attacks the asset—you are deterring the event from occurring.</a:t>
            </a:r>
          </a:p>
          <a:p>
            <a:pPr algn="just"/>
            <a:r>
              <a:rPr lang="en-US" sz="2400" b="1" i="0" u="none" strike="noStrike" baseline="0" dirty="0">
                <a:latin typeface="WarnockPro-Bold"/>
              </a:rPr>
              <a:t>Enforce technology security controls </a:t>
            </a:r>
            <a:r>
              <a:rPr lang="en-US" sz="2400" b="0" i="0" u="none" strike="noStrike" baseline="0" dirty="0">
                <a:latin typeface="WarnockPro-Regular"/>
              </a:rPr>
              <a:t>The most common method to mitigate risk is to implement security controls such as RAID, high-availability solutions, firewalls, encryption, intrusion detection systems, honeypots, patching, and malicious software protection. Another common security control important to businesses is a </a:t>
            </a:r>
            <a:r>
              <a:rPr lang="en-US" sz="2400" b="0" i="1" u="none" strike="noStrike" baseline="0" dirty="0">
                <a:latin typeface="WarnockPro-It"/>
              </a:rPr>
              <a:t>data loss prevention (DLP) </a:t>
            </a:r>
            <a:r>
              <a:rPr lang="en-US" sz="2400" b="0" i="0" u="none" strike="noStrike" baseline="0" dirty="0">
                <a:latin typeface="WarnockPro-Regular"/>
              </a:rPr>
              <a:t>solution—typically software that allows the administrator to define rules for information that is considered confidential or sensitive and does not allow the information to be shared or copied.</a:t>
            </a:r>
            <a:endParaRPr lang="en-US" sz="3600" dirty="0">
              <a:solidFill>
                <a:schemeClr val="accent1">
                  <a:lumMod val="60000"/>
                  <a:lumOff val="40000"/>
                </a:schemeClr>
              </a:solidFill>
            </a:endParaRPr>
          </a:p>
        </p:txBody>
      </p:sp>
      <p:sp>
        <p:nvSpPr>
          <p:cNvPr id="4" name="Slide Number Placeholder 3">
            <a:extLst>
              <a:ext uri="{FF2B5EF4-FFF2-40B4-BE49-F238E27FC236}">
                <a16:creationId xmlns:a16="http://schemas.microsoft.com/office/drawing/2014/main" id="{8FA5CD8A-89ED-2902-A8BD-47AA2C13689D}"/>
              </a:ext>
            </a:extLst>
          </p:cNvPr>
          <p:cNvSpPr>
            <a:spLocks noGrp="1"/>
          </p:cNvSpPr>
          <p:nvPr>
            <p:ph type="sldNum" sz="quarter" idx="12"/>
          </p:nvPr>
        </p:nvSpPr>
        <p:spPr/>
        <p:txBody>
          <a:bodyPr/>
          <a:lstStyle/>
          <a:p>
            <a:fld id="{7D8DE56C-B3E9-49A8-ACFD-29F27F069E52}" type="slidenum">
              <a:rPr lang="en-US" smtClean="0"/>
              <a:t>43</a:t>
            </a:fld>
            <a:endParaRPr lang="en-US"/>
          </a:p>
        </p:txBody>
      </p:sp>
    </p:spTree>
    <p:extLst>
      <p:ext uri="{BB962C8B-B14F-4D97-AF65-F5344CB8AC3E}">
        <p14:creationId xmlns:p14="http://schemas.microsoft.com/office/powerpoint/2010/main" val="404833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7B0F65-5C1F-1662-EEDA-E50187F60B88}"/>
              </a:ext>
            </a:extLst>
          </p:cNvPr>
          <p:cNvSpPr>
            <a:spLocks noGrp="1"/>
          </p:cNvSpPr>
          <p:nvPr>
            <p:ph idx="1"/>
          </p:nvPr>
        </p:nvSpPr>
        <p:spPr>
          <a:xfrm>
            <a:off x="540744" y="426482"/>
            <a:ext cx="11170185" cy="5929867"/>
          </a:xfrm>
        </p:spPr>
        <p:txBody>
          <a:bodyPr>
            <a:normAutofit/>
          </a:bodyPr>
          <a:lstStyle/>
          <a:p>
            <a:pPr algn="just"/>
            <a:r>
              <a:rPr lang="en-US" b="1" i="0" u="none" strike="noStrike" baseline="0" dirty="0">
                <a:solidFill>
                  <a:srgbClr val="000000"/>
                </a:solidFill>
                <a:latin typeface="WarnockPro-Bold"/>
              </a:rPr>
              <a:t>Change management </a:t>
            </a:r>
            <a:r>
              <a:rPr lang="en-US" b="0" i="0" u="none" strike="noStrike" baseline="0" dirty="0">
                <a:solidFill>
                  <a:srgbClr val="000000"/>
                </a:solidFill>
                <a:latin typeface="WarnockPro-Regular"/>
              </a:rPr>
              <a:t>Be sure to implement change management procedures in your business and to educate all employees on proper methods to make changes. For example, ensure that developers are making changes to web applications on a development machine and then publishing those changes to a test server to verify they are successful before copying them to the production server.</a:t>
            </a:r>
          </a:p>
          <a:p>
            <a:pPr algn="just"/>
            <a:r>
              <a:rPr lang="en-US" b="1" i="0" u="none" strike="noStrike" baseline="0" dirty="0">
                <a:solidFill>
                  <a:srgbClr val="000000"/>
                </a:solidFill>
                <a:latin typeface="WarnockPro-Bold"/>
              </a:rPr>
              <a:t>Incident management </a:t>
            </a:r>
            <a:r>
              <a:rPr lang="en-US" b="0" i="0" u="none" strike="noStrike" baseline="0" dirty="0">
                <a:solidFill>
                  <a:srgbClr val="000000"/>
                </a:solidFill>
                <a:latin typeface="WarnockPro-Regular"/>
              </a:rPr>
              <a:t>A critical part of security is to ensure that you have an incident management team in place and have incident response procedures that the team follows when there is a security incident.</a:t>
            </a:r>
          </a:p>
          <a:p>
            <a:pPr algn="just"/>
            <a:r>
              <a:rPr lang="en-US" b="1" i="0" u="none" strike="noStrike" baseline="0" dirty="0">
                <a:solidFill>
                  <a:srgbClr val="000000"/>
                </a:solidFill>
                <a:latin typeface="WarnockPro-Bold"/>
              </a:rPr>
              <a:t>User rights and permissions reviews </a:t>
            </a:r>
            <a:r>
              <a:rPr lang="en-US" b="0" i="0" u="none" strike="noStrike" baseline="0" dirty="0">
                <a:solidFill>
                  <a:srgbClr val="000000"/>
                </a:solidFill>
                <a:latin typeface="WarnockPro-Regular"/>
              </a:rPr>
              <a:t>Take time to assess the configuration of the systems on a regular basis. This includes reviewing the privileges (rights) given on a system and any permissions granted to data. Ensure that the principle of least privilege is being followed because this will help reduce the occurrence of security incidents.</a:t>
            </a:r>
          </a:p>
        </p:txBody>
      </p:sp>
      <p:sp>
        <p:nvSpPr>
          <p:cNvPr id="4" name="Slide Number Placeholder 3">
            <a:extLst>
              <a:ext uri="{FF2B5EF4-FFF2-40B4-BE49-F238E27FC236}">
                <a16:creationId xmlns:a16="http://schemas.microsoft.com/office/drawing/2014/main" id="{2550A83A-277B-B577-72F0-B7DD857623FA}"/>
              </a:ext>
            </a:extLst>
          </p:cNvPr>
          <p:cNvSpPr>
            <a:spLocks noGrp="1"/>
          </p:cNvSpPr>
          <p:nvPr>
            <p:ph type="sldNum" sz="quarter" idx="12"/>
          </p:nvPr>
        </p:nvSpPr>
        <p:spPr/>
        <p:txBody>
          <a:bodyPr/>
          <a:lstStyle/>
          <a:p>
            <a:fld id="{7D8DE56C-B3E9-49A8-ACFD-29F27F069E52}" type="slidenum">
              <a:rPr lang="en-US" smtClean="0"/>
              <a:t>44</a:t>
            </a:fld>
            <a:endParaRPr lang="en-US"/>
          </a:p>
        </p:txBody>
      </p:sp>
    </p:spTree>
    <p:extLst>
      <p:ext uri="{BB962C8B-B14F-4D97-AF65-F5344CB8AC3E}">
        <p14:creationId xmlns:p14="http://schemas.microsoft.com/office/powerpoint/2010/main" val="2307587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FAAB42-6645-44CC-6052-9196C5DFA564}"/>
              </a:ext>
            </a:extLst>
          </p:cNvPr>
          <p:cNvSpPr>
            <a:spLocks noGrp="1"/>
          </p:cNvSpPr>
          <p:nvPr>
            <p:ph idx="1"/>
          </p:nvPr>
        </p:nvSpPr>
        <p:spPr>
          <a:xfrm>
            <a:off x="463627" y="547668"/>
            <a:ext cx="11181202" cy="5808681"/>
          </a:xfrm>
        </p:spPr>
        <p:txBody>
          <a:bodyPr>
            <a:normAutofit/>
          </a:bodyPr>
          <a:lstStyle/>
          <a:p>
            <a:pPr algn="just"/>
            <a:r>
              <a:rPr lang="en-US" sz="3600" b="1" i="0" u="none" strike="noStrike" baseline="0" dirty="0">
                <a:solidFill>
                  <a:srgbClr val="000000"/>
                </a:solidFill>
                <a:latin typeface="WarnockPro-Bold"/>
              </a:rPr>
              <a:t>Perform routine audits :</a:t>
            </a:r>
            <a:r>
              <a:rPr lang="en-US" sz="3200" b="0" i="0" u="none" strike="noStrike" baseline="0" dirty="0">
                <a:solidFill>
                  <a:srgbClr val="000000"/>
                </a:solidFill>
                <a:latin typeface="WarnockPro-Regular"/>
              </a:rPr>
              <a:t>A key part of having a secure environment is to perform routine audits. You can perform a number of different audits, from a configuration review to a vulnerability assessment.</a:t>
            </a:r>
          </a:p>
          <a:p>
            <a:pPr algn="just"/>
            <a:r>
              <a:rPr lang="en-US" sz="3600" b="1" i="0" u="none" strike="noStrike" baseline="0" dirty="0">
                <a:solidFill>
                  <a:srgbClr val="000000"/>
                </a:solidFill>
                <a:latin typeface="WarnockPro-Bold"/>
              </a:rPr>
              <a:t>Enforce policies and procedures:</a:t>
            </a:r>
            <a:r>
              <a:rPr lang="en-US" sz="3200" b="1" i="0" u="none" strike="noStrike" baseline="0" dirty="0">
                <a:solidFill>
                  <a:srgbClr val="000000"/>
                </a:solidFill>
                <a:latin typeface="WarnockPro-Bold"/>
              </a:rPr>
              <a:t> </a:t>
            </a:r>
            <a:r>
              <a:rPr lang="en-US" sz="3200" b="0" i="0" u="none" strike="noStrike" baseline="0" dirty="0">
                <a:solidFill>
                  <a:srgbClr val="000000"/>
                </a:solidFill>
                <a:latin typeface="WarnockPro-Regular"/>
              </a:rPr>
              <a:t>The security of your organization starts with having a good security policy in place and requiring that the policies and procedures are known. Having strict policies and procedures for employees to follow can help protect against data loss and theft. For example, you should ensure that all employees have a pass code configured on their mobile devices. That way, if a device is lost or stolen, it is harder for someone to get access to the information on the device.</a:t>
            </a:r>
            <a:endParaRPr lang="en-US" sz="3200" dirty="0"/>
          </a:p>
          <a:p>
            <a:pPr algn="just"/>
            <a:endParaRPr lang="en-US" sz="3600" dirty="0"/>
          </a:p>
        </p:txBody>
      </p:sp>
      <p:sp>
        <p:nvSpPr>
          <p:cNvPr id="4" name="Slide Number Placeholder 3">
            <a:extLst>
              <a:ext uri="{FF2B5EF4-FFF2-40B4-BE49-F238E27FC236}">
                <a16:creationId xmlns:a16="http://schemas.microsoft.com/office/drawing/2014/main" id="{5D3B21C2-F3E6-AC1B-2CDA-F4D2431E86CC}"/>
              </a:ext>
            </a:extLst>
          </p:cNvPr>
          <p:cNvSpPr>
            <a:spLocks noGrp="1"/>
          </p:cNvSpPr>
          <p:nvPr>
            <p:ph type="sldNum" sz="quarter" idx="12"/>
          </p:nvPr>
        </p:nvSpPr>
        <p:spPr/>
        <p:txBody>
          <a:bodyPr/>
          <a:lstStyle/>
          <a:p>
            <a:fld id="{7D8DE56C-B3E9-49A8-ACFD-29F27F069E52}" type="slidenum">
              <a:rPr lang="en-US" smtClean="0"/>
              <a:t>45</a:t>
            </a:fld>
            <a:endParaRPr lang="en-US"/>
          </a:p>
        </p:txBody>
      </p:sp>
    </p:spTree>
    <p:extLst>
      <p:ext uri="{BB962C8B-B14F-4D97-AF65-F5344CB8AC3E}">
        <p14:creationId xmlns:p14="http://schemas.microsoft.com/office/powerpoint/2010/main" val="326971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B8AD2-01C1-DEE7-4B69-3FC2CF67D2BE}"/>
              </a:ext>
            </a:extLst>
          </p:cNvPr>
          <p:cNvSpPr>
            <a:spLocks noGrp="1"/>
          </p:cNvSpPr>
          <p:nvPr>
            <p:ph type="title" idx="4294967295"/>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Risk Analysis Process </a:t>
            </a:r>
          </a:p>
        </p:txBody>
      </p:sp>
      <p:pic>
        <p:nvPicPr>
          <p:cNvPr id="6" name="Graphic 5" descr="Check List">
            <a:extLst>
              <a:ext uri="{FF2B5EF4-FFF2-40B4-BE49-F238E27FC236}">
                <a16:creationId xmlns:a16="http://schemas.microsoft.com/office/drawing/2014/main" id="{3A52ECDC-CF35-5AF3-64B5-B692660D0B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lide Number Placeholder 2">
            <a:extLst>
              <a:ext uri="{FF2B5EF4-FFF2-40B4-BE49-F238E27FC236}">
                <a16:creationId xmlns:a16="http://schemas.microsoft.com/office/drawing/2014/main" id="{D8B9C5F8-B2F5-DCAB-A49B-402584C926ED}"/>
              </a:ext>
            </a:extLst>
          </p:cNvPr>
          <p:cNvSpPr>
            <a:spLocks noGrp="1"/>
          </p:cNvSpPr>
          <p:nvPr>
            <p:ph type="sldNum" sz="quarter" idx="12"/>
          </p:nvPr>
        </p:nvSpPr>
        <p:spPr/>
        <p:txBody>
          <a:bodyPr/>
          <a:lstStyle/>
          <a:p>
            <a:fld id="{7D8DE56C-B3E9-49A8-ACFD-29F27F069E52}" type="slidenum">
              <a:rPr lang="en-US" smtClean="0"/>
              <a:t>5</a:t>
            </a:fld>
            <a:endParaRPr lang="en-US"/>
          </a:p>
        </p:txBody>
      </p:sp>
    </p:spTree>
    <p:extLst>
      <p:ext uri="{BB962C8B-B14F-4D97-AF65-F5344CB8AC3E}">
        <p14:creationId xmlns:p14="http://schemas.microsoft.com/office/powerpoint/2010/main" val="3870799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39D994-CB37-1F0E-4667-CB476F74FF12}"/>
              </a:ext>
            </a:extLst>
          </p:cNvPr>
          <p:cNvSpPr>
            <a:spLocks noGrp="1"/>
          </p:cNvSpPr>
          <p:nvPr>
            <p:ph type="title"/>
          </p:nvPr>
        </p:nvSpPr>
        <p:spPr/>
        <p:txBody>
          <a:bodyPr/>
          <a:lstStyle/>
          <a:p>
            <a:r>
              <a:rPr lang="en-US" sz="4400" b="1" i="0" u="none" strike="noStrike" baseline="0" dirty="0">
                <a:solidFill>
                  <a:srgbClr val="00B0F0"/>
                </a:solidFill>
                <a:latin typeface="WarnockPro-Regular"/>
              </a:rPr>
              <a:t>IDENTIFYING ASSESTS</a:t>
            </a:r>
            <a:endParaRPr lang="en-US" dirty="0"/>
          </a:p>
        </p:txBody>
      </p:sp>
      <p:sp>
        <p:nvSpPr>
          <p:cNvPr id="6" name="Content Placeholder 5">
            <a:extLst>
              <a:ext uri="{FF2B5EF4-FFF2-40B4-BE49-F238E27FC236}">
                <a16:creationId xmlns:a16="http://schemas.microsoft.com/office/drawing/2014/main" id="{DC40F804-C1F6-793B-3A0B-CBCA4DBB1513}"/>
              </a:ext>
            </a:extLst>
          </p:cNvPr>
          <p:cNvSpPr>
            <a:spLocks noGrp="1"/>
          </p:cNvSpPr>
          <p:nvPr>
            <p:ph idx="1"/>
          </p:nvPr>
        </p:nvSpPr>
        <p:spPr>
          <a:xfrm>
            <a:off x="734683" y="1434561"/>
            <a:ext cx="10515600" cy="5121514"/>
          </a:xfrm>
        </p:spPr>
        <p:txBody>
          <a:bodyPr>
            <a:noAutofit/>
          </a:bodyPr>
          <a:lstStyle/>
          <a:p>
            <a:pPr marL="0" indent="0" algn="l">
              <a:buNone/>
            </a:pPr>
            <a:endParaRPr lang="en-US" sz="2000" b="1" i="0" u="none" strike="noStrike" baseline="0" dirty="0">
              <a:solidFill>
                <a:srgbClr val="00B0F0"/>
              </a:solidFill>
              <a:latin typeface="WarnockPro-Regular"/>
            </a:endParaRPr>
          </a:p>
          <a:p>
            <a:pPr lvl="1"/>
            <a:r>
              <a:rPr lang="en-US" b="0" i="0" u="none" strike="noStrike" baseline="0" dirty="0">
                <a:solidFill>
                  <a:srgbClr val="000000"/>
                </a:solidFill>
                <a:latin typeface="WarnockPro-Regular"/>
              </a:rPr>
              <a:t>The first phase of performing a risk analysis, also known as a risk assessment, is to identify the assets within the organization and the value of those assets.</a:t>
            </a:r>
          </a:p>
          <a:p>
            <a:pPr lvl="1"/>
            <a:r>
              <a:rPr lang="en-US" b="0" i="0" u="none" strike="noStrike" baseline="0" dirty="0">
                <a:solidFill>
                  <a:srgbClr val="000000"/>
                </a:solidFill>
                <a:latin typeface="WarnockPro-Regular"/>
              </a:rPr>
              <a:t> This phase is also known as </a:t>
            </a:r>
            <a:r>
              <a:rPr lang="en-US" b="0" i="1" u="none" strike="noStrike" baseline="0" dirty="0">
                <a:solidFill>
                  <a:srgbClr val="000000"/>
                </a:solidFill>
                <a:latin typeface="WarnockPro-It"/>
              </a:rPr>
              <a:t>asset identification. </a:t>
            </a:r>
          </a:p>
          <a:p>
            <a:pPr lvl="1"/>
            <a:r>
              <a:rPr lang="en-US" b="0" i="0" u="none" strike="noStrike" baseline="0" dirty="0">
                <a:solidFill>
                  <a:srgbClr val="000000"/>
                </a:solidFill>
                <a:latin typeface="WarnockPro-Regular"/>
              </a:rPr>
              <a:t>For example, if a company earns revenue by selling products online, the web server hosting the e-commerce web site would be considered an asset to the company.</a:t>
            </a:r>
          </a:p>
          <a:p>
            <a:pPr lvl="1"/>
            <a:r>
              <a:rPr lang="en-US" b="0" i="0" u="none" strike="noStrike" baseline="0" dirty="0">
                <a:solidFill>
                  <a:srgbClr val="000000"/>
                </a:solidFill>
                <a:latin typeface="WarnockPro-Regular"/>
              </a:rPr>
              <a:t>During this phase, be sure to focus on identifying the assets instead of worrying about things like the threats to those assets—that will come in the next phase.</a:t>
            </a:r>
          </a:p>
        </p:txBody>
      </p:sp>
      <p:sp>
        <p:nvSpPr>
          <p:cNvPr id="2" name="Slide Number Placeholder 1">
            <a:extLst>
              <a:ext uri="{FF2B5EF4-FFF2-40B4-BE49-F238E27FC236}">
                <a16:creationId xmlns:a16="http://schemas.microsoft.com/office/drawing/2014/main" id="{BB31D7C7-FAA9-12E3-73CC-4DDED254AA18}"/>
              </a:ext>
            </a:extLst>
          </p:cNvPr>
          <p:cNvSpPr>
            <a:spLocks noGrp="1"/>
          </p:cNvSpPr>
          <p:nvPr>
            <p:ph type="sldNum" sz="quarter" idx="12"/>
          </p:nvPr>
        </p:nvSpPr>
        <p:spPr/>
        <p:txBody>
          <a:bodyPr/>
          <a:lstStyle/>
          <a:p>
            <a:fld id="{7D8DE56C-B3E9-49A8-ACFD-29F27F069E52}" type="slidenum">
              <a:rPr lang="en-US" smtClean="0"/>
              <a:t>6</a:t>
            </a:fld>
            <a:endParaRPr lang="en-US"/>
          </a:p>
        </p:txBody>
      </p:sp>
    </p:spTree>
    <p:extLst>
      <p:ext uri="{BB962C8B-B14F-4D97-AF65-F5344CB8AC3E}">
        <p14:creationId xmlns:p14="http://schemas.microsoft.com/office/powerpoint/2010/main" val="157756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09C3E-EA42-F06A-0616-AA3820D80B51}"/>
              </a:ext>
            </a:extLst>
          </p:cNvPr>
          <p:cNvSpPr>
            <a:spLocks noGrp="1"/>
          </p:cNvSpPr>
          <p:nvPr>
            <p:ph type="title"/>
          </p:nvPr>
        </p:nvSpPr>
        <p:spPr/>
        <p:txBody>
          <a:bodyPr/>
          <a:lstStyle/>
          <a:p>
            <a:r>
              <a:rPr lang="en-US" dirty="0"/>
              <a:t>Identifying Assets (cont..)</a:t>
            </a:r>
          </a:p>
        </p:txBody>
      </p:sp>
      <p:sp>
        <p:nvSpPr>
          <p:cNvPr id="3" name="Content Placeholder 2">
            <a:extLst>
              <a:ext uri="{FF2B5EF4-FFF2-40B4-BE49-F238E27FC236}">
                <a16:creationId xmlns:a16="http://schemas.microsoft.com/office/drawing/2014/main" id="{A43F425F-DA92-7168-DA78-CCD7FF8567C6}"/>
              </a:ext>
            </a:extLst>
          </p:cNvPr>
          <p:cNvSpPr>
            <a:spLocks noGrp="1"/>
          </p:cNvSpPr>
          <p:nvPr>
            <p:ph idx="1"/>
          </p:nvPr>
        </p:nvSpPr>
        <p:spPr/>
        <p:txBody>
          <a:bodyPr>
            <a:normAutofit/>
          </a:bodyPr>
          <a:lstStyle/>
          <a:p>
            <a:pPr algn="l"/>
            <a:r>
              <a:rPr lang="en-US" sz="2800" b="0" i="0" u="none" strike="noStrike" baseline="0" dirty="0">
                <a:solidFill>
                  <a:srgbClr val="000000"/>
                </a:solidFill>
                <a:latin typeface="WarnockPro-Regular"/>
              </a:rPr>
              <a:t> By focusing only on what the assets are, you properly identify </a:t>
            </a:r>
            <a:r>
              <a:rPr lang="en-US" sz="2800" b="0" i="1" u="none" strike="noStrike" baseline="0" dirty="0">
                <a:solidFill>
                  <a:srgbClr val="000000"/>
                </a:solidFill>
                <a:latin typeface="WarnockPro-It"/>
              </a:rPr>
              <a:t>all </a:t>
            </a:r>
            <a:r>
              <a:rPr lang="en-US" sz="2800" b="0" i="0" u="none" strike="noStrike" baseline="0" dirty="0">
                <a:solidFill>
                  <a:srgbClr val="000000"/>
                </a:solidFill>
                <a:latin typeface="WarnockPro-Regular"/>
              </a:rPr>
              <a:t>assets of the organization.</a:t>
            </a:r>
          </a:p>
          <a:p>
            <a:pPr algn="l"/>
            <a:r>
              <a:rPr lang="en-US" sz="2800" b="0" i="0" u="none" strike="noStrike" baseline="0" dirty="0">
                <a:solidFill>
                  <a:srgbClr val="000000"/>
                </a:solidFill>
                <a:latin typeface="WarnockPro-Regular"/>
              </a:rPr>
              <a:t> The following is a list of common assets held by organizations:</a:t>
            </a:r>
          </a:p>
          <a:p>
            <a:pPr lvl="1"/>
            <a:r>
              <a:rPr lang="en-US" b="0" i="0" u="none" strike="noStrike" baseline="0" dirty="0">
                <a:solidFill>
                  <a:srgbClr val="000000"/>
                </a:solidFill>
                <a:latin typeface="WarnockPro-Regular"/>
              </a:rPr>
              <a:t>Hardware and software</a:t>
            </a:r>
          </a:p>
          <a:p>
            <a:pPr lvl="1"/>
            <a:r>
              <a:rPr lang="en-US" b="0" i="0" u="none" strike="noStrike" baseline="0" dirty="0">
                <a:solidFill>
                  <a:srgbClr val="000000"/>
                </a:solidFill>
                <a:latin typeface="WarnockPro-Regular"/>
              </a:rPr>
              <a:t>The organization’s information and data</a:t>
            </a:r>
          </a:p>
          <a:p>
            <a:pPr lvl="1"/>
            <a:r>
              <a:rPr lang="en-US" b="0" i="0" u="none" strike="noStrike" baseline="0" dirty="0">
                <a:solidFill>
                  <a:srgbClr val="000000"/>
                </a:solidFill>
                <a:latin typeface="WarnockPro-Regular"/>
              </a:rPr>
              <a:t>The building(s)</a:t>
            </a:r>
          </a:p>
          <a:p>
            <a:pPr lvl="1"/>
            <a:r>
              <a:rPr lang="en-US" b="0" i="0" u="none" strike="noStrike" baseline="0" dirty="0">
                <a:solidFill>
                  <a:srgbClr val="000000"/>
                </a:solidFill>
                <a:latin typeface="WarnockPro-Regular"/>
              </a:rPr>
              <a:t>Inventory and cash</a:t>
            </a:r>
          </a:p>
          <a:p>
            <a:pPr lvl="1"/>
            <a:r>
              <a:rPr lang="en-US" b="0" i="0" u="none" strike="noStrike" baseline="0" dirty="0">
                <a:solidFill>
                  <a:srgbClr val="000000"/>
                </a:solidFill>
                <a:latin typeface="WarnockPro-Regular"/>
              </a:rPr>
              <a:t>Personnel</a:t>
            </a:r>
          </a:p>
          <a:p>
            <a:pPr lvl="1"/>
            <a:r>
              <a:rPr lang="en-US" b="0" i="0" u="none" strike="noStrike" baseline="0" dirty="0">
                <a:solidFill>
                  <a:srgbClr val="000000"/>
                </a:solidFill>
                <a:latin typeface="WarnockPro-Regular"/>
              </a:rPr>
              <a:t>The organization’s reputation and branding</a:t>
            </a:r>
          </a:p>
          <a:p>
            <a:pPr lvl="1"/>
            <a:r>
              <a:rPr lang="en-US" b="0" i="0" u="none" strike="noStrike" baseline="0" dirty="0">
                <a:solidFill>
                  <a:srgbClr val="000000"/>
                </a:solidFill>
                <a:latin typeface="WarnockPro-Regular"/>
              </a:rPr>
              <a:t>Computer systems and services</a:t>
            </a:r>
            <a:endParaRPr lang="en-US" dirty="0"/>
          </a:p>
          <a:p>
            <a:endParaRPr lang="en-US" dirty="0"/>
          </a:p>
        </p:txBody>
      </p:sp>
      <p:sp>
        <p:nvSpPr>
          <p:cNvPr id="4" name="Slide Number Placeholder 3">
            <a:extLst>
              <a:ext uri="{FF2B5EF4-FFF2-40B4-BE49-F238E27FC236}">
                <a16:creationId xmlns:a16="http://schemas.microsoft.com/office/drawing/2014/main" id="{08845539-D281-5F9A-19A0-311693CC4373}"/>
              </a:ext>
            </a:extLst>
          </p:cNvPr>
          <p:cNvSpPr>
            <a:spLocks noGrp="1"/>
          </p:cNvSpPr>
          <p:nvPr>
            <p:ph type="sldNum" sz="quarter" idx="12"/>
          </p:nvPr>
        </p:nvSpPr>
        <p:spPr/>
        <p:txBody>
          <a:bodyPr/>
          <a:lstStyle/>
          <a:p>
            <a:fld id="{7D8DE56C-B3E9-49A8-ACFD-29F27F069E52}" type="slidenum">
              <a:rPr lang="en-US" smtClean="0"/>
              <a:t>7</a:t>
            </a:fld>
            <a:endParaRPr lang="en-US"/>
          </a:p>
        </p:txBody>
      </p:sp>
    </p:spTree>
    <p:extLst>
      <p:ext uri="{BB962C8B-B14F-4D97-AF65-F5344CB8AC3E}">
        <p14:creationId xmlns:p14="http://schemas.microsoft.com/office/powerpoint/2010/main" val="32453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0601408-80FB-CEDE-B71A-8AF73885B037}"/>
              </a:ext>
            </a:extLst>
          </p:cNvPr>
          <p:cNvSpPr>
            <a:spLocks noGrp="1"/>
          </p:cNvSpPr>
          <p:nvPr>
            <p:ph type="title"/>
          </p:nvPr>
        </p:nvSpPr>
        <p:spPr>
          <a:xfrm>
            <a:off x="838200" y="365125"/>
            <a:ext cx="10515600" cy="1325563"/>
          </a:xfrm>
        </p:spPr>
        <p:txBody>
          <a:bodyPr>
            <a:normAutofit/>
          </a:bodyPr>
          <a:lstStyle/>
          <a:p>
            <a:r>
              <a:rPr lang="en-US" dirty="0">
                <a:solidFill>
                  <a:schemeClr val="accent1">
                    <a:lumMod val="60000"/>
                    <a:lumOff val="40000"/>
                  </a:schemeClr>
                </a:solidFill>
              </a:rPr>
              <a:t>Risk Assessment Process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1F62DC7-1719-A3FF-70B4-5B10BB22FC8F}"/>
              </a:ext>
            </a:extLst>
          </p:cNvPr>
          <p:cNvSpPr>
            <a:spLocks noGrp="1"/>
          </p:cNvSpPr>
          <p:nvPr>
            <p:ph idx="1"/>
          </p:nvPr>
        </p:nvSpPr>
        <p:spPr>
          <a:xfrm>
            <a:off x="838200" y="1825625"/>
            <a:ext cx="10515600" cy="4351338"/>
          </a:xfrm>
        </p:spPr>
        <p:txBody>
          <a:bodyPr>
            <a:normAutofit/>
          </a:bodyPr>
          <a:lstStyle/>
          <a:p>
            <a:pPr marL="0" indent="0">
              <a:buNone/>
            </a:pPr>
            <a:r>
              <a:rPr lang="en-US" sz="2000" b="1" dirty="0">
                <a:solidFill>
                  <a:srgbClr val="00B050"/>
                </a:solidFill>
              </a:rPr>
              <a:t>IDENTIFYING THREAT OF EACH ASSEST(THREAT ASSESSMENT)</a:t>
            </a:r>
          </a:p>
          <a:p>
            <a:r>
              <a:rPr lang="en-US" sz="2000" b="0" i="0" u="none" strike="noStrike" baseline="0" dirty="0">
                <a:latin typeface="WarnockPro-Regular"/>
              </a:rPr>
              <a:t>Once you have identified the assets in the organization, you then turn your focus to </a:t>
            </a:r>
            <a:r>
              <a:rPr lang="en-US" sz="2000" b="0" i="1" u="none" strike="noStrike" baseline="0" dirty="0">
                <a:latin typeface="WarnockPro-It"/>
              </a:rPr>
              <a:t>threat assessment, </a:t>
            </a:r>
            <a:r>
              <a:rPr lang="en-US" sz="2000" b="0" i="0" u="none" strike="noStrike" baseline="0" dirty="0">
                <a:latin typeface="WarnockPro-Regular"/>
              </a:rPr>
              <a:t>which involves identifying the threats to each of the assets identified in the first phase. </a:t>
            </a:r>
          </a:p>
          <a:p>
            <a:r>
              <a:rPr lang="en-US" sz="2000" b="0" i="0" u="none" strike="noStrike" baseline="0" dirty="0">
                <a:latin typeface="WarnockPro-Regular"/>
              </a:rPr>
              <a:t>Continuing with the preceding example, a company e-commerce web site has a number of potential threats; for example, the system could be hacked via a buffer overflow exploit or an SQL injection attack. </a:t>
            </a:r>
          </a:p>
          <a:p>
            <a:r>
              <a:rPr lang="en-US" sz="2000" b="0" i="0" u="none" strike="noStrike" baseline="0" dirty="0">
                <a:latin typeface="WarnockPro-Regular"/>
              </a:rPr>
              <a:t>The web server could also experience a hard drive failure, which could cause the system to be down for a long time, resulting in lost revenue.</a:t>
            </a:r>
          </a:p>
          <a:p>
            <a:r>
              <a:rPr lang="en-US" sz="2000" b="0" i="0" u="none" strike="noStrike" baseline="0" dirty="0">
                <a:latin typeface="WarnockPro-Regular"/>
              </a:rPr>
              <a:t>When performing the threat assessment, it is important to identify threats from different sources—or different types of </a:t>
            </a:r>
            <a:r>
              <a:rPr lang="en-US" sz="2000" b="0" i="1" u="none" strike="noStrike" baseline="0" dirty="0">
                <a:latin typeface="WarnockPro-It"/>
              </a:rPr>
              <a:t>disasters</a:t>
            </a:r>
            <a:r>
              <a:rPr lang="en-US" sz="2000" b="0" i="0" u="none" strike="noStrike" baseline="0" dirty="0">
                <a:latin typeface="WarnockPro-Regular"/>
              </a:rPr>
              <a:t>. </a:t>
            </a:r>
          </a:p>
          <a:p>
            <a:r>
              <a:rPr lang="en-US" sz="2000" b="0" i="0" u="none" strike="noStrike" baseline="0" dirty="0">
                <a:latin typeface="WarnockPro-Regular"/>
              </a:rPr>
              <a:t>There are environmental threats, person-made threats, and both internal and external threats.</a:t>
            </a:r>
            <a:endParaRPr lang="en-US" sz="2000" dirty="0"/>
          </a:p>
        </p:txBody>
      </p:sp>
      <p:sp>
        <p:nvSpPr>
          <p:cNvPr id="4" name="Slide Number Placeholder 3">
            <a:extLst>
              <a:ext uri="{FF2B5EF4-FFF2-40B4-BE49-F238E27FC236}">
                <a16:creationId xmlns:a16="http://schemas.microsoft.com/office/drawing/2014/main" id="{AED3AF03-4654-81B1-FB2E-51556004A08F}"/>
              </a:ext>
            </a:extLst>
          </p:cNvPr>
          <p:cNvSpPr>
            <a:spLocks noGrp="1"/>
          </p:cNvSpPr>
          <p:nvPr>
            <p:ph type="sldNum" sz="quarter" idx="12"/>
          </p:nvPr>
        </p:nvSpPr>
        <p:spPr/>
        <p:txBody>
          <a:bodyPr/>
          <a:lstStyle/>
          <a:p>
            <a:fld id="{7D8DE56C-B3E9-49A8-ACFD-29F27F069E52}" type="slidenum">
              <a:rPr lang="en-US" smtClean="0"/>
              <a:t>8</a:t>
            </a:fld>
            <a:endParaRPr lang="en-US"/>
          </a:p>
        </p:txBody>
      </p:sp>
    </p:spTree>
    <p:extLst>
      <p:ext uri="{BB962C8B-B14F-4D97-AF65-F5344CB8AC3E}">
        <p14:creationId xmlns:p14="http://schemas.microsoft.com/office/powerpoint/2010/main" val="16367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4884E3B-B2FE-80F6-3FDA-19930EAD1B53}"/>
              </a:ext>
            </a:extLst>
          </p:cNvPr>
          <p:cNvSpPr>
            <a:spLocks noGrp="1"/>
          </p:cNvSpPr>
          <p:nvPr>
            <p:ph type="title"/>
          </p:nvPr>
        </p:nvSpPr>
        <p:spPr>
          <a:xfrm>
            <a:off x="838200" y="365125"/>
            <a:ext cx="10515600" cy="1325563"/>
          </a:xfrm>
        </p:spPr>
        <p:txBody>
          <a:bodyPr>
            <a:normAutofit/>
          </a:bodyPr>
          <a:lstStyle/>
          <a:p>
            <a:r>
              <a:rPr lang="en-US" dirty="0"/>
              <a:t>THREAT ASSESSMENT(Cont..)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FFCE1D1-1857-F779-E153-D4EBB8FA07CF}"/>
              </a:ext>
            </a:extLst>
          </p:cNvPr>
          <p:cNvSpPr>
            <a:spLocks noGrp="1"/>
          </p:cNvSpPr>
          <p:nvPr>
            <p:ph idx="1"/>
          </p:nvPr>
        </p:nvSpPr>
        <p:spPr>
          <a:xfrm>
            <a:off x="838200" y="1825625"/>
            <a:ext cx="10515600" cy="4351338"/>
          </a:xfrm>
        </p:spPr>
        <p:txBody>
          <a:bodyPr>
            <a:normAutofit/>
          </a:bodyPr>
          <a:lstStyle/>
          <a:p>
            <a:pPr marL="0" indent="0">
              <a:buNone/>
            </a:pPr>
            <a:r>
              <a:rPr lang="en-US" sz="1800" b="0" i="0" u="none" strike="noStrike" baseline="0" dirty="0">
                <a:latin typeface="WarnockPro-Regular"/>
              </a:rPr>
              <a:t>The following identifies these different types of threats, also referred to as </a:t>
            </a:r>
            <a:r>
              <a:rPr lang="en-US" sz="1800" b="1" i="1" u="none" strike="noStrike" baseline="0" dirty="0">
                <a:latin typeface="WarnockPro-It"/>
              </a:rPr>
              <a:t>risk types</a:t>
            </a:r>
            <a:r>
              <a:rPr lang="en-US" sz="1800" b="0" i="1" u="none" strike="noStrike" baseline="0" dirty="0">
                <a:latin typeface="WarnockPro-It"/>
              </a:rPr>
              <a:t>:</a:t>
            </a:r>
          </a:p>
          <a:p>
            <a:r>
              <a:rPr lang="en-US" sz="1800" b="1" i="0" u="none" strike="noStrike" baseline="0" dirty="0">
                <a:latin typeface="WarnockPro-Bold"/>
              </a:rPr>
              <a:t>Environmental </a:t>
            </a:r>
            <a:r>
              <a:rPr lang="en-US" sz="1800" b="0" i="0" u="none" strike="noStrike" baseline="0" dirty="0">
                <a:latin typeface="WarnockPro-Regular"/>
              </a:rPr>
              <a:t>An environmental threat results from the environment, or location, in which your business operates.</a:t>
            </a:r>
          </a:p>
          <a:p>
            <a:r>
              <a:rPr lang="en-US" sz="1800" b="0" i="0" u="none" strike="noStrike" baseline="0" dirty="0">
                <a:latin typeface="WarnockPro-Regular"/>
              </a:rPr>
              <a:t> Environmental threats include, among others, floods, tsunamis, earthquakes, volcanic eruptions, tornados, blizzards, lightning storms, and hurricanes.</a:t>
            </a:r>
          </a:p>
          <a:p>
            <a:r>
              <a:rPr lang="en-US" sz="1800" b="1" i="0" u="none" strike="noStrike" baseline="0" dirty="0">
                <a:latin typeface="WarnockPro-Bold"/>
              </a:rPr>
              <a:t>Person-made </a:t>
            </a:r>
            <a:r>
              <a:rPr lang="en-US" sz="1800" b="0" i="0" u="none" strike="noStrike" baseline="0" dirty="0">
                <a:latin typeface="WarnockPro-Regular"/>
              </a:rPr>
              <a:t>A person-made threat, also known as a manmade threat, is a threat that does not exist naturally but instead is a result of human actions, whether intentional or unintentional. Examples of manmade threats would be viruses, fire, theft, vandalism, and sabotage.</a:t>
            </a:r>
          </a:p>
          <a:p>
            <a:r>
              <a:rPr lang="en-US" sz="1800" b="1" i="0" u="none" strike="noStrike" baseline="0" dirty="0">
                <a:latin typeface="WarnockPro-Bold"/>
              </a:rPr>
              <a:t>Internal and external </a:t>
            </a:r>
            <a:r>
              <a:rPr lang="en-US" sz="1800" b="0" i="0" u="none" strike="noStrike" baseline="0" dirty="0">
                <a:latin typeface="WarnockPro-Regular"/>
              </a:rPr>
              <a:t>It is important to note that threats can be either internal or external. An </a:t>
            </a:r>
            <a:r>
              <a:rPr lang="en-US" sz="1800" b="0" i="1" u="none" strike="noStrike" baseline="0" dirty="0">
                <a:latin typeface="WarnockPro-It"/>
              </a:rPr>
              <a:t>internal threat </a:t>
            </a:r>
            <a:r>
              <a:rPr lang="en-US" sz="1800" b="0" i="0" u="none" strike="noStrike" baseline="0" dirty="0">
                <a:latin typeface="WarnockPro-Regular"/>
              </a:rPr>
              <a:t>comes from someone inside the organization. This could be a threat such as a disgruntled employee intentionally deleting customer data, or an employee accidentally deleting a file. You need to protect from both types of threats. An </a:t>
            </a:r>
            <a:r>
              <a:rPr lang="en-US" sz="1800" b="0" i="1" u="none" strike="noStrike" baseline="0" dirty="0">
                <a:latin typeface="WarnockPro-It"/>
              </a:rPr>
              <a:t>external threat </a:t>
            </a:r>
            <a:r>
              <a:rPr lang="en-US" sz="1800" b="0" i="0" u="none" strike="noStrike" baseline="0" dirty="0">
                <a:latin typeface="WarnockPro-Regular"/>
              </a:rPr>
              <a:t>comes from outside the organization and could be, for example, someone on the Internet trying to hack into your mail server or your web site.</a:t>
            </a:r>
          </a:p>
        </p:txBody>
      </p:sp>
      <p:sp>
        <p:nvSpPr>
          <p:cNvPr id="4" name="Slide Number Placeholder 3">
            <a:extLst>
              <a:ext uri="{FF2B5EF4-FFF2-40B4-BE49-F238E27FC236}">
                <a16:creationId xmlns:a16="http://schemas.microsoft.com/office/drawing/2014/main" id="{6E52ACA6-8008-D128-8B1E-8E6065FBF732}"/>
              </a:ext>
            </a:extLst>
          </p:cNvPr>
          <p:cNvSpPr>
            <a:spLocks noGrp="1"/>
          </p:cNvSpPr>
          <p:nvPr>
            <p:ph type="sldNum" sz="quarter" idx="12"/>
          </p:nvPr>
        </p:nvSpPr>
        <p:spPr/>
        <p:txBody>
          <a:bodyPr/>
          <a:lstStyle/>
          <a:p>
            <a:fld id="{7D8DE56C-B3E9-49A8-ACFD-29F27F069E52}" type="slidenum">
              <a:rPr lang="en-US" smtClean="0"/>
              <a:t>9</a:t>
            </a:fld>
            <a:endParaRPr lang="en-US"/>
          </a:p>
        </p:txBody>
      </p:sp>
    </p:spTree>
    <p:extLst>
      <p:ext uri="{BB962C8B-B14F-4D97-AF65-F5344CB8AC3E}">
        <p14:creationId xmlns:p14="http://schemas.microsoft.com/office/powerpoint/2010/main" val="316856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8977</TotalTime>
  <Words>6032</Words>
  <Application>Microsoft Office PowerPoint</Application>
  <PresentationFormat>Widescreen</PresentationFormat>
  <Paragraphs>285</Paragraphs>
  <Slides>45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Aptos</vt:lpstr>
      <vt:lpstr>Aptos Display</vt:lpstr>
      <vt:lpstr>Arial</vt:lpstr>
      <vt:lpstr>MyriadPro-Bold</vt:lpstr>
      <vt:lpstr>WarnockPro-Bold</vt:lpstr>
      <vt:lpstr>WarnockPro-It</vt:lpstr>
      <vt:lpstr>WarnockPro-Regular</vt:lpstr>
      <vt:lpstr>Wingdings</vt:lpstr>
      <vt:lpstr>ZapfDingbatsStd</vt:lpstr>
      <vt:lpstr>Office Theme</vt:lpstr>
      <vt:lpstr>Analyzing Risk</vt:lpstr>
      <vt:lpstr>Risk Management</vt:lpstr>
      <vt:lpstr>PHASES OF RISK ANALYSIS</vt:lpstr>
      <vt:lpstr>Some common used terms</vt:lpstr>
      <vt:lpstr>Risk Analysis Process </vt:lpstr>
      <vt:lpstr>IDENTIFYING ASSESTS</vt:lpstr>
      <vt:lpstr>Identifying Assets (cont..)</vt:lpstr>
      <vt:lpstr>Risk Assessment Process</vt:lpstr>
      <vt:lpstr>THREAT ASSESSMENT(Cont..)</vt:lpstr>
      <vt:lpstr>THREAT ASSESSMENT(Cont..)</vt:lpstr>
      <vt:lpstr>Vulnerability Identification</vt:lpstr>
      <vt:lpstr>Vulnerability Identification(Cont…)</vt:lpstr>
      <vt:lpstr>ANALYZE IMPACT</vt:lpstr>
      <vt:lpstr>ANALYZE IMPACT</vt:lpstr>
      <vt:lpstr>PRIORITIZE THREATS</vt:lpstr>
      <vt:lpstr>PowerPoint Presentation</vt:lpstr>
      <vt:lpstr>Supply Chain Assessment</vt:lpstr>
      <vt:lpstr>Testing</vt:lpstr>
      <vt:lpstr>Change Management</vt:lpstr>
      <vt:lpstr>Identify Mitigation Technique</vt:lpstr>
      <vt:lpstr>Evaluate Residual Threats</vt:lpstr>
      <vt:lpstr>Tools to Help Analyze Risk</vt:lpstr>
      <vt:lpstr>Risk Matrix/Heat Map</vt:lpstr>
      <vt:lpstr>Risk Control Assessment and Risk Control Self-Assessment</vt:lpstr>
      <vt:lpstr>Terms related to Risk</vt:lpstr>
      <vt:lpstr>Risk with Cloud Computing and Third Parties</vt:lpstr>
      <vt:lpstr>Risk with Cloud Computing and Third Parties(Cont..)</vt:lpstr>
      <vt:lpstr>PowerPoint Presentation</vt:lpstr>
      <vt:lpstr>Risk with Cloud Computing and Third Parties(Cont..)</vt:lpstr>
      <vt:lpstr>Risk with Cloud Computing and Third Parties(Cont..)</vt:lpstr>
      <vt:lpstr>Risk with Cloud Computing and Third Parties(Cont…)</vt:lpstr>
      <vt:lpstr>RISK ASSESSMENT TYPES</vt:lpstr>
      <vt:lpstr>Qualitative Assessment</vt:lpstr>
      <vt:lpstr>Qualitative Assessment(Cont..)</vt:lpstr>
      <vt:lpstr>Qualitative Assessment(Cont…)</vt:lpstr>
      <vt:lpstr>Qualitative Assessment(Cont…)</vt:lpstr>
      <vt:lpstr>Quantitative Assessment</vt:lpstr>
      <vt:lpstr>Quantitative Assessment(Cont..)</vt:lpstr>
      <vt:lpstr>Quantitative Assessment(Cont…)</vt:lpstr>
      <vt:lpstr>Quantitative Assessment(Cont…)</vt:lpstr>
      <vt:lpstr>RISK MITIGATION STRATEGIES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Risk</dc:title>
  <dc:creator>Risala Khan</dc:creator>
  <cp:lastModifiedBy>Md. Shakil Hossain</cp:lastModifiedBy>
  <cp:revision>45</cp:revision>
  <dcterms:created xsi:type="dcterms:W3CDTF">2024-10-03T13:12:21Z</dcterms:created>
  <dcterms:modified xsi:type="dcterms:W3CDTF">2025-06-17T12:44:32Z</dcterms:modified>
</cp:coreProperties>
</file>