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8" r:id="rId2"/>
    <p:sldId id="260" r:id="rId3"/>
    <p:sldId id="389" r:id="rId4"/>
    <p:sldId id="446" r:id="rId5"/>
    <p:sldId id="447" r:id="rId6"/>
    <p:sldId id="448" r:id="rId7"/>
    <p:sldId id="471" r:id="rId8"/>
    <p:sldId id="472" r:id="rId9"/>
    <p:sldId id="473" r:id="rId10"/>
    <p:sldId id="390" r:id="rId11"/>
    <p:sldId id="449" r:id="rId12"/>
    <p:sldId id="450" r:id="rId13"/>
    <p:sldId id="451" r:id="rId14"/>
    <p:sldId id="453" r:id="rId15"/>
    <p:sldId id="454" r:id="rId16"/>
    <p:sldId id="475" r:id="rId17"/>
    <p:sldId id="476" r:id="rId18"/>
    <p:sldId id="393" r:id="rId19"/>
    <p:sldId id="455" r:id="rId20"/>
    <p:sldId id="456" r:id="rId21"/>
    <p:sldId id="457" r:id="rId22"/>
    <p:sldId id="458" r:id="rId23"/>
    <p:sldId id="459" r:id="rId24"/>
    <p:sldId id="460" r:id="rId25"/>
    <p:sldId id="461" r:id="rId26"/>
    <p:sldId id="462" r:id="rId27"/>
    <p:sldId id="413" r:id="rId28"/>
    <p:sldId id="463" r:id="rId29"/>
    <p:sldId id="464" r:id="rId30"/>
    <p:sldId id="465" r:id="rId31"/>
    <p:sldId id="466" r:id="rId32"/>
    <p:sldId id="467" r:id="rId33"/>
    <p:sldId id="468" r:id="rId34"/>
    <p:sldId id="469" r:id="rId35"/>
    <p:sldId id="470" r:id="rId36"/>
    <p:sldId id="414" r:id="rId37"/>
    <p:sldId id="44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FC677-4445-C158-9EDA-506E1878B9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32087C4-6389-1248-0632-D9CD2D5F7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8F10DDE-BF95-FB7A-5F24-2A74A3C23135}"/>
              </a:ext>
            </a:extLst>
          </p:cNvPr>
          <p:cNvSpPr>
            <a:spLocks noGrp="1"/>
          </p:cNvSpPr>
          <p:nvPr>
            <p:ph type="dt" sz="half" idx="10"/>
          </p:nvPr>
        </p:nvSpPr>
        <p:spPr/>
        <p:txBody>
          <a:bodyPr/>
          <a:lstStyle/>
          <a:p>
            <a:fld id="{CF7EE221-79F8-45E6-9C91-3FD538EB1912}" type="datetimeFigureOut">
              <a:rPr lang="en-SG" smtClean="0"/>
              <a:t>8/11/2024</a:t>
            </a:fld>
            <a:endParaRPr lang="en-SG"/>
          </a:p>
        </p:txBody>
      </p:sp>
      <p:sp>
        <p:nvSpPr>
          <p:cNvPr id="5" name="Footer Placeholder 4">
            <a:extLst>
              <a:ext uri="{FF2B5EF4-FFF2-40B4-BE49-F238E27FC236}">
                <a16:creationId xmlns:a16="http://schemas.microsoft.com/office/drawing/2014/main" id="{42AAFAFF-D7E3-E011-5F4C-B558B05AF7C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89C1288-DEB6-1683-4609-83815FC40B0C}"/>
              </a:ext>
            </a:extLst>
          </p:cNvPr>
          <p:cNvSpPr>
            <a:spLocks noGrp="1"/>
          </p:cNvSpPr>
          <p:nvPr>
            <p:ph type="sldNum" sz="quarter" idx="12"/>
          </p:nvPr>
        </p:nvSpPr>
        <p:spPr/>
        <p:txBody>
          <a:bodyPr/>
          <a:lstStyle/>
          <a:p>
            <a:fld id="{F843B75B-4F6C-48E1-9C5E-DCB67E70B3C5}" type="slidenum">
              <a:rPr lang="en-SG" smtClean="0"/>
              <a:t>‹#›</a:t>
            </a:fld>
            <a:endParaRPr lang="en-SG"/>
          </a:p>
        </p:txBody>
      </p:sp>
    </p:spTree>
    <p:extLst>
      <p:ext uri="{BB962C8B-B14F-4D97-AF65-F5344CB8AC3E}">
        <p14:creationId xmlns:p14="http://schemas.microsoft.com/office/powerpoint/2010/main" val="64625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BEBB-6455-0F84-3475-51F7E3C046C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7E25E114-6C01-37B0-F1A4-8EE227348C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CDF1CFB-5DB9-9963-5EF8-CD6770784235}"/>
              </a:ext>
            </a:extLst>
          </p:cNvPr>
          <p:cNvSpPr>
            <a:spLocks noGrp="1"/>
          </p:cNvSpPr>
          <p:nvPr>
            <p:ph type="dt" sz="half" idx="10"/>
          </p:nvPr>
        </p:nvSpPr>
        <p:spPr/>
        <p:txBody>
          <a:bodyPr/>
          <a:lstStyle/>
          <a:p>
            <a:fld id="{CF7EE221-79F8-45E6-9C91-3FD538EB1912}" type="datetimeFigureOut">
              <a:rPr lang="en-SG" smtClean="0"/>
              <a:t>8/11/2024</a:t>
            </a:fld>
            <a:endParaRPr lang="en-SG"/>
          </a:p>
        </p:txBody>
      </p:sp>
      <p:sp>
        <p:nvSpPr>
          <p:cNvPr id="5" name="Footer Placeholder 4">
            <a:extLst>
              <a:ext uri="{FF2B5EF4-FFF2-40B4-BE49-F238E27FC236}">
                <a16:creationId xmlns:a16="http://schemas.microsoft.com/office/drawing/2014/main" id="{9C9FF2CF-455D-9921-300C-18761A50544E}"/>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A2695F5-AD66-CF2C-7B66-284C96DC274F}"/>
              </a:ext>
            </a:extLst>
          </p:cNvPr>
          <p:cNvSpPr>
            <a:spLocks noGrp="1"/>
          </p:cNvSpPr>
          <p:nvPr>
            <p:ph type="sldNum" sz="quarter" idx="12"/>
          </p:nvPr>
        </p:nvSpPr>
        <p:spPr/>
        <p:txBody>
          <a:bodyPr/>
          <a:lstStyle/>
          <a:p>
            <a:fld id="{F843B75B-4F6C-48E1-9C5E-DCB67E70B3C5}" type="slidenum">
              <a:rPr lang="en-SG" smtClean="0"/>
              <a:t>‹#›</a:t>
            </a:fld>
            <a:endParaRPr lang="en-SG"/>
          </a:p>
        </p:txBody>
      </p:sp>
    </p:spTree>
    <p:extLst>
      <p:ext uri="{BB962C8B-B14F-4D97-AF65-F5344CB8AC3E}">
        <p14:creationId xmlns:p14="http://schemas.microsoft.com/office/powerpoint/2010/main" val="3384197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18329-FFA9-9A50-A168-C49937420A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078AE16-700E-F507-B120-FB16114CFC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7597817-D9F7-A32A-28DC-DC4FD84169B0}"/>
              </a:ext>
            </a:extLst>
          </p:cNvPr>
          <p:cNvSpPr>
            <a:spLocks noGrp="1"/>
          </p:cNvSpPr>
          <p:nvPr>
            <p:ph type="dt" sz="half" idx="10"/>
          </p:nvPr>
        </p:nvSpPr>
        <p:spPr/>
        <p:txBody>
          <a:bodyPr/>
          <a:lstStyle/>
          <a:p>
            <a:fld id="{CF7EE221-79F8-45E6-9C91-3FD538EB1912}" type="datetimeFigureOut">
              <a:rPr lang="en-SG" smtClean="0"/>
              <a:t>8/11/2024</a:t>
            </a:fld>
            <a:endParaRPr lang="en-SG"/>
          </a:p>
        </p:txBody>
      </p:sp>
      <p:sp>
        <p:nvSpPr>
          <p:cNvPr id="5" name="Footer Placeholder 4">
            <a:extLst>
              <a:ext uri="{FF2B5EF4-FFF2-40B4-BE49-F238E27FC236}">
                <a16:creationId xmlns:a16="http://schemas.microsoft.com/office/drawing/2014/main" id="{EEF52EAB-612D-36A7-0406-EE4CD85AC03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136C1AC-8A67-B659-396F-C5232F3A9F4F}"/>
              </a:ext>
            </a:extLst>
          </p:cNvPr>
          <p:cNvSpPr>
            <a:spLocks noGrp="1"/>
          </p:cNvSpPr>
          <p:nvPr>
            <p:ph type="sldNum" sz="quarter" idx="12"/>
          </p:nvPr>
        </p:nvSpPr>
        <p:spPr/>
        <p:txBody>
          <a:bodyPr/>
          <a:lstStyle/>
          <a:p>
            <a:fld id="{F843B75B-4F6C-48E1-9C5E-DCB67E70B3C5}" type="slidenum">
              <a:rPr lang="en-SG" smtClean="0"/>
              <a:t>‹#›</a:t>
            </a:fld>
            <a:endParaRPr lang="en-SG"/>
          </a:p>
        </p:txBody>
      </p:sp>
    </p:spTree>
    <p:extLst>
      <p:ext uri="{BB962C8B-B14F-4D97-AF65-F5344CB8AC3E}">
        <p14:creationId xmlns:p14="http://schemas.microsoft.com/office/powerpoint/2010/main" val="1505715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B33C2-7FE1-7BA3-0CDB-0D100176A65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F6155D3-7B42-94C6-CD48-9D3225A14F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F36F028-3E2C-F814-512D-4ED4101DA27E}"/>
              </a:ext>
            </a:extLst>
          </p:cNvPr>
          <p:cNvSpPr>
            <a:spLocks noGrp="1"/>
          </p:cNvSpPr>
          <p:nvPr>
            <p:ph type="dt" sz="half" idx="10"/>
          </p:nvPr>
        </p:nvSpPr>
        <p:spPr/>
        <p:txBody>
          <a:bodyPr/>
          <a:lstStyle/>
          <a:p>
            <a:fld id="{CF7EE221-79F8-45E6-9C91-3FD538EB1912}" type="datetimeFigureOut">
              <a:rPr lang="en-SG" smtClean="0"/>
              <a:t>8/11/2024</a:t>
            </a:fld>
            <a:endParaRPr lang="en-SG"/>
          </a:p>
        </p:txBody>
      </p:sp>
      <p:sp>
        <p:nvSpPr>
          <p:cNvPr id="5" name="Footer Placeholder 4">
            <a:extLst>
              <a:ext uri="{FF2B5EF4-FFF2-40B4-BE49-F238E27FC236}">
                <a16:creationId xmlns:a16="http://schemas.microsoft.com/office/drawing/2014/main" id="{AEBDE311-076C-4BD0-A29C-A875BB9B03F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37AB3F6-DD6E-E3DC-01F1-1B673EBDD3A2}"/>
              </a:ext>
            </a:extLst>
          </p:cNvPr>
          <p:cNvSpPr>
            <a:spLocks noGrp="1"/>
          </p:cNvSpPr>
          <p:nvPr>
            <p:ph type="sldNum" sz="quarter" idx="12"/>
          </p:nvPr>
        </p:nvSpPr>
        <p:spPr/>
        <p:txBody>
          <a:bodyPr/>
          <a:lstStyle/>
          <a:p>
            <a:fld id="{F843B75B-4F6C-48E1-9C5E-DCB67E70B3C5}" type="slidenum">
              <a:rPr lang="en-SG" smtClean="0"/>
              <a:t>‹#›</a:t>
            </a:fld>
            <a:endParaRPr lang="en-SG"/>
          </a:p>
        </p:txBody>
      </p:sp>
    </p:spTree>
    <p:extLst>
      <p:ext uri="{BB962C8B-B14F-4D97-AF65-F5344CB8AC3E}">
        <p14:creationId xmlns:p14="http://schemas.microsoft.com/office/powerpoint/2010/main" val="50864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E5C5-99E2-AE20-04E0-1968B0EF4F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244408E-D91D-70F1-A5B3-148C343D79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469B19-8A65-4E37-5CBD-C10A7DA478DA}"/>
              </a:ext>
            </a:extLst>
          </p:cNvPr>
          <p:cNvSpPr>
            <a:spLocks noGrp="1"/>
          </p:cNvSpPr>
          <p:nvPr>
            <p:ph type="dt" sz="half" idx="10"/>
          </p:nvPr>
        </p:nvSpPr>
        <p:spPr/>
        <p:txBody>
          <a:bodyPr/>
          <a:lstStyle/>
          <a:p>
            <a:fld id="{CF7EE221-79F8-45E6-9C91-3FD538EB1912}" type="datetimeFigureOut">
              <a:rPr lang="en-SG" smtClean="0"/>
              <a:t>8/11/2024</a:t>
            </a:fld>
            <a:endParaRPr lang="en-SG"/>
          </a:p>
        </p:txBody>
      </p:sp>
      <p:sp>
        <p:nvSpPr>
          <p:cNvPr id="5" name="Footer Placeholder 4">
            <a:extLst>
              <a:ext uri="{FF2B5EF4-FFF2-40B4-BE49-F238E27FC236}">
                <a16:creationId xmlns:a16="http://schemas.microsoft.com/office/drawing/2014/main" id="{269C4396-E766-1ACC-B4F1-0BF9CE30EAA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D0D57FC-28A2-BB4C-1C76-EFE958A78016}"/>
              </a:ext>
            </a:extLst>
          </p:cNvPr>
          <p:cNvSpPr>
            <a:spLocks noGrp="1"/>
          </p:cNvSpPr>
          <p:nvPr>
            <p:ph type="sldNum" sz="quarter" idx="12"/>
          </p:nvPr>
        </p:nvSpPr>
        <p:spPr/>
        <p:txBody>
          <a:bodyPr/>
          <a:lstStyle/>
          <a:p>
            <a:fld id="{F843B75B-4F6C-48E1-9C5E-DCB67E70B3C5}" type="slidenum">
              <a:rPr lang="en-SG" smtClean="0"/>
              <a:t>‹#›</a:t>
            </a:fld>
            <a:endParaRPr lang="en-SG"/>
          </a:p>
        </p:txBody>
      </p:sp>
    </p:spTree>
    <p:extLst>
      <p:ext uri="{BB962C8B-B14F-4D97-AF65-F5344CB8AC3E}">
        <p14:creationId xmlns:p14="http://schemas.microsoft.com/office/powerpoint/2010/main" val="2822502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EEAE-1164-B36C-9FB3-2B327618BB6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9F5350AA-DC3E-0CF2-7AD7-03F2583263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0ADD959-7920-532C-00C8-6717A070E1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F39B76B-ABE6-6332-75E3-05F6BD8CC36F}"/>
              </a:ext>
            </a:extLst>
          </p:cNvPr>
          <p:cNvSpPr>
            <a:spLocks noGrp="1"/>
          </p:cNvSpPr>
          <p:nvPr>
            <p:ph type="dt" sz="half" idx="10"/>
          </p:nvPr>
        </p:nvSpPr>
        <p:spPr/>
        <p:txBody>
          <a:bodyPr/>
          <a:lstStyle/>
          <a:p>
            <a:fld id="{CF7EE221-79F8-45E6-9C91-3FD538EB1912}" type="datetimeFigureOut">
              <a:rPr lang="en-SG" smtClean="0"/>
              <a:t>8/11/2024</a:t>
            </a:fld>
            <a:endParaRPr lang="en-SG"/>
          </a:p>
        </p:txBody>
      </p:sp>
      <p:sp>
        <p:nvSpPr>
          <p:cNvPr id="6" name="Footer Placeholder 5">
            <a:extLst>
              <a:ext uri="{FF2B5EF4-FFF2-40B4-BE49-F238E27FC236}">
                <a16:creationId xmlns:a16="http://schemas.microsoft.com/office/drawing/2014/main" id="{AA0BAB92-065E-0317-F6EC-15C454F1297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FB49013A-A7A2-B5AC-C4B4-E48B158CEF0C}"/>
              </a:ext>
            </a:extLst>
          </p:cNvPr>
          <p:cNvSpPr>
            <a:spLocks noGrp="1"/>
          </p:cNvSpPr>
          <p:nvPr>
            <p:ph type="sldNum" sz="quarter" idx="12"/>
          </p:nvPr>
        </p:nvSpPr>
        <p:spPr/>
        <p:txBody>
          <a:bodyPr/>
          <a:lstStyle/>
          <a:p>
            <a:fld id="{F843B75B-4F6C-48E1-9C5E-DCB67E70B3C5}" type="slidenum">
              <a:rPr lang="en-SG" smtClean="0"/>
              <a:t>‹#›</a:t>
            </a:fld>
            <a:endParaRPr lang="en-SG"/>
          </a:p>
        </p:txBody>
      </p:sp>
    </p:spTree>
    <p:extLst>
      <p:ext uri="{BB962C8B-B14F-4D97-AF65-F5344CB8AC3E}">
        <p14:creationId xmlns:p14="http://schemas.microsoft.com/office/powerpoint/2010/main" val="2979567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862F-32C9-02F5-4067-092A81448BF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0207F46-5E4F-C1C9-27D5-B1F3F83E47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F380FD-F6C9-B037-62EA-BC298A1E67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5FB6B4A-975F-592E-BDC4-B24873FD51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E528BD-37DB-FA3D-54F0-10A81FBFBC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8FE6CFF9-B441-8FF3-96F8-BF3EB715C93E}"/>
              </a:ext>
            </a:extLst>
          </p:cNvPr>
          <p:cNvSpPr>
            <a:spLocks noGrp="1"/>
          </p:cNvSpPr>
          <p:nvPr>
            <p:ph type="dt" sz="half" idx="10"/>
          </p:nvPr>
        </p:nvSpPr>
        <p:spPr/>
        <p:txBody>
          <a:bodyPr/>
          <a:lstStyle/>
          <a:p>
            <a:fld id="{CF7EE221-79F8-45E6-9C91-3FD538EB1912}" type="datetimeFigureOut">
              <a:rPr lang="en-SG" smtClean="0"/>
              <a:t>8/11/2024</a:t>
            </a:fld>
            <a:endParaRPr lang="en-SG"/>
          </a:p>
        </p:txBody>
      </p:sp>
      <p:sp>
        <p:nvSpPr>
          <p:cNvPr id="8" name="Footer Placeholder 7">
            <a:extLst>
              <a:ext uri="{FF2B5EF4-FFF2-40B4-BE49-F238E27FC236}">
                <a16:creationId xmlns:a16="http://schemas.microsoft.com/office/drawing/2014/main" id="{F60A55F0-2F49-C8FC-3211-A9F3329ABFE8}"/>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90765CE-85EF-DEB4-92BC-A656992433D9}"/>
              </a:ext>
            </a:extLst>
          </p:cNvPr>
          <p:cNvSpPr>
            <a:spLocks noGrp="1"/>
          </p:cNvSpPr>
          <p:nvPr>
            <p:ph type="sldNum" sz="quarter" idx="12"/>
          </p:nvPr>
        </p:nvSpPr>
        <p:spPr/>
        <p:txBody>
          <a:bodyPr/>
          <a:lstStyle/>
          <a:p>
            <a:fld id="{F843B75B-4F6C-48E1-9C5E-DCB67E70B3C5}" type="slidenum">
              <a:rPr lang="en-SG" smtClean="0"/>
              <a:t>‹#›</a:t>
            </a:fld>
            <a:endParaRPr lang="en-SG"/>
          </a:p>
        </p:txBody>
      </p:sp>
    </p:spTree>
    <p:extLst>
      <p:ext uri="{BB962C8B-B14F-4D97-AF65-F5344CB8AC3E}">
        <p14:creationId xmlns:p14="http://schemas.microsoft.com/office/powerpoint/2010/main" val="3447279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F607-3456-7D61-CC28-7F3A435323D2}"/>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1002901-0F83-2C40-4BA6-3E2C69880033}"/>
              </a:ext>
            </a:extLst>
          </p:cNvPr>
          <p:cNvSpPr>
            <a:spLocks noGrp="1"/>
          </p:cNvSpPr>
          <p:nvPr>
            <p:ph type="dt" sz="half" idx="10"/>
          </p:nvPr>
        </p:nvSpPr>
        <p:spPr/>
        <p:txBody>
          <a:bodyPr/>
          <a:lstStyle/>
          <a:p>
            <a:fld id="{CF7EE221-79F8-45E6-9C91-3FD538EB1912}" type="datetimeFigureOut">
              <a:rPr lang="en-SG" smtClean="0"/>
              <a:t>8/11/2024</a:t>
            </a:fld>
            <a:endParaRPr lang="en-SG"/>
          </a:p>
        </p:txBody>
      </p:sp>
      <p:sp>
        <p:nvSpPr>
          <p:cNvPr id="4" name="Footer Placeholder 3">
            <a:extLst>
              <a:ext uri="{FF2B5EF4-FFF2-40B4-BE49-F238E27FC236}">
                <a16:creationId xmlns:a16="http://schemas.microsoft.com/office/drawing/2014/main" id="{9789E288-70F7-771B-CBA6-1D9C9B12FA39}"/>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B96E5A9D-9D0D-2814-8B88-845906E79CFA}"/>
              </a:ext>
            </a:extLst>
          </p:cNvPr>
          <p:cNvSpPr>
            <a:spLocks noGrp="1"/>
          </p:cNvSpPr>
          <p:nvPr>
            <p:ph type="sldNum" sz="quarter" idx="12"/>
          </p:nvPr>
        </p:nvSpPr>
        <p:spPr/>
        <p:txBody>
          <a:bodyPr/>
          <a:lstStyle/>
          <a:p>
            <a:fld id="{F843B75B-4F6C-48E1-9C5E-DCB67E70B3C5}" type="slidenum">
              <a:rPr lang="en-SG" smtClean="0"/>
              <a:t>‹#›</a:t>
            </a:fld>
            <a:endParaRPr lang="en-SG"/>
          </a:p>
        </p:txBody>
      </p:sp>
    </p:spTree>
    <p:extLst>
      <p:ext uri="{BB962C8B-B14F-4D97-AF65-F5344CB8AC3E}">
        <p14:creationId xmlns:p14="http://schemas.microsoft.com/office/powerpoint/2010/main" val="3172943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BCCEC6-9012-9137-4EB5-06D1F2CFAFF3}"/>
              </a:ext>
            </a:extLst>
          </p:cNvPr>
          <p:cNvSpPr>
            <a:spLocks noGrp="1"/>
          </p:cNvSpPr>
          <p:nvPr>
            <p:ph type="dt" sz="half" idx="10"/>
          </p:nvPr>
        </p:nvSpPr>
        <p:spPr/>
        <p:txBody>
          <a:bodyPr/>
          <a:lstStyle/>
          <a:p>
            <a:fld id="{CF7EE221-79F8-45E6-9C91-3FD538EB1912}" type="datetimeFigureOut">
              <a:rPr lang="en-SG" smtClean="0"/>
              <a:t>8/11/2024</a:t>
            </a:fld>
            <a:endParaRPr lang="en-SG"/>
          </a:p>
        </p:txBody>
      </p:sp>
      <p:sp>
        <p:nvSpPr>
          <p:cNvPr id="3" name="Footer Placeholder 2">
            <a:extLst>
              <a:ext uri="{FF2B5EF4-FFF2-40B4-BE49-F238E27FC236}">
                <a16:creationId xmlns:a16="http://schemas.microsoft.com/office/drawing/2014/main" id="{DCC803C8-F800-0B2F-E9CD-77E4D5469E7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5F7B3CA-5024-A7AA-CA57-C108ECF992AE}"/>
              </a:ext>
            </a:extLst>
          </p:cNvPr>
          <p:cNvSpPr>
            <a:spLocks noGrp="1"/>
          </p:cNvSpPr>
          <p:nvPr>
            <p:ph type="sldNum" sz="quarter" idx="12"/>
          </p:nvPr>
        </p:nvSpPr>
        <p:spPr/>
        <p:txBody>
          <a:bodyPr/>
          <a:lstStyle/>
          <a:p>
            <a:fld id="{F843B75B-4F6C-48E1-9C5E-DCB67E70B3C5}" type="slidenum">
              <a:rPr lang="en-SG" smtClean="0"/>
              <a:t>‹#›</a:t>
            </a:fld>
            <a:endParaRPr lang="en-SG"/>
          </a:p>
        </p:txBody>
      </p:sp>
    </p:spTree>
    <p:extLst>
      <p:ext uri="{BB962C8B-B14F-4D97-AF65-F5344CB8AC3E}">
        <p14:creationId xmlns:p14="http://schemas.microsoft.com/office/powerpoint/2010/main" val="229022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CD3F-AD37-0B1C-F4F0-AFF8FA8B93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94F7210A-A7AF-82C1-5F2B-F9231C483B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6B5758A9-C2FB-D090-C328-0D2592A47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AE22E4-D24E-1863-0E3A-2BC59667700B}"/>
              </a:ext>
            </a:extLst>
          </p:cNvPr>
          <p:cNvSpPr>
            <a:spLocks noGrp="1"/>
          </p:cNvSpPr>
          <p:nvPr>
            <p:ph type="dt" sz="half" idx="10"/>
          </p:nvPr>
        </p:nvSpPr>
        <p:spPr/>
        <p:txBody>
          <a:bodyPr/>
          <a:lstStyle/>
          <a:p>
            <a:fld id="{CF7EE221-79F8-45E6-9C91-3FD538EB1912}" type="datetimeFigureOut">
              <a:rPr lang="en-SG" smtClean="0"/>
              <a:t>8/11/2024</a:t>
            </a:fld>
            <a:endParaRPr lang="en-SG"/>
          </a:p>
        </p:txBody>
      </p:sp>
      <p:sp>
        <p:nvSpPr>
          <p:cNvPr id="6" name="Footer Placeholder 5">
            <a:extLst>
              <a:ext uri="{FF2B5EF4-FFF2-40B4-BE49-F238E27FC236}">
                <a16:creationId xmlns:a16="http://schemas.microsoft.com/office/drawing/2014/main" id="{25C43590-FEBC-7237-6146-55F3E4454CE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5D3CCE1-A450-1032-B628-687FB531D056}"/>
              </a:ext>
            </a:extLst>
          </p:cNvPr>
          <p:cNvSpPr>
            <a:spLocks noGrp="1"/>
          </p:cNvSpPr>
          <p:nvPr>
            <p:ph type="sldNum" sz="quarter" idx="12"/>
          </p:nvPr>
        </p:nvSpPr>
        <p:spPr/>
        <p:txBody>
          <a:bodyPr/>
          <a:lstStyle/>
          <a:p>
            <a:fld id="{F843B75B-4F6C-48E1-9C5E-DCB67E70B3C5}" type="slidenum">
              <a:rPr lang="en-SG" smtClean="0"/>
              <a:t>‹#›</a:t>
            </a:fld>
            <a:endParaRPr lang="en-SG"/>
          </a:p>
        </p:txBody>
      </p:sp>
    </p:spTree>
    <p:extLst>
      <p:ext uri="{BB962C8B-B14F-4D97-AF65-F5344CB8AC3E}">
        <p14:creationId xmlns:p14="http://schemas.microsoft.com/office/powerpoint/2010/main" val="187883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82EFE-8F06-9584-04AF-1F9EA3A14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5F8A569E-29CD-8A87-8F6B-0A778B0AD5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4F531488-F665-DA76-91AB-66BB3A7E3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6D1306-ADE6-705F-CF9A-06CD2BCFD920}"/>
              </a:ext>
            </a:extLst>
          </p:cNvPr>
          <p:cNvSpPr>
            <a:spLocks noGrp="1"/>
          </p:cNvSpPr>
          <p:nvPr>
            <p:ph type="dt" sz="half" idx="10"/>
          </p:nvPr>
        </p:nvSpPr>
        <p:spPr/>
        <p:txBody>
          <a:bodyPr/>
          <a:lstStyle/>
          <a:p>
            <a:fld id="{CF7EE221-79F8-45E6-9C91-3FD538EB1912}" type="datetimeFigureOut">
              <a:rPr lang="en-SG" smtClean="0"/>
              <a:t>8/11/2024</a:t>
            </a:fld>
            <a:endParaRPr lang="en-SG"/>
          </a:p>
        </p:txBody>
      </p:sp>
      <p:sp>
        <p:nvSpPr>
          <p:cNvPr id="6" name="Footer Placeholder 5">
            <a:extLst>
              <a:ext uri="{FF2B5EF4-FFF2-40B4-BE49-F238E27FC236}">
                <a16:creationId xmlns:a16="http://schemas.microsoft.com/office/drawing/2014/main" id="{02276F38-4BB7-9682-9BB3-F9657DAA6B5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7FD5BBE-9494-82FC-8F15-7A559633DA70}"/>
              </a:ext>
            </a:extLst>
          </p:cNvPr>
          <p:cNvSpPr>
            <a:spLocks noGrp="1"/>
          </p:cNvSpPr>
          <p:nvPr>
            <p:ph type="sldNum" sz="quarter" idx="12"/>
          </p:nvPr>
        </p:nvSpPr>
        <p:spPr/>
        <p:txBody>
          <a:bodyPr/>
          <a:lstStyle/>
          <a:p>
            <a:fld id="{F843B75B-4F6C-48E1-9C5E-DCB67E70B3C5}" type="slidenum">
              <a:rPr lang="en-SG" smtClean="0"/>
              <a:t>‹#›</a:t>
            </a:fld>
            <a:endParaRPr lang="en-SG"/>
          </a:p>
        </p:txBody>
      </p:sp>
    </p:spTree>
    <p:extLst>
      <p:ext uri="{BB962C8B-B14F-4D97-AF65-F5344CB8AC3E}">
        <p14:creationId xmlns:p14="http://schemas.microsoft.com/office/powerpoint/2010/main" val="412311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4D1A92-5875-DF75-4AD3-92B1E19D3E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F0BCDC5-8DC4-D8EE-188E-2307097452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466649E-D1AF-C79B-E041-E38E17A145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EE221-79F8-45E6-9C91-3FD538EB1912}" type="datetimeFigureOut">
              <a:rPr lang="en-SG" smtClean="0"/>
              <a:t>8/11/2024</a:t>
            </a:fld>
            <a:endParaRPr lang="en-SG"/>
          </a:p>
        </p:txBody>
      </p:sp>
      <p:sp>
        <p:nvSpPr>
          <p:cNvPr id="5" name="Footer Placeholder 4">
            <a:extLst>
              <a:ext uri="{FF2B5EF4-FFF2-40B4-BE49-F238E27FC236}">
                <a16:creationId xmlns:a16="http://schemas.microsoft.com/office/drawing/2014/main" id="{4754E8CB-E37B-00E7-82AB-B64EC4B784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E4E06978-E496-28D6-96DC-2EDA6C7DE5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3B75B-4F6C-48E1-9C5E-DCB67E70B3C5}" type="slidenum">
              <a:rPr lang="en-SG" smtClean="0"/>
              <a:t>‹#›</a:t>
            </a:fld>
            <a:endParaRPr lang="en-SG"/>
          </a:p>
        </p:txBody>
      </p:sp>
    </p:spTree>
    <p:extLst>
      <p:ext uri="{BB962C8B-B14F-4D97-AF65-F5344CB8AC3E}">
        <p14:creationId xmlns:p14="http://schemas.microsoft.com/office/powerpoint/2010/main" val="2928870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models</a:t>
            </a:r>
          </a:p>
        </p:txBody>
      </p:sp>
      <p:sp>
        <p:nvSpPr>
          <p:cNvPr id="3" name="Text Placeholder 2"/>
          <p:cNvSpPr>
            <a:spLocks noGrp="1"/>
          </p:cNvSpPr>
          <p:nvPr>
            <p:ph type="body" idx="1"/>
          </p:nvPr>
        </p:nvSpPr>
        <p:spPr/>
        <p:txBody>
          <a:bodyPr/>
          <a:lstStyle/>
          <a:p>
            <a:r>
              <a:rPr lang="en-US" dirty="0">
                <a:solidFill>
                  <a:srgbClr val="C00000"/>
                </a:solidFill>
              </a:rPr>
              <a:t>How to deploy a cloud system ?</a:t>
            </a:r>
          </a:p>
        </p:txBody>
      </p:sp>
      <p:pic>
        <p:nvPicPr>
          <p:cNvPr id="4" name="Picture 6" descr="C:\Users\Andy\AppData\Local\Microsoft\Windows\Temporary Internet Files\Content.IE5\OHTRCXWF\MPj04308910000[1].jpg"/>
          <p:cNvPicPr>
            <a:picLocks noChangeAspect="1" noChangeArrowheads="1"/>
          </p:cNvPicPr>
          <p:nvPr/>
        </p:nvPicPr>
        <p:blipFill>
          <a:blip r:embed="rId2" cstate="print"/>
          <a:srcRect/>
          <a:stretch>
            <a:fillRect/>
          </a:stretch>
        </p:blipFill>
        <p:spPr bwMode="auto">
          <a:xfrm>
            <a:off x="7253957" y="239233"/>
            <a:ext cx="3185442" cy="4343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Private Cloud</a:t>
            </a:r>
          </a:p>
        </p:txBody>
      </p:sp>
      <p:sp>
        <p:nvSpPr>
          <p:cNvPr id="3" name="Content Placeholder 2"/>
          <p:cNvSpPr>
            <a:spLocks noGrp="1"/>
          </p:cNvSpPr>
          <p:nvPr>
            <p:ph idx="1"/>
          </p:nvPr>
        </p:nvSpPr>
        <p:spPr>
          <a:xfrm>
            <a:off x="1981200" y="1295400"/>
            <a:ext cx="8229600" cy="4800600"/>
          </a:xfrm>
        </p:spPr>
        <p:txBody>
          <a:bodyPr>
            <a:noAutofit/>
          </a:bodyPr>
          <a:lstStyle/>
          <a:p>
            <a:pPr marL="0" indent="0">
              <a:buNone/>
            </a:pPr>
            <a:endParaRPr lang="en-US" dirty="0"/>
          </a:p>
          <a:p>
            <a:pPr lvl="1"/>
            <a:r>
              <a:rPr lang="en-US" dirty="0"/>
              <a:t>The cloud infrastructure is operated solely for an organization. It may be managed by the organization or a third party and may exist on premise or off premise.</a:t>
            </a:r>
          </a:p>
          <a:p>
            <a:pPr lvl="1"/>
            <a:r>
              <a:rPr lang="en-US" dirty="0"/>
              <a:t>Also referred to as </a:t>
            </a:r>
            <a:r>
              <a:rPr lang="en-US" b="1" dirty="0"/>
              <a:t>internal cloud </a:t>
            </a:r>
            <a:r>
              <a:rPr lang="en-US" dirty="0"/>
              <a:t>or </a:t>
            </a:r>
            <a:r>
              <a:rPr lang="en-US" b="1" dirty="0"/>
              <a:t>on-premise cloud</a:t>
            </a:r>
            <a:r>
              <a:rPr lang="en-US" dirty="0"/>
              <a:t>, a private cloud intentionally limits access to its resources to service consumers that belong to the same organization that owns the cloud.</a:t>
            </a:r>
          </a:p>
          <a:p>
            <a:pPr lvl="1"/>
            <a:r>
              <a:rPr lang="en-US" dirty="0"/>
              <a:t>Basic characteristics :</a:t>
            </a:r>
          </a:p>
          <a:p>
            <a:pPr lvl="2"/>
            <a:r>
              <a:rPr lang="en-US" dirty="0"/>
              <a:t>Heterogeneous infrastructure</a:t>
            </a:r>
          </a:p>
          <a:p>
            <a:pPr lvl="2"/>
            <a:r>
              <a:rPr lang="en-US" dirty="0"/>
              <a:t>Customized and tailored policies</a:t>
            </a:r>
          </a:p>
          <a:p>
            <a:pPr lvl="2"/>
            <a:r>
              <a:rPr lang="en-US" dirty="0"/>
              <a:t>Dedicated resources</a:t>
            </a:r>
          </a:p>
          <a:p>
            <a:pPr lvl="2"/>
            <a:r>
              <a:rPr lang="en-US" dirty="0"/>
              <a:t>In-house infrastructure</a:t>
            </a:r>
          </a:p>
          <a:p>
            <a:pPr lvl="2"/>
            <a:r>
              <a:rPr lang="en-US" dirty="0"/>
              <a:t>End-to-end control </a:t>
            </a:r>
          </a:p>
        </p:txBody>
      </p:sp>
      <p:pic>
        <p:nvPicPr>
          <p:cNvPr id="2050" name="Picture 2"/>
          <p:cNvPicPr>
            <a:picLocks noChangeAspect="1" noChangeArrowheads="1"/>
          </p:cNvPicPr>
          <p:nvPr/>
        </p:nvPicPr>
        <p:blipFill>
          <a:blip r:embed="rId2" cstate="print"/>
          <a:srcRect/>
          <a:stretch>
            <a:fillRect/>
          </a:stretch>
        </p:blipFill>
        <p:spPr bwMode="auto">
          <a:xfrm>
            <a:off x="7248600" y="3810000"/>
            <a:ext cx="3120776" cy="288680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09A3-2199-9419-EFAC-D46CF3CBA2D9}"/>
              </a:ext>
            </a:extLst>
          </p:cNvPr>
          <p:cNvSpPr>
            <a:spLocks noGrp="1"/>
          </p:cNvSpPr>
          <p:nvPr>
            <p:ph type="title"/>
          </p:nvPr>
        </p:nvSpPr>
        <p:spPr/>
        <p:txBody>
          <a:bodyPr/>
          <a:lstStyle/>
          <a:p>
            <a:r>
              <a:rPr lang="en-SG" dirty="0"/>
              <a:t>Reasons for using Private Cloud</a:t>
            </a:r>
          </a:p>
        </p:txBody>
      </p:sp>
      <p:sp>
        <p:nvSpPr>
          <p:cNvPr id="3" name="Content Placeholder 2">
            <a:extLst>
              <a:ext uri="{FF2B5EF4-FFF2-40B4-BE49-F238E27FC236}">
                <a16:creationId xmlns:a16="http://schemas.microsoft.com/office/drawing/2014/main" id="{00B4E85A-1FFC-C12A-B4E8-5BB5EDFB7499}"/>
              </a:ext>
            </a:extLst>
          </p:cNvPr>
          <p:cNvSpPr>
            <a:spLocks noGrp="1"/>
          </p:cNvSpPr>
          <p:nvPr>
            <p:ph idx="1"/>
          </p:nvPr>
        </p:nvSpPr>
        <p:spPr/>
        <p:txBody>
          <a:bodyPr>
            <a:normAutofit fontScale="70000" lnSpcReduction="20000"/>
          </a:bodyPr>
          <a:lstStyle/>
          <a:p>
            <a:r>
              <a:rPr lang="en-SG" dirty="0"/>
              <a:t>In the case of public clouds, the provider is in control of the infrastructure and, eventually, of the customers’ core logic and sensitive data.</a:t>
            </a:r>
          </a:p>
          <a:p>
            <a:r>
              <a:rPr lang="en-SG" dirty="0"/>
              <a:t> Even though there could be regulatory procedure in place that guarantees fair management and respect of the customer’s privacy, this condition can still be perceived as a threat or as an unacceptable risk that some organizations are not willing to take. </a:t>
            </a:r>
          </a:p>
          <a:p>
            <a:r>
              <a:rPr lang="en-SG" dirty="0"/>
              <a:t>In particular, institutions such as government and military agencies will not consider public clouds as an option for processing or storing their sensitive data. </a:t>
            </a:r>
          </a:p>
          <a:p>
            <a:r>
              <a:rPr lang="en-SG" dirty="0"/>
              <a:t>The risk of a breach in the security infrastructure of the provider could expose such information to others; this could simply be considered unacceptable.</a:t>
            </a:r>
          </a:p>
          <a:p>
            <a:r>
              <a:rPr lang="en-SG" dirty="0"/>
              <a:t>In other cases, the loss of control of where your virtual IT infrastructure resides could open the way to other problematic situations. </a:t>
            </a:r>
          </a:p>
          <a:p>
            <a:r>
              <a:rPr lang="en-SG" dirty="0"/>
              <a:t>More precisely, the geographical location of a </a:t>
            </a:r>
            <a:r>
              <a:rPr lang="en-SG" dirty="0" err="1"/>
              <a:t>datacenter</a:t>
            </a:r>
            <a:r>
              <a:rPr lang="en-SG" dirty="0"/>
              <a:t> generally determines the regulations that are applied to management of digital information.</a:t>
            </a:r>
          </a:p>
          <a:p>
            <a:r>
              <a:rPr lang="en-SG" dirty="0"/>
              <a:t> As a result, according to the specific location of data, some sensitive information can be made accessible to government agencies or even considered outside the law if processed with specific cryptographic techniques</a:t>
            </a:r>
          </a:p>
        </p:txBody>
      </p:sp>
    </p:spTree>
    <p:extLst>
      <p:ext uri="{BB962C8B-B14F-4D97-AF65-F5344CB8AC3E}">
        <p14:creationId xmlns:p14="http://schemas.microsoft.com/office/powerpoint/2010/main" val="1444603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EE3E-5061-D281-C230-BF03B1014F86}"/>
              </a:ext>
            </a:extLst>
          </p:cNvPr>
          <p:cNvSpPr>
            <a:spLocks noGrp="1"/>
          </p:cNvSpPr>
          <p:nvPr>
            <p:ph type="title"/>
          </p:nvPr>
        </p:nvSpPr>
        <p:spPr/>
        <p:txBody>
          <a:bodyPr/>
          <a:lstStyle/>
          <a:p>
            <a:r>
              <a:rPr lang="en-SG" dirty="0"/>
              <a:t>Reasons for using Private Cloud</a:t>
            </a:r>
          </a:p>
        </p:txBody>
      </p:sp>
      <p:sp>
        <p:nvSpPr>
          <p:cNvPr id="3" name="Content Placeholder 2">
            <a:extLst>
              <a:ext uri="{FF2B5EF4-FFF2-40B4-BE49-F238E27FC236}">
                <a16:creationId xmlns:a16="http://schemas.microsoft.com/office/drawing/2014/main" id="{7201B399-4324-EF4D-F34F-131A805CDBE4}"/>
              </a:ext>
            </a:extLst>
          </p:cNvPr>
          <p:cNvSpPr>
            <a:spLocks noGrp="1"/>
          </p:cNvSpPr>
          <p:nvPr>
            <p:ph idx="1"/>
          </p:nvPr>
        </p:nvSpPr>
        <p:spPr/>
        <p:txBody>
          <a:bodyPr>
            <a:normAutofit fontScale="92500" lnSpcReduction="20000"/>
          </a:bodyPr>
          <a:lstStyle/>
          <a:p>
            <a:r>
              <a:rPr lang="en-SG" dirty="0"/>
              <a:t>Finally, existing enterprises that have large computing infrastructures or large installed bases of software do not simply want to switch to public clouds, but they use the existing IT resources and optimize their revenue.</a:t>
            </a:r>
          </a:p>
          <a:p>
            <a:r>
              <a:rPr lang="en-SG" dirty="0"/>
              <a:t> All these aspects make the use of a public computing infrastructure not always possible.</a:t>
            </a:r>
          </a:p>
          <a:p>
            <a:r>
              <a:rPr lang="en-SG" dirty="0"/>
              <a:t> Yet the general idea supported by the cloud computing vision can still be attractive. </a:t>
            </a:r>
          </a:p>
          <a:p>
            <a:r>
              <a:rPr lang="en-SG" dirty="0"/>
              <a:t>More specifically, having an infrastructure able to deliver IT services on demand can still be a winning solution, even when implemented within the private premises of an institution. </a:t>
            </a:r>
          </a:p>
          <a:p>
            <a:r>
              <a:rPr lang="en-SG" dirty="0"/>
              <a:t>This idea led to the diffusion of private clouds, which are similar to public clouds, but their resource-provisioning model is limited within the boundaries of an organization.</a:t>
            </a:r>
          </a:p>
        </p:txBody>
      </p:sp>
    </p:spTree>
    <p:extLst>
      <p:ext uri="{BB962C8B-B14F-4D97-AF65-F5344CB8AC3E}">
        <p14:creationId xmlns:p14="http://schemas.microsoft.com/office/powerpoint/2010/main" val="171968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F1FEB-82C4-A248-7352-93CE054ED13D}"/>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929FDF2-B7D0-F151-B18E-F5F0ED3668EC}"/>
              </a:ext>
            </a:extLst>
          </p:cNvPr>
          <p:cNvSpPr>
            <a:spLocks noGrp="1"/>
          </p:cNvSpPr>
          <p:nvPr>
            <p:ph idx="1"/>
          </p:nvPr>
        </p:nvSpPr>
        <p:spPr/>
        <p:txBody>
          <a:bodyPr>
            <a:normAutofit fontScale="92500" lnSpcReduction="20000"/>
          </a:bodyPr>
          <a:lstStyle/>
          <a:p>
            <a:r>
              <a:rPr lang="en-SG" dirty="0"/>
              <a:t>Private clouds are virtual distributed systems that rely on a private infrastructure and provide internal users with dynamic provisioning of computing resources.</a:t>
            </a:r>
          </a:p>
          <a:p>
            <a:r>
              <a:rPr lang="en-SG" dirty="0"/>
              <a:t> Instead of a pay-as-you-go model as in public clouds, there could be other schemes in place, taking into account the usage of the cloud and proportionally billing the different departments or sections of an enterprise. </a:t>
            </a:r>
          </a:p>
          <a:p>
            <a:r>
              <a:rPr lang="en-SG" dirty="0"/>
              <a:t>Private clouds have the advantage of keeping the core business operations in-house by relying on the existing IT infrastructure.</a:t>
            </a:r>
          </a:p>
          <a:p>
            <a:r>
              <a:rPr lang="en-SG" dirty="0"/>
              <a:t>In this scenario, security concerns are less critical, since sensitive information does not flow out of the private infrastructure. </a:t>
            </a:r>
          </a:p>
          <a:p>
            <a:r>
              <a:rPr lang="en-SG" dirty="0"/>
              <a:t>Moreover, existing IT resources can be better utilized because the private cloud can provide services to a different range of users.</a:t>
            </a:r>
          </a:p>
        </p:txBody>
      </p:sp>
    </p:spTree>
    <p:extLst>
      <p:ext uri="{BB962C8B-B14F-4D97-AF65-F5344CB8AC3E}">
        <p14:creationId xmlns:p14="http://schemas.microsoft.com/office/powerpoint/2010/main" val="3646077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C136E7-0567-A3BA-0C91-37B31C32419B}"/>
              </a:ext>
            </a:extLst>
          </p:cNvPr>
          <p:cNvSpPr>
            <a:spLocks noGrp="1"/>
          </p:cNvSpPr>
          <p:nvPr>
            <p:ph type="title"/>
          </p:nvPr>
        </p:nvSpPr>
        <p:spPr/>
        <p:txBody>
          <a:bodyPr/>
          <a:lstStyle/>
          <a:p>
            <a:r>
              <a:rPr lang="en-SG" dirty="0"/>
              <a:t>How to Implement Private Cloud</a:t>
            </a:r>
          </a:p>
        </p:txBody>
      </p:sp>
      <p:sp>
        <p:nvSpPr>
          <p:cNvPr id="5" name="Content Placeholder 4">
            <a:extLst>
              <a:ext uri="{FF2B5EF4-FFF2-40B4-BE49-F238E27FC236}">
                <a16:creationId xmlns:a16="http://schemas.microsoft.com/office/drawing/2014/main" id="{D85AB5EE-259D-AEC5-30B9-17EAB2ECC697}"/>
              </a:ext>
            </a:extLst>
          </p:cNvPr>
          <p:cNvSpPr>
            <a:spLocks noGrp="1"/>
          </p:cNvSpPr>
          <p:nvPr>
            <p:ph sz="half" idx="1"/>
          </p:nvPr>
        </p:nvSpPr>
        <p:spPr/>
        <p:txBody>
          <a:bodyPr>
            <a:normAutofit fontScale="62500" lnSpcReduction="20000"/>
          </a:bodyPr>
          <a:lstStyle/>
          <a:p>
            <a:r>
              <a:rPr lang="en-SG" dirty="0"/>
              <a:t>Different options can be adopted to implement private clouds. </a:t>
            </a:r>
          </a:p>
          <a:p>
            <a:r>
              <a:rPr lang="en-SG" dirty="0"/>
              <a:t>Figure  provides a comprehensive view of the solutions together with some reference to the most popular software used to deploy private clouds. </a:t>
            </a:r>
          </a:p>
          <a:p>
            <a:r>
              <a:rPr lang="en-SG" dirty="0"/>
              <a:t>At the bottom layer of the software stack, </a:t>
            </a:r>
            <a:r>
              <a:rPr lang="en-SG" dirty="0">
                <a:solidFill>
                  <a:schemeClr val="accent1"/>
                </a:solidFill>
              </a:rPr>
              <a:t>virtual machine technologies</a:t>
            </a:r>
            <a:r>
              <a:rPr lang="en-SG" dirty="0"/>
              <a:t> such as Xen, KVM , and VMware serve as the foundations of the cloud. </a:t>
            </a:r>
          </a:p>
          <a:p>
            <a:r>
              <a:rPr lang="en-SG" b="1" dirty="0">
                <a:solidFill>
                  <a:schemeClr val="accent1"/>
                </a:solidFill>
              </a:rPr>
              <a:t>Virtual machine management technologies</a:t>
            </a:r>
            <a:r>
              <a:rPr lang="en-SG" dirty="0"/>
              <a:t> such as VMware </a:t>
            </a:r>
            <a:r>
              <a:rPr lang="en-SG" dirty="0" err="1"/>
              <a:t>vCloud</a:t>
            </a:r>
            <a:r>
              <a:rPr lang="en-SG" dirty="0"/>
              <a:t>, Eucalyptus , and </a:t>
            </a:r>
            <a:r>
              <a:rPr lang="en-SG" dirty="0" err="1"/>
              <a:t>OpenNebula</a:t>
            </a:r>
            <a:r>
              <a:rPr lang="en-SG" dirty="0"/>
              <a:t>  can be used to control the virtual infrastructure and provide an IaaS solution.</a:t>
            </a:r>
          </a:p>
          <a:p>
            <a:r>
              <a:rPr lang="en-SG" dirty="0"/>
              <a:t>VMware </a:t>
            </a:r>
            <a:r>
              <a:rPr lang="en-SG" dirty="0" err="1"/>
              <a:t>vCloud</a:t>
            </a:r>
            <a:r>
              <a:rPr lang="en-SG" dirty="0"/>
              <a:t> is a proprietary solution, but Eucalyptus provides full compatibility with Amazon Web Services interfaces and supports different virtual machine technologies such as Xen, KVM, and VMware.</a:t>
            </a:r>
          </a:p>
        </p:txBody>
      </p:sp>
      <p:pic>
        <p:nvPicPr>
          <p:cNvPr id="8" name="Content Placeholder 7">
            <a:extLst>
              <a:ext uri="{FF2B5EF4-FFF2-40B4-BE49-F238E27FC236}">
                <a16:creationId xmlns:a16="http://schemas.microsoft.com/office/drawing/2014/main" id="{471A9B31-61B0-7615-2215-91611BBDC06A}"/>
              </a:ext>
            </a:extLst>
          </p:cNvPr>
          <p:cNvPicPr>
            <a:picLocks noGrp="1" noChangeAspect="1"/>
          </p:cNvPicPr>
          <p:nvPr>
            <p:ph sz="half" idx="2"/>
          </p:nvPr>
        </p:nvPicPr>
        <p:blipFill>
          <a:blip r:embed="rId2"/>
          <a:stretch>
            <a:fillRect/>
          </a:stretch>
        </p:blipFill>
        <p:spPr>
          <a:xfrm>
            <a:off x="6172200" y="2062717"/>
            <a:ext cx="5181600" cy="3467114"/>
          </a:xfrm>
        </p:spPr>
      </p:pic>
    </p:spTree>
    <p:extLst>
      <p:ext uri="{BB962C8B-B14F-4D97-AF65-F5344CB8AC3E}">
        <p14:creationId xmlns:p14="http://schemas.microsoft.com/office/powerpoint/2010/main" val="2796432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5045-6E90-D0BE-D2E4-525DEFF5E07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24060D6E-7DCE-34F8-7890-287760AF1D01}"/>
              </a:ext>
            </a:extLst>
          </p:cNvPr>
          <p:cNvSpPr>
            <a:spLocks noGrp="1"/>
          </p:cNvSpPr>
          <p:nvPr>
            <p:ph sz="half" idx="1"/>
          </p:nvPr>
        </p:nvSpPr>
        <p:spPr/>
        <p:txBody>
          <a:bodyPr>
            <a:normAutofit fontScale="62500" lnSpcReduction="20000"/>
          </a:bodyPr>
          <a:lstStyle/>
          <a:p>
            <a:r>
              <a:rPr lang="en-SG" b="1" dirty="0">
                <a:solidFill>
                  <a:schemeClr val="accent1"/>
                </a:solidFill>
              </a:rPr>
              <a:t>PaaS solutions can provide an additional layer and deliver a high level service for private clouds.</a:t>
            </a:r>
          </a:p>
          <a:p>
            <a:r>
              <a:rPr lang="en-SG" dirty="0"/>
              <a:t>Among the options available for private deployment of clouds we can consider </a:t>
            </a:r>
            <a:r>
              <a:rPr lang="en-SG" dirty="0" err="1"/>
              <a:t>DataSynapse</a:t>
            </a:r>
            <a:r>
              <a:rPr lang="en-SG" dirty="0"/>
              <a:t>, </a:t>
            </a:r>
            <a:r>
              <a:rPr lang="en-SG" dirty="0" err="1"/>
              <a:t>Zimory</a:t>
            </a:r>
            <a:r>
              <a:rPr lang="en-SG" dirty="0"/>
              <a:t> Pools, </a:t>
            </a:r>
            <a:r>
              <a:rPr lang="en-SG" dirty="0" err="1"/>
              <a:t>Elastra</a:t>
            </a:r>
            <a:r>
              <a:rPr lang="en-SG" dirty="0"/>
              <a:t>, and Aneka.</a:t>
            </a:r>
          </a:p>
          <a:p>
            <a:r>
              <a:rPr lang="en-SG" dirty="0">
                <a:solidFill>
                  <a:srgbClr val="FF0000"/>
                </a:solidFill>
              </a:rPr>
              <a:t> </a:t>
            </a:r>
            <a:r>
              <a:rPr lang="en-SG" dirty="0" err="1">
                <a:solidFill>
                  <a:srgbClr val="FF0000"/>
                </a:solidFill>
              </a:rPr>
              <a:t>DataSynapse</a:t>
            </a:r>
            <a:r>
              <a:rPr lang="en-SG" dirty="0"/>
              <a:t> is a global provider of application virtualization software. By relying on the VMware virtualization technology, </a:t>
            </a:r>
            <a:r>
              <a:rPr lang="en-SG" dirty="0" err="1"/>
              <a:t>DataSynapse</a:t>
            </a:r>
            <a:r>
              <a:rPr lang="en-SG" dirty="0"/>
              <a:t> provides a flexible environment for building private clouds on top of </a:t>
            </a:r>
            <a:r>
              <a:rPr lang="en-SG" dirty="0" err="1"/>
              <a:t>datacenters</a:t>
            </a:r>
            <a:r>
              <a:rPr lang="en-SG" dirty="0"/>
              <a:t>.</a:t>
            </a:r>
          </a:p>
          <a:p>
            <a:r>
              <a:rPr lang="en-SG" dirty="0">
                <a:solidFill>
                  <a:srgbClr val="FF0000"/>
                </a:solidFill>
              </a:rPr>
              <a:t>Aneka</a:t>
            </a:r>
            <a:r>
              <a:rPr lang="en-SG" dirty="0"/>
              <a:t> is a software development platform that can be used to deploy a cloud infrastructure on top of heterogeneous hardware: </a:t>
            </a:r>
            <a:r>
              <a:rPr lang="en-SG" dirty="0" err="1"/>
              <a:t>datacenters</a:t>
            </a:r>
            <a:r>
              <a:rPr lang="en-SG" dirty="0"/>
              <a:t>, clusters, and desktop grids.</a:t>
            </a:r>
          </a:p>
          <a:p>
            <a:r>
              <a:rPr lang="en-SG" dirty="0"/>
              <a:t> It provides a pluggable service-oriented architecture that’s mainly devoted to supporting the execution of distributed applications with different programming models: bag of tasks, MapReduce, and others.</a:t>
            </a:r>
          </a:p>
        </p:txBody>
      </p:sp>
      <p:pic>
        <p:nvPicPr>
          <p:cNvPr id="5" name="Content Placeholder 7">
            <a:extLst>
              <a:ext uri="{FF2B5EF4-FFF2-40B4-BE49-F238E27FC236}">
                <a16:creationId xmlns:a16="http://schemas.microsoft.com/office/drawing/2014/main" id="{773582A9-D93C-993F-097B-2E7CF3FD9578}"/>
              </a:ext>
            </a:extLst>
          </p:cNvPr>
          <p:cNvPicPr>
            <a:picLocks noGrp="1" noChangeAspect="1"/>
          </p:cNvPicPr>
          <p:nvPr>
            <p:ph sz="half" idx="2"/>
          </p:nvPr>
        </p:nvPicPr>
        <p:blipFill>
          <a:blip r:embed="rId2"/>
          <a:stretch>
            <a:fillRect/>
          </a:stretch>
        </p:blipFill>
        <p:spPr>
          <a:xfrm>
            <a:off x="6172200" y="2020187"/>
            <a:ext cx="5181600" cy="4156776"/>
          </a:xfrm>
        </p:spPr>
      </p:pic>
    </p:spTree>
    <p:extLst>
      <p:ext uri="{BB962C8B-B14F-4D97-AF65-F5344CB8AC3E}">
        <p14:creationId xmlns:p14="http://schemas.microsoft.com/office/powerpoint/2010/main" val="797737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E6F8-8AC2-ADB0-11BE-B9765FFA47AD}"/>
              </a:ext>
            </a:extLst>
          </p:cNvPr>
          <p:cNvSpPr>
            <a:spLocks noGrp="1"/>
          </p:cNvSpPr>
          <p:nvPr>
            <p:ph type="title"/>
          </p:nvPr>
        </p:nvSpPr>
        <p:spPr/>
        <p:txBody>
          <a:bodyPr/>
          <a:lstStyle/>
          <a:p>
            <a:r>
              <a:rPr lang="en-US" dirty="0"/>
              <a:t>Characteristics</a:t>
            </a:r>
          </a:p>
        </p:txBody>
      </p:sp>
      <p:sp>
        <p:nvSpPr>
          <p:cNvPr id="5" name="Content Placeholder 4">
            <a:extLst>
              <a:ext uri="{FF2B5EF4-FFF2-40B4-BE49-F238E27FC236}">
                <a16:creationId xmlns:a16="http://schemas.microsoft.com/office/drawing/2014/main" id="{507CD55F-015E-BC57-48FC-901867D4BEC7}"/>
              </a:ext>
            </a:extLst>
          </p:cNvPr>
          <p:cNvSpPr>
            <a:spLocks noGrp="1"/>
          </p:cNvSpPr>
          <p:nvPr>
            <p:ph idx="1"/>
          </p:nvPr>
        </p:nvSpPr>
        <p:spPr/>
        <p:txBody>
          <a:bodyPr>
            <a:normAutofit fontScale="92500" lnSpcReduction="10000"/>
          </a:bodyPr>
          <a:lstStyle/>
          <a:p>
            <a:r>
              <a:rPr lang="en-US" b="1" i="0" dirty="0">
                <a:solidFill>
                  <a:srgbClr val="374151"/>
                </a:solidFill>
                <a:effectLst/>
                <a:latin typeface="Söhne"/>
              </a:rPr>
              <a:t>Dedicated Resources</a:t>
            </a:r>
            <a:r>
              <a:rPr lang="en-US" b="0" i="0" dirty="0">
                <a:solidFill>
                  <a:srgbClr val="374151"/>
                </a:solidFill>
                <a:effectLst/>
                <a:latin typeface="Söhne"/>
              </a:rPr>
              <a:t>: </a:t>
            </a:r>
          </a:p>
          <a:p>
            <a:pPr lvl="1"/>
            <a:r>
              <a:rPr lang="en-US" b="0" i="0" dirty="0">
                <a:solidFill>
                  <a:srgbClr val="374151"/>
                </a:solidFill>
                <a:effectLst/>
                <a:latin typeface="Söhne"/>
              </a:rPr>
              <a:t>Private clouds offer dedicated computing resources, including servers, storage, and networking, to a single organization. </a:t>
            </a:r>
          </a:p>
          <a:p>
            <a:pPr lvl="1"/>
            <a:r>
              <a:rPr lang="en-US" b="0" i="0" dirty="0">
                <a:solidFill>
                  <a:srgbClr val="374151"/>
                </a:solidFill>
                <a:effectLst/>
                <a:latin typeface="Söhne"/>
              </a:rPr>
              <a:t>This ensures that the organization has exclusive control over these resources.</a:t>
            </a:r>
          </a:p>
          <a:p>
            <a:r>
              <a:rPr lang="en-US" b="1" i="0" dirty="0">
                <a:solidFill>
                  <a:srgbClr val="374151"/>
                </a:solidFill>
                <a:effectLst/>
                <a:latin typeface="Söhne"/>
              </a:rPr>
              <a:t>Isolation</a:t>
            </a:r>
            <a:r>
              <a:rPr lang="en-US" b="0" i="0" dirty="0">
                <a:solidFill>
                  <a:srgbClr val="374151"/>
                </a:solidFill>
                <a:effectLst/>
                <a:latin typeface="Söhne"/>
              </a:rPr>
              <a:t>: </a:t>
            </a:r>
          </a:p>
          <a:p>
            <a:pPr lvl="1"/>
            <a:r>
              <a:rPr lang="en-US" b="0" i="0" dirty="0">
                <a:solidFill>
                  <a:srgbClr val="374151"/>
                </a:solidFill>
                <a:effectLst/>
                <a:latin typeface="Söhne"/>
              </a:rPr>
              <a:t>Private clouds provide a high level of isolation and security.</a:t>
            </a:r>
          </a:p>
          <a:p>
            <a:pPr lvl="1"/>
            <a:r>
              <a:rPr lang="en-US" b="0" i="0" dirty="0">
                <a:solidFill>
                  <a:srgbClr val="374151"/>
                </a:solidFill>
                <a:effectLst/>
                <a:latin typeface="Söhne"/>
              </a:rPr>
              <a:t> Since the infrastructure is not shared with other organizations, the risk of data leakage and security breaches is reduced.</a:t>
            </a:r>
          </a:p>
          <a:p>
            <a:r>
              <a:rPr lang="en-US" b="1" i="0" dirty="0">
                <a:solidFill>
                  <a:srgbClr val="374151"/>
                </a:solidFill>
                <a:effectLst/>
                <a:latin typeface="Söhne"/>
              </a:rPr>
              <a:t>Customization</a:t>
            </a:r>
            <a:r>
              <a:rPr lang="en-US" b="0" i="0" dirty="0">
                <a:solidFill>
                  <a:srgbClr val="374151"/>
                </a:solidFill>
                <a:effectLst/>
                <a:latin typeface="Söhne"/>
              </a:rPr>
              <a:t>:</a:t>
            </a:r>
          </a:p>
          <a:p>
            <a:pPr lvl="1"/>
            <a:r>
              <a:rPr lang="en-US" b="0" i="0" dirty="0">
                <a:solidFill>
                  <a:srgbClr val="374151"/>
                </a:solidFill>
                <a:effectLst/>
                <a:latin typeface="Söhne"/>
              </a:rPr>
              <a:t> Organizations have greater flexibility to customize and configure their private cloud environments to meet their specific needs, including hardware, software, and security policies.</a:t>
            </a:r>
          </a:p>
          <a:p>
            <a:endParaRPr lang="en-US" dirty="0"/>
          </a:p>
        </p:txBody>
      </p:sp>
    </p:spTree>
    <p:extLst>
      <p:ext uri="{BB962C8B-B14F-4D97-AF65-F5344CB8AC3E}">
        <p14:creationId xmlns:p14="http://schemas.microsoft.com/office/powerpoint/2010/main" val="265447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5D3E3-EFC9-B247-D14E-BBD31422A7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08E7DB-CA24-71F6-6203-267D70DB1F3F}"/>
              </a:ext>
            </a:extLst>
          </p:cNvPr>
          <p:cNvSpPr>
            <a:spLocks noGrp="1"/>
          </p:cNvSpPr>
          <p:nvPr>
            <p:ph idx="1"/>
          </p:nvPr>
        </p:nvSpPr>
        <p:spPr/>
        <p:txBody>
          <a:bodyPr>
            <a:normAutofit fontScale="70000" lnSpcReduction="20000"/>
          </a:bodyPr>
          <a:lstStyle/>
          <a:p>
            <a:r>
              <a:rPr lang="en-US" b="1" i="0" dirty="0">
                <a:solidFill>
                  <a:srgbClr val="374151"/>
                </a:solidFill>
                <a:effectLst/>
                <a:latin typeface="Söhne"/>
              </a:rPr>
              <a:t>Control</a:t>
            </a:r>
            <a:r>
              <a:rPr lang="en-US" b="0" i="0" dirty="0">
                <a:solidFill>
                  <a:srgbClr val="374151"/>
                </a:solidFill>
                <a:effectLst/>
                <a:latin typeface="Söhne"/>
              </a:rPr>
              <a:t>: </a:t>
            </a:r>
          </a:p>
          <a:p>
            <a:pPr lvl="1"/>
            <a:r>
              <a:rPr lang="en-US" b="0" i="0" dirty="0">
                <a:solidFill>
                  <a:srgbClr val="374151"/>
                </a:solidFill>
                <a:effectLst/>
                <a:latin typeface="Söhne"/>
              </a:rPr>
              <a:t>Private cloud users have full control over the infrastructure and can define their own management and security policies.</a:t>
            </a:r>
          </a:p>
          <a:p>
            <a:pPr lvl="1"/>
            <a:r>
              <a:rPr lang="en-US" b="0" i="0" dirty="0">
                <a:solidFill>
                  <a:srgbClr val="374151"/>
                </a:solidFill>
                <a:effectLst/>
                <a:latin typeface="Söhne"/>
              </a:rPr>
              <a:t> This level of control is particularly important for organizations with strict regulatory compliance requirements.</a:t>
            </a:r>
          </a:p>
          <a:p>
            <a:r>
              <a:rPr lang="en-US" b="1" i="0" dirty="0">
                <a:solidFill>
                  <a:srgbClr val="374151"/>
                </a:solidFill>
                <a:effectLst/>
                <a:latin typeface="Söhne"/>
              </a:rPr>
              <a:t>Security and Compliance</a:t>
            </a:r>
            <a:r>
              <a:rPr lang="en-US" b="0" i="0" dirty="0">
                <a:solidFill>
                  <a:srgbClr val="374151"/>
                </a:solidFill>
                <a:effectLst/>
                <a:latin typeface="Söhne"/>
              </a:rPr>
              <a:t>: </a:t>
            </a:r>
          </a:p>
          <a:p>
            <a:pPr lvl="1"/>
            <a:r>
              <a:rPr lang="en-US" b="0" i="0" dirty="0">
                <a:solidFill>
                  <a:srgbClr val="374151"/>
                </a:solidFill>
                <a:effectLst/>
                <a:latin typeface="Söhne"/>
              </a:rPr>
              <a:t>Private clouds are often chosen by organizations with stringent security and compliance requirements, such as those in the healthcare, financial, or government sectors. </a:t>
            </a:r>
          </a:p>
          <a:p>
            <a:pPr lvl="1"/>
            <a:r>
              <a:rPr lang="en-US" b="0" i="0" dirty="0">
                <a:solidFill>
                  <a:srgbClr val="374151"/>
                </a:solidFill>
                <a:effectLst/>
                <a:latin typeface="Söhne"/>
              </a:rPr>
              <a:t>They can implement their own security measures and compliance standards.</a:t>
            </a:r>
          </a:p>
          <a:p>
            <a:r>
              <a:rPr lang="en-US" b="1" i="0" dirty="0">
                <a:effectLst/>
                <a:latin typeface="Söhne"/>
              </a:rPr>
              <a:t>Ownership</a:t>
            </a:r>
            <a:r>
              <a:rPr lang="en-US" b="0" i="0" dirty="0">
                <a:solidFill>
                  <a:srgbClr val="374151"/>
                </a:solidFill>
                <a:effectLst/>
                <a:latin typeface="Söhne"/>
              </a:rPr>
              <a:t>: </a:t>
            </a:r>
          </a:p>
          <a:p>
            <a:pPr lvl="1"/>
            <a:r>
              <a:rPr lang="en-US" b="0" i="0" dirty="0">
                <a:solidFill>
                  <a:srgbClr val="374151"/>
                </a:solidFill>
                <a:effectLst/>
                <a:latin typeface="Söhne"/>
              </a:rPr>
              <a:t>In the case of on-premises private clouds, the organization owns and maintains the physical hardware and infrastructure.</a:t>
            </a:r>
          </a:p>
          <a:p>
            <a:pPr lvl="1"/>
            <a:r>
              <a:rPr lang="en-US" b="0" i="0" dirty="0">
                <a:solidFill>
                  <a:srgbClr val="374151"/>
                </a:solidFill>
                <a:effectLst/>
                <a:latin typeface="Söhne"/>
              </a:rPr>
              <a:t> In hosted private clouds, a third-party provider manages the infrastructure but dedicates it exclusively to the organization.</a:t>
            </a:r>
          </a:p>
          <a:p>
            <a:r>
              <a:rPr lang="en-US" b="1" i="0" dirty="0">
                <a:effectLst/>
                <a:latin typeface="Söhne"/>
              </a:rPr>
              <a:t>Legacy System Integration</a:t>
            </a:r>
            <a:r>
              <a:rPr lang="en-US" b="0" i="0" dirty="0">
                <a:solidFill>
                  <a:srgbClr val="374151"/>
                </a:solidFill>
                <a:effectLst/>
                <a:latin typeface="Söhne"/>
              </a:rPr>
              <a:t>: </a:t>
            </a:r>
          </a:p>
          <a:p>
            <a:pPr lvl="1"/>
            <a:r>
              <a:rPr lang="en-US" b="0" i="0" dirty="0">
                <a:solidFill>
                  <a:srgbClr val="374151"/>
                </a:solidFill>
                <a:effectLst/>
                <a:latin typeface="Söhne"/>
              </a:rPr>
              <a:t>Private clouds can be used to integrate with legacy systems and applications that may not be easily migrated to a public cloud environment.</a:t>
            </a:r>
          </a:p>
          <a:p>
            <a:endParaRPr lang="en-US" dirty="0"/>
          </a:p>
        </p:txBody>
      </p:sp>
    </p:spTree>
    <p:extLst>
      <p:ext uri="{BB962C8B-B14F-4D97-AF65-F5344CB8AC3E}">
        <p14:creationId xmlns:p14="http://schemas.microsoft.com/office/powerpoint/2010/main" val="253423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vs. Private</a:t>
            </a:r>
          </a:p>
        </p:txBody>
      </p:sp>
      <p:sp>
        <p:nvSpPr>
          <p:cNvPr id="3" name="Content Placeholder 2"/>
          <p:cNvSpPr>
            <a:spLocks noGrp="1"/>
          </p:cNvSpPr>
          <p:nvPr>
            <p:ph idx="1"/>
          </p:nvPr>
        </p:nvSpPr>
        <p:spPr>
          <a:xfrm>
            <a:off x="1981200" y="1600201"/>
            <a:ext cx="8229600" cy="609600"/>
          </a:xfrm>
        </p:spPr>
        <p:txBody>
          <a:bodyPr/>
          <a:lstStyle/>
          <a:p>
            <a:r>
              <a:rPr lang="en-US" dirty="0"/>
              <a:t>Comparison :</a:t>
            </a:r>
          </a:p>
        </p:txBody>
      </p:sp>
      <p:graphicFrame>
        <p:nvGraphicFramePr>
          <p:cNvPr id="5" name="Table 4"/>
          <p:cNvGraphicFramePr>
            <a:graphicFrameLocks noGrp="1"/>
          </p:cNvGraphicFramePr>
          <p:nvPr/>
        </p:nvGraphicFramePr>
        <p:xfrm>
          <a:off x="2514600" y="2575560"/>
          <a:ext cx="7162800" cy="2225040"/>
        </p:xfrm>
        <a:graphic>
          <a:graphicData uri="http://schemas.openxmlformats.org/drawingml/2006/table">
            <a:tbl>
              <a:tblPr firstRow="1" bandRow="1">
                <a:tableStyleId>{7DF18680-E054-41AD-8BC1-D1AEF772440D}</a:tableStyleId>
              </a:tblPr>
              <a:tblGrid>
                <a:gridCol w="17526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lang="en-US" dirty="0"/>
                        <a:t>Public Cloud</a:t>
                      </a:r>
                    </a:p>
                  </a:txBody>
                  <a:tcPr/>
                </a:tc>
                <a:tc>
                  <a:txBody>
                    <a:bodyPr/>
                    <a:lstStyle/>
                    <a:p>
                      <a:r>
                        <a:rPr lang="en-US" dirty="0"/>
                        <a:t>Private Cloud</a:t>
                      </a:r>
                    </a:p>
                  </a:txBody>
                  <a:tcPr/>
                </a:tc>
                <a:extLst>
                  <a:ext uri="{0D108BD9-81ED-4DB2-BD59-A6C34878D82A}">
                    <a16:rowId xmlns:a16="http://schemas.microsoft.com/office/drawing/2014/main" val="10000"/>
                  </a:ext>
                </a:extLst>
              </a:tr>
              <a:tr h="370840">
                <a:tc>
                  <a:txBody>
                    <a:bodyPr/>
                    <a:lstStyle/>
                    <a:p>
                      <a:r>
                        <a:rPr lang="en-US" b="1" i="1" dirty="0"/>
                        <a:t>Infrastructure</a:t>
                      </a:r>
                    </a:p>
                  </a:txBody>
                  <a:tcPr anchor="ctr"/>
                </a:tc>
                <a:tc>
                  <a:txBody>
                    <a:bodyPr/>
                    <a:lstStyle/>
                    <a:p>
                      <a:pPr algn="l"/>
                      <a:r>
                        <a:rPr lang="en-US" sz="1800" i="1" kern="1200" dirty="0">
                          <a:solidFill>
                            <a:schemeClr val="tx1"/>
                          </a:solidFill>
                          <a:latin typeface="+mn-lt"/>
                          <a:ea typeface="+mn-ea"/>
                          <a:cs typeface="+mn-cs"/>
                        </a:rPr>
                        <a:t>Homogeneous </a:t>
                      </a:r>
                    </a:p>
                  </a:txBody>
                  <a:tcPr anchor="ctr"/>
                </a:tc>
                <a:tc>
                  <a:txBody>
                    <a:bodyPr/>
                    <a:lstStyle/>
                    <a:p>
                      <a:pPr algn="l"/>
                      <a:r>
                        <a:rPr lang="en-US" sz="1800" i="1" kern="1200" dirty="0">
                          <a:solidFill>
                            <a:schemeClr val="tx1"/>
                          </a:solidFill>
                          <a:latin typeface="+mn-lt"/>
                          <a:ea typeface="+mn-ea"/>
                          <a:cs typeface="+mn-cs"/>
                        </a:rPr>
                        <a:t>Heterogeneous</a:t>
                      </a:r>
                    </a:p>
                  </a:txBody>
                  <a:tcPr anchor="ctr"/>
                </a:tc>
                <a:extLst>
                  <a:ext uri="{0D108BD9-81ED-4DB2-BD59-A6C34878D82A}">
                    <a16:rowId xmlns:a16="http://schemas.microsoft.com/office/drawing/2014/main" val="10001"/>
                  </a:ext>
                </a:extLst>
              </a:tr>
              <a:tr h="370840">
                <a:tc>
                  <a:txBody>
                    <a:bodyPr/>
                    <a:lstStyle/>
                    <a:p>
                      <a:r>
                        <a:rPr lang="en-US" b="1" i="1" dirty="0"/>
                        <a:t>Policy Model</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latin typeface="+mn-lt"/>
                          <a:ea typeface="+mn-ea"/>
                          <a:cs typeface="+mn-cs"/>
                        </a:rPr>
                        <a:t>Common defined</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tx1"/>
                          </a:solidFill>
                          <a:latin typeface="+mn-lt"/>
                          <a:ea typeface="+mn-ea"/>
                          <a:cs typeface="+mn-cs"/>
                        </a:rPr>
                        <a:t>Customized &amp; Tailored </a:t>
                      </a:r>
                    </a:p>
                  </a:txBody>
                  <a:tcPr anchor="ctr"/>
                </a:tc>
                <a:extLst>
                  <a:ext uri="{0D108BD9-81ED-4DB2-BD59-A6C34878D82A}">
                    <a16:rowId xmlns:a16="http://schemas.microsoft.com/office/drawing/2014/main" val="10002"/>
                  </a:ext>
                </a:extLst>
              </a:tr>
              <a:tr h="370840">
                <a:tc>
                  <a:txBody>
                    <a:bodyPr/>
                    <a:lstStyle/>
                    <a:p>
                      <a:r>
                        <a:rPr lang="en-US" b="1" i="1" dirty="0"/>
                        <a:t>Resource Model</a:t>
                      </a:r>
                    </a:p>
                  </a:txBody>
                  <a:tcPr anchor="ctr"/>
                </a:tc>
                <a:tc>
                  <a:txBody>
                    <a:bodyPr/>
                    <a:lstStyle/>
                    <a:p>
                      <a:pPr algn="l"/>
                      <a:r>
                        <a:rPr lang="en-US" sz="1800" i="1" kern="1200" dirty="0">
                          <a:solidFill>
                            <a:schemeClr val="tx1"/>
                          </a:solidFill>
                          <a:latin typeface="+mn-lt"/>
                          <a:ea typeface="+mn-ea"/>
                          <a:cs typeface="+mn-cs"/>
                        </a:rPr>
                        <a:t>Shared &amp; Multi-tenant</a:t>
                      </a:r>
                    </a:p>
                  </a:txBody>
                  <a:tcPr anchor="ctr"/>
                </a:tc>
                <a:tc>
                  <a:txBody>
                    <a:bodyPr/>
                    <a:lstStyle/>
                    <a:p>
                      <a:pPr algn="l"/>
                      <a:r>
                        <a:rPr lang="en-US" sz="1800" i="1" kern="1200" dirty="0">
                          <a:solidFill>
                            <a:schemeClr val="tx1"/>
                          </a:solidFill>
                          <a:latin typeface="+mn-lt"/>
                          <a:ea typeface="+mn-ea"/>
                          <a:cs typeface="+mn-cs"/>
                        </a:rPr>
                        <a:t>Dedicated</a:t>
                      </a:r>
                    </a:p>
                  </a:txBody>
                  <a:tcPr anchor="ctr"/>
                </a:tc>
                <a:extLst>
                  <a:ext uri="{0D108BD9-81ED-4DB2-BD59-A6C34878D82A}">
                    <a16:rowId xmlns:a16="http://schemas.microsoft.com/office/drawing/2014/main" val="10003"/>
                  </a:ext>
                </a:extLst>
              </a:tr>
              <a:tr h="370840">
                <a:tc>
                  <a:txBody>
                    <a:bodyPr/>
                    <a:lstStyle/>
                    <a:p>
                      <a:r>
                        <a:rPr lang="en-US" b="1" i="1" dirty="0"/>
                        <a:t>Cost Model</a:t>
                      </a:r>
                    </a:p>
                  </a:txBody>
                  <a:tcPr anchor="ctr"/>
                </a:tc>
                <a:tc>
                  <a:txBody>
                    <a:bodyPr/>
                    <a:lstStyle/>
                    <a:p>
                      <a:pPr algn="l"/>
                      <a:r>
                        <a:rPr lang="en-US" sz="1800" i="1" kern="1200" dirty="0">
                          <a:solidFill>
                            <a:schemeClr val="tx1"/>
                          </a:solidFill>
                          <a:latin typeface="+mn-lt"/>
                          <a:ea typeface="+mn-ea"/>
                          <a:cs typeface="+mn-cs"/>
                        </a:rPr>
                        <a:t>Operational</a:t>
                      </a:r>
                      <a:r>
                        <a:rPr lang="en-US" sz="1800" i="1" kern="1200" baseline="0" dirty="0">
                          <a:solidFill>
                            <a:schemeClr val="tx1"/>
                          </a:solidFill>
                          <a:latin typeface="+mn-lt"/>
                          <a:ea typeface="+mn-ea"/>
                          <a:cs typeface="+mn-cs"/>
                        </a:rPr>
                        <a:t> expenditure</a:t>
                      </a:r>
                      <a:endParaRPr lang="en-US" sz="1800" i="1" kern="1200" dirty="0">
                        <a:solidFill>
                          <a:schemeClr val="tx1"/>
                        </a:solidFill>
                        <a:latin typeface="+mn-lt"/>
                        <a:ea typeface="+mn-ea"/>
                        <a:cs typeface="+mn-cs"/>
                      </a:endParaRPr>
                    </a:p>
                  </a:txBody>
                  <a:tcPr anchor="ctr"/>
                </a:tc>
                <a:tc>
                  <a:txBody>
                    <a:bodyPr/>
                    <a:lstStyle/>
                    <a:p>
                      <a:pPr algn="l"/>
                      <a:r>
                        <a:rPr lang="en-US" sz="1800" i="1" kern="1200" dirty="0">
                          <a:solidFill>
                            <a:schemeClr val="tx1"/>
                          </a:solidFill>
                          <a:latin typeface="+mn-lt"/>
                          <a:ea typeface="+mn-ea"/>
                          <a:cs typeface="+mn-cs"/>
                        </a:rPr>
                        <a:t>Capital</a:t>
                      </a:r>
                      <a:r>
                        <a:rPr lang="en-US" sz="1800" i="1" kern="1200" baseline="0" dirty="0">
                          <a:solidFill>
                            <a:schemeClr val="tx1"/>
                          </a:solidFill>
                          <a:latin typeface="+mn-lt"/>
                          <a:ea typeface="+mn-ea"/>
                          <a:cs typeface="+mn-cs"/>
                        </a:rPr>
                        <a:t> expenditure</a:t>
                      </a:r>
                      <a:endParaRPr lang="en-US" sz="1800" i="1" kern="1200" dirty="0">
                        <a:solidFill>
                          <a:schemeClr val="tx1"/>
                        </a:solidFill>
                        <a:latin typeface="+mn-lt"/>
                        <a:ea typeface="+mn-ea"/>
                        <a:cs typeface="+mn-cs"/>
                      </a:endParaRPr>
                    </a:p>
                  </a:txBody>
                  <a:tcPr anchor="ctr"/>
                </a:tc>
                <a:extLst>
                  <a:ext uri="{0D108BD9-81ED-4DB2-BD59-A6C34878D82A}">
                    <a16:rowId xmlns:a16="http://schemas.microsoft.com/office/drawing/2014/main" val="10004"/>
                  </a:ext>
                </a:extLst>
              </a:tr>
              <a:tr h="370840">
                <a:tc>
                  <a:txBody>
                    <a:bodyPr/>
                    <a:lstStyle/>
                    <a:p>
                      <a:r>
                        <a:rPr lang="en-US" b="1" i="1" dirty="0"/>
                        <a:t>Economy</a:t>
                      </a:r>
                      <a:r>
                        <a:rPr lang="en-US" b="1" i="1" baseline="0" dirty="0"/>
                        <a:t> Model</a:t>
                      </a:r>
                      <a:endParaRPr lang="en-US" b="1" i="1" dirty="0"/>
                    </a:p>
                  </a:txBody>
                  <a:tcPr anchor="ctr"/>
                </a:tc>
                <a:tc>
                  <a:txBody>
                    <a:bodyPr/>
                    <a:lstStyle/>
                    <a:p>
                      <a:pPr algn="l"/>
                      <a:r>
                        <a:rPr lang="en-US" sz="1800" i="1" kern="1200" dirty="0">
                          <a:solidFill>
                            <a:schemeClr val="tx1"/>
                          </a:solidFill>
                          <a:latin typeface="+mn-lt"/>
                          <a:ea typeface="+mn-ea"/>
                          <a:cs typeface="+mn-cs"/>
                        </a:rPr>
                        <a:t>Large</a:t>
                      </a:r>
                      <a:r>
                        <a:rPr lang="en-US" sz="1800" i="1" kern="1200" baseline="0" dirty="0">
                          <a:solidFill>
                            <a:schemeClr val="tx1"/>
                          </a:solidFill>
                          <a:latin typeface="+mn-lt"/>
                          <a:ea typeface="+mn-ea"/>
                          <a:cs typeface="+mn-cs"/>
                        </a:rPr>
                        <a:t> economy of scale</a:t>
                      </a:r>
                      <a:endParaRPr lang="en-US" sz="1800" i="1" kern="1200" dirty="0">
                        <a:solidFill>
                          <a:schemeClr val="tx1"/>
                        </a:solidFill>
                        <a:latin typeface="+mn-lt"/>
                        <a:ea typeface="+mn-ea"/>
                        <a:cs typeface="+mn-cs"/>
                      </a:endParaRPr>
                    </a:p>
                  </a:txBody>
                  <a:tcPr anchor="ctr"/>
                </a:tc>
                <a:tc>
                  <a:txBody>
                    <a:bodyPr/>
                    <a:lstStyle/>
                    <a:p>
                      <a:pPr algn="l"/>
                      <a:r>
                        <a:rPr lang="en-US" sz="1800" i="1" kern="1200" dirty="0">
                          <a:solidFill>
                            <a:schemeClr val="tx1"/>
                          </a:solidFill>
                          <a:latin typeface="+mn-lt"/>
                          <a:ea typeface="+mn-ea"/>
                          <a:cs typeface="+mn-cs"/>
                        </a:rPr>
                        <a:t>End-to-end</a:t>
                      </a:r>
                      <a:r>
                        <a:rPr lang="en-US" sz="1800" i="1" kern="1200" baseline="0" dirty="0">
                          <a:solidFill>
                            <a:schemeClr val="tx1"/>
                          </a:solidFill>
                          <a:latin typeface="+mn-lt"/>
                          <a:ea typeface="+mn-ea"/>
                          <a:cs typeface="+mn-cs"/>
                        </a:rPr>
                        <a:t> control</a:t>
                      </a:r>
                      <a:endParaRPr lang="en-US" sz="1800" i="1" kern="1200" dirty="0">
                        <a:solidFill>
                          <a:schemeClr val="tx1"/>
                        </a:solidFill>
                        <a:latin typeface="+mn-lt"/>
                        <a:ea typeface="+mn-ea"/>
                        <a:cs typeface="+mn-cs"/>
                      </a:endParaRP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E39E-4D7F-FB98-2174-B20C575664C7}"/>
              </a:ext>
            </a:extLst>
          </p:cNvPr>
          <p:cNvSpPr>
            <a:spLocks noGrp="1"/>
          </p:cNvSpPr>
          <p:nvPr>
            <p:ph type="title"/>
          </p:nvPr>
        </p:nvSpPr>
        <p:spPr/>
        <p:txBody>
          <a:bodyPr/>
          <a:lstStyle/>
          <a:p>
            <a:r>
              <a:rPr lang="en-SG" dirty="0"/>
              <a:t>Hybrid Cloud</a:t>
            </a:r>
          </a:p>
        </p:txBody>
      </p:sp>
      <p:sp>
        <p:nvSpPr>
          <p:cNvPr id="3" name="Content Placeholder 2">
            <a:extLst>
              <a:ext uri="{FF2B5EF4-FFF2-40B4-BE49-F238E27FC236}">
                <a16:creationId xmlns:a16="http://schemas.microsoft.com/office/drawing/2014/main" id="{1EC34881-C896-9826-5F93-4FD70FD82D4C}"/>
              </a:ext>
            </a:extLst>
          </p:cNvPr>
          <p:cNvSpPr>
            <a:spLocks noGrp="1"/>
          </p:cNvSpPr>
          <p:nvPr>
            <p:ph idx="1"/>
          </p:nvPr>
        </p:nvSpPr>
        <p:spPr>
          <a:xfrm>
            <a:off x="838200" y="1831376"/>
            <a:ext cx="10515600" cy="4351338"/>
          </a:xfrm>
        </p:spPr>
        <p:txBody>
          <a:bodyPr>
            <a:normAutofit fontScale="70000" lnSpcReduction="20000"/>
          </a:bodyPr>
          <a:lstStyle/>
          <a:p>
            <a:r>
              <a:rPr lang="en-SG" dirty="0"/>
              <a:t>Public clouds are large software and hardware infrastructures that have a capability that is huge enough to serve the needs of multiple users, but they suffer from security threats and administrative pitfalls.</a:t>
            </a:r>
          </a:p>
          <a:p>
            <a:r>
              <a:rPr lang="en-SG" dirty="0"/>
              <a:t> Although the option of completely relying on a public virtual infrastructure is appealing for companies that did not incur IT capital costs and have just started considering their IT needs (i.e., start-ups), in most cases the private cloud option prevails because of the existing IT infrastructure.</a:t>
            </a:r>
          </a:p>
          <a:p>
            <a:r>
              <a:rPr lang="en-SG" dirty="0"/>
              <a:t>Private clouds are the perfect solution when it is necessary to keep the processing of information within an enterprise’s premises or it is necessary to use the existing hardware and software infrastructure. </a:t>
            </a:r>
          </a:p>
          <a:p>
            <a:r>
              <a:rPr lang="en-SG" dirty="0"/>
              <a:t>One of the major drawbacks of private deployments is the inability to scale on demand and to efficiently address peak loads.</a:t>
            </a:r>
          </a:p>
          <a:p>
            <a:r>
              <a:rPr lang="en-SG" dirty="0"/>
              <a:t> In this case, it is important to leverage capabilities of public clouds as needed. </a:t>
            </a:r>
          </a:p>
          <a:p>
            <a:r>
              <a:rPr lang="en-SG" dirty="0"/>
              <a:t>Hence, a </a:t>
            </a:r>
            <a:r>
              <a:rPr lang="en-SG" b="1" dirty="0"/>
              <a:t>hybrid solution</a:t>
            </a:r>
            <a:r>
              <a:rPr lang="en-SG" dirty="0"/>
              <a:t> could be an interesting opportunity for taking advantage of the best of the private and public worlds. </a:t>
            </a:r>
          </a:p>
          <a:p>
            <a:r>
              <a:rPr lang="en-SG" dirty="0"/>
              <a:t>This led to the development and diffusion of hybrid clouds</a:t>
            </a:r>
          </a:p>
        </p:txBody>
      </p:sp>
    </p:spTree>
    <p:extLst>
      <p:ext uri="{BB962C8B-B14F-4D97-AF65-F5344CB8AC3E}">
        <p14:creationId xmlns:p14="http://schemas.microsoft.com/office/powerpoint/2010/main" val="97662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 Model</a:t>
            </a:r>
          </a:p>
        </p:txBody>
      </p:sp>
      <p:sp>
        <p:nvSpPr>
          <p:cNvPr id="3" name="Content Placeholder 2"/>
          <p:cNvSpPr>
            <a:spLocks noGrp="1"/>
          </p:cNvSpPr>
          <p:nvPr>
            <p:ph idx="1"/>
          </p:nvPr>
        </p:nvSpPr>
        <p:spPr/>
        <p:txBody>
          <a:bodyPr/>
          <a:lstStyle/>
          <a:p>
            <a:r>
              <a:rPr lang="en-US" dirty="0"/>
              <a:t>There are four primary cloud deployment models :</a:t>
            </a:r>
          </a:p>
          <a:p>
            <a:pPr lvl="1"/>
            <a:r>
              <a:rPr lang="en-US" dirty="0"/>
              <a:t>Public Cloud</a:t>
            </a:r>
          </a:p>
          <a:p>
            <a:pPr lvl="1"/>
            <a:r>
              <a:rPr lang="en-US" dirty="0"/>
              <a:t>Private Cloud</a:t>
            </a:r>
          </a:p>
          <a:p>
            <a:pPr lvl="1"/>
            <a:r>
              <a:rPr lang="en-US" dirty="0"/>
              <a:t>Community Cloud</a:t>
            </a:r>
          </a:p>
          <a:p>
            <a:pPr lvl="1"/>
            <a:r>
              <a:rPr lang="en-US" dirty="0"/>
              <a:t>Hybrid Cloud</a:t>
            </a:r>
            <a:br>
              <a:rPr lang="en-US" dirty="0"/>
            </a:br>
            <a:endParaRPr lang="en-US" dirty="0"/>
          </a:p>
          <a:p>
            <a:r>
              <a:rPr lang="en-US" dirty="0"/>
              <a:t>Each can exhibit the previously discussed characteristics; their differences lie primarily in the scope and access of published cloud services, as they are made available to service consumers.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94A0BC-EFAA-AECC-D4CC-5799CBEEB427}"/>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F53A5D5A-8DCB-9EC6-5366-3134D34063E9}"/>
              </a:ext>
            </a:extLst>
          </p:cNvPr>
          <p:cNvSpPr>
            <a:spLocks noGrp="1"/>
          </p:cNvSpPr>
          <p:nvPr>
            <p:ph sz="half" idx="1"/>
          </p:nvPr>
        </p:nvSpPr>
        <p:spPr/>
        <p:txBody>
          <a:bodyPr>
            <a:normAutofit fontScale="55000" lnSpcReduction="20000"/>
          </a:bodyPr>
          <a:lstStyle/>
          <a:p>
            <a:r>
              <a:rPr lang="en-SG" dirty="0"/>
              <a:t>Hybrid clouds allow enterprises to exploit existing IT infrastructures, maintain sensitive information within the premises, and naturally grow and shrink by provisioning external resources and releasing them when they’re no longer needed.</a:t>
            </a:r>
          </a:p>
          <a:p>
            <a:r>
              <a:rPr lang="en-SG" dirty="0"/>
              <a:t> Security concerns are then only limited to the public portion of the cloud that can be used to perform operations with less stringent constraints but that are still part of the system workload.</a:t>
            </a:r>
          </a:p>
          <a:p>
            <a:r>
              <a:rPr lang="en-SG" dirty="0"/>
              <a:t>Fig provides a general overview of a hybrid cloud: It is a heterogeneous distributed system resulting from a private cloud that integrates additional services or resources from one or more public clouds. </a:t>
            </a:r>
          </a:p>
          <a:p>
            <a:r>
              <a:rPr lang="en-SG" dirty="0"/>
              <a:t>For this reason they are also called heterogeneous clouds.</a:t>
            </a:r>
          </a:p>
          <a:p>
            <a:r>
              <a:rPr lang="en-SG" dirty="0"/>
              <a:t> As depicted in the diagram, dynamic provisioning is a fundamental component in this scenario.</a:t>
            </a:r>
          </a:p>
          <a:p>
            <a:r>
              <a:rPr lang="en-SG" dirty="0"/>
              <a:t> Hybrid clouds address scalability issues by leveraging external resources for exceeding capacity demand. These resources or services are temporarily leased for the time required and then released. This practice is also known as </a:t>
            </a:r>
            <a:r>
              <a:rPr lang="en-SG" b="1" dirty="0" err="1"/>
              <a:t>cloudbursting</a:t>
            </a:r>
            <a:endParaRPr lang="en-SG" b="1" dirty="0"/>
          </a:p>
        </p:txBody>
      </p:sp>
      <p:pic>
        <p:nvPicPr>
          <p:cNvPr id="7" name="Content Placeholder 6">
            <a:extLst>
              <a:ext uri="{FF2B5EF4-FFF2-40B4-BE49-F238E27FC236}">
                <a16:creationId xmlns:a16="http://schemas.microsoft.com/office/drawing/2014/main" id="{88DFAFE7-14E5-5A7A-4EC7-8977D0E699A0}"/>
              </a:ext>
            </a:extLst>
          </p:cNvPr>
          <p:cNvPicPr>
            <a:picLocks noGrp="1" noChangeAspect="1"/>
          </p:cNvPicPr>
          <p:nvPr>
            <p:ph sz="half" idx="2"/>
          </p:nvPr>
        </p:nvPicPr>
        <p:blipFill>
          <a:blip r:embed="rId2"/>
          <a:stretch>
            <a:fillRect/>
          </a:stretch>
        </p:blipFill>
        <p:spPr>
          <a:xfrm>
            <a:off x="6172200" y="2185694"/>
            <a:ext cx="5181600" cy="3631200"/>
          </a:xfrm>
        </p:spPr>
      </p:pic>
    </p:spTree>
    <p:extLst>
      <p:ext uri="{BB962C8B-B14F-4D97-AF65-F5344CB8AC3E}">
        <p14:creationId xmlns:p14="http://schemas.microsoft.com/office/powerpoint/2010/main" val="3883487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19D9E0-57CA-784C-EFD1-F5201182BEBE}"/>
              </a:ext>
            </a:extLst>
          </p:cNvPr>
          <p:cNvSpPr>
            <a:spLocks noGrp="1"/>
          </p:cNvSpPr>
          <p:nvPr>
            <p:ph type="title"/>
          </p:nvPr>
        </p:nvSpPr>
        <p:spPr/>
        <p:txBody>
          <a:bodyPr/>
          <a:lstStyle/>
          <a:p>
            <a:endParaRPr lang="en-SG"/>
          </a:p>
        </p:txBody>
      </p:sp>
      <p:sp>
        <p:nvSpPr>
          <p:cNvPr id="6" name="Content Placeholder 5">
            <a:extLst>
              <a:ext uri="{FF2B5EF4-FFF2-40B4-BE49-F238E27FC236}">
                <a16:creationId xmlns:a16="http://schemas.microsoft.com/office/drawing/2014/main" id="{89077261-90A0-F9E6-03C7-F365ED4B429A}"/>
              </a:ext>
            </a:extLst>
          </p:cNvPr>
          <p:cNvSpPr>
            <a:spLocks noGrp="1"/>
          </p:cNvSpPr>
          <p:nvPr>
            <p:ph idx="1"/>
          </p:nvPr>
        </p:nvSpPr>
        <p:spPr/>
        <p:txBody>
          <a:bodyPr>
            <a:normAutofit fontScale="77500" lnSpcReduction="20000"/>
          </a:bodyPr>
          <a:lstStyle/>
          <a:p>
            <a:r>
              <a:rPr lang="en-SG" dirty="0"/>
              <a:t>Whereas the concept of hybrid cloud is general, it mostly applies to IT infrastructure rather than software services. </a:t>
            </a:r>
          </a:p>
          <a:p>
            <a:r>
              <a:rPr lang="en-SG" dirty="0"/>
              <a:t> In an IaaS scenario, dynamic provisioning refers to the ability to acquire on demand virtual machines in order to increase the capability of the resulting distributed system and then release them.</a:t>
            </a:r>
          </a:p>
          <a:p>
            <a:r>
              <a:rPr lang="en-SG" dirty="0"/>
              <a:t>In particular, with respect to private clouds, dynamic provisioning introduces a more complex scheduling algorithm and policies, the goal of which is also to optimize the budget spent to rent public resources.</a:t>
            </a:r>
          </a:p>
          <a:p>
            <a:r>
              <a:rPr lang="en-SG" dirty="0"/>
              <a:t>Infrastructure management software such as </a:t>
            </a:r>
            <a:r>
              <a:rPr lang="en-SG" b="1" dirty="0" err="1"/>
              <a:t>OpenNebula</a:t>
            </a:r>
            <a:r>
              <a:rPr lang="en-SG" dirty="0"/>
              <a:t> already exposes the capability of integrating resources from public clouds such as Amazon EC2. </a:t>
            </a:r>
          </a:p>
          <a:p>
            <a:r>
              <a:rPr lang="en-SG"/>
              <a:t>What </a:t>
            </a:r>
            <a:r>
              <a:rPr lang="en-SG" dirty="0"/>
              <a:t>require is that an advanced scheduling engine that’s able to differentiate these resources and provide smart allocations by taking into account the budget available to extend the existing infrastructure.</a:t>
            </a:r>
          </a:p>
          <a:p>
            <a:r>
              <a:rPr lang="en-SG" dirty="0"/>
              <a:t>In the case of </a:t>
            </a:r>
            <a:r>
              <a:rPr lang="en-SG" dirty="0" err="1"/>
              <a:t>OpenNebula</a:t>
            </a:r>
            <a:r>
              <a:rPr lang="en-SG" dirty="0"/>
              <a:t>, advanced schedulers such as </a:t>
            </a:r>
            <a:r>
              <a:rPr lang="en-SG" b="1" dirty="0" err="1"/>
              <a:t>Haizea</a:t>
            </a:r>
            <a:r>
              <a:rPr lang="en-SG" dirty="0"/>
              <a:t> can be integrated to provide cost-based scheduling</a:t>
            </a:r>
          </a:p>
          <a:p>
            <a:endParaRPr lang="en-SG" dirty="0"/>
          </a:p>
        </p:txBody>
      </p:sp>
    </p:spTree>
    <p:extLst>
      <p:ext uri="{BB962C8B-B14F-4D97-AF65-F5344CB8AC3E}">
        <p14:creationId xmlns:p14="http://schemas.microsoft.com/office/powerpoint/2010/main" val="3945219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1B21-F522-5E1A-3081-0888035D3BC9}"/>
              </a:ext>
            </a:extLst>
          </p:cNvPr>
          <p:cNvSpPr>
            <a:spLocks noGrp="1"/>
          </p:cNvSpPr>
          <p:nvPr>
            <p:ph type="title"/>
          </p:nvPr>
        </p:nvSpPr>
        <p:spPr/>
        <p:txBody>
          <a:bodyPr/>
          <a:lstStyle/>
          <a:p>
            <a:r>
              <a:rPr lang="en-SG" dirty="0"/>
              <a:t>Community Cloud</a:t>
            </a:r>
          </a:p>
        </p:txBody>
      </p:sp>
      <p:sp>
        <p:nvSpPr>
          <p:cNvPr id="3" name="Content Placeholder 2">
            <a:extLst>
              <a:ext uri="{FF2B5EF4-FFF2-40B4-BE49-F238E27FC236}">
                <a16:creationId xmlns:a16="http://schemas.microsoft.com/office/drawing/2014/main" id="{F969C946-06D5-1855-08F4-ED47FA8D7359}"/>
              </a:ext>
            </a:extLst>
          </p:cNvPr>
          <p:cNvSpPr>
            <a:spLocks noGrp="1"/>
          </p:cNvSpPr>
          <p:nvPr>
            <p:ph sz="half" idx="1"/>
          </p:nvPr>
        </p:nvSpPr>
        <p:spPr/>
        <p:txBody>
          <a:bodyPr>
            <a:normAutofit fontScale="55000" lnSpcReduction="20000"/>
          </a:bodyPr>
          <a:lstStyle/>
          <a:p>
            <a:r>
              <a:rPr lang="en-SG" dirty="0"/>
              <a:t>Community clouds are distributed systems created by integrating the services of different clouds to address the specific needs of an industry, a community, or a business sector.</a:t>
            </a:r>
          </a:p>
          <a:p>
            <a:r>
              <a:rPr lang="en-SG" dirty="0"/>
              <a:t>A community cloud is formed by harnessing the underutilized resources of user machines  and providing an infrastructure in which each can be at the same time a consumer, a producer, or a coordinator of the services offered by the cloud. </a:t>
            </a:r>
          </a:p>
          <a:p>
            <a:r>
              <a:rPr lang="en-SG" dirty="0"/>
              <a:t>The users of a specific community cloud fall into a well-identified community, sharing the same concerns or needs; they can be government bodies, industries, or even simple users, but all of them focus on the same issues for their interaction with the cloud. </a:t>
            </a:r>
          </a:p>
          <a:p>
            <a:r>
              <a:rPr lang="en-SG" dirty="0"/>
              <a:t>This is a different scenario than public clouds, which serve a multitude of users with different needs.</a:t>
            </a:r>
          </a:p>
          <a:p>
            <a:r>
              <a:rPr lang="en-SG" dirty="0"/>
              <a:t> Community clouds are also different from private clouds, where the services are generally delivered within the institution that owns the cloud</a:t>
            </a:r>
          </a:p>
        </p:txBody>
      </p:sp>
      <p:pic>
        <p:nvPicPr>
          <p:cNvPr id="6" name="Content Placeholder 5">
            <a:extLst>
              <a:ext uri="{FF2B5EF4-FFF2-40B4-BE49-F238E27FC236}">
                <a16:creationId xmlns:a16="http://schemas.microsoft.com/office/drawing/2014/main" id="{13ED37D3-A662-4950-6D67-099DBE11C8F4}"/>
              </a:ext>
            </a:extLst>
          </p:cNvPr>
          <p:cNvPicPr>
            <a:picLocks noGrp="1" noChangeAspect="1"/>
          </p:cNvPicPr>
          <p:nvPr>
            <p:ph sz="half" idx="2"/>
          </p:nvPr>
        </p:nvPicPr>
        <p:blipFill>
          <a:blip r:embed="rId2"/>
          <a:stretch>
            <a:fillRect/>
          </a:stretch>
        </p:blipFill>
        <p:spPr>
          <a:xfrm>
            <a:off x="6172200" y="1509823"/>
            <a:ext cx="5181600" cy="4190211"/>
          </a:xfrm>
        </p:spPr>
      </p:pic>
    </p:spTree>
    <p:extLst>
      <p:ext uri="{BB962C8B-B14F-4D97-AF65-F5344CB8AC3E}">
        <p14:creationId xmlns:p14="http://schemas.microsoft.com/office/powerpoint/2010/main" val="1113215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43057-BD6C-36EA-C3FC-620249AD7347}"/>
              </a:ext>
            </a:extLst>
          </p:cNvPr>
          <p:cNvSpPr>
            <a:spLocks noGrp="1"/>
          </p:cNvSpPr>
          <p:nvPr>
            <p:ph type="title"/>
          </p:nvPr>
        </p:nvSpPr>
        <p:spPr/>
        <p:txBody>
          <a:bodyPr/>
          <a:lstStyle/>
          <a:p>
            <a:r>
              <a:rPr lang="en-SG" dirty="0"/>
              <a:t>Candidate sectors for community clouds</a:t>
            </a:r>
          </a:p>
        </p:txBody>
      </p:sp>
      <p:sp>
        <p:nvSpPr>
          <p:cNvPr id="3" name="Content Placeholder 2">
            <a:extLst>
              <a:ext uri="{FF2B5EF4-FFF2-40B4-BE49-F238E27FC236}">
                <a16:creationId xmlns:a16="http://schemas.microsoft.com/office/drawing/2014/main" id="{2F4F2F26-8CF1-A574-05E4-7F655F30BEFB}"/>
              </a:ext>
            </a:extLst>
          </p:cNvPr>
          <p:cNvSpPr>
            <a:spLocks noGrp="1"/>
          </p:cNvSpPr>
          <p:nvPr>
            <p:ph idx="1"/>
          </p:nvPr>
        </p:nvSpPr>
        <p:spPr>
          <a:xfrm>
            <a:off x="827567" y="1825625"/>
            <a:ext cx="10515600" cy="4351338"/>
          </a:xfrm>
        </p:spPr>
        <p:txBody>
          <a:bodyPr>
            <a:normAutofit fontScale="77500" lnSpcReduction="20000"/>
          </a:bodyPr>
          <a:lstStyle/>
          <a:p>
            <a:r>
              <a:rPr lang="en-SG" b="1" dirty="0"/>
              <a:t>Media industry</a:t>
            </a:r>
            <a:r>
              <a:rPr lang="en-SG" dirty="0"/>
              <a:t>:</a:t>
            </a:r>
          </a:p>
          <a:p>
            <a:pPr lvl="1"/>
            <a:r>
              <a:rPr lang="en-SG" dirty="0"/>
              <a:t> In the media industry, companies are looking for low-cost, agile, and simple solutions to improve the efficiency of content production. </a:t>
            </a:r>
          </a:p>
          <a:p>
            <a:pPr lvl="1"/>
            <a:r>
              <a:rPr lang="en-SG" dirty="0"/>
              <a:t>Most media productions involve an extended ecosystem of partners. </a:t>
            </a:r>
          </a:p>
          <a:p>
            <a:pPr lvl="1"/>
            <a:r>
              <a:rPr lang="en-SG" dirty="0"/>
              <a:t>In particular, the creation of digital content is the outcome of a collaborative process that includes movement of large data, massive compute-intensive tasks, and complex workflow executions.</a:t>
            </a:r>
          </a:p>
          <a:p>
            <a:pPr lvl="1"/>
            <a:r>
              <a:rPr lang="en-SG" dirty="0"/>
              <a:t> Community clouds can provide a shared environment where services can facilitate business-to-business collaboration and offer the horsepower in terms of aggregate bandwidth, CPU, and storage required to efficiently support media production. </a:t>
            </a:r>
          </a:p>
          <a:p>
            <a:pPr marL="0" indent="0">
              <a:buNone/>
            </a:pPr>
            <a:r>
              <a:rPr lang="en-SG" dirty="0"/>
              <a:t>• </a:t>
            </a:r>
            <a:r>
              <a:rPr lang="en-SG" b="1" dirty="0"/>
              <a:t>Healthcare industry:</a:t>
            </a:r>
          </a:p>
          <a:p>
            <a:pPr lvl="1"/>
            <a:r>
              <a:rPr lang="en-SG" dirty="0"/>
              <a:t> In the healthcare industry, there are different scenarios in which community clouds could be of use. </a:t>
            </a:r>
          </a:p>
          <a:p>
            <a:pPr lvl="1"/>
            <a:r>
              <a:rPr lang="en-SG" dirty="0"/>
              <a:t>In particular, community clouds can provide a global platform on which to share information and knowledge without revealing sensitive data maintained within the private infrastructure. </a:t>
            </a:r>
          </a:p>
          <a:p>
            <a:pPr lvl="1"/>
            <a:r>
              <a:rPr lang="en-SG" dirty="0"/>
              <a:t>The naturally hybrid deployment model of community clouds can easily support the storing of patient-related data in a private cloud while using the shared infrastructure for noncritical services and automating processes within hospitals. </a:t>
            </a:r>
          </a:p>
        </p:txBody>
      </p:sp>
    </p:spTree>
    <p:extLst>
      <p:ext uri="{BB962C8B-B14F-4D97-AF65-F5344CB8AC3E}">
        <p14:creationId xmlns:p14="http://schemas.microsoft.com/office/powerpoint/2010/main" val="2693723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55850-FD9D-E6AB-67D2-3C2533739557}"/>
              </a:ext>
            </a:extLst>
          </p:cNvPr>
          <p:cNvSpPr>
            <a:spLocks noGrp="1"/>
          </p:cNvSpPr>
          <p:nvPr>
            <p:ph type="title"/>
          </p:nvPr>
        </p:nvSpPr>
        <p:spPr/>
        <p:txBody>
          <a:bodyPr/>
          <a:lstStyle/>
          <a:p>
            <a:r>
              <a:rPr lang="en-SG" dirty="0"/>
              <a:t>Candidate sectors for community clouds(Cont..)</a:t>
            </a:r>
          </a:p>
        </p:txBody>
      </p:sp>
      <p:sp>
        <p:nvSpPr>
          <p:cNvPr id="3" name="Content Placeholder 2">
            <a:extLst>
              <a:ext uri="{FF2B5EF4-FFF2-40B4-BE49-F238E27FC236}">
                <a16:creationId xmlns:a16="http://schemas.microsoft.com/office/drawing/2014/main" id="{503308BD-D61E-D860-1577-F506A73468CF}"/>
              </a:ext>
            </a:extLst>
          </p:cNvPr>
          <p:cNvSpPr>
            <a:spLocks noGrp="1"/>
          </p:cNvSpPr>
          <p:nvPr>
            <p:ph idx="1"/>
          </p:nvPr>
        </p:nvSpPr>
        <p:spPr/>
        <p:txBody>
          <a:bodyPr>
            <a:normAutofit fontScale="85000" lnSpcReduction="10000"/>
          </a:bodyPr>
          <a:lstStyle/>
          <a:p>
            <a:pPr marL="0" indent="0">
              <a:buNone/>
            </a:pPr>
            <a:r>
              <a:rPr lang="en-SG" dirty="0"/>
              <a:t>• </a:t>
            </a:r>
            <a:r>
              <a:rPr lang="en-SG" b="1" dirty="0"/>
              <a:t>Public sector:</a:t>
            </a:r>
            <a:r>
              <a:rPr lang="en-SG" dirty="0"/>
              <a:t> </a:t>
            </a:r>
          </a:p>
          <a:p>
            <a:pPr lvl="1"/>
            <a:r>
              <a:rPr lang="en-SG" dirty="0"/>
              <a:t>Legal and political restrictions in the public sector can limit the adoption of public cloud offerings.</a:t>
            </a:r>
          </a:p>
          <a:p>
            <a:pPr lvl="1"/>
            <a:r>
              <a:rPr lang="en-SG" dirty="0"/>
              <a:t> Moreover, governmental processes involve several institutions and agencies and are aimed at providing strategic solutions at local, national, and international administrative levels.</a:t>
            </a:r>
          </a:p>
          <a:p>
            <a:pPr lvl="1"/>
            <a:r>
              <a:rPr lang="en-SG" dirty="0"/>
              <a:t> They involve business-to-administration, citizen-to-administration, and possibly business-to-business processes.</a:t>
            </a:r>
          </a:p>
          <a:p>
            <a:pPr lvl="1"/>
            <a:r>
              <a:rPr lang="en-SG" dirty="0"/>
              <a:t> Some examples include invoice approval, infrastructure planning, and public hearings.</a:t>
            </a:r>
          </a:p>
          <a:p>
            <a:pPr lvl="1"/>
            <a:r>
              <a:rPr lang="en-SG" dirty="0"/>
              <a:t> A community cloud can constitute the optimal venue to provide a distributed environment in which to create a communication platform for performing such operations. </a:t>
            </a:r>
          </a:p>
          <a:p>
            <a:pPr marL="0" indent="0">
              <a:buNone/>
            </a:pPr>
            <a:r>
              <a:rPr lang="en-SG" dirty="0"/>
              <a:t>• </a:t>
            </a:r>
            <a:r>
              <a:rPr lang="en-SG" b="1" dirty="0"/>
              <a:t>Scientific research:</a:t>
            </a:r>
          </a:p>
          <a:p>
            <a:pPr lvl="1"/>
            <a:r>
              <a:rPr lang="en-SG" dirty="0"/>
              <a:t>Science clouds are an interesting example of community clouds.</a:t>
            </a:r>
          </a:p>
          <a:p>
            <a:pPr lvl="1"/>
            <a:r>
              <a:rPr lang="en-SG" dirty="0"/>
              <a:t> In this case, the common interest driving different organizations sharing a large distributed infrastructure is scientific computing.</a:t>
            </a:r>
          </a:p>
        </p:txBody>
      </p:sp>
    </p:spTree>
    <p:extLst>
      <p:ext uri="{BB962C8B-B14F-4D97-AF65-F5344CB8AC3E}">
        <p14:creationId xmlns:p14="http://schemas.microsoft.com/office/powerpoint/2010/main" val="2608847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F5A3-417F-5A9D-F95B-8A27CEEAF7E6}"/>
              </a:ext>
            </a:extLst>
          </p:cNvPr>
          <p:cNvSpPr>
            <a:spLocks noGrp="1"/>
          </p:cNvSpPr>
          <p:nvPr>
            <p:ph type="title"/>
          </p:nvPr>
        </p:nvSpPr>
        <p:spPr/>
        <p:txBody>
          <a:bodyPr/>
          <a:lstStyle/>
          <a:p>
            <a:r>
              <a:rPr lang="en-SG" dirty="0"/>
              <a:t>Benefits of Community Cloud</a:t>
            </a:r>
          </a:p>
        </p:txBody>
      </p:sp>
      <p:sp>
        <p:nvSpPr>
          <p:cNvPr id="3" name="Content Placeholder 2">
            <a:extLst>
              <a:ext uri="{FF2B5EF4-FFF2-40B4-BE49-F238E27FC236}">
                <a16:creationId xmlns:a16="http://schemas.microsoft.com/office/drawing/2014/main" id="{9C84B89D-BE64-05E0-E73C-F08AB6A3F2AB}"/>
              </a:ext>
            </a:extLst>
          </p:cNvPr>
          <p:cNvSpPr>
            <a:spLocks noGrp="1"/>
          </p:cNvSpPr>
          <p:nvPr>
            <p:ph idx="1"/>
          </p:nvPr>
        </p:nvSpPr>
        <p:spPr/>
        <p:txBody>
          <a:bodyPr>
            <a:normAutofit fontScale="92500" lnSpcReduction="10000"/>
          </a:bodyPr>
          <a:lstStyle/>
          <a:p>
            <a:r>
              <a:rPr lang="en-SG" dirty="0"/>
              <a:t>A community cloud is formed by harnessing the underutilized resources of user machines and providing an infrastructure in which each can be at the same time a consumer, a producer, or a coordinator of the services offered by the cloud. </a:t>
            </a:r>
          </a:p>
          <a:p>
            <a:r>
              <a:rPr lang="en-SG" dirty="0"/>
              <a:t>The benefits of these community clouds are the following:</a:t>
            </a:r>
          </a:p>
          <a:p>
            <a:r>
              <a:rPr lang="en-SG" dirty="0"/>
              <a:t>Openness:</a:t>
            </a:r>
          </a:p>
          <a:p>
            <a:pPr lvl="1"/>
            <a:r>
              <a:rPr lang="en-SG" dirty="0"/>
              <a:t> By removing the dependency on cloud vendors, community clouds are open systems in which fair competition between different solutions can happen. </a:t>
            </a:r>
          </a:p>
          <a:p>
            <a:pPr marL="0" indent="0">
              <a:buNone/>
            </a:pPr>
            <a:r>
              <a:rPr lang="en-SG" dirty="0"/>
              <a:t>• Scalability:</a:t>
            </a:r>
          </a:p>
          <a:p>
            <a:pPr marL="457200" lvl="1" indent="0">
              <a:buNone/>
            </a:pPr>
            <a:r>
              <a:rPr lang="en-SG" dirty="0"/>
              <a:t>Being based on a collective that provides resources and services, the infrastructure turns out to be more scalable because the system can grow simply by expanding its user base.</a:t>
            </a:r>
          </a:p>
        </p:txBody>
      </p:sp>
    </p:spTree>
    <p:extLst>
      <p:ext uri="{BB962C8B-B14F-4D97-AF65-F5344CB8AC3E}">
        <p14:creationId xmlns:p14="http://schemas.microsoft.com/office/powerpoint/2010/main" val="1237313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D370-7423-0C94-4DF7-6E80800A5940}"/>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78E0CFAC-6EB2-72C6-99E3-9093AF1A4881}"/>
              </a:ext>
            </a:extLst>
          </p:cNvPr>
          <p:cNvSpPr>
            <a:spLocks noGrp="1"/>
          </p:cNvSpPr>
          <p:nvPr>
            <p:ph idx="1"/>
          </p:nvPr>
        </p:nvSpPr>
        <p:spPr/>
        <p:txBody>
          <a:bodyPr>
            <a:normAutofit/>
          </a:bodyPr>
          <a:lstStyle/>
          <a:p>
            <a:r>
              <a:rPr lang="en-SG" dirty="0"/>
              <a:t>Graceful failures:</a:t>
            </a:r>
          </a:p>
          <a:p>
            <a:pPr lvl="1"/>
            <a:r>
              <a:rPr lang="en-SG" dirty="0"/>
              <a:t>Since there is no single provider or vendor in control of the infrastructure, there is no single point of failure. </a:t>
            </a:r>
          </a:p>
          <a:p>
            <a:pPr marL="0" indent="0">
              <a:buNone/>
            </a:pPr>
            <a:r>
              <a:rPr lang="en-SG" dirty="0"/>
              <a:t>• Convenience and control:</a:t>
            </a:r>
          </a:p>
          <a:p>
            <a:pPr lvl="1"/>
            <a:r>
              <a:rPr lang="en-SG" dirty="0"/>
              <a:t> Within a community cloud there is no conflict between convenience and control because the cloud is shared and owned by the community, which makes all the decisions through a collective democratic process. </a:t>
            </a:r>
          </a:p>
          <a:p>
            <a:pPr marL="0" indent="0">
              <a:buNone/>
            </a:pPr>
            <a:r>
              <a:rPr lang="en-SG" dirty="0"/>
              <a:t>• Environmental sustainability:</a:t>
            </a:r>
          </a:p>
          <a:p>
            <a:pPr lvl="1"/>
            <a:r>
              <a:rPr lang="en-SG" dirty="0"/>
              <a:t> The community cloud is supposed to have a smaller carbon footprint because it harnesses underutilized resources.</a:t>
            </a:r>
          </a:p>
        </p:txBody>
      </p:sp>
    </p:spTree>
    <p:extLst>
      <p:ext uri="{BB962C8B-B14F-4D97-AF65-F5344CB8AC3E}">
        <p14:creationId xmlns:p14="http://schemas.microsoft.com/office/powerpoint/2010/main" val="3977582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Cloud Ecosystem</a:t>
            </a:r>
            <a:endParaRPr lang="zh-TW" altLang="en-US" dirty="0"/>
          </a:p>
        </p:txBody>
      </p:sp>
      <p:pic>
        <p:nvPicPr>
          <p:cNvPr id="1027" name="Picture 3"/>
          <p:cNvPicPr>
            <a:picLocks noChangeAspect="1" noChangeArrowheads="1"/>
          </p:cNvPicPr>
          <p:nvPr/>
        </p:nvPicPr>
        <p:blipFill>
          <a:blip r:embed="rId2" cstate="print"/>
          <a:srcRect/>
          <a:stretch>
            <a:fillRect/>
          </a:stretch>
        </p:blipFill>
        <p:spPr bwMode="auto">
          <a:xfrm>
            <a:off x="2891029" y="1198711"/>
            <a:ext cx="6710171" cy="556721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05E60-62BB-E6EE-6F14-A21777392B9C}"/>
              </a:ext>
            </a:extLst>
          </p:cNvPr>
          <p:cNvSpPr>
            <a:spLocks noGrp="1"/>
          </p:cNvSpPr>
          <p:nvPr>
            <p:ph type="title"/>
          </p:nvPr>
        </p:nvSpPr>
        <p:spPr/>
        <p:txBody>
          <a:bodyPr/>
          <a:lstStyle/>
          <a:p>
            <a:r>
              <a:rPr lang="en-SG" dirty="0"/>
              <a:t>Economics of Cloud</a:t>
            </a:r>
          </a:p>
        </p:txBody>
      </p:sp>
      <p:sp>
        <p:nvSpPr>
          <p:cNvPr id="3" name="Content Placeholder 2">
            <a:extLst>
              <a:ext uri="{FF2B5EF4-FFF2-40B4-BE49-F238E27FC236}">
                <a16:creationId xmlns:a16="http://schemas.microsoft.com/office/drawing/2014/main" id="{B265BA95-E75A-6D3F-BE47-B9C96D29A799}"/>
              </a:ext>
            </a:extLst>
          </p:cNvPr>
          <p:cNvSpPr>
            <a:spLocks noGrp="1"/>
          </p:cNvSpPr>
          <p:nvPr>
            <p:ph idx="1"/>
          </p:nvPr>
        </p:nvSpPr>
        <p:spPr/>
        <p:txBody>
          <a:bodyPr>
            <a:normAutofit fontScale="92500" lnSpcReduction="10000"/>
          </a:bodyPr>
          <a:lstStyle/>
          <a:p>
            <a:r>
              <a:rPr lang="en-SG" dirty="0"/>
              <a:t>The main drivers of cloud computing are economy of scale and simplicity of software delivery and its operation.</a:t>
            </a:r>
          </a:p>
          <a:p>
            <a:r>
              <a:rPr lang="en-SG" dirty="0"/>
              <a:t> In fact, the biggest benefit of this phenomenon is financial: the pay-as-you-go model offered by cloud providers. </a:t>
            </a:r>
          </a:p>
          <a:p>
            <a:r>
              <a:rPr lang="en-SG" dirty="0"/>
              <a:t>In terms of the pricing models introduced by cloud computing, we can distinguish three different strategies that are adopted by the providers: </a:t>
            </a:r>
          </a:p>
          <a:p>
            <a:pPr marL="0" indent="0">
              <a:buNone/>
            </a:pPr>
            <a:r>
              <a:rPr lang="en-SG" dirty="0"/>
              <a:t>• </a:t>
            </a:r>
            <a:r>
              <a:rPr lang="en-SG" b="1" dirty="0"/>
              <a:t>Tiered pricing:</a:t>
            </a:r>
          </a:p>
          <a:p>
            <a:pPr marL="457200" lvl="1" indent="0">
              <a:buNone/>
            </a:pPr>
            <a:r>
              <a:rPr lang="en-SG" dirty="0"/>
              <a:t>In this model, cloud services are offered in several tiers, each of which offers a fixed computing specification and SLA at a specific price per unit of time. </a:t>
            </a:r>
          </a:p>
          <a:p>
            <a:pPr marL="457200" lvl="1" indent="0">
              <a:buNone/>
            </a:pPr>
            <a:r>
              <a:rPr lang="en-SG" dirty="0"/>
              <a:t>This model is used by Amazon for pricing the EC2 service, which makes available different server configurations in terms of computing capacity (CPU type and speed, memory) that have different costs per hour. </a:t>
            </a:r>
          </a:p>
        </p:txBody>
      </p:sp>
    </p:spTree>
    <p:extLst>
      <p:ext uri="{BB962C8B-B14F-4D97-AF65-F5344CB8AC3E}">
        <p14:creationId xmlns:p14="http://schemas.microsoft.com/office/powerpoint/2010/main" val="3639059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E11F3-50B4-EBE4-8F12-7E147FD9CF26}"/>
              </a:ext>
            </a:extLst>
          </p:cNvPr>
          <p:cNvSpPr>
            <a:spLocks noGrp="1"/>
          </p:cNvSpPr>
          <p:nvPr>
            <p:ph type="title"/>
          </p:nvPr>
        </p:nvSpPr>
        <p:spPr/>
        <p:txBody>
          <a:bodyPr/>
          <a:lstStyle/>
          <a:p>
            <a:r>
              <a:rPr lang="en-SG" dirty="0"/>
              <a:t>Cont..</a:t>
            </a:r>
          </a:p>
        </p:txBody>
      </p:sp>
      <p:sp>
        <p:nvSpPr>
          <p:cNvPr id="3" name="Content Placeholder 2">
            <a:extLst>
              <a:ext uri="{FF2B5EF4-FFF2-40B4-BE49-F238E27FC236}">
                <a16:creationId xmlns:a16="http://schemas.microsoft.com/office/drawing/2014/main" id="{ED8DD4B4-E7D7-BD53-A1D6-E80E29A87E5A}"/>
              </a:ext>
            </a:extLst>
          </p:cNvPr>
          <p:cNvSpPr>
            <a:spLocks noGrp="1"/>
          </p:cNvSpPr>
          <p:nvPr>
            <p:ph idx="1"/>
          </p:nvPr>
        </p:nvSpPr>
        <p:spPr/>
        <p:txBody>
          <a:bodyPr>
            <a:normAutofit lnSpcReduction="10000"/>
          </a:bodyPr>
          <a:lstStyle/>
          <a:p>
            <a:pPr marL="0" indent="0">
              <a:buNone/>
            </a:pPr>
            <a:r>
              <a:rPr lang="en-SG" dirty="0"/>
              <a:t>• </a:t>
            </a:r>
            <a:r>
              <a:rPr lang="en-SG" b="1" dirty="0"/>
              <a:t>Per-unit pricing:</a:t>
            </a:r>
          </a:p>
          <a:p>
            <a:pPr lvl="1"/>
            <a:r>
              <a:rPr lang="en-SG" dirty="0"/>
              <a:t> This model is more suitable to cases where the principal source of revenue for the cloud provider is determined in terms of units of specific services, such as data transfer and memory allocation. </a:t>
            </a:r>
          </a:p>
          <a:p>
            <a:pPr lvl="1"/>
            <a:r>
              <a:rPr lang="en-SG" dirty="0"/>
              <a:t>In this scenario customers can configure their systems more efficiently according to the application needs. </a:t>
            </a:r>
          </a:p>
          <a:p>
            <a:pPr lvl="1"/>
            <a:r>
              <a:rPr lang="en-SG" dirty="0"/>
              <a:t>This model is used, for example, by </a:t>
            </a:r>
            <a:r>
              <a:rPr lang="en-SG" dirty="0" err="1"/>
              <a:t>GoGrid</a:t>
            </a:r>
            <a:r>
              <a:rPr lang="en-SG" dirty="0"/>
              <a:t>, which makes customers pay according to RAM/hour units for the servers deployed in the </a:t>
            </a:r>
            <a:r>
              <a:rPr lang="en-SG" dirty="0" err="1"/>
              <a:t>GoGrid</a:t>
            </a:r>
            <a:r>
              <a:rPr lang="en-SG" dirty="0"/>
              <a:t> cloud. </a:t>
            </a:r>
          </a:p>
          <a:p>
            <a:pPr marL="0" indent="0">
              <a:buNone/>
            </a:pPr>
            <a:r>
              <a:rPr lang="en-SG" dirty="0"/>
              <a:t>• </a:t>
            </a:r>
            <a:r>
              <a:rPr lang="en-SG" b="1" dirty="0"/>
              <a:t>Subscription-based pricing:</a:t>
            </a:r>
          </a:p>
          <a:p>
            <a:pPr lvl="1"/>
            <a:r>
              <a:rPr lang="en-SG" dirty="0"/>
              <a:t> This is the model used mostly by SaaS providers in which users pay a periodic subscription fee for use of the software or the specific component services that are integrated in their applications.</a:t>
            </a:r>
          </a:p>
          <a:p>
            <a:endParaRPr lang="en-SG" dirty="0"/>
          </a:p>
        </p:txBody>
      </p:sp>
    </p:spTree>
    <p:extLst>
      <p:ext uri="{BB962C8B-B14F-4D97-AF65-F5344CB8AC3E}">
        <p14:creationId xmlns:p14="http://schemas.microsoft.com/office/powerpoint/2010/main" val="6631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Cloud</a:t>
            </a:r>
          </a:p>
        </p:txBody>
      </p:sp>
      <p:sp>
        <p:nvSpPr>
          <p:cNvPr id="3" name="Content Placeholder 2"/>
          <p:cNvSpPr>
            <a:spLocks noGrp="1"/>
          </p:cNvSpPr>
          <p:nvPr>
            <p:ph sz="half" idx="1"/>
          </p:nvPr>
        </p:nvSpPr>
        <p:spPr>
          <a:xfrm>
            <a:off x="710246" y="1825625"/>
            <a:ext cx="6200553" cy="4351338"/>
          </a:xfrm>
        </p:spPr>
        <p:txBody>
          <a:bodyPr>
            <a:normAutofit fontScale="92500" lnSpcReduction="20000"/>
          </a:bodyPr>
          <a:lstStyle/>
          <a:p>
            <a:pPr marL="0" indent="0">
              <a:buNone/>
            </a:pPr>
            <a:endParaRPr lang="en-US" dirty="0"/>
          </a:p>
          <a:p>
            <a:pPr lvl="1"/>
            <a:r>
              <a:rPr lang="en-US" dirty="0"/>
              <a:t>The cloud infrastructure is made available to the general public or a large industry group and is owned by an organization selling cloud services.</a:t>
            </a:r>
          </a:p>
          <a:p>
            <a:pPr lvl="1"/>
            <a:r>
              <a:rPr lang="en-US" dirty="0"/>
              <a:t>Also known as </a:t>
            </a:r>
            <a:r>
              <a:rPr lang="en-US" b="1" dirty="0"/>
              <a:t>external cloud </a:t>
            </a:r>
            <a:r>
              <a:rPr lang="en-US" dirty="0"/>
              <a:t>or </a:t>
            </a:r>
            <a:r>
              <a:rPr lang="en-US" b="1" dirty="0"/>
              <a:t>multi-tenant cloud</a:t>
            </a:r>
            <a:r>
              <a:rPr lang="en-US" dirty="0"/>
              <a:t>, this model essentially represents a cloud environment that is openly accessible.</a:t>
            </a:r>
          </a:p>
          <a:p>
            <a:pPr lvl="1"/>
            <a:r>
              <a:rPr lang="en-SG" dirty="0"/>
              <a:t>From a structural point of view they are a distributed system, most likely composed of one or more data </a:t>
            </a:r>
            <a:r>
              <a:rPr lang="en-SG" dirty="0" err="1"/>
              <a:t>centers</a:t>
            </a:r>
            <a:r>
              <a:rPr lang="en-SG" dirty="0"/>
              <a:t> connected together, on top of which the specific services offered by the cloud are implemented. </a:t>
            </a:r>
          </a:p>
          <a:p>
            <a:pPr lvl="1"/>
            <a:r>
              <a:rPr lang="en-SG" dirty="0"/>
              <a:t>Any customer can easily sign in with the cloud provider, enter her credential and billing details, and use the services offered.</a:t>
            </a:r>
            <a:endParaRPr lang="en-US" dirty="0"/>
          </a:p>
        </p:txBody>
      </p:sp>
      <p:sp>
        <p:nvSpPr>
          <p:cNvPr id="4" name="Content Placeholder 3">
            <a:extLst>
              <a:ext uri="{FF2B5EF4-FFF2-40B4-BE49-F238E27FC236}">
                <a16:creationId xmlns:a16="http://schemas.microsoft.com/office/drawing/2014/main" id="{0855FB39-B1A1-47F8-BB4C-67F6B457DDBF}"/>
              </a:ext>
            </a:extLst>
          </p:cNvPr>
          <p:cNvSpPr>
            <a:spLocks noGrp="1"/>
          </p:cNvSpPr>
          <p:nvPr>
            <p:ph sz="half" idx="2"/>
          </p:nvPr>
        </p:nvSpPr>
        <p:spPr>
          <a:xfrm>
            <a:off x="7804298" y="1825625"/>
            <a:ext cx="3549502" cy="4351338"/>
          </a:xfrm>
        </p:spPr>
        <p:txBody>
          <a:bodyPr>
            <a:normAutofit fontScale="92500" lnSpcReduction="20000"/>
          </a:bodyPr>
          <a:lstStyle/>
          <a:p>
            <a:endParaRPr lang="en-SG" dirty="0"/>
          </a:p>
        </p:txBody>
      </p:sp>
      <p:pic>
        <p:nvPicPr>
          <p:cNvPr id="1026" name="Picture 2"/>
          <p:cNvPicPr>
            <a:picLocks noChangeAspect="1" noChangeArrowheads="1"/>
          </p:cNvPicPr>
          <p:nvPr/>
        </p:nvPicPr>
        <p:blipFill>
          <a:blip r:embed="rId2" cstate="print"/>
          <a:srcRect/>
          <a:stretch>
            <a:fillRect/>
          </a:stretch>
        </p:blipFill>
        <p:spPr bwMode="auto">
          <a:xfrm>
            <a:off x="8059297" y="2062716"/>
            <a:ext cx="3039503" cy="3466214"/>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1B6A-101F-4A73-8ECB-238266DC28D3}"/>
              </a:ext>
            </a:extLst>
          </p:cNvPr>
          <p:cNvSpPr>
            <a:spLocks noGrp="1"/>
          </p:cNvSpPr>
          <p:nvPr>
            <p:ph type="title"/>
          </p:nvPr>
        </p:nvSpPr>
        <p:spPr>
          <a:xfrm>
            <a:off x="838200" y="343859"/>
            <a:ext cx="10515600" cy="1325563"/>
          </a:xfrm>
        </p:spPr>
        <p:txBody>
          <a:bodyPr/>
          <a:lstStyle/>
          <a:p>
            <a:r>
              <a:rPr lang="en-SG" dirty="0"/>
              <a:t>Open Challenge in Cloud Computing </a:t>
            </a:r>
            <a:br>
              <a:rPr lang="en-SG" dirty="0"/>
            </a:br>
            <a:r>
              <a:rPr lang="en-SG" dirty="0"/>
              <a:t>(</a:t>
            </a:r>
            <a:r>
              <a:rPr lang="en-SG" sz="3600" dirty="0"/>
              <a:t>Cloud interoperability and standards</a:t>
            </a:r>
            <a:r>
              <a:rPr lang="en-SG" dirty="0"/>
              <a:t>)</a:t>
            </a:r>
          </a:p>
        </p:txBody>
      </p:sp>
      <p:sp>
        <p:nvSpPr>
          <p:cNvPr id="3" name="Content Placeholder 2">
            <a:extLst>
              <a:ext uri="{FF2B5EF4-FFF2-40B4-BE49-F238E27FC236}">
                <a16:creationId xmlns:a16="http://schemas.microsoft.com/office/drawing/2014/main" id="{12760954-A8AB-81D2-4B33-2316F42FDBD4}"/>
              </a:ext>
            </a:extLst>
          </p:cNvPr>
          <p:cNvSpPr>
            <a:spLocks noGrp="1"/>
          </p:cNvSpPr>
          <p:nvPr>
            <p:ph idx="1"/>
          </p:nvPr>
        </p:nvSpPr>
        <p:spPr/>
        <p:txBody>
          <a:bodyPr>
            <a:normAutofit fontScale="77500" lnSpcReduction="20000"/>
          </a:bodyPr>
          <a:lstStyle/>
          <a:p>
            <a:r>
              <a:rPr lang="en-SG" dirty="0"/>
              <a:t>Cloud computing is a service-based model for delivering IT infrastructure and applications like utilities such as power, water, and electricity. </a:t>
            </a:r>
          </a:p>
          <a:p>
            <a:r>
              <a:rPr lang="en-SG" dirty="0"/>
              <a:t>To fully realize this goal, introducing standards and allowing interoperability between solutions offered by different vendors are objectives of fundamental importance. </a:t>
            </a:r>
          </a:p>
          <a:p>
            <a:r>
              <a:rPr lang="en-SG" dirty="0"/>
              <a:t>Vendor lock-in constitutes one of the major strategic barriers against the seamless adoption of cloud computing at all stages. </a:t>
            </a:r>
          </a:p>
          <a:p>
            <a:r>
              <a:rPr lang="en-SG" dirty="0"/>
              <a:t>Vendor lock-in can prevent a customer from switching to another competitor’s solution, or when this is possible, it happens at considerable conversion cost and requires significant amounts of time. </a:t>
            </a:r>
          </a:p>
          <a:p>
            <a:r>
              <a:rPr lang="en-SG" dirty="0"/>
              <a:t>This can occur either because the customer wants to find a more suitable solution for customer needs or because the vendor is no longer able to provide the required service.</a:t>
            </a:r>
          </a:p>
          <a:p>
            <a:r>
              <a:rPr lang="en-SG" dirty="0"/>
              <a:t>The presence of standards that are actually implemented and adopted in the cloud computing community could give room for interoperability and then lessen the risks resulting from vendor lock-in.</a:t>
            </a:r>
          </a:p>
        </p:txBody>
      </p:sp>
    </p:spTree>
    <p:extLst>
      <p:ext uri="{BB962C8B-B14F-4D97-AF65-F5344CB8AC3E}">
        <p14:creationId xmlns:p14="http://schemas.microsoft.com/office/powerpoint/2010/main" val="12149922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77A4-A0D8-6FD2-8E98-6567BB740D34}"/>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F8D1B5B-C297-949B-360A-738CCC5D8AED}"/>
              </a:ext>
            </a:extLst>
          </p:cNvPr>
          <p:cNvSpPr>
            <a:spLocks noGrp="1"/>
          </p:cNvSpPr>
          <p:nvPr>
            <p:ph idx="1"/>
          </p:nvPr>
        </p:nvSpPr>
        <p:spPr/>
        <p:txBody>
          <a:bodyPr>
            <a:normAutofit lnSpcReduction="10000"/>
          </a:bodyPr>
          <a:lstStyle/>
          <a:p>
            <a:r>
              <a:rPr lang="en-SG" dirty="0"/>
              <a:t>The current state of standards and interoperability in cloud computing resembles the early Internet era, when there was no common agreement on the protocols and technologies used and each organization had its own network. </a:t>
            </a:r>
          </a:p>
          <a:p>
            <a:r>
              <a:rPr lang="en-SG" dirty="0"/>
              <a:t>Yet the first steps toward a standardization process have been made, and a few organizations, such as the Cloud Computing Interoperability Forum (CCIF) the Open Cloud Consortium and the DMTF Cloud Standards Incubator are leading the path.</a:t>
            </a:r>
          </a:p>
          <a:p>
            <a:r>
              <a:rPr lang="en-SG" dirty="0"/>
              <a:t>The standardization efforts are mostly concerned with the lower level of the cloud computing architecture, which is the most popular and developed.</a:t>
            </a:r>
          </a:p>
        </p:txBody>
      </p:sp>
    </p:spTree>
    <p:extLst>
      <p:ext uri="{BB962C8B-B14F-4D97-AF65-F5344CB8AC3E}">
        <p14:creationId xmlns:p14="http://schemas.microsoft.com/office/powerpoint/2010/main" val="1317230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48F1-67B0-6024-E7D4-295AF8148EA4}"/>
              </a:ext>
            </a:extLst>
          </p:cNvPr>
          <p:cNvSpPr>
            <a:spLocks noGrp="1"/>
          </p:cNvSpPr>
          <p:nvPr>
            <p:ph type="title"/>
          </p:nvPr>
        </p:nvSpPr>
        <p:spPr/>
        <p:txBody>
          <a:bodyPr/>
          <a:lstStyle/>
          <a:p>
            <a:r>
              <a:rPr lang="en-SG" dirty="0"/>
              <a:t>Open Challenge in Cloud Computing</a:t>
            </a:r>
            <a:br>
              <a:rPr lang="en-SG" dirty="0"/>
            </a:br>
            <a:r>
              <a:rPr lang="en-SG" dirty="0"/>
              <a:t>(</a:t>
            </a:r>
            <a:r>
              <a:rPr lang="en-SG" sz="3600" dirty="0"/>
              <a:t>Scalability and fault tolerance)</a:t>
            </a:r>
          </a:p>
        </p:txBody>
      </p:sp>
      <p:sp>
        <p:nvSpPr>
          <p:cNvPr id="3" name="Content Placeholder 2">
            <a:extLst>
              <a:ext uri="{FF2B5EF4-FFF2-40B4-BE49-F238E27FC236}">
                <a16:creationId xmlns:a16="http://schemas.microsoft.com/office/drawing/2014/main" id="{F1C94857-94A1-9017-F3DE-F0A74CF92EFD}"/>
              </a:ext>
            </a:extLst>
          </p:cNvPr>
          <p:cNvSpPr>
            <a:spLocks noGrp="1"/>
          </p:cNvSpPr>
          <p:nvPr>
            <p:ph idx="1"/>
          </p:nvPr>
        </p:nvSpPr>
        <p:spPr/>
        <p:txBody>
          <a:bodyPr>
            <a:normAutofit fontScale="70000" lnSpcReduction="20000"/>
          </a:bodyPr>
          <a:lstStyle/>
          <a:p>
            <a:r>
              <a:rPr lang="en-SG" dirty="0"/>
              <a:t>The ability to scale on demand constitutes one of the most attractive features of cloud computing.</a:t>
            </a:r>
          </a:p>
          <a:p>
            <a:r>
              <a:rPr lang="en-SG" dirty="0"/>
              <a:t> Clouds allow scaling beyond the limits of the existing in-house IT resources, whether they are infrastructure (compute and storage) or applications services.</a:t>
            </a:r>
          </a:p>
          <a:p>
            <a:r>
              <a:rPr lang="en-SG" dirty="0"/>
              <a:t>To implement such a capability, the cloud middleware has to be designed with the principle of scalability along different dimensions in mind—for example, performance, size, and load. </a:t>
            </a:r>
          </a:p>
          <a:p>
            <a:r>
              <a:rPr lang="en-SG" dirty="0"/>
              <a:t>The cloud middleware manages a huge number of resource and users, which rely on the cloud to obtain the horsepower that they cannot obtain within the premises without bearing considerable administrative and maintenance costs.</a:t>
            </a:r>
          </a:p>
          <a:p>
            <a:r>
              <a:rPr lang="en-SG" dirty="0"/>
              <a:t> These costs are a reality for whomever develops, manages, and maintains the cloud middleware and offers the service to customers. </a:t>
            </a:r>
          </a:p>
          <a:p>
            <a:r>
              <a:rPr lang="en-SG" dirty="0"/>
              <a:t>In this scenario, the ability to tolerate failure becomes fundamental, sometimes even more important than providing an extremely efficient and optimized system. </a:t>
            </a:r>
          </a:p>
          <a:p>
            <a:r>
              <a:rPr lang="en-SG" dirty="0"/>
              <a:t>Hence, the challenge in this case is designing highly scalable and fault-tolerant systems that are easy to manage and at the same time provide competitive performance.</a:t>
            </a:r>
          </a:p>
        </p:txBody>
      </p:sp>
    </p:spTree>
    <p:extLst>
      <p:ext uri="{BB962C8B-B14F-4D97-AF65-F5344CB8AC3E}">
        <p14:creationId xmlns:p14="http://schemas.microsoft.com/office/powerpoint/2010/main" val="39490615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3DD-246A-AD2D-CB03-8EEC94BF3C7F}"/>
              </a:ext>
            </a:extLst>
          </p:cNvPr>
          <p:cNvSpPr>
            <a:spLocks noGrp="1"/>
          </p:cNvSpPr>
          <p:nvPr>
            <p:ph type="title"/>
          </p:nvPr>
        </p:nvSpPr>
        <p:spPr/>
        <p:txBody>
          <a:bodyPr/>
          <a:lstStyle/>
          <a:p>
            <a:r>
              <a:rPr lang="en-SG" dirty="0"/>
              <a:t>Open Challenge in Cloud Computing</a:t>
            </a:r>
            <a:br>
              <a:rPr lang="en-SG" dirty="0"/>
            </a:br>
            <a:r>
              <a:rPr lang="en-SG" dirty="0"/>
              <a:t>(</a:t>
            </a:r>
            <a:r>
              <a:rPr lang="en-SG" sz="3600" dirty="0"/>
              <a:t>Security, trust, and privacy</a:t>
            </a:r>
            <a:r>
              <a:rPr lang="en-SG" dirty="0"/>
              <a:t>)</a:t>
            </a:r>
          </a:p>
        </p:txBody>
      </p:sp>
      <p:sp>
        <p:nvSpPr>
          <p:cNvPr id="3" name="Content Placeholder 2">
            <a:extLst>
              <a:ext uri="{FF2B5EF4-FFF2-40B4-BE49-F238E27FC236}">
                <a16:creationId xmlns:a16="http://schemas.microsoft.com/office/drawing/2014/main" id="{DB1D40A4-D5F1-C656-8753-4AD741ED734C}"/>
              </a:ext>
            </a:extLst>
          </p:cNvPr>
          <p:cNvSpPr>
            <a:spLocks noGrp="1"/>
          </p:cNvSpPr>
          <p:nvPr>
            <p:ph idx="1"/>
          </p:nvPr>
        </p:nvSpPr>
        <p:spPr/>
        <p:txBody>
          <a:bodyPr>
            <a:normAutofit fontScale="55000" lnSpcReduction="20000"/>
          </a:bodyPr>
          <a:lstStyle/>
          <a:p>
            <a:r>
              <a:rPr lang="en-SG" dirty="0"/>
              <a:t>Security, trust, and privacy issues are major obstacles for massive adoption of cloud computing. </a:t>
            </a:r>
          </a:p>
          <a:p>
            <a:r>
              <a:rPr lang="en-SG" dirty="0"/>
              <a:t>The traditional cryptographic technologies are used to prevent data tampering and access to sensitive information.</a:t>
            </a:r>
          </a:p>
          <a:p>
            <a:r>
              <a:rPr lang="en-SG" dirty="0"/>
              <a:t> The massive use of virtualization technologies exposes the existing system to new threats, which previously were not considered applicable. </a:t>
            </a:r>
          </a:p>
          <a:p>
            <a:r>
              <a:rPr lang="en-SG" dirty="0"/>
              <a:t>For example, it might be possible that applications hosted in the cloud can process sensitive information; such information can be stored within a cloud storage facility using the most advanced technology in cryptography to protect data and then be considered safe from any attempt to access it without the required permissions.</a:t>
            </a:r>
          </a:p>
          <a:p>
            <a:r>
              <a:rPr lang="en-SG" dirty="0"/>
              <a:t> Although these data are processed in memory, they must necessarily be decrypted by the legitimate application, but since the application is hosted in a managed virtual environment it becomes accessible to the virtual machine manager that by program is designed to access the memory pages of such an application.</a:t>
            </a:r>
          </a:p>
          <a:p>
            <a:r>
              <a:rPr lang="en-SG" dirty="0"/>
              <a:t> In this case, what is experienced is a lack of control over the environment in which the application is executed, which is made possible by leveraging the cloud.</a:t>
            </a:r>
          </a:p>
          <a:p>
            <a:r>
              <a:rPr lang="en-SG" dirty="0"/>
              <a:t> It then happens that a new way of using existing technologies creates new opportunities for additional threats to the security of applications. </a:t>
            </a:r>
          </a:p>
          <a:p>
            <a:r>
              <a:rPr lang="en-SG"/>
              <a:t>The </a:t>
            </a:r>
            <a:r>
              <a:rPr lang="en-SG" dirty="0"/>
              <a:t>lack of control over their own data and processes also poses severe problems for the trust we give to the cloud service provider and the level of privacy we want to have for our data</a:t>
            </a:r>
          </a:p>
        </p:txBody>
      </p:sp>
    </p:spTree>
    <p:extLst>
      <p:ext uri="{BB962C8B-B14F-4D97-AF65-F5344CB8AC3E}">
        <p14:creationId xmlns:p14="http://schemas.microsoft.com/office/powerpoint/2010/main" val="37378815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70ED-F18A-E857-5D67-EB876F0766C8}"/>
              </a:ext>
            </a:extLst>
          </p:cNvPr>
          <p:cNvSpPr>
            <a:spLocks noGrp="1"/>
          </p:cNvSpPr>
          <p:nvPr>
            <p:ph type="title"/>
          </p:nvPr>
        </p:nvSpPr>
        <p:spPr/>
        <p:txBody>
          <a:bodyPr/>
          <a:lstStyle/>
          <a:p>
            <a:r>
              <a:rPr lang="en-SG" dirty="0"/>
              <a:t>Open Challenge in Cloud Computing</a:t>
            </a:r>
            <a:br>
              <a:rPr lang="en-SG" dirty="0"/>
            </a:br>
            <a:r>
              <a:rPr lang="en-SG" dirty="0"/>
              <a:t>(</a:t>
            </a:r>
            <a:r>
              <a:rPr lang="en-SG" sz="3600" dirty="0"/>
              <a:t>Organizational aspects)</a:t>
            </a:r>
          </a:p>
        </p:txBody>
      </p:sp>
      <p:sp>
        <p:nvSpPr>
          <p:cNvPr id="3" name="Content Placeholder 2">
            <a:extLst>
              <a:ext uri="{FF2B5EF4-FFF2-40B4-BE49-F238E27FC236}">
                <a16:creationId xmlns:a16="http://schemas.microsoft.com/office/drawing/2014/main" id="{62332CC7-31CA-2679-8606-1211EBB9CDFC}"/>
              </a:ext>
            </a:extLst>
          </p:cNvPr>
          <p:cNvSpPr>
            <a:spLocks noGrp="1"/>
          </p:cNvSpPr>
          <p:nvPr>
            <p:ph idx="1"/>
          </p:nvPr>
        </p:nvSpPr>
        <p:spPr/>
        <p:txBody>
          <a:bodyPr>
            <a:normAutofit fontScale="77500" lnSpcReduction="20000"/>
          </a:bodyPr>
          <a:lstStyle/>
          <a:p>
            <a:r>
              <a:rPr lang="en-SG" dirty="0"/>
              <a:t>Cloud computing introduces a significant change in the way IT services are consumed and managed.</a:t>
            </a:r>
          </a:p>
          <a:p>
            <a:r>
              <a:rPr lang="en-SG" dirty="0"/>
              <a:t> More precisely, storage, compute power, network infrastructure, and applications are delivered as metered services over the Internet.</a:t>
            </a:r>
          </a:p>
          <a:p>
            <a:r>
              <a:rPr lang="en-SG" dirty="0"/>
              <a:t>Some interesting questions arise in considering the role of the IT department in this new scenario.</a:t>
            </a:r>
          </a:p>
          <a:p>
            <a:r>
              <a:rPr lang="en-SG" dirty="0"/>
              <a:t> In particular, the following questions have to be considered:</a:t>
            </a:r>
          </a:p>
          <a:p>
            <a:pPr marL="0" indent="0">
              <a:buNone/>
            </a:pPr>
            <a:r>
              <a:rPr lang="en-SG" dirty="0"/>
              <a:t> • What is the new role of the IT department in an enterprise that completely or significantly relies on the cloud? </a:t>
            </a:r>
          </a:p>
          <a:p>
            <a:pPr marL="0" indent="0">
              <a:buNone/>
            </a:pPr>
            <a:r>
              <a:rPr lang="en-SG" dirty="0"/>
              <a:t>• How will the compliance department perform its activity when there is a considerable lack of control over application workflows?</a:t>
            </a:r>
          </a:p>
          <a:p>
            <a:pPr marL="0" indent="0">
              <a:buNone/>
            </a:pPr>
            <a:r>
              <a:rPr lang="en-SG" dirty="0"/>
              <a:t>• What are the implications (political, legal, etc.) for organizations that lose control over some aspects of their services? </a:t>
            </a:r>
          </a:p>
          <a:p>
            <a:pPr marL="0" indent="0">
              <a:buNone/>
            </a:pPr>
            <a:r>
              <a:rPr lang="en-SG" dirty="0"/>
              <a:t>• What will be the perception of the end users of such services?</a:t>
            </a:r>
          </a:p>
        </p:txBody>
      </p:sp>
    </p:spTree>
    <p:extLst>
      <p:ext uri="{BB962C8B-B14F-4D97-AF65-F5344CB8AC3E}">
        <p14:creationId xmlns:p14="http://schemas.microsoft.com/office/powerpoint/2010/main" val="2824920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12D9-D4B1-A655-0C2C-FA454AD37B20}"/>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8F379127-CC63-F711-0C0E-2A4AB4EEAE80}"/>
              </a:ext>
            </a:extLst>
          </p:cNvPr>
          <p:cNvSpPr>
            <a:spLocks noGrp="1"/>
          </p:cNvSpPr>
          <p:nvPr>
            <p:ph idx="1"/>
          </p:nvPr>
        </p:nvSpPr>
        <p:spPr/>
        <p:txBody>
          <a:bodyPr>
            <a:normAutofit fontScale="77500" lnSpcReduction="20000"/>
          </a:bodyPr>
          <a:lstStyle/>
          <a:p>
            <a:r>
              <a:rPr lang="en-SG" dirty="0"/>
              <a:t>From an organizational point of view, the lack of control over the management of data and processes poses not only security threats but also new problems that previously did not exist. </a:t>
            </a:r>
          </a:p>
          <a:p>
            <a:r>
              <a:rPr lang="en-SG" dirty="0"/>
              <a:t>Traditionally, when there was a problem with computer systems, organizations developed strategies and solutions to cope with them, often by relying on local expertise and knowledge.</a:t>
            </a:r>
          </a:p>
          <a:p>
            <a:r>
              <a:rPr lang="en-SG" dirty="0"/>
              <a:t> One of the major advantages of moving IT infrastructure and services to the cloud is to reduce or completely remove the costs related to maintenance and support.</a:t>
            </a:r>
          </a:p>
          <a:p>
            <a:r>
              <a:rPr lang="en-SG" dirty="0"/>
              <a:t> As a result, users of such infrastructure and services lose a reference to deal with for IT troubleshooting. </a:t>
            </a:r>
          </a:p>
          <a:p>
            <a:r>
              <a:rPr lang="en-SG" dirty="0"/>
              <a:t>At the same time, the existing IT staff is required to have a different kind of competency and, in general, fewer skills, thus reducing their value. </a:t>
            </a:r>
          </a:p>
          <a:p>
            <a:r>
              <a:rPr lang="en-SG" dirty="0"/>
              <a:t>These are the challenges from an organizational point of view that must be faced and that will significantly change the relationships within the enterprise itself among the various groups of people working together</a:t>
            </a:r>
          </a:p>
        </p:txBody>
      </p:sp>
    </p:spTree>
    <p:extLst>
      <p:ext uri="{BB962C8B-B14F-4D97-AF65-F5344CB8AC3E}">
        <p14:creationId xmlns:p14="http://schemas.microsoft.com/office/powerpoint/2010/main" val="214106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Summary </a:t>
            </a:r>
            <a:endParaRPr lang="zh-TW" altLang="en-US" dirty="0"/>
          </a:p>
        </p:txBody>
      </p:sp>
      <p:sp>
        <p:nvSpPr>
          <p:cNvPr id="3" name="內容版面配置區 2"/>
          <p:cNvSpPr>
            <a:spLocks noGrp="1"/>
          </p:cNvSpPr>
          <p:nvPr>
            <p:ph idx="1"/>
          </p:nvPr>
        </p:nvSpPr>
        <p:spPr>
          <a:xfrm>
            <a:off x="1981200" y="1600200"/>
            <a:ext cx="8229600" cy="5029200"/>
          </a:xfrm>
        </p:spPr>
        <p:txBody>
          <a:bodyPr>
            <a:normAutofit fontScale="92500"/>
          </a:bodyPr>
          <a:lstStyle/>
          <a:p>
            <a:r>
              <a:rPr lang="en-US" altLang="zh-TW" dirty="0"/>
              <a:t>What is cloud computing in your mind</a:t>
            </a:r>
          </a:p>
          <a:p>
            <a:pPr lvl="1"/>
            <a:r>
              <a:rPr lang="en-US" altLang="zh-TW" dirty="0"/>
              <a:t>Clear or Cloudy?</a:t>
            </a:r>
          </a:p>
          <a:p>
            <a:pPr lvl="1"/>
            <a:endParaRPr lang="en-US" altLang="zh-TW" dirty="0"/>
          </a:p>
          <a:p>
            <a:r>
              <a:rPr lang="en-US" altLang="zh-TW" dirty="0"/>
              <a:t>Cloud computing is a new paradigm shift of computing </a:t>
            </a:r>
          </a:p>
          <a:p>
            <a:r>
              <a:rPr lang="en-US" altLang="zh-TW" dirty="0"/>
              <a:t>Cloud computing can provide high quality of properties and characteristics based on essentially central ideas</a:t>
            </a:r>
          </a:p>
          <a:p>
            <a:pPr lvl="1"/>
            <a:endParaRPr lang="en-US" altLang="zh-TW" dirty="0"/>
          </a:p>
          <a:p>
            <a:r>
              <a:rPr lang="en-US" altLang="zh-TW" dirty="0"/>
              <a:t>Service models and deployment models provide services that can be used to</a:t>
            </a:r>
          </a:p>
          <a:p>
            <a:pPr lvl="1"/>
            <a:r>
              <a:rPr lang="en-US" altLang="zh-TW" dirty="0"/>
              <a:t>Rent fundamental computing resources</a:t>
            </a:r>
          </a:p>
          <a:p>
            <a:pPr lvl="1"/>
            <a:r>
              <a:rPr lang="en-US" altLang="ja-JP" dirty="0">
                <a:ea typeface="ＭＳ Ｐゴシック" pitchFamily="34" charset="-128"/>
              </a:rPr>
              <a:t>Deploy and develop </a:t>
            </a:r>
            <a:r>
              <a:rPr lang="en-US" altLang="zh-TW" dirty="0">
                <a:ea typeface="新細明體" pitchFamily="18" charset="-120"/>
              </a:rPr>
              <a:t>customer-created applications on clouds </a:t>
            </a:r>
            <a:endParaRPr lang="en-US" altLang="ja-JP" dirty="0">
              <a:ea typeface="ＭＳ Ｐゴシック" pitchFamily="34" charset="-128"/>
            </a:endParaRPr>
          </a:p>
          <a:p>
            <a:pPr lvl="1"/>
            <a:r>
              <a:rPr lang="en-US" altLang="ja-JP" dirty="0">
                <a:ea typeface="ＭＳ Ｐゴシック" pitchFamily="34" charset="-128"/>
              </a:rPr>
              <a:t>Access provider’s applications over network (wired or wireless)</a:t>
            </a:r>
          </a:p>
          <a:p>
            <a:endParaRPr lang="en-US" altLang="zh-TW" dirty="0"/>
          </a:p>
          <a:p>
            <a:endParaRPr lang="en-US" altLang="zh-TW" dirty="0"/>
          </a:p>
          <a:p>
            <a:endParaRPr lang="en-US" altLang="zh-TW" dirty="0"/>
          </a:p>
          <a:p>
            <a:endParaRPr lang="en-US" altLang="zh-TW" dirty="0"/>
          </a:p>
          <a:p>
            <a:endParaRPr lang="zh-TW"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6D383-225F-C4C3-1178-4A85F8393E2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7CB15C06-C570-AF23-A7C2-52EA434E0D4C}"/>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259196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473C-4027-6A38-203F-6A89C626044E}"/>
              </a:ext>
            </a:extLst>
          </p:cNvPr>
          <p:cNvSpPr>
            <a:spLocks noGrp="1"/>
          </p:cNvSpPr>
          <p:nvPr>
            <p:ph type="title"/>
          </p:nvPr>
        </p:nvSpPr>
        <p:spPr/>
        <p:txBody>
          <a:bodyPr/>
          <a:lstStyle/>
          <a:p>
            <a:r>
              <a:rPr lang="en-SG" dirty="0" err="1"/>
              <a:t>Cont</a:t>
            </a:r>
            <a:r>
              <a:rPr lang="en-SG" dirty="0"/>
              <a:t>…</a:t>
            </a:r>
          </a:p>
        </p:txBody>
      </p:sp>
      <p:sp>
        <p:nvSpPr>
          <p:cNvPr id="3" name="Content Placeholder 2">
            <a:extLst>
              <a:ext uri="{FF2B5EF4-FFF2-40B4-BE49-F238E27FC236}">
                <a16:creationId xmlns:a16="http://schemas.microsoft.com/office/drawing/2014/main" id="{F0450E20-2038-84A2-1171-419B1F8D911C}"/>
              </a:ext>
            </a:extLst>
          </p:cNvPr>
          <p:cNvSpPr>
            <a:spLocks noGrp="1"/>
          </p:cNvSpPr>
          <p:nvPr>
            <p:ph idx="1"/>
          </p:nvPr>
        </p:nvSpPr>
        <p:spPr/>
        <p:txBody>
          <a:bodyPr>
            <a:normAutofit fontScale="85000" lnSpcReduction="20000"/>
          </a:bodyPr>
          <a:lstStyle/>
          <a:p>
            <a:r>
              <a:rPr lang="en-SG" dirty="0"/>
              <a:t>A fundamental characteristic of public cloud is </a:t>
            </a:r>
            <a:r>
              <a:rPr lang="en-SG" b="1" dirty="0"/>
              <a:t>multitenancy</a:t>
            </a:r>
            <a:r>
              <a:rPr lang="en-SG" dirty="0"/>
              <a:t>.</a:t>
            </a:r>
          </a:p>
          <a:p>
            <a:r>
              <a:rPr lang="en-SG" dirty="0"/>
              <a:t> A public cloud is meant to serve a multitude of users, not a single customer. </a:t>
            </a:r>
          </a:p>
          <a:p>
            <a:r>
              <a:rPr lang="en-SG" dirty="0"/>
              <a:t>Any customer requires a virtual computing environment that is separated, and most likely isolated, from other users.</a:t>
            </a:r>
          </a:p>
          <a:p>
            <a:r>
              <a:rPr lang="en-SG" dirty="0"/>
              <a:t> This is a fundamental requirement to provide effective monitoring of user activities and guarantee the desired performance and the other QoS attributes negotiated with users.</a:t>
            </a:r>
          </a:p>
          <a:p>
            <a:r>
              <a:rPr lang="en-SG" dirty="0"/>
              <a:t> QoS management is a very important aspect of public clouds. </a:t>
            </a:r>
          </a:p>
          <a:p>
            <a:pPr algn="just"/>
            <a:r>
              <a:rPr lang="en-SG" dirty="0">
                <a:solidFill>
                  <a:schemeClr val="accent1"/>
                </a:solidFill>
              </a:rPr>
              <a:t>Hence, a significant portion of the software infrastructure is devoted to monitoring the cloud resources, to bill them according to the contract made with the user, and to keep a complete history of cloud usage for each customer. </a:t>
            </a:r>
          </a:p>
          <a:p>
            <a:r>
              <a:rPr lang="en-SG" dirty="0"/>
              <a:t>These features are fundamental to public clouds because they help providers offer services to users with full accountability</a:t>
            </a:r>
          </a:p>
        </p:txBody>
      </p:sp>
    </p:spTree>
    <p:extLst>
      <p:ext uri="{BB962C8B-B14F-4D97-AF65-F5344CB8AC3E}">
        <p14:creationId xmlns:p14="http://schemas.microsoft.com/office/powerpoint/2010/main" val="60170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A346-5744-9986-5DCC-5EAA488CEFA4}"/>
              </a:ext>
            </a:extLst>
          </p:cNvPr>
          <p:cNvSpPr>
            <a:spLocks noGrp="1"/>
          </p:cNvSpPr>
          <p:nvPr>
            <p:ph type="title"/>
          </p:nvPr>
        </p:nvSpPr>
        <p:spPr/>
        <p:txBody>
          <a:bodyPr/>
          <a:lstStyle/>
          <a:p>
            <a:r>
              <a:rPr lang="en-SG" dirty="0"/>
              <a:t>Cont..</a:t>
            </a:r>
          </a:p>
        </p:txBody>
      </p:sp>
      <p:sp>
        <p:nvSpPr>
          <p:cNvPr id="3" name="Content Placeholder 2">
            <a:extLst>
              <a:ext uri="{FF2B5EF4-FFF2-40B4-BE49-F238E27FC236}">
                <a16:creationId xmlns:a16="http://schemas.microsoft.com/office/drawing/2014/main" id="{BB5431DA-B567-A6AE-07F6-F5CC504427CC}"/>
              </a:ext>
            </a:extLst>
          </p:cNvPr>
          <p:cNvSpPr>
            <a:spLocks noGrp="1"/>
          </p:cNvSpPr>
          <p:nvPr>
            <p:ph idx="1"/>
          </p:nvPr>
        </p:nvSpPr>
        <p:spPr/>
        <p:txBody>
          <a:bodyPr>
            <a:normAutofit/>
          </a:bodyPr>
          <a:lstStyle/>
          <a:p>
            <a:r>
              <a:rPr lang="en-SG" dirty="0"/>
              <a:t>A public cloud can offer any kind of service: infrastructure, platform, or applications. </a:t>
            </a:r>
          </a:p>
          <a:p>
            <a:pPr lvl="1"/>
            <a:r>
              <a:rPr lang="en-SG" dirty="0"/>
              <a:t>For example, Amazon EC2 is a public cloud that provides infrastructure as a service; Google </a:t>
            </a:r>
            <a:r>
              <a:rPr lang="en-SG" dirty="0" err="1"/>
              <a:t>AppEngine</a:t>
            </a:r>
            <a:r>
              <a:rPr lang="en-SG" dirty="0"/>
              <a:t> is a public cloud that provides an application development platform as a service; and SalesForce.com is a public cloud that provides software as a service.</a:t>
            </a:r>
          </a:p>
          <a:p>
            <a:pPr marL="0" indent="0">
              <a:buNone/>
            </a:pPr>
            <a:r>
              <a:rPr lang="en-SG" dirty="0"/>
              <a:t> </a:t>
            </a:r>
          </a:p>
          <a:p>
            <a:r>
              <a:rPr lang="en-SG" dirty="0"/>
              <a:t>What characterizes them is their natural ability to scale on demand and sustain peak load</a:t>
            </a:r>
          </a:p>
        </p:txBody>
      </p:sp>
    </p:spTree>
    <p:extLst>
      <p:ext uri="{BB962C8B-B14F-4D97-AF65-F5344CB8AC3E}">
        <p14:creationId xmlns:p14="http://schemas.microsoft.com/office/powerpoint/2010/main" val="305222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32700-C756-2903-C90F-E32521021B3C}"/>
              </a:ext>
            </a:extLst>
          </p:cNvPr>
          <p:cNvSpPr>
            <a:spLocks noGrp="1"/>
          </p:cNvSpPr>
          <p:nvPr>
            <p:ph type="title"/>
          </p:nvPr>
        </p:nvSpPr>
        <p:spPr/>
        <p:txBody>
          <a:bodyPr/>
          <a:lstStyle/>
          <a:p>
            <a:r>
              <a:rPr lang="en-SG" dirty="0"/>
              <a:t>Cont..</a:t>
            </a:r>
          </a:p>
        </p:txBody>
      </p:sp>
      <p:sp>
        <p:nvSpPr>
          <p:cNvPr id="3" name="Content Placeholder 2">
            <a:extLst>
              <a:ext uri="{FF2B5EF4-FFF2-40B4-BE49-F238E27FC236}">
                <a16:creationId xmlns:a16="http://schemas.microsoft.com/office/drawing/2014/main" id="{112DA2A9-07DA-99A4-E2D5-65A8A594B1AE}"/>
              </a:ext>
            </a:extLst>
          </p:cNvPr>
          <p:cNvSpPr>
            <a:spLocks noGrp="1"/>
          </p:cNvSpPr>
          <p:nvPr>
            <p:ph idx="1"/>
          </p:nvPr>
        </p:nvSpPr>
        <p:spPr/>
        <p:txBody>
          <a:bodyPr>
            <a:normAutofit fontScale="85000" lnSpcReduction="20000"/>
          </a:bodyPr>
          <a:lstStyle/>
          <a:p>
            <a:r>
              <a:rPr lang="en-SG" dirty="0"/>
              <a:t>From an architectural point of view there is no restriction concerning the type of distributed system implemented to support public clouds. </a:t>
            </a:r>
          </a:p>
          <a:p>
            <a:r>
              <a:rPr lang="en-SG" dirty="0"/>
              <a:t>Most likely, one or more data </a:t>
            </a:r>
            <a:r>
              <a:rPr lang="en-SG" dirty="0" err="1"/>
              <a:t>centers</a:t>
            </a:r>
            <a:r>
              <a:rPr lang="en-SG" dirty="0"/>
              <a:t> constitute the physical infrastructure on top of which the services are implemented and delivered. </a:t>
            </a:r>
          </a:p>
          <a:p>
            <a:r>
              <a:rPr lang="en-SG" dirty="0"/>
              <a:t>Public clouds can be composed of geographically dispersed </a:t>
            </a:r>
            <a:r>
              <a:rPr lang="en-SG" dirty="0" err="1"/>
              <a:t>datacenters</a:t>
            </a:r>
            <a:r>
              <a:rPr lang="en-SG" dirty="0"/>
              <a:t> to share the load of users and better serve them according to their locations.</a:t>
            </a:r>
          </a:p>
          <a:p>
            <a:pPr lvl="1"/>
            <a:r>
              <a:rPr lang="en-SG" dirty="0"/>
              <a:t> </a:t>
            </a:r>
            <a:r>
              <a:rPr lang="en-SG" dirty="0">
                <a:solidFill>
                  <a:schemeClr val="accent1"/>
                </a:solidFill>
              </a:rPr>
              <a:t>For example, Amazon Web Services has </a:t>
            </a:r>
            <a:r>
              <a:rPr lang="en-SG" dirty="0" err="1">
                <a:solidFill>
                  <a:schemeClr val="accent1"/>
                </a:solidFill>
              </a:rPr>
              <a:t>datacenters</a:t>
            </a:r>
            <a:r>
              <a:rPr lang="en-SG" dirty="0">
                <a:solidFill>
                  <a:schemeClr val="accent1"/>
                </a:solidFill>
              </a:rPr>
              <a:t> installed in the United States, Europe, Singapore, and Australia; </a:t>
            </a:r>
          </a:p>
          <a:p>
            <a:pPr lvl="1"/>
            <a:r>
              <a:rPr lang="en-SG" dirty="0"/>
              <a:t>They allow their customers to choose between three different regions: us-west-1, us-east-1, or eu-west-1. </a:t>
            </a:r>
          </a:p>
          <a:p>
            <a:pPr lvl="1"/>
            <a:r>
              <a:rPr lang="en-SG" dirty="0"/>
              <a:t>Such regions are priced differently and are further divided into availability zones, which map to specific </a:t>
            </a:r>
            <a:r>
              <a:rPr lang="en-SG" dirty="0" err="1"/>
              <a:t>datacenters</a:t>
            </a:r>
            <a:r>
              <a:rPr lang="en-SG" dirty="0"/>
              <a:t>. </a:t>
            </a:r>
          </a:p>
          <a:p>
            <a:pPr lvl="1"/>
            <a:r>
              <a:rPr lang="en-SG" dirty="0"/>
              <a:t>According to the specific class of services delivered by the cloud, a different software stack is installed to manage the infrastructure: virtual machine managers, distributed middleware, or distributed applications.</a:t>
            </a:r>
          </a:p>
        </p:txBody>
      </p:sp>
    </p:spTree>
    <p:extLst>
      <p:ext uri="{BB962C8B-B14F-4D97-AF65-F5344CB8AC3E}">
        <p14:creationId xmlns:p14="http://schemas.microsoft.com/office/powerpoint/2010/main" val="288206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5FC4C-EA6C-31C8-1686-0DDF292BDD7C}"/>
              </a:ext>
            </a:extLst>
          </p:cNvPr>
          <p:cNvSpPr>
            <a:spLocks noGrp="1"/>
          </p:cNvSpPr>
          <p:nvPr>
            <p:ph type="title"/>
          </p:nvPr>
        </p:nvSpPr>
        <p:spPr/>
        <p:txBody>
          <a:bodyPr/>
          <a:lstStyle/>
          <a:p>
            <a:r>
              <a:rPr lang="en-US" dirty="0"/>
              <a:t>Characteristics </a:t>
            </a:r>
          </a:p>
        </p:txBody>
      </p:sp>
      <p:sp>
        <p:nvSpPr>
          <p:cNvPr id="5" name="Content Placeholder 4">
            <a:extLst>
              <a:ext uri="{FF2B5EF4-FFF2-40B4-BE49-F238E27FC236}">
                <a16:creationId xmlns:a16="http://schemas.microsoft.com/office/drawing/2014/main" id="{574F041C-B706-AC7A-D223-030BBB5D66D2}"/>
              </a:ext>
            </a:extLst>
          </p:cNvPr>
          <p:cNvSpPr>
            <a:spLocks noGrp="1"/>
          </p:cNvSpPr>
          <p:nvPr>
            <p:ph idx="1"/>
          </p:nvPr>
        </p:nvSpPr>
        <p:spPr/>
        <p:txBody>
          <a:bodyPr>
            <a:normAutofit fontScale="85000" lnSpcReduction="20000"/>
          </a:bodyPr>
          <a:lstStyle/>
          <a:p>
            <a:r>
              <a:rPr lang="en-US" b="1" i="0" dirty="0">
                <a:effectLst/>
                <a:latin typeface="Söhne"/>
              </a:rPr>
              <a:t>Shared Infrastructure</a:t>
            </a:r>
            <a:r>
              <a:rPr lang="en-US" b="0" i="0" dirty="0">
                <a:solidFill>
                  <a:srgbClr val="374151"/>
                </a:solidFill>
                <a:effectLst/>
                <a:latin typeface="Söhne"/>
              </a:rPr>
              <a:t>: </a:t>
            </a:r>
          </a:p>
          <a:p>
            <a:pPr lvl="1"/>
            <a:r>
              <a:rPr lang="en-US" b="0" i="0" dirty="0">
                <a:solidFill>
                  <a:srgbClr val="374151"/>
                </a:solidFill>
                <a:effectLst/>
                <a:latin typeface="Söhne"/>
              </a:rPr>
              <a:t>Public clouds use a shared infrastructure model, where multiple organizations and users share the same physical hardware and resources, including servers, storage, and networking equipment.</a:t>
            </a:r>
          </a:p>
          <a:p>
            <a:pPr lvl="1"/>
            <a:r>
              <a:rPr lang="en-US" b="0" i="0" dirty="0">
                <a:solidFill>
                  <a:srgbClr val="374151"/>
                </a:solidFill>
                <a:effectLst/>
                <a:latin typeface="Söhne"/>
              </a:rPr>
              <a:t> This shared environment allows for cost efficiencies and scalability.</a:t>
            </a:r>
          </a:p>
          <a:p>
            <a:r>
              <a:rPr lang="en-US" b="1" i="0" dirty="0">
                <a:effectLst/>
                <a:latin typeface="Söhne"/>
              </a:rPr>
              <a:t>Accessibility</a:t>
            </a:r>
            <a:r>
              <a:rPr lang="en-US" b="0" i="0" dirty="0">
                <a:solidFill>
                  <a:srgbClr val="374151"/>
                </a:solidFill>
                <a:effectLst/>
                <a:latin typeface="Söhne"/>
              </a:rPr>
              <a:t>: </a:t>
            </a:r>
          </a:p>
          <a:p>
            <a:pPr lvl="1"/>
            <a:r>
              <a:rPr lang="en-US" b="0" i="0" dirty="0">
                <a:solidFill>
                  <a:srgbClr val="374151"/>
                </a:solidFill>
                <a:effectLst/>
                <a:latin typeface="Söhne"/>
              </a:rPr>
              <a:t>Public cloud services are accessible to anyone with an internet connection and the necessary credentials.</a:t>
            </a:r>
          </a:p>
          <a:p>
            <a:pPr lvl="1"/>
            <a:r>
              <a:rPr lang="en-US" b="0" i="0" dirty="0">
                <a:solidFill>
                  <a:srgbClr val="374151"/>
                </a:solidFill>
                <a:effectLst/>
                <a:latin typeface="Söhne"/>
              </a:rPr>
              <a:t> Users can access these services from virtually anywhere in the world, making them highly accessible and flexible.</a:t>
            </a:r>
          </a:p>
          <a:p>
            <a:r>
              <a:rPr lang="en-US" b="1" i="0" dirty="0">
                <a:effectLst/>
                <a:latin typeface="Söhne"/>
              </a:rPr>
              <a:t>Scalability</a:t>
            </a:r>
            <a:r>
              <a:rPr lang="en-US" b="0" i="0" dirty="0">
                <a:solidFill>
                  <a:srgbClr val="374151"/>
                </a:solidFill>
                <a:effectLst/>
                <a:latin typeface="Söhne"/>
              </a:rPr>
              <a:t>: </a:t>
            </a:r>
          </a:p>
          <a:p>
            <a:pPr lvl="1"/>
            <a:r>
              <a:rPr lang="en-US" b="0" i="0" dirty="0">
                <a:solidFill>
                  <a:srgbClr val="374151"/>
                </a:solidFill>
                <a:effectLst/>
                <a:latin typeface="Söhne"/>
              </a:rPr>
              <a:t>Public clouds are designed to be highly scalable. </a:t>
            </a:r>
          </a:p>
          <a:p>
            <a:pPr lvl="1"/>
            <a:r>
              <a:rPr lang="en-US" b="0" i="0" dirty="0">
                <a:solidFill>
                  <a:srgbClr val="374151"/>
                </a:solidFill>
                <a:effectLst/>
                <a:latin typeface="Söhne"/>
              </a:rPr>
              <a:t>Users can easily provision additional resources, such as virtual machines, storage, and databases, to meet their changing computing needs. </a:t>
            </a:r>
          </a:p>
          <a:p>
            <a:pPr lvl="1"/>
            <a:r>
              <a:rPr lang="en-US" b="0" i="0" dirty="0">
                <a:solidFill>
                  <a:srgbClr val="374151"/>
                </a:solidFill>
                <a:effectLst/>
                <a:latin typeface="Söhne"/>
              </a:rPr>
              <a:t>This scalability is often referred to as "elasticity."</a:t>
            </a:r>
            <a:endParaRPr lang="en-US" dirty="0"/>
          </a:p>
        </p:txBody>
      </p:sp>
    </p:spTree>
    <p:extLst>
      <p:ext uri="{BB962C8B-B14F-4D97-AF65-F5344CB8AC3E}">
        <p14:creationId xmlns:p14="http://schemas.microsoft.com/office/powerpoint/2010/main" val="3742795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6C73C-4203-2313-CFA7-B2CE363E0C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46709A-9123-90EB-499E-7E561E675B3F}"/>
              </a:ext>
            </a:extLst>
          </p:cNvPr>
          <p:cNvSpPr>
            <a:spLocks noGrp="1"/>
          </p:cNvSpPr>
          <p:nvPr>
            <p:ph idx="1"/>
          </p:nvPr>
        </p:nvSpPr>
        <p:spPr/>
        <p:txBody>
          <a:bodyPr>
            <a:normAutofit fontScale="85000" lnSpcReduction="10000"/>
          </a:bodyPr>
          <a:lstStyle/>
          <a:p>
            <a:r>
              <a:rPr lang="en-US" b="1" i="0" dirty="0">
                <a:effectLst/>
                <a:latin typeface="Söhne"/>
              </a:rPr>
              <a:t>Pay-as-You-Go Pricing</a:t>
            </a:r>
            <a:r>
              <a:rPr lang="en-US" b="0" i="0" dirty="0">
                <a:solidFill>
                  <a:srgbClr val="374151"/>
                </a:solidFill>
                <a:effectLst/>
                <a:latin typeface="Söhne"/>
              </a:rPr>
              <a:t>: </a:t>
            </a:r>
          </a:p>
          <a:p>
            <a:pPr lvl="1"/>
            <a:r>
              <a:rPr lang="en-US" b="0" i="0" dirty="0">
                <a:solidFill>
                  <a:srgbClr val="374151"/>
                </a:solidFill>
                <a:effectLst/>
                <a:latin typeface="Söhne"/>
              </a:rPr>
              <a:t>Public cloud providers typically use a pay-as-you-go or subscription-based pricing model. </a:t>
            </a:r>
          </a:p>
          <a:p>
            <a:pPr lvl="1"/>
            <a:r>
              <a:rPr lang="en-US" b="0" i="0" dirty="0">
                <a:solidFill>
                  <a:srgbClr val="374151"/>
                </a:solidFill>
                <a:effectLst/>
                <a:latin typeface="Söhne"/>
              </a:rPr>
              <a:t>Users are billed based on their actual usage of resources, which can help reduce capital expenditures and allow for cost optimization.</a:t>
            </a:r>
          </a:p>
          <a:p>
            <a:r>
              <a:rPr lang="en-US" b="1" i="0" dirty="0">
                <a:solidFill>
                  <a:srgbClr val="374151"/>
                </a:solidFill>
                <a:effectLst/>
                <a:latin typeface="Söhne"/>
              </a:rPr>
              <a:t>Managed Services</a:t>
            </a:r>
            <a:r>
              <a:rPr lang="en-US" b="0" i="0" dirty="0">
                <a:solidFill>
                  <a:srgbClr val="374151"/>
                </a:solidFill>
                <a:effectLst/>
                <a:latin typeface="Söhne"/>
              </a:rPr>
              <a:t>: </a:t>
            </a:r>
          </a:p>
          <a:p>
            <a:pPr lvl="1"/>
            <a:r>
              <a:rPr lang="en-US" b="0" i="0" dirty="0">
                <a:solidFill>
                  <a:srgbClr val="374151"/>
                </a:solidFill>
                <a:effectLst/>
                <a:latin typeface="Söhne"/>
              </a:rPr>
              <a:t>Public cloud providers offer a wide range of managed services, including computing, storage, databases, machine learning, analytics, and more. </a:t>
            </a:r>
          </a:p>
          <a:p>
            <a:pPr lvl="1"/>
            <a:r>
              <a:rPr lang="en-US" b="0" i="0" dirty="0">
                <a:solidFill>
                  <a:srgbClr val="374151"/>
                </a:solidFill>
                <a:effectLst/>
                <a:latin typeface="Söhne"/>
              </a:rPr>
              <a:t>These services abstract much of the underlying infrastructure management, allowing users to focus on application development and functionality.</a:t>
            </a:r>
          </a:p>
          <a:p>
            <a:r>
              <a:rPr lang="en-US" b="1" i="0" dirty="0">
                <a:solidFill>
                  <a:srgbClr val="374151"/>
                </a:solidFill>
                <a:effectLst/>
                <a:latin typeface="Söhne"/>
              </a:rPr>
              <a:t>Security and Compliance</a:t>
            </a:r>
            <a:r>
              <a:rPr lang="en-US" b="0" i="0" dirty="0">
                <a:solidFill>
                  <a:srgbClr val="374151"/>
                </a:solidFill>
                <a:effectLst/>
                <a:latin typeface="Söhne"/>
              </a:rPr>
              <a:t>:</a:t>
            </a:r>
          </a:p>
          <a:p>
            <a:pPr lvl="1"/>
            <a:r>
              <a:rPr lang="en-US" b="0" i="0" dirty="0">
                <a:solidFill>
                  <a:srgbClr val="374151"/>
                </a:solidFill>
                <a:effectLst/>
                <a:latin typeface="Söhne"/>
              </a:rPr>
              <a:t> Public cloud providers invest heavily in security measures to protect their infrastructure and customer data. </a:t>
            </a:r>
          </a:p>
          <a:p>
            <a:pPr lvl="1"/>
            <a:r>
              <a:rPr lang="en-US" b="0" i="0" dirty="0">
                <a:solidFill>
                  <a:srgbClr val="374151"/>
                </a:solidFill>
                <a:effectLst/>
                <a:latin typeface="Söhne"/>
              </a:rPr>
              <a:t>They often provide tools and services to help users enhance their own security and compliance efforts.</a:t>
            </a:r>
          </a:p>
          <a:p>
            <a:endParaRPr lang="en-US" dirty="0"/>
          </a:p>
        </p:txBody>
      </p:sp>
    </p:spTree>
    <p:extLst>
      <p:ext uri="{BB962C8B-B14F-4D97-AF65-F5344CB8AC3E}">
        <p14:creationId xmlns:p14="http://schemas.microsoft.com/office/powerpoint/2010/main" val="421455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27BB-1E8F-AFCD-E48D-6684F47A88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421EAD-98DF-9362-6B7D-731B7ECE0702}"/>
              </a:ext>
            </a:extLst>
          </p:cNvPr>
          <p:cNvSpPr>
            <a:spLocks noGrp="1"/>
          </p:cNvSpPr>
          <p:nvPr>
            <p:ph idx="1"/>
          </p:nvPr>
        </p:nvSpPr>
        <p:spPr/>
        <p:txBody>
          <a:bodyPr>
            <a:normAutofit fontScale="85000" lnSpcReduction="10000"/>
          </a:bodyPr>
          <a:lstStyle/>
          <a:p>
            <a:r>
              <a:rPr lang="en-US" b="1" i="0" dirty="0">
                <a:solidFill>
                  <a:srgbClr val="374151"/>
                </a:solidFill>
                <a:effectLst/>
                <a:latin typeface="Söhne"/>
              </a:rPr>
              <a:t>Global Reach</a:t>
            </a:r>
            <a:r>
              <a:rPr lang="en-US" b="0" i="0" dirty="0">
                <a:solidFill>
                  <a:srgbClr val="374151"/>
                </a:solidFill>
                <a:effectLst/>
                <a:latin typeface="Söhne"/>
              </a:rPr>
              <a:t>: </a:t>
            </a:r>
          </a:p>
          <a:p>
            <a:pPr lvl="1"/>
            <a:r>
              <a:rPr lang="en-US" b="0" i="0" dirty="0">
                <a:solidFill>
                  <a:srgbClr val="374151"/>
                </a:solidFill>
                <a:effectLst/>
                <a:latin typeface="Söhne"/>
              </a:rPr>
              <a:t>Public cloud providers operate data centers in multiple regions and countries around the world.</a:t>
            </a:r>
          </a:p>
          <a:p>
            <a:pPr lvl="1"/>
            <a:r>
              <a:rPr lang="en-US" b="0" i="0" dirty="0">
                <a:solidFill>
                  <a:srgbClr val="374151"/>
                </a:solidFill>
                <a:effectLst/>
                <a:latin typeface="Söhne"/>
              </a:rPr>
              <a:t> This global reach enables users to deploy applications and services in proximity to their target audiences for improved performance and redundancy.</a:t>
            </a:r>
          </a:p>
          <a:p>
            <a:r>
              <a:rPr lang="en-US" b="1" i="0" dirty="0">
                <a:solidFill>
                  <a:srgbClr val="374151"/>
                </a:solidFill>
                <a:effectLst/>
                <a:latin typeface="Söhne"/>
              </a:rPr>
              <a:t>Self-Service</a:t>
            </a:r>
            <a:r>
              <a:rPr lang="en-US" b="0" i="0" dirty="0">
                <a:solidFill>
                  <a:srgbClr val="374151"/>
                </a:solidFill>
                <a:effectLst/>
                <a:latin typeface="Söhne"/>
              </a:rPr>
              <a:t>:</a:t>
            </a:r>
          </a:p>
          <a:p>
            <a:pPr lvl="1"/>
            <a:r>
              <a:rPr lang="en-US" b="0" i="0" dirty="0">
                <a:solidFill>
                  <a:srgbClr val="374151"/>
                </a:solidFill>
                <a:effectLst/>
                <a:latin typeface="Söhne"/>
              </a:rPr>
              <a:t> Users can provision and manage resources in public clouds through web-based consoles or APIs.</a:t>
            </a:r>
          </a:p>
          <a:p>
            <a:pPr lvl="1"/>
            <a:r>
              <a:rPr lang="en-US" b="0" i="0" dirty="0">
                <a:solidFill>
                  <a:srgbClr val="374151"/>
                </a:solidFill>
                <a:effectLst/>
                <a:latin typeface="Söhne"/>
              </a:rPr>
              <a:t> This self-service nature allows for quick deployment and flexibility in managing resources.</a:t>
            </a:r>
          </a:p>
          <a:p>
            <a:r>
              <a:rPr lang="en-US" b="1" i="0" dirty="0">
                <a:solidFill>
                  <a:srgbClr val="374151"/>
                </a:solidFill>
                <a:effectLst/>
                <a:latin typeface="Söhne"/>
              </a:rPr>
              <a:t>Resource Sharing</a:t>
            </a:r>
            <a:r>
              <a:rPr lang="en-US" b="0" i="0" dirty="0">
                <a:solidFill>
                  <a:srgbClr val="374151"/>
                </a:solidFill>
                <a:effectLst/>
                <a:latin typeface="Söhne"/>
              </a:rPr>
              <a:t>: </a:t>
            </a:r>
          </a:p>
          <a:p>
            <a:pPr lvl="1"/>
            <a:r>
              <a:rPr lang="en-US" b="0" i="0" dirty="0">
                <a:solidFill>
                  <a:srgbClr val="374151"/>
                </a:solidFill>
                <a:effectLst/>
                <a:latin typeface="Söhne"/>
              </a:rPr>
              <a:t>While the shared infrastructure offers cost benefits, it also means that users share resources with others. </a:t>
            </a:r>
          </a:p>
          <a:p>
            <a:pPr lvl="1"/>
            <a:r>
              <a:rPr lang="en-US" b="0" i="0" dirty="0">
                <a:solidFill>
                  <a:srgbClr val="374151"/>
                </a:solidFill>
                <a:effectLst/>
                <a:latin typeface="Söhne"/>
              </a:rPr>
              <a:t>Cloud providers use virtualization and resource allocation techniques to ensure isolation and performance predictability</a:t>
            </a:r>
          </a:p>
          <a:p>
            <a:endParaRPr lang="en-US" dirty="0"/>
          </a:p>
        </p:txBody>
      </p:sp>
    </p:spTree>
    <p:extLst>
      <p:ext uri="{BB962C8B-B14F-4D97-AF65-F5344CB8AC3E}">
        <p14:creationId xmlns:p14="http://schemas.microsoft.com/office/powerpoint/2010/main" val="1683888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2182</TotalTime>
  <Words>4669</Words>
  <Application>Microsoft Office PowerPoint</Application>
  <PresentationFormat>Widescreen</PresentationFormat>
  <Paragraphs>274</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ＭＳ Ｐゴシック</vt:lpstr>
      <vt:lpstr>新細明體</vt:lpstr>
      <vt:lpstr>Arial</vt:lpstr>
      <vt:lpstr>Calibri</vt:lpstr>
      <vt:lpstr>Calibri Light</vt:lpstr>
      <vt:lpstr>Söhne</vt:lpstr>
      <vt:lpstr>Office Theme</vt:lpstr>
      <vt:lpstr>Deployment models</vt:lpstr>
      <vt:lpstr>Deployment Model</vt:lpstr>
      <vt:lpstr>Public Cloud</vt:lpstr>
      <vt:lpstr>Cont…</vt:lpstr>
      <vt:lpstr>Cont..</vt:lpstr>
      <vt:lpstr>Cont..</vt:lpstr>
      <vt:lpstr>Characteristics </vt:lpstr>
      <vt:lpstr>PowerPoint Presentation</vt:lpstr>
      <vt:lpstr>PowerPoint Presentation</vt:lpstr>
      <vt:lpstr>Private Cloud</vt:lpstr>
      <vt:lpstr>Reasons for using Private Cloud</vt:lpstr>
      <vt:lpstr>Reasons for using Private Cloud</vt:lpstr>
      <vt:lpstr>PowerPoint Presentation</vt:lpstr>
      <vt:lpstr>How to Implement Private Cloud</vt:lpstr>
      <vt:lpstr>PowerPoint Presentation</vt:lpstr>
      <vt:lpstr>Characteristics</vt:lpstr>
      <vt:lpstr>PowerPoint Presentation</vt:lpstr>
      <vt:lpstr>Public vs. Private</vt:lpstr>
      <vt:lpstr>Hybrid Cloud</vt:lpstr>
      <vt:lpstr>PowerPoint Presentation</vt:lpstr>
      <vt:lpstr>PowerPoint Presentation</vt:lpstr>
      <vt:lpstr>Community Cloud</vt:lpstr>
      <vt:lpstr>Candidate sectors for community clouds</vt:lpstr>
      <vt:lpstr>Candidate sectors for community clouds(Cont..)</vt:lpstr>
      <vt:lpstr>Benefits of Community Cloud</vt:lpstr>
      <vt:lpstr>PowerPoint Presentation</vt:lpstr>
      <vt:lpstr>Cloud Ecosystem</vt:lpstr>
      <vt:lpstr>Economics of Cloud</vt:lpstr>
      <vt:lpstr>Cont..</vt:lpstr>
      <vt:lpstr>Open Challenge in Cloud Computing  (Cloud interoperability and standards)</vt:lpstr>
      <vt:lpstr>PowerPoint Presentation</vt:lpstr>
      <vt:lpstr>Open Challenge in Cloud Computing (Scalability and fault tolerance)</vt:lpstr>
      <vt:lpstr>Open Challenge in Cloud Computing (Security, trust, and privacy)</vt:lpstr>
      <vt:lpstr>Open Challenge in Cloud Computing (Organizational aspects)</vt:lpstr>
      <vt:lpstr>PowerPoint Presentation</vt:lpstr>
      <vt:lpstr>Summary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 models</dc:title>
  <dc:creator>Risala Khan</dc:creator>
  <cp:lastModifiedBy>Risala Khan</cp:lastModifiedBy>
  <cp:revision>19</cp:revision>
  <dcterms:created xsi:type="dcterms:W3CDTF">2022-09-23T07:58:51Z</dcterms:created>
  <dcterms:modified xsi:type="dcterms:W3CDTF">2024-11-08T15:15:40Z</dcterms:modified>
</cp:coreProperties>
</file>