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293" r:id="rId3"/>
    <p:sldId id="444" r:id="rId4"/>
    <p:sldId id="445" r:id="rId5"/>
    <p:sldId id="446" r:id="rId6"/>
    <p:sldId id="447" r:id="rId7"/>
    <p:sldId id="448" r:id="rId8"/>
    <p:sldId id="449" r:id="rId9"/>
    <p:sldId id="450" r:id="rId10"/>
    <p:sldId id="451" r:id="rId11"/>
    <p:sldId id="452" r:id="rId12"/>
    <p:sldId id="454" r:id="rId13"/>
    <p:sldId id="455" r:id="rId14"/>
    <p:sldId id="457" r:id="rId15"/>
    <p:sldId id="494" r:id="rId16"/>
    <p:sldId id="495" r:id="rId17"/>
    <p:sldId id="459" r:id="rId18"/>
    <p:sldId id="498" r:id="rId19"/>
    <p:sldId id="460" r:id="rId20"/>
    <p:sldId id="461" r:id="rId21"/>
    <p:sldId id="462" r:id="rId22"/>
    <p:sldId id="463" r:id="rId23"/>
    <p:sldId id="45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 id="486" r:id="rId47"/>
    <p:sldId id="487" r:id="rId48"/>
    <p:sldId id="488" r:id="rId49"/>
    <p:sldId id="489" r:id="rId50"/>
    <p:sldId id="490" r:id="rId51"/>
    <p:sldId id="491" r:id="rId52"/>
    <p:sldId id="492" r:id="rId53"/>
    <p:sldId id="493" r:id="rId54"/>
    <p:sldId id="499" r:id="rId55"/>
    <p:sldId id="5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8" d="100"/>
          <a:sy n="88" d="100"/>
        </p:scale>
        <p:origin x="25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66566-A59F-4793-8465-FE33CB4E631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D85EFBA3-42C0-43FE-A7F6-3EFCDF863C68}">
      <dgm:prSet phldrT="[Text]"/>
      <dgm:spPr>
        <a:solidFill>
          <a:schemeClr val="accent2">
            <a:lumMod val="50000"/>
          </a:schemeClr>
        </a:solidFill>
      </dgm:spPr>
      <dgm:t>
        <a:bodyPr/>
        <a:lstStyle/>
        <a:p>
          <a:r>
            <a:rPr lang="en-US" b="1" dirty="0"/>
            <a:t>Centralized</a:t>
          </a:r>
        </a:p>
      </dgm:t>
    </dgm:pt>
    <dgm:pt modelId="{E6BFFE7A-7C09-4F8B-94B7-1D9B1087946C}" type="parTrans" cxnId="{D93B1835-BB5E-4BA6-97A5-D32558CFA4E5}">
      <dgm:prSet/>
      <dgm:spPr/>
      <dgm:t>
        <a:bodyPr/>
        <a:lstStyle/>
        <a:p>
          <a:endParaRPr lang="en-US"/>
        </a:p>
      </dgm:t>
    </dgm:pt>
    <dgm:pt modelId="{79577E3A-8F69-4671-8280-BB25C7CE3EC2}" type="sibTrans" cxnId="{D93B1835-BB5E-4BA6-97A5-D32558CFA4E5}">
      <dgm:prSet/>
      <dgm:spPr/>
      <dgm:t>
        <a:bodyPr/>
        <a:lstStyle/>
        <a:p>
          <a:endParaRPr lang="en-US"/>
        </a:p>
      </dgm:t>
    </dgm:pt>
    <dgm:pt modelId="{30A0ED7A-7DE6-47C5-ABF9-4CDC0CD1C812}">
      <dgm:prSet phldrT="[Text]"/>
      <dgm:spPr>
        <a:solidFill>
          <a:schemeClr val="accent2">
            <a:lumMod val="50000"/>
          </a:schemeClr>
        </a:solidFill>
      </dgm:spPr>
      <dgm:t>
        <a:bodyPr/>
        <a:lstStyle/>
        <a:p>
          <a:r>
            <a:rPr lang="en-US" dirty="0"/>
            <a:t>1970~80</a:t>
          </a:r>
        </a:p>
      </dgm:t>
    </dgm:pt>
    <dgm:pt modelId="{7266AA4C-1EA4-47BE-A816-01C11D0E2090}" type="parTrans" cxnId="{ADA3D90A-DC41-42F2-8F92-2072479A8EE5}">
      <dgm:prSet/>
      <dgm:spPr/>
      <dgm:t>
        <a:bodyPr/>
        <a:lstStyle/>
        <a:p>
          <a:endParaRPr lang="en-US"/>
        </a:p>
      </dgm:t>
    </dgm:pt>
    <dgm:pt modelId="{722E58A4-2281-442A-AEB1-80B625AE9D87}" type="sibTrans" cxnId="{ADA3D90A-DC41-42F2-8F92-2072479A8EE5}">
      <dgm:prSet/>
      <dgm:spPr/>
      <dgm:t>
        <a:bodyPr/>
        <a:lstStyle/>
        <a:p>
          <a:endParaRPr lang="en-US"/>
        </a:p>
      </dgm:t>
    </dgm:pt>
    <dgm:pt modelId="{0ED60FEF-13D9-4F56-90A8-24A9029A302F}">
      <dgm:prSet phldrT="[Text]"/>
      <dgm:spPr>
        <a:solidFill>
          <a:schemeClr val="accent2">
            <a:lumMod val="50000"/>
          </a:schemeClr>
        </a:solidFill>
      </dgm:spPr>
      <dgm:t>
        <a:bodyPr/>
        <a:lstStyle/>
        <a:p>
          <a:r>
            <a:rPr lang="en-US" dirty="0"/>
            <a:t>Main Frame Technology</a:t>
          </a:r>
        </a:p>
      </dgm:t>
    </dgm:pt>
    <dgm:pt modelId="{AAA82E61-DF4B-45E7-B172-6EFB0E5F7ED1}" type="parTrans" cxnId="{C918A133-0277-4AF4-AE72-DF09F4DBE083}">
      <dgm:prSet/>
      <dgm:spPr/>
      <dgm:t>
        <a:bodyPr/>
        <a:lstStyle/>
        <a:p>
          <a:endParaRPr lang="en-US"/>
        </a:p>
      </dgm:t>
    </dgm:pt>
    <dgm:pt modelId="{55F93B48-1E4C-4BA6-AAE1-85979AAEC1ED}" type="sibTrans" cxnId="{C918A133-0277-4AF4-AE72-DF09F4DBE083}">
      <dgm:prSet/>
      <dgm:spPr/>
      <dgm:t>
        <a:bodyPr/>
        <a:lstStyle/>
        <a:p>
          <a:endParaRPr lang="en-US"/>
        </a:p>
      </dgm:t>
    </dgm:pt>
    <dgm:pt modelId="{001F848D-67B7-4E17-9FEA-7B609526A7ED}">
      <dgm:prSet phldrT="[Text]"/>
      <dgm:spPr>
        <a:solidFill>
          <a:srgbClr val="0070C0"/>
        </a:solidFill>
      </dgm:spPr>
      <dgm:t>
        <a:bodyPr/>
        <a:lstStyle/>
        <a:p>
          <a:r>
            <a:rPr lang="en-US" b="1" dirty="0"/>
            <a:t>Mobile </a:t>
          </a:r>
        </a:p>
      </dgm:t>
    </dgm:pt>
    <dgm:pt modelId="{CDA21067-08E6-4F52-AE77-F24B54350FA7}" type="parTrans" cxnId="{10719908-F119-403E-8ADD-85EF288926F1}">
      <dgm:prSet/>
      <dgm:spPr/>
      <dgm:t>
        <a:bodyPr/>
        <a:lstStyle/>
        <a:p>
          <a:endParaRPr lang="en-US"/>
        </a:p>
      </dgm:t>
    </dgm:pt>
    <dgm:pt modelId="{DA1ECFAB-BA60-4924-B086-D22DFD83ED3B}" type="sibTrans" cxnId="{10719908-F119-403E-8ADD-85EF288926F1}">
      <dgm:prSet/>
      <dgm:spPr/>
      <dgm:t>
        <a:bodyPr/>
        <a:lstStyle/>
        <a:p>
          <a:endParaRPr lang="en-US"/>
        </a:p>
      </dgm:t>
    </dgm:pt>
    <dgm:pt modelId="{7B54280B-23BA-4E62-8CCB-878DEB894624}">
      <dgm:prSet phldrT="[Text]"/>
      <dgm:spPr>
        <a:solidFill>
          <a:srgbClr val="0070C0"/>
        </a:solidFill>
      </dgm:spPr>
      <dgm:t>
        <a:bodyPr/>
        <a:lstStyle/>
        <a:p>
          <a:r>
            <a:rPr lang="en-US" dirty="0"/>
            <a:t>2010s</a:t>
          </a:r>
        </a:p>
      </dgm:t>
    </dgm:pt>
    <dgm:pt modelId="{EFC996F0-BFD7-4BB0-A7D5-5F58FF3E7494}" type="parTrans" cxnId="{BAB6233C-030B-4464-BC51-F679AEBF393B}">
      <dgm:prSet/>
      <dgm:spPr/>
      <dgm:t>
        <a:bodyPr/>
        <a:lstStyle/>
        <a:p>
          <a:endParaRPr lang="en-US"/>
        </a:p>
      </dgm:t>
    </dgm:pt>
    <dgm:pt modelId="{82132D8D-B737-4C0C-9433-B2637CB96C14}" type="sibTrans" cxnId="{BAB6233C-030B-4464-BC51-F679AEBF393B}">
      <dgm:prSet/>
      <dgm:spPr/>
      <dgm:t>
        <a:bodyPr/>
        <a:lstStyle/>
        <a:p>
          <a:endParaRPr lang="en-US"/>
        </a:p>
      </dgm:t>
    </dgm:pt>
    <dgm:pt modelId="{B2D20426-D7E2-43D5-B3DB-7A55A375D01C}">
      <dgm:prSet phldrT="[Text]"/>
      <dgm:spPr>
        <a:solidFill>
          <a:srgbClr val="0070C0"/>
        </a:solidFill>
      </dgm:spPr>
      <dgm:t>
        <a:bodyPr/>
        <a:lstStyle/>
        <a:p>
          <a:r>
            <a:rPr lang="en-US" dirty="0"/>
            <a:t>Transported Technology (Anytime, Anywhere)</a:t>
          </a:r>
        </a:p>
      </dgm:t>
    </dgm:pt>
    <dgm:pt modelId="{96023E33-62F1-492E-AB48-71D0A96E93D7}" type="parTrans" cxnId="{642A91D2-2F31-478B-877D-28250A1F78AE}">
      <dgm:prSet/>
      <dgm:spPr/>
      <dgm:t>
        <a:bodyPr/>
        <a:lstStyle/>
        <a:p>
          <a:endParaRPr lang="en-US"/>
        </a:p>
      </dgm:t>
    </dgm:pt>
    <dgm:pt modelId="{A357D6DB-065C-45D0-B44A-35A5DDC8EEEF}" type="sibTrans" cxnId="{642A91D2-2F31-478B-877D-28250A1F78AE}">
      <dgm:prSet/>
      <dgm:spPr/>
      <dgm:t>
        <a:bodyPr/>
        <a:lstStyle/>
        <a:p>
          <a:endParaRPr lang="en-US"/>
        </a:p>
      </dgm:t>
    </dgm:pt>
    <dgm:pt modelId="{D8932D04-7A5B-45E6-B588-29221211B128}">
      <dgm:prSet phldrT="[Text]"/>
      <dgm:spPr>
        <a:solidFill>
          <a:srgbClr val="002060"/>
        </a:solidFill>
      </dgm:spPr>
      <dgm:t>
        <a:bodyPr/>
        <a:lstStyle/>
        <a:p>
          <a:r>
            <a:rPr lang="en-US" b="1" dirty="0"/>
            <a:t>Cloud </a:t>
          </a:r>
          <a:r>
            <a:rPr lang="en-US" b="1" dirty="0" err="1"/>
            <a:t>UbiComp</a:t>
          </a:r>
          <a:endParaRPr lang="en-US" b="1" dirty="0"/>
        </a:p>
      </dgm:t>
    </dgm:pt>
    <dgm:pt modelId="{92340950-6C07-4BE1-9226-2BEF1846AA54}" type="parTrans" cxnId="{4BF35E1D-F35C-446E-A812-E67054241383}">
      <dgm:prSet/>
      <dgm:spPr/>
      <dgm:t>
        <a:bodyPr/>
        <a:lstStyle/>
        <a:p>
          <a:endParaRPr lang="en-US"/>
        </a:p>
      </dgm:t>
    </dgm:pt>
    <dgm:pt modelId="{1ABF2745-FFB8-4667-966D-65BEF1DD495F}" type="sibTrans" cxnId="{4BF35E1D-F35C-446E-A812-E67054241383}">
      <dgm:prSet/>
      <dgm:spPr/>
      <dgm:t>
        <a:bodyPr/>
        <a:lstStyle/>
        <a:p>
          <a:endParaRPr lang="en-US"/>
        </a:p>
      </dgm:t>
    </dgm:pt>
    <dgm:pt modelId="{1BB490FB-D839-4E26-B685-552E0055CEE1}">
      <dgm:prSet phldrT="[Text]"/>
      <dgm:spPr>
        <a:solidFill>
          <a:srgbClr val="002060"/>
        </a:solidFill>
      </dgm:spPr>
      <dgm:t>
        <a:bodyPr/>
        <a:lstStyle/>
        <a:p>
          <a:r>
            <a:rPr lang="en-US" dirty="0"/>
            <a:t>2020s</a:t>
          </a:r>
        </a:p>
      </dgm:t>
    </dgm:pt>
    <dgm:pt modelId="{26222A14-F95C-443A-93A7-77F0B4C09B6D}" type="parTrans" cxnId="{CD5FAF2E-FB33-420B-AC77-6020C62CB36F}">
      <dgm:prSet/>
      <dgm:spPr/>
      <dgm:t>
        <a:bodyPr/>
        <a:lstStyle/>
        <a:p>
          <a:endParaRPr lang="en-US"/>
        </a:p>
      </dgm:t>
    </dgm:pt>
    <dgm:pt modelId="{5B8638C4-298E-4BF6-999B-6A076D671826}" type="sibTrans" cxnId="{CD5FAF2E-FB33-420B-AC77-6020C62CB36F}">
      <dgm:prSet/>
      <dgm:spPr/>
      <dgm:t>
        <a:bodyPr/>
        <a:lstStyle/>
        <a:p>
          <a:endParaRPr lang="en-US"/>
        </a:p>
      </dgm:t>
    </dgm:pt>
    <dgm:pt modelId="{74A6169F-A482-42E6-854D-6EE2341824E1}">
      <dgm:prSet phldrT="[Text]"/>
      <dgm:spPr>
        <a:solidFill>
          <a:srgbClr val="002060"/>
        </a:solidFill>
      </dgm:spPr>
      <dgm:t>
        <a:bodyPr/>
        <a:lstStyle/>
        <a:p>
          <a:r>
            <a:rPr lang="en-US" dirty="0"/>
            <a:t>Pervasive Ubiquitous Computing</a:t>
          </a:r>
        </a:p>
      </dgm:t>
    </dgm:pt>
    <dgm:pt modelId="{1B066D17-FBF7-469D-AD05-D64A42E96561}" type="parTrans" cxnId="{97CA9D80-B8EA-4311-8FB4-14D90A2F2726}">
      <dgm:prSet/>
      <dgm:spPr/>
      <dgm:t>
        <a:bodyPr/>
        <a:lstStyle/>
        <a:p>
          <a:endParaRPr lang="en-US"/>
        </a:p>
      </dgm:t>
    </dgm:pt>
    <dgm:pt modelId="{54902D73-1801-454B-815F-8D779CDF7124}" type="sibTrans" cxnId="{97CA9D80-B8EA-4311-8FB4-14D90A2F2726}">
      <dgm:prSet/>
      <dgm:spPr/>
      <dgm:t>
        <a:bodyPr/>
        <a:lstStyle/>
        <a:p>
          <a:endParaRPr lang="en-US"/>
        </a:p>
      </dgm:t>
    </dgm:pt>
    <dgm:pt modelId="{1870BD87-1F60-4348-8582-826DA15CC9A8}">
      <dgm:prSet phldrT="[Text]"/>
      <dgm:spPr>
        <a:solidFill>
          <a:srgbClr val="00B0F0"/>
        </a:solidFill>
      </dgm:spPr>
      <dgm:t>
        <a:bodyPr/>
        <a:lstStyle/>
        <a:p>
          <a:r>
            <a:rPr lang="en-US" b="1" dirty="0"/>
            <a:t>Distributed</a:t>
          </a:r>
        </a:p>
      </dgm:t>
    </dgm:pt>
    <dgm:pt modelId="{4552E890-B62A-4E40-B6B7-96039074EFFA}" type="parTrans" cxnId="{C3FF5B7B-1E77-4A38-AED9-BFC82BD61E51}">
      <dgm:prSet/>
      <dgm:spPr/>
      <dgm:t>
        <a:bodyPr/>
        <a:lstStyle/>
        <a:p>
          <a:endParaRPr lang="en-US"/>
        </a:p>
      </dgm:t>
    </dgm:pt>
    <dgm:pt modelId="{77E438AC-2133-4F89-BCA6-2F4BB893873B}" type="sibTrans" cxnId="{C3FF5B7B-1E77-4A38-AED9-BFC82BD61E51}">
      <dgm:prSet/>
      <dgm:spPr/>
      <dgm:t>
        <a:bodyPr/>
        <a:lstStyle/>
        <a:p>
          <a:endParaRPr lang="en-US"/>
        </a:p>
      </dgm:t>
    </dgm:pt>
    <dgm:pt modelId="{CE50B12E-7DFE-4CD0-A8C2-A06A30B67BE4}">
      <dgm:prSet phldrT="[Text]"/>
      <dgm:spPr>
        <a:solidFill>
          <a:srgbClr val="00B0F0"/>
        </a:solidFill>
      </dgm:spPr>
      <dgm:t>
        <a:bodyPr/>
        <a:lstStyle/>
        <a:p>
          <a:r>
            <a:rPr lang="en-US" dirty="0"/>
            <a:t>1970~80</a:t>
          </a:r>
        </a:p>
      </dgm:t>
    </dgm:pt>
    <dgm:pt modelId="{EC918FDF-8216-42D6-BE7E-EC6D6AFA3CE5}" type="parTrans" cxnId="{C591ECA6-3B4D-4E19-BCEF-8651C9EC9249}">
      <dgm:prSet/>
      <dgm:spPr/>
      <dgm:t>
        <a:bodyPr/>
        <a:lstStyle/>
        <a:p>
          <a:endParaRPr lang="en-US"/>
        </a:p>
      </dgm:t>
    </dgm:pt>
    <dgm:pt modelId="{D4415933-57C9-4D86-824A-1DBE45E33BCD}" type="sibTrans" cxnId="{C591ECA6-3B4D-4E19-BCEF-8651C9EC9249}">
      <dgm:prSet/>
      <dgm:spPr/>
      <dgm:t>
        <a:bodyPr/>
        <a:lstStyle/>
        <a:p>
          <a:endParaRPr lang="en-US"/>
        </a:p>
      </dgm:t>
    </dgm:pt>
    <dgm:pt modelId="{27D5CF77-99BC-4823-8313-7BE459DC528F}">
      <dgm:prSet phldrT="[Text]"/>
      <dgm:spPr>
        <a:solidFill>
          <a:srgbClr val="00B0F0"/>
        </a:solidFill>
      </dgm:spPr>
      <dgm:t>
        <a:bodyPr/>
        <a:lstStyle/>
        <a:p>
          <a:r>
            <a:rPr lang="en-US" dirty="0"/>
            <a:t>Main Frame Technology</a:t>
          </a:r>
        </a:p>
      </dgm:t>
    </dgm:pt>
    <dgm:pt modelId="{C8805D76-4968-4C97-B8A7-A72375A1BDA4}" type="parTrans" cxnId="{1B2C5D02-2DEC-4FDF-A717-6855FC671038}">
      <dgm:prSet/>
      <dgm:spPr/>
      <dgm:t>
        <a:bodyPr/>
        <a:lstStyle/>
        <a:p>
          <a:endParaRPr lang="en-US"/>
        </a:p>
      </dgm:t>
    </dgm:pt>
    <dgm:pt modelId="{584A63FC-B8CB-48C3-BB96-8470FC07152B}" type="sibTrans" cxnId="{1B2C5D02-2DEC-4FDF-A717-6855FC671038}">
      <dgm:prSet/>
      <dgm:spPr/>
      <dgm:t>
        <a:bodyPr/>
        <a:lstStyle/>
        <a:p>
          <a:endParaRPr lang="en-US"/>
        </a:p>
      </dgm:t>
    </dgm:pt>
    <dgm:pt modelId="{E6742A87-2992-42FB-96E3-319A549C3E0C}">
      <dgm:prSet phldrT="[Text]"/>
      <dgm:spPr/>
      <dgm:t>
        <a:bodyPr/>
        <a:lstStyle/>
        <a:p>
          <a:r>
            <a:rPr lang="en-US" b="1" dirty="0"/>
            <a:t>Internet</a:t>
          </a:r>
        </a:p>
      </dgm:t>
    </dgm:pt>
    <dgm:pt modelId="{4DBBCCEC-3F16-4EF3-8844-E64073BD7A74}" type="parTrans" cxnId="{BBAD6932-B168-467D-AA48-E3A9E33490D0}">
      <dgm:prSet/>
      <dgm:spPr/>
      <dgm:t>
        <a:bodyPr/>
        <a:lstStyle/>
        <a:p>
          <a:endParaRPr lang="en-US"/>
        </a:p>
      </dgm:t>
    </dgm:pt>
    <dgm:pt modelId="{0ABEEE1E-26E9-488B-88A4-285E207E19E9}" type="sibTrans" cxnId="{BBAD6932-B168-467D-AA48-E3A9E33490D0}">
      <dgm:prSet/>
      <dgm:spPr/>
      <dgm:t>
        <a:bodyPr/>
        <a:lstStyle/>
        <a:p>
          <a:endParaRPr lang="en-US"/>
        </a:p>
      </dgm:t>
    </dgm:pt>
    <dgm:pt modelId="{0E78F053-766A-425B-AFBE-B5C280414CB9}">
      <dgm:prSet phldrT="[Text]"/>
      <dgm:spPr/>
      <dgm:t>
        <a:bodyPr/>
        <a:lstStyle/>
        <a:p>
          <a:r>
            <a:rPr lang="en-US" dirty="0"/>
            <a:t>2000s</a:t>
          </a:r>
        </a:p>
      </dgm:t>
    </dgm:pt>
    <dgm:pt modelId="{E8050076-83E5-452D-B6E0-8ED00DA69F26}" type="parTrans" cxnId="{03088225-FD36-4F20-AF64-FBCA26950F74}">
      <dgm:prSet/>
      <dgm:spPr/>
      <dgm:t>
        <a:bodyPr/>
        <a:lstStyle/>
        <a:p>
          <a:endParaRPr lang="en-US"/>
        </a:p>
      </dgm:t>
    </dgm:pt>
    <dgm:pt modelId="{8479812C-1D0A-48E1-9EDB-4E8909B94829}" type="sibTrans" cxnId="{03088225-FD36-4F20-AF64-FBCA26950F74}">
      <dgm:prSet/>
      <dgm:spPr/>
      <dgm:t>
        <a:bodyPr/>
        <a:lstStyle/>
        <a:p>
          <a:endParaRPr lang="en-US"/>
        </a:p>
      </dgm:t>
    </dgm:pt>
    <dgm:pt modelId="{20B4ED46-1345-4A3A-8B43-5CA1E9F5DE82}">
      <dgm:prSet phldrT="[Text]"/>
      <dgm:spPr/>
      <dgm:t>
        <a:bodyPr/>
        <a:lstStyle/>
        <a:p>
          <a:r>
            <a:rPr lang="en-US"/>
            <a:t>WWW Technologies</a:t>
          </a:r>
          <a:endParaRPr lang="en-US" dirty="0"/>
        </a:p>
      </dgm:t>
    </dgm:pt>
    <dgm:pt modelId="{87DF319F-9388-4E5E-B2D9-F7D305FC8F5F}" type="parTrans" cxnId="{EFD247C1-9EF1-4EF1-A04D-7A40AF928330}">
      <dgm:prSet/>
      <dgm:spPr/>
      <dgm:t>
        <a:bodyPr/>
        <a:lstStyle/>
        <a:p>
          <a:endParaRPr lang="en-US"/>
        </a:p>
      </dgm:t>
    </dgm:pt>
    <dgm:pt modelId="{71EC0E17-566F-445F-9154-E3EDDD7CF385}" type="sibTrans" cxnId="{EFD247C1-9EF1-4EF1-A04D-7A40AF928330}">
      <dgm:prSet/>
      <dgm:spPr/>
      <dgm:t>
        <a:bodyPr/>
        <a:lstStyle/>
        <a:p>
          <a:endParaRPr lang="en-US"/>
        </a:p>
      </dgm:t>
    </dgm:pt>
    <dgm:pt modelId="{B37F9C14-7B53-449E-A6C9-1459EC5CF7EE}">
      <dgm:prSet phldrT="[Text]"/>
      <dgm:spPr>
        <a:solidFill>
          <a:srgbClr val="002060"/>
        </a:solidFill>
      </dgm:spPr>
      <dgm:t>
        <a:bodyPr/>
        <a:lstStyle/>
        <a:p>
          <a:r>
            <a:rPr lang="en-US" dirty="0"/>
            <a:t>Cloud Computing (On Demand Metered Grid Usage)</a:t>
          </a:r>
        </a:p>
      </dgm:t>
    </dgm:pt>
    <dgm:pt modelId="{545216BF-563C-44F6-BF58-E4B6F0E29417}" type="parTrans" cxnId="{E5AF36E1-436F-493D-8F03-4CADA9C7BAEB}">
      <dgm:prSet/>
      <dgm:spPr/>
      <dgm:t>
        <a:bodyPr/>
        <a:lstStyle/>
        <a:p>
          <a:endParaRPr lang="en-US"/>
        </a:p>
      </dgm:t>
    </dgm:pt>
    <dgm:pt modelId="{568A9184-9FE1-47A6-B164-B68EA17A09AA}" type="sibTrans" cxnId="{E5AF36E1-436F-493D-8F03-4CADA9C7BAEB}">
      <dgm:prSet/>
      <dgm:spPr/>
      <dgm:t>
        <a:bodyPr/>
        <a:lstStyle/>
        <a:p>
          <a:endParaRPr lang="en-US"/>
        </a:p>
      </dgm:t>
    </dgm:pt>
    <dgm:pt modelId="{34F441A3-6361-4FC7-B02D-D7309ECF0868}" type="pres">
      <dgm:prSet presAssocID="{0B966566-A59F-4793-8465-FE33CB4E631A}" presName="Name0" presStyleCnt="0">
        <dgm:presLayoutVars>
          <dgm:dir/>
          <dgm:resizeHandles val="exact"/>
        </dgm:presLayoutVars>
      </dgm:prSet>
      <dgm:spPr/>
    </dgm:pt>
    <dgm:pt modelId="{70F2879F-4C7A-4874-B396-41DD99CEB546}" type="pres">
      <dgm:prSet presAssocID="{D85EFBA3-42C0-43FE-A7F6-3EFCDF863C68}" presName="node" presStyleLbl="node1" presStyleIdx="0" presStyleCnt="5">
        <dgm:presLayoutVars>
          <dgm:bulletEnabled val="1"/>
        </dgm:presLayoutVars>
      </dgm:prSet>
      <dgm:spPr/>
    </dgm:pt>
    <dgm:pt modelId="{66D43C11-8482-4B1C-8A1C-E624F90DAFF3}" type="pres">
      <dgm:prSet presAssocID="{79577E3A-8F69-4671-8280-BB25C7CE3EC2}" presName="sibTrans" presStyleCnt="0"/>
      <dgm:spPr/>
    </dgm:pt>
    <dgm:pt modelId="{63FD4B79-5762-4938-9846-F9A9E886A864}" type="pres">
      <dgm:prSet presAssocID="{1870BD87-1F60-4348-8582-826DA15CC9A8}" presName="node" presStyleLbl="node1" presStyleIdx="1" presStyleCnt="5">
        <dgm:presLayoutVars>
          <dgm:bulletEnabled val="1"/>
        </dgm:presLayoutVars>
      </dgm:prSet>
      <dgm:spPr/>
    </dgm:pt>
    <dgm:pt modelId="{5B3C3F90-0ECE-43B4-BE32-D75696017A16}" type="pres">
      <dgm:prSet presAssocID="{77E438AC-2133-4F89-BCA6-2F4BB893873B}" presName="sibTrans" presStyleCnt="0"/>
      <dgm:spPr/>
    </dgm:pt>
    <dgm:pt modelId="{CCB46944-97F2-4B46-B956-B25B6ED6B10E}" type="pres">
      <dgm:prSet presAssocID="{E6742A87-2992-42FB-96E3-319A549C3E0C}" presName="node" presStyleLbl="node1" presStyleIdx="2" presStyleCnt="5">
        <dgm:presLayoutVars>
          <dgm:bulletEnabled val="1"/>
        </dgm:presLayoutVars>
      </dgm:prSet>
      <dgm:spPr/>
    </dgm:pt>
    <dgm:pt modelId="{C3174783-7E66-4055-8EB1-C537F91853BC}" type="pres">
      <dgm:prSet presAssocID="{0ABEEE1E-26E9-488B-88A4-285E207E19E9}" presName="sibTrans" presStyleCnt="0"/>
      <dgm:spPr/>
    </dgm:pt>
    <dgm:pt modelId="{1EA75FEB-5A32-4E45-A694-62A43187B7EC}" type="pres">
      <dgm:prSet presAssocID="{001F848D-67B7-4E17-9FEA-7B609526A7ED}" presName="node" presStyleLbl="node1" presStyleIdx="3" presStyleCnt="5">
        <dgm:presLayoutVars>
          <dgm:bulletEnabled val="1"/>
        </dgm:presLayoutVars>
      </dgm:prSet>
      <dgm:spPr/>
    </dgm:pt>
    <dgm:pt modelId="{A0859180-2255-4FAF-B489-965670030FC4}" type="pres">
      <dgm:prSet presAssocID="{DA1ECFAB-BA60-4924-B086-D22DFD83ED3B}" presName="sibTrans" presStyleCnt="0"/>
      <dgm:spPr/>
    </dgm:pt>
    <dgm:pt modelId="{23CC2D70-C7E0-4499-AD4E-8EA4391F2585}" type="pres">
      <dgm:prSet presAssocID="{D8932D04-7A5B-45E6-B588-29221211B128}" presName="node" presStyleLbl="node1" presStyleIdx="4" presStyleCnt="5">
        <dgm:presLayoutVars>
          <dgm:bulletEnabled val="1"/>
        </dgm:presLayoutVars>
      </dgm:prSet>
      <dgm:spPr/>
    </dgm:pt>
  </dgm:ptLst>
  <dgm:cxnLst>
    <dgm:cxn modelId="{1B2C5D02-2DEC-4FDF-A717-6855FC671038}" srcId="{1870BD87-1F60-4348-8582-826DA15CC9A8}" destId="{27D5CF77-99BC-4823-8313-7BE459DC528F}" srcOrd="1" destOrd="0" parTransId="{C8805D76-4968-4C97-B8A7-A72375A1BDA4}" sibTransId="{584A63FC-B8CB-48C3-BB96-8470FC07152B}"/>
    <dgm:cxn modelId="{A9719A02-42A0-4607-AD6C-38849B96F7E8}" type="presOf" srcId="{CE50B12E-7DFE-4CD0-A8C2-A06A30B67BE4}" destId="{63FD4B79-5762-4938-9846-F9A9E886A864}" srcOrd="0" destOrd="1" presId="urn:microsoft.com/office/officeart/2005/8/layout/hList6"/>
    <dgm:cxn modelId="{10719908-F119-403E-8ADD-85EF288926F1}" srcId="{0B966566-A59F-4793-8465-FE33CB4E631A}" destId="{001F848D-67B7-4E17-9FEA-7B609526A7ED}" srcOrd="3" destOrd="0" parTransId="{CDA21067-08E6-4F52-AE77-F24B54350FA7}" sibTransId="{DA1ECFAB-BA60-4924-B086-D22DFD83ED3B}"/>
    <dgm:cxn modelId="{ADA3D90A-DC41-42F2-8F92-2072479A8EE5}" srcId="{D85EFBA3-42C0-43FE-A7F6-3EFCDF863C68}" destId="{30A0ED7A-7DE6-47C5-ABF9-4CDC0CD1C812}" srcOrd="0" destOrd="0" parTransId="{7266AA4C-1EA4-47BE-A816-01C11D0E2090}" sibTransId="{722E58A4-2281-442A-AEB1-80B625AE9D87}"/>
    <dgm:cxn modelId="{28B10E11-0002-4494-A95C-B2765FF54918}" type="presOf" srcId="{001F848D-67B7-4E17-9FEA-7B609526A7ED}" destId="{1EA75FEB-5A32-4E45-A694-62A43187B7EC}" srcOrd="0" destOrd="0" presId="urn:microsoft.com/office/officeart/2005/8/layout/hList6"/>
    <dgm:cxn modelId="{7ED25D17-4FC8-45CA-9A69-6C8C4AB2856C}" type="presOf" srcId="{D85EFBA3-42C0-43FE-A7F6-3EFCDF863C68}" destId="{70F2879F-4C7A-4874-B396-41DD99CEB546}" srcOrd="0" destOrd="0" presId="urn:microsoft.com/office/officeart/2005/8/layout/hList6"/>
    <dgm:cxn modelId="{4BF35E1D-F35C-446E-A812-E67054241383}" srcId="{0B966566-A59F-4793-8465-FE33CB4E631A}" destId="{D8932D04-7A5B-45E6-B588-29221211B128}" srcOrd="4" destOrd="0" parTransId="{92340950-6C07-4BE1-9226-2BEF1846AA54}" sibTransId="{1ABF2745-FFB8-4667-966D-65BEF1DD495F}"/>
    <dgm:cxn modelId="{03088225-FD36-4F20-AF64-FBCA26950F74}" srcId="{E6742A87-2992-42FB-96E3-319A549C3E0C}" destId="{0E78F053-766A-425B-AFBE-B5C280414CB9}" srcOrd="0" destOrd="0" parTransId="{E8050076-83E5-452D-B6E0-8ED00DA69F26}" sibTransId="{8479812C-1D0A-48E1-9EDB-4E8909B94829}"/>
    <dgm:cxn modelId="{5CBF832B-4C5D-4BCB-BCEB-EFC895399A26}" type="presOf" srcId="{74A6169F-A482-42E6-854D-6EE2341824E1}" destId="{23CC2D70-C7E0-4499-AD4E-8EA4391F2585}" srcOrd="0" destOrd="2" presId="urn:microsoft.com/office/officeart/2005/8/layout/hList6"/>
    <dgm:cxn modelId="{83BC242E-135A-4C61-AC56-F8ACDCD0EC22}" type="presOf" srcId="{0ED60FEF-13D9-4F56-90A8-24A9029A302F}" destId="{70F2879F-4C7A-4874-B396-41DD99CEB546}" srcOrd="0" destOrd="2" presId="urn:microsoft.com/office/officeart/2005/8/layout/hList6"/>
    <dgm:cxn modelId="{CD5FAF2E-FB33-420B-AC77-6020C62CB36F}" srcId="{D8932D04-7A5B-45E6-B588-29221211B128}" destId="{1BB490FB-D839-4E26-B685-552E0055CEE1}" srcOrd="0" destOrd="0" parTransId="{26222A14-F95C-443A-93A7-77F0B4C09B6D}" sibTransId="{5B8638C4-298E-4BF6-999B-6A076D671826}"/>
    <dgm:cxn modelId="{BBAD6932-B168-467D-AA48-E3A9E33490D0}" srcId="{0B966566-A59F-4793-8465-FE33CB4E631A}" destId="{E6742A87-2992-42FB-96E3-319A549C3E0C}" srcOrd="2" destOrd="0" parTransId="{4DBBCCEC-3F16-4EF3-8844-E64073BD7A74}" sibTransId="{0ABEEE1E-26E9-488B-88A4-285E207E19E9}"/>
    <dgm:cxn modelId="{C918A133-0277-4AF4-AE72-DF09F4DBE083}" srcId="{D85EFBA3-42C0-43FE-A7F6-3EFCDF863C68}" destId="{0ED60FEF-13D9-4F56-90A8-24A9029A302F}" srcOrd="1" destOrd="0" parTransId="{AAA82E61-DF4B-45E7-B172-6EFB0E5F7ED1}" sibTransId="{55F93B48-1E4C-4BA6-AAE1-85979AAEC1ED}"/>
    <dgm:cxn modelId="{D93B1835-BB5E-4BA6-97A5-D32558CFA4E5}" srcId="{0B966566-A59F-4793-8465-FE33CB4E631A}" destId="{D85EFBA3-42C0-43FE-A7F6-3EFCDF863C68}" srcOrd="0" destOrd="0" parTransId="{E6BFFE7A-7C09-4F8B-94B7-1D9B1087946C}" sibTransId="{79577E3A-8F69-4671-8280-BB25C7CE3EC2}"/>
    <dgm:cxn modelId="{5C7EBB37-CC8D-4F5D-A0D9-0699400B0FC1}" type="presOf" srcId="{E6742A87-2992-42FB-96E3-319A549C3E0C}" destId="{CCB46944-97F2-4B46-B956-B25B6ED6B10E}" srcOrd="0" destOrd="0" presId="urn:microsoft.com/office/officeart/2005/8/layout/hList6"/>
    <dgm:cxn modelId="{BAB6233C-030B-4464-BC51-F679AEBF393B}" srcId="{001F848D-67B7-4E17-9FEA-7B609526A7ED}" destId="{7B54280B-23BA-4E62-8CCB-878DEB894624}" srcOrd="0" destOrd="0" parTransId="{EFC996F0-BFD7-4BB0-A7D5-5F58FF3E7494}" sibTransId="{82132D8D-B737-4C0C-9433-B2637CB96C14}"/>
    <dgm:cxn modelId="{8841EE5F-CE94-4D0D-AADC-EE4BA03D589E}" type="presOf" srcId="{0E78F053-766A-425B-AFBE-B5C280414CB9}" destId="{CCB46944-97F2-4B46-B956-B25B6ED6B10E}" srcOrd="0" destOrd="1" presId="urn:microsoft.com/office/officeart/2005/8/layout/hList6"/>
    <dgm:cxn modelId="{8338A143-922B-476E-BC3E-4E9DEC79CBBD}" type="presOf" srcId="{B2D20426-D7E2-43D5-B3DB-7A55A375D01C}" destId="{1EA75FEB-5A32-4E45-A694-62A43187B7EC}" srcOrd="0" destOrd="2" presId="urn:microsoft.com/office/officeart/2005/8/layout/hList6"/>
    <dgm:cxn modelId="{F4848848-6E1B-48B9-AFC3-AD136EB43A42}" type="presOf" srcId="{B37F9C14-7B53-449E-A6C9-1459EC5CF7EE}" destId="{23CC2D70-C7E0-4499-AD4E-8EA4391F2585}" srcOrd="0" destOrd="3" presId="urn:microsoft.com/office/officeart/2005/8/layout/hList6"/>
    <dgm:cxn modelId="{C3FF5B7B-1E77-4A38-AED9-BFC82BD61E51}" srcId="{0B966566-A59F-4793-8465-FE33CB4E631A}" destId="{1870BD87-1F60-4348-8582-826DA15CC9A8}" srcOrd="1" destOrd="0" parTransId="{4552E890-B62A-4E40-B6B7-96039074EFFA}" sibTransId="{77E438AC-2133-4F89-BCA6-2F4BB893873B}"/>
    <dgm:cxn modelId="{97CA9D80-B8EA-4311-8FB4-14D90A2F2726}" srcId="{D8932D04-7A5B-45E6-B588-29221211B128}" destId="{74A6169F-A482-42E6-854D-6EE2341824E1}" srcOrd="1" destOrd="0" parTransId="{1B066D17-FBF7-469D-AD05-D64A42E96561}" sibTransId="{54902D73-1801-454B-815F-8D779CDF7124}"/>
    <dgm:cxn modelId="{0D5A8185-9A2E-4032-9222-5CE04C300744}" type="presOf" srcId="{1BB490FB-D839-4E26-B685-552E0055CEE1}" destId="{23CC2D70-C7E0-4499-AD4E-8EA4391F2585}" srcOrd="0" destOrd="1" presId="urn:microsoft.com/office/officeart/2005/8/layout/hList6"/>
    <dgm:cxn modelId="{C2208D89-EC1C-46AD-B6AA-E7E6CB744FE2}" type="presOf" srcId="{30A0ED7A-7DE6-47C5-ABF9-4CDC0CD1C812}" destId="{70F2879F-4C7A-4874-B396-41DD99CEB546}" srcOrd="0" destOrd="1" presId="urn:microsoft.com/office/officeart/2005/8/layout/hList6"/>
    <dgm:cxn modelId="{744C64A0-260A-4800-9829-36CE04203956}" type="presOf" srcId="{0B966566-A59F-4793-8465-FE33CB4E631A}" destId="{34F441A3-6361-4FC7-B02D-D7309ECF0868}" srcOrd="0" destOrd="0" presId="urn:microsoft.com/office/officeart/2005/8/layout/hList6"/>
    <dgm:cxn modelId="{C591ECA6-3B4D-4E19-BCEF-8651C9EC9249}" srcId="{1870BD87-1F60-4348-8582-826DA15CC9A8}" destId="{CE50B12E-7DFE-4CD0-A8C2-A06A30B67BE4}" srcOrd="0" destOrd="0" parTransId="{EC918FDF-8216-42D6-BE7E-EC6D6AFA3CE5}" sibTransId="{D4415933-57C9-4D86-824A-1DBE45E33BCD}"/>
    <dgm:cxn modelId="{87667FB6-C8E4-4563-9D27-A0ABCCBAB2E8}" type="presOf" srcId="{7B54280B-23BA-4E62-8CCB-878DEB894624}" destId="{1EA75FEB-5A32-4E45-A694-62A43187B7EC}" srcOrd="0" destOrd="1" presId="urn:microsoft.com/office/officeart/2005/8/layout/hList6"/>
    <dgm:cxn modelId="{2F8AE9B7-31E9-4EBC-98F8-6EBE59A9404D}" type="presOf" srcId="{27D5CF77-99BC-4823-8313-7BE459DC528F}" destId="{63FD4B79-5762-4938-9846-F9A9E886A864}" srcOrd="0" destOrd="2" presId="urn:microsoft.com/office/officeart/2005/8/layout/hList6"/>
    <dgm:cxn modelId="{EFD247C1-9EF1-4EF1-A04D-7A40AF928330}" srcId="{E6742A87-2992-42FB-96E3-319A549C3E0C}" destId="{20B4ED46-1345-4A3A-8B43-5CA1E9F5DE82}" srcOrd="1" destOrd="0" parTransId="{87DF319F-9388-4E5E-B2D9-F7D305FC8F5F}" sibTransId="{71EC0E17-566F-445F-9154-E3EDDD7CF385}"/>
    <dgm:cxn modelId="{1D1353D1-7E56-4354-98E6-FE109EE8BC89}" type="presOf" srcId="{20B4ED46-1345-4A3A-8B43-5CA1E9F5DE82}" destId="{CCB46944-97F2-4B46-B956-B25B6ED6B10E}" srcOrd="0" destOrd="2" presId="urn:microsoft.com/office/officeart/2005/8/layout/hList6"/>
    <dgm:cxn modelId="{642A91D2-2F31-478B-877D-28250A1F78AE}" srcId="{001F848D-67B7-4E17-9FEA-7B609526A7ED}" destId="{B2D20426-D7E2-43D5-B3DB-7A55A375D01C}" srcOrd="1" destOrd="0" parTransId="{96023E33-62F1-492E-AB48-71D0A96E93D7}" sibTransId="{A357D6DB-065C-45D0-B44A-35A5DDC8EEEF}"/>
    <dgm:cxn modelId="{E5AF36E1-436F-493D-8F03-4CADA9C7BAEB}" srcId="{D8932D04-7A5B-45E6-B588-29221211B128}" destId="{B37F9C14-7B53-449E-A6C9-1459EC5CF7EE}" srcOrd="2" destOrd="0" parTransId="{545216BF-563C-44F6-BF58-E4B6F0E29417}" sibTransId="{568A9184-9FE1-47A6-B164-B68EA17A09AA}"/>
    <dgm:cxn modelId="{83D169EF-154F-4A76-B18D-131D382427B4}" type="presOf" srcId="{D8932D04-7A5B-45E6-B588-29221211B128}" destId="{23CC2D70-C7E0-4499-AD4E-8EA4391F2585}" srcOrd="0" destOrd="0" presId="urn:microsoft.com/office/officeart/2005/8/layout/hList6"/>
    <dgm:cxn modelId="{77DE2DFB-2A4E-47D1-8BD0-508BADD6D324}" type="presOf" srcId="{1870BD87-1F60-4348-8582-826DA15CC9A8}" destId="{63FD4B79-5762-4938-9846-F9A9E886A864}" srcOrd="0" destOrd="0" presId="urn:microsoft.com/office/officeart/2005/8/layout/hList6"/>
    <dgm:cxn modelId="{297637D0-4B39-4267-96B9-25B851DCC053}" type="presParOf" srcId="{34F441A3-6361-4FC7-B02D-D7309ECF0868}" destId="{70F2879F-4C7A-4874-B396-41DD99CEB546}" srcOrd="0" destOrd="0" presId="urn:microsoft.com/office/officeart/2005/8/layout/hList6"/>
    <dgm:cxn modelId="{4AACD41F-4F25-4E3E-97B6-4D1F610BC6A2}" type="presParOf" srcId="{34F441A3-6361-4FC7-B02D-D7309ECF0868}" destId="{66D43C11-8482-4B1C-8A1C-E624F90DAFF3}" srcOrd="1" destOrd="0" presId="urn:microsoft.com/office/officeart/2005/8/layout/hList6"/>
    <dgm:cxn modelId="{ACF52798-3FAF-439F-B24A-8A4F1C37A854}" type="presParOf" srcId="{34F441A3-6361-4FC7-B02D-D7309ECF0868}" destId="{63FD4B79-5762-4938-9846-F9A9E886A864}" srcOrd="2" destOrd="0" presId="urn:microsoft.com/office/officeart/2005/8/layout/hList6"/>
    <dgm:cxn modelId="{E3F625FB-8FB1-4C70-9A93-2F521B6593CD}" type="presParOf" srcId="{34F441A3-6361-4FC7-B02D-D7309ECF0868}" destId="{5B3C3F90-0ECE-43B4-BE32-D75696017A16}" srcOrd="3" destOrd="0" presId="urn:microsoft.com/office/officeart/2005/8/layout/hList6"/>
    <dgm:cxn modelId="{9D1C75C8-4892-4563-8A07-B83D87B97F78}" type="presParOf" srcId="{34F441A3-6361-4FC7-B02D-D7309ECF0868}" destId="{CCB46944-97F2-4B46-B956-B25B6ED6B10E}" srcOrd="4" destOrd="0" presId="urn:microsoft.com/office/officeart/2005/8/layout/hList6"/>
    <dgm:cxn modelId="{42CC74ED-1ADA-4549-8212-633ADA076675}" type="presParOf" srcId="{34F441A3-6361-4FC7-B02D-D7309ECF0868}" destId="{C3174783-7E66-4055-8EB1-C537F91853BC}" srcOrd="5" destOrd="0" presId="urn:microsoft.com/office/officeart/2005/8/layout/hList6"/>
    <dgm:cxn modelId="{30A364B3-4341-411C-9F29-54E6167ADAFA}" type="presParOf" srcId="{34F441A3-6361-4FC7-B02D-D7309ECF0868}" destId="{1EA75FEB-5A32-4E45-A694-62A43187B7EC}" srcOrd="6" destOrd="0" presId="urn:microsoft.com/office/officeart/2005/8/layout/hList6"/>
    <dgm:cxn modelId="{4B9A483B-F989-4CA3-B685-9E5C41E9FEA6}" type="presParOf" srcId="{34F441A3-6361-4FC7-B02D-D7309ECF0868}" destId="{A0859180-2255-4FAF-B489-965670030FC4}" srcOrd="7" destOrd="0" presId="urn:microsoft.com/office/officeart/2005/8/layout/hList6"/>
    <dgm:cxn modelId="{6D9C3F10-A144-4F1A-B050-48C51CA5B79F}" type="presParOf" srcId="{34F441A3-6361-4FC7-B02D-D7309ECF0868}" destId="{23CC2D70-C7E0-4499-AD4E-8EA4391F2585}"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2CE58D-BC52-4CC2-B3EE-F0D762D91145}"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B7620734-7FFC-47EB-88A5-9195B5AAC4A2}">
      <dgm:prSet phldrT="[Text]"/>
      <dgm:spPr/>
      <dgm:t>
        <a:bodyPr/>
        <a:lstStyle/>
        <a:p>
          <a:r>
            <a:rPr lang="en-US" dirty="0"/>
            <a:t>Grid Computing</a:t>
          </a:r>
        </a:p>
      </dgm:t>
    </dgm:pt>
    <dgm:pt modelId="{C1013A3F-6E89-4091-B4AD-6F49CAB480D5}" type="parTrans" cxnId="{D8555F3E-8B9E-4A21-871F-9696C65B8055}">
      <dgm:prSet/>
      <dgm:spPr/>
      <dgm:t>
        <a:bodyPr/>
        <a:lstStyle/>
        <a:p>
          <a:endParaRPr lang="en-US"/>
        </a:p>
      </dgm:t>
    </dgm:pt>
    <dgm:pt modelId="{D906AED6-5FD6-4548-AD01-BE1D6E1FEC2D}" type="sibTrans" cxnId="{D8555F3E-8B9E-4A21-871F-9696C65B8055}">
      <dgm:prSet/>
      <dgm:spPr/>
      <dgm:t>
        <a:bodyPr/>
        <a:lstStyle/>
        <a:p>
          <a:endParaRPr lang="en-US"/>
        </a:p>
      </dgm:t>
    </dgm:pt>
    <dgm:pt modelId="{8258278E-5C68-4F25-B373-C08536F5E8A4}">
      <dgm:prSet phldrT="[Text]"/>
      <dgm:spPr/>
      <dgm:t>
        <a:bodyPr/>
        <a:lstStyle/>
        <a:p>
          <a:r>
            <a:rPr lang="en-US" dirty="0"/>
            <a:t>Solving large problems with parallel computing</a:t>
          </a:r>
        </a:p>
      </dgm:t>
    </dgm:pt>
    <dgm:pt modelId="{1D50A921-01D4-4E09-967F-B11CF1EFEDD1}" type="parTrans" cxnId="{F268D74C-9ED0-481C-8279-EC3276F7EBE9}">
      <dgm:prSet/>
      <dgm:spPr/>
      <dgm:t>
        <a:bodyPr/>
        <a:lstStyle/>
        <a:p>
          <a:endParaRPr lang="en-US"/>
        </a:p>
      </dgm:t>
    </dgm:pt>
    <dgm:pt modelId="{8EDCD2FA-BDF0-4B50-A471-76283F85C535}" type="sibTrans" cxnId="{F268D74C-9ED0-481C-8279-EC3276F7EBE9}">
      <dgm:prSet/>
      <dgm:spPr/>
      <dgm:t>
        <a:bodyPr/>
        <a:lstStyle/>
        <a:p>
          <a:endParaRPr lang="en-US"/>
        </a:p>
      </dgm:t>
    </dgm:pt>
    <dgm:pt modelId="{EDC68BFB-13EC-4DCE-9154-43B12A226BFD}">
      <dgm:prSet phldrT="[Text]"/>
      <dgm:spPr/>
      <dgm:t>
        <a:bodyPr/>
        <a:lstStyle/>
        <a:p>
          <a:r>
            <a:rPr lang="en-US" dirty="0"/>
            <a:t>Utility Computing</a:t>
          </a:r>
        </a:p>
      </dgm:t>
    </dgm:pt>
    <dgm:pt modelId="{9906D5F8-8ED8-4904-B0A6-523EB409A85D}" type="parTrans" cxnId="{FDFF272B-6947-43DB-B5D7-882BCB08E57E}">
      <dgm:prSet/>
      <dgm:spPr/>
      <dgm:t>
        <a:bodyPr/>
        <a:lstStyle/>
        <a:p>
          <a:endParaRPr lang="en-US"/>
        </a:p>
      </dgm:t>
    </dgm:pt>
    <dgm:pt modelId="{15773C54-CCAB-4371-AC7C-C365A4E3D30D}" type="sibTrans" cxnId="{FDFF272B-6947-43DB-B5D7-882BCB08E57E}">
      <dgm:prSet/>
      <dgm:spPr/>
      <dgm:t>
        <a:bodyPr/>
        <a:lstStyle/>
        <a:p>
          <a:endParaRPr lang="en-US"/>
        </a:p>
      </dgm:t>
    </dgm:pt>
    <dgm:pt modelId="{ABF59FD5-85D3-4F0F-AFC6-295DC82BBD6D}">
      <dgm:prSet phldrT="[Text]"/>
      <dgm:spPr/>
      <dgm:t>
        <a:bodyPr/>
        <a:lstStyle/>
        <a:p>
          <a:r>
            <a:rPr lang="en-US" dirty="0"/>
            <a:t>Next-generation Internet Computing and data </a:t>
          </a:r>
          <a:r>
            <a:rPr lang="en-US" dirty="0" err="1"/>
            <a:t>centre</a:t>
          </a:r>
          <a:endParaRPr lang="en-US" dirty="0"/>
        </a:p>
      </dgm:t>
    </dgm:pt>
    <dgm:pt modelId="{5A2B42F7-BFC6-46F5-8314-5780671EC9DC}" type="parTrans" cxnId="{47D9D184-CF7B-4A3D-AF7F-2F921FECBD91}">
      <dgm:prSet/>
      <dgm:spPr/>
      <dgm:t>
        <a:bodyPr/>
        <a:lstStyle/>
        <a:p>
          <a:endParaRPr lang="en-US"/>
        </a:p>
      </dgm:t>
    </dgm:pt>
    <dgm:pt modelId="{682DB3FA-40BC-4AEF-9CB1-7DB0319B754A}" type="sibTrans" cxnId="{47D9D184-CF7B-4A3D-AF7F-2F921FECBD91}">
      <dgm:prSet/>
      <dgm:spPr/>
      <dgm:t>
        <a:bodyPr/>
        <a:lstStyle/>
        <a:p>
          <a:endParaRPr lang="en-US"/>
        </a:p>
      </dgm:t>
    </dgm:pt>
    <dgm:pt modelId="{421C3D04-CCF6-4D9E-9698-FB70A17969CE}">
      <dgm:prSet phldrT="[Text]"/>
      <dgm:spPr/>
      <dgm:t>
        <a:bodyPr/>
        <a:lstStyle/>
        <a:p>
          <a:r>
            <a:rPr lang="en-US" dirty="0"/>
            <a:t>Cloud Computing</a:t>
          </a:r>
        </a:p>
      </dgm:t>
    </dgm:pt>
    <dgm:pt modelId="{E9D43887-6025-403D-AAC4-0E87A1B90790}" type="parTrans" cxnId="{3B82D253-F24B-4613-B69A-FC58C769447C}">
      <dgm:prSet/>
      <dgm:spPr/>
      <dgm:t>
        <a:bodyPr/>
        <a:lstStyle/>
        <a:p>
          <a:endParaRPr lang="en-US"/>
        </a:p>
      </dgm:t>
    </dgm:pt>
    <dgm:pt modelId="{1573F7F6-DF58-4670-8549-6C95A3633080}" type="sibTrans" cxnId="{3B82D253-F24B-4613-B69A-FC58C769447C}">
      <dgm:prSet/>
      <dgm:spPr/>
      <dgm:t>
        <a:bodyPr/>
        <a:lstStyle/>
        <a:p>
          <a:endParaRPr lang="en-US"/>
        </a:p>
      </dgm:t>
    </dgm:pt>
    <dgm:pt modelId="{36783AC6-7A05-4827-8201-D3F83EC9D36C}">
      <dgm:prSet phldrT="[Text]"/>
      <dgm:spPr/>
      <dgm:t>
        <a:bodyPr/>
        <a:lstStyle/>
        <a:p>
          <a:r>
            <a:rPr lang="en-US" dirty="0"/>
            <a:t>SaaS</a:t>
          </a:r>
        </a:p>
      </dgm:t>
    </dgm:pt>
    <dgm:pt modelId="{E48AE259-20FF-4BC6-8938-D2305239ACF2}" type="parTrans" cxnId="{60FBB53E-11EB-4D08-A188-745E4DEEACB7}">
      <dgm:prSet/>
      <dgm:spPr/>
      <dgm:t>
        <a:bodyPr/>
        <a:lstStyle/>
        <a:p>
          <a:endParaRPr lang="en-US"/>
        </a:p>
      </dgm:t>
    </dgm:pt>
    <dgm:pt modelId="{FDA5D065-1520-4D24-ABA4-9B201C4B3B03}" type="sibTrans" cxnId="{60FBB53E-11EB-4D08-A188-745E4DEEACB7}">
      <dgm:prSet/>
      <dgm:spPr/>
      <dgm:t>
        <a:bodyPr/>
        <a:lstStyle/>
        <a:p>
          <a:endParaRPr lang="en-US"/>
        </a:p>
      </dgm:t>
    </dgm:pt>
    <dgm:pt modelId="{1D1370CF-1A0F-41B7-A5A3-16E1BA3AF872}">
      <dgm:prSet/>
      <dgm:spPr/>
      <dgm:t>
        <a:bodyPr/>
        <a:lstStyle/>
        <a:p>
          <a:r>
            <a:rPr lang="en-US" dirty="0"/>
            <a:t>Network based subscription to applications</a:t>
          </a:r>
        </a:p>
      </dgm:t>
    </dgm:pt>
    <dgm:pt modelId="{74FBD391-BB1B-4CEF-8CEB-70C69E52988D}" type="parTrans" cxnId="{E0FDDB72-B8BA-47D5-82D2-B0F6FC87D78A}">
      <dgm:prSet/>
      <dgm:spPr/>
      <dgm:t>
        <a:bodyPr/>
        <a:lstStyle/>
        <a:p>
          <a:endParaRPr lang="en-US"/>
        </a:p>
      </dgm:t>
    </dgm:pt>
    <dgm:pt modelId="{2C49D10A-9542-4FCB-96F9-8C7EA80E622B}" type="sibTrans" cxnId="{E0FDDB72-B8BA-47D5-82D2-B0F6FC87D78A}">
      <dgm:prSet/>
      <dgm:spPr/>
      <dgm:t>
        <a:bodyPr/>
        <a:lstStyle/>
        <a:p>
          <a:endParaRPr lang="en-US"/>
        </a:p>
      </dgm:t>
    </dgm:pt>
    <dgm:pt modelId="{F727C63D-9CF9-4592-BD85-6C5DEC2D1EA0}">
      <dgm:prSet/>
      <dgm:spPr/>
      <dgm:t>
        <a:bodyPr/>
        <a:lstStyle/>
        <a:p>
          <a:r>
            <a:rPr lang="en-US" dirty="0"/>
            <a:t>Offering computing resources as a metered service</a:t>
          </a:r>
        </a:p>
      </dgm:t>
    </dgm:pt>
    <dgm:pt modelId="{3582C598-F16C-46EB-944A-0AA1D9003C32}" type="parTrans" cxnId="{BD276165-0F65-450D-B9BF-61665B13D41C}">
      <dgm:prSet/>
      <dgm:spPr/>
      <dgm:t>
        <a:bodyPr/>
        <a:lstStyle/>
        <a:p>
          <a:endParaRPr lang="en-US"/>
        </a:p>
      </dgm:t>
    </dgm:pt>
    <dgm:pt modelId="{5650FCE1-3145-4A66-8813-A501D9C1A478}" type="sibTrans" cxnId="{BD276165-0F65-450D-B9BF-61665B13D41C}">
      <dgm:prSet/>
      <dgm:spPr/>
      <dgm:t>
        <a:bodyPr/>
        <a:lstStyle/>
        <a:p>
          <a:endParaRPr lang="en-US"/>
        </a:p>
      </dgm:t>
    </dgm:pt>
    <dgm:pt modelId="{AFFD6E02-CDD5-4796-A1C6-C29F02180404}" type="pres">
      <dgm:prSet presAssocID="{952CE58D-BC52-4CC2-B3EE-F0D762D91145}" presName="Name0" presStyleCnt="0">
        <dgm:presLayoutVars>
          <dgm:dir/>
          <dgm:animLvl val="lvl"/>
          <dgm:resizeHandles/>
        </dgm:presLayoutVars>
      </dgm:prSet>
      <dgm:spPr/>
    </dgm:pt>
    <dgm:pt modelId="{1C1490AF-B620-44E4-B8AF-76970AB7E4C9}" type="pres">
      <dgm:prSet presAssocID="{B7620734-7FFC-47EB-88A5-9195B5AAC4A2}" presName="linNode" presStyleCnt="0"/>
      <dgm:spPr/>
    </dgm:pt>
    <dgm:pt modelId="{FBBED433-23FF-4FA7-B9BF-EF4CD0100DC2}" type="pres">
      <dgm:prSet presAssocID="{B7620734-7FFC-47EB-88A5-9195B5AAC4A2}" presName="parentShp" presStyleLbl="node1" presStyleIdx="0" presStyleCnt="4">
        <dgm:presLayoutVars>
          <dgm:bulletEnabled val="1"/>
        </dgm:presLayoutVars>
      </dgm:prSet>
      <dgm:spPr/>
    </dgm:pt>
    <dgm:pt modelId="{04DA608A-B934-47CE-B081-A36FD87264E3}" type="pres">
      <dgm:prSet presAssocID="{B7620734-7FFC-47EB-88A5-9195B5AAC4A2}" presName="childShp" presStyleLbl="bgAccFollowNode1" presStyleIdx="0" presStyleCnt="4">
        <dgm:presLayoutVars>
          <dgm:bulletEnabled val="1"/>
        </dgm:presLayoutVars>
      </dgm:prSet>
      <dgm:spPr/>
    </dgm:pt>
    <dgm:pt modelId="{6BB3B404-B4A0-4453-B174-A75243357483}" type="pres">
      <dgm:prSet presAssocID="{D906AED6-5FD6-4548-AD01-BE1D6E1FEC2D}" presName="spacing" presStyleCnt="0"/>
      <dgm:spPr/>
    </dgm:pt>
    <dgm:pt modelId="{D1A8DE23-16CE-4660-9345-FB414FD6585E}" type="pres">
      <dgm:prSet presAssocID="{EDC68BFB-13EC-4DCE-9154-43B12A226BFD}" presName="linNode" presStyleCnt="0"/>
      <dgm:spPr/>
    </dgm:pt>
    <dgm:pt modelId="{97BDCA9A-1282-4E1C-982E-DA5F0E99E666}" type="pres">
      <dgm:prSet presAssocID="{EDC68BFB-13EC-4DCE-9154-43B12A226BFD}" presName="parentShp" presStyleLbl="node1" presStyleIdx="1" presStyleCnt="4">
        <dgm:presLayoutVars>
          <dgm:bulletEnabled val="1"/>
        </dgm:presLayoutVars>
      </dgm:prSet>
      <dgm:spPr/>
    </dgm:pt>
    <dgm:pt modelId="{7B2CCFBB-DACF-4A59-AE73-CBFBE94BA71D}" type="pres">
      <dgm:prSet presAssocID="{EDC68BFB-13EC-4DCE-9154-43B12A226BFD}" presName="childShp" presStyleLbl="bgAccFollowNode1" presStyleIdx="1" presStyleCnt="4">
        <dgm:presLayoutVars>
          <dgm:bulletEnabled val="1"/>
        </dgm:presLayoutVars>
      </dgm:prSet>
      <dgm:spPr/>
    </dgm:pt>
    <dgm:pt modelId="{F4333FF7-291B-460E-BBA7-6B6561B9D8C7}" type="pres">
      <dgm:prSet presAssocID="{15773C54-CCAB-4371-AC7C-C365A4E3D30D}" presName="spacing" presStyleCnt="0"/>
      <dgm:spPr/>
    </dgm:pt>
    <dgm:pt modelId="{5D188060-B782-4302-BB8B-3D6FD3CF7039}" type="pres">
      <dgm:prSet presAssocID="{36783AC6-7A05-4827-8201-D3F83EC9D36C}" presName="linNode" presStyleCnt="0"/>
      <dgm:spPr/>
    </dgm:pt>
    <dgm:pt modelId="{C2AE6209-E450-49DC-B0E1-BB1779D5AF7D}" type="pres">
      <dgm:prSet presAssocID="{36783AC6-7A05-4827-8201-D3F83EC9D36C}" presName="parentShp" presStyleLbl="node1" presStyleIdx="2" presStyleCnt="4">
        <dgm:presLayoutVars>
          <dgm:bulletEnabled val="1"/>
        </dgm:presLayoutVars>
      </dgm:prSet>
      <dgm:spPr/>
    </dgm:pt>
    <dgm:pt modelId="{87FCA493-0720-4F3A-90D8-902649DFCF22}" type="pres">
      <dgm:prSet presAssocID="{36783AC6-7A05-4827-8201-D3F83EC9D36C}" presName="childShp" presStyleLbl="bgAccFollowNode1" presStyleIdx="2" presStyleCnt="4">
        <dgm:presLayoutVars>
          <dgm:bulletEnabled val="1"/>
        </dgm:presLayoutVars>
      </dgm:prSet>
      <dgm:spPr/>
    </dgm:pt>
    <dgm:pt modelId="{2543B313-5C0C-4B22-A09E-BE210BADCF75}" type="pres">
      <dgm:prSet presAssocID="{FDA5D065-1520-4D24-ABA4-9B201C4B3B03}" presName="spacing" presStyleCnt="0"/>
      <dgm:spPr/>
    </dgm:pt>
    <dgm:pt modelId="{0B651ED5-5817-4CF4-984B-32D399CE1A07}" type="pres">
      <dgm:prSet presAssocID="{421C3D04-CCF6-4D9E-9698-FB70A17969CE}" presName="linNode" presStyleCnt="0"/>
      <dgm:spPr/>
    </dgm:pt>
    <dgm:pt modelId="{4E413DEA-2182-4D7F-925D-EFF7D72774F9}" type="pres">
      <dgm:prSet presAssocID="{421C3D04-CCF6-4D9E-9698-FB70A17969CE}" presName="parentShp" presStyleLbl="node1" presStyleIdx="3" presStyleCnt="4">
        <dgm:presLayoutVars>
          <dgm:bulletEnabled val="1"/>
        </dgm:presLayoutVars>
      </dgm:prSet>
      <dgm:spPr/>
    </dgm:pt>
    <dgm:pt modelId="{0BB46C54-E84D-4652-BCB3-417470785E20}" type="pres">
      <dgm:prSet presAssocID="{421C3D04-CCF6-4D9E-9698-FB70A17969CE}" presName="childShp" presStyleLbl="bgAccFollowNode1" presStyleIdx="3" presStyleCnt="4">
        <dgm:presLayoutVars>
          <dgm:bulletEnabled val="1"/>
        </dgm:presLayoutVars>
      </dgm:prSet>
      <dgm:spPr/>
    </dgm:pt>
  </dgm:ptLst>
  <dgm:cxnLst>
    <dgm:cxn modelId="{67128111-573A-4376-A954-3BD73B7C5A64}" type="presOf" srcId="{1D1370CF-1A0F-41B7-A5A3-16E1BA3AF872}" destId="{87FCA493-0720-4F3A-90D8-902649DFCF22}" srcOrd="0" destOrd="0" presId="urn:microsoft.com/office/officeart/2005/8/layout/vList6"/>
    <dgm:cxn modelId="{FDFF272B-6947-43DB-B5D7-882BCB08E57E}" srcId="{952CE58D-BC52-4CC2-B3EE-F0D762D91145}" destId="{EDC68BFB-13EC-4DCE-9154-43B12A226BFD}" srcOrd="1" destOrd="0" parTransId="{9906D5F8-8ED8-4904-B0A6-523EB409A85D}" sibTransId="{15773C54-CCAB-4371-AC7C-C365A4E3D30D}"/>
    <dgm:cxn modelId="{D8555F3E-8B9E-4A21-871F-9696C65B8055}" srcId="{952CE58D-BC52-4CC2-B3EE-F0D762D91145}" destId="{B7620734-7FFC-47EB-88A5-9195B5AAC4A2}" srcOrd="0" destOrd="0" parTransId="{C1013A3F-6E89-4091-B4AD-6F49CAB480D5}" sibTransId="{D906AED6-5FD6-4548-AD01-BE1D6E1FEC2D}"/>
    <dgm:cxn modelId="{60FBB53E-11EB-4D08-A188-745E4DEEACB7}" srcId="{952CE58D-BC52-4CC2-B3EE-F0D762D91145}" destId="{36783AC6-7A05-4827-8201-D3F83EC9D36C}" srcOrd="2" destOrd="0" parTransId="{E48AE259-20FF-4BC6-8938-D2305239ACF2}" sibTransId="{FDA5D065-1520-4D24-ABA4-9B201C4B3B03}"/>
    <dgm:cxn modelId="{BD276165-0F65-450D-B9BF-61665B13D41C}" srcId="{EDC68BFB-13EC-4DCE-9154-43B12A226BFD}" destId="{F727C63D-9CF9-4592-BD85-6C5DEC2D1EA0}" srcOrd="0" destOrd="0" parTransId="{3582C598-F16C-46EB-944A-0AA1D9003C32}" sibTransId="{5650FCE1-3145-4A66-8813-A501D9C1A478}"/>
    <dgm:cxn modelId="{17594146-B271-43BB-84C5-FB653A5CB021}" type="presOf" srcId="{8258278E-5C68-4F25-B373-C08536F5E8A4}" destId="{04DA608A-B934-47CE-B081-A36FD87264E3}" srcOrd="0" destOrd="0" presId="urn:microsoft.com/office/officeart/2005/8/layout/vList6"/>
    <dgm:cxn modelId="{F268D74C-9ED0-481C-8279-EC3276F7EBE9}" srcId="{B7620734-7FFC-47EB-88A5-9195B5AAC4A2}" destId="{8258278E-5C68-4F25-B373-C08536F5E8A4}" srcOrd="0" destOrd="0" parTransId="{1D50A921-01D4-4E09-967F-B11CF1EFEDD1}" sibTransId="{8EDCD2FA-BDF0-4B50-A471-76283F85C535}"/>
    <dgm:cxn modelId="{3FEA474E-F1C1-490F-AB1F-3C6B2CB1D751}" type="presOf" srcId="{F727C63D-9CF9-4592-BD85-6C5DEC2D1EA0}" destId="{7B2CCFBB-DACF-4A59-AE73-CBFBE94BA71D}" srcOrd="0" destOrd="0" presId="urn:microsoft.com/office/officeart/2005/8/layout/vList6"/>
    <dgm:cxn modelId="{E0FDDB72-B8BA-47D5-82D2-B0F6FC87D78A}" srcId="{36783AC6-7A05-4827-8201-D3F83EC9D36C}" destId="{1D1370CF-1A0F-41B7-A5A3-16E1BA3AF872}" srcOrd="0" destOrd="0" parTransId="{74FBD391-BB1B-4CEF-8CEB-70C69E52988D}" sibTransId="{2C49D10A-9542-4FCB-96F9-8C7EA80E622B}"/>
    <dgm:cxn modelId="{3B82D253-F24B-4613-B69A-FC58C769447C}" srcId="{952CE58D-BC52-4CC2-B3EE-F0D762D91145}" destId="{421C3D04-CCF6-4D9E-9698-FB70A17969CE}" srcOrd="3" destOrd="0" parTransId="{E9D43887-6025-403D-AAC4-0E87A1B90790}" sibTransId="{1573F7F6-DF58-4670-8549-6C95A3633080}"/>
    <dgm:cxn modelId="{9985C777-015B-413E-A28C-FAE73CEBD02E}" type="presOf" srcId="{B7620734-7FFC-47EB-88A5-9195B5AAC4A2}" destId="{FBBED433-23FF-4FA7-B9BF-EF4CD0100DC2}" srcOrd="0" destOrd="0" presId="urn:microsoft.com/office/officeart/2005/8/layout/vList6"/>
    <dgm:cxn modelId="{5AB4AA58-EBB9-4E81-8821-5E0C999C2B86}" type="presOf" srcId="{EDC68BFB-13EC-4DCE-9154-43B12A226BFD}" destId="{97BDCA9A-1282-4E1C-982E-DA5F0E99E666}" srcOrd="0" destOrd="0" presId="urn:microsoft.com/office/officeart/2005/8/layout/vList6"/>
    <dgm:cxn modelId="{47D9D184-CF7B-4A3D-AF7F-2F921FECBD91}" srcId="{421C3D04-CCF6-4D9E-9698-FB70A17969CE}" destId="{ABF59FD5-85D3-4F0F-AFC6-295DC82BBD6D}" srcOrd="0" destOrd="0" parTransId="{5A2B42F7-BFC6-46F5-8314-5780671EC9DC}" sibTransId="{682DB3FA-40BC-4AEF-9CB1-7DB0319B754A}"/>
    <dgm:cxn modelId="{ECA6A2B2-7F12-42CB-8EA9-E46075FF24D8}" type="presOf" srcId="{ABF59FD5-85D3-4F0F-AFC6-295DC82BBD6D}" destId="{0BB46C54-E84D-4652-BCB3-417470785E20}" srcOrd="0" destOrd="0" presId="urn:microsoft.com/office/officeart/2005/8/layout/vList6"/>
    <dgm:cxn modelId="{54D5D4EB-5EF1-4777-9F39-3A9EF78243A3}" type="presOf" srcId="{952CE58D-BC52-4CC2-B3EE-F0D762D91145}" destId="{AFFD6E02-CDD5-4796-A1C6-C29F02180404}" srcOrd="0" destOrd="0" presId="urn:microsoft.com/office/officeart/2005/8/layout/vList6"/>
    <dgm:cxn modelId="{A40E92EE-28D2-4F99-B759-5445D5161D2F}" type="presOf" srcId="{421C3D04-CCF6-4D9E-9698-FB70A17969CE}" destId="{4E413DEA-2182-4D7F-925D-EFF7D72774F9}" srcOrd="0" destOrd="0" presId="urn:microsoft.com/office/officeart/2005/8/layout/vList6"/>
    <dgm:cxn modelId="{FFB590FC-5136-4681-A5D1-B353D8D31FC4}" type="presOf" srcId="{36783AC6-7A05-4827-8201-D3F83EC9D36C}" destId="{C2AE6209-E450-49DC-B0E1-BB1779D5AF7D}" srcOrd="0" destOrd="0" presId="urn:microsoft.com/office/officeart/2005/8/layout/vList6"/>
    <dgm:cxn modelId="{32C0FF27-19DD-45CE-B230-04F46B3E3860}" type="presParOf" srcId="{AFFD6E02-CDD5-4796-A1C6-C29F02180404}" destId="{1C1490AF-B620-44E4-B8AF-76970AB7E4C9}" srcOrd="0" destOrd="0" presId="urn:microsoft.com/office/officeart/2005/8/layout/vList6"/>
    <dgm:cxn modelId="{5E9B091B-6981-4C58-A95A-62A5D1C829FE}" type="presParOf" srcId="{1C1490AF-B620-44E4-B8AF-76970AB7E4C9}" destId="{FBBED433-23FF-4FA7-B9BF-EF4CD0100DC2}" srcOrd="0" destOrd="0" presId="urn:microsoft.com/office/officeart/2005/8/layout/vList6"/>
    <dgm:cxn modelId="{D4CD5D57-C7F7-482E-B847-A9CDC5E01623}" type="presParOf" srcId="{1C1490AF-B620-44E4-B8AF-76970AB7E4C9}" destId="{04DA608A-B934-47CE-B081-A36FD87264E3}" srcOrd="1" destOrd="0" presId="urn:microsoft.com/office/officeart/2005/8/layout/vList6"/>
    <dgm:cxn modelId="{305DC70D-C027-4D6F-99D0-1BD4CF1FB4F3}" type="presParOf" srcId="{AFFD6E02-CDD5-4796-A1C6-C29F02180404}" destId="{6BB3B404-B4A0-4453-B174-A75243357483}" srcOrd="1" destOrd="0" presId="urn:microsoft.com/office/officeart/2005/8/layout/vList6"/>
    <dgm:cxn modelId="{5DC1D980-0E2A-4500-8DDC-4FF492868087}" type="presParOf" srcId="{AFFD6E02-CDD5-4796-A1C6-C29F02180404}" destId="{D1A8DE23-16CE-4660-9345-FB414FD6585E}" srcOrd="2" destOrd="0" presId="urn:microsoft.com/office/officeart/2005/8/layout/vList6"/>
    <dgm:cxn modelId="{0D218768-D3CA-4AAB-86E7-0FE4D29DAD35}" type="presParOf" srcId="{D1A8DE23-16CE-4660-9345-FB414FD6585E}" destId="{97BDCA9A-1282-4E1C-982E-DA5F0E99E666}" srcOrd="0" destOrd="0" presId="urn:microsoft.com/office/officeart/2005/8/layout/vList6"/>
    <dgm:cxn modelId="{4D4E1AC1-7A31-451F-9EA3-70738602F7DE}" type="presParOf" srcId="{D1A8DE23-16CE-4660-9345-FB414FD6585E}" destId="{7B2CCFBB-DACF-4A59-AE73-CBFBE94BA71D}" srcOrd="1" destOrd="0" presId="urn:microsoft.com/office/officeart/2005/8/layout/vList6"/>
    <dgm:cxn modelId="{65687E96-4BE6-4BAE-8FAC-A50A79CFEA73}" type="presParOf" srcId="{AFFD6E02-CDD5-4796-A1C6-C29F02180404}" destId="{F4333FF7-291B-460E-BBA7-6B6561B9D8C7}" srcOrd="3" destOrd="0" presId="urn:microsoft.com/office/officeart/2005/8/layout/vList6"/>
    <dgm:cxn modelId="{76EDE24B-A36E-41FD-B229-3A8153AFFE71}" type="presParOf" srcId="{AFFD6E02-CDD5-4796-A1C6-C29F02180404}" destId="{5D188060-B782-4302-BB8B-3D6FD3CF7039}" srcOrd="4" destOrd="0" presId="urn:microsoft.com/office/officeart/2005/8/layout/vList6"/>
    <dgm:cxn modelId="{61A21842-310F-4976-9CF3-EB27D78DDB30}" type="presParOf" srcId="{5D188060-B782-4302-BB8B-3D6FD3CF7039}" destId="{C2AE6209-E450-49DC-B0E1-BB1779D5AF7D}" srcOrd="0" destOrd="0" presId="urn:microsoft.com/office/officeart/2005/8/layout/vList6"/>
    <dgm:cxn modelId="{FEDE98A5-B451-42C3-82C7-F39FDB9FF62B}" type="presParOf" srcId="{5D188060-B782-4302-BB8B-3D6FD3CF7039}" destId="{87FCA493-0720-4F3A-90D8-902649DFCF22}" srcOrd="1" destOrd="0" presId="urn:microsoft.com/office/officeart/2005/8/layout/vList6"/>
    <dgm:cxn modelId="{B45CD9DA-D919-46A6-A948-2A7903B1874B}" type="presParOf" srcId="{AFFD6E02-CDD5-4796-A1C6-C29F02180404}" destId="{2543B313-5C0C-4B22-A09E-BE210BADCF75}" srcOrd="5" destOrd="0" presId="urn:microsoft.com/office/officeart/2005/8/layout/vList6"/>
    <dgm:cxn modelId="{DA4725B9-8143-43B1-A452-99B9B5560A57}" type="presParOf" srcId="{AFFD6E02-CDD5-4796-A1C6-C29F02180404}" destId="{0B651ED5-5817-4CF4-984B-32D399CE1A07}" srcOrd="6" destOrd="0" presId="urn:microsoft.com/office/officeart/2005/8/layout/vList6"/>
    <dgm:cxn modelId="{A8E98E08-B326-41BA-93A3-4F0508971536}" type="presParOf" srcId="{0B651ED5-5817-4CF4-984B-32D399CE1A07}" destId="{4E413DEA-2182-4D7F-925D-EFF7D72774F9}" srcOrd="0" destOrd="0" presId="urn:microsoft.com/office/officeart/2005/8/layout/vList6"/>
    <dgm:cxn modelId="{375A559F-53E3-4078-852E-1DE1D64E603A}" type="presParOf" srcId="{0B651ED5-5817-4CF4-984B-32D399CE1A07}" destId="{0BB46C54-E84D-4652-BCB3-417470785E2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2879F-4C7A-4874-B396-41DD99CEB546}">
      <dsp:nvSpPr>
        <dsp:cNvPr id="0" name=""/>
        <dsp:cNvSpPr/>
      </dsp:nvSpPr>
      <dsp:spPr>
        <a:xfrm rot="16200000">
          <a:off x="-1428203" y="1432439"/>
          <a:ext cx="4351338" cy="1486458"/>
        </a:xfrm>
        <a:prstGeom prst="flowChartManualOperation">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marL="0" lvl="0" indent="0" algn="l" defTabSz="844550">
            <a:lnSpc>
              <a:spcPct val="90000"/>
            </a:lnSpc>
            <a:spcBef>
              <a:spcPct val="0"/>
            </a:spcBef>
            <a:spcAft>
              <a:spcPct val="35000"/>
            </a:spcAft>
            <a:buNone/>
          </a:pPr>
          <a:r>
            <a:rPr lang="en-US" sz="1900" b="1" kern="1200" dirty="0"/>
            <a:t>Centralized</a:t>
          </a:r>
        </a:p>
        <a:p>
          <a:pPr marL="114300" lvl="1" indent="-114300" algn="l" defTabSz="666750">
            <a:lnSpc>
              <a:spcPct val="90000"/>
            </a:lnSpc>
            <a:spcBef>
              <a:spcPct val="0"/>
            </a:spcBef>
            <a:spcAft>
              <a:spcPct val="15000"/>
            </a:spcAft>
            <a:buChar char="•"/>
          </a:pPr>
          <a:r>
            <a:rPr lang="en-US" sz="1500" kern="1200" dirty="0"/>
            <a:t>1970~80</a:t>
          </a:r>
        </a:p>
        <a:p>
          <a:pPr marL="114300" lvl="1" indent="-114300" algn="l" defTabSz="666750">
            <a:lnSpc>
              <a:spcPct val="90000"/>
            </a:lnSpc>
            <a:spcBef>
              <a:spcPct val="0"/>
            </a:spcBef>
            <a:spcAft>
              <a:spcPct val="15000"/>
            </a:spcAft>
            <a:buChar char="•"/>
          </a:pPr>
          <a:r>
            <a:rPr lang="en-US" sz="1500" kern="1200" dirty="0"/>
            <a:t>Main Frame Technology</a:t>
          </a:r>
        </a:p>
      </dsp:txBody>
      <dsp:txXfrm rot="5400000">
        <a:off x="4237" y="870267"/>
        <a:ext cx="1486458" cy="2610802"/>
      </dsp:txXfrm>
    </dsp:sp>
    <dsp:sp modelId="{63FD4B79-5762-4938-9846-F9A9E886A864}">
      <dsp:nvSpPr>
        <dsp:cNvPr id="0" name=""/>
        <dsp:cNvSpPr/>
      </dsp:nvSpPr>
      <dsp:spPr>
        <a:xfrm rot="16200000">
          <a:off x="169738" y="1432439"/>
          <a:ext cx="4351338" cy="1486458"/>
        </a:xfrm>
        <a:prstGeom prst="flowChartManualOperati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marL="0" lvl="0" indent="0" algn="l" defTabSz="844550">
            <a:lnSpc>
              <a:spcPct val="90000"/>
            </a:lnSpc>
            <a:spcBef>
              <a:spcPct val="0"/>
            </a:spcBef>
            <a:spcAft>
              <a:spcPct val="35000"/>
            </a:spcAft>
            <a:buNone/>
          </a:pPr>
          <a:r>
            <a:rPr lang="en-US" sz="1900" b="1" kern="1200" dirty="0"/>
            <a:t>Distributed</a:t>
          </a:r>
        </a:p>
        <a:p>
          <a:pPr marL="114300" lvl="1" indent="-114300" algn="l" defTabSz="666750">
            <a:lnSpc>
              <a:spcPct val="90000"/>
            </a:lnSpc>
            <a:spcBef>
              <a:spcPct val="0"/>
            </a:spcBef>
            <a:spcAft>
              <a:spcPct val="15000"/>
            </a:spcAft>
            <a:buChar char="•"/>
          </a:pPr>
          <a:r>
            <a:rPr lang="en-US" sz="1500" kern="1200" dirty="0"/>
            <a:t>1970~80</a:t>
          </a:r>
        </a:p>
        <a:p>
          <a:pPr marL="114300" lvl="1" indent="-114300" algn="l" defTabSz="666750">
            <a:lnSpc>
              <a:spcPct val="90000"/>
            </a:lnSpc>
            <a:spcBef>
              <a:spcPct val="0"/>
            </a:spcBef>
            <a:spcAft>
              <a:spcPct val="15000"/>
            </a:spcAft>
            <a:buChar char="•"/>
          </a:pPr>
          <a:r>
            <a:rPr lang="en-US" sz="1500" kern="1200" dirty="0"/>
            <a:t>Main Frame Technology</a:t>
          </a:r>
        </a:p>
      </dsp:txBody>
      <dsp:txXfrm rot="5400000">
        <a:off x="1602178" y="870267"/>
        <a:ext cx="1486458" cy="2610802"/>
      </dsp:txXfrm>
    </dsp:sp>
    <dsp:sp modelId="{CCB46944-97F2-4B46-B956-B25B6ED6B10E}">
      <dsp:nvSpPr>
        <dsp:cNvPr id="0" name=""/>
        <dsp:cNvSpPr/>
      </dsp:nvSpPr>
      <dsp:spPr>
        <a:xfrm rot="16200000">
          <a:off x="1767680" y="1432439"/>
          <a:ext cx="4351338" cy="14864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marL="0" lvl="0" indent="0" algn="l" defTabSz="844550">
            <a:lnSpc>
              <a:spcPct val="90000"/>
            </a:lnSpc>
            <a:spcBef>
              <a:spcPct val="0"/>
            </a:spcBef>
            <a:spcAft>
              <a:spcPct val="35000"/>
            </a:spcAft>
            <a:buNone/>
          </a:pPr>
          <a:r>
            <a:rPr lang="en-US" sz="1900" b="1" kern="1200" dirty="0"/>
            <a:t>Internet</a:t>
          </a:r>
        </a:p>
        <a:p>
          <a:pPr marL="114300" lvl="1" indent="-114300" algn="l" defTabSz="666750">
            <a:lnSpc>
              <a:spcPct val="90000"/>
            </a:lnSpc>
            <a:spcBef>
              <a:spcPct val="0"/>
            </a:spcBef>
            <a:spcAft>
              <a:spcPct val="15000"/>
            </a:spcAft>
            <a:buChar char="•"/>
          </a:pPr>
          <a:r>
            <a:rPr lang="en-US" sz="1500" kern="1200" dirty="0"/>
            <a:t>2000s</a:t>
          </a:r>
        </a:p>
        <a:p>
          <a:pPr marL="114300" lvl="1" indent="-114300" algn="l" defTabSz="666750">
            <a:lnSpc>
              <a:spcPct val="90000"/>
            </a:lnSpc>
            <a:spcBef>
              <a:spcPct val="0"/>
            </a:spcBef>
            <a:spcAft>
              <a:spcPct val="15000"/>
            </a:spcAft>
            <a:buChar char="•"/>
          </a:pPr>
          <a:r>
            <a:rPr lang="en-US" sz="1500" kern="1200"/>
            <a:t>WWW Technologies</a:t>
          </a:r>
          <a:endParaRPr lang="en-US" sz="1500" kern="1200" dirty="0"/>
        </a:p>
      </dsp:txBody>
      <dsp:txXfrm rot="5400000">
        <a:off x="3200120" y="870267"/>
        <a:ext cx="1486458" cy="2610802"/>
      </dsp:txXfrm>
    </dsp:sp>
    <dsp:sp modelId="{1EA75FEB-5A32-4E45-A694-62A43187B7EC}">
      <dsp:nvSpPr>
        <dsp:cNvPr id="0" name=""/>
        <dsp:cNvSpPr/>
      </dsp:nvSpPr>
      <dsp:spPr>
        <a:xfrm rot="16200000">
          <a:off x="3365623" y="1432439"/>
          <a:ext cx="4351338" cy="1486458"/>
        </a:xfrm>
        <a:prstGeom prst="flowChartManualOperati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marL="0" lvl="0" indent="0" algn="l" defTabSz="844550">
            <a:lnSpc>
              <a:spcPct val="90000"/>
            </a:lnSpc>
            <a:spcBef>
              <a:spcPct val="0"/>
            </a:spcBef>
            <a:spcAft>
              <a:spcPct val="35000"/>
            </a:spcAft>
            <a:buNone/>
          </a:pPr>
          <a:r>
            <a:rPr lang="en-US" sz="1900" b="1" kern="1200" dirty="0"/>
            <a:t>Mobile </a:t>
          </a:r>
        </a:p>
        <a:p>
          <a:pPr marL="114300" lvl="1" indent="-114300" algn="l" defTabSz="666750">
            <a:lnSpc>
              <a:spcPct val="90000"/>
            </a:lnSpc>
            <a:spcBef>
              <a:spcPct val="0"/>
            </a:spcBef>
            <a:spcAft>
              <a:spcPct val="15000"/>
            </a:spcAft>
            <a:buChar char="•"/>
          </a:pPr>
          <a:r>
            <a:rPr lang="en-US" sz="1500" kern="1200" dirty="0"/>
            <a:t>2010s</a:t>
          </a:r>
        </a:p>
        <a:p>
          <a:pPr marL="114300" lvl="1" indent="-114300" algn="l" defTabSz="666750">
            <a:lnSpc>
              <a:spcPct val="90000"/>
            </a:lnSpc>
            <a:spcBef>
              <a:spcPct val="0"/>
            </a:spcBef>
            <a:spcAft>
              <a:spcPct val="15000"/>
            </a:spcAft>
            <a:buChar char="•"/>
          </a:pPr>
          <a:r>
            <a:rPr lang="en-US" sz="1500" kern="1200" dirty="0"/>
            <a:t>Transported Technology (Anytime, Anywhere)</a:t>
          </a:r>
        </a:p>
      </dsp:txBody>
      <dsp:txXfrm rot="5400000">
        <a:off x="4798063" y="870267"/>
        <a:ext cx="1486458" cy="2610802"/>
      </dsp:txXfrm>
    </dsp:sp>
    <dsp:sp modelId="{23CC2D70-C7E0-4499-AD4E-8EA4391F2585}">
      <dsp:nvSpPr>
        <dsp:cNvPr id="0" name=""/>
        <dsp:cNvSpPr/>
      </dsp:nvSpPr>
      <dsp:spPr>
        <a:xfrm rot="16200000">
          <a:off x="4963565" y="1432439"/>
          <a:ext cx="4351338" cy="1486458"/>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436" bIns="0" numCol="1" spcCol="1270" anchor="t" anchorCtr="0">
          <a:noAutofit/>
        </a:bodyPr>
        <a:lstStyle/>
        <a:p>
          <a:pPr marL="0" lvl="0" indent="0" algn="l" defTabSz="844550">
            <a:lnSpc>
              <a:spcPct val="90000"/>
            </a:lnSpc>
            <a:spcBef>
              <a:spcPct val="0"/>
            </a:spcBef>
            <a:spcAft>
              <a:spcPct val="35000"/>
            </a:spcAft>
            <a:buNone/>
          </a:pPr>
          <a:r>
            <a:rPr lang="en-US" sz="1900" b="1" kern="1200" dirty="0"/>
            <a:t>Cloud </a:t>
          </a:r>
          <a:r>
            <a:rPr lang="en-US" sz="1900" b="1" kern="1200" dirty="0" err="1"/>
            <a:t>UbiComp</a:t>
          </a:r>
          <a:endParaRPr lang="en-US" sz="1900" b="1" kern="1200" dirty="0"/>
        </a:p>
        <a:p>
          <a:pPr marL="114300" lvl="1" indent="-114300" algn="l" defTabSz="666750">
            <a:lnSpc>
              <a:spcPct val="90000"/>
            </a:lnSpc>
            <a:spcBef>
              <a:spcPct val="0"/>
            </a:spcBef>
            <a:spcAft>
              <a:spcPct val="15000"/>
            </a:spcAft>
            <a:buChar char="•"/>
          </a:pPr>
          <a:r>
            <a:rPr lang="en-US" sz="1500" kern="1200" dirty="0"/>
            <a:t>2020s</a:t>
          </a:r>
        </a:p>
        <a:p>
          <a:pPr marL="114300" lvl="1" indent="-114300" algn="l" defTabSz="666750">
            <a:lnSpc>
              <a:spcPct val="90000"/>
            </a:lnSpc>
            <a:spcBef>
              <a:spcPct val="0"/>
            </a:spcBef>
            <a:spcAft>
              <a:spcPct val="15000"/>
            </a:spcAft>
            <a:buChar char="•"/>
          </a:pPr>
          <a:r>
            <a:rPr lang="en-US" sz="1500" kern="1200" dirty="0"/>
            <a:t>Pervasive Ubiquitous Computing</a:t>
          </a:r>
        </a:p>
        <a:p>
          <a:pPr marL="114300" lvl="1" indent="-114300" algn="l" defTabSz="666750">
            <a:lnSpc>
              <a:spcPct val="90000"/>
            </a:lnSpc>
            <a:spcBef>
              <a:spcPct val="0"/>
            </a:spcBef>
            <a:spcAft>
              <a:spcPct val="15000"/>
            </a:spcAft>
            <a:buChar char="•"/>
          </a:pPr>
          <a:r>
            <a:rPr lang="en-US" sz="1500" kern="1200" dirty="0"/>
            <a:t>Cloud Computing (On Demand Metered Grid Usage)</a:t>
          </a:r>
        </a:p>
      </dsp:txBody>
      <dsp:txXfrm rot="5400000">
        <a:off x="6396005" y="870267"/>
        <a:ext cx="1486458" cy="2610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A608A-B934-47CE-B081-A36FD87264E3}">
      <dsp:nvSpPr>
        <dsp:cNvPr id="0" name=""/>
        <dsp:cNvSpPr/>
      </dsp:nvSpPr>
      <dsp:spPr>
        <a:xfrm>
          <a:off x="3154679" y="1274"/>
          <a:ext cx="4732020" cy="1011346"/>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Solving large problems with parallel computing</a:t>
          </a:r>
        </a:p>
      </dsp:txBody>
      <dsp:txXfrm>
        <a:off x="3154679" y="127692"/>
        <a:ext cx="4352765" cy="758510"/>
      </dsp:txXfrm>
    </dsp:sp>
    <dsp:sp modelId="{FBBED433-23FF-4FA7-B9BF-EF4CD0100DC2}">
      <dsp:nvSpPr>
        <dsp:cNvPr id="0" name=""/>
        <dsp:cNvSpPr/>
      </dsp:nvSpPr>
      <dsp:spPr>
        <a:xfrm>
          <a:off x="0" y="1274"/>
          <a:ext cx="3154680" cy="10113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Grid Computing</a:t>
          </a:r>
        </a:p>
      </dsp:txBody>
      <dsp:txXfrm>
        <a:off x="49370" y="50644"/>
        <a:ext cx="3055940" cy="912606"/>
      </dsp:txXfrm>
    </dsp:sp>
    <dsp:sp modelId="{7B2CCFBB-DACF-4A59-AE73-CBFBE94BA71D}">
      <dsp:nvSpPr>
        <dsp:cNvPr id="0" name=""/>
        <dsp:cNvSpPr/>
      </dsp:nvSpPr>
      <dsp:spPr>
        <a:xfrm>
          <a:off x="3154679" y="1113755"/>
          <a:ext cx="4732020" cy="1011346"/>
        </a:xfrm>
        <a:prstGeom prst="rightArrow">
          <a:avLst>
            <a:gd name="adj1" fmla="val 75000"/>
            <a:gd name="adj2" fmla="val 50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Offering computing resources as a metered service</a:t>
          </a:r>
        </a:p>
      </dsp:txBody>
      <dsp:txXfrm>
        <a:off x="3154679" y="1240173"/>
        <a:ext cx="4352765" cy="758510"/>
      </dsp:txXfrm>
    </dsp:sp>
    <dsp:sp modelId="{97BDCA9A-1282-4E1C-982E-DA5F0E99E666}">
      <dsp:nvSpPr>
        <dsp:cNvPr id="0" name=""/>
        <dsp:cNvSpPr/>
      </dsp:nvSpPr>
      <dsp:spPr>
        <a:xfrm>
          <a:off x="0" y="1113755"/>
          <a:ext cx="3154680" cy="101134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Utility Computing</a:t>
          </a:r>
        </a:p>
      </dsp:txBody>
      <dsp:txXfrm>
        <a:off x="49370" y="1163125"/>
        <a:ext cx="3055940" cy="912606"/>
      </dsp:txXfrm>
    </dsp:sp>
    <dsp:sp modelId="{87FCA493-0720-4F3A-90D8-902649DFCF22}">
      <dsp:nvSpPr>
        <dsp:cNvPr id="0" name=""/>
        <dsp:cNvSpPr/>
      </dsp:nvSpPr>
      <dsp:spPr>
        <a:xfrm>
          <a:off x="3154679" y="2226236"/>
          <a:ext cx="4732020" cy="1011346"/>
        </a:xfrm>
        <a:prstGeom prst="rightArrow">
          <a:avLst>
            <a:gd name="adj1" fmla="val 75000"/>
            <a:gd name="adj2" fmla="val 50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Network based subscription to applications</a:t>
          </a:r>
        </a:p>
      </dsp:txBody>
      <dsp:txXfrm>
        <a:off x="3154679" y="2352654"/>
        <a:ext cx="4352765" cy="758510"/>
      </dsp:txXfrm>
    </dsp:sp>
    <dsp:sp modelId="{C2AE6209-E450-49DC-B0E1-BB1779D5AF7D}">
      <dsp:nvSpPr>
        <dsp:cNvPr id="0" name=""/>
        <dsp:cNvSpPr/>
      </dsp:nvSpPr>
      <dsp:spPr>
        <a:xfrm>
          <a:off x="0" y="2226236"/>
          <a:ext cx="3154680" cy="101134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SaaS</a:t>
          </a:r>
        </a:p>
      </dsp:txBody>
      <dsp:txXfrm>
        <a:off x="49370" y="2275606"/>
        <a:ext cx="3055940" cy="912606"/>
      </dsp:txXfrm>
    </dsp:sp>
    <dsp:sp modelId="{0BB46C54-E84D-4652-BCB3-417470785E20}">
      <dsp:nvSpPr>
        <dsp:cNvPr id="0" name=""/>
        <dsp:cNvSpPr/>
      </dsp:nvSpPr>
      <dsp:spPr>
        <a:xfrm>
          <a:off x="3154679" y="3338717"/>
          <a:ext cx="4732020" cy="1011346"/>
        </a:xfrm>
        <a:prstGeom prst="rightArrow">
          <a:avLst>
            <a:gd name="adj1" fmla="val 75000"/>
            <a:gd name="adj2" fmla="val 5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Next-generation Internet Computing and data </a:t>
          </a:r>
          <a:r>
            <a:rPr lang="en-US" sz="2600" kern="1200" dirty="0" err="1"/>
            <a:t>centre</a:t>
          </a:r>
          <a:endParaRPr lang="en-US" sz="2600" kern="1200" dirty="0"/>
        </a:p>
      </dsp:txBody>
      <dsp:txXfrm>
        <a:off x="3154679" y="3465135"/>
        <a:ext cx="4352765" cy="758510"/>
      </dsp:txXfrm>
    </dsp:sp>
    <dsp:sp modelId="{4E413DEA-2182-4D7F-925D-EFF7D72774F9}">
      <dsp:nvSpPr>
        <dsp:cNvPr id="0" name=""/>
        <dsp:cNvSpPr/>
      </dsp:nvSpPr>
      <dsp:spPr>
        <a:xfrm>
          <a:off x="0" y="3338717"/>
          <a:ext cx="3154680" cy="101134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Cloud Computing</a:t>
          </a:r>
        </a:p>
      </dsp:txBody>
      <dsp:txXfrm>
        <a:off x="49370" y="3388087"/>
        <a:ext cx="3055940" cy="91260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EFF69-6E6F-4EE8-812F-8D0F49FE4616}" type="datetimeFigureOut">
              <a:rPr lang="en-SG" smtClean="0"/>
              <a:t>5/8/2023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41B56-E3EF-48E7-B92B-D77FC635A571}" type="slidenum">
              <a:rPr lang="en-SG" smtClean="0"/>
              <a:t>‹#›</a:t>
            </a:fld>
            <a:endParaRPr lang="en-SG"/>
          </a:p>
        </p:txBody>
      </p:sp>
    </p:spTree>
    <p:extLst>
      <p:ext uri="{BB962C8B-B14F-4D97-AF65-F5344CB8AC3E}">
        <p14:creationId xmlns:p14="http://schemas.microsoft.com/office/powerpoint/2010/main" val="428538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000000"/>
                </a:solidFill>
                <a:effectLst/>
                <a:latin typeface="STIXGeneral-Regular"/>
              </a:rPr>
              <a:t>The grid is an interconnected multidomain environment where each domain consists of computational, storage, and communication resources grouped together for business or administrative reasons. Each domain is independently administrated and is free to deploy different technologies.</a:t>
            </a:r>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F01FBE-D82A-4370-91F8-7C69481B4D24}"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48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565656"/>
                </a:solidFill>
                <a:effectLst/>
                <a:latin typeface="metropolislight"/>
              </a:rPr>
              <a:t>Application security is the process of developing, adding, and testing security features within applications to prevent security vulnerabilities against threats such as unauthorized access and modification. </a:t>
            </a:r>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F01FBE-D82A-4370-91F8-7C69481B4D24}"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007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75A-BCBF-054B-C509-1637D4D85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C6C9BE1-BEFE-41D5-9C2D-33BEAAE9C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7E284A2-FA05-8482-3AAE-11B36C28A82C}"/>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5" name="Footer Placeholder 4">
            <a:extLst>
              <a:ext uri="{FF2B5EF4-FFF2-40B4-BE49-F238E27FC236}">
                <a16:creationId xmlns:a16="http://schemas.microsoft.com/office/drawing/2014/main" id="{46F424C9-CD63-0D28-9B31-07A097E8A3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08DE2D-8AA9-BC62-0BFF-F137B40266A9}"/>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90329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365B-A564-A998-CEE0-7E0274D6452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1D04464-C5DB-3D20-3C96-20FCF592D9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AFAF39-6C12-5B9F-26AE-7F67285DD55F}"/>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5" name="Footer Placeholder 4">
            <a:extLst>
              <a:ext uri="{FF2B5EF4-FFF2-40B4-BE49-F238E27FC236}">
                <a16:creationId xmlns:a16="http://schemas.microsoft.com/office/drawing/2014/main" id="{CA95AEFD-8D88-42C1-4313-07A1B676CE0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B86693-9400-562F-981E-B459D416C7E4}"/>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216347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F2B90-C440-AAF6-63D7-5D3518EE7A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EB7D346-2EC8-B02A-E7F0-834D29B82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658490D-F1B1-ADE0-EC28-CC74A1DD1CBA}"/>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5" name="Footer Placeholder 4">
            <a:extLst>
              <a:ext uri="{FF2B5EF4-FFF2-40B4-BE49-F238E27FC236}">
                <a16:creationId xmlns:a16="http://schemas.microsoft.com/office/drawing/2014/main" id="{79EB6760-8035-1B64-5AE3-F22F6408950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E3932C-B0EF-70B8-960F-545D83045045}"/>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78104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D5-B9AB-4910-80A6-F265090039B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C42C6102-830A-48D5-B08C-3D5B7A83DC55}"/>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904950-E0B7-4B06-955B-CDF34522040F}"/>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5" name="Footer Placeholder 4">
            <a:extLst>
              <a:ext uri="{FF2B5EF4-FFF2-40B4-BE49-F238E27FC236}">
                <a16:creationId xmlns:a16="http://schemas.microsoft.com/office/drawing/2014/main" id="{1399D6FC-76CC-4E77-848D-AC44EDF67E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9A773-72C0-44FF-AE0C-D0EC953EA13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81087152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E25-ADDE-4490-BD7E-5B16F9E272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F9D9D9-574F-4A87-9092-67124761B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230A7-96C3-4B7F-AA13-A5259B0898F2}"/>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5" name="Footer Placeholder 4">
            <a:extLst>
              <a:ext uri="{FF2B5EF4-FFF2-40B4-BE49-F238E27FC236}">
                <a16:creationId xmlns:a16="http://schemas.microsoft.com/office/drawing/2014/main" id="{A0E624E9-94FA-4886-807B-B3CD857B76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80814-3ECC-4401-B83D-BAFBBA7F4DB5}"/>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1826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FD2-E492-4376-AF5A-E9C454374802}"/>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CB994E8-1DF0-4834-B995-FC451D3926BE}"/>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BAB0-DB2D-4EAA-AAE9-83B9053E417B}"/>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5" name="Footer Placeholder 4">
            <a:extLst>
              <a:ext uri="{FF2B5EF4-FFF2-40B4-BE49-F238E27FC236}">
                <a16:creationId xmlns:a16="http://schemas.microsoft.com/office/drawing/2014/main" id="{E10DF78B-4648-4331-A77B-E224CC866E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7FCF1-5B27-4D6C-BBDB-0A4C106A8431}"/>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929991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701F-D110-4127-AD9F-4258587A4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FE0582-2309-4A72-BEA6-31E34A0C0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B149ED1-C4FF-427A-8AE9-7FDAF7625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9DB961-9256-4A0E-AFC8-268904416A25}"/>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6" name="Footer Placeholder 5">
            <a:extLst>
              <a:ext uri="{FF2B5EF4-FFF2-40B4-BE49-F238E27FC236}">
                <a16:creationId xmlns:a16="http://schemas.microsoft.com/office/drawing/2014/main" id="{E94AA3E2-CF72-4525-80C2-BB33CE88E9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DA2CCB-0007-4A54-90C2-5D716ADF395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83713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A3C9-156E-4E98-BDF3-2574E13DC766}"/>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C2CF6F-2EE8-4D4D-9293-28D25457B1E7}"/>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9218E-03DD-4C25-B911-64FCF043180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B40F8D-2006-4BDF-8FA2-E63284B2F780}"/>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36CC-2BD5-4F5F-98D0-FE2BBC462CB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FF2B9BA-1EC5-4A6B-B77C-94D6402E1619}"/>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8" name="Footer Placeholder 7">
            <a:extLst>
              <a:ext uri="{FF2B5EF4-FFF2-40B4-BE49-F238E27FC236}">
                <a16:creationId xmlns:a16="http://schemas.microsoft.com/office/drawing/2014/main" id="{B21D2E47-10F0-4651-8DD8-1D091891B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03EA50-670D-4CC7-8CAE-3437E8C780AC}"/>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11716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DB39-B964-47F6-8B90-053438720E4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BA85C06-9019-4ADD-BEF5-0E5FA8D1CEEF}"/>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4" name="Footer Placeholder 3">
            <a:extLst>
              <a:ext uri="{FF2B5EF4-FFF2-40B4-BE49-F238E27FC236}">
                <a16:creationId xmlns:a16="http://schemas.microsoft.com/office/drawing/2014/main" id="{AF85047F-A4E5-4853-BB40-480A3F8EF25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842286E-1F42-4D5D-8589-0669504750E7}"/>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904865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50204-7E8D-4677-B1CE-563970620280}"/>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3" name="Footer Placeholder 2">
            <a:extLst>
              <a:ext uri="{FF2B5EF4-FFF2-40B4-BE49-F238E27FC236}">
                <a16:creationId xmlns:a16="http://schemas.microsoft.com/office/drawing/2014/main" id="{F940471F-6AB0-4527-8F3D-BDE2A1DD5B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B9BE67B-00C3-4959-BC56-6AD6C9C3FB7E}"/>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00871051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B78-9805-4AF9-8532-193867E091B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2F741C-3373-4D7A-A081-290C3F985B1B}"/>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989F38A-6B59-4B29-B510-DD5D607F030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747360-D878-428C-B44D-C575546F9303}"/>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6" name="Footer Placeholder 5">
            <a:extLst>
              <a:ext uri="{FF2B5EF4-FFF2-40B4-BE49-F238E27FC236}">
                <a16:creationId xmlns:a16="http://schemas.microsoft.com/office/drawing/2014/main" id="{A0CA3538-FFD6-439A-9E90-F452F4EC83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2B986-E300-4D54-B7BF-1F4C862F4928}"/>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2157644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B071-B4C7-0EF7-FDCB-A1168EC03A9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7AFD550-A7AC-284D-A7D9-A9D1CF621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D12D87-9494-630E-5B1F-BAF43AC23802}"/>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5" name="Footer Placeholder 4">
            <a:extLst>
              <a:ext uri="{FF2B5EF4-FFF2-40B4-BE49-F238E27FC236}">
                <a16:creationId xmlns:a16="http://schemas.microsoft.com/office/drawing/2014/main" id="{4D8882CF-E964-FEC1-13D8-9163054D12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267B898-4D96-A3E4-50F2-B5C896B8F44F}"/>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3188039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4E9E-699E-4D8F-AA7C-0412A1869F2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74E3E89-221D-40B2-B8CC-1824F95947CF}"/>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A80A9FF9-EB6A-4778-8A1A-F148C0A4BB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8BF215-7D86-418A-A19A-8820F89D89DC}"/>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6" name="Footer Placeholder 5">
            <a:extLst>
              <a:ext uri="{FF2B5EF4-FFF2-40B4-BE49-F238E27FC236}">
                <a16:creationId xmlns:a16="http://schemas.microsoft.com/office/drawing/2014/main" id="{0EA8D9A7-2654-4EA0-A328-807C45C271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A5F5EBB-86CE-4F7B-B2F2-458DD991939F}"/>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42397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D22-33E4-44BD-A847-27A5732333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5693E5-A5D9-4ED5-AEFF-9F7FEE8FF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84D4E0-146D-469E-AEE2-569932F9DE95}"/>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5" name="Footer Placeholder 4">
            <a:extLst>
              <a:ext uri="{FF2B5EF4-FFF2-40B4-BE49-F238E27FC236}">
                <a16:creationId xmlns:a16="http://schemas.microsoft.com/office/drawing/2014/main" id="{3BA4B849-7F76-4471-8913-5577D7AED9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0B294-A52D-4391-8D37-1F5CA225800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13971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2A543-0F67-40D9-BCDD-29D473F584F3}"/>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8FBC677-183B-4EFE-AB91-A77F7580524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59DF4-1CB2-4DB5-A792-5B908F783CC7}"/>
              </a:ext>
            </a:extLst>
          </p:cNvPr>
          <p:cNvSpPr>
            <a:spLocks noGrp="1"/>
          </p:cNvSpPr>
          <p:nvPr>
            <p:ph type="dt" sz="half" idx="10"/>
          </p:nvPr>
        </p:nvSpPr>
        <p:spPr/>
        <p:txBody>
          <a:bodyPr/>
          <a:lstStyle/>
          <a:p>
            <a:fld id="{7E4256BF-2A61-4ABF-B015-52C056150B1C}" type="datetimeFigureOut">
              <a:rPr lang="en-SG" smtClean="0"/>
              <a:t>5/8/2023</a:t>
            </a:fld>
            <a:endParaRPr lang="en-SG"/>
          </a:p>
        </p:txBody>
      </p:sp>
      <p:sp>
        <p:nvSpPr>
          <p:cNvPr id="5" name="Footer Placeholder 4">
            <a:extLst>
              <a:ext uri="{FF2B5EF4-FFF2-40B4-BE49-F238E27FC236}">
                <a16:creationId xmlns:a16="http://schemas.microsoft.com/office/drawing/2014/main" id="{9CA35186-E71F-4C45-B307-FF5C19650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C372CD-28E8-474A-89DB-C23BFD09AC7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640925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116918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0C74-BA65-F7A1-106A-368BAAB74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78F6450-F9F0-DC44-CB10-B58DBC38D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76AB2-CBAD-3E43-8309-7592F8DF5E9C}"/>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5" name="Footer Placeholder 4">
            <a:extLst>
              <a:ext uri="{FF2B5EF4-FFF2-40B4-BE49-F238E27FC236}">
                <a16:creationId xmlns:a16="http://schemas.microsoft.com/office/drawing/2014/main" id="{27FB39BC-C4A0-A6EC-C408-EE00066024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54B82B-642B-33BF-8530-12B2B302E5E7}"/>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42293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62B1-4E2B-3D1D-7F72-D48E163A7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C069C67-505B-549A-6988-4E16B26327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3A9C20B-58AE-57D4-E29E-3366669598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9F89355-61E3-F8B5-B77B-80A037BD0B32}"/>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6" name="Footer Placeholder 5">
            <a:extLst>
              <a:ext uri="{FF2B5EF4-FFF2-40B4-BE49-F238E27FC236}">
                <a16:creationId xmlns:a16="http://schemas.microsoft.com/office/drawing/2014/main" id="{7A08C4CB-7BDB-9E1C-2F57-EB4AB09EE56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EC29EF0-D7C1-9322-B7A0-82C9AA41A37A}"/>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116072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9BE8-1C18-F866-9643-BF4CDCEF494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5D5F8A8-C990-C267-CA42-55E8491D1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25B18-0F4D-D6CF-5B72-71CEF320C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2F6444B-99B3-9879-9C76-94BB3B1F5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1A24A-0E86-05DF-8360-3799EA840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43BEC91-4D1D-EB79-C30B-94C36A8E38CB}"/>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8" name="Footer Placeholder 7">
            <a:extLst>
              <a:ext uri="{FF2B5EF4-FFF2-40B4-BE49-F238E27FC236}">
                <a16:creationId xmlns:a16="http://schemas.microsoft.com/office/drawing/2014/main" id="{6AFFFEB9-B5A3-4748-80D8-EE606835997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658AC1A-EFF5-20F4-78F1-EF78BC50A2AB}"/>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245770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F30C-A842-569C-0F39-C5CA63CDA78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5F4C88C-A537-506D-358E-45199B9C3359}"/>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4" name="Footer Placeholder 3">
            <a:extLst>
              <a:ext uri="{FF2B5EF4-FFF2-40B4-BE49-F238E27FC236}">
                <a16:creationId xmlns:a16="http://schemas.microsoft.com/office/drawing/2014/main" id="{278A0EB7-0396-CEC0-EA6E-11CA9D8D823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DB941B8-419A-0185-0BA2-E9D124E635BD}"/>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367529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CC919-0AC5-36D1-69DB-5A123A3E81CE}"/>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3" name="Footer Placeholder 2">
            <a:extLst>
              <a:ext uri="{FF2B5EF4-FFF2-40B4-BE49-F238E27FC236}">
                <a16:creationId xmlns:a16="http://schemas.microsoft.com/office/drawing/2014/main" id="{6269E90C-5088-A270-21B5-74D9001CF49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E9B4E70-4B94-174F-D477-E7595F723D48}"/>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93375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D4F1-2489-69E9-B120-943D2AF1D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311FE23-DC90-9178-4980-B2A0D0B08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DCABC9A-A4B7-9C94-8CE5-1145C46B1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1A497-69C8-8BDA-C196-859D61C9B9D5}"/>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6" name="Footer Placeholder 5">
            <a:extLst>
              <a:ext uri="{FF2B5EF4-FFF2-40B4-BE49-F238E27FC236}">
                <a16:creationId xmlns:a16="http://schemas.microsoft.com/office/drawing/2014/main" id="{91C38794-F1DC-EABF-A259-36FD4FA1E20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83D44D5-6F2B-4D4F-107B-A170075E3DCB}"/>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22669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3181-C912-202E-2266-97C86A5F8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E23277-CF4E-1D94-EF88-05ED37847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72C01FF-7FBC-87A3-AAED-E3654055C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F98AA-FF5D-27A9-43A3-E1F18378620E}"/>
              </a:ext>
            </a:extLst>
          </p:cNvPr>
          <p:cNvSpPr>
            <a:spLocks noGrp="1"/>
          </p:cNvSpPr>
          <p:nvPr>
            <p:ph type="dt" sz="half" idx="10"/>
          </p:nvPr>
        </p:nvSpPr>
        <p:spPr/>
        <p:txBody>
          <a:bodyPr/>
          <a:lstStyle/>
          <a:p>
            <a:fld id="{7ECCD49C-DD52-47AB-8C4E-4ED8D18DB017}" type="datetimeFigureOut">
              <a:rPr lang="en-SG" smtClean="0"/>
              <a:t>5/8/2023</a:t>
            </a:fld>
            <a:endParaRPr lang="en-SG"/>
          </a:p>
        </p:txBody>
      </p:sp>
      <p:sp>
        <p:nvSpPr>
          <p:cNvPr id="6" name="Footer Placeholder 5">
            <a:extLst>
              <a:ext uri="{FF2B5EF4-FFF2-40B4-BE49-F238E27FC236}">
                <a16:creationId xmlns:a16="http://schemas.microsoft.com/office/drawing/2014/main" id="{C862D004-7FFE-6488-EB45-149B9982254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9AE29FC-3445-2852-A186-E3EAE7596E2D}"/>
              </a:ext>
            </a:extLst>
          </p:cNvPr>
          <p:cNvSpPr>
            <a:spLocks noGrp="1"/>
          </p:cNvSpPr>
          <p:nvPr>
            <p:ph type="sldNum" sz="quarter" idx="12"/>
          </p:nvPr>
        </p:nvSpPr>
        <p:spPr/>
        <p:txBody>
          <a:bodyPr/>
          <a:lstStyle/>
          <a:p>
            <a:fld id="{CE58BEA7-3EFE-49A9-850C-6DF51820B56D}" type="slidenum">
              <a:rPr lang="en-SG" smtClean="0"/>
              <a:t>‹#›</a:t>
            </a:fld>
            <a:endParaRPr lang="en-SG"/>
          </a:p>
        </p:txBody>
      </p:sp>
    </p:spTree>
    <p:extLst>
      <p:ext uri="{BB962C8B-B14F-4D97-AF65-F5344CB8AC3E}">
        <p14:creationId xmlns:p14="http://schemas.microsoft.com/office/powerpoint/2010/main" val="394636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A9310-B6B7-C36E-C9DC-D98ED79B2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75B4BC7-B534-E540-408E-ABEA77805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BD1A09-2832-9E72-F31F-A85386C42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CD49C-DD52-47AB-8C4E-4ED8D18DB017}" type="datetimeFigureOut">
              <a:rPr lang="en-SG" smtClean="0"/>
              <a:t>5/8/2023</a:t>
            </a:fld>
            <a:endParaRPr lang="en-SG"/>
          </a:p>
        </p:txBody>
      </p:sp>
      <p:sp>
        <p:nvSpPr>
          <p:cNvPr id="5" name="Footer Placeholder 4">
            <a:extLst>
              <a:ext uri="{FF2B5EF4-FFF2-40B4-BE49-F238E27FC236}">
                <a16:creationId xmlns:a16="http://schemas.microsoft.com/office/drawing/2014/main" id="{3A94E39A-B3FE-70DF-71F5-8009C6616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A2CBF16-0CAA-42FD-7BC7-D752994AB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8BEA7-3EFE-49A9-850C-6DF51820B56D}" type="slidenum">
              <a:rPr lang="en-SG" smtClean="0"/>
              <a:t>‹#›</a:t>
            </a:fld>
            <a:endParaRPr lang="en-SG"/>
          </a:p>
        </p:txBody>
      </p:sp>
    </p:spTree>
    <p:extLst>
      <p:ext uri="{BB962C8B-B14F-4D97-AF65-F5344CB8AC3E}">
        <p14:creationId xmlns:p14="http://schemas.microsoft.com/office/powerpoint/2010/main" val="22193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8854-A40B-4E72-8604-1D7B6B71910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EFCC5F8-DAC0-4417-B9EB-780B732BB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EE95E1-F7B9-4E97-A65F-EA9070E1DED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4256BF-2A61-4ABF-B015-52C056150B1C}" type="datetimeFigureOut">
              <a:rPr lang="en-SG" smtClean="0"/>
              <a:t>5/8/2023</a:t>
            </a:fld>
            <a:endParaRPr lang="en-SG"/>
          </a:p>
        </p:txBody>
      </p:sp>
      <p:sp>
        <p:nvSpPr>
          <p:cNvPr id="5" name="Footer Placeholder 4">
            <a:extLst>
              <a:ext uri="{FF2B5EF4-FFF2-40B4-BE49-F238E27FC236}">
                <a16:creationId xmlns:a16="http://schemas.microsoft.com/office/drawing/2014/main" id="{5D83CDC8-37A9-4FC5-A5F7-8AC72121A33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583E0C7-4527-4815-AAE0-0EB2302D288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914769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4385067"/>
            <a:ext cx="8192729" cy="1317643"/>
          </a:xfrm>
        </p:spPr>
        <p:txBody>
          <a:bodyPr vert="horz" lIns="91440" tIns="45720" rIns="91440" bIns="45720" rtlCol="0" anchor="b">
            <a:normAutofit/>
          </a:bodyPr>
          <a:lstStyle/>
          <a:p>
            <a:r>
              <a:rPr lang="en-US" sz="5600"/>
              <a:t>What is Cloud computing ?</a:t>
            </a:r>
          </a:p>
        </p:txBody>
      </p:sp>
      <p:sp>
        <p:nvSpPr>
          <p:cNvPr id="3" name="Text Placeholder 2"/>
          <p:cNvSpPr>
            <a:spLocks noGrp="1"/>
          </p:cNvSpPr>
          <p:nvPr>
            <p:ph type="body" idx="1"/>
          </p:nvPr>
        </p:nvSpPr>
        <p:spPr>
          <a:xfrm>
            <a:off x="1981200" y="5702710"/>
            <a:ext cx="8192728" cy="521109"/>
          </a:xfrm>
        </p:spPr>
        <p:txBody>
          <a:bodyPr vert="horz" lIns="91440" tIns="45720" rIns="91440" bIns="45720" rtlCol="0">
            <a:normAutofit/>
          </a:bodyPr>
          <a:lstStyle/>
          <a:p>
            <a:r>
              <a:rPr lang="en-US">
                <a:solidFill>
                  <a:schemeClr val="tx1"/>
                </a:solidFill>
              </a:rPr>
              <a:t>Properties and characteristics</a:t>
            </a:r>
          </a:p>
        </p:txBody>
      </p:sp>
      <p:pic>
        <p:nvPicPr>
          <p:cNvPr id="5" name="Picture 8" descr="C:\Users\Andy\AppData\Local\Microsoft\Windows\Temporary Internet Files\Content.IE5\OQIHRKSF\MCj04418090000[1].png"/>
          <p:cNvPicPr>
            <a:picLocks noChangeAspect="1" noChangeArrowheads="1"/>
          </p:cNvPicPr>
          <p:nvPr/>
        </p:nvPicPr>
        <p:blipFill rotWithShape="1">
          <a:blip r:embed="rId2" cstate="print"/>
          <a:srcRect t="1732" r="1" b="5256"/>
          <a:stretch/>
        </p:blipFill>
        <p:spPr bwMode="auto">
          <a:xfrm>
            <a:off x="1524021" y="10"/>
            <a:ext cx="4571975" cy="4252522"/>
          </a:xfrm>
          <a:prstGeom prst="rect">
            <a:avLst/>
          </a:prstGeom>
          <a:noFill/>
        </p:spPr>
      </p:pic>
      <p:pic>
        <p:nvPicPr>
          <p:cNvPr id="4" name="Picture 7" descr="http://www.ipadrblog.com/BlindMenandElephant.jpg"/>
          <p:cNvPicPr>
            <a:picLocks noChangeAspect="1" noChangeArrowheads="1"/>
          </p:cNvPicPr>
          <p:nvPr/>
        </p:nvPicPr>
        <p:blipFill rotWithShape="1">
          <a:blip r:embed="rId3" cstate="print"/>
          <a:srcRect l="12812" r="12208" b="-3"/>
          <a:stretch/>
        </p:blipFill>
        <p:spPr bwMode="auto">
          <a:xfrm>
            <a:off x="6096000" y="-681"/>
            <a:ext cx="4572001" cy="42532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2152650" y="365126"/>
            <a:ext cx="4045020" cy="1325563"/>
          </a:xfrm>
        </p:spPr>
        <p:txBody>
          <a:bodyPr>
            <a:normAutofit/>
          </a:bodyPr>
          <a:lstStyle/>
          <a:p>
            <a:r>
              <a:rPr lang="en-US"/>
              <a:t>In Our Humble Opinion</a:t>
            </a:r>
          </a:p>
        </p:txBody>
      </p:sp>
      <p:sp>
        <p:nvSpPr>
          <p:cNvPr id="3" name="Content Placeholder 2"/>
          <p:cNvSpPr>
            <a:spLocks noGrp="1"/>
          </p:cNvSpPr>
          <p:nvPr>
            <p:ph idx="1"/>
          </p:nvPr>
        </p:nvSpPr>
        <p:spPr>
          <a:xfrm>
            <a:off x="2152650" y="1825625"/>
            <a:ext cx="4045020" cy="4351338"/>
          </a:xfrm>
        </p:spPr>
        <p:txBody>
          <a:bodyPr>
            <a:normAutofit lnSpcReduction="10000"/>
          </a:bodyPr>
          <a:lstStyle/>
          <a:p>
            <a:r>
              <a:rPr lang="en-US" sz="1500"/>
              <a:t>Cloud computing is a paradigm of computing, a new way of thinking about IT industry but not any specific technology.</a:t>
            </a:r>
          </a:p>
          <a:p>
            <a:pPr lvl="1"/>
            <a:r>
              <a:rPr lang="en-US" sz="1500"/>
              <a:t>Central ideas</a:t>
            </a:r>
          </a:p>
          <a:p>
            <a:pPr lvl="2"/>
            <a:r>
              <a:rPr lang="en-US" b="1" i="1"/>
              <a:t>Utility Computing</a:t>
            </a:r>
          </a:p>
          <a:p>
            <a:pPr lvl="3"/>
            <a:r>
              <a:rPr lang="en-US" sz="1500" b="1" i="1"/>
              <a:t>SOA</a:t>
            </a:r>
            <a:r>
              <a:rPr lang="en-US" sz="1500"/>
              <a:t> - Service Oriented Architecture</a:t>
            </a:r>
          </a:p>
          <a:p>
            <a:pPr lvl="3"/>
            <a:r>
              <a:rPr lang="en-US" sz="1500" b="1" i="1"/>
              <a:t>SLA</a:t>
            </a:r>
            <a:r>
              <a:rPr lang="en-US" sz="1500"/>
              <a:t> - Service Level Agreement</a:t>
            </a:r>
          </a:p>
          <a:p>
            <a:pPr lvl="1"/>
            <a:r>
              <a:rPr lang="en-US" sz="1500"/>
              <a:t>Properties and characteristics</a:t>
            </a:r>
          </a:p>
          <a:p>
            <a:pPr lvl="2"/>
            <a:r>
              <a:rPr lang="en-US"/>
              <a:t>High </a:t>
            </a:r>
            <a:r>
              <a:rPr lang="en-US" b="1" i="1"/>
              <a:t>scalability </a:t>
            </a:r>
            <a:r>
              <a:rPr lang="en-US"/>
              <a:t>and </a:t>
            </a:r>
            <a:r>
              <a:rPr lang="en-US" b="1" i="1"/>
              <a:t>elasticity</a:t>
            </a:r>
          </a:p>
          <a:p>
            <a:pPr lvl="2"/>
            <a:r>
              <a:rPr lang="en-US"/>
              <a:t>High </a:t>
            </a:r>
            <a:r>
              <a:rPr lang="en-US" b="1" i="1"/>
              <a:t>availability </a:t>
            </a:r>
            <a:r>
              <a:rPr lang="en-US"/>
              <a:t>and </a:t>
            </a:r>
            <a:r>
              <a:rPr lang="en-US" b="1" i="1"/>
              <a:t>reliability</a:t>
            </a:r>
          </a:p>
          <a:p>
            <a:pPr lvl="2"/>
            <a:r>
              <a:rPr lang="en-US"/>
              <a:t>High </a:t>
            </a:r>
            <a:r>
              <a:rPr lang="en-US" b="1" i="1"/>
              <a:t>manageability </a:t>
            </a:r>
            <a:r>
              <a:rPr lang="en-US"/>
              <a:t>and </a:t>
            </a:r>
            <a:r>
              <a:rPr lang="en-US" b="1" i="1"/>
              <a:t>interoperability</a:t>
            </a:r>
          </a:p>
          <a:p>
            <a:pPr lvl="2"/>
            <a:r>
              <a:rPr lang="en-US"/>
              <a:t>High </a:t>
            </a:r>
            <a:r>
              <a:rPr lang="en-US" b="1" i="1"/>
              <a:t>accessibility </a:t>
            </a:r>
            <a:r>
              <a:rPr lang="en-US"/>
              <a:t>and </a:t>
            </a:r>
            <a:r>
              <a:rPr lang="en-US" b="1" i="1"/>
              <a:t>portability</a:t>
            </a:r>
          </a:p>
          <a:p>
            <a:pPr lvl="2"/>
            <a:r>
              <a:rPr lang="en-US"/>
              <a:t>High </a:t>
            </a:r>
            <a:r>
              <a:rPr lang="en-US" b="1" i="1"/>
              <a:t>performance </a:t>
            </a:r>
            <a:r>
              <a:rPr lang="en-US"/>
              <a:t>and </a:t>
            </a:r>
            <a:r>
              <a:rPr lang="en-US" b="1" i="1"/>
              <a:t>optimization</a:t>
            </a:r>
          </a:p>
          <a:p>
            <a:pPr lvl="1"/>
            <a:r>
              <a:rPr lang="en-US" sz="1500"/>
              <a:t>Enabling techniques</a:t>
            </a:r>
          </a:p>
          <a:p>
            <a:pPr lvl="2"/>
            <a:r>
              <a:rPr lang="en-US"/>
              <a:t>Hardware virtualization</a:t>
            </a:r>
          </a:p>
          <a:p>
            <a:pPr lvl="2"/>
            <a:r>
              <a:rPr lang="en-US"/>
              <a:t>Parallelized and distributed computing</a:t>
            </a:r>
          </a:p>
          <a:p>
            <a:pPr lvl="2"/>
            <a:r>
              <a:rPr lang="en-US"/>
              <a:t>Web service</a:t>
            </a:r>
          </a:p>
        </p:txBody>
      </p:sp>
      <p:pic>
        <p:nvPicPr>
          <p:cNvPr id="4" name="Picture 2" descr="C:\Users\Andy\AppData\Local\Microsoft\Windows\Temporary Internet Files\Content.IE5\OHTRCXWF\MPj03992210000[1].jpg"/>
          <p:cNvPicPr>
            <a:picLocks noChangeAspect="1" noChangeArrowheads="1"/>
          </p:cNvPicPr>
          <p:nvPr/>
        </p:nvPicPr>
        <p:blipFill rotWithShape="1">
          <a:blip r:embed="rId2" cstate="print"/>
          <a:srcRect l="16491" r="8511" b="3"/>
          <a:stretch/>
        </p:blipFill>
        <p:spPr bwMode="auto">
          <a:xfrm>
            <a:off x="6305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p:spPr>
      </p:pic>
      <p:sp>
        <p:nvSpPr>
          <p:cNvPr id="1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20411" y="687823"/>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1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0420" y="921126"/>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6858000" cy="868362"/>
          </a:xfrm>
        </p:spPr>
        <p:txBody>
          <a:bodyPr/>
          <a:lstStyle/>
          <a:p>
            <a:r>
              <a:rPr lang="en-US" dirty="0"/>
              <a:t>Central Ideas</a:t>
            </a:r>
          </a:p>
        </p:txBody>
      </p:sp>
      <p:grpSp>
        <p:nvGrpSpPr>
          <p:cNvPr id="5" name="Group 4"/>
          <p:cNvGrpSpPr/>
          <p:nvPr/>
        </p:nvGrpSpPr>
        <p:grpSpPr>
          <a:xfrm>
            <a:off x="1752600" y="228600"/>
            <a:ext cx="1198858" cy="1198858"/>
            <a:chOff x="3515370" y="1834641"/>
            <a:chExt cx="1198858" cy="1198858"/>
          </a:xfrm>
          <a:scene3d>
            <a:camera prst="orthographicFront"/>
            <a:lightRig rig="flat" dir="t"/>
          </a:scene3d>
        </p:grpSpPr>
        <p:sp>
          <p:nvSpPr>
            <p:cNvPr id="6" name="Oval 5"/>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7"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
        <p:nvSpPr>
          <p:cNvPr id="8" name="Rectangle 7"/>
          <p:cNvSpPr/>
          <p:nvPr/>
        </p:nvSpPr>
        <p:spPr>
          <a:xfrm>
            <a:off x="1524000" y="2743200"/>
            <a:ext cx="9144000" cy="3810000"/>
          </a:xfrm>
          <a:prstGeom prst="rect">
            <a:avLst/>
          </a:prstGeom>
          <a:gradFill flip="none" rotWithShape="1">
            <a:gsLst>
              <a:gs pos="0">
                <a:schemeClr val="accent2">
                  <a:lumMod val="75000"/>
                </a:schemeClr>
              </a:gs>
              <a:gs pos="70000">
                <a:schemeClr val="accent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descr="C:\Users\Andy\AppData\Local\Microsoft\Windows\Temporary Internet Files\Content.IE5\6G0SQY1U\MPj01788450000[1].jpg"/>
          <p:cNvPicPr>
            <a:picLocks noChangeAspect="1" noChangeArrowheads="1"/>
          </p:cNvPicPr>
          <p:nvPr/>
        </p:nvPicPr>
        <p:blipFill>
          <a:blip r:embed="rId2" cstate="print"/>
          <a:srcRect/>
          <a:stretch>
            <a:fillRect/>
          </a:stretch>
        </p:blipFill>
        <p:spPr bwMode="auto">
          <a:xfrm>
            <a:off x="2331130" y="1579488"/>
            <a:ext cx="4145870" cy="27639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0" name="Rectangle 9"/>
          <p:cNvSpPr/>
          <p:nvPr/>
        </p:nvSpPr>
        <p:spPr>
          <a:xfrm>
            <a:off x="3163589" y="4875074"/>
            <a:ext cx="7498078" cy="1754326"/>
          </a:xfrm>
          <a:prstGeom prst="rect">
            <a:avLst/>
          </a:prstGeom>
          <a:noFill/>
        </p:spPr>
        <p:txBody>
          <a:bodyPr wrap="none" lIns="91440" tIns="45720" rIns="91440" bIns="45720">
            <a:spAutoFit/>
          </a:bodyPr>
          <a:lstStyle/>
          <a:p>
            <a:pPr algn="ctr"/>
            <a:r>
              <a:rPr lang="en-US" sz="5400" b="1" cap="all" dirty="0">
                <a:ln w="9000" cmpd="sng">
                  <a:solidFill>
                    <a:srgbClr val="FFC000">
                      <a:shade val="50000"/>
                      <a:satMod val="120000"/>
                    </a:srgbClr>
                  </a:solidFill>
                  <a:prstDash val="solid"/>
                </a:ln>
                <a:gradFill>
                  <a:gsLst>
                    <a:gs pos="0">
                      <a:srgbClr val="FFC000">
                        <a:shade val="20000"/>
                        <a:satMod val="245000"/>
                      </a:srgbClr>
                    </a:gs>
                    <a:gs pos="43000">
                      <a:srgbClr val="FFC000">
                        <a:satMod val="255000"/>
                      </a:srgbClr>
                    </a:gs>
                    <a:gs pos="48000">
                      <a:srgbClr val="FFC000">
                        <a:shade val="85000"/>
                        <a:satMod val="255000"/>
                      </a:srgbClr>
                    </a:gs>
                    <a:gs pos="100000">
                      <a:srgbClr val="FFC000">
                        <a:shade val="20000"/>
                        <a:satMod val="245000"/>
                      </a:srgbClr>
                    </a:gs>
                  </a:gsLst>
                  <a:lin ang="5400000"/>
                </a:gradFill>
                <a:effectLst>
                  <a:reflection blurRad="12700" stA="28000" endPos="45000" dist="1000" dir="5400000" sy="-100000" algn="bl" rotWithShape="0"/>
                </a:effectLst>
                <a:latin typeface="Calibri" panose="020F0502020204030204"/>
              </a:rPr>
              <a:t>Don’t tell me details!!</a:t>
            </a:r>
          </a:p>
          <a:p>
            <a:pPr algn="ctr"/>
            <a:r>
              <a:rPr lang="en-US" sz="5400" b="1" cap="all" dirty="0">
                <a:ln w="9000" cmpd="sng">
                  <a:solidFill>
                    <a:srgbClr val="FFC000">
                      <a:shade val="50000"/>
                      <a:satMod val="120000"/>
                    </a:srgbClr>
                  </a:solidFill>
                  <a:prstDash val="solid"/>
                </a:ln>
                <a:gradFill>
                  <a:gsLst>
                    <a:gs pos="0">
                      <a:srgbClr val="FFC000">
                        <a:shade val="20000"/>
                        <a:satMod val="245000"/>
                      </a:srgbClr>
                    </a:gs>
                    <a:gs pos="43000">
                      <a:srgbClr val="FFC000">
                        <a:satMod val="255000"/>
                      </a:srgbClr>
                    </a:gs>
                    <a:gs pos="48000">
                      <a:srgbClr val="FFC000">
                        <a:shade val="85000"/>
                        <a:satMod val="255000"/>
                      </a:srgbClr>
                    </a:gs>
                    <a:gs pos="100000">
                      <a:srgbClr val="FFC000">
                        <a:shade val="20000"/>
                        <a:satMod val="245000"/>
                      </a:srgbClr>
                    </a:gs>
                  </a:gsLst>
                  <a:lin ang="5400000"/>
                </a:gradFill>
                <a:effectLst>
                  <a:reflection blurRad="12700" stA="28000" endPos="45000" dist="1000" dir="5400000" sy="-100000" algn="bl" rotWithShape="0"/>
                </a:effectLst>
                <a:latin typeface="Calibri" panose="020F0502020204030204"/>
              </a:rPr>
              <a:t>I DON’T 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Central Ideas</a:t>
            </a:r>
          </a:p>
        </p:txBody>
      </p:sp>
      <p:sp>
        <p:nvSpPr>
          <p:cNvPr id="3" name="Content Placeholder 2"/>
          <p:cNvSpPr>
            <a:spLocks noGrp="1"/>
          </p:cNvSpPr>
          <p:nvPr>
            <p:ph idx="1"/>
          </p:nvPr>
        </p:nvSpPr>
        <p:spPr/>
        <p:txBody>
          <a:bodyPr/>
          <a:lstStyle/>
          <a:p>
            <a:r>
              <a:rPr lang="en-US" dirty="0"/>
              <a:t>Perspective from user :</a:t>
            </a:r>
          </a:p>
          <a:p>
            <a:pPr lvl="1"/>
            <a:r>
              <a:rPr lang="en-US" dirty="0"/>
              <a:t>Users do not care about how the works are done</a:t>
            </a:r>
          </a:p>
          <a:p>
            <a:pPr lvl="2"/>
            <a:r>
              <a:rPr lang="en-US" dirty="0"/>
              <a:t>Instead, they only concern about what they </a:t>
            </a:r>
            <a:r>
              <a:rPr lang="en-US" altLang="zh-TW" dirty="0"/>
              <a:t>can </a:t>
            </a:r>
            <a:r>
              <a:rPr lang="en-US" dirty="0"/>
              <a:t>get</a:t>
            </a:r>
          </a:p>
          <a:p>
            <a:pPr lvl="1"/>
            <a:r>
              <a:rPr lang="en-US" dirty="0"/>
              <a:t>Users do not care about what the provider actually did</a:t>
            </a:r>
          </a:p>
          <a:p>
            <a:pPr lvl="2"/>
            <a:r>
              <a:rPr lang="en-US" dirty="0"/>
              <a:t>Instead, they only concern about their quality of service</a:t>
            </a:r>
          </a:p>
          <a:p>
            <a:pPr lvl="1"/>
            <a:r>
              <a:rPr lang="en-US" dirty="0"/>
              <a:t>Users do not want to own the physical infrastructure</a:t>
            </a:r>
          </a:p>
          <a:p>
            <a:pPr lvl="2"/>
            <a:r>
              <a:rPr lang="en-US" dirty="0"/>
              <a:t>Instead, they only want to pay as many as they used</a:t>
            </a:r>
            <a:br>
              <a:rPr lang="en-US" dirty="0"/>
            </a:br>
            <a:endParaRPr lang="en-US" dirty="0"/>
          </a:p>
          <a:p>
            <a:r>
              <a:rPr lang="en-US" dirty="0"/>
              <a:t>What dose user really care ?</a:t>
            </a:r>
          </a:p>
          <a:p>
            <a:pPr lvl="1"/>
            <a:r>
              <a:rPr lang="en-US" b="1" dirty="0">
                <a:solidFill>
                  <a:srgbClr val="FF0000"/>
                </a:solidFill>
              </a:rPr>
              <a:t>They only care about their “Service”</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pic>
        <p:nvPicPr>
          <p:cNvPr id="8" name="Picture 7" descr="cloud_comp-resized-600.jpg"/>
          <p:cNvPicPr>
            <a:picLocks noChangeAspect="1"/>
          </p:cNvPicPr>
          <p:nvPr/>
        </p:nvPicPr>
        <p:blipFill>
          <a:blip r:embed="rId2" cstate="print"/>
          <a:srcRect t="10709" r="6631"/>
          <a:stretch>
            <a:fillRect/>
          </a:stretch>
        </p:blipFill>
        <p:spPr>
          <a:xfrm>
            <a:off x="7239000" y="4430207"/>
            <a:ext cx="3124200" cy="2227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What Is Service?</a:t>
            </a:r>
          </a:p>
        </p:txBody>
      </p:sp>
      <p:sp>
        <p:nvSpPr>
          <p:cNvPr id="3" name="Content Placeholder 2"/>
          <p:cNvSpPr>
            <a:spLocks noGrp="1"/>
          </p:cNvSpPr>
          <p:nvPr>
            <p:ph idx="1"/>
          </p:nvPr>
        </p:nvSpPr>
        <p:spPr>
          <a:xfrm>
            <a:off x="1981200" y="1600201"/>
            <a:ext cx="8382000" cy="2895600"/>
          </a:xfrm>
        </p:spPr>
        <p:txBody>
          <a:bodyPr/>
          <a:lstStyle/>
          <a:p>
            <a:r>
              <a:rPr lang="en-SG" dirty="0"/>
              <a:t>A service encapsulates a software component that provides a set of coherent and related functionalities that can be reused and integrated into bigger and more complex applications.</a:t>
            </a:r>
            <a:endParaRPr lang="en-US" dirty="0"/>
          </a:p>
          <a:p>
            <a:r>
              <a:rPr lang="en-US" dirty="0"/>
              <a:t>Service is the endpoint of a connection.</a:t>
            </a:r>
          </a:p>
          <a:p>
            <a:r>
              <a:rPr lang="en-US" dirty="0"/>
              <a:t>Functionalities of service :</a:t>
            </a:r>
          </a:p>
          <a:p>
            <a:pPr lvl="1"/>
            <a:r>
              <a:rPr lang="en-US" dirty="0"/>
              <a:t>A service should be well-defined</a:t>
            </a:r>
          </a:p>
          <a:p>
            <a:pPr lvl="1"/>
            <a:r>
              <a:rPr lang="en-US" dirty="0"/>
              <a:t>A service should be self-contained</a:t>
            </a:r>
          </a:p>
          <a:p>
            <a:pPr lvl="1"/>
            <a:r>
              <a:rPr lang="en-US" dirty="0"/>
              <a:t>A service should not depend on the context or state of other services.</a:t>
            </a:r>
          </a:p>
          <a:p>
            <a:pPr lvl="1"/>
            <a:endParaRPr lang="en-US" dirty="0"/>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B4EC4-464A-A759-93ED-B32F7A93B024}"/>
              </a:ext>
            </a:extLst>
          </p:cNvPr>
          <p:cNvSpPr>
            <a:spLocks noGrp="1"/>
          </p:cNvSpPr>
          <p:nvPr>
            <p:ph type="title"/>
          </p:nvPr>
        </p:nvSpPr>
        <p:spPr>
          <a:xfrm>
            <a:off x="686834" y="1153572"/>
            <a:ext cx="3200400" cy="4461163"/>
          </a:xfrm>
        </p:spPr>
        <p:txBody>
          <a:bodyPr>
            <a:normAutofit/>
          </a:bodyPr>
          <a:lstStyle/>
          <a:p>
            <a:r>
              <a:rPr lang="en-SG">
                <a:solidFill>
                  <a:srgbClr val="FFFFFF"/>
                </a:solidFill>
              </a:rPr>
              <a:t>Characteristics of a Service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CBD8BDC-6081-97CB-346B-4F2603A9062D}"/>
              </a:ext>
            </a:extLst>
          </p:cNvPr>
          <p:cNvSpPr>
            <a:spLocks noGrp="1"/>
          </p:cNvSpPr>
          <p:nvPr>
            <p:ph idx="1"/>
          </p:nvPr>
        </p:nvSpPr>
        <p:spPr>
          <a:xfrm>
            <a:off x="4447308" y="591344"/>
            <a:ext cx="6906491" cy="5585619"/>
          </a:xfrm>
        </p:spPr>
        <p:txBody>
          <a:bodyPr anchor="ctr">
            <a:normAutofit/>
          </a:bodyPr>
          <a:lstStyle/>
          <a:p>
            <a:r>
              <a:rPr lang="en-SG" b="1" dirty="0"/>
              <a:t>Boundaries are explicit:</a:t>
            </a:r>
          </a:p>
          <a:p>
            <a:pPr lvl="1"/>
            <a:r>
              <a:rPr lang="en-SG" dirty="0"/>
              <a:t> A service-oriented application is generally composed of services that are spread across different domains, trust authorities, and execution environments.</a:t>
            </a:r>
          </a:p>
          <a:p>
            <a:pPr lvl="1"/>
            <a:r>
              <a:rPr lang="en-SG" dirty="0"/>
              <a:t> Generally, crossing such boundaries is costly; therefore, service invocation is explicit by design and often uses message passing.</a:t>
            </a:r>
          </a:p>
          <a:p>
            <a:pPr lvl="1"/>
            <a:r>
              <a:rPr lang="en-SG" dirty="0"/>
              <a:t>In a service-oriented computing environment the interaction with a service is explicit and the interface of a service is kept minimal to simplify the interaction</a:t>
            </a:r>
          </a:p>
          <a:p>
            <a:r>
              <a:rPr lang="en-SG" dirty="0"/>
              <a:t>.</a:t>
            </a:r>
            <a:r>
              <a:rPr lang="en-SG" b="1" dirty="0"/>
              <a:t> </a:t>
            </a:r>
            <a:endParaRPr lang="en-SG" dirty="0"/>
          </a:p>
        </p:txBody>
      </p:sp>
    </p:spTree>
    <p:extLst>
      <p:ext uri="{BB962C8B-B14F-4D97-AF65-F5344CB8AC3E}">
        <p14:creationId xmlns:p14="http://schemas.microsoft.com/office/powerpoint/2010/main" val="349332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0045C-53A7-2DC8-3EDE-9B40A79B7650}"/>
              </a:ext>
            </a:extLst>
          </p:cNvPr>
          <p:cNvSpPr>
            <a:spLocks noGrp="1"/>
          </p:cNvSpPr>
          <p:nvPr>
            <p:ph type="title"/>
          </p:nvPr>
        </p:nvSpPr>
        <p:spPr>
          <a:xfrm>
            <a:off x="686834" y="1153572"/>
            <a:ext cx="3200400" cy="4461163"/>
          </a:xfrm>
        </p:spPr>
        <p:txBody>
          <a:bodyPr>
            <a:normAutofit/>
          </a:bodyPr>
          <a:lstStyle/>
          <a:p>
            <a:r>
              <a:rPr lang="en-SG">
                <a:solidFill>
                  <a:srgbClr val="FFFFFF"/>
                </a:solidFill>
              </a:rPr>
              <a:t>Characteristics of a Service(Cont..)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4EF544B-DE99-D05C-EE24-3F545BA77137}"/>
              </a:ext>
            </a:extLst>
          </p:cNvPr>
          <p:cNvSpPr>
            <a:spLocks noGrp="1"/>
          </p:cNvSpPr>
          <p:nvPr>
            <p:ph idx="1"/>
          </p:nvPr>
        </p:nvSpPr>
        <p:spPr>
          <a:xfrm>
            <a:off x="4447308" y="591344"/>
            <a:ext cx="6906491" cy="5585619"/>
          </a:xfrm>
        </p:spPr>
        <p:txBody>
          <a:bodyPr anchor="ctr">
            <a:normAutofit/>
          </a:bodyPr>
          <a:lstStyle/>
          <a:p>
            <a:r>
              <a:rPr lang="en-SG" b="1" dirty="0"/>
              <a:t>Services are autonomous:</a:t>
            </a:r>
          </a:p>
          <a:p>
            <a:pPr lvl="1"/>
            <a:r>
              <a:rPr lang="en-SG" dirty="0"/>
              <a:t> Services are components that exist to offer functionality and are aggregated and coordinated to build more complex system. </a:t>
            </a:r>
          </a:p>
          <a:p>
            <a:pPr lvl="1"/>
            <a:r>
              <a:rPr lang="en-SG" dirty="0"/>
              <a:t>They are not designed to be part of a specific system, but they can be integrated in several software systems, even at the same time. </a:t>
            </a:r>
          </a:p>
          <a:p>
            <a:pPr lvl="1"/>
            <a:r>
              <a:rPr lang="en-SG" dirty="0"/>
              <a:t>Service orientation puts the focus on the design of the service as an autonomous component. </a:t>
            </a:r>
          </a:p>
          <a:p>
            <a:pPr lvl="1"/>
            <a:r>
              <a:rPr lang="en-SG" dirty="0"/>
              <a:t>The notion of autonomy also affects the way services handle failures.</a:t>
            </a:r>
          </a:p>
          <a:p>
            <a:pPr lvl="1"/>
            <a:r>
              <a:rPr lang="en-SG" dirty="0"/>
              <a:t> Services operate in an unknown environment and interact with third-party applications.</a:t>
            </a:r>
          </a:p>
          <a:p>
            <a:pPr lvl="1"/>
            <a:r>
              <a:rPr lang="en-SG" dirty="0"/>
              <a:t> Therefore, minimal assumptions can be made concerning such environments: applications may fail without notice, messages can be malformed, and clients can be unauthorized.</a:t>
            </a:r>
          </a:p>
          <a:p>
            <a:pPr marL="0" indent="0">
              <a:buNone/>
            </a:pPr>
            <a:endParaRPr lang="en-SG" dirty="0"/>
          </a:p>
        </p:txBody>
      </p:sp>
    </p:spTree>
    <p:extLst>
      <p:ext uri="{BB962C8B-B14F-4D97-AF65-F5344CB8AC3E}">
        <p14:creationId xmlns:p14="http://schemas.microsoft.com/office/powerpoint/2010/main" val="352601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7467600" cy="868362"/>
          </a:xfrm>
        </p:spPr>
        <p:txBody>
          <a:bodyPr>
            <a:normAutofit/>
          </a:bodyPr>
          <a:lstStyle/>
          <a:p>
            <a:r>
              <a:rPr lang="en-US" dirty="0"/>
              <a:t>Service Oriented Architecture (SOA)</a:t>
            </a:r>
          </a:p>
        </p:txBody>
      </p:sp>
      <p:sp>
        <p:nvSpPr>
          <p:cNvPr id="3" name="Content Placeholder 2"/>
          <p:cNvSpPr>
            <a:spLocks noGrp="1"/>
          </p:cNvSpPr>
          <p:nvPr>
            <p:ph idx="1"/>
          </p:nvPr>
        </p:nvSpPr>
        <p:spPr>
          <a:xfrm>
            <a:off x="1981200" y="1600201"/>
            <a:ext cx="8382000" cy="3810000"/>
          </a:xfrm>
        </p:spPr>
        <p:txBody>
          <a:bodyPr/>
          <a:lstStyle/>
          <a:p>
            <a:r>
              <a:rPr lang="en-US" dirty="0"/>
              <a:t>Definition</a:t>
            </a:r>
          </a:p>
          <a:p>
            <a:pPr lvl="1"/>
            <a:r>
              <a:rPr lang="en-SG" b="0" i="0" dirty="0">
                <a:solidFill>
                  <a:srgbClr val="000000"/>
                </a:solidFill>
                <a:effectLst/>
                <a:latin typeface="Roboto" panose="02000000000000000000" pitchFamily="2" charset="0"/>
              </a:rPr>
              <a:t>A service-oriented architecture is comprised of a number of different services that can be consumed by any number of clients.</a:t>
            </a:r>
          </a:p>
          <a:p>
            <a:pPr lvl="1"/>
            <a:r>
              <a:rPr lang="en-SG" dirty="0"/>
              <a:t>There are two major roles within SOA: the service provider and the service consumer. </a:t>
            </a:r>
            <a:endParaRPr lang="en-SG" b="0" i="0" dirty="0">
              <a:solidFill>
                <a:srgbClr val="000000"/>
              </a:solidFill>
              <a:effectLst/>
              <a:latin typeface="Roboto" panose="02000000000000000000" pitchFamily="2" charset="0"/>
            </a:endParaRPr>
          </a:p>
          <a:p>
            <a:pPr lvl="1"/>
            <a:r>
              <a:rPr lang="en-SG" b="0" i="0" dirty="0">
                <a:solidFill>
                  <a:srgbClr val="000000"/>
                </a:solidFill>
                <a:effectLst/>
                <a:latin typeface="Roboto" panose="02000000000000000000" pitchFamily="2" charset="0"/>
              </a:rPr>
              <a:t> The only assumption made by either party is that communication takes the form of a well-defined and strictly enforced contract.</a:t>
            </a:r>
            <a:endParaRPr lang="en-US" dirty="0"/>
          </a:p>
          <a:p>
            <a:pPr lvl="1"/>
            <a:r>
              <a:rPr lang="en-US" dirty="0"/>
              <a:t>Provide a loosely-integrated suite of services that can be used within multiple business domains</a:t>
            </a:r>
          </a:p>
          <a:p>
            <a:r>
              <a:rPr lang="en-US" dirty="0"/>
              <a:t>Approach</a:t>
            </a:r>
          </a:p>
          <a:p>
            <a:pPr lvl="1"/>
            <a:r>
              <a:rPr lang="en-US" dirty="0"/>
              <a:t>Usually implemented by Web Service model</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pic>
        <p:nvPicPr>
          <p:cNvPr id="10" name="Picture 9" descr="service-oriented_architecture_basics.jpg"/>
          <p:cNvPicPr>
            <a:picLocks noChangeAspect="1"/>
          </p:cNvPicPr>
          <p:nvPr/>
        </p:nvPicPr>
        <p:blipFill>
          <a:blip r:embed="rId2" cstate="print"/>
          <a:stretch>
            <a:fillRect/>
          </a:stretch>
        </p:blipFill>
        <p:spPr>
          <a:xfrm>
            <a:off x="2997680" y="5105400"/>
            <a:ext cx="6832121"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E14A-11DC-187A-5D40-F2788727E2C4}"/>
              </a:ext>
            </a:extLst>
          </p:cNvPr>
          <p:cNvSpPr>
            <a:spLocks noGrp="1"/>
          </p:cNvSpPr>
          <p:nvPr>
            <p:ph type="title"/>
          </p:nvPr>
        </p:nvSpPr>
        <p:spPr>
          <a:xfrm>
            <a:off x="686834" y="1153572"/>
            <a:ext cx="3200400" cy="4461163"/>
          </a:xfrm>
        </p:spPr>
        <p:txBody>
          <a:bodyPr>
            <a:normAutofit/>
          </a:bodyPr>
          <a:lstStyle/>
          <a:p>
            <a:r>
              <a:rPr lang="en-SG">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1BC06F-8AF0-27E8-0FC0-85E78E7C5206}"/>
              </a:ext>
            </a:extLst>
          </p:cNvPr>
          <p:cNvSpPr>
            <a:spLocks noGrp="1"/>
          </p:cNvSpPr>
          <p:nvPr>
            <p:ph idx="1"/>
          </p:nvPr>
        </p:nvSpPr>
        <p:spPr>
          <a:xfrm>
            <a:off x="4447308" y="591344"/>
            <a:ext cx="6906491" cy="5585619"/>
          </a:xfrm>
        </p:spPr>
        <p:txBody>
          <a:bodyPr anchor="ctr">
            <a:normAutofit/>
          </a:bodyPr>
          <a:lstStyle/>
          <a:p>
            <a:r>
              <a:rPr lang="en-SG" sz="1600"/>
              <a:t>The service provider is the maintainer of the service and the organization that makes available one or more services for others to use.</a:t>
            </a:r>
          </a:p>
          <a:p>
            <a:r>
              <a:rPr lang="en-SG" sz="1600"/>
              <a:t> To advertise services, the provider can publish them in a registry, together with a service contract that specifies the nature of the service, how to use it, the requirements for the service, and the fees charged.</a:t>
            </a:r>
          </a:p>
          <a:p>
            <a:r>
              <a:rPr lang="en-SG" sz="1600"/>
              <a:t> The service consumer can locate the service metadata in the registry and develop the required client components to bind and use the service. </a:t>
            </a:r>
          </a:p>
          <a:p>
            <a:r>
              <a:rPr lang="en-SG" sz="1600"/>
              <a:t>Service providers and consumers can belong to different organization bodies or business domains.</a:t>
            </a:r>
          </a:p>
          <a:p>
            <a:r>
              <a:rPr lang="en-SG" sz="1600"/>
              <a:t> It is very common in SOA-based computing systems that components play the roles of both service provider and service consumer. </a:t>
            </a:r>
          </a:p>
          <a:p>
            <a:r>
              <a:rPr lang="en-SG" sz="1600"/>
              <a:t>Services might aggregate information and data retrieved from other services or create workflows of services to satisfy the request of a given service consumer. This practice is known as </a:t>
            </a:r>
            <a:r>
              <a:rPr lang="en-SG" sz="1600" b="1"/>
              <a:t>service orchestration</a:t>
            </a:r>
            <a:r>
              <a:rPr lang="en-SG" sz="1600"/>
              <a:t>, which more generally describes the automated arrangement, coordination, and management of complex computer systems, middleware, and services. </a:t>
            </a:r>
          </a:p>
          <a:p>
            <a:r>
              <a:rPr lang="en-SG" sz="1600"/>
              <a:t>Another important interaction pattern is </a:t>
            </a:r>
            <a:r>
              <a:rPr lang="en-SG" sz="1600" b="1"/>
              <a:t>service choreography</a:t>
            </a:r>
            <a:r>
              <a:rPr lang="en-SG" sz="1600"/>
              <a:t>, which is the coordinated interaction of services without a single point of control. </a:t>
            </a:r>
          </a:p>
        </p:txBody>
      </p:sp>
    </p:spTree>
    <p:extLst>
      <p:ext uri="{BB962C8B-B14F-4D97-AF65-F5344CB8AC3E}">
        <p14:creationId xmlns:p14="http://schemas.microsoft.com/office/powerpoint/2010/main" val="351696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5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B4C41EA7-0E96-42F4-ACED-F3DE5AE0694C}"/>
              </a:ext>
            </a:extLst>
          </p:cNvPr>
          <p:cNvSpPr>
            <a:spLocks noGrp="1"/>
          </p:cNvSpPr>
          <p:nvPr>
            <p:ph idx="1"/>
          </p:nvPr>
        </p:nvSpPr>
        <p:spPr/>
        <p:txBody>
          <a:bodyPr/>
          <a:lstStyle/>
          <a:p>
            <a:endParaRPr lang="en-SG"/>
          </a:p>
        </p:txBody>
      </p:sp>
      <p:pic>
        <p:nvPicPr>
          <p:cNvPr id="5" name="Picture 4" descr="Service Oriented Architecture: SOA">
            <a:extLst>
              <a:ext uri="{FF2B5EF4-FFF2-40B4-BE49-F238E27FC236}">
                <a16:creationId xmlns:a16="http://schemas.microsoft.com/office/drawing/2014/main" id="{5823E15C-AC0D-477A-BDC9-D3E1D09BF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1" y="1738313"/>
            <a:ext cx="8020049"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2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http://www.nanophase.com/UserFiles/image/Web%20-%20Quality%201.jpg"/>
          <p:cNvPicPr>
            <a:picLocks noChangeAspect="1" noChangeArrowheads="1"/>
          </p:cNvPicPr>
          <p:nvPr/>
        </p:nvPicPr>
        <p:blipFill>
          <a:blip r:embed="rId2" cstate="print"/>
          <a:srcRect/>
          <a:stretch>
            <a:fillRect/>
          </a:stretch>
        </p:blipFill>
        <p:spPr bwMode="auto">
          <a:xfrm>
            <a:off x="7107486" y="3270914"/>
            <a:ext cx="3560515" cy="3587087"/>
          </a:xfrm>
          <a:prstGeom prst="roundRect">
            <a:avLst>
              <a:gd name="adj" fmla="val 19358"/>
            </a:avLst>
          </a:prstGeom>
          <a:noFill/>
          <a:effectLst>
            <a:softEdge rad="317500"/>
          </a:effectLst>
        </p:spPr>
      </p:pic>
      <p:sp>
        <p:nvSpPr>
          <p:cNvPr id="2" name="Title 1"/>
          <p:cNvSpPr>
            <a:spLocks noGrp="1"/>
          </p:cNvSpPr>
          <p:nvPr>
            <p:ph type="title"/>
          </p:nvPr>
        </p:nvSpPr>
        <p:spPr>
          <a:xfrm>
            <a:off x="3276600" y="274638"/>
            <a:ext cx="6934200" cy="868362"/>
          </a:xfrm>
        </p:spPr>
        <p:txBody>
          <a:bodyPr/>
          <a:lstStyle/>
          <a:p>
            <a:r>
              <a:rPr lang="en-US" dirty="0"/>
              <a:t>Quality Of Service</a:t>
            </a:r>
          </a:p>
        </p:txBody>
      </p:sp>
      <p:sp>
        <p:nvSpPr>
          <p:cNvPr id="3" name="Content Placeholder 2"/>
          <p:cNvSpPr>
            <a:spLocks noGrp="1"/>
          </p:cNvSpPr>
          <p:nvPr>
            <p:ph idx="1"/>
          </p:nvPr>
        </p:nvSpPr>
        <p:spPr>
          <a:xfrm>
            <a:off x="1981200" y="1600201"/>
            <a:ext cx="8229600" cy="3429000"/>
          </a:xfrm>
        </p:spPr>
        <p:txBody>
          <a:bodyPr/>
          <a:lstStyle/>
          <a:p>
            <a:r>
              <a:rPr lang="en-US" dirty="0"/>
              <a:t>Original definition</a:t>
            </a:r>
          </a:p>
          <a:p>
            <a:pPr lvl="1"/>
            <a:r>
              <a:rPr lang="en-SG" b="0" i="0" dirty="0">
                <a:solidFill>
                  <a:srgbClr val="333333"/>
                </a:solidFill>
                <a:effectLst/>
                <a:latin typeface="Georgia" panose="02040502050405020303" pitchFamily="18" charset="0"/>
              </a:rPr>
              <a:t>QoS denotes the levels of performance, reliability, and availability offered by an application and by the platform or infrastructure that hosts it.</a:t>
            </a:r>
          </a:p>
          <a:p>
            <a:r>
              <a:rPr lang="en-SG" b="0" i="0" dirty="0">
                <a:solidFill>
                  <a:srgbClr val="333333"/>
                </a:solidFill>
                <a:effectLst/>
                <a:latin typeface="Georgia" panose="02040502050405020303" pitchFamily="18" charset="0"/>
              </a:rPr>
              <a:t> </a:t>
            </a:r>
            <a:r>
              <a:rPr lang="en-US" dirty="0"/>
              <a:t>Now QoS becomes to a broad term that is used following areas :</a:t>
            </a:r>
          </a:p>
          <a:p>
            <a:pPr lvl="1"/>
            <a:r>
              <a:rPr lang="en-US" dirty="0"/>
              <a:t>Customer care evaluations </a:t>
            </a:r>
          </a:p>
          <a:p>
            <a:pPr lvl="1"/>
            <a:r>
              <a:rPr lang="en-US" dirty="0"/>
              <a:t>Technological evaluations</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B5B4B83-6A61-4164-8004-0DFCB0F096EC}"/>
              </a:ext>
            </a:extLst>
          </p:cNvPr>
          <p:cNvSpPr>
            <a:spLocks noGrp="1"/>
          </p:cNvSpPr>
          <p:nvPr>
            <p:ph type="title"/>
          </p:nvPr>
        </p:nvSpPr>
        <p:spPr>
          <a:xfrm>
            <a:off x="2039125" y="1153573"/>
            <a:ext cx="2400300" cy="4461163"/>
          </a:xfrm>
        </p:spPr>
        <p:txBody>
          <a:bodyPr>
            <a:normAutofit/>
          </a:bodyPr>
          <a:lstStyle/>
          <a:p>
            <a:r>
              <a:rPr lang="en-SG">
                <a:solidFill>
                  <a:srgbClr val="FFFFFF"/>
                </a:solidFill>
              </a:rPr>
              <a:t>Cloud Computing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186802" y="2455480"/>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3" name="Content Placeholder 2">
            <a:extLst>
              <a:ext uri="{FF2B5EF4-FFF2-40B4-BE49-F238E27FC236}">
                <a16:creationId xmlns:a16="http://schemas.microsoft.com/office/drawing/2014/main" id="{EA41B59D-B8EE-46A7-BE78-AE21CFB46082}"/>
              </a:ext>
            </a:extLst>
          </p:cNvPr>
          <p:cNvSpPr>
            <a:spLocks noGrp="1"/>
          </p:cNvSpPr>
          <p:nvPr>
            <p:ph idx="1"/>
          </p:nvPr>
        </p:nvSpPr>
        <p:spPr>
          <a:xfrm>
            <a:off x="4859481" y="591345"/>
            <a:ext cx="5179868" cy="5585619"/>
          </a:xfrm>
        </p:spPr>
        <p:txBody>
          <a:bodyPr anchor="ctr">
            <a:normAutofit/>
          </a:bodyPr>
          <a:lstStyle/>
          <a:p>
            <a:r>
              <a:rPr lang="en-SG"/>
              <a:t>Definition:</a:t>
            </a:r>
          </a:p>
          <a:p>
            <a:pPr lvl="1"/>
            <a:r>
              <a:rPr lang="en-SG"/>
              <a:t>Cloud computing can be deﬁned as a new style of computing in which dynamically scalable and often virtualized resources are provided as a services over the Internet. </a:t>
            </a:r>
          </a:p>
          <a:p>
            <a:pPr lvl="1"/>
            <a:r>
              <a:rPr lang="en-SG"/>
              <a:t>Cloud computing has become a signiﬁcant technology trend, and many experts expect that cloud computing will reshape information technology (IT) processes and the IT marketplace. </a:t>
            </a:r>
          </a:p>
        </p:txBody>
      </p:sp>
    </p:spTree>
    <p:extLst>
      <p:ext uri="{BB962C8B-B14F-4D97-AF65-F5344CB8AC3E}">
        <p14:creationId xmlns:p14="http://schemas.microsoft.com/office/powerpoint/2010/main" val="391924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Quality Of Service</a:t>
            </a:r>
          </a:p>
        </p:txBody>
      </p:sp>
      <p:sp>
        <p:nvSpPr>
          <p:cNvPr id="3" name="Content Placeholder 2"/>
          <p:cNvSpPr>
            <a:spLocks noGrp="1"/>
          </p:cNvSpPr>
          <p:nvPr>
            <p:ph idx="1"/>
          </p:nvPr>
        </p:nvSpPr>
        <p:spPr/>
        <p:txBody>
          <a:bodyPr/>
          <a:lstStyle/>
          <a:p>
            <a:r>
              <a:rPr lang="en-US" dirty="0"/>
              <a:t>Customer care evaluations</a:t>
            </a:r>
          </a:p>
          <a:p>
            <a:pPr lvl="1"/>
            <a:r>
              <a:rPr lang="en-US" dirty="0" err="1"/>
              <a:t>QoS</a:t>
            </a:r>
            <a:r>
              <a:rPr lang="en-US" dirty="0"/>
              <a:t> is usually measured in terms of issues that have a direct </a:t>
            </a:r>
            <a:br>
              <a:rPr lang="en-US" dirty="0"/>
            </a:br>
            <a:r>
              <a:rPr lang="en-US" dirty="0"/>
              <a:t>impact on the experience of the customer</a:t>
            </a:r>
          </a:p>
          <a:p>
            <a:pPr lvl="1"/>
            <a:r>
              <a:rPr lang="en-US" dirty="0"/>
              <a:t>Only issues that produce a negative effect on the goods and </a:t>
            </a:r>
            <a:br>
              <a:rPr lang="en-US" dirty="0"/>
            </a:br>
            <a:r>
              <a:rPr lang="en-US" dirty="0"/>
              <a:t>services received by the customer come under scrutiny</a:t>
            </a:r>
            <a:br>
              <a:rPr lang="en-US" dirty="0"/>
            </a:br>
            <a:endParaRPr lang="en-US" dirty="0"/>
          </a:p>
          <a:p>
            <a:r>
              <a:rPr lang="en-US" dirty="0"/>
              <a:t>Technological evaluations</a:t>
            </a:r>
          </a:p>
          <a:p>
            <a:pPr lvl="1"/>
            <a:r>
              <a:rPr lang="en-US" dirty="0" err="1"/>
              <a:t>QoS</a:t>
            </a:r>
            <a:r>
              <a:rPr lang="en-US" dirty="0"/>
              <a:t> has to do with the efficient operation of various systems</a:t>
            </a:r>
          </a:p>
          <a:p>
            <a:pPr lvl="1"/>
            <a:r>
              <a:rPr lang="en-US" dirty="0"/>
              <a:t>This can lead to adjusting procedures or adapting software programs and code to achieve the desired effect while making a more efficient use of available resources</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6934200" cy="868362"/>
          </a:xfrm>
        </p:spPr>
        <p:txBody>
          <a:bodyPr/>
          <a:lstStyle/>
          <a:p>
            <a:r>
              <a:rPr lang="en-US" dirty="0"/>
              <a:t>Service Level Agreement</a:t>
            </a:r>
          </a:p>
        </p:txBody>
      </p:sp>
      <p:sp>
        <p:nvSpPr>
          <p:cNvPr id="3" name="Content Placeholder 2"/>
          <p:cNvSpPr>
            <a:spLocks noGrp="1"/>
          </p:cNvSpPr>
          <p:nvPr>
            <p:ph idx="1"/>
          </p:nvPr>
        </p:nvSpPr>
        <p:spPr>
          <a:xfrm>
            <a:off x="1981200" y="1600200"/>
            <a:ext cx="8229600" cy="4953000"/>
          </a:xfrm>
        </p:spPr>
        <p:txBody>
          <a:bodyPr/>
          <a:lstStyle/>
          <a:p>
            <a:r>
              <a:rPr lang="en-US" dirty="0"/>
              <a:t>Definition</a:t>
            </a:r>
          </a:p>
          <a:p>
            <a:pPr lvl="1"/>
            <a:r>
              <a:rPr lang="en-US" dirty="0"/>
              <a:t>A service-level agreement (SLA) is a contract between a service provider and a customer that specifies, usually in measurable terms (QoS), what services the  service provider will furnish</a:t>
            </a:r>
            <a:br>
              <a:rPr lang="en-US" dirty="0"/>
            </a:br>
            <a:endParaRPr lang="en-US" dirty="0"/>
          </a:p>
          <a:p>
            <a:r>
              <a:rPr lang="en-US" dirty="0"/>
              <a:t>Common content in contract</a:t>
            </a:r>
          </a:p>
          <a:p>
            <a:pPr lvl="1"/>
            <a:r>
              <a:rPr lang="en-US" dirty="0"/>
              <a:t>Performance guarantee metrics</a:t>
            </a:r>
          </a:p>
          <a:p>
            <a:pPr lvl="2"/>
            <a:r>
              <a:rPr lang="en-US" dirty="0"/>
              <a:t>Up-time and down-time ratio</a:t>
            </a:r>
          </a:p>
          <a:p>
            <a:pPr lvl="2"/>
            <a:r>
              <a:rPr lang="en-US" dirty="0"/>
              <a:t>System throughput</a:t>
            </a:r>
          </a:p>
          <a:p>
            <a:pPr lvl="2"/>
            <a:r>
              <a:rPr lang="en-US" dirty="0"/>
              <a:t>Response time</a:t>
            </a:r>
          </a:p>
          <a:p>
            <a:pPr lvl="1"/>
            <a:r>
              <a:rPr lang="en-US" dirty="0"/>
              <a:t>Problem management detail</a:t>
            </a:r>
          </a:p>
          <a:p>
            <a:pPr lvl="1"/>
            <a:r>
              <a:rPr lang="en-US" dirty="0"/>
              <a:t>Penalties for non-performance</a:t>
            </a:r>
          </a:p>
          <a:p>
            <a:pPr lvl="1"/>
            <a:r>
              <a:rPr lang="en-US" dirty="0"/>
              <a:t>Documented security capabilities</a:t>
            </a:r>
          </a:p>
        </p:txBody>
      </p:sp>
      <p:grpSp>
        <p:nvGrpSpPr>
          <p:cNvPr id="4" name="Group 3"/>
          <p:cNvGrpSpPr/>
          <p:nvPr/>
        </p:nvGrpSpPr>
        <p:grpSpPr>
          <a:xfrm>
            <a:off x="1752600" y="228600"/>
            <a:ext cx="1198858" cy="1198858"/>
            <a:chOff x="3515370" y="1834641"/>
            <a:chExt cx="1198858" cy="1198858"/>
          </a:xfrm>
          <a:scene3d>
            <a:camera prst="orthographicFront"/>
            <a:lightRig rig="flat" dir="t"/>
          </a:scene3d>
        </p:grpSpPr>
        <p:sp>
          <p:nvSpPr>
            <p:cNvPr id="5" name="Oval 4"/>
            <p:cNvSpPr/>
            <p:nvPr/>
          </p:nvSpPr>
          <p:spPr>
            <a:xfrm>
              <a:off x="3515370" y="1834641"/>
              <a:ext cx="1198858" cy="1198858"/>
            </a:xfrm>
            <a:prstGeom prst="ellipse">
              <a:avLst/>
            </a:prstGeom>
            <a:gradFill rotWithShape="0">
              <a:gsLst>
                <a:gs pos="0">
                  <a:schemeClr val="accent2">
                    <a:lumMod val="50000"/>
                  </a:schemeClr>
                </a:gs>
                <a:gs pos="80000">
                  <a:schemeClr val="accent2">
                    <a:lumMod val="75000"/>
                  </a:schemeClr>
                </a:gs>
                <a:gs pos="100000">
                  <a:schemeClr val="accent2">
                    <a:lumMod val="75000"/>
                  </a:schemeClr>
                </a:gs>
              </a:gsLst>
            </a:gra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shade val="60000"/>
                <a:hueOff val="0"/>
                <a:satOff val="0"/>
                <a:lumOff val="0"/>
                <a:alphaOff val="0"/>
              </a:schemeClr>
            </a:effectRef>
            <a:fontRef idx="minor">
              <a:schemeClr val="lt1"/>
            </a:fontRef>
          </p:style>
          <p:txBody>
            <a:bodyPr/>
            <a:lstStyle/>
            <a:p>
              <a:endParaRPr lang="en-US"/>
            </a:p>
          </p:txBody>
        </p:sp>
        <p:sp>
          <p:nvSpPr>
            <p:cNvPr id="6" name="Oval 4"/>
            <p:cNvSpPr/>
            <p:nvPr/>
          </p:nvSpPr>
          <p:spPr>
            <a:xfrm>
              <a:off x="3690939" y="2010210"/>
              <a:ext cx="847720" cy="847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15240" rIns="0" bIns="15240" numCol="1" spcCol="1270" anchor="ctr" anchorCtr="0">
              <a:noAutofit/>
            </a:bodyPr>
            <a:lstStyle/>
            <a:p>
              <a:pPr algn="ctr" defTabSz="533400">
                <a:lnSpc>
                  <a:spcPct val="90000"/>
                </a:lnSpc>
                <a:spcBef>
                  <a:spcPct val="0"/>
                </a:spcBef>
                <a:spcAft>
                  <a:spcPct val="35000"/>
                </a:spcAft>
              </a:pPr>
              <a:r>
                <a:rPr lang="en-US" sz="1200" b="1" dirty="0">
                  <a:solidFill>
                    <a:prstClr val="white"/>
                  </a:solidFill>
                  <a:latin typeface="Cambria" pitchFamily="18" charset="0"/>
                </a:rPr>
                <a:t>Utility Computing</a:t>
              </a:r>
              <a:br>
                <a:rPr lang="en-US" sz="1200" b="1" dirty="0">
                  <a:solidFill>
                    <a:prstClr val="white"/>
                  </a:solidFill>
                  <a:latin typeface="Cambria" pitchFamily="18" charset="0"/>
                </a:rPr>
              </a:br>
              <a:br>
                <a:rPr lang="en-US" sz="400" b="1" dirty="0">
                  <a:solidFill>
                    <a:prstClr val="white"/>
                  </a:solidFill>
                  <a:latin typeface="Cambria" pitchFamily="18" charset="0"/>
                </a:rPr>
              </a:br>
              <a:r>
                <a:rPr lang="en-US" sz="1200" b="1" dirty="0">
                  <a:solidFill>
                    <a:prstClr val="white"/>
                  </a:solidFill>
                  <a:latin typeface="Cambria" pitchFamily="18" charset="0"/>
                </a:rPr>
                <a:t>SOA + SLA</a:t>
              </a:r>
            </a:p>
          </p:txBody>
        </p:sp>
      </p:grpSp>
      <p:pic>
        <p:nvPicPr>
          <p:cNvPr id="68610" name="Picture 2" descr="http://www.lma.org.za/wordpress/wp-content/uploads/2010/Feb/sign_contract.jpg"/>
          <p:cNvPicPr>
            <a:picLocks noChangeAspect="1" noChangeArrowheads="1"/>
          </p:cNvPicPr>
          <p:nvPr/>
        </p:nvPicPr>
        <p:blipFill>
          <a:blip r:embed="rId2" cstate="print"/>
          <a:srcRect/>
          <a:stretch>
            <a:fillRect/>
          </a:stretch>
        </p:blipFill>
        <p:spPr bwMode="auto">
          <a:xfrm>
            <a:off x="7010400" y="3388084"/>
            <a:ext cx="3390900" cy="3250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4385067"/>
            <a:ext cx="8192729" cy="1317643"/>
          </a:xfrm>
        </p:spPr>
        <p:txBody>
          <a:bodyPr vert="horz" lIns="91440" tIns="45720" rIns="91440" bIns="45720" rtlCol="0" anchor="b">
            <a:normAutofit/>
          </a:bodyPr>
          <a:lstStyle/>
          <a:p>
            <a:pPr defTabSz="914400"/>
            <a:r>
              <a:rPr lang="en-US" sz="5100"/>
              <a:t>Properties and Characteristics</a:t>
            </a:r>
          </a:p>
        </p:txBody>
      </p:sp>
      <p:pic>
        <p:nvPicPr>
          <p:cNvPr id="24580" name="Picture 4"/>
          <p:cNvPicPr>
            <a:picLocks noChangeAspect="1" noChangeArrowheads="1"/>
          </p:cNvPicPr>
          <p:nvPr/>
        </p:nvPicPr>
        <p:blipFill rotWithShape="1">
          <a:blip r:embed="rId2" cstate="print"/>
          <a:srcRect l="11941" r="4738" b="1"/>
          <a:stretch/>
        </p:blipFill>
        <p:spPr bwMode="auto">
          <a:xfrm>
            <a:off x="1524021" y="10"/>
            <a:ext cx="4571975" cy="4252522"/>
          </a:xfrm>
          <a:prstGeom prst="rect">
            <a:avLst/>
          </a:prstGeom>
          <a:noFill/>
        </p:spPr>
      </p:pic>
      <p:pic>
        <p:nvPicPr>
          <p:cNvPr id="1029" name="Picture 5" descr="http://upload.wikimedia.org/wikipedia/commons/9/94/Cloud.jpg"/>
          <p:cNvPicPr>
            <a:picLocks noChangeAspect="1" noChangeArrowheads="1"/>
          </p:cNvPicPr>
          <p:nvPr/>
        </p:nvPicPr>
        <p:blipFill rotWithShape="1">
          <a:blip r:embed="rId3" cstate="print"/>
          <a:srcRect l="5297" r="14079" b="-3"/>
          <a:stretch/>
        </p:blipFill>
        <p:spPr bwMode="auto">
          <a:xfrm>
            <a:off x="6096000" y="-681"/>
            <a:ext cx="4572001" cy="4253215"/>
          </a:xfrm>
          <a:prstGeom prst="rect">
            <a:avLst/>
          </a:prstGeom>
        </p:spPr>
      </p:pic>
    </p:spTree>
    <p:extLst>
      <p:ext uri="{BB962C8B-B14F-4D97-AF65-F5344CB8AC3E}">
        <p14:creationId xmlns:p14="http://schemas.microsoft.com/office/powerpoint/2010/main" val="214475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Scalability &amp; Elasticity</a:t>
            </a:r>
          </a:p>
        </p:txBody>
      </p:sp>
      <p:sp>
        <p:nvSpPr>
          <p:cNvPr id="8" name="Rectangle 7"/>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2" name="Picture 4" descr="http://posterous.com/getfile/files.posterous.com/thefearlessleader/RFYJrEIAZ0YxXJYRwrADxRp1EtYeqbrbUw82VNOR5GBYX8ubDnpGhwgW84j5/Earth_puzzle.jpg"/>
          <p:cNvPicPr>
            <a:picLocks noChangeAspect="1" noChangeArrowheads="1"/>
          </p:cNvPicPr>
          <p:nvPr/>
        </p:nvPicPr>
        <p:blipFill>
          <a:blip r:embed="rId3" cstate="print"/>
          <a:srcRect/>
          <a:stretch>
            <a:fillRect/>
          </a:stretch>
        </p:blipFill>
        <p:spPr bwMode="auto">
          <a:xfrm flipV="1">
            <a:off x="2438401" y="1676400"/>
            <a:ext cx="3240977" cy="4038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0" name="Rectangle 9"/>
          <p:cNvSpPr/>
          <p:nvPr/>
        </p:nvSpPr>
        <p:spPr>
          <a:xfrm>
            <a:off x="4495800" y="4876800"/>
            <a:ext cx="587180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Give me the world</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without limitation!!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466130"/>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panose="020F0502020204030204"/>
            </a:endParaRPr>
          </a:p>
        </p:txBody>
      </p:sp>
      <p:pic>
        <p:nvPicPr>
          <p:cNvPr id="72" name="Picture 7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1524000" y="466130"/>
            <a:ext cx="9144000" cy="5925741"/>
          </a:xfrm>
          <a:prstGeom prst="rect">
            <a:avLst/>
          </a:prstGeom>
        </p:spPr>
      </p:pic>
      <p:sp>
        <p:nvSpPr>
          <p:cNvPr id="2" name="Title 1"/>
          <p:cNvSpPr>
            <a:spLocks noGrp="1"/>
          </p:cNvSpPr>
          <p:nvPr>
            <p:ph type="title"/>
          </p:nvPr>
        </p:nvSpPr>
        <p:spPr>
          <a:xfrm>
            <a:off x="6500979" y="1459467"/>
            <a:ext cx="3733482" cy="1090538"/>
          </a:xfrm>
        </p:spPr>
        <p:txBody>
          <a:bodyPr>
            <a:normAutofit/>
          </a:bodyPr>
          <a:lstStyle/>
          <a:p>
            <a:r>
              <a:rPr lang="en-US">
                <a:solidFill>
                  <a:srgbClr val="000000"/>
                </a:solidFill>
              </a:rPr>
              <a:t>Scalability &amp; Elasticity</a:t>
            </a:r>
          </a:p>
        </p:txBody>
      </p:sp>
      <p:sp>
        <p:nvSpPr>
          <p:cNvPr id="7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prstClr val="white"/>
              </a:solidFill>
              <a:latin typeface="Calibri" panose="020F0502020204030204"/>
            </a:endParaRPr>
          </a:p>
        </p:txBody>
      </p:sp>
      <p:pic>
        <p:nvPicPr>
          <p:cNvPr id="14337" name="Picture 1"/>
          <p:cNvPicPr>
            <a:picLocks noChangeAspect="1" noChangeArrowheads="1"/>
          </p:cNvPicPr>
          <p:nvPr/>
        </p:nvPicPr>
        <p:blipFill rotWithShape="1">
          <a:blip r:embed="rId3" cstate="print">
            <a:alphaModFix/>
          </a:blip>
          <a:srcRect l="1919" r="2540" b="1"/>
          <a:stretch/>
        </p:blipFill>
        <p:spPr bwMode="auto">
          <a:xfrm>
            <a:off x="1524020" y="1351211"/>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7" name="Content Placeholder 2"/>
          <p:cNvSpPr>
            <a:spLocks noGrp="1"/>
          </p:cNvSpPr>
          <p:nvPr>
            <p:ph idx="1"/>
          </p:nvPr>
        </p:nvSpPr>
        <p:spPr>
          <a:xfrm>
            <a:off x="6498330" y="2673513"/>
            <a:ext cx="3733184" cy="3845821"/>
          </a:xfrm>
        </p:spPr>
        <p:txBody>
          <a:bodyPr anchor="ctr">
            <a:normAutofit lnSpcReduction="10000"/>
          </a:bodyPr>
          <a:lstStyle/>
          <a:p>
            <a:r>
              <a:rPr lang="en-US" dirty="0">
                <a:solidFill>
                  <a:srgbClr val="000000"/>
                </a:solidFill>
              </a:rPr>
              <a:t>What is scalability ?</a:t>
            </a:r>
          </a:p>
          <a:p>
            <a:pPr lvl="1"/>
            <a:r>
              <a:rPr lang="en-US" sz="1600" dirty="0">
                <a:solidFill>
                  <a:srgbClr val="000000"/>
                </a:solidFill>
              </a:rPr>
              <a:t>A desirable property of a system, a network, or a process, which indicates its ability to either handle growing amounts of work in a graceful manner or to be readily enlarged.</a:t>
            </a:r>
            <a:br>
              <a:rPr lang="en-US" sz="1600" dirty="0">
                <a:solidFill>
                  <a:srgbClr val="000000"/>
                </a:solidFill>
              </a:rPr>
            </a:br>
            <a:endParaRPr lang="en-US" sz="1600" dirty="0">
              <a:solidFill>
                <a:srgbClr val="000000"/>
              </a:solidFill>
            </a:endParaRPr>
          </a:p>
          <a:p>
            <a:r>
              <a:rPr lang="en-US" sz="1900" dirty="0">
                <a:solidFill>
                  <a:srgbClr val="000000"/>
                </a:solidFill>
              </a:rPr>
              <a:t>What is elasticity ?</a:t>
            </a:r>
          </a:p>
          <a:p>
            <a:pPr lvl="1"/>
            <a:r>
              <a:rPr lang="en-SG" sz="1500" dirty="0"/>
              <a:t>In cloud computing, </a:t>
            </a:r>
            <a:r>
              <a:rPr lang="en-SG" sz="1500" b="1" dirty="0"/>
              <a:t>elasticity</a:t>
            </a:r>
            <a:r>
              <a:rPr lang="en-SG" sz="1500" dirty="0"/>
              <a:t> is defined as "the degree to which a system is able to adapt to workload changes by provisioning and de-provisioning resources in an autonomic manner, such that at each point in time the available resources match the current demand as closely as possible"</a:t>
            </a:r>
            <a:endParaRPr lang="en-US" sz="1100"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
          <p:cNvPicPr>
            <a:picLocks noChangeAspect="1" noChangeArrowheads="1"/>
          </p:cNvPicPr>
          <p:nvPr/>
        </p:nvPicPr>
        <p:blipFill>
          <a:blip r:embed="rId2" cstate="print"/>
          <a:srcRect/>
          <a:stretch>
            <a:fillRect/>
          </a:stretch>
        </p:blipFill>
        <p:spPr bwMode="auto">
          <a:xfrm>
            <a:off x="7577667" y="-147637"/>
            <a:ext cx="2260600" cy="2260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Multi-tenant Design</a:t>
            </a:r>
          </a:p>
        </p:txBody>
      </p:sp>
      <p:sp>
        <p:nvSpPr>
          <p:cNvPr id="3" name="Content Placeholder 2"/>
          <p:cNvSpPr>
            <a:spLocks noGrp="1"/>
          </p:cNvSpPr>
          <p:nvPr>
            <p:ph idx="1"/>
          </p:nvPr>
        </p:nvSpPr>
        <p:spPr>
          <a:xfrm>
            <a:off x="1981200" y="1600200"/>
            <a:ext cx="8229600" cy="5105400"/>
          </a:xfrm>
        </p:spPr>
        <p:txBody>
          <a:bodyPr>
            <a:noAutofit/>
          </a:bodyPr>
          <a:lstStyle/>
          <a:p>
            <a:r>
              <a:rPr lang="en-US" dirty="0"/>
              <a:t>What is multi-tenant design ?</a:t>
            </a:r>
          </a:p>
          <a:p>
            <a:pPr lvl="1"/>
            <a:r>
              <a:rPr lang="en-US" dirty="0"/>
              <a:t>Multi-tenant refers to a principle in software architecture where a single instance of the software runs on a server, serving multiple client organizations.</a:t>
            </a:r>
          </a:p>
          <a:p>
            <a:pPr lvl="1"/>
            <a:r>
              <a:rPr lang="en-US" dirty="0"/>
              <a:t>With a multi-tenant architecture, a software application is designed to virtually partition its data and configuration thus each client organization works with a customized virtual application instance.</a:t>
            </a:r>
            <a:br>
              <a:rPr lang="en-US" dirty="0"/>
            </a:br>
            <a:endParaRPr lang="en-US" dirty="0"/>
          </a:p>
          <a:p>
            <a:r>
              <a:rPr lang="en-US" dirty="0"/>
              <a:t>Client oriented requirements :</a:t>
            </a:r>
          </a:p>
          <a:p>
            <a:pPr lvl="1"/>
            <a:r>
              <a:rPr lang="en-US" dirty="0"/>
              <a:t>Customization</a:t>
            </a:r>
          </a:p>
          <a:p>
            <a:pPr lvl="2"/>
            <a:r>
              <a:rPr lang="en-US" dirty="0"/>
              <a:t>Multi-tenant applications are typically required to provide a high degree of customization to support each target organization's needs.</a:t>
            </a:r>
          </a:p>
          <a:p>
            <a:pPr lvl="1"/>
            <a:r>
              <a:rPr lang="en-US" dirty="0"/>
              <a:t>Quality of service</a:t>
            </a:r>
          </a:p>
          <a:p>
            <a:pPr lvl="2"/>
            <a:r>
              <a:rPr lang="en-US" dirty="0"/>
              <a:t>Multi-tenant applications are expected to provide adequate levels of security and robustness.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41883"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92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056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41482" y="1"/>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506258" y="6115502"/>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Multi Tenant Architecture – 2 – lakshaysuri">
            <a:extLst>
              <a:ext uri="{FF2B5EF4-FFF2-40B4-BE49-F238E27FC236}">
                <a16:creationId xmlns:a16="http://schemas.microsoft.com/office/drawing/2014/main" id="{C133219E-94B2-4B2D-B0C5-D363F4046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06601" y="1551015"/>
            <a:ext cx="8178799" cy="37559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27061" y="6453144"/>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968034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Availability &amp; Reliability</a:t>
            </a:r>
          </a:p>
        </p:txBody>
      </p:sp>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222" name="Picture 6" descr="http://geekswithblogs.net/images/geekswithblogs_net/starr/Green-Traffic-Light.jpg"/>
          <p:cNvPicPr>
            <a:picLocks noChangeAspect="1" noChangeArrowheads="1"/>
          </p:cNvPicPr>
          <p:nvPr/>
        </p:nvPicPr>
        <p:blipFill>
          <a:blip r:embed="rId3" cstate="print"/>
          <a:srcRect t="5333" b="6667"/>
          <a:stretch>
            <a:fillRect/>
          </a:stretch>
        </p:blipFill>
        <p:spPr bwMode="auto">
          <a:xfrm>
            <a:off x="2286000" y="1594104"/>
            <a:ext cx="3352800" cy="442569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4668884" y="4876800"/>
            <a:ext cx="5694316"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Data Never Loss</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Machine Never Fail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panose="020F0502020204030204"/>
            </a:endParaRPr>
          </a:p>
        </p:txBody>
      </p:sp>
      <p:pic>
        <p:nvPicPr>
          <p:cNvPr id="75" name="Picture 7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524000" y="857250"/>
            <a:ext cx="9144001" cy="5734050"/>
          </a:xfrm>
          <a:prstGeom prst="rect">
            <a:avLst/>
          </a:prstGeom>
        </p:spPr>
      </p:pic>
      <p:sp>
        <p:nvSpPr>
          <p:cNvPr id="2" name="Title 1"/>
          <p:cNvSpPr>
            <a:spLocks noGrp="1"/>
          </p:cNvSpPr>
          <p:nvPr>
            <p:ph type="title"/>
          </p:nvPr>
        </p:nvSpPr>
        <p:spPr>
          <a:xfrm>
            <a:off x="6094579" y="1257301"/>
            <a:ext cx="3988849" cy="1381125"/>
          </a:xfrm>
        </p:spPr>
        <p:txBody>
          <a:bodyPr>
            <a:normAutofit/>
          </a:bodyPr>
          <a:lstStyle/>
          <a:p>
            <a:r>
              <a:rPr lang="en-US">
                <a:solidFill>
                  <a:srgbClr val="000000"/>
                </a:solidFill>
              </a:rPr>
              <a:t>Availability &amp; Reliability</a:t>
            </a:r>
          </a:p>
        </p:txBody>
      </p:sp>
      <p:sp>
        <p:nvSpPr>
          <p:cNvPr id="7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475" y="1468364"/>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prstClr val="white"/>
              </a:solidFill>
              <a:latin typeface="Calibri" panose="020F0502020204030204"/>
            </a:endParaRPr>
          </a:p>
        </p:txBody>
      </p:sp>
      <p:pic>
        <p:nvPicPr>
          <p:cNvPr id="4100" name="Picture 4"/>
          <p:cNvPicPr>
            <a:picLocks noChangeAspect="1" noChangeArrowheads="1"/>
          </p:cNvPicPr>
          <p:nvPr/>
        </p:nvPicPr>
        <p:blipFill>
          <a:blip r:embed="rId3" cstate="print"/>
          <a:stretch>
            <a:fillRect/>
          </a:stretch>
        </p:blipFill>
        <p:spPr bwMode="auto">
          <a:xfrm>
            <a:off x="1863490" y="2079067"/>
            <a:ext cx="3026740" cy="3026740"/>
          </a:xfrm>
          <a:prstGeom prst="rect">
            <a:avLst/>
          </a:prstGeom>
          <a:noFill/>
        </p:spPr>
      </p:pic>
      <p:sp>
        <p:nvSpPr>
          <p:cNvPr id="3" name="Content Placeholder 2"/>
          <p:cNvSpPr>
            <a:spLocks noGrp="1"/>
          </p:cNvSpPr>
          <p:nvPr>
            <p:ph idx="1"/>
          </p:nvPr>
        </p:nvSpPr>
        <p:spPr>
          <a:xfrm>
            <a:off x="6094579" y="2379134"/>
            <a:ext cx="4003614" cy="3928533"/>
          </a:xfrm>
        </p:spPr>
        <p:txBody>
          <a:bodyPr anchor="ctr">
            <a:normAutofit/>
          </a:bodyPr>
          <a:lstStyle/>
          <a:p>
            <a:r>
              <a:rPr lang="en-US" sz="1400" dirty="0">
                <a:solidFill>
                  <a:srgbClr val="000000"/>
                </a:solidFill>
              </a:rPr>
              <a:t>What is availability ?</a:t>
            </a:r>
          </a:p>
          <a:p>
            <a:pPr lvl="1"/>
            <a:r>
              <a:rPr lang="en-US" sz="1400" dirty="0">
                <a:solidFill>
                  <a:srgbClr val="000000"/>
                </a:solidFill>
              </a:rPr>
              <a:t>The degree to which a system, subsystem, or equipment is in a specified operable and committable state at the start of a mission, when the mission is called for at an unknown time. </a:t>
            </a:r>
          </a:p>
          <a:p>
            <a:pPr lvl="1"/>
            <a:r>
              <a:rPr lang="en-US" sz="1400" dirty="0">
                <a:solidFill>
                  <a:srgbClr val="000000"/>
                </a:solidFill>
              </a:rPr>
              <a:t>Cloud system usually require high availability</a:t>
            </a:r>
          </a:p>
          <a:p>
            <a:pPr lvl="2"/>
            <a:r>
              <a:rPr lang="en-US" sz="1400" dirty="0">
                <a:solidFill>
                  <a:srgbClr val="000000"/>
                </a:solidFill>
              </a:rPr>
              <a:t>Ex. “Five Nines” system would statistically provide 99.999% availability</a:t>
            </a:r>
          </a:p>
          <a:p>
            <a:r>
              <a:rPr lang="en-US" sz="1400" dirty="0">
                <a:solidFill>
                  <a:srgbClr val="000000"/>
                </a:solidFill>
              </a:rPr>
              <a:t>What is reliability ?</a:t>
            </a:r>
          </a:p>
          <a:p>
            <a:pPr lvl="1"/>
            <a:r>
              <a:rPr lang="en-US" sz="1400" dirty="0">
                <a:solidFill>
                  <a:srgbClr val="000000"/>
                </a:solidFill>
              </a:rPr>
              <a:t>The ability of a system or component to perform its required functions under stated conditions for a specified period of time. </a:t>
            </a:r>
          </a:p>
          <a:p>
            <a:r>
              <a:rPr lang="en-US" sz="1400" dirty="0">
                <a:solidFill>
                  <a:srgbClr val="000000"/>
                </a:solidFill>
              </a:rPr>
              <a:t>But how to achieve these properties ?</a:t>
            </a:r>
          </a:p>
          <a:p>
            <a:pPr lvl="1"/>
            <a:r>
              <a:rPr lang="en-US" sz="1400" dirty="0">
                <a:solidFill>
                  <a:srgbClr val="000000"/>
                </a:solidFill>
              </a:rPr>
              <a:t>Fault tolerance system</a:t>
            </a:r>
          </a:p>
          <a:p>
            <a:pPr lvl="1"/>
            <a:r>
              <a:rPr lang="en-US" sz="1400" dirty="0">
                <a:solidFill>
                  <a:srgbClr val="000000"/>
                </a:solidFill>
              </a:rPr>
              <a:t>Require system resilience</a:t>
            </a:r>
          </a:p>
          <a:p>
            <a:pPr lvl="1"/>
            <a:r>
              <a:rPr lang="en-US" sz="1400" dirty="0">
                <a:solidFill>
                  <a:srgbClr val="000000"/>
                </a:solidFill>
              </a:rPr>
              <a:t>Reliable system security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Fault Tolerance</a:t>
            </a:r>
          </a:p>
        </p:txBody>
      </p:sp>
      <p:sp>
        <p:nvSpPr>
          <p:cNvPr id="3" name="Content Placeholder 2"/>
          <p:cNvSpPr>
            <a:spLocks noGrp="1"/>
          </p:cNvSpPr>
          <p:nvPr>
            <p:ph idx="1"/>
          </p:nvPr>
        </p:nvSpPr>
        <p:spPr>
          <a:xfrm>
            <a:off x="1981200" y="1600200"/>
            <a:ext cx="8229600" cy="4800600"/>
          </a:xfrm>
        </p:spPr>
        <p:txBody>
          <a:bodyPr/>
          <a:lstStyle/>
          <a:p>
            <a:r>
              <a:rPr lang="en-US" dirty="0"/>
              <a:t>What is fault tolerant system ?</a:t>
            </a:r>
          </a:p>
          <a:p>
            <a:pPr lvl="1"/>
            <a:r>
              <a:rPr lang="en-US" dirty="0"/>
              <a:t>Fault-tolerance is the property that enables a system to continue operating properly in the event of the failure of some of its components.</a:t>
            </a:r>
          </a:p>
          <a:p>
            <a:pPr lvl="1"/>
            <a:r>
              <a:rPr lang="en-US" dirty="0"/>
              <a:t>If its operating quality decreases at all, the decrease is proportional to the severity of the failure, as compared to a naively-designed system in which even a small failure can cause total breakdown.</a:t>
            </a:r>
            <a:br>
              <a:rPr lang="en-US" dirty="0"/>
            </a:br>
            <a:endParaRPr lang="en-US" dirty="0"/>
          </a:p>
          <a:p>
            <a:r>
              <a:rPr lang="en-US" dirty="0"/>
              <a:t>Three basic characteristics :</a:t>
            </a:r>
          </a:p>
          <a:p>
            <a:pPr lvl="1"/>
            <a:r>
              <a:rPr lang="en-US" dirty="0"/>
              <a:t>No single point of failure</a:t>
            </a:r>
          </a:p>
          <a:p>
            <a:pPr lvl="1"/>
            <a:r>
              <a:rPr lang="en-US" dirty="0"/>
              <a:t>Fault detection and isolation to the failing component</a:t>
            </a:r>
          </a:p>
          <a:p>
            <a:pPr lvl="1"/>
            <a:r>
              <a:rPr lang="en-US" dirty="0"/>
              <a:t>Fault containment to prevent propagation of the failure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ADA-F6DD-446F-945E-1738C429FEDD}"/>
              </a:ext>
            </a:extLst>
          </p:cNvPr>
          <p:cNvSpPr>
            <a:spLocks noGrp="1"/>
          </p:cNvSpPr>
          <p:nvPr>
            <p:ph type="title"/>
          </p:nvPr>
        </p:nvSpPr>
        <p:spPr/>
        <p:txBody>
          <a:bodyPr/>
          <a:lstStyle/>
          <a:p>
            <a:r>
              <a:rPr lang="en-US" dirty="0">
                <a:solidFill>
                  <a:srgbClr val="FF0000"/>
                </a:solidFill>
              </a:rPr>
              <a:t>Cloud Computing</a:t>
            </a:r>
          </a:p>
        </p:txBody>
      </p:sp>
      <p:sp>
        <p:nvSpPr>
          <p:cNvPr id="3" name="Content Placeholder 2">
            <a:extLst>
              <a:ext uri="{FF2B5EF4-FFF2-40B4-BE49-F238E27FC236}">
                <a16:creationId xmlns:a16="http://schemas.microsoft.com/office/drawing/2014/main" id="{F1B1859C-AA61-4B6B-AE8D-1BFFFBCE4D0C}"/>
              </a:ext>
            </a:extLst>
          </p:cNvPr>
          <p:cNvSpPr>
            <a:spLocks noGrp="1"/>
          </p:cNvSpPr>
          <p:nvPr>
            <p:ph idx="1"/>
          </p:nvPr>
        </p:nvSpPr>
        <p:spPr/>
        <p:txBody>
          <a:bodyPr>
            <a:normAutofit/>
          </a:bodyPr>
          <a:lstStyle/>
          <a:p>
            <a:pPr algn="just"/>
            <a:r>
              <a:rPr lang="en-US" dirty="0"/>
              <a:t>An Internet cloud of resources can be either a centralized or a distributed computing system. The cloud applies parallel or distributed computing, or both. </a:t>
            </a:r>
          </a:p>
          <a:p>
            <a:pPr algn="just"/>
            <a:r>
              <a:rPr lang="en-US" dirty="0"/>
              <a:t>Clouds can be built with physical or virtualized resources over large data centers that are centralized or distributed. </a:t>
            </a:r>
          </a:p>
          <a:p>
            <a:pPr algn="just"/>
            <a:r>
              <a:rPr lang="en-US" dirty="0"/>
              <a:t>Some authors consider  cloud computing to be a form of utility computing or service computing.</a:t>
            </a:r>
          </a:p>
        </p:txBody>
      </p:sp>
      <p:sp>
        <p:nvSpPr>
          <p:cNvPr id="4" name="Slide Number Placeholder 3">
            <a:extLst>
              <a:ext uri="{FF2B5EF4-FFF2-40B4-BE49-F238E27FC236}">
                <a16:creationId xmlns:a16="http://schemas.microsoft.com/office/drawing/2014/main" id="{0395F4D9-E950-4DCD-9D23-BA262E9FFA93}"/>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3</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71787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http://gautamlulla.files.wordpress.com/2010/07/spf.jpg"/>
          <p:cNvPicPr>
            <a:picLocks noChangeAspect="1" noChangeArrowheads="1"/>
          </p:cNvPicPr>
          <p:nvPr/>
        </p:nvPicPr>
        <p:blipFill>
          <a:blip r:embed="rId2" cstate="print"/>
          <a:srcRect/>
          <a:stretch>
            <a:fillRect/>
          </a:stretch>
        </p:blipFill>
        <p:spPr bwMode="auto">
          <a:xfrm>
            <a:off x="7772400" y="2502010"/>
            <a:ext cx="2895600" cy="4355991"/>
          </a:xfrm>
          <a:prstGeom prst="rect">
            <a:avLst/>
          </a:prstGeom>
          <a:noFill/>
        </p:spPr>
      </p:pic>
      <p:pic>
        <p:nvPicPr>
          <p:cNvPr id="4100" name="Picture 4"/>
          <p:cNvPicPr>
            <a:picLocks noChangeAspect="1" noChangeArrowheads="1"/>
          </p:cNvPicPr>
          <p:nvPr/>
        </p:nvPicPr>
        <p:blipFill>
          <a:blip r:embed="rId3"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normAutofit/>
          </a:bodyPr>
          <a:lstStyle/>
          <a:p>
            <a:r>
              <a:rPr lang="en-US" dirty="0"/>
              <a:t>Fault Tolerance</a:t>
            </a:r>
          </a:p>
        </p:txBody>
      </p:sp>
      <p:sp>
        <p:nvSpPr>
          <p:cNvPr id="3" name="Content Placeholder 2"/>
          <p:cNvSpPr>
            <a:spLocks noGrp="1"/>
          </p:cNvSpPr>
          <p:nvPr>
            <p:ph idx="1"/>
          </p:nvPr>
        </p:nvSpPr>
        <p:spPr>
          <a:xfrm>
            <a:off x="1981200" y="1600201"/>
            <a:ext cx="6400800" cy="4525963"/>
          </a:xfrm>
        </p:spPr>
        <p:txBody>
          <a:bodyPr/>
          <a:lstStyle/>
          <a:p>
            <a:r>
              <a:rPr lang="en-US" dirty="0"/>
              <a:t>Single Point Of Failure (SPOF)</a:t>
            </a:r>
          </a:p>
          <a:p>
            <a:pPr lvl="1"/>
            <a:r>
              <a:rPr lang="en-US" dirty="0"/>
              <a:t>A part of a system which, if it fails, will stop the entire system from working.</a:t>
            </a:r>
          </a:p>
          <a:p>
            <a:pPr lvl="1"/>
            <a:r>
              <a:rPr lang="en-US" dirty="0"/>
              <a:t>The assessment of a potentially single location of failure identifies the critical components of a complex system that would provoke a total systems failure in case of malfunction.</a:t>
            </a:r>
            <a:br>
              <a:rPr lang="en-US" dirty="0"/>
            </a:br>
            <a:endParaRPr lang="en-US" dirty="0"/>
          </a:p>
          <a:p>
            <a:r>
              <a:rPr lang="en-US" dirty="0"/>
              <a:t>Preventing single point of failure</a:t>
            </a:r>
          </a:p>
          <a:p>
            <a:pPr lvl="1"/>
            <a:r>
              <a:rPr lang="en-US" dirty="0"/>
              <a:t>If a system experiences a failure, it must continue to operate without interruption during the repair process.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61659" y="629267"/>
            <a:ext cx="4817137" cy="1676603"/>
          </a:xfrm>
        </p:spPr>
        <p:txBody>
          <a:bodyPr>
            <a:normAutofit/>
          </a:bodyPr>
          <a:lstStyle/>
          <a:p>
            <a:r>
              <a:rPr lang="en-US"/>
              <a:t>Fault Tolerance</a:t>
            </a:r>
          </a:p>
        </p:txBody>
      </p:sp>
      <p:sp>
        <p:nvSpPr>
          <p:cNvPr id="72" name="Rectangle 71">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477006" cy="6858000"/>
          </a:xfrm>
          <a:prstGeom prst="rect">
            <a:avLst/>
          </a:prstGeom>
          <a:solidFill>
            <a:srgbClr val="4C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4"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7474" y="484633"/>
            <a:ext cx="275005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3186" name="Picture 2" descr="http://www.adelicatebalance.com.au/gallery/images/people/doctor.jpg"/>
          <p:cNvPicPr>
            <a:picLocks noChangeAspect="1" noChangeArrowheads="1"/>
          </p:cNvPicPr>
          <p:nvPr/>
        </p:nvPicPr>
        <p:blipFill rotWithShape="1">
          <a:blip r:embed="rId2" cstate="print"/>
          <a:srcRect l="26652" r="4443" b="2"/>
          <a:stretch/>
        </p:blipFill>
        <p:spPr bwMode="auto">
          <a:xfrm>
            <a:off x="2127504" y="803050"/>
            <a:ext cx="2269998" cy="2470743"/>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pic>
        <p:nvPicPr>
          <p:cNvPr id="4100" name="Picture 4"/>
          <p:cNvPicPr>
            <a:picLocks noChangeAspect="1" noChangeArrowheads="1"/>
          </p:cNvPicPr>
          <p:nvPr/>
        </p:nvPicPr>
        <p:blipFill rotWithShape="1">
          <a:blip r:embed="rId3" cstate="print"/>
          <a:srcRect l="1528" r="5379" b="1"/>
          <a:stretch/>
        </p:blipFill>
        <p:spPr bwMode="auto">
          <a:xfrm>
            <a:off x="2127505" y="3461344"/>
            <a:ext cx="2269997" cy="2438400"/>
          </a:xfrm>
          <a:prstGeom prst="rect">
            <a:avLst/>
          </a:prstGeom>
          <a:noFill/>
        </p:spPr>
      </p:pic>
      <p:sp>
        <p:nvSpPr>
          <p:cNvPr id="3" name="Content Placeholder 2"/>
          <p:cNvSpPr>
            <a:spLocks noGrp="1"/>
          </p:cNvSpPr>
          <p:nvPr>
            <p:ph idx="1"/>
          </p:nvPr>
        </p:nvSpPr>
        <p:spPr>
          <a:xfrm>
            <a:off x="5361660" y="2438401"/>
            <a:ext cx="4817136" cy="3785419"/>
          </a:xfrm>
        </p:spPr>
        <p:txBody>
          <a:bodyPr>
            <a:normAutofit/>
          </a:bodyPr>
          <a:lstStyle/>
          <a:p>
            <a:r>
              <a:rPr lang="en-US" sz="1700"/>
              <a:t>Fault Detection and Isolation (FDI)</a:t>
            </a:r>
          </a:p>
          <a:p>
            <a:pPr lvl="1"/>
            <a:r>
              <a:rPr lang="en-US" sz="1700"/>
              <a:t>A subfield of control engineering which concerns itself with monitoring a system, identifying when a fault has occurred and pinpoint the type of fault and its location.</a:t>
            </a:r>
            <a:br>
              <a:rPr lang="en-US" sz="1700"/>
            </a:br>
            <a:endParaRPr lang="en-US" sz="1700"/>
          </a:p>
          <a:p>
            <a:r>
              <a:rPr lang="en-US" sz="1700"/>
              <a:t>Isolate failing component</a:t>
            </a:r>
          </a:p>
          <a:p>
            <a:pPr lvl="1"/>
            <a:r>
              <a:rPr lang="en-US" sz="1700"/>
              <a:t>When a failure occurs, the system</a:t>
            </a:r>
            <a:br>
              <a:rPr lang="en-US" sz="1700"/>
            </a:br>
            <a:r>
              <a:rPr lang="en-US" sz="1700"/>
              <a:t>must be able to isolate the failure</a:t>
            </a:r>
            <a:br>
              <a:rPr lang="en-US" sz="1700"/>
            </a:br>
            <a:r>
              <a:rPr lang="en-US" sz="1700"/>
              <a:t>to the offending component.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6123" y="908344"/>
            <a:ext cx="3933226" cy="1538130"/>
          </a:xfrm>
        </p:spPr>
        <p:txBody>
          <a:bodyPr>
            <a:normAutofit/>
          </a:bodyPr>
          <a:lstStyle/>
          <a:p>
            <a:r>
              <a:rPr lang="en-US"/>
              <a:t>Fault Tolerance</a:t>
            </a:r>
          </a:p>
        </p:txBody>
      </p:sp>
      <p:sp>
        <p:nvSpPr>
          <p:cNvPr id="73"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73689" y="1685652"/>
            <a:ext cx="2456259"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a:defRPr/>
            </a:pPr>
            <a:endParaRPr lang="en-US">
              <a:solidFill>
                <a:prstClr val="black"/>
              </a:solidFill>
              <a:latin typeface="Calibri" panose="020F0502020204030204"/>
            </a:endParaRPr>
          </a:p>
        </p:txBody>
      </p:sp>
      <p:sp>
        <p:nvSpPr>
          <p:cNvPr id="75"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2088644"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txBody>
          <a:bodyPr/>
          <a:lstStyle/>
          <a:p>
            <a:endParaRPr lang="en-US"/>
          </a:p>
        </p:txBody>
      </p:sp>
      <p:pic>
        <p:nvPicPr>
          <p:cNvPr id="4100" name="Picture 4"/>
          <p:cNvPicPr>
            <a:picLocks noChangeAspect="1" noChangeArrowheads="1"/>
          </p:cNvPicPr>
          <p:nvPr/>
        </p:nvPicPr>
        <p:blipFill>
          <a:blip r:embed="rId2" cstate="print"/>
          <a:stretch>
            <a:fillRect/>
          </a:stretch>
        </p:blipFill>
        <p:spPr bwMode="auto">
          <a:xfrm>
            <a:off x="2634130" y="2199226"/>
            <a:ext cx="2450957" cy="2450957"/>
          </a:xfrm>
          <a:prstGeom prst="rect">
            <a:avLst/>
          </a:prstGeom>
          <a:noFill/>
        </p:spPr>
      </p:pic>
      <p:sp>
        <p:nvSpPr>
          <p:cNvPr id="3" name="Content Placeholder 2"/>
          <p:cNvSpPr>
            <a:spLocks noGrp="1"/>
          </p:cNvSpPr>
          <p:nvPr>
            <p:ph idx="1"/>
          </p:nvPr>
        </p:nvSpPr>
        <p:spPr>
          <a:xfrm>
            <a:off x="5957369" y="2706866"/>
            <a:ext cx="4037739" cy="3470097"/>
          </a:xfrm>
        </p:spPr>
        <p:txBody>
          <a:bodyPr>
            <a:normAutofit/>
          </a:bodyPr>
          <a:lstStyle/>
          <a:p>
            <a:r>
              <a:rPr lang="en-US" sz="1600" dirty="0"/>
              <a:t>Fault Containment</a:t>
            </a:r>
          </a:p>
          <a:p>
            <a:pPr lvl="1"/>
            <a:r>
              <a:rPr lang="en-US" sz="1600" dirty="0"/>
              <a:t>Some failure mechanisms can cause a system to fail by propagating the failure to the rest of the system.</a:t>
            </a:r>
          </a:p>
          <a:p>
            <a:pPr lvl="1"/>
            <a:r>
              <a:rPr lang="en-US" sz="1600" dirty="0"/>
              <a:t>Mechanisms that isolate a rogue transmitter or failing component to protect the system are required.</a:t>
            </a:r>
            <a:br>
              <a:rPr lang="en-US" sz="1600" dirty="0"/>
            </a:b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49696" y="785612"/>
            <a:ext cx="4494405" cy="1314853"/>
          </a:xfrm>
        </p:spPr>
        <p:txBody>
          <a:bodyPr anchor="b">
            <a:normAutofit/>
          </a:bodyPr>
          <a:lstStyle/>
          <a:p>
            <a:r>
              <a:rPr lang="en-US" sz="3500"/>
              <a:t>System Resilience</a:t>
            </a:r>
          </a:p>
        </p:txBody>
      </p:sp>
      <p:sp>
        <p:nvSpPr>
          <p:cNvPr id="3" name="Content Placeholder 2"/>
          <p:cNvSpPr>
            <a:spLocks noGrp="1"/>
          </p:cNvSpPr>
          <p:nvPr>
            <p:ph idx="1"/>
          </p:nvPr>
        </p:nvSpPr>
        <p:spPr>
          <a:xfrm>
            <a:off x="5315219" y="2743937"/>
            <a:ext cx="4610305" cy="3108424"/>
          </a:xfrm>
        </p:spPr>
        <p:txBody>
          <a:bodyPr>
            <a:normAutofit/>
          </a:bodyPr>
          <a:lstStyle/>
          <a:p>
            <a:r>
              <a:rPr lang="en-US" sz="1300"/>
              <a:t>What is resilience ?</a:t>
            </a:r>
          </a:p>
          <a:p>
            <a:pPr lvl="1"/>
            <a:r>
              <a:rPr lang="en-US" sz="1300"/>
              <a:t>Resilience is the ability to provide and maintain an acceptable level of service in the face of faults and challenges to normal operation.</a:t>
            </a:r>
          </a:p>
          <a:p>
            <a:pPr lvl="1"/>
            <a:r>
              <a:rPr lang="en-US" sz="1300"/>
              <a:t>Resiliency pertains to the system's ability to return to its original state after encountering trouble. In other words, if a risk event knocks a system offline, a highly resilient system will return back to work and function as planned as soon as possible. </a:t>
            </a:r>
            <a:br>
              <a:rPr lang="en-US" sz="1300"/>
            </a:br>
            <a:endParaRPr lang="en-US" sz="1300"/>
          </a:p>
          <a:p>
            <a:r>
              <a:rPr lang="en-US" sz="1300"/>
              <a:t>Some risk events</a:t>
            </a:r>
          </a:p>
          <a:p>
            <a:pPr lvl="1"/>
            <a:r>
              <a:rPr lang="en-US" sz="1300"/>
              <a:t>If power is lost at a plant for two days, can our system recover ?</a:t>
            </a:r>
          </a:p>
          <a:p>
            <a:pPr lvl="1"/>
            <a:r>
              <a:rPr lang="en-US" sz="1300"/>
              <a:t>If a key service is lost because a database corruption, can the business recover ?</a:t>
            </a:r>
          </a:p>
        </p:txBody>
      </p:sp>
      <p:sp>
        <p:nvSpPr>
          <p:cNvPr id="4102" name="Rectangle 72">
            <a:extLst>
              <a:ext uri="{FF2B5EF4-FFF2-40B4-BE49-F238E27FC236}">
                <a16:creationId xmlns:a16="http://schemas.microsoft.com/office/drawing/2014/main" id="{85EE8969-963B-4684-B457-EC3E23FEE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
            <a:ext cx="3490721" cy="6861717"/>
          </a:xfrm>
          <a:prstGeom prst="rect">
            <a:avLst/>
          </a:prstGeom>
          <a:solidFill>
            <a:srgbClr val="6B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E7E6E6"/>
              </a:solidFill>
              <a:latin typeface="Calibri" panose="020F0502020204030204"/>
            </a:endParaRPr>
          </a:p>
        </p:txBody>
      </p:sp>
      <p:sp>
        <p:nvSpPr>
          <p:cNvPr id="4103" name="Rounded Rectangle 13">
            <a:extLst>
              <a:ext uri="{FF2B5EF4-FFF2-40B4-BE49-F238E27FC236}">
                <a16:creationId xmlns:a16="http://schemas.microsoft.com/office/drawing/2014/main" id="{FF6CD192-AEC2-4532-8B04-F02223764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0492" y="986164"/>
            <a:ext cx="2530451" cy="4358546"/>
          </a:xfrm>
          <a:prstGeom prst="roundRect">
            <a:avLst>
              <a:gd name="adj" fmla="val 2462"/>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a:solidFill>
                <a:prstClr val="white"/>
              </a:solidFill>
              <a:latin typeface="Calibri" panose="020F0502020204030204"/>
            </a:endParaRPr>
          </a:p>
        </p:txBody>
      </p:sp>
      <p:pic>
        <p:nvPicPr>
          <p:cNvPr id="4100" name="Picture 4"/>
          <p:cNvPicPr>
            <a:picLocks noChangeAspect="1" noChangeArrowheads="1"/>
          </p:cNvPicPr>
          <p:nvPr/>
        </p:nvPicPr>
        <p:blipFill>
          <a:blip r:embed="rId2" cstate="print"/>
          <a:stretch>
            <a:fillRect/>
          </a:stretch>
        </p:blipFill>
        <p:spPr bwMode="auto">
          <a:xfrm>
            <a:off x="2266477" y="2184303"/>
            <a:ext cx="2009806" cy="2009806"/>
          </a:xfrm>
          <a:prstGeom prst="rect">
            <a:avLst/>
          </a:prstGeom>
          <a:noFill/>
        </p:spPr>
      </p:pic>
      <p:cxnSp>
        <p:nvCxnSpPr>
          <p:cNvPr id="77" name="Straight Connector 76">
            <a:extLst>
              <a:ext uri="{FF2B5EF4-FFF2-40B4-BE49-F238E27FC236}">
                <a16:creationId xmlns:a16="http://schemas.microsoft.com/office/drawing/2014/main" id="{ED22D97A-9000-40A1-A671-A23DB8BF9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40237" y="2422200"/>
            <a:ext cx="41148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Resilience</a:t>
            </a:r>
          </a:p>
        </p:txBody>
      </p:sp>
      <p:sp>
        <p:nvSpPr>
          <p:cNvPr id="3" name="Content Placeholder 2"/>
          <p:cNvSpPr>
            <a:spLocks noGrp="1"/>
          </p:cNvSpPr>
          <p:nvPr>
            <p:ph idx="1"/>
          </p:nvPr>
        </p:nvSpPr>
        <p:spPr>
          <a:xfrm>
            <a:off x="1981200" y="1524000"/>
            <a:ext cx="8305800" cy="5029200"/>
          </a:xfrm>
        </p:spPr>
        <p:txBody>
          <a:bodyPr/>
          <a:lstStyle/>
          <a:p>
            <a:r>
              <a:rPr lang="en-US" dirty="0"/>
              <a:t>Disaster Recovery</a:t>
            </a:r>
          </a:p>
          <a:p>
            <a:pPr lvl="1"/>
            <a:r>
              <a:rPr lang="en-US" dirty="0"/>
              <a:t>Disaster recovery is the process, policies and procedures related to preparing for recovery or continuation of technology infrastructure critical to an organization after a natural or human-induced disaster.</a:t>
            </a:r>
            <a:br>
              <a:rPr lang="en-US" dirty="0"/>
            </a:br>
            <a:endParaRPr lang="en-US" dirty="0"/>
          </a:p>
          <a:p>
            <a:r>
              <a:rPr lang="en-US" dirty="0"/>
              <a:t>Some common strategies :</a:t>
            </a:r>
          </a:p>
          <a:p>
            <a:pPr lvl="1"/>
            <a:r>
              <a:rPr lang="en-US" dirty="0"/>
              <a:t>Backup</a:t>
            </a:r>
          </a:p>
          <a:p>
            <a:pPr lvl="2"/>
            <a:r>
              <a:rPr lang="en-US" dirty="0"/>
              <a:t>Make data off-site at regular interval</a:t>
            </a:r>
          </a:p>
          <a:p>
            <a:pPr lvl="2"/>
            <a:r>
              <a:rPr lang="en-US" dirty="0"/>
              <a:t>Replicate data to an off-site location</a:t>
            </a:r>
          </a:p>
          <a:p>
            <a:pPr lvl="2"/>
            <a:r>
              <a:rPr lang="en-US" dirty="0"/>
              <a:t>Replicate whole system</a:t>
            </a:r>
          </a:p>
          <a:p>
            <a:pPr lvl="1"/>
            <a:r>
              <a:rPr lang="en-US" dirty="0"/>
              <a:t>Preparing</a:t>
            </a:r>
          </a:p>
          <a:p>
            <a:pPr lvl="2"/>
            <a:r>
              <a:rPr lang="en-US" dirty="0"/>
              <a:t>Local mirror systems</a:t>
            </a:r>
          </a:p>
          <a:p>
            <a:pPr lvl="2"/>
            <a:r>
              <a:rPr lang="en-US" dirty="0"/>
              <a:t>Uninterruptible Power Supply (UPS)</a:t>
            </a:r>
          </a:p>
        </p:txBody>
      </p:sp>
      <p:pic>
        <p:nvPicPr>
          <p:cNvPr id="94212" name="Picture 4" descr="http://www.newsbiscuit.com/wp-content/uploads/2009/12/374-bandage-man.jpg"/>
          <p:cNvPicPr>
            <a:picLocks noChangeAspect="1" noChangeArrowheads="1"/>
          </p:cNvPicPr>
          <p:nvPr/>
        </p:nvPicPr>
        <p:blipFill>
          <a:blip r:embed="rId3" cstate="print"/>
          <a:srcRect/>
          <a:stretch>
            <a:fillRect/>
          </a:stretch>
        </p:blipFill>
        <p:spPr bwMode="auto">
          <a:xfrm>
            <a:off x="6867526" y="4095750"/>
            <a:ext cx="3571875" cy="2533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Security</a:t>
            </a:r>
          </a:p>
        </p:txBody>
      </p:sp>
      <p:sp>
        <p:nvSpPr>
          <p:cNvPr id="3" name="Content Placeholder 2"/>
          <p:cNvSpPr>
            <a:spLocks noGrp="1"/>
          </p:cNvSpPr>
          <p:nvPr>
            <p:ph idx="1"/>
          </p:nvPr>
        </p:nvSpPr>
        <p:spPr/>
        <p:txBody>
          <a:bodyPr/>
          <a:lstStyle/>
          <a:p>
            <a:r>
              <a:rPr lang="en-US" dirty="0"/>
              <a:t>Security issue in Cloud Computing :</a:t>
            </a:r>
          </a:p>
          <a:p>
            <a:pPr lvl="1"/>
            <a:r>
              <a:rPr lang="en-US" dirty="0"/>
              <a:t>Cloud security is an evolving sub-domain of computer security, network security, and, more broadly, information security.</a:t>
            </a:r>
          </a:p>
          <a:p>
            <a:pPr lvl="1"/>
            <a:r>
              <a:rPr lang="en-US" dirty="0"/>
              <a:t>It refers to a broad set of policies, technologies, and controls deployed to protect data, applications, and the associated infrastructure of cloud computing.</a:t>
            </a:r>
          </a:p>
        </p:txBody>
      </p:sp>
      <p:pic>
        <p:nvPicPr>
          <p:cNvPr id="5" name="Picture 4" descr="cloud_security_password_610.jpg"/>
          <p:cNvPicPr>
            <a:picLocks noChangeAspect="1"/>
          </p:cNvPicPr>
          <p:nvPr/>
        </p:nvPicPr>
        <p:blipFill>
          <a:blip r:embed="rId3" cstate="print"/>
          <a:srcRect t="14446"/>
          <a:stretch>
            <a:fillRect/>
          </a:stretch>
        </p:blipFill>
        <p:spPr>
          <a:xfrm>
            <a:off x="3877391" y="4020312"/>
            <a:ext cx="4437221" cy="2532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Security</a:t>
            </a:r>
          </a:p>
        </p:txBody>
      </p:sp>
      <p:sp>
        <p:nvSpPr>
          <p:cNvPr id="3" name="Content Placeholder 2"/>
          <p:cNvSpPr>
            <a:spLocks noGrp="1"/>
          </p:cNvSpPr>
          <p:nvPr>
            <p:ph idx="1"/>
          </p:nvPr>
        </p:nvSpPr>
        <p:spPr>
          <a:xfrm>
            <a:off x="1981200" y="1524000"/>
            <a:ext cx="7239000" cy="4876800"/>
          </a:xfrm>
        </p:spPr>
        <p:txBody>
          <a:bodyPr>
            <a:noAutofit/>
          </a:bodyPr>
          <a:lstStyle/>
          <a:p>
            <a:r>
              <a:rPr lang="en-US" dirty="0"/>
              <a:t>Important security and privacy issues :</a:t>
            </a:r>
          </a:p>
          <a:p>
            <a:pPr lvl="1"/>
            <a:r>
              <a:rPr lang="en-US" dirty="0"/>
              <a:t>Data Protection</a:t>
            </a:r>
          </a:p>
          <a:p>
            <a:pPr lvl="2"/>
            <a:r>
              <a:rPr lang="en-US" dirty="0"/>
              <a:t>To be considered protected, data from one customer must be properly segregated from that of another.</a:t>
            </a:r>
          </a:p>
          <a:p>
            <a:pPr lvl="1"/>
            <a:r>
              <a:rPr lang="en-US" dirty="0"/>
              <a:t>Identity Management</a:t>
            </a:r>
          </a:p>
          <a:p>
            <a:pPr lvl="2"/>
            <a:r>
              <a:rPr lang="en-US" dirty="0"/>
              <a:t>Every enterprise will have its own identity management system to control access to information and computing resources.</a:t>
            </a:r>
          </a:p>
          <a:p>
            <a:pPr lvl="1"/>
            <a:r>
              <a:rPr lang="en-US" dirty="0"/>
              <a:t>Application Security</a:t>
            </a:r>
          </a:p>
          <a:p>
            <a:pPr lvl="2"/>
            <a:r>
              <a:rPr lang="en-US" dirty="0"/>
              <a:t>Cloud providers should ensure that applications available as a service via the cloud are secure.</a:t>
            </a:r>
          </a:p>
          <a:p>
            <a:pPr lvl="1"/>
            <a:r>
              <a:rPr lang="en-US" dirty="0"/>
              <a:t>Privacy</a:t>
            </a:r>
          </a:p>
          <a:p>
            <a:pPr lvl="2"/>
            <a:r>
              <a:rPr lang="en-US" dirty="0"/>
              <a:t>Providers ensure that all critical data are masked and that only authorized users have access to data in its entirety.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Manageability &amp; Interoperability</a:t>
            </a:r>
          </a:p>
        </p:txBody>
      </p:sp>
      <p:pic>
        <p:nvPicPr>
          <p:cNvPr id="3074" name="Picture 2"/>
          <p:cNvPicPr>
            <a:picLocks noChangeAspect="1" noChangeArrowheads="1"/>
          </p:cNvPicPr>
          <p:nvPr/>
        </p:nvPicPr>
        <p:blipFill>
          <a:blip r:embed="rId2" cstate="print"/>
          <a:srcRect/>
          <a:stretch>
            <a:fillRect/>
          </a:stretch>
        </p:blipFill>
        <p:spPr bwMode="auto">
          <a:xfrm>
            <a:off x="8723854" y="818104"/>
            <a:ext cx="1925096" cy="1925096"/>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4" descr="C:\Users\Andy\AppData\Local\Microsoft\Windows\Temporary Internet Files\Content.IE5\VM829XVI\MPj03414180000[1].jpg"/>
          <p:cNvPicPr>
            <a:picLocks noChangeAspect="1" noChangeArrowheads="1"/>
          </p:cNvPicPr>
          <p:nvPr/>
        </p:nvPicPr>
        <p:blipFill>
          <a:blip r:embed="rId3" cstate="print"/>
          <a:srcRect t="3239"/>
          <a:stretch>
            <a:fillRect/>
          </a:stretch>
        </p:blipFill>
        <p:spPr bwMode="auto">
          <a:xfrm>
            <a:off x="2286000" y="1467742"/>
            <a:ext cx="3355848" cy="455205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4438827" y="5715000"/>
            <a:ext cx="61544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I Want Full Control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466130"/>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panose="020F0502020204030204"/>
            </a:endParaRPr>
          </a:p>
        </p:txBody>
      </p:sp>
      <p:pic>
        <p:nvPicPr>
          <p:cNvPr id="3077"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1524000" y="466130"/>
            <a:ext cx="9144000" cy="5925741"/>
          </a:xfrm>
          <a:prstGeom prst="rect">
            <a:avLst/>
          </a:prstGeom>
        </p:spPr>
      </p:pic>
      <p:sp>
        <p:nvSpPr>
          <p:cNvPr id="2" name="Title 1"/>
          <p:cNvSpPr>
            <a:spLocks noGrp="1"/>
          </p:cNvSpPr>
          <p:nvPr>
            <p:ph type="title"/>
          </p:nvPr>
        </p:nvSpPr>
        <p:spPr>
          <a:xfrm>
            <a:off x="6375603" y="641017"/>
            <a:ext cx="3733482" cy="1090538"/>
          </a:xfrm>
        </p:spPr>
        <p:txBody>
          <a:bodyPr>
            <a:normAutofit/>
          </a:bodyPr>
          <a:lstStyle/>
          <a:p>
            <a:r>
              <a:rPr lang="en-US" dirty="0">
                <a:solidFill>
                  <a:srgbClr val="000000"/>
                </a:solidFill>
              </a:rPr>
              <a:t>Manageability &amp; Interoperability</a:t>
            </a:r>
          </a:p>
        </p:txBody>
      </p:sp>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prstClr val="white"/>
              </a:solidFill>
              <a:latin typeface="Calibri" panose="020F0502020204030204"/>
            </a:endParaRPr>
          </a:p>
        </p:txBody>
      </p:sp>
      <p:pic>
        <p:nvPicPr>
          <p:cNvPr id="3074" name="Picture 2"/>
          <p:cNvPicPr>
            <a:picLocks noChangeAspect="1" noChangeArrowheads="1"/>
          </p:cNvPicPr>
          <p:nvPr/>
        </p:nvPicPr>
        <p:blipFill rotWithShape="1">
          <a:blip r:embed="rId3" cstate="print">
            <a:alphaModFix/>
          </a:blip>
          <a:srcRect l="1787" r="2671" b="1"/>
          <a:stretch/>
        </p:blipFill>
        <p:spPr bwMode="auto">
          <a:xfrm>
            <a:off x="1524020" y="1351211"/>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3" name="Content Placeholder 2"/>
          <p:cNvSpPr>
            <a:spLocks noGrp="1"/>
          </p:cNvSpPr>
          <p:nvPr>
            <p:ph idx="1"/>
          </p:nvPr>
        </p:nvSpPr>
        <p:spPr>
          <a:xfrm>
            <a:off x="6498330" y="1731556"/>
            <a:ext cx="3733184" cy="4567644"/>
          </a:xfrm>
        </p:spPr>
        <p:txBody>
          <a:bodyPr anchor="ctr">
            <a:noAutofit/>
          </a:bodyPr>
          <a:lstStyle/>
          <a:p>
            <a:r>
              <a:rPr lang="en-US" sz="1600" b="1" dirty="0">
                <a:solidFill>
                  <a:srgbClr val="000000"/>
                </a:solidFill>
              </a:rPr>
              <a:t>What is manageability ?</a:t>
            </a:r>
          </a:p>
          <a:p>
            <a:pPr lvl="1"/>
            <a:r>
              <a:rPr lang="en-US" sz="1400" dirty="0">
                <a:solidFill>
                  <a:srgbClr val="000000"/>
                </a:solidFill>
              </a:rPr>
              <a:t>It means manage entire cloud system.</a:t>
            </a:r>
          </a:p>
          <a:p>
            <a:pPr lvl="1"/>
            <a:r>
              <a:rPr lang="en-US" sz="1400" dirty="0">
                <a:solidFill>
                  <a:srgbClr val="000000"/>
                </a:solidFill>
              </a:rPr>
              <a:t>System management in Cloud Computing is much more dependent on overall network and offered service management</a:t>
            </a:r>
          </a:p>
          <a:p>
            <a:r>
              <a:rPr lang="en-US" sz="1600" b="1" dirty="0">
                <a:solidFill>
                  <a:srgbClr val="000000"/>
                </a:solidFill>
              </a:rPr>
              <a:t>What is interoperability ?</a:t>
            </a:r>
          </a:p>
          <a:p>
            <a:pPr lvl="1"/>
            <a:r>
              <a:rPr lang="en-US" sz="1400" dirty="0">
                <a:solidFill>
                  <a:srgbClr val="000000"/>
                </a:solidFill>
              </a:rPr>
              <a:t>Interoperability is a property of a product or system to work with other products or systems, present or future, without any restricted access or implementation. </a:t>
            </a:r>
          </a:p>
          <a:p>
            <a:r>
              <a:rPr lang="en-US" sz="1600" b="1" dirty="0">
                <a:solidFill>
                  <a:srgbClr val="000000"/>
                </a:solidFill>
              </a:rPr>
              <a:t>But how to achieve these properties ?</a:t>
            </a:r>
          </a:p>
          <a:p>
            <a:pPr lvl="1"/>
            <a:r>
              <a:rPr lang="en-US" sz="1400" dirty="0">
                <a:solidFill>
                  <a:srgbClr val="000000"/>
                </a:solidFill>
              </a:rPr>
              <a:t>System control automation</a:t>
            </a:r>
          </a:p>
          <a:p>
            <a:pPr lvl="1"/>
            <a:r>
              <a:rPr lang="en-US" sz="1400" dirty="0">
                <a:solidFill>
                  <a:srgbClr val="000000"/>
                </a:solidFill>
              </a:rPr>
              <a:t>System state monitoring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44091"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589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812029" y="365126"/>
            <a:ext cx="5373370" cy="1325563"/>
          </a:xfrm>
        </p:spPr>
        <p:txBody>
          <a:bodyPr>
            <a:normAutofit/>
          </a:bodyPr>
          <a:lstStyle/>
          <a:p>
            <a:r>
              <a:rPr lang="en-US"/>
              <a:t>Control Automation</a:t>
            </a:r>
          </a:p>
        </p:txBody>
      </p:sp>
      <p:pic>
        <p:nvPicPr>
          <p:cNvPr id="3074" name="Picture 2"/>
          <p:cNvPicPr>
            <a:picLocks noChangeAspect="1" noChangeArrowheads="1"/>
          </p:cNvPicPr>
          <p:nvPr/>
        </p:nvPicPr>
        <p:blipFill>
          <a:blip r:embed="rId2" cstate="print"/>
          <a:stretch>
            <a:fillRect/>
          </a:stretch>
        </p:blipFill>
        <p:spPr bwMode="auto">
          <a:xfrm>
            <a:off x="1884046" y="2144027"/>
            <a:ext cx="2569467" cy="2569467"/>
          </a:xfrm>
          <a:prstGeom prst="rect">
            <a:avLst/>
          </a:prstGeom>
          <a:noFill/>
        </p:spPr>
      </p:pic>
      <p:sp>
        <p:nvSpPr>
          <p:cNvPr id="3" name="Content Placeholder 2"/>
          <p:cNvSpPr>
            <a:spLocks noGrp="1"/>
          </p:cNvSpPr>
          <p:nvPr>
            <p:ph idx="1"/>
          </p:nvPr>
        </p:nvSpPr>
        <p:spPr>
          <a:xfrm>
            <a:off x="4814637" y="2022602"/>
            <a:ext cx="5370763" cy="4154361"/>
          </a:xfrm>
        </p:spPr>
        <p:txBody>
          <a:bodyPr>
            <a:normAutofit fontScale="92500" lnSpcReduction="20000"/>
          </a:bodyPr>
          <a:lstStyle/>
          <a:p>
            <a:pPr algn="just"/>
            <a:r>
              <a:rPr lang="en-US" sz="2400" dirty="0"/>
              <a:t>What is Autonomic Computing ?</a:t>
            </a:r>
          </a:p>
          <a:p>
            <a:pPr lvl="1" algn="just"/>
            <a:r>
              <a:rPr lang="en-SG" sz="2400" b="0" i="0" dirty="0">
                <a:effectLst/>
                <a:latin typeface="Arial" panose="020B0604020202020204" pitchFamily="34" charset="0"/>
              </a:rPr>
              <a:t>An autonomic computing system would control the functioning of computer applications and systems without input from the user, in the same way that the autonomic nervous system regulates body systems without conscious input from the individual.</a:t>
            </a:r>
          </a:p>
          <a:p>
            <a:pPr lvl="1" algn="just"/>
            <a:r>
              <a:rPr lang="en-SG" sz="2400" b="0" i="0" dirty="0">
                <a:effectLst/>
                <a:latin typeface="Arial" panose="020B0604020202020204" pitchFamily="34" charset="0"/>
              </a:rPr>
              <a:t> The goal of autonomic computing is to create systems that run themselves, capable of high-level functioning while keeping the system's complexity invisible to the user.</a:t>
            </a:r>
            <a:endParaRPr lang="en-US" sz="24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1B5C-18B8-41BB-8533-25AFBAB1FA07}"/>
              </a:ext>
            </a:extLst>
          </p:cNvPr>
          <p:cNvSpPr>
            <a:spLocks noGrp="1"/>
          </p:cNvSpPr>
          <p:nvPr>
            <p:ph type="title"/>
          </p:nvPr>
        </p:nvSpPr>
        <p:spPr/>
        <p:txBody>
          <a:bodyPr/>
          <a:lstStyle/>
          <a:p>
            <a:r>
              <a:rPr lang="en-US" dirty="0">
                <a:solidFill>
                  <a:srgbClr val="FF0000"/>
                </a:solidFill>
              </a:rPr>
              <a:t>Grid vs Cloud</a:t>
            </a:r>
          </a:p>
        </p:txBody>
      </p:sp>
      <p:sp>
        <p:nvSpPr>
          <p:cNvPr id="4" name="Slide Number Placeholder 3">
            <a:extLst>
              <a:ext uri="{FF2B5EF4-FFF2-40B4-BE49-F238E27FC236}">
                <a16:creationId xmlns:a16="http://schemas.microsoft.com/office/drawing/2014/main" id="{55CDB91C-2709-4567-8B3C-DEED83D9B379}"/>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4</a:t>
            </a:fld>
            <a:endParaRPr lang="en-US" dirty="0">
              <a:solidFill>
                <a:prstClr val="black">
                  <a:tint val="75000"/>
                </a:prstClr>
              </a:solidFill>
              <a:latin typeface="Calibri" panose="020F0502020204030204"/>
            </a:endParaRPr>
          </a:p>
        </p:txBody>
      </p:sp>
      <p:pic>
        <p:nvPicPr>
          <p:cNvPr id="7" name="Picture 2" descr="Grid Computing Vs Cloud Computing - Top 13 Factors of Difference - DataFlair">
            <a:extLst>
              <a:ext uri="{FF2B5EF4-FFF2-40B4-BE49-F238E27FC236}">
                <a16:creationId xmlns:a16="http://schemas.microsoft.com/office/drawing/2014/main" id="{E5D64A2F-3925-474D-A70E-CC8498B3528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665" t="11388" r="6070" b="1214"/>
          <a:stretch/>
        </p:blipFill>
        <p:spPr bwMode="auto">
          <a:xfrm>
            <a:off x="2152650" y="1910504"/>
            <a:ext cx="7886700" cy="418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54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Functional Areas of Control Automation</a:t>
            </a:r>
          </a:p>
        </p:txBody>
      </p:sp>
      <p:sp>
        <p:nvSpPr>
          <p:cNvPr id="3" name="Content Placeholder 2"/>
          <p:cNvSpPr>
            <a:spLocks noGrp="1"/>
          </p:cNvSpPr>
          <p:nvPr>
            <p:ph idx="1"/>
          </p:nvPr>
        </p:nvSpPr>
        <p:spPr>
          <a:xfrm>
            <a:off x="1981200" y="1600201"/>
            <a:ext cx="8229600" cy="4525963"/>
          </a:xfrm>
        </p:spPr>
        <p:txBody>
          <a:bodyPr>
            <a:normAutofit/>
          </a:bodyPr>
          <a:lstStyle/>
          <a:p>
            <a:r>
              <a:rPr lang="en-US" dirty="0"/>
              <a:t>Four functional areas :</a:t>
            </a:r>
          </a:p>
          <a:p>
            <a:pPr lvl="1"/>
            <a:r>
              <a:rPr lang="en-US" dirty="0"/>
              <a:t>Self-Configuration</a:t>
            </a:r>
          </a:p>
          <a:p>
            <a:pPr lvl="2"/>
            <a:r>
              <a:rPr lang="en-US" dirty="0"/>
              <a:t>Automatic configuration of components.</a:t>
            </a:r>
          </a:p>
          <a:p>
            <a:pPr lvl="1"/>
            <a:r>
              <a:rPr lang="en-US" dirty="0"/>
              <a:t>Self-Healing</a:t>
            </a:r>
          </a:p>
          <a:p>
            <a:pPr lvl="2"/>
            <a:r>
              <a:rPr lang="en-US" dirty="0"/>
              <a:t>Automatic discovery, and correction of faults.</a:t>
            </a:r>
          </a:p>
          <a:p>
            <a:pPr lvl="1"/>
            <a:r>
              <a:rPr lang="en-US" dirty="0"/>
              <a:t>Self-Optimization</a:t>
            </a:r>
          </a:p>
          <a:p>
            <a:pPr lvl="2"/>
            <a:r>
              <a:rPr lang="en-US" dirty="0"/>
              <a:t>Automatic monitoring and control of resources to ensure the optimal functioning with respect to the defined requirements.</a:t>
            </a:r>
          </a:p>
          <a:p>
            <a:pPr lvl="1"/>
            <a:r>
              <a:rPr lang="en-US" dirty="0"/>
              <a:t>Self-Protection</a:t>
            </a:r>
          </a:p>
          <a:p>
            <a:pPr lvl="2"/>
            <a:r>
              <a:rPr lang="en-US" dirty="0"/>
              <a:t>Proactive identification and protection from arbitrary attacks.</a:t>
            </a:r>
          </a:p>
        </p:txBody>
      </p:sp>
      <p:pic>
        <p:nvPicPr>
          <p:cNvPr id="3074" name="Picture 2"/>
          <p:cNvPicPr>
            <a:picLocks noChangeAspect="1" noChangeArrowheads="1"/>
          </p:cNvPicPr>
          <p:nvPr/>
        </p:nvPicPr>
        <p:blipFill>
          <a:blip r:embed="rId2" cstate="print"/>
          <a:srcRect/>
          <a:stretch>
            <a:fillRect/>
          </a:stretch>
        </p:blipFill>
        <p:spPr bwMode="auto">
          <a:xfrm>
            <a:off x="7493000" y="731837"/>
            <a:ext cx="2546350" cy="25463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normAutofit/>
          </a:bodyPr>
          <a:lstStyle/>
          <a:p>
            <a:r>
              <a:rPr lang="en-US" sz="4000" dirty="0"/>
              <a:t>System Monitoring</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What is system monitor ?</a:t>
            </a:r>
          </a:p>
          <a:p>
            <a:pPr lvl="1"/>
            <a:r>
              <a:rPr lang="en-US" dirty="0"/>
              <a:t>A System Monitor in systems engineering is a process within a distributed system for collecting and storing state data.</a:t>
            </a:r>
            <a:br>
              <a:rPr lang="en-US" dirty="0"/>
            </a:br>
            <a:endParaRPr lang="en-US" dirty="0"/>
          </a:p>
          <a:p>
            <a:r>
              <a:rPr lang="en-US" dirty="0"/>
              <a:t>What should be monitored in the Cloud ?</a:t>
            </a:r>
          </a:p>
          <a:p>
            <a:pPr lvl="1"/>
            <a:r>
              <a:rPr lang="en-US" dirty="0"/>
              <a:t>Physical and virtual hardware state</a:t>
            </a:r>
          </a:p>
          <a:p>
            <a:pPr lvl="1"/>
            <a:r>
              <a:rPr lang="en-US" dirty="0"/>
              <a:t>Resource performance metrics</a:t>
            </a:r>
          </a:p>
          <a:p>
            <a:pPr lvl="1"/>
            <a:r>
              <a:rPr lang="en-US" dirty="0"/>
              <a:t>Network access patterns</a:t>
            </a:r>
          </a:p>
          <a:p>
            <a:pPr lvl="1"/>
            <a:r>
              <a:rPr lang="en-US" dirty="0"/>
              <a:t>System logs</a:t>
            </a:r>
            <a:br>
              <a:rPr lang="en-US" dirty="0"/>
            </a:br>
            <a:endParaRPr lang="en-US" dirty="0"/>
          </a:p>
          <a:p>
            <a:pPr lvl="1"/>
            <a:r>
              <a:rPr lang="en-US" dirty="0">
                <a:solidFill>
                  <a:srgbClr val="FF0000"/>
                </a:solidFill>
              </a:rPr>
              <a:t>Billing system</a:t>
            </a: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98306" name="Picture 2" descr="http://farm1.static.flickr.com/1/3035796_37df2c6d12.jpg"/>
          <p:cNvPicPr>
            <a:picLocks noChangeAspect="1" noChangeArrowheads="1"/>
          </p:cNvPicPr>
          <p:nvPr/>
        </p:nvPicPr>
        <p:blipFill>
          <a:blip r:embed="rId3" cstate="print"/>
          <a:srcRect/>
          <a:stretch>
            <a:fillRect/>
          </a:stretch>
        </p:blipFill>
        <p:spPr bwMode="auto">
          <a:xfrm>
            <a:off x="6781800" y="3962400"/>
            <a:ext cx="36576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normAutofit/>
          </a:bodyPr>
          <a:lstStyle/>
          <a:p>
            <a:r>
              <a:rPr lang="en-US" sz="4000" dirty="0"/>
              <a:t>Billing System</a:t>
            </a:r>
          </a:p>
        </p:txBody>
      </p:sp>
      <p:sp>
        <p:nvSpPr>
          <p:cNvPr id="3" name="Content Placeholder 2"/>
          <p:cNvSpPr>
            <a:spLocks noGrp="1"/>
          </p:cNvSpPr>
          <p:nvPr>
            <p:ph idx="1"/>
          </p:nvPr>
        </p:nvSpPr>
        <p:spPr>
          <a:xfrm>
            <a:off x="1981200" y="1600200"/>
            <a:ext cx="8229600" cy="4800600"/>
          </a:xfrm>
        </p:spPr>
        <p:txBody>
          <a:bodyPr>
            <a:noAutofit/>
          </a:bodyPr>
          <a:lstStyle/>
          <a:p>
            <a:r>
              <a:rPr lang="en-US" dirty="0"/>
              <a:t>Billing System in Cloud</a:t>
            </a:r>
          </a:p>
          <a:p>
            <a:pPr lvl="1"/>
            <a:r>
              <a:rPr lang="en-US" dirty="0"/>
              <a:t>Users pay as many as they used.</a:t>
            </a:r>
          </a:p>
          <a:p>
            <a:pPr lvl="1"/>
            <a:r>
              <a:rPr lang="en-US" dirty="0"/>
              <a:t>Cloud provider must first determine the list of service usage price.</a:t>
            </a:r>
          </a:p>
          <a:p>
            <a:pPr lvl="1"/>
            <a:r>
              <a:rPr lang="en-US" dirty="0"/>
              <a:t>Cloud provider have to record the resource or service usage of each user, and then charge users by these records.</a:t>
            </a:r>
          </a:p>
          <a:p>
            <a:r>
              <a:rPr lang="en-US" dirty="0"/>
              <a:t>How can cloud provider know users’ usage ?</a:t>
            </a:r>
          </a:p>
          <a:p>
            <a:pPr lvl="1"/>
            <a:r>
              <a:rPr lang="en-US" dirty="0"/>
              <a:t>Get those information by means of monitoring system.</a:t>
            </a:r>
          </a:p>
          <a:p>
            <a:pPr lvl="1"/>
            <a:r>
              <a:rPr lang="en-US" dirty="0"/>
              <a:t>Automatically calculate the total</a:t>
            </a:r>
            <a:br>
              <a:rPr lang="en-US" dirty="0"/>
            </a:br>
            <a:r>
              <a:rPr lang="en-US" dirty="0"/>
              <a:t>amount of money which user</a:t>
            </a:r>
            <a:br>
              <a:rPr lang="en-US" dirty="0"/>
            </a:br>
            <a:r>
              <a:rPr lang="en-US" dirty="0"/>
              <a:t>should pay. </a:t>
            </a:r>
          </a:p>
          <a:p>
            <a:pPr lvl="1"/>
            <a:r>
              <a:rPr lang="en-US" dirty="0"/>
              <a:t>And automatically</a:t>
            </a:r>
            <a:br>
              <a:rPr lang="en-US" dirty="0"/>
            </a:br>
            <a:r>
              <a:rPr lang="en-US" dirty="0"/>
              <a:t>request money from use’s banking</a:t>
            </a:r>
            <a:br>
              <a:rPr lang="en-US" dirty="0"/>
            </a:br>
            <a:r>
              <a:rPr lang="en-US" dirty="0"/>
              <a:t>account.</a:t>
            </a: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101378" name="Picture 2" descr="http://www.pmtechweb.com/images/billing.png"/>
          <p:cNvPicPr>
            <a:picLocks noChangeAspect="1" noChangeArrowheads="1"/>
          </p:cNvPicPr>
          <p:nvPr/>
        </p:nvPicPr>
        <p:blipFill>
          <a:blip r:embed="rId3" cstate="print"/>
          <a:srcRect b="11765"/>
          <a:stretch>
            <a:fillRect/>
          </a:stretch>
        </p:blipFill>
        <p:spPr bwMode="auto">
          <a:xfrm>
            <a:off x="7010400" y="4385982"/>
            <a:ext cx="3505200" cy="2319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Optimization</a:t>
            </a:r>
          </a:p>
        </p:txBody>
      </p:sp>
      <p:pic>
        <p:nvPicPr>
          <p:cNvPr id="5122" name="Picture 2"/>
          <p:cNvPicPr>
            <a:picLocks noChangeAspect="1" noChangeArrowheads="1"/>
          </p:cNvPicPr>
          <p:nvPr/>
        </p:nvPicPr>
        <p:blipFill>
          <a:blip r:embed="rId2" cstate="print"/>
          <a:srcRect/>
          <a:stretch>
            <a:fillRect/>
          </a:stretch>
        </p:blipFill>
        <p:spPr bwMode="auto">
          <a:xfrm>
            <a:off x="8102600" y="412910"/>
            <a:ext cx="2226733" cy="2226733"/>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170" name="Picture 2" descr="http://capernaumfoundation.org/images/Upward_Arrow.jpg"/>
          <p:cNvPicPr>
            <a:picLocks noChangeAspect="1" noChangeArrowheads="1"/>
          </p:cNvPicPr>
          <p:nvPr/>
        </p:nvPicPr>
        <p:blipFill>
          <a:blip r:embed="rId3" cstate="print"/>
          <a:srcRect/>
          <a:stretch>
            <a:fillRect/>
          </a:stretch>
        </p:blipFill>
        <p:spPr bwMode="auto">
          <a:xfrm>
            <a:off x="2286000" y="1695450"/>
            <a:ext cx="5054600" cy="37909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5095438" y="4417874"/>
            <a:ext cx="5343962"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High Performance</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Improvement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44091"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589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812029" y="365126"/>
            <a:ext cx="5373370" cy="1325563"/>
          </a:xfrm>
        </p:spPr>
        <p:txBody>
          <a:bodyPr>
            <a:normAutofit/>
          </a:bodyPr>
          <a:lstStyle/>
          <a:p>
            <a:r>
              <a:rPr lang="en-US"/>
              <a:t>Performance &amp; Optimization</a:t>
            </a:r>
          </a:p>
        </p:txBody>
      </p:sp>
      <p:pic>
        <p:nvPicPr>
          <p:cNvPr id="5122" name="Picture 2"/>
          <p:cNvPicPr>
            <a:picLocks noChangeAspect="1" noChangeArrowheads="1"/>
          </p:cNvPicPr>
          <p:nvPr/>
        </p:nvPicPr>
        <p:blipFill>
          <a:blip r:embed="rId2" cstate="print"/>
          <a:stretch>
            <a:fillRect/>
          </a:stretch>
        </p:blipFill>
        <p:spPr bwMode="auto">
          <a:xfrm>
            <a:off x="1884046" y="2144027"/>
            <a:ext cx="2569467" cy="2569467"/>
          </a:xfrm>
          <a:prstGeom prst="rect">
            <a:avLst/>
          </a:prstGeom>
          <a:noFill/>
        </p:spPr>
      </p:pic>
      <p:sp>
        <p:nvSpPr>
          <p:cNvPr id="3" name="Content Placeholder 2"/>
          <p:cNvSpPr>
            <a:spLocks noGrp="1"/>
          </p:cNvSpPr>
          <p:nvPr>
            <p:ph idx="1"/>
          </p:nvPr>
        </p:nvSpPr>
        <p:spPr>
          <a:xfrm>
            <a:off x="4814637" y="2022602"/>
            <a:ext cx="5370763" cy="4154361"/>
          </a:xfrm>
        </p:spPr>
        <p:txBody>
          <a:bodyPr>
            <a:normAutofit/>
          </a:bodyPr>
          <a:lstStyle/>
          <a:p>
            <a:r>
              <a:rPr lang="en-US" sz="1700" dirty="0"/>
              <a:t>Performance guarantees ??</a:t>
            </a:r>
          </a:p>
          <a:p>
            <a:pPr lvl="1"/>
            <a:r>
              <a:rPr lang="en-US" sz="1700" dirty="0"/>
              <a:t>As the cloud computing uses high </a:t>
            </a:r>
            <a:r>
              <a:rPr lang="en-US" sz="1700"/>
              <a:t>computing resources, application performance should be guaranteed.</a:t>
            </a:r>
          </a:p>
          <a:p>
            <a:pPr lvl="1"/>
            <a:r>
              <a:rPr lang="en-US" sz="1700" dirty="0"/>
              <a:t>Cloud providers make use of powerful infrastructure or other underlining resources to build up a highly performed and highly optimized environment, and then deliver the complete services to cloud users.</a:t>
            </a:r>
            <a:br>
              <a:rPr lang="en-US" sz="1700" dirty="0"/>
            </a:br>
            <a:endParaRPr lang="en-US" sz="1700" dirty="0"/>
          </a:p>
          <a:p>
            <a:r>
              <a:rPr lang="en-US" sz="1700" dirty="0"/>
              <a:t>But how to achieve this property ?</a:t>
            </a:r>
          </a:p>
          <a:p>
            <a:pPr lvl="1"/>
            <a:r>
              <a:rPr lang="en-US" sz="1700" dirty="0"/>
              <a:t>Parallel computing</a:t>
            </a:r>
          </a:p>
          <a:p>
            <a:pPr lvl="1"/>
            <a:r>
              <a:rPr lang="en-US" sz="1700" dirty="0"/>
              <a:t>Load balancing</a:t>
            </a:r>
          </a:p>
          <a:p>
            <a:pPr lvl="1"/>
            <a:r>
              <a:rPr lang="en-US" sz="1700" dirty="0"/>
              <a:t>Job scheduling</a:t>
            </a:r>
          </a:p>
        </p:txBody>
      </p:sp>
    </p:spTree>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44091"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589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812029" y="365126"/>
            <a:ext cx="5373370" cy="1325563"/>
          </a:xfrm>
        </p:spPr>
        <p:txBody>
          <a:bodyPr>
            <a:normAutofit/>
          </a:bodyPr>
          <a:lstStyle/>
          <a:p>
            <a:r>
              <a:rPr lang="en-US"/>
              <a:t>Parallel Processing</a:t>
            </a:r>
          </a:p>
        </p:txBody>
      </p:sp>
      <p:pic>
        <p:nvPicPr>
          <p:cNvPr id="5122" name="Picture 2"/>
          <p:cNvPicPr>
            <a:picLocks noChangeAspect="1" noChangeArrowheads="1"/>
          </p:cNvPicPr>
          <p:nvPr/>
        </p:nvPicPr>
        <p:blipFill>
          <a:blip r:embed="rId2" cstate="print"/>
          <a:stretch>
            <a:fillRect/>
          </a:stretch>
        </p:blipFill>
        <p:spPr bwMode="auto">
          <a:xfrm>
            <a:off x="1884046" y="2144027"/>
            <a:ext cx="2569467" cy="2569467"/>
          </a:xfrm>
          <a:prstGeom prst="rect">
            <a:avLst/>
          </a:prstGeom>
          <a:noFill/>
        </p:spPr>
      </p:pic>
      <p:sp>
        <p:nvSpPr>
          <p:cNvPr id="3" name="Content Placeholder 2"/>
          <p:cNvSpPr>
            <a:spLocks noGrp="1"/>
          </p:cNvSpPr>
          <p:nvPr>
            <p:ph idx="1"/>
          </p:nvPr>
        </p:nvSpPr>
        <p:spPr>
          <a:xfrm>
            <a:off x="4814637" y="2022602"/>
            <a:ext cx="5370763" cy="4154361"/>
          </a:xfrm>
        </p:spPr>
        <p:txBody>
          <a:bodyPr>
            <a:normAutofit/>
          </a:bodyPr>
          <a:lstStyle/>
          <a:p>
            <a:r>
              <a:rPr lang="en-US" sz="1700"/>
              <a:t>Parallel Processing</a:t>
            </a:r>
          </a:p>
          <a:p>
            <a:pPr lvl="1"/>
            <a:r>
              <a:rPr lang="en-US" sz="1700"/>
              <a:t>Parallel processing is a form of computation in which many calculations are carried out simultaneously, operating on the principle that large problems can often be divided into smaller ones, which are then solved concurrently.</a:t>
            </a:r>
            <a:br>
              <a:rPr lang="en-US" sz="1700"/>
            </a:br>
            <a:endParaRPr lang="en-US" sz="1700"/>
          </a:p>
          <a:p>
            <a:r>
              <a:rPr lang="en-US" sz="1700"/>
              <a:t>Parallelism in different levels :</a:t>
            </a:r>
          </a:p>
          <a:p>
            <a:pPr lvl="1"/>
            <a:r>
              <a:rPr lang="en-US" sz="1700"/>
              <a:t>Bit level parallelism</a:t>
            </a:r>
          </a:p>
          <a:p>
            <a:pPr lvl="1"/>
            <a:r>
              <a:rPr lang="en-US" sz="1700"/>
              <a:t>Instruction level parallelism</a:t>
            </a:r>
          </a:p>
          <a:p>
            <a:pPr lvl="1"/>
            <a:r>
              <a:rPr lang="en-US" sz="1700"/>
              <a:t>Data level parallelism</a:t>
            </a:r>
          </a:p>
          <a:p>
            <a:pPr lvl="1"/>
            <a:r>
              <a:rPr lang="en-US" sz="1700"/>
              <a:t>Task level parallelism</a:t>
            </a:r>
          </a:p>
        </p:txBody>
      </p:sp>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5014722" y="478233"/>
            <a:ext cx="527559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5497321" y="1053711"/>
            <a:ext cx="4229246" cy="1424446"/>
          </a:xfrm>
        </p:spPr>
        <p:txBody>
          <a:bodyPr>
            <a:normAutofit/>
          </a:bodyPr>
          <a:lstStyle/>
          <a:p>
            <a:r>
              <a:rPr lang="en-US">
                <a:solidFill>
                  <a:srgbClr val="FFFFFF"/>
                </a:solidFill>
              </a:rPr>
              <a:t>Parallel Processing</a:t>
            </a:r>
          </a:p>
        </p:txBody>
      </p:sp>
      <p:pic>
        <p:nvPicPr>
          <p:cNvPr id="104450" name="Picture 2" descr="http://www.engadget.com/media/2007/08/8-11-07-warhawk-servers.jpg"/>
          <p:cNvPicPr>
            <a:picLocks noChangeAspect="1" noChangeArrowheads="1"/>
          </p:cNvPicPr>
          <p:nvPr/>
        </p:nvPicPr>
        <p:blipFill>
          <a:blip r:embed="rId2" cstate="print"/>
          <a:srcRect b="4972"/>
          <a:stretch>
            <a:fillRect/>
          </a:stretch>
        </p:blipFill>
        <p:spPr bwMode="auto">
          <a:xfrm>
            <a:off x="1893757" y="478232"/>
            <a:ext cx="2730363" cy="278990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74" name="Straight Connector 7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6574" y="2639023"/>
            <a:ext cx="342183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cstate="print"/>
          <a:stretch>
            <a:fillRect/>
          </a:stretch>
        </p:blipFill>
        <p:spPr bwMode="auto">
          <a:xfrm>
            <a:off x="1885414" y="3610803"/>
            <a:ext cx="2747048" cy="2747048"/>
          </a:xfrm>
          <a:prstGeom prst="rect">
            <a:avLst/>
          </a:prstGeom>
          <a:noFill/>
        </p:spPr>
      </p:pic>
      <p:sp>
        <p:nvSpPr>
          <p:cNvPr id="3" name="Content Placeholder 2"/>
          <p:cNvSpPr>
            <a:spLocks noGrp="1"/>
          </p:cNvSpPr>
          <p:nvPr>
            <p:ph idx="1"/>
          </p:nvPr>
        </p:nvSpPr>
        <p:spPr>
          <a:xfrm>
            <a:off x="5497321" y="2799890"/>
            <a:ext cx="4310390" cy="2987543"/>
          </a:xfrm>
        </p:spPr>
        <p:txBody>
          <a:bodyPr anchor="t">
            <a:normAutofit/>
          </a:bodyPr>
          <a:lstStyle/>
          <a:p>
            <a:r>
              <a:rPr lang="en-US" sz="1500">
                <a:solidFill>
                  <a:srgbClr val="FFFFFF"/>
                </a:solidFill>
              </a:rPr>
              <a:t>Hardware approaches</a:t>
            </a:r>
          </a:p>
          <a:p>
            <a:pPr lvl="1"/>
            <a:r>
              <a:rPr lang="en-US" sz="1500">
                <a:solidFill>
                  <a:srgbClr val="FFFFFF"/>
                </a:solidFill>
              </a:rPr>
              <a:t>Multi-core computer</a:t>
            </a:r>
          </a:p>
          <a:p>
            <a:pPr lvl="1"/>
            <a:r>
              <a:rPr lang="en-US" sz="1500">
                <a:solidFill>
                  <a:srgbClr val="FFFFFF"/>
                </a:solidFill>
              </a:rPr>
              <a:t>Symmetric multi-processor</a:t>
            </a:r>
          </a:p>
          <a:p>
            <a:pPr lvl="1"/>
            <a:r>
              <a:rPr lang="en-US" sz="1500">
                <a:solidFill>
                  <a:srgbClr val="FFFFFF"/>
                </a:solidFill>
              </a:rPr>
              <a:t>General purpose graphic processing unit</a:t>
            </a:r>
          </a:p>
          <a:p>
            <a:pPr lvl="1"/>
            <a:r>
              <a:rPr lang="en-US" sz="1500">
                <a:solidFill>
                  <a:srgbClr val="FFFFFF"/>
                </a:solidFill>
              </a:rPr>
              <a:t>Vector processor</a:t>
            </a:r>
          </a:p>
          <a:p>
            <a:pPr lvl="1"/>
            <a:r>
              <a:rPr lang="en-US" sz="1500">
                <a:solidFill>
                  <a:srgbClr val="FFFFFF"/>
                </a:solidFill>
              </a:rPr>
              <a:t>Distributed computing</a:t>
            </a:r>
          </a:p>
          <a:p>
            <a:pPr lvl="2"/>
            <a:r>
              <a:rPr lang="en-US">
                <a:solidFill>
                  <a:srgbClr val="FFFFFF"/>
                </a:solidFill>
              </a:rPr>
              <a:t>Cluster computing</a:t>
            </a:r>
          </a:p>
          <a:p>
            <a:pPr lvl="2"/>
            <a:r>
              <a:rPr lang="en-US">
                <a:solidFill>
                  <a:srgbClr val="FFFFFF"/>
                </a:solidFill>
              </a:rPr>
              <a:t>Grid computing</a:t>
            </a:r>
          </a:p>
          <a:p>
            <a:r>
              <a:rPr lang="en-US" sz="1500">
                <a:solidFill>
                  <a:srgbClr val="FFFFFF"/>
                </a:solidFill>
              </a:rPr>
              <a:t>Software approaches</a:t>
            </a:r>
          </a:p>
          <a:p>
            <a:pPr lvl="1"/>
            <a:r>
              <a:rPr lang="en-US" sz="1500">
                <a:solidFill>
                  <a:srgbClr val="FFFFFF"/>
                </a:solidFill>
              </a:rPr>
              <a:t>Parallel programming language</a:t>
            </a:r>
          </a:p>
          <a:p>
            <a:pPr lvl="1"/>
            <a:r>
              <a:rPr lang="en-US" sz="1500">
                <a:solidFill>
                  <a:srgbClr val="FFFFFF"/>
                </a:solidFill>
              </a:rPr>
              <a:t>Automatic parallelization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p>
        </p:txBody>
      </p:sp>
      <p:sp>
        <p:nvSpPr>
          <p:cNvPr id="3" name="Content Placeholder 2"/>
          <p:cNvSpPr>
            <a:spLocks noGrp="1"/>
          </p:cNvSpPr>
          <p:nvPr>
            <p:ph idx="1"/>
          </p:nvPr>
        </p:nvSpPr>
        <p:spPr/>
        <p:txBody>
          <a:bodyPr/>
          <a:lstStyle/>
          <a:p>
            <a:r>
              <a:rPr lang="en-US" dirty="0"/>
              <a:t>What is load balancing ?</a:t>
            </a:r>
          </a:p>
          <a:p>
            <a:pPr lvl="1"/>
            <a:r>
              <a:rPr lang="en-US" dirty="0"/>
              <a:t>Load balancing is a technique to distribute workload evenly across two or more computers, network links, CPUs, hard drives, or other resources, in order to get optimal resource utilization, maximize throughput, minimize response time, and avoid overload.</a:t>
            </a:r>
            <a:br>
              <a:rPr lang="en-US" dirty="0"/>
            </a:br>
            <a:endParaRPr lang="en-US" dirty="0"/>
          </a:p>
          <a:p>
            <a:r>
              <a:rPr lang="en-US" dirty="0"/>
              <a:t>Why should be load balanced ?</a:t>
            </a:r>
          </a:p>
          <a:p>
            <a:pPr lvl="1"/>
            <a:r>
              <a:rPr lang="en-US" dirty="0"/>
              <a:t>Improve resource utilization</a:t>
            </a:r>
          </a:p>
          <a:p>
            <a:pPr lvl="1"/>
            <a:r>
              <a:rPr lang="en-US" dirty="0"/>
              <a:t>Improve system performance</a:t>
            </a:r>
          </a:p>
          <a:p>
            <a:pPr lvl="1"/>
            <a:r>
              <a:rPr lang="en-US" dirty="0"/>
              <a:t>Improve energy efficiency</a:t>
            </a:r>
          </a:p>
        </p:txBody>
      </p:sp>
      <p:pic>
        <p:nvPicPr>
          <p:cNvPr id="5122" name="Picture 2"/>
          <p:cNvPicPr>
            <a:picLocks noChangeAspect="1" noChangeArrowheads="1"/>
          </p:cNvPicPr>
          <p:nvPr/>
        </p:nvPicPr>
        <p:blipFill>
          <a:blip r:embed="rId2" cstate="print"/>
          <a:srcRect/>
          <a:stretch>
            <a:fillRect/>
          </a:stretch>
        </p:blipFill>
        <p:spPr bwMode="auto">
          <a:xfrm>
            <a:off x="6926872" y="0"/>
            <a:ext cx="2280932" cy="2280932"/>
          </a:xfrm>
          <a:prstGeom prst="rect">
            <a:avLst/>
          </a:prstGeom>
          <a:noFill/>
          <a:ln w="9525">
            <a:noFill/>
            <a:miter lim="800000"/>
            <a:headEnd/>
            <a:tailEnd/>
          </a:ln>
          <a:effectLst/>
        </p:spPr>
      </p:pic>
      <p:pic>
        <p:nvPicPr>
          <p:cNvPr id="6" name="Picture 2" descr="http://www.newsbiscuit.com/wp-content/uploads/2010/04/fat-guy-on-sinking-boat.jpg"/>
          <p:cNvPicPr>
            <a:picLocks noChangeAspect="1" noChangeArrowheads="1"/>
          </p:cNvPicPr>
          <p:nvPr/>
        </p:nvPicPr>
        <p:blipFill>
          <a:blip r:embed="rId3" cstate="print"/>
          <a:srcRect/>
          <a:stretch>
            <a:fillRect/>
          </a:stretch>
        </p:blipFill>
        <p:spPr bwMode="auto">
          <a:xfrm>
            <a:off x="6477000" y="3733800"/>
            <a:ext cx="4035798" cy="2962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3903402" y="5725180"/>
            <a:ext cx="1963999" cy="523220"/>
          </a:xfrm>
          <a:prstGeom prst="rect">
            <a:avLst/>
          </a:prstGeom>
          <a:noFill/>
        </p:spPr>
        <p:txBody>
          <a:bodyPr wrap="none" lIns="91440" tIns="45720" rIns="91440" bIns="45720">
            <a:spAutoFit/>
          </a:bodyPr>
          <a:lstStyle/>
          <a:p>
            <a:pPr algn="ctr"/>
            <a:r>
              <a:rPr lang="en-US" sz="2800" b="1" dirty="0">
                <a:ln w="1905"/>
                <a:gradFill>
                  <a:gsLst>
                    <a:gs pos="0">
                      <a:srgbClr val="70AD47">
                        <a:shade val="20000"/>
                        <a:satMod val="200000"/>
                      </a:srgbClr>
                    </a:gs>
                    <a:gs pos="78000">
                      <a:srgbClr val="70AD47">
                        <a:tint val="90000"/>
                        <a:shade val="89000"/>
                        <a:satMod val="220000"/>
                      </a:srgbClr>
                    </a:gs>
                    <a:gs pos="100000">
                      <a:srgbClr val="70AD47">
                        <a:tint val="12000"/>
                        <a:satMod val="255000"/>
                      </a:srgbClr>
                    </a:gs>
                  </a:gsLst>
                  <a:lin ang="5400000"/>
                </a:gradFill>
                <a:effectLst>
                  <a:innerShdw blurRad="69850" dist="43180" dir="5400000">
                    <a:srgbClr val="000000">
                      <a:alpha val="65000"/>
                    </a:srgbClr>
                  </a:innerShdw>
                </a:effectLst>
                <a:latin typeface="Calibri" panose="020F0502020204030204"/>
              </a:rPr>
              <a:t>Unbalanced</a:t>
            </a:r>
          </a:p>
        </p:txBody>
      </p:sp>
      <p:sp>
        <p:nvSpPr>
          <p:cNvPr id="8" name="Right Arrow 7"/>
          <p:cNvSpPr/>
          <p:nvPr/>
        </p:nvSpPr>
        <p:spPr>
          <a:xfrm>
            <a:off x="5867400" y="5877580"/>
            <a:ext cx="457200" cy="228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a:t>
            </a:r>
          </a:p>
        </p:txBody>
      </p:sp>
      <p:sp>
        <p:nvSpPr>
          <p:cNvPr id="3" name="Content Placeholder 2"/>
          <p:cNvSpPr>
            <a:spLocks noGrp="1"/>
          </p:cNvSpPr>
          <p:nvPr>
            <p:ph idx="1"/>
          </p:nvPr>
        </p:nvSpPr>
        <p:spPr>
          <a:xfrm>
            <a:off x="1981200" y="1600200"/>
            <a:ext cx="8229600" cy="4953000"/>
          </a:xfrm>
        </p:spPr>
        <p:txBody>
          <a:bodyPr/>
          <a:lstStyle/>
          <a:p>
            <a:r>
              <a:rPr lang="en-US" dirty="0"/>
              <a:t>What is job scheduler ?</a:t>
            </a:r>
          </a:p>
          <a:p>
            <a:pPr lvl="1"/>
            <a:r>
              <a:rPr lang="en-US" dirty="0"/>
              <a:t>A job scheduler is a software application that is in charge of unattended background executions, commonly known for historical reasons as batch processing.</a:t>
            </a:r>
            <a:br>
              <a:rPr lang="en-US" dirty="0"/>
            </a:br>
            <a:endParaRPr lang="en-US" dirty="0"/>
          </a:p>
          <a:p>
            <a:r>
              <a:rPr lang="en-US" dirty="0"/>
              <a:t>What should be scheduled in Cloud ?</a:t>
            </a:r>
          </a:p>
          <a:p>
            <a:pPr lvl="1"/>
            <a:r>
              <a:rPr lang="en-US" dirty="0"/>
              <a:t>Computation intensive tasks</a:t>
            </a:r>
          </a:p>
          <a:p>
            <a:pPr lvl="1"/>
            <a:r>
              <a:rPr lang="en-US" dirty="0"/>
              <a:t>Dynamic growing and shrinking tasks</a:t>
            </a:r>
          </a:p>
          <a:p>
            <a:pPr lvl="1"/>
            <a:r>
              <a:rPr lang="en-US" dirty="0"/>
              <a:t>Tasks with complex processing dependency</a:t>
            </a:r>
            <a:br>
              <a:rPr lang="en-US" dirty="0"/>
            </a:br>
            <a:endParaRPr lang="en-US" dirty="0"/>
          </a:p>
          <a:p>
            <a:r>
              <a:rPr lang="en-US" dirty="0"/>
              <a:t>How to approach ?</a:t>
            </a:r>
          </a:p>
          <a:p>
            <a:pPr lvl="1"/>
            <a:r>
              <a:rPr lang="en-US" dirty="0"/>
              <a:t>Use pre-defined workflow</a:t>
            </a:r>
          </a:p>
          <a:p>
            <a:pPr lvl="1"/>
            <a:r>
              <a:rPr lang="en-US" dirty="0"/>
              <a:t>System automatic configuration</a:t>
            </a:r>
          </a:p>
        </p:txBody>
      </p:sp>
      <p:pic>
        <p:nvPicPr>
          <p:cNvPr id="5122" name="Picture 2"/>
          <p:cNvPicPr>
            <a:picLocks noChangeAspect="1" noChangeArrowheads="1"/>
          </p:cNvPicPr>
          <p:nvPr/>
        </p:nvPicPr>
        <p:blipFill>
          <a:blip r:embed="rId2" cstate="print"/>
          <a:srcRect/>
          <a:stretch>
            <a:fillRect/>
          </a:stretch>
        </p:blipFill>
        <p:spPr bwMode="auto">
          <a:xfrm>
            <a:off x="7213600" y="186266"/>
            <a:ext cx="1693333" cy="169333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&amp; Portability</a:t>
            </a:r>
          </a:p>
        </p:txBody>
      </p:sp>
      <p:pic>
        <p:nvPicPr>
          <p:cNvPr id="4" name="Picture 3"/>
          <p:cNvPicPr>
            <a:picLocks noChangeAspect="1" noChangeArrowheads="1"/>
          </p:cNvPicPr>
          <p:nvPr/>
        </p:nvPicPr>
        <p:blipFill>
          <a:blip r:embed="rId2" cstate="print"/>
          <a:srcRect/>
          <a:stretch>
            <a:fillRect/>
          </a:stretch>
        </p:blipFill>
        <p:spPr bwMode="auto">
          <a:xfrm>
            <a:off x="6832600" y="396294"/>
            <a:ext cx="2243667" cy="2243667"/>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2" descr="C:\Users\Andy\AppData\Local\Microsoft\Windows\Temporary Internet Files\Content.IE5\OHTRCXWF\MPj04422470000[1].jpg"/>
          <p:cNvPicPr>
            <a:picLocks noChangeAspect="1" noChangeArrowheads="1"/>
          </p:cNvPicPr>
          <p:nvPr/>
        </p:nvPicPr>
        <p:blipFill>
          <a:blip r:embed="rId3" cstate="print"/>
          <a:srcRect/>
          <a:stretch>
            <a:fillRect/>
          </a:stretch>
        </p:blipFill>
        <p:spPr bwMode="auto">
          <a:xfrm>
            <a:off x="2359152" y="1519428"/>
            <a:ext cx="3355848" cy="50337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6634028" y="3739278"/>
            <a:ext cx="3502690" cy="258532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Anyone !</a:t>
            </a:r>
          </a:p>
          <a:p>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Anytime !</a:t>
            </a:r>
          </a:p>
          <a:p>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Anywhere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A12B-4462-483F-ACDE-774412D8584C}"/>
              </a:ext>
            </a:extLst>
          </p:cNvPr>
          <p:cNvSpPr>
            <a:spLocks noGrp="1"/>
          </p:cNvSpPr>
          <p:nvPr>
            <p:ph type="title"/>
          </p:nvPr>
        </p:nvSpPr>
        <p:spPr/>
        <p:txBody>
          <a:bodyPr/>
          <a:lstStyle/>
          <a:p>
            <a:r>
              <a:rPr lang="en-US" dirty="0">
                <a:solidFill>
                  <a:srgbClr val="C00000"/>
                </a:solidFill>
              </a:rPr>
              <a:t>Evolution of Computing</a:t>
            </a:r>
          </a:p>
        </p:txBody>
      </p:sp>
      <p:graphicFrame>
        <p:nvGraphicFramePr>
          <p:cNvPr id="7" name="Content Placeholder 6">
            <a:extLst>
              <a:ext uri="{FF2B5EF4-FFF2-40B4-BE49-F238E27FC236}">
                <a16:creationId xmlns:a16="http://schemas.microsoft.com/office/drawing/2014/main" id="{9338A6CA-E3F6-47A7-9ED7-6EDA4F632307}"/>
              </a:ext>
            </a:extLst>
          </p:cNvPr>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799ADCC-5C84-4302-86F7-687D96DAA572}"/>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5</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042484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lstStyle/>
          <a:p>
            <a:r>
              <a:rPr lang="en-US" dirty="0"/>
              <a:t>Accessibility &amp; Portability</a:t>
            </a:r>
          </a:p>
        </p:txBody>
      </p:sp>
      <p:sp>
        <p:nvSpPr>
          <p:cNvPr id="3" name="Content Placeholder 2"/>
          <p:cNvSpPr>
            <a:spLocks noGrp="1"/>
          </p:cNvSpPr>
          <p:nvPr>
            <p:ph idx="1"/>
          </p:nvPr>
        </p:nvSpPr>
        <p:spPr>
          <a:xfrm>
            <a:off x="1981200" y="1600200"/>
            <a:ext cx="8229600" cy="4876800"/>
          </a:xfrm>
        </p:spPr>
        <p:txBody>
          <a:bodyPr/>
          <a:lstStyle/>
          <a:p>
            <a:r>
              <a:rPr lang="en-US" dirty="0"/>
              <a:t>What is accessibility ?</a:t>
            </a:r>
          </a:p>
          <a:p>
            <a:pPr lvl="1"/>
            <a:r>
              <a:rPr lang="en-US" dirty="0"/>
              <a:t>Accessibility is a general term used to describe the degree to which a product, device, service, or environment is accessible by as many people as possible.</a:t>
            </a:r>
            <a:br>
              <a:rPr lang="en-US" dirty="0"/>
            </a:br>
            <a:endParaRPr lang="en-US" dirty="0"/>
          </a:p>
          <a:p>
            <a:r>
              <a:rPr lang="en-US" dirty="0"/>
              <a:t>What is service portability ?</a:t>
            </a:r>
          </a:p>
          <a:p>
            <a:pPr lvl="1"/>
            <a:r>
              <a:rPr lang="en-US" dirty="0"/>
              <a:t>Service portability is the ability to access services using any devices, anywhere, continuously with mobility support and dynamic adaptation to resource variations.</a:t>
            </a:r>
            <a:br>
              <a:rPr lang="en-US" dirty="0"/>
            </a:br>
            <a:endParaRPr lang="en-US" dirty="0"/>
          </a:p>
          <a:p>
            <a:r>
              <a:rPr lang="en-US" dirty="0"/>
              <a:t>But how to achieve these properties ?</a:t>
            </a:r>
          </a:p>
          <a:p>
            <a:pPr lvl="1"/>
            <a:r>
              <a:rPr lang="en-US" dirty="0"/>
              <a:t>Uniform access</a:t>
            </a:r>
          </a:p>
          <a:p>
            <a:pPr lvl="1"/>
            <a:r>
              <a:rPr lang="en-US" dirty="0"/>
              <a:t>Thin client</a:t>
            </a:r>
          </a:p>
        </p:txBody>
      </p:sp>
      <p:pic>
        <p:nvPicPr>
          <p:cNvPr id="4" name="Picture 3"/>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lstStyle/>
          <a:p>
            <a:r>
              <a:rPr lang="en-US" dirty="0"/>
              <a:t>Uniform Access</a:t>
            </a:r>
          </a:p>
        </p:txBody>
      </p:sp>
      <p:sp>
        <p:nvSpPr>
          <p:cNvPr id="3" name="Content Placeholder 2"/>
          <p:cNvSpPr>
            <a:spLocks noGrp="1"/>
          </p:cNvSpPr>
          <p:nvPr>
            <p:ph idx="1"/>
          </p:nvPr>
        </p:nvSpPr>
        <p:spPr/>
        <p:txBody>
          <a:bodyPr/>
          <a:lstStyle/>
          <a:p>
            <a:r>
              <a:rPr lang="en-US" dirty="0"/>
              <a:t>How do users access cloud services ?</a:t>
            </a:r>
          </a:p>
          <a:p>
            <a:pPr lvl="1"/>
            <a:r>
              <a:rPr lang="en-US" dirty="0"/>
              <a:t>Cloud provider should provide their cloud service by means of widespread accessing media.</a:t>
            </a:r>
          </a:p>
          <a:p>
            <a:pPr lvl="1"/>
            <a:r>
              <a:rPr lang="en-US" dirty="0"/>
              <a:t> In other word, users from different operating systems or other accessing platforms should be able to directly be served.</a:t>
            </a:r>
          </a:p>
          <a:p>
            <a:pPr lvl="1"/>
            <a:r>
              <a:rPr lang="en-US" dirty="0"/>
              <a:t>Nowadays, web browser technique is one of the most widespread platform in almost any intelligent electronic devices. </a:t>
            </a:r>
          </a:p>
          <a:p>
            <a:pPr lvl="1"/>
            <a:r>
              <a:rPr lang="en-US" dirty="0"/>
              <a:t>Cloud service take this into concern, and delivery their services with web-based interface through the Internet.</a:t>
            </a:r>
          </a:p>
        </p:txBody>
      </p:sp>
      <p:pic>
        <p:nvPicPr>
          <p:cNvPr id="4" name="Picture 3"/>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111618" name="Picture 2" descr="http://www.solidblogger.com/wp-content/uploads/2009/03/firefox-ie-chrome-safari.jpg"/>
          <p:cNvPicPr>
            <a:picLocks noChangeAspect="1" noChangeArrowheads="1"/>
          </p:cNvPicPr>
          <p:nvPr/>
        </p:nvPicPr>
        <p:blipFill>
          <a:blip r:embed="rId3" cstate="print"/>
          <a:srcRect b="6734"/>
          <a:stretch>
            <a:fillRect/>
          </a:stretch>
        </p:blipFill>
        <p:spPr bwMode="auto">
          <a:xfrm>
            <a:off x="2933700" y="4747220"/>
            <a:ext cx="6324600" cy="2110781"/>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638"/>
            <a:ext cx="7086600" cy="868362"/>
          </a:xfrm>
        </p:spPr>
        <p:txBody>
          <a:bodyPr/>
          <a:lstStyle/>
          <a:p>
            <a:r>
              <a:rPr lang="en-US" dirty="0"/>
              <a:t>Thin Client</a:t>
            </a:r>
          </a:p>
        </p:txBody>
      </p:sp>
      <p:sp>
        <p:nvSpPr>
          <p:cNvPr id="3" name="Content Placeholder 2"/>
          <p:cNvSpPr>
            <a:spLocks noGrp="1"/>
          </p:cNvSpPr>
          <p:nvPr>
            <p:ph idx="1"/>
          </p:nvPr>
        </p:nvSpPr>
        <p:spPr>
          <a:xfrm>
            <a:off x="1981200" y="1600200"/>
            <a:ext cx="8534400" cy="4953000"/>
          </a:xfrm>
        </p:spPr>
        <p:txBody>
          <a:bodyPr>
            <a:normAutofit/>
          </a:bodyPr>
          <a:lstStyle/>
          <a:p>
            <a:r>
              <a:rPr lang="en-US" dirty="0"/>
              <a:t>What is thin client ?</a:t>
            </a:r>
          </a:p>
          <a:p>
            <a:pPr lvl="1"/>
            <a:r>
              <a:rPr lang="en-US" dirty="0"/>
              <a:t>Thin client is a computer or a computer program which depends heavily on some other computer to fulfill its traditional computational roles. </a:t>
            </a:r>
          </a:p>
          <a:p>
            <a:pPr lvl="1"/>
            <a:r>
              <a:rPr lang="en-US" dirty="0"/>
              <a:t>This stands in contrast to the traditional fat client, a computer designed to take on these roles by itself.</a:t>
            </a:r>
          </a:p>
          <a:p>
            <a:r>
              <a:rPr lang="en-US"/>
              <a:t>Advantage </a:t>
            </a:r>
            <a:r>
              <a:rPr lang="en-US" dirty="0"/>
              <a:t>:</a:t>
            </a:r>
          </a:p>
          <a:p>
            <a:pPr lvl="1"/>
            <a:r>
              <a:rPr lang="en-US" dirty="0"/>
              <a:t>Cheap client hardware</a:t>
            </a:r>
          </a:p>
          <a:p>
            <a:pPr lvl="2"/>
            <a:r>
              <a:rPr lang="en-US" dirty="0"/>
              <a:t>While the cloud providers handle several client sessions at once, the clients can be made out of much cheaper hardware.</a:t>
            </a:r>
          </a:p>
          <a:p>
            <a:pPr lvl="1"/>
            <a:r>
              <a:rPr lang="en-US" dirty="0"/>
              <a:t>Diversity of end devices</a:t>
            </a:r>
          </a:p>
          <a:p>
            <a:pPr lvl="2"/>
            <a:r>
              <a:rPr lang="en-US" dirty="0"/>
              <a:t>End user can access cloud service via plenty of various electronic devices, which include mobile phones and smart TV. </a:t>
            </a:r>
          </a:p>
          <a:p>
            <a:pPr lvl="1"/>
            <a:r>
              <a:rPr lang="en-US" dirty="0"/>
              <a:t>Client simplicity</a:t>
            </a:r>
          </a:p>
          <a:p>
            <a:pPr lvl="2"/>
            <a:r>
              <a:rPr lang="en-US" dirty="0"/>
              <a:t>Client local system do not need complete operational functionalities.</a:t>
            </a:r>
          </a:p>
        </p:txBody>
      </p:sp>
      <p:pic>
        <p:nvPicPr>
          <p:cNvPr id="4" name="Picture 3"/>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952B-1139-14FC-B8ED-70CFDC9DF775}"/>
              </a:ext>
            </a:extLst>
          </p:cNvPr>
          <p:cNvSpPr>
            <a:spLocks noGrp="1"/>
          </p:cNvSpPr>
          <p:nvPr>
            <p:ph type="title"/>
          </p:nvPr>
        </p:nvSpPr>
        <p:spPr/>
        <p:txBody>
          <a:bodyPr/>
          <a:lstStyle/>
          <a:p>
            <a:r>
              <a:rPr lang="en-US" dirty="0"/>
              <a:t>NETFLIX---THE SYSTEM DESIGN</a:t>
            </a:r>
          </a:p>
        </p:txBody>
      </p:sp>
      <p:sp>
        <p:nvSpPr>
          <p:cNvPr id="3" name="Content Placeholder 2">
            <a:extLst>
              <a:ext uri="{FF2B5EF4-FFF2-40B4-BE49-F238E27FC236}">
                <a16:creationId xmlns:a16="http://schemas.microsoft.com/office/drawing/2014/main" id="{F8D1B620-7600-6761-D629-A60F78927C3B}"/>
              </a:ext>
            </a:extLst>
          </p:cNvPr>
          <p:cNvSpPr>
            <a:spLocks noGrp="1"/>
          </p:cNvSpPr>
          <p:nvPr>
            <p:ph idx="1"/>
          </p:nvPr>
        </p:nvSpPr>
        <p:spPr/>
        <p:txBody>
          <a:bodyPr>
            <a:normAutofit fontScale="92500" lnSpcReduction="20000"/>
          </a:bodyPr>
          <a:lstStyle/>
          <a:p>
            <a:r>
              <a:rPr lang="en-US" dirty="0"/>
              <a:t>Netflix’s system design is complex and scalable and it is constantly evolving to meet the need of its growing user base.</a:t>
            </a:r>
          </a:p>
          <a:p>
            <a:r>
              <a:rPr lang="en-US" dirty="0"/>
              <a:t>The system is based on a microservices architecture, which allows Netflix to manage running both the heavy and lightweight workloads on the same infrastructure.</a:t>
            </a:r>
          </a:p>
          <a:p>
            <a:r>
              <a:rPr lang="en-US" dirty="0"/>
              <a:t>In 2008, Netflix migrates its entire infrastructure into cloud, a strategic move that revolutionized its scalability and performance.</a:t>
            </a:r>
          </a:p>
          <a:p>
            <a:pPr marL="0" indent="0">
              <a:buNone/>
            </a:pPr>
            <a:r>
              <a:rPr lang="en-US" dirty="0"/>
              <a:t>The innovative system design that Netflix uses are given below:</a:t>
            </a:r>
          </a:p>
          <a:p>
            <a:pPr>
              <a:buFont typeface="Wingdings" panose="05000000000000000000" pitchFamily="2" charset="2"/>
              <a:buChar char="Ø"/>
            </a:pPr>
            <a:r>
              <a:rPr lang="en-US" b="1" dirty="0">
                <a:solidFill>
                  <a:srgbClr val="0070C0"/>
                </a:solidFill>
              </a:rPr>
              <a:t>Zulu—The Gatekeeper:</a:t>
            </a:r>
          </a:p>
          <a:p>
            <a:pPr lvl="1">
              <a:buFont typeface="Wingdings" panose="05000000000000000000" pitchFamily="2" charset="2"/>
              <a:buChar char="q"/>
            </a:pPr>
            <a:r>
              <a:rPr lang="en-US" dirty="0"/>
              <a:t>Zulu is the front door to handle all the requests that comes from users.</a:t>
            </a:r>
          </a:p>
          <a:p>
            <a:pPr lvl="1">
              <a:buFont typeface="Wingdings" panose="05000000000000000000" pitchFamily="2" charset="2"/>
              <a:buChar char="q"/>
            </a:pPr>
            <a:r>
              <a:rPr lang="en-US" dirty="0"/>
              <a:t>It enables dynamic routing, monitoring, security and more.</a:t>
            </a:r>
          </a:p>
          <a:p>
            <a:pPr>
              <a:buFont typeface="Wingdings" panose="05000000000000000000" pitchFamily="2" charset="2"/>
              <a:buChar char="Ø"/>
            </a:pPr>
            <a:r>
              <a:rPr lang="en-US" b="1" dirty="0" err="1">
                <a:solidFill>
                  <a:srgbClr val="0070C0"/>
                </a:solidFill>
              </a:rPr>
              <a:t>Hystrix</a:t>
            </a:r>
            <a:r>
              <a:rPr lang="en-US" b="1" dirty="0">
                <a:solidFill>
                  <a:srgbClr val="0070C0"/>
                </a:solidFill>
              </a:rPr>
              <a:t>--- The Safety Net:</a:t>
            </a:r>
          </a:p>
          <a:p>
            <a:pPr lvl="1">
              <a:buFont typeface="Wingdings" panose="05000000000000000000" pitchFamily="2" charset="2"/>
              <a:buChar char="q"/>
            </a:pPr>
            <a:r>
              <a:rPr lang="en-US" dirty="0" err="1"/>
              <a:t>Hystrix</a:t>
            </a:r>
            <a:r>
              <a:rPr lang="en-US" dirty="0"/>
              <a:t> steps in when things go wrong.</a:t>
            </a:r>
          </a:p>
          <a:p>
            <a:pPr lvl="1">
              <a:buFont typeface="Wingdings" panose="05000000000000000000" pitchFamily="2" charset="2"/>
              <a:buChar char="q"/>
            </a:pPr>
            <a:r>
              <a:rPr lang="en-US" dirty="0"/>
              <a:t>It’s a fault tolerance library ensuring that Netflix stays up, even when some services falter.</a:t>
            </a:r>
          </a:p>
          <a:p>
            <a:pPr>
              <a:buFont typeface="Wingdings" panose="05000000000000000000" pitchFamily="2" charset="2"/>
              <a:buChar char="Ø"/>
            </a:pPr>
            <a:r>
              <a:rPr lang="en-US" b="1" dirty="0">
                <a:solidFill>
                  <a:srgbClr val="0070C0"/>
                </a:solidFill>
              </a:rPr>
              <a:t>Chaos Monkey----The Resilience Tester:</a:t>
            </a:r>
          </a:p>
          <a:p>
            <a:pPr lvl="1">
              <a:buFont typeface="Wingdings" panose="05000000000000000000" pitchFamily="2" charset="2"/>
              <a:buChar char="q"/>
            </a:pPr>
            <a:r>
              <a:rPr lang="en-US" dirty="0"/>
              <a:t>Chaos Monkey is a resilience tool.</a:t>
            </a:r>
          </a:p>
          <a:p>
            <a:pPr lvl="1">
              <a:buFont typeface="Wingdings" panose="05000000000000000000" pitchFamily="2" charset="2"/>
              <a:buChar char="q"/>
            </a:pPr>
            <a:r>
              <a:rPr lang="en-US" dirty="0"/>
              <a:t>It randomly terminates instances and inject faults in production to ensure that engineers design resilient services.</a:t>
            </a:r>
          </a:p>
          <a:p>
            <a:pPr marL="342900" lvl="1" indent="0">
              <a:buNone/>
            </a:pPr>
            <a:endParaRPr lang="en-US" dirty="0"/>
          </a:p>
        </p:txBody>
      </p:sp>
    </p:spTree>
    <p:extLst>
      <p:ext uri="{BB962C8B-B14F-4D97-AF65-F5344CB8AC3E}">
        <p14:creationId xmlns:p14="http://schemas.microsoft.com/office/powerpoint/2010/main" val="1418862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933F-A54B-62B4-DA8A-DC70C3A7377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E2476D0-AD47-2A7D-4425-E344B9E19F5B}"/>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b="1" dirty="0">
                <a:solidFill>
                  <a:srgbClr val="0070C0"/>
                </a:solidFill>
              </a:rPr>
              <a:t>ELB, </a:t>
            </a:r>
            <a:r>
              <a:rPr lang="en-US" b="1" dirty="0" err="1">
                <a:solidFill>
                  <a:srgbClr val="0070C0"/>
                </a:solidFill>
              </a:rPr>
              <a:t>Netty</a:t>
            </a:r>
            <a:r>
              <a:rPr lang="en-US" b="1" dirty="0">
                <a:solidFill>
                  <a:srgbClr val="0070C0"/>
                </a:solidFill>
              </a:rPr>
              <a:t> Server and Titus----The Server Masters:</a:t>
            </a:r>
          </a:p>
          <a:p>
            <a:pPr marL="342900" lvl="1" indent="0">
              <a:buNone/>
            </a:pPr>
            <a:r>
              <a:rPr lang="en-US" dirty="0"/>
              <a:t>These servers work in harmony to keep the servers running smoothly.</a:t>
            </a:r>
          </a:p>
          <a:p>
            <a:pPr lvl="1">
              <a:buFont typeface="Wingdings" panose="05000000000000000000" pitchFamily="2" charset="2"/>
              <a:buChar char="q"/>
            </a:pPr>
            <a:r>
              <a:rPr lang="en-US" dirty="0">
                <a:solidFill>
                  <a:srgbClr val="FF0000"/>
                </a:solidFill>
              </a:rPr>
              <a:t>ELB</a:t>
            </a:r>
            <a:r>
              <a:rPr lang="en-US" dirty="0"/>
              <a:t> handles load balancing across servers.</a:t>
            </a:r>
          </a:p>
          <a:p>
            <a:pPr lvl="1">
              <a:buFont typeface="Wingdings" panose="05000000000000000000" pitchFamily="2" charset="2"/>
              <a:buChar char="q"/>
            </a:pPr>
            <a:r>
              <a:rPr lang="en-US" dirty="0" err="1">
                <a:solidFill>
                  <a:srgbClr val="FF0000"/>
                </a:solidFill>
              </a:rPr>
              <a:t>Netty</a:t>
            </a:r>
            <a:r>
              <a:rPr lang="en-US" dirty="0"/>
              <a:t> Server deals with incoming and outgoing traffic</a:t>
            </a:r>
          </a:p>
          <a:p>
            <a:pPr lvl="1">
              <a:buFont typeface="Wingdings" panose="05000000000000000000" pitchFamily="2" charset="2"/>
              <a:buChar char="q"/>
            </a:pPr>
            <a:r>
              <a:rPr lang="en-US" dirty="0">
                <a:solidFill>
                  <a:srgbClr val="FF0000"/>
                </a:solidFill>
              </a:rPr>
              <a:t>Titus</a:t>
            </a:r>
            <a:r>
              <a:rPr lang="en-US" dirty="0"/>
              <a:t> is Netflix’s container management platform</a:t>
            </a:r>
          </a:p>
          <a:p>
            <a:pPr>
              <a:buFont typeface="Wingdings" panose="05000000000000000000" pitchFamily="2" charset="2"/>
              <a:buChar char="Ø"/>
            </a:pPr>
            <a:r>
              <a:rPr lang="en-US" b="1" dirty="0">
                <a:solidFill>
                  <a:srgbClr val="0070C0"/>
                </a:solidFill>
              </a:rPr>
              <a:t>Cassandra, Amazon EMR, Elasticsearch and Spark----The Data Wizards:</a:t>
            </a:r>
          </a:p>
          <a:p>
            <a:pPr marL="342900" lvl="1" indent="0">
              <a:buNone/>
            </a:pPr>
            <a:r>
              <a:rPr lang="en-US" dirty="0"/>
              <a:t>These four take care of data management and analytics.</a:t>
            </a:r>
          </a:p>
          <a:p>
            <a:pPr lvl="1">
              <a:buFont typeface="Wingdings" panose="05000000000000000000" pitchFamily="2" charset="2"/>
              <a:buChar char="q"/>
            </a:pPr>
            <a:r>
              <a:rPr lang="en-US" dirty="0">
                <a:solidFill>
                  <a:srgbClr val="FF0000"/>
                </a:solidFill>
              </a:rPr>
              <a:t>Cassandra</a:t>
            </a:r>
            <a:r>
              <a:rPr lang="en-US" dirty="0"/>
              <a:t> provides a distributed database system.</a:t>
            </a:r>
          </a:p>
          <a:p>
            <a:pPr lvl="1">
              <a:buFont typeface="Wingdings" panose="05000000000000000000" pitchFamily="2" charset="2"/>
              <a:buChar char="q"/>
            </a:pPr>
            <a:r>
              <a:rPr lang="en-US" dirty="0">
                <a:solidFill>
                  <a:srgbClr val="FF0000"/>
                </a:solidFill>
              </a:rPr>
              <a:t>Amazon EMR</a:t>
            </a:r>
            <a:r>
              <a:rPr lang="en-US" dirty="0"/>
              <a:t> handles big data use cases.</a:t>
            </a:r>
          </a:p>
          <a:p>
            <a:pPr lvl="1">
              <a:buFont typeface="Wingdings" panose="05000000000000000000" pitchFamily="2" charset="2"/>
              <a:buChar char="q"/>
            </a:pPr>
            <a:r>
              <a:rPr lang="en-US" dirty="0">
                <a:solidFill>
                  <a:srgbClr val="FF0000"/>
                </a:solidFill>
              </a:rPr>
              <a:t>Elasticsearch</a:t>
            </a:r>
            <a:r>
              <a:rPr lang="en-US" dirty="0"/>
              <a:t> powers real-time search.</a:t>
            </a:r>
          </a:p>
          <a:p>
            <a:pPr lvl="1">
              <a:buFont typeface="Wingdings" panose="05000000000000000000" pitchFamily="2" charset="2"/>
              <a:buChar char="q"/>
            </a:pPr>
            <a:r>
              <a:rPr lang="en-US" dirty="0">
                <a:solidFill>
                  <a:srgbClr val="FF0000"/>
                </a:solidFill>
              </a:rPr>
              <a:t>Spark</a:t>
            </a:r>
            <a:r>
              <a:rPr lang="en-US" dirty="0"/>
              <a:t> enables large-scale data processing.</a:t>
            </a:r>
          </a:p>
          <a:p>
            <a:pPr>
              <a:buFont typeface="Wingdings" panose="05000000000000000000" pitchFamily="2" charset="2"/>
              <a:buChar char="Ø"/>
            </a:pPr>
            <a:r>
              <a:rPr lang="en-US" b="1" dirty="0">
                <a:solidFill>
                  <a:srgbClr val="0070C0"/>
                </a:solidFill>
              </a:rPr>
              <a:t>Open Connect---The Content Deliverer:</a:t>
            </a:r>
          </a:p>
          <a:p>
            <a:pPr lvl="1">
              <a:buFont typeface="Wingdings" panose="05000000000000000000" pitchFamily="2" charset="2"/>
              <a:buChar char="q"/>
            </a:pPr>
            <a:r>
              <a:rPr lang="en-US" dirty="0"/>
              <a:t>Netflix’s very own CDN, Open Connect, ensures that the next episode of  your favorite show loads instantly, anytime, anywhere, with zero buffering.</a:t>
            </a:r>
          </a:p>
          <a:p>
            <a:pPr lvl="1">
              <a:buFont typeface="Wingdings" panose="05000000000000000000" pitchFamily="2" charset="2"/>
              <a:buChar char="Ø"/>
            </a:pPr>
            <a:endParaRPr lang="en-US" dirty="0"/>
          </a:p>
          <a:p>
            <a:pPr marL="0" indent="0" algn="just">
              <a:buNone/>
            </a:pPr>
            <a:r>
              <a:rPr lang="en-US" b="1" dirty="0">
                <a:solidFill>
                  <a:srgbClr val="00B050"/>
                </a:solidFill>
              </a:rPr>
              <a:t>NETFLIX’S SYSTEM DESIGN IS A MASTERCLASS IN INNOVATION AND EFFICIENCY AND IT EVOLVES CONTINUOUSLY, EMBRACING NEW TECHNOLOGIES AND STRATEGIES TO MEET GROWING USER NEEDS AND EXPECTATIONS.</a:t>
            </a:r>
          </a:p>
        </p:txBody>
      </p:sp>
    </p:spTree>
    <p:extLst>
      <p:ext uri="{BB962C8B-B14F-4D97-AF65-F5344CB8AC3E}">
        <p14:creationId xmlns:p14="http://schemas.microsoft.com/office/powerpoint/2010/main" val="343868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1197-E87E-4F43-90C4-3AF1E83233AC}"/>
              </a:ext>
            </a:extLst>
          </p:cNvPr>
          <p:cNvSpPr>
            <a:spLocks noGrp="1"/>
          </p:cNvSpPr>
          <p:nvPr>
            <p:ph type="title"/>
          </p:nvPr>
        </p:nvSpPr>
        <p:spPr/>
        <p:txBody>
          <a:bodyPr/>
          <a:lstStyle/>
          <a:p>
            <a:r>
              <a:rPr lang="en-US" dirty="0">
                <a:solidFill>
                  <a:srgbClr val="C00000"/>
                </a:solidFill>
              </a:rPr>
              <a:t>Evolution of Cloud Computing </a:t>
            </a:r>
          </a:p>
        </p:txBody>
      </p:sp>
      <p:sp>
        <p:nvSpPr>
          <p:cNvPr id="4" name="Slide Number Placeholder 3">
            <a:extLst>
              <a:ext uri="{FF2B5EF4-FFF2-40B4-BE49-F238E27FC236}">
                <a16:creationId xmlns:a16="http://schemas.microsoft.com/office/drawing/2014/main" id="{7B6C15AD-70D6-4A69-9EDE-2D94AB6A94D8}"/>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6</a:t>
            </a:fld>
            <a:endParaRPr lang="en-US" dirty="0">
              <a:solidFill>
                <a:prstClr val="black">
                  <a:tint val="75000"/>
                </a:prstClr>
              </a:solidFill>
              <a:latin typeface="Calibri" panose="020F0502020204030204"/>
            </a:endParaRPr>
          </a:p>
        </p:txBody>
      </p:sp>
      <p:graphicFrame>
        <p:nvGraphicFramePr>
          <p:cNvPr id="15" name="Content Placeholder 14">
            <a:extLst>
              <a:ext uri="{FF2B5EF4-FFF2-40B4-BE49-F238E27FC236}">
                <a16:creationId xmlns:a16="http://schemas.microsoft.com/office/drawing/2014/main" id="{2D444CC1-FCF4-46F6-BB85-C51FEEE0EE1B}"/>
              </a:ext>
            </a:extLst>
          </p:cNvPr>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9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85361E4-F1D3-4785-A98F-2E948D23E199}"/>
              </a:ext>
            </a:extLst>
          </p:cNvPr>
          <p:cNvSpPr>
            <a:spLocks noGrp="1"/>
          </p:cNvSpPr>
          <p:nvPr>
            <p:ph type="title"/>
          </p:nvPr>
        </p:nvSpPr>
        <p:spPr>
          <a:xfrm>
            <a:off x="2039125" y="1153573"/>
            <a:ext cx="2400300" cy="4461163"/>
          </a:xfrm>
        </p:spPr>
        <p:txBody>
          <a:bodyPr>
            <a:normAutofit/>
          </a:bodyPr>
          <a:lstStyle/>
          <a:p>
            <a:r>
              <a:rPr lang="en-US">
                <a:solidFill>
                  <a:srgbClr val="FFFFFF"/>
                </a:solidFill>
              </a:rPr>
              <a:t>Cloud Computing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186802" y="2455480"/>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3" name="Content Placeholder 2">
            <a:extLst>
              <a:ext uri="{FF2B5EF4-FFF2-40B4-BE49-F238E27FC236}">
                <a16:creationId xmlns:a16="http://schemas.microsoft.com/office/drawing/2014/main" id="{A5052FA6-B2C2-47A1-9E9D-7AEC154D3219}"/>
              </a:ext>
            </a:extLst>
          </p:cNvPr>
          <p:cNvSpPr>
            <a:spLocks noGrp="1"/>
          </p:cNvSpPr>
          <p:nvPr>
            <p:ph idx="1"/>
          </p:nvPr>
        </p:nvSpPr>
        <p:spPr>
          <a:xfrm>
            <a:off x="4859481" y="591345"/>
            <a:ext cx="5179868" cy="5585619"/>
          </a:xfrm>
        </p:spPr>
        <p:txBody>
          <a:bodyPr anchor="ctr">
            <a:normAutofit/>
          </a:bodyPr>
          <a:lstStyle/>
          <a:p>
            <a:r>
              <a:rPr lang="en-US" dirty="0"/>
              <a:t>Cloud computing is a model for enabling </a:t>
            </a:r>
            <a:r>
              <a:rPr lang="en-US" b="1" dirty="0"/>
              <a:t>ubiquitous</a:t>
            </a:r>
            <a:r>
              <a:rPr lang="en-US" dirty="0"/>
              <a:t>, </a:t>
            </a:r>
            <a:r>
              <a:rPr lang="en-US" b="1" dirty="0"/>
              <a:t>convenient</a:t>
            </a:r>
            <a:r>
              <a:rPr lang="en-US" dirty="0"/>
              <a:t>, </a:t>
            </a:r>
            <a:r>
              <a:rPr lang="en-US" b="1" dirty="0"/>
              <a:t>on-demand network access</a:t>
            </a:r>
            <a:r>
              <a:rPr lang="en-US" dirty="0"/>
              <a:t> to a shared pool of </a:t>
            </a:r>
            <a:r>
              <a:rPr lang="en-US" b="1" dirty="0"/>
              <a:t>configurable computing resources.</a:t>
            </a:r>
            <a:endParaRPr lang="en-US" dirty="0"/>
          </a:p>
          <a:p>
            <a:r>
              <a:rPr lang="en-US" dirty="0"/>
              <a:t>It can be </a:t>
            </a:r>
            <a:r>
              <a:rPr lang="en-US" b="1" dirty="0"/>
              <a:t>rapidly provisioned </a:t>
            </a:r>
            <a:r>
              <a:rPr lang="en-US" dirty="0"/>
              <a:t>and </a:t>
            </a:r>
            <a:r>
              <a:rPr lang="en-US" b="1" dirty="0"/>
              <a:t>released</a:t>
            </a:r>
            <a:r>
              <a:rPr lang="en-US" dirty="0"/>
              <a:t> with minimal management effort.</a:t>
            </a:r>
          </a:p>
          <a:p>
            <a:r>
              <a:rPr lang="en-US" dirty="0"/>
              <a:t>It provides </a:t>
            </a:r>
            <a:r>
              <a:rPr lang="en-US" b="1" dirty="0"/>
              <a:t>high level abstraction </a:t>
            </a:r>
            <a:r>
              <a:rPr lang="en-US" dirty="0"/>
              <a:t>of computation and storage model.</a:t>
            </a:r>
          </a:p>
        </p:txBody>
      </p:sp>
      <p:sp>
        <p:nvSpPr>
          <p:cNvPr id="4" name="Slide Number Placeholder 3">
            <a:extLst>
              <a:ext uri="{FF2B5EF4-FFF2-40B4-BE49-F238E27FC236}">
                <a16:creationId xmlns:a16="http://schemas.microsoft.com/office/drawing/2014/main" id="{80A4D5C8-4D3D-45BA-8A26-02A4A5EB7FB6}"/>
              </a:ext>
            </a:extLst>
          </p:cNvPr>
          <p:cNvSpPr>
            <a:spLocks noGrp="1"/>
          </p:cNvSpPr>
          <p:nvPr>
            <p:ph type="sldNum" sz="quarter" idx="12"/>
          </p:nvPr>
        </p:nvSpPr>
        <p:spPr>
          <a:xfrm>
            <a:off x="8680173" y="6356351"/>
            <a:ext cx="1359176" cy="365125"/>
          </a:xfrm>
        </p:spPr>
        <p:txBody>
          <a:bodyPr>
            <a:normAutofit/>
          </a:bodyPr>
          <a:lstStyle/>
          <a:p>
            <a:pPr>
              <a:spcAft>
                <a:spcPts val="600"/>
              </a:spcAft>
            </a:pPr>
            <a:fld id="{592C2637-5A8B-4A60-9E14-088FFD6A661C}" type="slidenum">
              <a:rPr lang="en-US">
                <a:solidFill>
                  <a:prstClr val="black">
                    <a:tint val="75000"/>
                  </a:prstClr>
                </a:solidFill>
                <a:latin typeface="Calibri" panose="020F0502020204030204"/>
              </a:rPr>
              <a:pPr>
                <a:spcAft>
                  <a:spcPts val="600"/>
                </a:spcAft>
              </a:pPr>
              <a:t>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96593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4C9436E-D78C-45C8-B218-3B959AD1C8A2}"/>
              </a:ext>
            </a:extLst>
          </p:cNvPr>
          <p:cNvSpPr>
            <a:spLocks noGrp="1"/>
          </p:cNvSpPr>
          <p:nvPr>
            <p:ph type="title"/>
          </p:nvPr>
        </p:nvSpPr>
        <p:spPr>
          <a:xfrm>
            <a:off x="2039125" y="1153573"/>
            <a:ext cx="2400300" cy="4461163"/>
          </a:xfrm>
        </p:spPr>
        <p:txBody>
          <a:bodyPr>
            <a:normAutofit/>
          </a:bodyPr>
          <a:lstStyle/>
          <a:p>
            <a:r>
              <a:rPr lang="en-US" dirty="0" err="1">
                <a:solidFill>
                  <a:srgbClr val="FFFFFF"/>
                </a:solidFill>
              </a:rPr>
              <a:t>Cont</a:t>
            </a:r>
            <a:r>
              <a:rPr lang="en-US" dirty="0">
                <a:solidFill>
                  <a:srgbClr val="FFFFFF"/>
                </a:solidFill>
              </a:rPr>
              <a: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186802" y="2455480"/>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latin typeface="Calibri" panose="020F0502020204030204"/>
            </a:endParaRPr>
          </a:p>
        </p:txBody>
      </p:sp>
      <p:sp>
        <p:nvSpPr>
          <p:cNvPr id="3" name="Content Placeholder 2">
            <a:extLst>
              <a:ext uri="{FF2B5EF4-FFF2-40B4-BE49-F238E27FC236}">
                <a16:creationId xmlns:a16="http://schemas.microsoft.com/office/drawing/2014/main" id="{BB20A795-BAFA-4288-8157-A125110938E8}"/>
              </a:ext>
            </a:extLst>
          </p:cNvPr>
          <p:cNvSpPr>
            <a:spLocks noGrp="1"/>
          </p:cNvSpPr>
          <p:nvPr>
            <p:ph idx="1"/>
          </p:nvPr>
        </p:nvSpPr>
        <p:spPr>
          <a:xfrm>
            <a:off x="4859481" y="591345"/>
            <a:ext cx="5179868" cy="5585619"/>
          </a:xfrm>
        </p:spPr>
        <p:txBody>
          <a:bodyPr anchor="ctr">
            <a:normAutofit/>
          </a:bodyPr>
          <a:lstStyle/>
          <a:p>
            <a:r>
              <a:rPr lang="en-US" dirty="0"/>
              <a:t>It has some </a:t>
            </a:r>
            <a:r>
              <a:rPr lang="en-US" b="1" dirty="0"/>
              <a:t>essential characteristics</a:t>
            </a:r>
            <a:r>
              <a:rPr lang="en-US" dirty="0"/>
              <a:t>, </a:t>
            </a:r>
            <a:r>
              <a:rPr lang="en-US" b="1" dirty="0"/>
              <a:t>service models, and deployment models</a:t>
            </a:r>
            <a:r>
              <a:rPr lang="en-US" dirty="0"/>
              <a:t>.</a:t>
            </a:r>
          </a:p>
          <a:p>
            <a:r>
              <a:rPr lang="en-US" dirty="0"/>
              <a:t>Cloud computing allows companies to avoid or minimize up-front IT infrastructure costs.</a:t>
            </a:r>
          </a:p>
          <a:p>
            <a:r>
              <a:rPr lang="en-US" dirty="0"/>
              <a:t>It relies on sharing of resources to achieve coherence and economies of scale, similar to a public utility.</a:t>
            </a:r>
          </a:p>
          <a:p>
            <a:endParaRPr lang="en-US" dirty="0"/>
          </a:p>
        </p:txBody>
      </p:sp>
      <p:sp>
        <p:nvSpPr>
          <p:cNvPr id="4" name="Slide Number Placeholder 3">
            <a:extLst>
              <a:ext uri="{FF2B5EF4-FFF2-40B4-BE49-F238E27FC236}">
                <a16:creationId xmlns:a16="http://schemas.microsoft.com/office/drawing/2014/main" id="{60D45B3F-7A7E-4A5D-8F48-7274B87B0803}"/>
              </a:ext>
            </a:extLst>
          </p:cNvPr>
          <p:cNvSpPr>
            <a:spLocks noGrp="1"/>
          </p:cNvSpPr>
          <p:nvPr>
            <p:ph type="sldNum" sz="quarter" idx="12"/>
          </p:nvPr>
        </p:nvSpPr>
        <p:spPr>
          <a:xfrm>
            <a:off x="8680173" y="6356351"/>
            <a:ext cx="1359176" cy="365125"/>
          </a:xfrm>
        </p:spPr>
        <p:txBody>
          <a:bodyPr>
            <a:normAutofit/>
          </a:bodyPr>
          <a:lstStyle/>
          <a:p>
            <a:pPr>
              <a:spcAft>
                <a:spcPts val="600"/>
              </a:spcAft>
            </a:pPr>
            <a:fld id="{592C2637-5A8B-4A60-9E14-088FFD6A661C}" type="slidenum">
              <a:rPr lang="en-US">
                <a:solidFill>
                  <a:prstClr val="black">
                    <a:tint val="75000"/>
                  </a:prstClr>
                </a:solidFill>
                <a:latin typeface="Calibri" panose="020F0502020204030204"/>
              </a:rPr>
              <a:pPr>
                <a:spcAft>
                  <a:spcPts val="600"/>
                </a:spcAft>
              </a:pPr>
              <a:t>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200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8EA9-1C29-4AB5-A66F-E0006082F948}"/>
              </a:ext>
            </a:extLst>
          </p:cNvPr>
          <p:cNvSpPr>
            <a:spLocks noGrp="1"/>
          </p:cNvSpPr>
          <p:nvPr>
            <p:ph type="title"/>
          </p:nvPr>
        </p:nvSpPr>
        <p:spPr/>
        <p:txBody>
          <a:bodyPr/>
          <a:lstStyle/>
          <a:p>
            <a:r>
              <a:rPr lang="en-US" dirty="0">
                <a:solidFill>
                  <a:srgbClr val="C00000"/>
                </a:solidFill>
              </a:rPr>
              <a:t>Essential Characteristics</a:t>
            </a:r>
          </a:p>
        </p:txBody>
      </p:sp>
      <p:sp>
        <p:nvSpPr>
          <p:cNvPr id="3" name="Content Placeholder 2">
            <a:extLst>
              <a:ext uri="{FF2B5EF4-FFF2-40B4-BE49-F238E27FC236}">
                <a16:creationId xmlns:a16="http://schemas.microsoft.com/office/drawing/2014/main" id="{5A597822-E5A2-4CA0-8F13-2CD474B6C0B2}"/>
              </a:ext>
            </a:extLst>
          </p:cNvPr>
          <p:cNvSpPr>
            <a:spLocks noGrp="1"/>
          </p:cNvSpPr>
          <p:nvPr>
            <p:ph idx="1"/>
          </p:nvPr>
        </p:nvSpPr>
        <p:spPr/>
        <p:txBody>
          <a:bodyPr>
            <a:normAutofit fontScale="92500" lnSpcReduction="10000"/>
          </a:bodyPr>
          <a:lstStyle/>
          <a:p>
            <a:r>
              <a:rPr lang="en-US" b="1" dirty="0">
                <a:solidFill>
                  <a:srgbClr val="FF0000"/>
                </a:solidFill>
              </a:rPr>
              <a:t>On-Demand Self Service:</a:t>
            </a:r>
            <a:r>
              <a:rPr lang="en-US" dirty="0"/>
              <a:t> </a:t>
            </a:r>
          </a:p>
          <a:p>
            <a:pPr lvl="1"/>
            <a:r>
              <a:rPr lang="en-US" dirty="0"/>
              <a:t>A consumer can  provision computing capabilities automatically </a:t>
            </a:r>
            <a:r>
              <a:rPr lang="en-US" dirty="0">
                <a:solidFill>
                  <a:srgbClr val="FF0000"/>
                </a:solidFill>
              </a:rPr>
              <a:t>without interaction with each service’s provider. </a:t>
            </a:r>
          </a:p>
          <a:p>
            <a:r>
              <a:rPr lang="en-US" b="1" dirty="0">
                <a:solidFill>
                  <a:srgbClr val="FF0000"/>
                </a:solidFill>
              </a:rPr>
              <a:t>Heterogeneous</a:t>
            </a:r>
            <a:r>
              <a:rPr lang="en-US" dirty="0"/>
              <a:t> </a:t>
            </a:r>
            <a:r>
              <a:rPr lang="en-US" b="1" dirty="0">
                <a:solidFill>
                  <a:srgbClr val="FF0000"/>
                </a:solidFill>
              </a:rPr>
              <a:t>Access:</a:t>
            </a:r>
            <a:r>
              <a:rPr lang="en-US" dirty="0"/>
              <a:t> </a:t>
            </a:r>
          </a:p>
          <a:p>
            <a:pPr lvl="1"/>
            <a:r>
              <a:rPr lang="en-US" dirty="0"/>
              <a:t>Computer resources are available over the network and accessed through standard mechanisms that promote use by heterogeneous </a:t>
            </a:r>
            <a:r>
              <a:rPr lang="en-US" b="1" dirty="0">
                <a:solidFill>
                  <a:srgbClr val="FF0000"/>
                </a:solidFill>
              </a:rPr>
              <a:t>thin</a:t>
            </a:r>
            <a:r>
              <a:rPr lang="en-US" dirty="0"/>
              <a:t> or </a:t>
            </a:r>
            <a:r>
              <a:rPr lang="en-US" b="1" dirty="0">
                <a:solidFill>
                  <a:srgbClr val="FF0000"/>
                </a:solidFill>
              </a:rPr>
              <a:t>thick</a:t>
            </a:r>
            <a:r>
              <a:rPr lang="en-US" dirty="0"/>
              <a:t> client platforms.</a:t>
            </a:r>
          </a:p>
          <a:p>
            <a:r>
              <a:rPr lang="en-US" b="1" i="1" dirty="0">
                <a:solidFill>
                  <a:srgbClr val="FF0000"/>
                </a:solidFill>
              </a:rPr>
              <a:t>Resource Pooling: </a:t>
            </a:r>
          </a:p>
          <a:p>
            <a:pPr lvl="1"/>
            <a:r>
              <a:rPr lang="en-US" dirty="0"/>
              <a:t>The provider’s computing resources are pooled to serve multiple consumers using a </a:t>
            </a:r>
            <a:r>
              <a:rPr lang="en-US" i="1" dirty="0">
                <a:solidFill>
                  <a:srgbClr val="FF0000"/>
                </a:solidFill>
              </a:rPr>
              <a:t>multi-tenant model.</a:t>
            </a:r>
            <a:endParaRPr lang="en-US" dirty="0"/>
          </a:p>
          <a:p>
            <a:pPr lvl="1"/>
            <a:r>
              <a:rPr lang="en-US" dirty="0"/>
              <a:t>Different physical and virtual resources dynamically assigned and reassigned according to consumer demand. </a:t>
            </a:r>
          </a:p>
          <a:p>
            <a:r>
              <a:rPr lang="en-US" b="1" i="1" dirty="0">
                <a:solidFill>
                  <a:srgbClr val="FF0000"/>
                </a:solidFill>
              </a:rPr>
              <a:t>Measured Service:</a:t>
            </a:r>
            <a:r>
              <a:rPr lang="en-US" dirty="0"/>
              <a:t> </a:t>
            </a:r>
          </a:p>
          <a:p>
            <a:pPr lvl="1"/>
            <a:r>
              <a:rPr lang="en-US" dirty="0"/>
              <a:t>Cloud systems </a:t>
            </a:r>
            <a:r>
              <a:rPr lang="en-US" i="1" dirty="0">
                <a:solidFill>
                  <a:srgbClr val="FF0000"/>
                </a:solidFill>
              </a:rPr>
              <a:t>automatically</a:t>
            </a:r>
            <a:r>
              <a:rPr lang="en-US" dirty="0"/>
              <a:t> </a:t>
            </a:r>
            <a:r>
              <a:rPr lang="en-US" i="1" dirty="0">
                <a:solidFill>
                  <a:srgbClr val="FF0000"/>
                </a:solidFill>
              </a:rPr>
              <a:t>control</a:t>
            </a:r>
            <a:r>
              <a:rPr lang="en-US" dirty="0"/>
              <a:t> and </a:t>
            </a:r>
            <a:r>
              <a:rPr lang="en-US" i="1" dirty="0">
                <a:solidFill>
                  <a:srgbClr val="FF0000"/>
                </a:solidFill>
              </a:rPr>
              <a:t>optimize</a:t>
            </a:r>
            <a:r>
              <a:rPr lang="en-US" dirty="0"/>
              <a:t> resources used by leveraging a metering capability at some level of abstraction appropriate to the type of service. </a:t>
            </a:r>
          </a:p>
          <a:p>
            <a:pPr marL="342900" lvl="1" indent="0">
              <a:buNone/>
            </a:pPr>
            <a:endParaRPr lang="en-US" b="1" i="1" dirty="0">
              <a:solidFill>
                <a:srgbClr val="FF0000"/>
              </a:solidFill>
            </a:endParaRPr>
          </a:p>
          <a:p>
            <a:r>
              <a:rPr lang="en-US" sz="2900" b="1" i="1" dirty="0">
                <a:solidFill>
                  <a:srgbClr val="FF0000"/>
                </a:solidFill>
              </a:rPr>
              <a:t>Rapid elastics</a:t>
            </a:r>
          </a:p>
          <a:p>
            <a:pPr lvl="1"/>
            <a:r>
              <a:rPr lang="en-US" dirty="0"/>
              <a:t>Capabilities can be elastically provisioned and released (scale up/down based on the demand). </a:t>
            </a:r>
          </a:p>
          <a:p>
            <a:endParaRPr lang="en-US" dirty="0"/>
          </a:p>
          <a:p>
            <a:endParaRPr lang="en-US" dirty="0"/>
          </a:p>
        </p:txBody>
      </p:sp>
      <p:sp>
        <p:nvSpPr>
          <p:cNvPr id="4" name="Slide Number Placeholder 3">
            <a:extLst>
              <a:ext uri="{FF2B5EF4-FFF2-40B4-BE49-F238E27FC236}">
                <a16:creationId xmlns:a16="http://schemas.microsoft.com/office/drawing/2014/main" id="{AAB42C02-ED4F-4BB0-8CA6-1BD64569498C}"/>
              </a:ext>
            </a:extLst>
          </p:cNvPr>
          <p:cNvSpPr>
            <a:spLocks noGrp="1"/>
          </p:cNvSpPr>
          <p:nvPr>
            <p:ph type="sldNum" sz="quarter" idx="12"/>
          </p:nvPr>
        </p:nvSpPr>
        <p:spPr/>
        <p:txBody>
          <a:bodyPr/>
          <a:lstStyle/>
          <a:p>
            <a:fld id="{592C2637-5A8B-4A60-9E14-088FFD6A661C}" type="slidenum">
              <a:rPr lang="en-US">
                <a:solidFill>
                  <a:prstClr val="black">
                    <a:tint val="75000"/>
                  </a:prstClr>
                </a:solidFill>
                <a:latin typeface="Calibri" panose="020F0502020204030204"/>
              </a:rPr>
              <a:pPr/>
              <a:t>9</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6243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10636</TotalTime>
  <Words>3694</Words>
  <Application>Microsoft Office PowerPoint</Application>
  <PresentationFormat>Widescreen</PresentationFormat>
  <Paragraphs>401</Paragraphs>
  <Slides>54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54</vt:i4>
      </vt:variant>
    </vt:vector>
  </HeadingPairs>
  <TitlesOfParts>
    <vt:vector size="65" baseType="lpstr">
      <vt:lpstr>Arial</vt:lpstr>
      <vt:lpstr>Calibri</vt:lpstr>
      <vt:lpstr>Calibri Light</vt:lpstr>
      <vt:lpstr>Cambria</vt:lpstr>
      <vt:lpstr>Georgia</vt:lpstr>
      <vt:lpstr>metropolislight</vt:lpstr>
      <vt:lpstr>Roboto</vt:lpstr>
      <vt:lpstr>STIXGeneral-Regular</vt:lpstr>
      <vt:lpstr>Wingdings</vt:lpstr>
      <vt:lpstr>Office Theme</vt:lpstr>
      <vt:lpstr>1_Office Theme</vt:lpstr>
      <vt:lpstr>What is Cloud computing ?</vt:lpstr>
      <vt:lpstr>Cloud Computing</vt:lpstr>
      <vt:lpstr>Cloud Computing</vt:lpstr>
      <vt:lpstr>Grid vs Cloud</vt:lpstr>
      <vt:lpstr>Evolution of Computing</vt:lpstr>
      <vt:lpstr>Evolution of Cloud Computing </vt:lpstr>
      <vt:lpstr>Cloud Computing</vt:lpstr>
      <vt:lpstr>Cont…</vt:lpstr>
      <vt:lpstr>Essential Characteristics</vt:lpstr>
      <vt:lpstr>In Our Humble Opinion</vt:lpstr>
      <vt:lpstr>Central Ideas</vt:lpstr>
      <vt:lpstr>Central Ideas</vt:lpstr>
      <vt:lpstr>What Is Service?</vt:lpstr>
      <vt:lpstr>Characteristics of a Service</vt:lpstr>
      <vt:lpstr>Characteristics of a Service(Cont..)</vt:lpstr>
      <vt:lpstr>Service Oriented Architecture (SOA)</vt:lpstr>
      <vt:lpstr>Cont….</vt:lpstr>
      <vt:lpstr>PowerPoint Presentation</vt:lpstr>
      <vt:lpstr>Quality Of Service</vt:lpstr>
      <vt:lpstr>Quality Of Service</vt:lpstr>
      <vt:lpstr>Service Level Agreement</vt:lpstr>
      <vt:lpstr>Properties and Characteristics</vt:lpstr>
      <vt:lpstr>Scalability &amp; Elasticity</vt:lpstr>
      <vt:lpstr>Scalability &amp; Elasticity</vt:lpstr>
      <vt:lpstr>Multi-tenant Design</vt:lpstr>
      <vt:lpstr>PowerPoint Presentation</vt:lpstr>
      <vt:lpstr>Availability &amp; Reliability</vt:lpstr>
      <vt:lpstr>Availability &amp; Reliability</vt:lpstr>
      <vt:lpstr>Fault Tolerance</vt:lpstr>
      <vt:lpstr>Fault Tolerance</vt:lpstr>
      <vt:lpstr>Fault Tolerance</vt:lpstr>
      <vt:lpstr>Fault Tolerance</vt:lpstr>
      <vt:lpstr>System Resilience</vt:lpstr>
      <vt:lpstr>System Resilience</vt:lpstr>
      <vt:lpstr>System Security</vt:lpstr>
      <vt:lpstr>System Security</vt:lpstr>
      <vt:lpstr>Manageability &amp; Interoperability</vt:lpstr>
      <vt:lpstr>Manageability &amp; Interoperability</vt:lpstr>
      <vt:lpstr>Control Automation</vt:lpstr>
      <vt:lpstr>Functional Areas of Control Automation</vt:lpstr>
      <vt:lpstr>System Monitoring</vt:lpstr>
      <vt:lpstr>Billing System</vt:lpstr>
      <vt:lpstr>Performance &amp; Optimization</vt:lpstr>
      <vt:lpstr>Performance &amp; Optimization</vt:lpstr>
      <vt:lpstr>Parallel Processing</vt:lpstr>
      <vt:lpstr>Parallel Processing</vt:lpstr>
      <vt:lpstr>Load Balancing</vt:lpstr>
      <vt:lpstr>Job Scheduling</vt:lpstr>
      <vt:lpstr>Accessibility &amp; Portability</vt:lpstr>
      <vt:lpstr>Accessibility &amp; Portability</vt:lpstr>
      <vt:lpstr>Uniform Access</vt:lpstr>
      <vt:lpstr>Thin Client</vt:lpstr>
      <vt:lpstr>NETFLIX---THE SYSTEM DESIGN</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Risala Khan</dc:creator>
  <cp:lastModifiedBy>Risala Khan</cp:lastModifiedBy>
  <cp:revision>20</cp:revision>
  <dcterms:created xsi:type="dcterms:W3CDTF">2022-07-02T15:56:38Z</dcterms:created>
  <dcterms:modified xsi:type="dcterms:W3CDTF">2023-08-05T14:35:04Z</dcterms:modified>
</cp:coreProperties>
</file>