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59" r:id="rId6"/>
    <p:sldId id="260" r:id="rId7"/>
    <p:sldId id="261" r:id="rId8"/>
    <p:sldId id="262" r:id="rId9"/>
    <p:sldId id="263" r:id="rId10"/>
    <p:sldId id="295" r:id="rId11"/>
    <p:sldId id="294" r:id="rId12"/>
    <p:sldId id="296" r:id="rId13"/>
    <p:sldId id="300" r:id="rId14"/>
    <p:sldId id="301" r:id="rId15"/>
    <p:sldId id="297" r:id="rId16"/>
    <p:sldId id="302" r:id="rId17"/>
    <p:sldId id="298" r:id="rId18"/>
    <p:sldId id="299" r:id="rId19"/>
    <p:sldId id="266" r:id="rId20"/>
    <p:sldId id="267" r:id="rId21"/>
    <p:sldId id="268"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90" r:id="rId38"/>
    <p:sldId id="285" r:id="rId39"/>
    <p:sldId id="291" r:id="rId40"/>
    <p:sldId id="286" r:id="rId41"/>
    <p:sldId id="292" r:id="rId42"/>
    <p:sldId id="293" r:id="rId43"/>
    <p:sldId id="287" r:id="rId44"/>
    <p:sldId id="288" r:id="rId45"/>
    <p:sldId id="289" r:id="rId46"/>
    <p:sldId id="303" r:id="rId47"/>
    <p:sldId id="304" r:id="rId48"/>
    <p:sldId id="305" r:id="rId49"/>
    <p:sldId id="306" r:id="rId50"/>
    <p:sldId id="307" r:id="rId51"/>
    <p:sldId id="308" r:id="rId52"/>
    <p:sldId id="309" r:id="rId53"/>
    <p:sldId id="310" r:id="rId54"/>
    <p:sldId id="311"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708" y="2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7CA498-872D-4662-ABB8-66D968E1B634}" type="doc">
      <dgm:prSet loTypeId="urn:microsoft.com/office/officeart/2016/7/layout/VerticalHollowActionList" loCatId="List" qsTypeId="urn:microsoft.com/office/officeart/2005/8/quickstyle/simple4" qsCatId="simple" csTypeId="urn:microsoft.com/office/officeart/2005/8/colors/colorful5" csCatId="colorful"/>
      <dgm:spPr/>
      <dgm:t>
        <a:bodyPr/>
        <a:lstStyle/>
        <a:p>
          <a:endParaRPr lang="en-US"/>
        </a:p>
      </dgm:t>
    </dgm:pt>
    <dgm:pt modelId="{0F7AE769-0C4A-44BE-8A81-522738C5E024}">
      <dgm:prSet/>
      <dgm:spPr/>
      <dgm:t>
        <a:bodyPr/>
        <a:lstStyle/>
        <a:p>
          <a:r>
            <a:rPr lang="en-US"/>
            <a:t>Right</a:t>
          </a:r>
        </a:p>
      </dgm:t>
    </dgm:pt>
    <dgm:pt modelId="{CF9933AD-C374-4B3E-A9AE-2755606F1C09}" type="parTrans" cxnId="{EDE500ED-AF1B-4FBF-B845-CB0300F4D8F5}">
      <dgm:prSet/>
      <dgm:spPr/>
      <dgm:t>
        <a:bodyPr/>
        <a:lstStyle/>
        <a:p>
          <a:endParaRPr lang="en-US"/>
        </a:p>
      </dgm:t>
    </dgm:pt>
    <dgm:pt modelId="{1E294F6D-B95C-45BF-8FC5-C58946A48CDB}" type="sibTrans" cxnId="{EDE500ED-AF1B-4FBF-B845-CB0300F4D8F5}">
      <dgm:prSet/>
      <dgm:spPr/>
      <dgm:t>
        <a:bodyPr/>
        <a:lstStyle/>
        <a:p>
          <a:endParaRPr lang="en-US"/>
        </a:p>
      </dgm:t>
    </dgm:pt>
    <dgm:pt modelId="{771366AB-DD46-425D-B703-C34B77971E08}">
      <dgm:prSet/>
      <dgm:spPr/>
      <dgm:t>
        <a:bodyPr/>
        <a:lstStyle/>
        <a:p>
          <a:r>
            <a:rPr lang="en-US"/>
            <a:t>Right to Access – Request a copy of your stored data.</a:t>
          </a:r>
        </a:p>
      </dgm:t>
    </dgm:pt>
    <dgm:pt modelId="{C5790D16-F909-4A45-887A-B01EEF57F688}" type="parTrans" cxnId="{D7701272-FC2F-4796-91B4-3783C0C1AB33}">
      <dgm:prSet/>
      <dgm:spPr/>
      <dgm:t>
        <a:bodyPr/>
        <a:lstStyle/>
        <a:p>
          <a:endParaRPr lang="en-US"/>
        </a:p>
      </dgm:t>
    </dgm:pt>
    <dgm:pt modelId="{2A79FE0C-3B7F-4C75-A78E-8F7AAB09DF83}" type="sibTrans" cxnId="{D7701272-FC2F-4796-91B4-3783C0C1AB33}">
      <dgm:prSet/>
      <dgm:spPr/>
      <dgm:t>
        <a:bodyPr/>
        <a:lstStyle/>
        <a:p>
          <a:endParaRPr lang="en-US"/>
        </a:p>
      </dgm:t>
    </dgm:pt>
    <dgm:pt modelId="{743B086B-7AC0-4966-AB9D-398D270B699D}">
      <dgm:prSet/>
      <dgm:spPr/>
      <dgm:t>
        <a:bodyPr/>
        <a:lstStyle/>
        <a:p>
          <a:r>
            <a:rPr lang="en-US"/>
            <a:t>Right</a:t>
          </a:r>
        </a:p>
      </dgm:t>
    </dgm:pt>
    <dgm:pt modelId="{45902D6A-5EEB-482A-8789-4FF58ACE8D5E}" type="parTrans" cxnId="{69D8AE39-4335-4AF8-AB32-3561BB57677D}">
      <dgm:prSet/>
      <dgm:spPr/>
      <dgm:t>
        <a:bodyPr/>
        <a:lstStyle/>
        <a:p>
          <a:endParaRPr lang="en-US"/>
        </a:p>
      </dgm:t>
    </dgm:pt>
    <dgm:pt modelId="{BDD238F1-DDF5-4CEA-AEDF-0D0090DFB2B3}" type="sibTrans" cxnId="{69D8AE39-4335-4AF8-AB32-3561BB57677D}">
      <dgm:prSet/>
      <dgm:spPr/>
      <dgm:t>
        <a:bodyPr/>
        <a:lstStyle/>
        <a:p>
          <a:endParaRPr lang="en-US"/>
        </a:p>
      </dgm:t>
    </dgm:pt>
    <dgm:pt modelId="{685DE7E5-D15A-4C8E-AF0C-998B672D114D}">
      <dgm:prSet/>
      <dgm:spPr/>
      <dgm:t>
        <a:bodyPr/>
        <a:lstStyle/>
        <a:p>
          <a:r>
            <a:rPr lang="en-US"/>
            <a:t>Right to Rectification – Correct inaccurate data.</a:t>
          </a:r>
        </a:p>
      </dgm:t>
    </dgm:pt>
    <dgm:pt modelId="{4EC374B0-DF98-4016-8FD4-9B915B8E5F58}" type="parTrans" cxnId="{270218BF-1935-4A82-972D-1EAF1975397D}">
      <dgm:prSet/>
      <dgm:spPr/>
      <dgm:t>
        <a:bodyPr/>
        <a:lstStyle/>
        <a:p>
          <a:endParaRPr lang="en-US"/>
        </a:p>
      </dgm:t>
    </dgm:pt>
    <dgm:pt modelId="{99AB0B8D-B8B2-4113-9CA7-FCE0AAA45211}" type="sibTrans" cxnId="{270218BF-1935-4A82-972D-1EAF1975397D}">
      <dgm:prSet/>
      <dgm:spPr/>
      <dgm:t>
        <a:bodyPr/>
        <a:lstStyle/>
        <a:p>
          <a:endParaRPr lang="en-US"/>
        </a:p>
      </dgm:t>
    </dgm:pt>
    <dgm:pt modelId="{DEA9C222-AF1E-4E1E-BA4D-AF762BCFCA22}">
      <dgm:prSet/>
      <dgm:spPr/>
      <dgm:t>
        <a:bodyPr/>
        <a:lstStyle/>
        <a:p>
          <a:r>
            <a:rPr lang="en-US"/>
            <a:t>Right</a:t>
          </a:r>
        </a:p>
      </dgm:t>
    </dgm:pt>
    <dgm:pt modelId="{7A72FD94-9813-43BA-9833-B4BC7352FFA1}" type="parTrans" cxnId="{83C37724-90F1-45FB-8D27-3FD28314763F}">
      <dgm:prSet/>
      <dgm:spPr/>
      <dgm:t>
        <a:bodyPr/>
        <a:lstStyle/>
        <a:p>
          <a:endParaRPr lang="en-US"/>
        </a:p>
      </dgm:t>
    </dgm:pt>
    <dgm:pt modelId="{00029C0A-D74C-401E-8EBF-9F72FCC901D3}" type="sibTrans" cxnId="{83C37724-90F1-45FB-8D27-3FD28314763F}">
      <dgm:prSet/>
      <dgm:spPr/>
      <dgm:t>
        <a:bodyPr/>
        <a:lstStyle/>
        <a:p>
          <a:endParaRPr lang="en-US"/>
        </a:p>
      </dgm:t>
    </dgm:pt>
    <dgm:pt modelId="{F3C0E105-68FB-4C64-B6E8-9CD7D741DE5B}">
      <dgm:prSet/>
      <dgm:spPr/>
      <dgm:t>
        <a:bodyPr/>
        <a:lstStyle/>
        <a:p>
          <a:r>
            <a:rPr lang="en-US"/>
            <a:t>Right to Erasure ("Right to be Forgotten") – Demand deletion of personal data.</a:t>
          </a:r>
        </a:p>
      </dgm:t>
    </dgm:pt>
    <dgm:pt modelId="{9F4C794B-CCF2-4718-8067-911F2E00BA11}" type="parTrans" cxnId="{A40FF6DF-B83A-406C-96C0-06BBABE11566}">
      <dgm:prSet/>
      <dgm:spPr/>
      <dgm:t>
        <a:bodyPr/>
        <a:lstStyle/>
        <a:p>
          <a:endParaRPr lang="en-US"/>
        </a:p>
      </dgm:t>
    </dgm:pt>
    <dgm:pt modelId="{E24F8A8E-21A3-47BC-8766-D0668DE26F18}" type="sibTrans" cxnId="{A40FF6DF-B83A-406C-96C0-06BBABE11566}">
      <dgm:prSet/>
      <dgm:spPr/>
      <dgm:t>
        <a:bodyPr/>
        <a:lstStyle/>
        <a:p>
          <a:endParaRPr lang="en-US"/>
        </a:p>
      </dgm:t>
    </dgm:pt>
    <dgm:pt modelId="{BFF3AF20-44CE-43B0-B95F-8D84E8965A8F}">
      <dgm:prSet/>
      <dgm:spPr/>
      <dgm:t>
        <a:bodyPr/>
        <a:lstStyle/>
        <a:p>
          <a:r>
            <a:rPr lang="en-US"/>
            <a:t>Right</a:t>
          </a:r>
        </a:p>
      </dgm:t>
    </dgm:pt>
    <dgm:pt modelId="{185BCFA6-A8A7-4B49-8217-A45B27FE6454}" type="parTrans" cxnId="{55235559-6796-4411-9789-C4A0513C9405}">
      <dgm:prSet/>
      <dgm:spPr/>
      <dgm:t>
        <a:bodyPr/>
        <a:lstStyle/>
        <a:p>
          <a:endParaRPr lang="en-US"/>
        </a:p>
      </dgm:t>
    </dgm:pt>
    <dgm:pt modelId="{15020C53-4AA0-458B-9FF6-380B192DD18F}" type="sibTrans" cxnId="{55235559-6796-4411-9789-C4A0513C9405}">
      <dgm:prSet/>
      <dgm:spPr/>
      <dgm:t>
        <a:bodyPr/>
        <a:lstStyle/>
        <a:p>
          <a:endParaRPr lang="en-US"/>
        </a:p>
      </dgm:t>
    </dgm:pt>
    <dgm:pt modelId="{2C9D3245-7017-426F-A3DF-08B43F1A0DEE}">
      <dgm:prSet/>
      <dgm:spPr/>
      <dgm:t>
        <a:bodyPr/>
        <a:lstStyle/>
        <a:p>
          <a:r>
            <a:rPr lang="en-US"/>
            <a:t>Right to Restrict Processing – Limit how organizations use your data.</a:t>
          </a:r>
        </a:p>
      </dgm:t>
    </dgm:pt>
    <dgm:pt modelId="{A1521F6E-45DF-4CCE-929C-CFC28CA0110C}" type="parTrans" cxnId="{49532A27-73CF-47C1-9A98-61BC042065E0}">
      <dgm:prSet/>
      <dgm:spPr/>
      <dgm:t>
        <a:bodyPr/>
        <a:lstStyle/>
        <a:p>
          <a:endParaRPr lang="en-US"/>
        </a:p>
      </dgm:t>
    </dgm:pt>
    <dgm:pt modelId="{6CA33B08-1B2B-415B-9A7F-38A07B05C81B}" type="sibTrans" cxnId="{49532A27-73CF-47C1-9A98-61BC042065E0}">
      <dgm:prSet/>
      <dgm:spPr/>
      <dgm:t>
        <a:bodyPr/>
        <a:lstStyle/>
        <a:p>
          <a:endParaRPr lang="en-US"/>
        </a:p>
      </dgm:t>
    </dgm:pt>
    <dgm:pt modelId="{C25C7571-4A00-48AA-9A35-3FD9C401C081}">
      <dgm:prSet/>
      <dgm:spPr/>
      <dgm:t>
        <a:bodyPr/>
        <a:lstStyle/>
        <a:p>
          <a:r>
            <a:rPr lang="en-US"/>
            <a:t>Right</a:t>
          </a:r>
        </a:p>
      </dgm:t>
    </dgm:pt>
    <dgm:pt modelId="{3CE4DF4D-933E-4D6C-BDF0-112937074652}" type="parTrans" cxnId="{88220818-D74C-48D7-A5A1-18DBA0559845}">
      <dgm:prSet/>
      <dgm:spPr/>
      <dgm:t>
        <a:bodyPr/>
        <a:lstStyle/>
        <a:p>
          <a:endParaRPr lang="en-US"/>
        </a:p>
      </dgm:t>
    </dgm:pt>
    <dgm:pt modelId="{F67AA7D0-438E-4861-B14D-127203A7F9D5}" type="sibTrans" cxnId="{88220818-D74C-48D7-A5A1-18DBA0559845}">
      <dgm:prSet/>
      <dgm:spPr/>
      <dgm:t>
        <a:bodyPr/>
        <a:lstStyle/>
        <a:p>
          <a:endParaRPr lang="en-US"/>
        </a:p>
      </dgm:t>
    </dgm:pt>
    <dgm:pt modelId="{0E61E28B-C6A0-4BD9-82C7-D90611F36EBD}">
      <dgm:prSet/>
      <dgm:spPr/>
      <dgm:t>
        <a:bodyPr/>
        <a:lstStyle/>
        <a:p>
          <a:r>
            <a:rPr lang="en-US"/>
            <a:t>Right to Data Portability – Transfer data between service providers.</a:t>
          </a:r>
        </a:p>
      </dgm:t>
    </dgm:pt>
    <dgm:pt modelId="{706B8084-53E7-4407-8919-471646316A5B}" type="parTrans" cxnId="{32EB8CE2-3E09-435C-A3D6-3AD2884D3F46}">
      <dgm:prSet/>
      <dgm:spPr/>
      <dgm:t>
        <a:bodyPr/>
        <a:lstStyle/>
        <a:p>
          <a:endParaRPr lang="en-US"/>
        </a:p>
      </dgm:t>
    </dgm:pt>
    <dgm:pt modelId="{4BF06DD0-8AD8-4CEE-A864-398A35DA059E}" type="sibTrans" cxnId="{32EB8CE2-3E09-435C-A3D6-3AD2884D3F46}">
      <dgm:prSet/>
      <dgm:spPr/>
      <dgm:t>
        <a:bodyPr/>
        <a:lstStyle/>
        <a:p>
          <a:endParaRPr lang="en-US"/>
        </a:p>
      </dgm:t>
    </dgm:pt>
    <dgm:pt modelId="{A7011FBC-652B-4C31-A060-17BC094A2BC1}">
      <dgm:prSet/>
      <dgm:spPr/>
      <dgm:t>
        <a:bodyPr/>
        <a:lstStyle/>
        <a:p>
          <a:r>
            <a:rPr lang="en-US"/>
            <a:t>Right</a:t>
          </a:r>
        </a:p>
      </dgm:t>
    </dgm:pt>
    <dgm:pt modelId="{D9723A14-A63D-41B0-93A6-1F43FC435471}" type="parTrans" cxnId="{11992556-DC1B-4941-A7FD-F2079D548395}">
      <dgm:prSet/>
      <dgm:spPr/>
      <dgm:t>
        <a:bodyPr/>
        <a:lstStyle/>
        <a:p>
          <a:endParaRPr lang="en-US"/>
        </a:p>
      </dgm:t>
    </dgm:pt>
    <dgm:pt modelId="{A705BB0E-0A23-4D2F-8E88-22568537FA94}" type="sibTrans" cxnId="{11992556-DC1B-4941-A7FD-F2079D548395}">
      <dgm:prSet/>
      <dgm:spPr/>
      <dgm:t>
        <a:bodyPr/>
        <a:lstStyle/>
        <a:p>
          <a:endParaRPr lang="en-US"/>
        </a:p>
      </dgm:t>
    </dgm:pt>
    <dgm:pt modelId="{D2F6D79B-E52C-41C0-A821-101A964ED181}">
      <dgm:prSet/>
      <dgm:spPr/>
      <dgm:t>
        <a:bodyPr/>
        <a:lstStyle/>
        <a:p>
          <a:r>
            <a:rPr lang="en-US"/>
            <a:t>Right to Object – Opt-out of marketing or automated decisions.</a:t>
          </a:r>
        </a:p>
      </dgm:t>
    </dgm:pt>
    <dgm:pt modelId="{B79C93EE-F81E-46AD-9020-6087B0E57E2C}" type="parTrans" cxnId="{57B2B351-67FB-4179-9AC9-3FFD5335450B}">
      <dgm:prSet/>
      <dgm:spPr/>
      <dgm:t>
        <a:bodyPr/>
        <a:lstStyle/>
        <a:p>
          <a:endParaRPr lang="en-US"/>
        </a:p>
      </dgm:t>
    </dgm:pt>
    <dgm:pt modelId="{C470C817-67E9-4903-BD9C-C9850A42CEB1}" type="sibTrans" cxnId="{57B2B351-67FB-4179-9AC9-3FFD5335450B}">
      <dgm:prSet/>
      <dgm:spPr/>
      <dgm:t>
        <a:bodyPr/>
        <a:lstStyle/>
        <a:p>
          <a:endParaRPr lang="en-US"/>
        </a:p>
      </dgm:t>
    </dgm:pt>
    <dgm:pt modelId="{C36831FB-1441-4A1F-87BE-B041B2228674}" type="pres">
      <dgm:prSet presAssocID="{A17CA498-872D-4662-ABB8-66D968E1B634}" presName="Name0" presStyleCnt="0">
        <dgm:presLayoutVars>
          <dgm:dir/>
          <dgm:animLvl val="lvl"/>
          <dgm:resizeHandles val="exact"/>
        </dgm:presLayoutVars>
      </dgm:prSet>
      <dgm:spPr/>
    </dgm:pt>
    <dgm:pt modelId="{B755656C-9421-47AE-8438-3A6F74F6ABE7}" type="pres">
      <dgm:prSet presAssocID="{0F7AE769-0C4A-44BE-8A81-522738C5E024}" presName="linNode" presStyleCnt="0"/>
      <dgm:spPr/>
    </dgm:pt>
    <dgm:pt modelId="{CFB13483-5A39-46F6-8B4F-073BBB0EC1C9}" type="pres">
      <dgm:prSet presAssocID="{0F7AE769-0C4A-44BE-8A81-522738C5E024}" presName="parentText" presStyleLbl="solidFgAcc1" presStyleIdx="0" presStyleCnt="6">
        <dgm:presLayoutVars>
          <dgm:chMax val="1"/>
          <dgm:bulletEnabled/>
        </dgm:presLayoutVars>
      </dgm:prSet>
      <dgm:spPr/>
    </dgm:pt>
    <dgm:pt modelId="{E7EAACCF-BA2D-4CCF-A0B2-D505D3A6CB35}" type="pres">
      <dgm:prSet presAssocID="{0F7AE769-0C4A-44BE-8A81-522738C5E024}" presName="descendantText" presStyleLbl="alignNode1" presStyleIdx="0" presStyleCnt="6">
        <dgm:presLayoutVars>
          <dgm:bulletEnabled/>
        </dgm:presLayoutVars>
      </dgm:prSet>
      <dgm:spPr/>
    </dgm:pt>
    <dgm:pt modelId="{5F766830-FC6C-49EC-9200-A265B9F4B975}" type="pres">
      <dgm:prSet presAssocID="{1E294F6D-B95C-45BF-8FC5-C58946A48CDB}" presName="sp" presStyleCnt="0"/>
      <dgm:spPr/>
    </dgm:pt>
    <dgm:pt modelId="{AA87CDBE-E1D9-4BB1-A004-266E6CA2A024}" type="pres">
      <dgm:prSet presAssocID="{743B086B-7AC0-4966-AB9D-398D270B699D}" presName="linNode" presStyleCnt="0"/>
      <dgm:spPr/>
    </dgm:pt>
    <dgm:pt modelId="{B37EE17B-06C2-491B-8FEB-1493CC9D7E02}" type="pres">
      <dgm:prSet presAssocID="{743B086B-7AC0-4966-AB9D-398D270B699D}" presName="parentText" presStyleLbl="solidFgAcc1" presStyleIdx="1" presStyleCnt="6">
        <dgm:presLayoutVars>
          <dgm:chMax val="1"/>
          <dgm:bulletEnabled/>
        </dgm:presLayoutVars>
      </dgm:prSet>
      <dgm:spPr/>
    </dgm:pt>
    <dgm:pt modelId="{A759306E-FB7C-4836-9734-5D200848D92F}" type="pres">
      <dgm:prSet presAssocID="{743B086B-7AC0-4966-AB9D-398D270B699D}" presName="descendantText" presStyleLbl="alignNode1" presStyleIdx="1" presStyleCnt="6">
        <dgm:presLayoutVars>
          <dgm:bulletEnabled/>
        </dgm:presLayoutVars>
      </dgm:prSet>
      <dgm:spPr/>
    </dgm:pt>
    <dgm:pt modelId="{E73FAEF9-0F02-4BE6-BE4B-80D857279CBC}" type="pres">
      <dgm:prSet presAssocID="{BDD238F1-DDF5-4CEA-AEDF-0D0090DFB2B3}" presName="sp" presStyleCnt="0"/>
      <dgm:spPr/>
    </dgm:pt>
    <dgm:pt modelId="{4E0FB3F2-9ED4-4E17-B986-66796651E439}" type="pres">
      <dgm:prSet presAssocID="{DEA9C222-AF1E-4E1E-BA4D-AF762BCFCA22}" presName="linNode" presStyleCnt="0"/>
      <dgm:spPr/>
    </dgm:pt>
    <dgm:pt modelId="{909BCE0D-7C39-4183-B72C-C9F32CA58238}" type="pres">
      <dgm:prSet presAssocID="{DEA9C222-AF1E-4E1E-BA4D-AF762BCFCA22}" presName="parentText" presStyleLbl="solidFgAcc1" presStyleIdx="2" presStyleCnt="6">
        <dgm:presLayoutVars>
          <dgm:chMax val="1"/>
          <dgm:bulletEnabled/>
        </dgm:presLayoutVars>
      </dgm:prSet>
      <dgm:spPr/>
    </dgm:pt>
    <dgm:pt modelId="{9E89DDBC-C4A6-4D07-B9FF-D32F3E9D3D5D}" type="pres">
      <dgm:prSet presAssocID="{DEA9C222-AF1E-4E1E-BA4D-AF762BCFCA22}" presName="descendantText" presStyleLbl="alignNode1" presStyleIdx="2" presStyleCnt="6">
        <dgm:presLayoutVars>
          <dgm:bulletEnabled/>
        </dgm:presLayoutVars>
      </dgm:prSet>
      <dgm:spPr/>
    </dgm:pt>
    <dgm:pt modelId="{6911BEF9-E7E7-4F5B-BE0A-88C79CE5F251}" type="pres">
      <dgm:prSet presAssocID="{00029C0A-D74C-401E-8EBF-9F72FCC901D3}" presName="sp" presStyleCnt="0"/>
      <dgm:spPr/>
    </dgm:pt>
    <dgm:pt modelId="{590ECA6C-D8B9-4FF2-9A10-0120084A9891}" type="pres">
      <dgm:prSet presAssocID="{BFF3AF20-44CE-43B0-B95F-8D84E8965A8F}" presName="linNode" presStyleCnt="0"/>
      <dgm:spPr/>
    </dgm:pt>
    <dgm:pt modelId="{42A0148E-3547-4451-A403-CA4DDA49D0BC}" type="pres">
      <dgm:prSet presAssocID="{BFF3AF20-44CE-43B0-B95F-8D84E8965A8F}" presName="parentText" presStyleLbl="solidFgAcc1" presStyleIdx="3" presStyleCnt="6">
        <dgm:presLayoutVars>
          <dgm:chMax val="1"/>
          <dgm:bulletEnabled/>
        </dgm:presLayoutVars>
      </dgm:prSet>
      <dgm:spPr/>
    </dgm:pt>
    <dgm:pt modelId="{A7934919-D9AB-451A-8EEE-89AABCCB2704}" type="pres">
      <dgm:prSet presAssocID="{BFF3AF20-44CE-43B0-B95F-8D84E8965A8F}" presName="descendantText" presStyleLbl="alignNode1" presStyleIdx="3" presStyleCnt="6">
        <dgm:presLayoutVars>
          <dgm:bulletEnabled/>
        </dgm:presLayoutVars>
      </dgm:prSet>
      <dgm:spPr/>
    </dgm:pt>
    <dgm:pt modelId="{9852DBC9-8ABA-4718-915E-F46F06336477}" type="pres">
      <dgm:prSet presAssocID="{15020C53-4AA0-458B-9FF6-380B192DD18F}" presName="sp" presStyleCnt="0"/>
      <dgm:spPr/>
    </dgm:pt>
    <dgm:pt modelId="{B3EE99B6-D38A-46C1-9961-274DBD4B08B4}" type="pres">
      <dgm:prSet presAssocID="{C25C7571-4A00-48AA-9A35-3FD9C401C081}" presName="linNode" presStyleCnt="0"/>
      <dgm:spPr/>
    </dgm:pt>
    <dgm:pt modelId="{14AE00A3-1145-4E08-80E0-FC7FFDBC0363}" type="pres">
      <dgm:prSet presAssocID="{C25C7571-4A00-48AA-9A35-3FD9C401C081}" presName="parentText" presStyleLbl="solidFgAcc1" presStyleIdx="4" presStyleCnt="6">
        <dgm:presLayoutVars>
          <dgm:chMax val="1"/>
          <dgm:bulletEnabled/>
        </dgm:presLayoutVars>
      </dgm:prSet>
      <dgm:spPr/>
    </dgm:pt>
    <dgm:pt modelId="{BB4AC208-55F3-44E4-9A15-DBBAC5C64810}" type="pres">
      <dgm:prSet presAssocID="{C25C7571-4A00-48AA-9A35-3FD9C401C081}" presName="descendantText" presStyleLbl="alignNode1" presStyleIdx="4" presStyleCnt="6">
        <dgm:presLayoutVars>
          <dgm:bulletEnabled/>
        </dgm:presLayoutVars>
      </dgm:prSet>
      <dgm:spPr/>
    </dgm:pt>
    <dgm:pt modelId="{BEB8DC22-8640-47D0-8936-C7DBC64BFE8A}" type="pres">
      <dgm:prSet presAssocID="{F67AA7D0-438E-4861-B14D-127203A7F9D5}" presName="sp" presStyleCnt="0"/>
      <dgm:spPr/>
    </dgm:pt>
    <dgm:pt modelId="{E7D2908F-600E-43CF-A6BA-461D30B051F9}" type="pres">
      <dgm:prSet presAssocID="{A7011FBC-652B-4C31-A060-17BC094A2BC1}" presName="linNode" presStyleCnt="0"/>
      <dgm:spPr/>
    </dgm:pt>
    <dgm:pt modelId="{9DC81131-0725-4F53-9630-AD2BB4C5BCC7}" type="pres">
      <dgm:prSet presAssocID="{A7011FBC-652B-4C31-A060-17BC094A2BC1}" presName="parentText" presStyleLbl="solidFgAcc1" presStyleIdx="5" presStyleCnt="6">
        <dgm:presLayoutVars>
          <dgm:chMax val="1"/>
          <dgm:bulletEnabled/>
        </dgm:presLayoutVars>
      </dgm:prSet>
      <dgm:spPr/>
    </dgm:pt>
    <dgm:pt modelId="{368B70FD-3CF4-4C9D-8AA3-D397197B8E1D}" type="pres">
      <dgm:prSet presAssocID="{A7011FBC-652B-4C31-A060-17BC094A2BC1}" presName="descendantText" presStyleLbl="alignNode1" presStyleIdx="5" presStyleCnt="6">
        <dgm:presLayoutVars>
          <dgm:bulletEnabled/>
        </dgm:presLayoutVars>
      </dgm:prSet>
      <dgm:spPr/>
    </dgm:pt>
  </dgm:ptLst>
  <dgm:cxnLst>
    <dgm:cxn modelId="{237AAB0C-F07D-42A9-A4BE-10DC2467DA25}" type="presOf" srcId="{0E61E28B-C6A0-4BD9-82C7-D90611F36EBD}" destId="{BB4AC208-55F3-44E4-9A15-DBBAC5C64810}" srcOrd="0" destOrd="0" presId="urn:microsoft.com/office/officeart/2016/7/layout/VerticalHollowActionList"/>
    <dgm:cxn modelId="{88220818-D74C-48D7-A5A1-18DBA0559845}" srcId="{A17CA498-872D-4662-ABB8-66D968E1B634}" destId="{C25C7571-4A00-48AA-9A35-3FD9C401C081}" srcOrd="4" destOrd="0" parTransId="{3CE4DF4D-933E-4D6C-BDF0-112937074652}" sibTransId="{F67AA7D0-438E-4861-B14D-127203A7F9D5}"/>
    <dgm:cxn modelId="{E3251B18-59F7-46C7-9A65-244743D4F9B9}" type="presOf" srcId="{A7011FBC-652B-4C31-A060-17BC094A2BC1}" destId="{9DC81131-0725-4F53-9630-AD2BB4C5BCC7}" srcOrd="0" destOrd="0" presId="urn:microsoft.com/office/officeart/2016/7/layout/VerticalHollowActionList"/>
    <dgm:cxn modelId="{6E29B719-2905-4618-A8E4-296F65DA691E}" type="presOf" srcId="{BFF3AF20-44CE-43B0-B95F-8D84E8965A8F}" destId="{42A0148E-3547-4451-A403-CA4DDA49D0BC}" srcOrd="0" destOrd="0" presId="urn:microsoft.com/office/officeart/2016/7/layout/VerticalHollowActionList"/>
    <dgm:cxn modelId="{0538B81D-FBE6-40BC-BAAF-7FF4254935AB}" type="presOf" srcId="{C25C7571-4A00-48AA-9A35-3FD9C401C081}" destId="{14AE00A3-1145-4E08-80E0-FC7FFDBC0363}" srcOrd="0" destOrd="0" presId="urn:microsoft.com/office/officeart/2016/7/layout/VerticalHollowActionList"/>
    <dgm:cxn modelId="{83C37724-90F1-45FB-8D27-3FD28314763F}" srcId="{A17CA498-872D-4662-ABB8-66D968E1B634}" destId="{DEA9C222-AF1E-4E1E-BA4D-AF762BCFCA22}" srcOrd="2" destOrd="0" parTransId="{7A72FD94-9813-43BA-9833-B4BC7352FFA1}" sibTransId="{00029C0A-D74C-401E-8EBF-9F72FCC901D3}"/>
    <dgm:cxn modelId="{49532A27-73CF-47C1-9A98-61BC042065E0}" srcId="{BFF3AF20-44CE-43B0-B95F-8D84E8965A8F}" destId="{2C9D3245-7017-426F-A3DF-08B43F1A0DEE}" srcOrd="0" destOrd="0" parTransId="{A1521F6E-45DF-4CCE-929C-CFC28CA0110C}" sibTransId="{6CA33B08-1B2B-415B-9A7F-38A07B05C81B}"/>
    <dgm:cxn modelId="{29B2B52A-7090-4F9E-8324-7A8FC8D255C7}" type="presOf" srcId="{0F7AE769-0C4A-44BE-8A81-522738C5E024}" destId="{CFB13483-5A39-46F6-8B4F-073BBB0EC1C9}" srcOrd="0" destOrd="0" presId="urn:microsoft.com/office/officeart/2016/7/layout/VerticalHollowActionList"/>
    <dgm:cxn modelId="{73605135-E122-4BA2-8C4D-E6679AA9D2BF}" type="presOf" srcId="{771366AB-DD46-425D-B703-C34B77971E08}" destId="{E7EAACCF-BA2D-4CCF-A0B2-D505D3A6CB35}" srcOrd="0" destOrd="0" presId="urn:microsoft.com/office/officeart/2016/7/layout/VerticalHollowActionList"/>
    <dgm:cxn modelId="{69D8AE39-4335-4AF8-AB32-3561BB57677D}" srcId="{A17CA498-872D-4662-ABB8-66D968E1B634}" destId="{743B086B-7AC0-4966-AB9D-398D270B699D}" srcOrd="1" destOrd="0" parTransId="{45902D6A-5EEB-482A-8789-4FF58ACE8D5E}" sibTransId="{BDD238F1-DDF5-4CEA-AEDF-0D0090DFB2B3}"/>
    <dgm:cxn modelId="{FD8B3761-0FC7-4662-AC70-5F2BACA6C660}" type="presOf" srcId="{D2F6D79B-E52C-41C0-A821-101A964ED181}" destId="{368B70FD-3CF4-4C9D-8AA3-D397197B8E1D}" srcOrd="0" destOrd="0" presId="urn:microsoft.com/office/officeart/2016/7/layout/VerticalHollowActionList"/>
    <dgm:cxn modelId="{C6C1FF69-80D3-4CA9-8F2E-4CE6819A721F}" type="presOf" srcId="{A17CA498-872D-4662-ABB8-66D968E1B634}" destId="{C36831FB-1441-4A1F-87BE-B041B2228674}" srcOrd="0" destOrd="0" presId="urn:microsoft.com/office/officeart/2016/7/layout/VerticalHollowActionList"/>
    <dgm:cxn modelId="{57B2B351-67FB-4179-9AC9-3FFD5335450B}" srcId="{A7011FBC-652B-4C31-A060-17BC094A2BC1}" destId="{D2F6D79B-E52C-41C0-A821-101A964ED181}" srcOrd="0" destOrd="0" parTransId="{B79C93EE-F81E-46AD-9020-6087B0E57E2C}" sibTransId="{C470C817-67E9-4903-BD9C-C9850A42CEB1}"/>
    <dgm:cxn modelId="{D7701272-FC2F-4796-91B4-3783C0C1AB33}" srcId="{0F7AE769-0C4A-44BE-8A81-522738C5E024}" destId="{771366AB-DD46-425D-B703-C34B77971E08}" srcOrd="0" destOrd="0" parTransId="{C5790D16-F909-4A45-887A-B01EEF57F688}" sibTransId="{2A79FE0C-3B7F-4C75-A78E-8F7AAB09DF83}"/>
    <dgm:cxn modelId="{11992556-DC1B-4941-A7FD-F2079D548395}" srcId="{A17CA498-872D-4662-ABB8-66D968E1B634}" destId="{A7011FBC-652B-4C31-A060-17BC094A2BC1}" srcOrd="5" destOrd="0" parTransId="{D9723A14-A63D-41B0-93A6-1F43FC435471}" sibTransId="{A705BB0E-0A23-4D2F-8E88-22568537FA94}"/>
    <dgm:cxn modelId="{55235559-6796-4411-9789-C4A0513C9405}" srcId="{A17CA498-872D-4662-ABB8-66D968E1B634}" destId="{BFF3AF20-44CE-43B0-B95F-8D84E8965A8F}" srcOrd="3" destOrd="0" parTransId="{185BCFA6-A8A7-4B49-8217-A45B27FE6454}" sibTransId="{15020C53-4AA0-458B-9FF6-380B192DD18F}"/>
    <dgm:cxn modelId="{270218BF-1935-4A82-972D-1EAF1975397D}" srcId="{743B086B-7AC0-4966-AB9D-398D270B699D}" destId="{685DE7E5-D15A-4C8E-AF0C-998B672D114D}" srcOrd="0" destOrd="0" parTransId="{4EC374B0-DF98-4016-8FD4-9B915B8E5F58}" sibTransId="{99AB0B8D-B8B2-4113-9CA7-FCE0AAA45211}"/>
    <dgm:cxn modelId="{793FCAC2-F9DF-475A-B200-1C8BE9C68024}" type="presOf" srcId="{F3C0E105-68FB-4C64-B6E8-9CD7D741DE5B}" destId="{9E89DDBC-C4A6-4D07-B9FF-D32F3E9D3D5D}" srcOrd="0" destOrd="0" presId="urn:microsoft.com/office/officeart/2016/7/layout/VerticalHollowActionList"/>
    <dgm:cxn modelId="{528373D5-7B07-4F54-B769-49D296C5E194}" type="presOf" srcId="{743B086B-7AC0-4966-AB9D-398D270B699D}" destId="{B37EE17B-06C2-491B-8FEB-1493CC9D7E02}" srcOrd="0" destOrd="0" presId="urn:microsoft.com/office/officeart/2016/7/layout/VerticalHollowActionList"/>
    <dgm:cxn modelId="{901DF0DB-B465-471F-B875-B07B66E74255}" type="presOf" srcId="{2C9D3245-7017-426F-A3DF-08B43F1A0DEE}" destId="{A7934919-D9AB-451A-8EEE-89AABCCB2704}" srcOrd="0" destOrd="0" presId="urn:microsoft.com/office/officeart/2016/7/layout/VerticalHollowActionList"/>
    <dgm:cxn modelId="{A40FF6DF-B83A-406C-96C0-06BBABE11566}" srcId="{DEA9C222-AF1E-4E1E-BA4D-AF762BCFCA22}" destId="{F3C0E105-68FB-4C64-B6E8-9CD7D741DE5B}" srcOrd="0" destOrd="0" parTransId="{9F4C794B-CCF2-4718-8067-911F2E00BA11}" sibTransId="{E24F8A8E-21A3-47BC-8766-D0668DE26F18}"/>
    <dgm:cxn modelId="{32EB8CE2-3E09-435C-A3D6-3AD2884D3F46}" srcId="{C25C7571-4A00-48AA-9A35-3FD9C401C081}" destId="{0E61E28B-C6A0-4BD9-82C7-D90611F36EBD}" srcOrd="0" destOrd="0" parTransId="{706B8084-53E7-4407-8919-471646316A5B}" sibTransId="{4BF06DD0-8AD8-4CEE-A864-398A35DA059E}"/>
    <dgm:cxn modelId="{677118E9-EF72-41D2-9A29-86734E2966D9}" type="presOf" srcId="{685DE7E5-D15A-4C8E-AF0C-998B672D114D}" destId="{A759306E-FB7C-4836-9734-5D200848D92F}" srcOrd="0" destOrd="0" presId="urn:microsoft.com/office/officeart/2016/7/layout/VerticalHollowActionList"/>
    <dgm:cxn modelId="{EDE500ED-AF1B-4FBF-B845-CB0300F4D8F5}" srcId="{A17CA498-872D-4662-ABB8-66D968E1B634}" destId="{0F7AE769-0C4A-44BE-8A81-522738C5E024}" srcOrd="0" destOrd="0" parTransId="{CF9933AD-C374-4B3E-A9AE-2755606F1C09}" sibTransId="{1E294F6D-B95C-45BF-8FC5-C58946A48CDB}"/>
    <dgm:cxn modelId="{436E0FF2-0CAD-4B2A-9296-DE19F7AEE685}" type="presOf" srcId="{DEA9C222-AF1E-4E1E-BA4D-AF762BCFCA22}" destId="{909BCE0D-7C39-4183-B72C-C9F32CA58238}" srcOrd="0" destOrd="0" presId="urn:microsoft.com/office/officeart/2016/7/layout/VerticalHollowActionList"/>
    <dgm:cxn modelId="{62223ADF-49A9-404C-B486-14381C31C6D8}" type="presParOf" srcId="{C36831FB-1441-4A1F-87BE-B041B2228674}" destId="{B755656C-9421-47AE-8438-3A6F74F6ABE7}" srcOrd="0" destOrd="0" presId="urn:microsoft.com/office/officeart/2016/7/layout/VerticalHollowActionList"/>
    <dgm:cxn modelId="{6BF84867-90B5-4165-A4DD-7A3EB7529EE5}" type="presParOf" srcId="{B755656C-9421-47AE-8438-3A6F74F6ABE7}" destId="{CFB13483-5A39-46F6-8B4F-073BBB0EC1C9}" srcOrd="0" destOrd="0" presId="urn:microsoft.com/office/officeart/2016/7/layout/VerticalHollowActionList"/>
    <dgm:cxn modelId="{DA2A0478-845C-4C84-93D9-03EAF40B7372}" type="presParOf" srcId="{B755656C-9421-47AE-8438-3A6F74F6ABE7}" destId="{E7EAACCF-BA2D-4CCF-A0B2-D505D3A6CB35}" srcOrd="1" destOrd="0" presId="urn:microsoft.com/office/officeart/2016/7/layout/VerticalHollowActionList"/>
    <dgm:cxn modelId="{F0A0D171-7574-4F26-83AD-DA382FEAFC8D}" type="presParOf" srcId="{C36831FB-1441-4A1F-87BE-B041B2228674}" destId="{5F766830-FC6C-49EC-9200-A265B9F4B975}" srcOrd="1" destOrd="0" presId="urn:microsoft.com/office/officeart/2016/7/layout/VerticalHollowActionList"/>
    <dgm:cxn modelId="{16AB9A24-3B58-4E5E-88DE-21BE6B8C237E}" type="presParOf" srcId="{C36831FB-1441-4A1F-87BE-B041B2228674}" destId="{AA87CDBE-E1D9-4BB1-A004-266E6CA2A024}" srcOrd="2" destOrd="0" presId="urn:microsoft.com/office/officeart/2016/7/layout/VerticalHollowActionList"/>
    <dgm:cxn modelId="{F4B26FF2-E0DB-4983-A5D3-3DFC7A0A8305}" type="presParOf" srcId="{AA87CDBE-E1D9-4BB1-A004-266E6CA2A024}" destId="{B37EE17B-06C2-491B-8FEB-1493CC9D7E02}" srcOrd="0" destOrd="0" presId="urn:microsoft.com/office/officeart/2016/7/layout/VerticalHollowActionList"/>
    <dgm:cxn modelId="{53931375-F2A1-4704-BBE1-F90043900F16}" type="presParOf" srcId="{AA87CDBE-E1D9-4BB1-A004-266E6CA2A024}" destId="{A759306E-FB7C-4836-9734-5D200848D92F}" srcOrd="1" destOrd="0" presId="urn:microsoft.com/office/officeart/2016/7/layout/VerticalHollowActionList"/>
    <dgm:cxn modelId="{FC97494B-7425-49BD-A024-1CC1A2B352F7}" type="presParOf" srcId="{C36831FB-1441-4A1F-87BE-B041B2228674}" destId="{E73FAEF9-0F02-4BE6-BE4B-80D857279CBC}" srcOrd="3" destOrd="0" presId="urn:microsoft.com/office/officeart/2016/7/layout/VerticalHollowActionList"/>
    <dgm:cxn modelId="{2D4A7009-F3CD-438B-9A3A-27850726A505}" type="presParOf" srcId="{C36831FB-1441-4A1F-87BE-B041B2228674}" destId="{4E0FB3F2-9ED4-4E17-B986-66796651E439}" srcOrd="4" destOrd="0" presId="urn:microsoft.com/office/officeart/2016/7/layout/VerticalHollowActionList"/>
    <dgm:cxn modelId="{D80662ED-30D4-4D26-AD1B-B551F7F11098}" type="presParOf" srcId="{4E0FB3F2-9ED4-4E17-B986-66796651E439}" destId="{909BCE0D-7C39-4183-B72C-C9F32CA58238}" srcOrd="0" destOrd="0" presId="urn:microsoft.com/office/officeart/2016/7/layout/VerticalHollowActionList"/>
    <dgm:cxn modelId="{B6DFF7D4-B43E-4CBB-95D2-249FEC94C7A0}" type="presParOf" srcId="{4E0FB3F2-9ED4-4E17-B986-66796651E439}" destId="{9E89DDBC-C4A6-4D07-B9FF-D32F3E9D3D5D}" srcOrd="1" destOrd="0" presId="urn:microsoft.com/office/officeart/2016/7/layout/VerticalHollowActionList"/>
    <dgm:cxn modelId="{D363E377-3C40-45E7-8292-32B203C1C3AE}" type="presParOf" srcId="{C36831FB-1441-4A1F-87BE-B041B2228674}" destId="{6911BEF9-E7E7-4F5B-BE0A-88C79CE5F251}" srcOrd="5" destOrd="0" presId="urn:microsoft.com/office/officeart/2016/7/layout/VerticalHollowActionList"/>
    <dgm:cxn modelId="{D09DB97F-6F97-4C90-AFFF-A9A9E2B5A5AA}" type="presParOf" srcId="{C36831FB-1441-4A1F-87BE-B041B2228674}" destId="{590ECA6C-D8B9-4FF2-9A10-0120084A9891}" srcOrd="6" destOrd="0" presId="urn:microsoft.com/office/officeart/2016/7/layout/VerticalHollowActionList"/>
    <dgm:cxn modelId="{275E5CFE-6931-4D4A-A86E-85D202BA70C0}" type="presParOf" srcId="{590ECA6C-D8B9-4FF2-9A10-0120084A9891}" destId="{42A0148E-3547-4451-A403-CA4DDA49D0BC}" srcOrd="0" destOrd="0" presId="urn:microsoft.com/office/officeart/2016/7/layout/VerticalHollowActionList"/>
    <dgm:cxn modelId="{A54E61AE-5DCA-4443-9088-4222AA781F8A}" type="presParOf" srcId="{590ECA6C-D8B9-4FF2-9A10-0120084A9891}" destId="{A7934919-D9AB-451A-8EEE-89AABCCB2704}" srcOrd="1" destOrd="0" presId="urn:microsoft.com/office/officeart/2016/7/layout/VerticalHollowActionList"/>
    <dgm:cxn modelId="{CA616F14-0B77-45BD-9CAA-47EF43DFF67F}" type="presParOf" srcId="{C36831FB-1441-4A1F-87BE-B041B2228674}" destId="{9852DBC9-8ABA-4718-915E-F46F06336477}" srcOrd="7" destOrd="0" presId="urn:microsoft.com/office/officeart/2016/7/layout/VerticalHollowActionList"/>
    <dgm:cxn modelId="{D5ADFD00-FBAB-4405-BE28-4AA35EE647B3}" type="presParOf" srcId="{C36831FB-1441-4A1F-87BE-B041B2228674}" destId="{B3EE99B6-D38A-46C1-9961-274DBD4B08B4}" srcOrd="8" destOrd="0" presId="urn:microsoft.com/office/officeart/2016/7/layout/VerticalHollowActionList"/>
    <dgm:cxn modelId="{CCAA0343-A6CD-4CFD-9957-2F2203CA600E}" type="presParOf" srcId="{B3EE99B6-D38A-46C1-9961-274DBD4B08B4}" destId="{14AE00A3-1145-4E08-80E0-FC7FFDBC0363}" srcOrd="0" destOrd="0" presId="urn:microsoft.com/office/officeart/2016/7/layout/VerticalHollowActionList"/>
    <dgm:cxn modelId="{72410C1A-BF69-4969-87B5-B1B6270CE363}" type="presParOf" srcId="{B3EE99B6-D38A-46C1-9961-274DBD4B08B4}" destId="{BB4AC208-55F3-44E4-9A15-DBBAC5C64810}" srcOrd="1" destOrd="0" presId="urn:microsoft.com/office/officeart/2016/7/layout/VerticalHollowActionList"/>
    <dgm:cxn modelId="{A55263E4-A6E1-4277-A2E6-A0BE168B4944}" type="presParOf" srcId="{C36831FB-1441-4A1F-87BE-B041B2228674}" destId="{BEB8DC22-8640-47D0-8936-C7DBC64BFE8A}" srcOrd="9" destOrd="0" presId="urn:microsoft.com/office/officeart/2016/7/layout/VerticalHollowActionList"/>
    <dgm:cxn modelId="{3E63E913-88A7-4ACA-A230-C7CA90FA1134}" type="presParOf" srcId="{C36831FB-1441-4A1F-87BE-B041B2228674}" destId="{E7D2908F-600E-43CF-A6BA-461D30B051F9}" srcOrd="10" destOrd="0" presId="urn:microsoft.com/office/officeart/2016/7/layout/VerticalHollowActionList"/>
    <dgm:cxn modelId="{9EC77AC2-B807-4940-9B59-962B684F9112}" type="presParOf" srcId="{E7D2908F-600E-43CF-A6BA-461D30B051F9}" destId="{9DC81131-0725-4F53-9630-AD2BB4C5BCC7}" srcOrd="0" destOrd="0" presId="urn:microsoft.com/office/officeart/2016/7/layout/VerticalHollowActionList"/>
    <dgm:cxn modelId="{FC8ED52B-AD40-45AE-913D-E4E8CFF0336A}" type="presParOf" srcId="{E7D2908F-600E-43CF-A6BA-461D30B051F9}" destId="{368B70FD-3CF4-4C9D-8AA3-D397197B8E1D}"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5F1150-7F25-48B1-80A8-03BB7381421C}"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9C9CA558-51F3-4B8B-8860-2C2E951E9D83}">
      <dgm:prSet/>
      <dgm:spPr/>
      <dgm:t>
        <a:bodyPr/>
        <a:lstStyle/>
        <a:p>
          <a:r>
            <a:rPr lang="en-US" b="1" i="0"/>
            <a:t>Cross-Border Data Transfers</a:t>
          </a:r>
          <a:r>
            <a:rPr lang="en-US" b="0" i="0"/>
            <a:t> – Different laws complicate global operations.</a:t>
          </a:r>
          <a:endParaRPr lang="en-US"/>
        </a:p>
      </dgm:t>
    </dgm:pt>
    <dgm:pt modelId="{1FB6CC80-2BE7-48A8-BC6F-E9A1FEBC6327}" type="parTrans" cxnId="{F2A00CAD-F936-4C9B-B302-4F0A05C1E78D}">
      <dgm:prSet/>
      <dgm:spPr/>
      <dgm:t>
        <a:bodyPr/>
        <a:lstStyle/>
        <a:p>
          <a:endParaRPr lang="en-US"/>
        </a:p>
      </dgm:t>
    </dgm:pt>
    <dgm:pt modelId="{EB820AAE-AC00-48B7-883E-A1EC2EEB4C60}" type="sibTrans" cxnId="{F2A00CAD-F936-4C9B-B302-4F0A05C1E78D}">
      <dgm:prSet/>
      <dgm:spPr/>
      <dgm:t>
        <a:bodyPr/>
        <a:lstStyle/>
        <a:p>
          <a:endParaRPr lang="en-US"/>
        </a:p>
      </dgm:t>
    </dgm:pt>
    <dgm:pt modelId="{C167428A-424F-4994-ADB1-32489219BA5C}">
      <dgm:prSet/>
      <dgm:spPr/>
      <dgm:t>
        <a:bodyPr/>
        <a:lstStyle/>
        <a:p>
          <a:r>
            <a:rPr lang="en-US" b="1" i="0" dirty="0"/>
            <a:t>Emerging Tech Risks</a:t>
          </a:r>
          <a:r>
            <a:rPr lang="en-US" b="0" i="0" dirty="0"/>
            <a:t> – AI, IoT, and biometric data raise new privacy concerns.</a:t>
          </a:r>
          <a:endParaRPr lang="en-US" dirty="0"/>
        </a:p>
      </dgm:t>
    </dgm:pt>
    <dgm:pt modelId="{E689CA0C-E612-4445-BEE2-A13E7241500B}" type="parTrans" cxnId="{F3B5F06D-4701-4A84-85EB-7E02FD697610}">
      <dgm:prSet/>
      <dgm:spPr/>
      <dgm:t>
        <a:bodyPr/>
        <a:lstStyle/>
        <a:p>
          <a:endParaRPr lang="en-US"/>
        </a:p>
      </dgm:t>
    </dgm:pt>
    <dgm:pt modelId="{B6ACCCAD-DC1E-4D52-8E17-3841E73B77D1}" type="sibTrans" cxnId="{F3B5F06D-4701-4A84-85EB-7E02FD697610}">
      <dgm:prSet/>
      <dgm:spPr/>
      <dgm:t>
        <a:bodyPr/>
        <a:lstStyle/>
        <a:p>
          <a:endParaRPr lang="en-US"/>
        </a:p>
      </dgm:t>
    </dgm:pt>
    <dgm:pt modelId="{1F1DE48E-320C-4647-B474-689192AC23F9}">
      <dgm:prSet/>
      <dgm:spPr/>
      <dgm:t>
        <a:bodyPr/>
        <a:lstStyle/>
        <a:p>
          <a:r>
            <a:rPr lang="en-US" b="1" i="0"/>
            <a:t>Enforcement Difficulties</a:t>
          </a:r>
          <a:r>
            <a:rPr lang="en-US" b="0" i="0"/>
            <a:t> – Tracking violations in a decentralized digital world.</a:t>
          </a:r>
          <a:endParaRPr lang="en-US"/>
        </a:p>
      </dgm:t>
    </dgm:pt>
    <dgm:pt modelId="{2C932215-DC21-4322-A9F7-920834F3C40E}" type="parTrans" cxnId="{2E5E18F6-6034-42AF-B5CB-4FDD46DA2BCB}">
      <dgm:prSet/>
      <dgm:spPr/>
      <dgm:t>
        <a:bodyPr/>
        <a:lstStyle/>
        <a:p>
          <a:endParaRPr lang="en-US"/>
        </a:p>
      </dgm:t>
    </dgm:pt>
    <dgm:pt modelId="{32CB6B9C-76ED-449A-B9C8-038D11AC4950}" type="sibTrans" cxnId="{2E5E18F6-6034-42AF-B5CB-4FDD46DA2BCB}">
      <dgm:prSet/>
      <dgm:spPr/>
      <dgm:t>
        <a:bodyPr/>
        <a:lstStyle/>
        <a:p>
          <a:endParaRPr lang="en-US"/>
        </a:p>
      </dgm:t>
    </dgm:pt>
    <dgm:pt modelId="{81A61793-6901-4740-ADBC-D8E17E28A043}" type="pres">
      <dgm:prSet presAssocID="{625F1150-7F25-48B1-80A8-03BB7381421C}" presName="vert0" presStyleCnt="0">
        <dgm:presLayoutVars>
          <dgm:dir/>
          <dgm:animOne val="branch"/>
          <dgm:animLvl val="lvl"/>
        </dgm:presLayoutVars>
      </dgm:prSet>
      <dgm:spPr/>
    </dgm:pt>
    <dgm:pt modelId="{5340E007-8825-455C-BF79-90A4A16C5201}" type="pres">
      <dgm:prSet presAssocID="{9C9CA558-51F3-4B8B-8860-2C2E951E9D83}" presName="thickLine" presStyleLbl="alignNode1" presStyleIdx="0" presStyleCnt="3"/>
      <dgm:spPr/>
    </dgm:pt>
    <dgm:pt modelId="{31B22656-3360-4C4D-A9BF-466BB3C398EB}" type="pres">
      <dgm:prSet presAssocID="{9C9CA558-51F3-4B8B-8860-2C2E951E9D83}" presName="horz1" presStyleCnt="0"/>
      <dgm:spPr/>
    </dgm:pt>
    <dgm:pt modelId="{42E7CBB4-5E1A-4591-A6C1-20BCF6804481}" type="pres">
      <dgm:prSet presAssocID="{9C9CA558-51F3-4B8B-8860-2C2E951E9D83}" presName="tx1" presStyleLbl="revTx" presStyleIdx="0" presStyleCnt="3"/>
      <dgm:spPr/>
    </dgm:pt>
    <dgm:pt modelId="{AD82B240-3215-435C-BDF4-5BB60CE40637}" type="pres">
      <dgm:prSet presAssocID="{9C9CA558-51F3-4B8B-8860-2C2E951E9D83}" presName="vert1" presStyleCnt="0"/>
      <dgm:spPr/>
    </dgm:pt>
    <dgm:pt modelId="{D099A66E-C242-44B7-9B79-B1F5E15948AE}" type="pres">
      <dgm:prSet presAssocID="{C167428A-424F-4994-ADB1-32489219BA5C}" presName="thickLine" presStyleLbl="alignNode1" presStyleIdx="1" presStyleCnt="3"/>
      <dgm:spPr/>
    </dgm:pt>
    <dgm:pt modelId="{77880DAF-9ACB-4477-87FE-2C6631EE318C}" type="pres">
      <dgm:prSet presAssocID="{C167428A-424F-4994-ADB1-32489219BA5C}" presName="horz1" presStyleCnt="0"/>
      <dgm:spPr/>
    </dgm:pt>
    <dgm:pt modelId="{DEF51637-05DC-4C20-96C2-011E9E5272FA}" type="pres">
      <dgm:prSet presAssocID="{C167428A-424F-4994-ADB1-32489219BA5C}" presName="tx1" presStyleLbl="revTx" presStyleIdx="1" presStyleCnt="3"/>
      <dgm:spPr/>
    </dgm:pt>
    <dgm:pt modelId="{0F55B5F4-BA73-4BB4-88F6-4E2AB3ECFC15}" type="pres">
      <dgm:prSet presAssocID="{C167428A-424F-4994-ADB1-32489219BA5C}" presName="vert1" presStyleCnt="0"/>
      <dgm:spPr/>
    </dgm:pt>
    <dgm:pt modelId="{BB9C7A52-DE3F-4947-8C7D-FA8E886299DF}" type="pres">
      <dgm:prSet presAssocID="{1F1DE48E-320C-4647-B474-689192AC23F9}" presName="thickLine" presStyleLbl="alignNode1" presStyleIdx="2" presStyleCnt="3"/>
      <dgm:spPr/>
    </dgm:pt>
    <dgm:pt modelId="{83795786-9BCE-41BC-8BEA-28FA0D6552AD}" type="pres">
      <dgm:prSet presAssocID="{1F1DE48E-320C-4647-B474-689192AC23F9}" presName="horz1" presStyleCnt="0"/>
      <dgm:spPr/>
    </dgm:pt>
    <dgm:pt modelId="{2AC715AE-0F17-4579-BBBD-B831FFE972BD}" type="pres">
      <dgm:prSet presAssocID="{1F1DE48E-320C-4647-B474-689192AC23F9}" presName="tx1" presStyleLbl="revTx" presStyleIdx="2" presStyleCnt="3"/>
      <dgm:spPr/>
    </dgm:pt>
    <dgm:pt modelId="{CCD54758-A859-4AEA-BF36-717D72B962FC}" type="pres">
      <dgm:prSet presAssocID="{1F1DE48E-320C-4647-B474-689192AC23F9}" presName="vert1" presStyleCnt="0"/>
      <dgm:spPr/>
    </dgm:pt>
  </dgm:ptLst>
  <dgm:cxnLst>
    <dgm:cxn modelId="{CF2B9C2A-0615-4BB2-B8CC-8971F4C99782}" type="presOf" srcId="{C167428A-424F-4994-ADB1-32489219BA5C}" destId="{DEF51637-05DC-4C20-96C2-011E9E5272FA}" srcOrd="0" destOrd="0" presId="urn:microsoft.com/office/officeart/2008/layout/LinedList"/>
    <dgm:cxn modelId="{F3B5F06D-4701-4A84-85EB-7E02FD697610}" srcId="{625F1150-7F25-48B1-80A8-03BB7381421C}" destId="{C167428A-424F-4994-ADB1-32489219BA5C}" srcOrd="1" destOrd="0" parTransId="{E689CA0C-E612-4445-BEE2-A13E7241500B}" sibTransId="{B6ACCCAD-DC1E-4D52-8E17-3841E73B77D1}"/>
    <dgm:cxn modelId="{F9472072-8268-4E93-B343-802724B664E9}" type="presOf" srcId="{625F1150-7F25-48B1-80A8-03BB7381421C}" destId="{81A61793-6901-4740-ADBC-D8E17E28A043}" srcOrd="0" destOrd="0" presId="urn:microsoft.com/office/officeart/2008/layout/LinedList"/>
    <dgm:cxn modelId="{C79EAC81-6F7E-45EF-94DD-D9F009A93B31}" type="presOf" srcId="{1F1DE48E-320C-4647-B474-689192AC23F9}" destId="{2AC715AE-0F17-4579-BBBD-B831FFE972BD}" srcOrd="0" destOrd="0" presId="urn:microsoft.com/office/officeart/2008/layout/LinedList"/>
    <dgm:cxn modelId="{1AF3DF8F-F2B2-409A-AC07-60CFFE7037D8}" type="presOf" srcId="{9C9CA558-51F3-4B8B-8860-2C2E951E9D83}" destId="{42E7CBB4-5E1A-4591-A6C1-20BCF6804481}" srcOrd="0" destOrd="0" presId="urn:microsoft.com/office/officeart/2008/layout/LinedList"/>
    <dgm:cxn modelId="{F2A00CAD-F936-4C9B-B302-4F0A05C1E78D}" srcId="{625F1150-7F25-48B1-80A8-03BB7381421C}" destId="{9C9CA558-51F3-4B8B-8860-2C2E951E9D83}" srcOrd="0" destOrd="0" parTransId="{1FB6CC80-2BE7-48A8-BC6F-E9A1FEBC6327}" sibTransId="{EB820AAE-AC00-48B7-883E-A1EC2EEB4C60}"/>
    <dgm:cxn modelId="{2E5E18F6-6034-42AF-B5CB-4FDD46DA2BCB}" srcId="{625F1150-7F25-48B1-80A8-03BB7381421C}" destId="{1F1DE48E-320C-4647-B474-689192AC23F9}" srcOrd="2" destOrd="0" parTransId="{2C932215-DC21-4322-A9F7-920834F3C40E}" sibTransId="{32CB6B9C-76ED-449A-B9C8-038D11AC4950}"/>
    <dgm:cxn modelId="{A5DC1B96-F25E-4C71-9727-F11078E702AA}" type="presParOf" srcId="{81A61793-6901-4740-ADBC-D8E17E28A043}" destId="{5340E007-8825-455C-BF79-90A4A16C5201}" srcOrd="0" destOrd="0" presId="urn:microsoft.com/office/officeart/2008/layout/LinedList"/>
    <dgm:cxn modelId="{F9899E41-123A-4FC3-94DF-D88A86528608}" type="presParOf" srcId="{81A61793-6901-4740-ADBC-D8E17E28A043}" destId="{31B22656-3360-4C4D-A9BF-466BB3C398EB}" srcOrd="1" destOrd="0" presId="urn:microsoft.com/office/officeart/2008/layout/LinedList"/>
    <dgm:cxn modelId="{446235B9-6ACE-45E5-AA1A-25D0881E8BD6}" type="presParOf" srcId="{31B22656-3360-4C4D-A9BF-466BB3C398EB}" destId="{42E7CBB4-5E1A-4591-A6C1-20BCF6804481}" srcOrd="0" destOrd="0" presId="urn:microsoft.com/office/officeart/2008/layout/LinedList"/>
    <dgm:cxn modelId="{8182F139-2CF2-49A2-8F73-F9E460C89A4A}" type="presParOf" srcId="{31B22656-3360-4C4D-A9BF-466BB3C398EB}" destId="{AD82B240-3215-435C-BDF4-5BB60CE40637}" srcOrd="1" destOrd="0" presId="urn:microsoft.com/office/officeart/2008/layout/LinedList"/>
    <dgm:cxn modelId="{EDB8D443-7959-48DF-B3E2-6FCFD5C7D505}" type="presParOf" srcId="{81A61793-6901-4740-ADBC-D8E17E28A043}" destId="{D099A66E-C242-44B7-9B79-B1F5E15948AE}" srcOrd="2" destOrd="0" presId="urn:microsoft.com/office/officeart/2008/layout/LinedList"/>
    <dgm:cxn modelId="{2E80BF14-7D5E-4E6E-8608-72C7F3D27892}" type="presParOf" srcId="{81A61793-6901-4740-ADBC-D8E17E28A043}" destId="{77880DAF-9ACB-4477-87FE-2C6631EE318C}" srcOrd="3" destOrd="0" presId="urn:microsoft.com/office/officeart/2008/layout/LinedList"/>
    <dgm:cxn modelId="{F5B4B231-58A6-478F-ABA7-A9233CB02A85}" type="presParOf" srcId="{77880DAF-9ACB-4477-87FE-2C6631EE318C}" destId="{DEF51637-05DC-4C20-96C2-011E9E5272FA}" srcOrd="0" destOrd="0" presId="urn:microsoft.com/office/officeart/2008/layout/LinedList"/>
    <dgm:cxn modelId="{CA13A850-2B10-406D-B8AD-762EDB9EF0CC}" type="presParOf" srcId="{77880DAF-9ACB-4477-87FE-2C6631EE318C}" destId="{0F55B5F4-BA73-4BB4-88F6-4E2AB3ECFC15}" srcOrd="1" destOrd="0" presId="urn:microsoft.com/office/officeart/2008/layout/LinedList"/>
    <dgm:cxn modelId="{238C31BD-90D7-479B-B253-C6AC4C7DF9D4}" type="presParOf" srcId="{81A61793-6901-4740-ADBC-D8E17E28A043}" destId="{BB9C7A52-DE3F-4947-8C7D-FA8E886299DF}" srcOrd="4" destOrd="0" presId="urn:microsoft.com/office/officeart/2008/layout/LinedList"/>
    <dgm:cxn modelId="{7F535452-52CE-4544-BEE0-09FBDDB5BA07}" type="presParOf" srcId="{81A61793-6901-4740-ADBC-D8E17E28A043}" destId="{83795786-9BCE-41BC-8BEA-28FA0D6552AD}" srcOrd="5" destOrd="0" presId="urn:microsoft.com/office/officeart/2008/layout/LinedList"/>
    <dgm:cxn modelId="{D43B942D-B45E-4EF8-9593-4AEC2E439988}" type="presParOf" srcId="{83795786-9BCE-41BC-8BEA-28FA0D6552AD}" destId="{2AC715AE-0F17-4579-BBBD-B831FFE972BD}" srcOrd="0" destOrd="0" presId="urn:microsoft.com/office/officeart/2008/layout/LinedList"/>
    <dgm:cxn modelId="{73299F94-3415-4E94-809E-C3655DC17A97}" type="presParOf" srcId="{83795786-9BCE-41BC-8BEA-28FA0D6552AD}" destId="{CCD54758-A859-4AEA-BF36-717D72B962F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49339E-D0AF-4535-82B5-36EDBB7408F5}"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71AFB840-038A-4AF2-A1AB-E7EA4A21B085}">
      <dgm:prSet/>
      <dgm:spPr/>
      <dgm:t>
        <a:bodyPr/>
        <a:lstStyle/>
        <a:p>
          <a:r>
            <a:rPr lang="en-US" b="1" i="0" baseline="0"/>
            <a:t>Twitter bans users</a:t>
          </a:r>
          <a:r>
            <a:rPr lang="en-US" b="0" i="0" baseline="0"/>
            <a:t> for hate speech—debate over platform bias.</a:t>
          </a:r>
          <a:endParaRPr lang="en-US"/>
        </a:p>
      </dgm:t>
    </dgm:pt>
    <dgm:pt modelId="{E2996A36-BF57-499B-A071-F463F7147A0E}" type="parTrans" cxnId="{EC1E8BCD-333C-40D5-B82F-FDE6A970E5DA}">
      <dgm:prSet/>
      <dgm:spPr/>
      <dgm:t>
        <a:bodyPr/>
        <a:lstStyle/>
        <a:p>
          <a:endParaRPr lang="en-US"/>
        </a:p>
      </dgm:t>
    </dgm:pt>
    <dgm:pt modelId="{1D33BAA5-CC21-4D32-B7EE-57518840D837}" type="sibTrans" cxnId="{EC1E8BCD-333C-40D5-B82F-FDE6A970E5DA}">
      <dgm:prSet/>
      <dgm:spPr/>
      <dgm:t>
        <a:bodyPr/>
        <a:lstStyle/>
        <a:p>
          <a:endParaRPr lang="en-US"/>
        </a:p>
      </dgm:t>
    </dgm:pt>
    <dgm:pt modelId="{9DA0D5A4-EE25-4E09-9227-1D2321E2CD7D}">
      <dgm:prSet/>
      <dgm:spPr/>
      <dgm:t>
        <a:bodyPr/>
        <a:lstStyle/>
        <a:p>
          <a:r>
            <a:rPr lang="en-US" b="1" i="0" baseline="0"/>
            <a:t>India's IT Rules (2021)</a:t>
          </a:r>
          <a:r>
            <a:rPr lang="en-US" b="0" i="0" baseline="0"/>
            <a:t>—require platforms to take down certain content.</a:t>
          </a:r>
          <a:endParaRPr lang="en-US"/>
        </a:p>
      </dgm:t>
    </dgm:pt>
    <dgm:pt modelId="{3B3A9470-0B2E-4932-AA2C-4E25C248BDA5}" type="parTrans" cxnId="{B4773375-CEA5-4295-B95D-2415E335C0CE}">
      <dgm:prSet/>
      <dgm:spPr/>
      <dgm:t>
        <a:bodyPr/>
        <a:lstStyle/>
        <a:p>
          <a:endParaRPr lang="en-US"/>
        </a:p>
      </dgm:t>
    </dgm:pt>
    <dgm:pt modelId="{7D78D215-2305-44B6-9F88-96A1DBD2E92C}" type="sibTrans" cxnId="{B4773375-CEA5-4295-B95D-2415E335C0CE}">
      <dgm:prSet/>
      <dgm:spPr/>
      <dgm:t>
        <a:bodyPr/>
        <a:lstStyle/>
        <a:p>
          <a:endParaRPr lang="en-US"/>
        </a:p>
      </dgm:t>
    </dgm:pt>
    <dgm:pt modelId="{D5B4B376-AD77-480E-BB9D-59629AA0EB53}">
      <dgm:prSet/>
      <dgm:spPr/>
      <dgm:t>
        <a:bodyPr/>
        <a:lstStyle/>
        <a:p>
          <a:r>
            <a:rPr lang="en-US" b="1" i="0" baseline="0"/>
            <a:t>YouTube demonetizing content</a:t>
          </a:r>
          <a:r>
            <a:rPr lang="en-US" b="0" i="0" baseline="0"/>
            <a:t>—impacting freedom of creators.</a:t>
          </a:r>
          <a:endParaRPr lang="en-US"/>
        </a:p>
      </dgm:t>
    </dgm:pt>
    <dgm:pt modelId="{2849ABF3-D26F-4C9E-886A-D39D651ACE59}" type="parTrans" cxnId="{B81DF907-7862-4E02-89A3-6CA649AF124B}">
      <dgm:prSet/>
      <dgm:spPr/>
      <dgm:t>
        <a:bodyPr/>
        <a:lstStyle/>
        <a:p>
          <a:endParaRPr lang="en-US"/>
        </a:p>
      </dgm:t>
    </dgm:pt>
    <dgm:pt modelId="{B0248747-3E31-456E-B670-BECBFC7A687F}" type="sibTrans" cxnId="{B81DF907-7862-4E02-89A3-6CA649AF124B}">
      <dgm:prSet/>
      <dgm:spPr/>
      <dgm:t>
        <a:bodyPr/>
        <a:lstStyle/>
        <a:p>
          <a:endParaRPr lang="en-US"/>
        </a:p>
      </dgm:t>
    </dgm:pt>
    <dgm:pt modelId="{03693F76-10D1-47B4-AF4C-082D6DE56862}" type="pres">
      <dgm:prSet presAssocID="{CC49339E-D0AF-4535-82B5-36EDBB7408F5}" presName="linear" presStyleCnt="0">
        <dgm:presLayoutVars>
          <dgm:animLvl val="lvl"/>
          <dgm:resizeHandles val="exact"/>
        </dgm:presLayoutVars>
      </dgm:prSet>
      <dgm:spPr/>
    </dgm:pt>
    <dgm:pt modelId="{B2FA168C-30C6-40E0-A36D-0D1B88D9E0FE}" type="pres">
      <dgm:prSet presAssocID="{71AFB840-038A-4AF2-A1AB-E7EA4A21B085}" presName="parentText" presStyleLbl="node1" presStyleIdx="0" presStyleCnt="3">
        <dgm:presLayoutVars>
          <dgm:chMax val="0"/>
          <dgm:bulletEnabled val="1"/>
        </dgm:presLayoutVars>
      </dgm:prSet>
      <dgm:spPr/>
    </dgm:pt>
    <dgm:pt modelId="{FCBA216D-2FBD-411F-B705-25A1C62D4F85}" type="pres">
      <dgm:prSet presAssocID="{1D33BAA5-CC21-4D32-B7EE-57518840D837}" presName="spacer" presStyleCnt="0"/>
      <dgm:spPr/>
    </dgm:pt>
    <dgm:pt modelId="{496356BB-7EB7-4109-9FFF-9B970CBFBD66}" type="pres">
      <dgm:prSet presAssocID="{9DA0D5A4-EE25-4E09-9227-1D2321E2CD7D}" presName="parentText" presStyleLbl="node1" presStyleIdx="1" presStyleCnt="3">
        <dgm:presLayoutVars>
          <dgm:chMax val="0"/>
          <dgm:bulletEnabled val="1"/>
        </dgm:presLayoutVars>
      </dgm:prSet>
      <dgm:spPr/>
    </dgm:pt>
    <dgm:pt modelId="{71B263EB-31AA-4A48-B897-729BB976D5F8}" type="pres">
      <dgm:prSet presAssocID="{7D78D215-2305-44B6-9F88-96A1DBD2E92C}" presName="spacer" presStyleCnt="0"/>
      <dgm:spPr/>
    </dgm:pt>
    <dgm:pt modelId="{08BBDE08-E43D-4EB0-8BDC-CF8F1CE8933F}" type="pres">
      <dgm:prSet presAssocID="{D5B4B376-AD77-480E-BB9D-59629AA0EB53}" presName="parentText" presStyleLbl="node1" presStyleIdx="2" presStyleCnt="3">
        <dgm:presLayoutVars>
          <dgm:chMax val="0"/>
          <dgm:bulletEnabled val="1"/>
        </dgm:presLayoutVars>
      </dgm:prSet>
      <dgm:spPr/>
    </dgm:pt>
  </dgm:ptLst>
  <dgm:cxnLst>
    <dgm:cxn modelId="{844D7D06-2372-441D-8D6A-75D6A73BB494}" type="presOf" srcId="{71AFB840-038A-4AF2-A1AB-E7EA4A21B085}" destId="{B2FA168C-30C6-40E0-A36D-0D1B88D9E0FE}" srcOrd="0" destOrd="0" presId="urn:microsoft.com/office/officeart/2005/8/layout/vList2"/>
    <dgm:cxn modelId="{B81DF907-7862-4E02-89A3-6CA649AF124B}" srcId="{CC49339E-D0AF-4535-82B5-36EDBB7408F5}" destId="{D5B4B376-AD77-480E-BB9D-59629AA0EB53}" srcOrd="2" destOrd="0" parTransId="{2849ABF3-D26F-4C9E-886A-D39D651ACE59}" sibTransId="{B0248747-3E31-456E-B670-BECBFC7A687F}"/>
    <dgm:cxn modelId="{B4773375-CEA5-4295-B95D-2415E335C0CE}" srcId="{CC49339E-D0AF-4535-82B5-36EDBB7408F5}" destId="{9DA0D5A4-EE25-4E09-9227-1D2321E2CD7D}" srcOrd="1" destOrd="0" parTransId="{3B3A9470-0B2E-4932-AA2C-4E25C248BDA5}" sibTransId="{7D78D215-2305-44B6-9F88-96A1DBD2E92C}"/>
    <dgm:cxn modelId="{9F153C78-6F37-4162-B0BE-2FE6D7A1775C}" type="presOf" srcId="{9DA0D5A4-EE25-4E09-9227-1D2321E2CD7D}" destId="{496356BB-7EB7-4109-9FFF-9B970CBFBD66}" srcOrd="0" destOrd="0" presId="urn:microsoft.com/office/officeart/2005/8/layout/vList2"/>
    <dgm:cxn modelId="{EEE7BB58-01FB-4726-B2B2-6970927A939C}" type="presOf" srcId="{D5B4B376-AD77-480E-BB9D-59629AA0EB53}" destId="{08BBDE08-E43D-4EB0-8BDC-CF8F1CE8933F}" srcOrd="0" destOrd="0" presId="urn:microsoft.com/office/officeart/2005/8/layout/vList2"/>
    <dgm:cxn modelId="{EC1E8BCD-333C-40D5-B82F-FDE6A970E5DA}" srcId="{CC49339E-D0AF-4535-82B5-36EDBB7408F5}" destId="{71AFB840-038A-4AF2-A1AB-E7EA4A21B085}" srcOrd="0" destOrd="0" parTransId="{E2996A36-BF57-499B-A071-F463F7147A0E}" sibTransId="{1D33BAA5-CC21-4D32-B7EE-57518840D837}"/>
    <dgm:cxn modelId="{3DB6AAD2-822D-40FD-8D6C-EFCD5506B927}" type="presOf" srcId="{CC49339E-D0AF-4535-82B5-36EDBB7408F5}" destId="{03693F76-10D1-47B4-AF4C-082D6DE56862}" srcOrd="0" destOrd="0" presId="urn:microsoft.com/office/officeart/2005/8/layout/vList2"/>
    <dgm:cxn modelId="{3D750215-896B-4371-A292-6D418B405E44}" type="presParOf" srcId="{03693F76-10D1-47B4-AF4C-082D6DE56862}" destId="{B2FA168C-30C6-40E0-A36D-0D1B88D9E0FE}" srcOrd="0" destOrd="0" presId="urn:microsoft.com/office/officeart/2005/8/layout/vList2"/>
    <dgm:cxn modelId="{8382E7C7-2440-4EDE-8731-963884024B62}" type="presParOf" srcId="{03693F76-10D1-47B4-AF4C-082D6DE56862}" destId="{FCBA216D-2FBD-411F-B705-25A1C62D4F85}" srcOrd="1" destOrd="0" presId="urn:microsoft.com/office/officeart/2005/8/layout/vList2"/>
    <dgm:cxn modelId="{52F76808-91BF-40ED-9A60-432532B324EC}" type="presParOf" srcId="{03693F76-10D1-47B4-AF4C-082D6DE56862}" destId="{496356BB-7EB7-4109-9FFF-9B970CBFBD66}" srcOrd="2" destOrd="0" presId="urn:microsoft.com/office/officeart/2005/8/layout/vList2"/>
    <dgm:cxn modelId="{BC729E42-FAED-4AA3-A4F7-91905A3B8B06}" type="presParOf" srcId="{03693F76-10D1-47B4-AF4C-082D6DE56862}" destId="{71B263EB-31AA-4A48-B897-729BB976D5F8}" srcOrd="3" destOrd="0" presId="urn:microsoft.com/office/officeart/2005/8/layout/vList2"/>
    <dgm:cxn modelId="{D2E6F3BB-A51B-4CA7-AD19-B039F4C7BEB9}" type="presParOf" srcId="{03693F76-10D1-47B4-AF4C-082D6DE56862}" destId="{08BBDE08-E43D-4EB0-8BDC-CF8F1CE8933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EAACCF-BA2D-4CCF-A0B2-D505D3A6CB35}">
      <dsp:nvSpPr>
        <dsp:cNvPr id="0" name=""/>
        <dsp:cNvSpPr/>
      </dsp:nvSpPr>
      <dsp:spPr>
        <a:xfrm>
          <a:off x="1333366" y="665"/>
          <a:ext cx="5333466" cy="86549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3484" tIns="219835" rIns="103484" bIns="219835" numCol="1" spcCol="1270" anchor="ctr" anchorCtr="0">
          <a:noAutofit/>
        </a:bodyPr>
        <a:lstStyle/>
        <a:p>
          <a:pPr marL="0" lvl="0" indent="0" algn="l" defTabSz="666750">
            <a:lnSpc>
              <a:spcPct val="90000"/>
            </a:lnSpc>
            <a:spcBef>
              <a:spcPct val="0"/>
            </a:spcBef>
            <a:spcAft>
              <a:spcPct val="35000"/>
            </a:spcAft>
            <a:buNone/>
          </a:pPr>
          <a:r>
            <a:rPr lang="en-US" sz="1500" kern="1200"/>
            <a:t>Right to Access – Request a copy of your stored data.</a:t>
          </a:r>
        </a:p>
      </dsp:txBody>
      <dsp:txXfrm>
        <a:off x="1333366" y="665"/>
        <a:ext cx="5333466" cy="865490"/>
      </dsp:txXfrm>
    </dsp:sp>
    <dsp:sp modelId="{CFB13483-5A39-46F6-8B4F-073BBB0EC1C9}">
      <dsp:nvSpPr>
        <dsp:cNvPr id="0" name=""/>
        <dsp:cNvSpPr/>
      </dsp:nvSpPr>
      <dsp:spPr>
        <a:xfrm>
          <a:off x="0" y="665"/>
          <a:ext cx="1333366" cy="865490"/>
        </a:xfrm>
        <a:prstGeom prst="rect">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0557" tIns="85491" rIns="70557" bIns="85491" numCol="1" spcCol="1270" anchor="ctr" anchorCtr="0">
          <a:noAutofit/>
        </a:bodyPr>
        <a:lstStyle/>
        <a:p>
          <a:pPr marL="0" lvl="0" indent="0" algn="ctr" defTabSz="844550">
            <a:lnSpc>
              <a:spcPct val="90000"/>
            </a:lnSpc>
            <a:spcBef>
              <a:spcPct val="0"/>
            </a:spcBef>
            <a:spcAft>
              <a:spcPct val="35000"/>
            </a:spcAft>
            <a:buNone/>
          </a:pPr>
          <a:r>
            <a:rPr lang="en-US" sz="1900" kern="1200"/>
            <a:t>Right</a:t>
          </a:r>
        </a:p>
      </dsp:txBody>
      <dsp:txXfrm>
        <a:off x="0" y="665"/>
        <a:ext cx="1333366" cy="865490"/>
      </dsp:txXfrm>
    </dsp:sp>
    <dsp:sp modelId="{A759306E-FB7C-4836-9734-5D200848D92F}">
      <dsp:nvSpPr>
        <dsp:cNvPr id="0" name=""/>
        <dsp:cNvSpPr/>
      </dsp:nvSpPr>
      <dsp:spPr>
        <a:xfrm>
          <a:off x="1333366" y="918085"/>
          <a:ext cx="5333466" cy="865490"/>
        </a:xfrm>
        <a:prstGeom prst="rect">
          <a:avLst/>
        </a:prstGeom>
        <a:gradFill rotWithShape="0">
          <a:gsLst>
            <a:gs pos="0">
              <a:schemeClr val="accent5">
                <a:hueOff val="-2430430"/>
                <a:satOff val="-165"/>
                <a:lumOff val="392"/>
                <a:alphaOff val="0"/>
                <a:satMod val="103000"/>
                <a:lumMod val="102000"/>
                <a:tint val="94000"/>
              </a:schemeClr>
            </a:gs>
            <a:gs pos="50000">
              <a:schemeClr val="accent5">
                <a:hueOff val="-2430430"/>
                <a:satOff val="-165"/>
                <a:lumOff val="392"/>
                <a:alphaOff val="0"/>
                <a:satMod val="110000"/>
                <a:lumMod val="100000"/>
                <a:shade val="100000"/>
              </a:schemeClr>
            </a:gs>
            <a:gs pos="100000">
              <a:schemeClr val="accent5">
                <a:hueOff val="-2430430"/>
                <a:satOff val="-165"/>
                <a:lumOff val="392"/>
                <a:alphaOff val="0"/>
                <a:lumMod val="99000"/>
                <a:satMod val="120000"/>
                <a:shade val="78000"/>
              </a:schemeClr>
            </a:gs>
          </a:gsLst>
          <a:lin ang="5400000" scaled="0"/>
        </a:gradFill>
        <a:ln w="12700" cap="flat" cmpd="sng" algn="ctr">
          <a:solidFill>
            <a:schemeClr val="accent5">
              <a:hueOff val="-2430430"/>
              <a:satOff val="-165"/>
              <a:lumOff val="39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3484" tIns="219835" rIns="103484" bIns="219835" numCol="1" spcCol="1270" anchor="ctr" anchorCtr="0">
          <a:noAutofit/>
        </a:bodyPr>
        <a:lstStyle/>
        <a:p>
          <a:pPr marL="0" lvl="0" indent="0" algn="l" defTabSz="666750">
            <a:lnSpc>
              <a:spcPct val="90000"/>
            </a:lnSpc>
            <a:spcBef>
              <a:spcPct val="0"/>
            </a:spcBef>
            <a:spcAft>
              <a:spcPct val="35000"/>
            </a:spcAft>
            <a:buNone/>
          </a:pPr>
          <a:r>
            <a:rPr lang="en-US" sz="1500" kern="1200"/>
            <a:t>Right to Rectification – Correct inaccurate data.</a:t>
          </a:r>
        </a:p>
      </dsp:txBody>
      <dsp:txXfrm>
        <a:off x="1333366" y="918085"/>
        <a:ext cx="5333466" cy="865490"/>
      </dsp:txXfrm>
    </dsp:sp>
    <dsp:sp modelId="{B37EE17B-06C2-491B-8FEB-1493CC9D7E02}">
      <dsp:nvSpPr>
        <dsp:cNvPr id="0" name=""/>
        <dsp:cNvSpPr/>
      </dsp:nvSpPr>
      <dsp:spPr>
        <a:xfrm>
          <a:off x="0" y="918085"/>
          <a:ext cx="1333366" cy="865490"/>
        </a:xfrm>
        <a:prstGeom prst="rect">
          <a:avLst/>
        </a:prstGeom>
        <a:solidFill>
          <a:schemeClr val="lt1">
            <a:hueOff val="0"/>
            <a:satOff val="0"/>
            <a:lumOff val="0"/>
            <a:alphaOff val="0"/>
          </a:schemeClr>
        </a:solidFill>
        <a:ln w="12700" cap="flat" cmpd="sng" algn="ctr">
          <a:solidFill>
            <a:schemeClr val="accent5">
              <a:hueOff val="-2430430"/>
              <a:satOff val="-165"/>
              <a:lumOff val="39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0557" tIns="85491" rIns="70557" bIns="85491" numCol="1" spcCol="1270" anchor="ctr" anchorCtr="0">
          <a:noAutofit/>
        </a:bodyPr>
        <a:lstStyle/>
        <a:p>
          <a:pPr marL="0" lvl="0" indent="0" algn="ctr" defTabSz="844550">
            <a:lnSpc>
              <a:spcPct val="90000"/>
            </a:lnSpc>
            <a:spcBef>
              <a:spcPct val="0"/>
            </a:spcBef>
            <a:spcAft>
              <a:spcPct val="35000"/>
            </a:spcAft>
            <a:buNone/>
          </a:pPr>
          <a:r>
            <a:rPr lang="en-US" sz="1900" kern="1200"/>
            <a:t>Right</a:t>
          </a:r>
        </a:p>
      </dsp:txBody>
      <dsp:txXfrm>
        <a:off x="0" y="918085"/>
        <a:ext cx="1333366" cy="865490"/>
      </dsp:txXfrm>
    </dsp:sp>
    <dsp:sp modelId="{9E89DDBC-C4A6-4D07-B9FF-D32F3E9D3D5D}">
      <dsp:nvSpPr>
        <dsp:cNvPr id="0" name=""/>
        <dsp:cNvSpPr/>
      </dsp:nvSpPr>
      <dsp:spPr>
        <a:xfrm>
          <a:off x="1333366" y="1835505"/>
          <a:ext cx="5333466" cy="865490"/>
        </a:xfrm>
        <a:prstGeom prst="rect">
          <a:avLst/>
        </a:prstGeom>
        <a:gradFill rotWithShape="0">
          <a:gsLst>
            <a:gs pos="0">
              <a:schemeClr val="accent5">
                <a:hueOff val="-4860860"/>
                <a:satOff val="-330"/>
                <a:lumOff val="784"/>
                <a:alphaOff val="0"/>
                <a:satMod val="103000"/>
                <a:lumMod val="102000"/>
                <a:tint val="94000"/>
              </a:schemeClr>
            </a:gs>
            <a:gs pos="50000">
              <a:schemeClr val="accent5">
                <a:hueOff val="-4860860"/>
                <a:satOff val="-330"/>
                <a:lumOff val="784"/>
                <a:alphaOff val="0"/>
                <a:satMod val="110000"/>
                <a:lumMod val="100000"/>
                <a:shade val="100000"/>
              </a:schemeClr>
            </a:gs>
            <a:gs pos="100000">
              <a:schemeClr val="accent5">
                <a:hueOff val="-4860860"/>
                <a:satOff val="-330"/>
                <a:lumOff val="784"/>
                <a:alphaOff val="0"/>
                <a:lumMod val="99000"/>
                <a:satMod val="120000"/>
                <a:shade val="78000"/>
              </a:schemeClr>
            </a:gs>
          </a:gsLst>
          <a:lin ang="5400000" scaled="0"/>
        </a:gradFill>
        <a:ln w="12700" cap="flat" cmpd="sng" algn="ctr">
          <a:solidFill>
            <a:schemeClr val="accent5">
              <a:hueOff val="-4860860"/>
              <a:satOff val="-330"/>
              <a:lumOff val="78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3484" tIns="219835" rIns="103484" bIns="219835" numCol="1" spcCol="1270" anchor="ctr" anchorCtr="0">
          <a:noAutofit/>
        </a:bodyPr>
        <a:lstStyle/>
        <a:p>
          <a:pPr marL="0" lvl="0" indent="0" algn="l" defTabSz="666750">
            <a:lnSpc>
              <a:spcPct val="90000"/>
            </a:lnSpc>
            <a:spcBef>
              <a:spcPct val="0"/>
            </a:spcBef>
            <a:spcAft>
              <a:spcPct val="35000"/>
            </a:spcAft>
            <a:buNone/>
          </a:pPr>
          <a:r>
            <a:rPr lang="en-US" sz="1500" kern="1200"/>
            <a:t>Right to Erasure ("Right to be Forgotten") – Demand deletion of personal data.</a:t>
          </a:r>
        </a:p>
      </dsp:txBody>
      <dsp:txXfrm>
        <a:off x="1333366" y="1835505"/>
        <a:ext cx="5333466" cy="865490"/>
      </dsp:txXfrm>
    </dsp:sp>
    <dsp:sp modelId="{909BCE0D-7C39-4183-B72C-C9F32CA58238}">
      <dsp:nvSpPr>
        <dsp:cNvPr id="0" name=""/>
        <dsp:cNvSpPr/>
      </dsp:nvSpPr>
      <dsp:spPr>
        <a:xfrm>
          <a:off x="0" y="1835505"/>
          <a:ext cx="1333366" cy="865490"/>
        </a:xfrm>
        <a:prstGeom prst="rect">
          <a:avLst/>
        </a:prstGeom>
        <a:solidFill>
          <a:schemeClr val="lt1">
            <a:hueOff val="0"/>
            <a:satOff val="0"/>
            <a:lumOff val="0"/>
            <a:alphaOff val="0"/>
          </a:schemeClr>
        </a:solidFill>
        <a:ln w="12700" cap="flat" cmpd="sng" algn="ctr">
          <a:solidFill>
            <a:schemeClr val="accent5">
              <a:hueOff val="-4860860"/>
              <a:satOff val="-330"/>
              <a:lumOff val="78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0557" tIns="85491" rIns="70557" bIns="85491" numCol="1" spcCol="1270" anchor="ctr" anchorCtr="0">
          <a:noAutofit/>
        </a:bodyPr>
        <a:lstStyle/>
        <a:p>
          <a:pPr marL="0" lvl="0" indent="0" algn="ctr" defTabSz="844550">
            <a:lnSpc>
              <a:spcPct val="90000"/>
            </a:lnSpc>
            <a:spcBef>
              <a:spcPct val="0"/>
            </a:spcBef>
            <a:spcAft>
              <a:spcPct val="35000"/>
            </a:spcAft>
            <a:buNone/>
          </a:pPr>
          <a:r>
            <a:rPr lang="en-US" sz="1900" kern="1200"/>
            <a:t>Right</a:t>
          </a:r>
        </a:p>
      </dsp:txBody>
      <dsp:txXfrm>
        <a:off x="0" y="1835505"/>
        <a:ext cx="1333366" cy="865490"/>
      </dsp:txXfrm>
    </dsp:sp>
    <dsp:sp modelId="{A7934919-D9AB-451A-8EEE-89AABCCB2704}">
      <dsp:nvSpPr>
        <dsp:cNvPr id="0" name=""/>
        <dsp:cNvSpPr/>
      </dsp:nvSpPr>
      <dsp:spPr>
        <a:xfrm>
          <a:off x="1333366" y="2752924"/>
          <a:ext cx="5333466" cy="865490"/>
        </a:xfrm>
        <a:prstGeom prst="rect">
          <a:avLst/>
        </a:prstGeom>
        <a:gradFill rotWithShape="0">
          <a:gsLst>
            <a:gs pos="0">
              <a:schemeClr val="accent5">
                <a:hueOff val="-7291290"/>
                <a:satOff val="-496"/>
                <a:lumOff val="1177"/>
                <a:alphaOff val="0"/>
                <a:satMod val="103000"/>
                <a:lumMod val="102000"/>
                <a:tint val="94000"/>
              </a:schemeClr>
            </a:gs>
            <a:gs pos="50000">
              <a:schemeClr val="accent5">
                <a:hueOff val="-7291290"/>
                <a:satOff val="-496"/>
                <a:lumOff val="1177"/>
                <a:alphaOff val="0"/>
                <a:satMod val="110000"/>
                <a:lumMod val="100000"/>
                <a:shade val="100000"/>
              </a:schemeClr>
            </a:gs>
            <a:gs pos="100000">
              <a:schemeClr val="accent5">
                <a:hueOff val="-7291290"/>
                <a:satOff val="-496"/>
                <a:lumOff val="1177"/>
                <a:alphaOff val="0"/>
                <a:lumMod val="99000"/>
                <a:satMod val="120000"/>
                <a:shade val="78000"/>
              </a:schemeClr>
            </a:gs>
          </a:gsLst>
          <a:lin ang="5400000" scaled="0"/>
        </a:gradFill>
        <a:ln w="12700" cap="flat" cmpd="sng" algn="ctr">
          <a:solidFill>
            <a:schemeClr val="accent5">
              <a:hueOff val="-7291290"/>
              <a:satOff val="-496"/>
              <a:lumOff val="117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3484" tIns="219835" rIns="103484" bIns="219835" numCol="1" spcCol="1270" anchor="ctr" anchorCtr="0">
          <a:noAutofit/>
        </a:bodyPr>
        <a:lstStyle/>
        <a:p>
          <a:pPr marL="0" lvl="0" indent="0" algn="l" defTabSz="666750">
            <a:lnSpc>
              <a:spcPct val="90000"/>
            </a:lnSpc>
            <a:spcBef>
              <a:spcPct val="0"/>
            </a:spcBef>
            <a:spcAft>
              <a:spcPct val="35000"/>
            </a:spcAft>
            <a:buNone/>
          </a:pPr>
          <a:r>
            <a:rPr lang="en-US" sz="1500" kern="1200"/>
            <a:t>Right to Restrict Processing – Limit how organizations use your data.</a:t>
          </a:r>
        </a:p>
      </dsp:txBody>
      <dsp:txXfrm>
        <a:off x="1333366" y="2752924"/>
        <a:ext cx="5333466" cy="865490"/>
      </dsp:txXfrm>
    </dsp:sp>
    <dsp:sp modelId="{42A0148E-3547-4451-A403-CA4DDA49D0BC}">
      <dsp:nvSpPr>
        <dsp:cNvPr id="0" name=""/>
        <dsp:cNvSpPr/>
      </dsp:nvSpPr>
      <dsp:spPr>
        <a:xfrm>
          <a:off x="0" y="2752924"/>
          <a:ext cx="1333366" cy="865490"/>
        </a:xfrm>
        <a:prstGeom prst="rect">
          <a:avLst/>
        </a:prstGeom>
        <a:solidFill>
          <a:schemeClr val="lt1">
            <a:hueOff val="0"/>
            <a:satOff val="0"/>
            <a:lumOff val="0"/>
            <a:alphaOff val="0"/>
          </a:schemeClr>
        </a:solidFill>
        <a:ln w="12700" cap="flat" cmpd="sng" algn="ctr">
          <a:solidFill>
            <a:schemeClr val="accent5">
              <a:hueOff val="-7291290"/>
              <a:satOff val="-496"/>
              <a:lumOff val="1177"/>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0557" tIns="85491" rIns="70557" bIns="85491" numCol="1" spcCol="1270" anchor="ctr" anchorCtr="0">
          <a:noAutofit/>
        </a:bodyPr>
        <a:lstStyle/>
        <a:p>
          <a:pPr marL="0" lvl="0" indent="0" algn="ctr" defTabSz="844550">
            <a:lnSpc>
              <a:spcPct val="90000"/>
            </a:lnSpc>
            <a:spcBef>
              <a:spcPct val="0"/>
            </a:spcBef>
            <a:spcAft>
              <a:spcPct val="35000"/>
            </a:spcAft>
            <a:buNone/>
          </a:pPr>
          <a:r>
            <a:rPr lang="en-US" sz="1900" kern="1200"/>
            <a:t>Right</a:t>
          </a:r>
        </a:p>
      </dsp:txBody>
      <dsp:txXfrm>
        <a:off x="0" y="2752924"/>
        <a:ext cx="1333366" cy="865490"/>
      </dsp:txXfrm>
    </dsp:sp>
    <dsp:sp modelId="{BB4AC208-55F3-44E4-9A15-DBBAC5C64810}">
      <dsp:nvSpPr>
        <dsp:cNvPr id="0" name=""/>
        <dsp:cNvSpPr/>
      </dsp:nvSpPr>
      <dsp:spPr>
        <a:xfrm>
          <a:off x="1333366" y="3670344"/>
          <a:ext cx="5333466" cy="865490"/>
        </a:xfrm>
        <a:prstGeom prst="rect">
          <a:avLst/>
        </a:prstGeom>
        <a:gradFill rotWithShape="0">
          <a:gsLst>
            <a:gs pos="0">
              <a:schemeClr val="accent5">
                <a:hueOff val="-9721720"/>
                <a:satOff val="-661"/>
                <a:lumOff val="1569"/>
                <a:alphaOff val="0"/>
                <a:satMod val="103000"/>
                <a:lumMod val="102000"/>
                <a:tint val="94000"/>
              </a:schemeClr>
            </a:gs>
            <a:gs pos="50000">
              <a:schemeClr val="accent5">
                <a:hueOff val="-9721720"/>
                <a:satOff val="-661"/>
                <a:lumOff val="1569"/>
                <a:alphaOff val="0"/>
                <a:satMod val="110000"/>
                <a:lumMod val="100000"/>
                <a:shade val="100000"/>
              </a:schemeClr>
            </a:gs>
            <a:gs pos="100000">
              <a:schemeClr val="accent5">
                <a:hueOff val="-9721720"/>
                <a:satOff val="-661"/>
                <a:lumOff val="1569"/>
                <a:alphaOff val="0"/>
                <a:lumMod val="99000"/>
                <a:satMod val="120000"/>
                <a:shade val="78000"/>
              </a:schemeClr>
            </a:gs>
          </a:gsLst>
          <a:lin ang="5400000" scaled="0"/>
        </a:gradFill>
        <a:ln w="12700" cap="flat" cmpd="sng" algn="ctr">
          <a:solidFill>
            <a:schemeClr val="accent5">
              <a:hueOff val="-9721720"/>
              <a:satOff val="-661"/>
              <a:lumOff val="156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3484" tIns="219835" rIns="103484" bIns="219835" numCol="1" spcCol="1270" anchor="ctr" anchorCtr="0">
          <a:noAutofit/>
        </a:bodyPr>
        <a:lstStyle/>
        <a:p>
          <a:pPr marL="0" lvl="0" indent="0" algn="l" defTabSz="666750">
            <a:lnSpc>
              <a:spcPct val="90000"/>
            </a:lnSpc>
            <a:spcBef>
              <a:spcPct val="0"/>
            </a:spcBef>
            <a:spcAft>
              <a:spcPct val="35000"/>
            </a:spcAft>
            <a:buNone/>
          </a:pPr>
          <a:r>
            <a:rPr lang="en-US" sz="1500" kern="1200"/>
            <a:t>Right to Data Portability – Transfer data between service providers.</a:t>
          </a:r>
        </a:p>
      </dsp:txBody>
      <dsp:txXfrm>
        <a:off x="1333366" y="3670344"/>
        <a:ext cx="5333466" cy="865490"/>
      </dsp:txXfrm>
    </dsp:sp>
    <dsp:sp modelId="{14AE00A3-1145-4E08-80E0-FC7FFDBC0363}">
      <dsp:nvSpPr>
        <dsp:cNvPr id="0" name=""/>
        <dsp:cNvSpPr/>
      </dsp:nvSpPr>
      <dsp:spPr>
        <a:xfrm>
          <a:off x="0" y="3670344"/>
          <a:ext cx="1333366" cy="865490"/>
        </a:xfrm>
        <a:prstGeom prst="rect">
          <a:avLst/>
        </a:prstGeom>
        <a:solidFill>
          <a:schemeClr val="lt1">
            <a:hueOff val="0"/>
            <a:satOff val="0"/>
            <a:lumOff val="0"/>
            <a:alphaOff val="0"/>
          </a:schemeClr>
        </a:solidFill>
        <a:ln w="12700" cap="flat" cmpd="sng" algn="ctr">
          <a:solidFill>
            <a:schemeClr val="accent5">
              <a:hueOff val="-9721720"/>
              <a:satOff val="-661"/>
              <a:lumOff val="156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0557" tIns="85491" rIns="70557" bIns="85491" numCol="1" spcCol="1270" anchor="ctr" anchorCtr="0">
          <a:noAutofit/>
        </a:bodyPr>
        <a:lstStyle/>
        <a:p>
          <a:pPr marL="0" lvl="0" indent="0" algn="ctr" defTabSz="844550">
            <a:lnSpc>
              <a:spcPct val="90000"/>
            </a:lnSpc>
            <a:spcBef>
              <a:spcPct val="0"/>
            </a:spcBef>
            <a:spcAft>
              <a:spcPct val="35000"/>
            </a:spcAft>
            <a:buNone/>
          </a:pPr>
          <a:r>
            <a:rPr lang="en-US" sz="1900" kern="1200"/>
            <a:t>Right</a:t>
          </a:r>
        </a:p>
      </dsp:txBody>
      <dsp:txXfrm>
        <a:off x="0" y="3670344"/>
        <a:ext cx="1333366" cy="865490"/>
      </dsp:txXfrm>
    </dsp:sp>
    <dsp:sp modelId="{368B70FD-3CF4-4C9D-8AA3-D397197B8E1D}">
      <dsp:nvSpPr>
        <dsp:cNvPr id="0" name=""/>
        <dsp:cNvSpPr/>
      </dsp:nvSpPr>
      <dsp:spPr>
        <a:xfrm>
          <a:off x="1333366" y="4587764"/>
          <a:ext cx="5333466" cy="865490"/>
        </a:xfrm>
        <a:prstGeom prst="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w="12700" cap="flat" cmpd="sng" algn="ctr">
          <a:solidFill>
            <a:schemeClr val="accent5">
              <a:hueOff val="-12152150"/>
              <a:satOff val="-826"/>
              <a:lumOff val="196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03484" tIns="219835" rIns="103484" bIns="219835" numCol="1" spcCol="1270" anchor="ctr" anchorCtr="0">
          <a:noAutofit/>
        </a:bodyPr>
        <a:lstStyle/>
        <a:p>
          <a:pPr marL="0" lvl="0" indent="0" algn="l" defTabSz="666750">
            <a:lnSpc>
              <a:spcPct val="90000"/>
            </a:lnSpc>
            <a:spcBef>
              <a:spcPct val="0"/>
            </a:spcBef>
            <a:spcAft>
              <a:spcPct val="35000"/>
            </a:spcAft>
            <a:buNone/>
          </a:pPr>
          <a:r>
            <a:rPr lang="en-US" sz="1500" kern="1200"/>
            <a:t>Right to Object – Opt-out of marketing or automated decisions.</a:t>
          </a:r>
        </a:p>
      </dsp:txBody>
      <dsp:txXfrm>
        <a:off x="1333366" y="4587764"/>
        <a:ext cx="5333466" cy="865490"/>
      </dsp:txXfrm>
    </dsp:sp>
    <dsp:sp modelId="{9DC81131-0725-4F53-9630-AD2BB4C5BCC7}">
      <dsp:nvSpPr>
        <dsp:cNvPr id="0" name=""/>
        <dsp:cNvSpPr/>
      </dsp:nvSpPr>
      <dsp:spPr>
        <a:xfrm>
          <a:off x="0" y="4587764"/>
          <a:ext cx="1333366" cy="865490"/>
        </a:xfrm>
        <a:prstGeom prst="rect">
          <a:avLst/>
        </a:prstGeom>
        <a:solidFill>
          <a:schemeClr val="lt1">
            <a:hueOff val="0"/>
            <a:satOff val="0"/>
            <a:lumOff val="0"/>
            <a:alphaOff val="0"/>
          </a:schemeClr>
        </a:solidFill>
        <a:ln w="12700" cap="flat" cmpd="sng" algn="ctr">
          <a:solidFill>
            <a:schemeClr val="accent5">
              <a:hueOff val="-12152150"/>
              <a:satOff val="-826"/>
              <a:lumOff val="196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0557" tIns="85491" rIns="70557" bIns="85491" numCol="1" spcCol="1270" anchor="ctr" anchorCtr="0">
          <a:noAutofit/>
        </a:bodyPr>
        <a:lstStyle/>
        <a:p>
          <a:pPr marL="0" lvl="0" indent="0" algn="ctr" defTabSz="844550">
            <a:lnSpc>
              <a:spcPct val="90000"/>
            </a:lnSpc>
            <a:spcBef>
              <a:spcPct val="0"/>
            </a:spcBef>
            <a:spcAft>
              <a:spcPct val="35000"/>
            </a:spcAft>
            <a:buNone/>
          </a:pPr>
          <a:r>
            <a:rPr lang="en-US" sz="1900" kern="1200"/>
            <a:t>Right</a:t>
          </a:r>
        </a:p>
      </dsp:txBody>
      <dsp:txXfrm>
        <a:off x="0" y="4587764"/>
        <a:ext cx="1333366" cy="8654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0E007-8825-455C-BF79-90A4A16C5201}">
      <dsp:nvSpPr>
        <dsp:cNvPr id="0" name=""/>
        <dsp:cNvSpPr/>
      </dsp:nvSpPr>
      <dsp:spPr>
        <a:xfrm>
          <a:off x="0" y="2663"/>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2E7CBB4-5E1A-4591-A6C1-20BCF6804481}">
      <dsp:nvSpPr>
        <dsp:cNvPr id="0" name=""/>
        <dsp:cNvSpPr/>
      </dsp:nvSpPr>
      <dsp:spPr>
        <a:xfrm>
          <a:off x="0" y="2663"/>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i="0" kern="1200"/>
            <a:t>Cross-Border Data Transfers</a:t>
          </a:r>
          <a:r>
            <a:rPr lang="en-US" sz="3600" b="0" i="0" kern="1200"/>
            <a:t> – Different laws complicate global operations.</a:t>
          </a:r>
          <a:endParaRPr lang="en-US" sz="3600" kern="1200"/>
        </a:p>
      </dsp:txBody>
      <dsp:txXfrm>
        <a:off x="0" y="2663"/>
        <a:ext cx="6666833" cy="1816197"/>
      </dsp:txXfrm>
    </dsp:sp>
    <dsp:sp modelId="{D099A66E-C242-44B7-9B79-B1F5E15948AE}">
      <dsp:nvSpPr>
        <dsp:cNvPr id="0" name=""/>
        <dsp:cNvSpPr/>
      </dsp:nvSpPr>
      <dsp:spPr>
        <a:xfrm>
          <a:off x="0" y="1818861"/>
          <a:ext cx="6666833" cy="0"/>
        </a:xfrm>
        <a:prstGeom prst="line">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w="12700" cap="flat" cmpd="sng" algn="ctr">
          <a:solidFill>
            <a:schemeClr val="accent2">
              <a:hueOff val="3221807"/>
              <a:satOff val="-9246"/>
              <a:lumOff val="-1480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EF51637-05DC-4C20-96C2-011E9E5272FA}">
      <dsp:nvSpPr>
        <dsp:cNvPr id="0" name=""/>
        <dsp:cNvSpPr/>
      </dsp:nvSpPr>
      <dsp:spPr>
        <a:xfrm>
          <a:off x="0" y="1818861"/>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i="0" kern="1200" dirty="0"/>
            <a:t>Emerging Tech Risks</a:t>
          </a:r>
          <a:r>
            <a:rPr lang="en-US" sz="3600" b="0" i="0" kern="1200" dirty="0"/>
            <a:t> – AI, IoT, and biometric data raise new privacy concerns.</a:t>
          </a:r>
          <a:endParaRPr lang="en-US" sz="3600" kern="1200" dirty="0"/>
        </a:p>
      </dsp:txBody>
      <dsp:txXfrm>
        <a:off x="0" y="1818861"/>
        <a:ext cx="6666833" cy="1816197"/>
      </dsp:txXfrm>
    </dsp:sp>
    <dsp:sp modelId="{BB9C7A52-DE3F-4947-8C7D-FA8E886299DF}">
      <dsp:nvSpPr>
        <dsp:cNvPr id="0" name=""/>
        <dsp:cNvSpPr/>
      </dsp:nvSpPr>
      <dsp:spPr>
        <a:xfrm>
          <a:off x="0" y="3635058"/>
          <a:ext cx="6666833" cy="0"/>
        </a:xfrm>
        <a:prstGeom prst="line">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AC715AE-0F17-4579-BBBD-B831FFE972BD}">
      <dsp:nvSpPr>
        <dsp:cNvPr id="0" name=""/>
        <dsp:cNvSpPr/>
      </dsp:nvSpPr>
      <dsp:spPr>
        <a:xfrm>
          <a:off x="0" y="3635058"/>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i="0" kern="1200"/>
            <a:t>Enforcement Difficulties</a:t>
          </a:r>
          <a:r>
            <a:rPr lang="en-US" sz="3600" b="0" i="0" kern="1200"/>
            <a:t> – Tracking violations in a decentralized digital world.</a:t>
          </a:r>
          <a:endParaRPr lang="en-US" sz="3600" kern="1200"/>
        </a:p>
      </dsp:txBody>
      <dsp:txXfrm>
        <a:off x="0" y="3635058"/>
        <a:ext cx="6666833" cy="18161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A168C-30C6-40E0-A36D-0D1B88D9E0FE}">
      <dsp:nvSpPr>
        <dsp:cNvPr id="0" name=""/>
        <dsp:cNvSpPr/>
      </dsp:nvSpPr>
      <dsp:spPr>
        <a:xfrm>
          <a:off x="0" y="36440"/>
          <a:ext cx="6666833" cy="173415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baseline="0"/>
            <a:t>Twitter bans users</a:t>
          </a:r>
          <a:r>
            <a:rPr lang="en-US" sz="3100" b="0" i="0" kern="1200" baseline="0"/>
            <a:t> for hate speech—debate over platform bias.</a:t>
          </a:r>
          <a:endParaRPr lang="en-US" sz="3100" kern="1200"/>
        </a:p>
      </dsp:txBody>
      <dsp:txXfrm>
        <a:off x="84655" y="121095"/>
        <a:ext cx="6497523" cy="1564849"/>
      </dsp:txXfrm>
    </dsp:sp>
    <dsp:sp modelId="{496356BB-7EB7-4109-9FFF-9B970CBFBD66}">
      <dsp:nvSpPr>
        <dsp:cNvPr id="0" name=""/>
        <dsp:cNvSpPr/>
      </dsp:nvSpPr>
      <dsp:spPr>
        <a:xfrm>
          <a:off x="0" y="1859880"/>
          <a:ext cx="6666833" cy="1734159"/>
        </a:xfrm>
        <a:prstGeom prst="roundRec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baseline="0"/>
            <a:t>India's IT Rules (2021)</a:t>
          </a:r>
          <a:r>
            <a:rPr lang="en-US" sz="3100" b="0" i="0" kern="1200" baseline="0"/>
            <a:t>—require platforms to take down certain content.</a:t>
          </a:r>
          <a:endParaRPr lang="en-US" sz="3100" kern="1200"/>
        </a:p>
      </dsp:txBody>
      <dsp:txXfrm>
        <a:off x="84655" y="1944535"/>
        <a:ext cx="6497523" cy="1564849"/>
      </dsp:txXfrm>
    </dsp:sp>
    <dsp:sp modelId="{08BBDE08-E43D-4EB0-8BDC-CF8F1CE8933F}">
      <dsp:nvSpPr>
        <dsp:cNvPr id="0" name=""/>
        <dsp:cNvSpPr/>
      </dsp:nvSpPr>
      <dsp:spPr>
        <a:xfrm>
          <a:off x="0" y="3683319"/>
          <a:ext cx="6666833" cy="1734159"/>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baseline="0"/>
            <a:t>YouTube demonetizing content</a:t>
          </a:r>
          <a:r>
            <a:rPr lang="en-US" sz="3100" b="0" i="0" kern="1200" baseline="0"/>
            <a:t>—impacting freedom of creators.</a:t>
          </a:r>
          <a:endParaRPr lang="en-US" sz="3100" kern="1200"/>
        </a:p>
      </dsp:txBody>
      <dsp:txXfrm>
        <a:off x="84655" y="3767974"/>
        <a:ext cx="6497523" cy="1564849"/>
      </dsp:txXfrm>
    </dsp:sp>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67F1-0FB3-98BC-AAEC-49B77C3F77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9D45FC-2FDA-6E96-B567-063E594956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6A232-8EA2-23EC-1935-6882E19C1D47}"/>
              </a:ext>
            </a:extLst>
          </p:cNvPr>
          <p:cNvSpPr>
            <a:spLocks noGrp="1"/>
          </p:cNvSpPr>
          <p:nvPr>
            <p:ph type="dt" sz="half" idx="10"/>
          </p:nvPr>
        </p:nvSpPr>
        <p:spPr/>
        <p:txBody>
          <a:bodyPr/>
          <a:lstStyle/>
          <a:p>
            <a:fld id="{AC6CC7E0-BA52-4D48-BEC7-91F4755E4B7C}" type="datetimeFigureOut">
              <a:rPr lang="en-US" smtClean="0"/>
              <a:t>6/21/2025</a:t>
            </a:fld>
            <a:endParaRPr lang="en-US"/>
          </a:p>
        </p:txBody>
      </p:sp>
      <p:sp>
        <p:nvSpPr>
          <p:cNvPr id="5" name="Footer Placeholder 4">
            <a:extLst>
              <a:ext uri="{FF2B5EF4-FFF2-40B4-BE49-F238E27FC236}">
                <a16:creationId xmlns:a16="http://schemas.microsoft.com/office/drawing/2014/main" id="{E32FCA18-A181-0218-7820-76F5DF676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06D51-448B-A3D6-7157-627305F807CD}"/>
              </a:ext>
            </a:extLst>
          </p:cNvPr>
          <p:cNvSpPr>
            <a:spLocks noGrp="1"/>
          </p:cNvSpPr>
          <p:nvPr>
            <p:ph type="sldNum" sz="quarter" idx="12"/>
          </p:nvPr>
        </p:nvSpPr>
        <p:spPr/>
        <p:txBody>
          <a:bodyPr/>
          <a:lstStyle/>
          <a:p>
            <a:fld id="{98ECDEA5-33B1-492D-BA5B-7F92A8827C6A}" type="slidenum">
              <a:rPr lang="en-US" smtClean="0"/>
              <a:t>‹#›</a:t>
            </a:fld>
            <a:endParaRPr lang="en-US"/>
          </a:p>
        </p:txBody>
      </p:sp>
    </p:spTree>
    <p:extLst>
      <p:ext uri="{BB962C8B-B14F-4D97-AF65-F5344CB8AC3E}">
        <p14:creationId xmlns:p14="http://schemas.microsoft.com/office/powerpoint/2010/main" val="8389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818E5-9CB5-5331-D57C-120122C3FA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00C72F-AE8F-6CAF-C681-AA28E63F27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DB6B1D-2F52-38F3-F85D-A19010875050}"/>
              </a:ext>
            </a:extLst>
          </p:cNvPr>
          <p:cNvSpPr>
            <a:spLocks noGrp="1"/>
          </p:cNvSpPr>
          <p:nvPr>
            <p:ph type="dt" sz="half" idx="10"/>
          </p:nvPr>
        </p:nvSpPr>
        <p:spPr/>
        <p:txBody>
          <a:bodyPr/>
          <a:lstStyle/>
          <a:p>
            <a:fld id="{AC6CC7E0-BA52-4D48-BEC7-91F4755E4B7C}" type="datetimeFigureOut">
              <a:rPr lang="en-US" smtClean="0"/>
              <a:t>6/21/2025</a:t>
            </a:fld>
            <a:endParaRPr lang="en-US"/>
          </a:p>
        </p:txBody>
      </p:sp>
      <p:sp>
        <p:nvSpPr>
          <p:cNvPr id="5" name="Footer Placeholder 4">
            <a:extLst>
              <a:ext uri="{FF2B5EF4-FFF2-40B4-BE49-F238E27FC236}">
                <a16:creationId xmlns:a16="http://schemas.microsoft.com/office/drawing/2014/main" id="{EA068E8D-4C0D-15F2-C3A5-60CB5DB91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D2A37-408A-9FDD-2AC2-475467207D63}"/>
              </a:ext>
            </a:extLst>
          </p:cNvPr>
          <p:cNvSpPr>
            <a:spLocks noGrp="1"/>
          </p:cNvSpPr>
          <p:nvPr>
            <p:ph type="sldNum" sz="quarter" idx="12"/>
          </p:nvPr>
        </p:nvSpPr>
        <p:spPr/>
        <p:txBody>
          <a:bodyPr/>
          <a:lstStyle/>
          <a:p>
            <a:fld id="{98ECDEA5-33B1-492D-BA5B-7F92A8827C6A}" type="slidenum">
              <a:rPr lang="en-US" smtClean="0"/>
              <a:t>‹#›</a:t>
            </a:fld>
            <a:endParaRPr lang="en-US"/>
          </a:p>
        </p:txBody>
      </p:sp>
    </p:spTree>
    <p:extLst>
      <p:ext uri="{BB962C8B-B14F-4D97-AF65-F5344CB8AC3E}">
        <p14:creationId xmlns:p14="http://schemas.microsoft.com/office/powerpoint/2010/main" val="286769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4FD990-748F-22DF-74D4-F90519D2BA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608D6-D5C8-C15D-CD7D-78BDD765AC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106CDC-B843-B8BE-1C68-90D5805DC267}"/>
              </a:ext>
            </a:extLst>
          </p:cNvPr>
          <p:cNvSpPr>
            <a:spLocks noGrp="1"/>
          </p:cNvSpPr>
          <p:nvPr>
            <p:ph type="dt" sz="half" idx="10"/>
          </p:nvPr>
        </p:nvSpPr>
        <p:spPr/>
        <p:txBody>
          <a:bodyPr/>
          <a:lstStyle/>
          <a:p>
            <a:fld id="{AC6CC7E0-BA52-4D48-BEC7-91F4755E4B7C}" type="datetimeFigureOut">
              <a:rPr lang="en-US" smtClean="0"/>
              <a:t>6/21/2025</a:t>
            </a:fld>
            <a:endParaRPr lang="en-US"/>
          </a:p>
        </p:txBody>
      </p:sp>
      <p:sp>
        <p:nvSpPr>
          <p:cNvPr id="5" name="Footer Placeholder 4">
            <a:extLst>
              <a:ext uri="{FF2B5EF4-FFF2-40B4-BE49-F238E27FC236}">
                <a16:creationId xmlns:a16="http://schemas.microsoft.com/office/drawing/2014/main" id="{8CA24815-656A-8A35-92FA-6C5CC615C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A8042B-C422-4EB9-40B9-81223B93FF89}"/>
              </a:ext>
            </a:extLst>
          </p:cNvPr>
          <p:cNvSpPr>
            <a:spLocks noGrp="1"/>
          </p:cNvSpPr>
          <p:nvPr>
            <p:ph type="sldNum" sz="quarter" idx="12"/>
          </p:nvPr>
        </p:nvSpPr>
        <p:spPr/>
        <p:txBody>
          <a:bodyPr/>
          <a:lstStyle/>
          <a:p>
            <a:fld id="{98ECDEA5-33B1-492D-BA5B-7F92A8827C6A}" type="slidenum">
              <a:rPr lang="en-US" smtClean="0"/>
              <a:t>‹#›</a:t>
            </a:fld>
            <a:endParaRPr lang="en-US"/>
          </a:p>
        </p:txBody>
      </p:sp>
    </p:spTree>
    <p:extLst>
      <p:ext uri="{BB962C8B-B14F-4D97-AF65-F5344CB8AC3E}">
        <p14:creationId xmlns:p14="http://schemas.microsoft.com/office/powerpoint/2010/main" val="335282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BED30-C3EF-687D-FDCF-D7EFC143F5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B5AD02-F972-0014-42B3-8FA4866B79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03A1AF-CA13-47D3-3997-C268B9553FF7}"/>
              </a:ext>
            </a:extLst>
          </p:cNvPr>
          <p:cNvSpPr>
            <a:spLocks noGrp="1"/>
          </p:cNvSpPr>
          <p:nvPr>
            <p:ph type="dt" sz="half" idx="10"/>
          </p:nvPr>
        </p:nvSpPr>
        <p:spPr/>
        <p:txBody>
          <a:bodyPr/>
          <a:lstStyle/>
          <a:p>
            <a:fld id="{AC6CC7E0-BA52-4D48-BEC7-91F4755E4B7C}" type="datetimeFigureOut">
              <a:rPr lang="en-US" smtClean="0"/>
              <a:t>6/21/2025</a:t>
            </a:fld>
            <a:endParaRPr lang="en-US"/>
          </a:p>
        </p:txBody>
      </p:sp>
      <p:sp>
        <p:nvSpPr>
          <p:cNvPr id="5" name="Footer Placeholder 4">
            <a:extLst>
              <a:ext uri="{FF2B5EF4-FFF2-40B4-BE49-F238E27FC236}">
                <a16:creationId xmlns:a16="http://schemas.microsoft.com/office/drawing/2014/main" id="{07553D7E-3E30-E3EF-FB8C-365617CBB0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041E3B-AAE8-B446-B29C-7CF31E587A73}"/>
              </a:ext>
            </a:extLst>
          </p:cNvPr>
          <p:cNvSpPr>
            <a:spLocks noGrp="1"/>
          </p:cNvSpPr>
          <p:nvPr>
            <p:ph type="sldNum" sz="quarter" idx="12"/>
          </p:nvPr>
        </p:nvSpPr>
        <p:spPr/>
        <p:txBody>
          <a:bodyPr/>
          <a:lstStyle/>
          <a:p>
            <a:fld id="{98ECDEA5-33B1-492D-BA5B-7F92A8827C6A}" type="slidenum">
              <a:rPr lang="en-US" smtClean="0"/>
              <a:t>‹#›</a:t>
            </a:fld>
            <a:endParaRPr lang="en-US"/>
          </a:p>
        </p:txBody>
      </p:sp>
    </p:spTree>
    <p:extLst>
      <p:ext uri="{BB962C8B-B14F-4D97-AF65-F5344CB8AC3E}">
        <p14:creationId xmlns:p14="http://schemas.microsoft.com/office/powerpoint/2010/main" val="3480775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C5A0-833C-2AF5-E8B9-E495FE4466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D4376C-E3DF-5FC6-48B9-0FB12EA0EC7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78198D-02D2-CBB9-62AF-727847B06EF0}"/>
              </a:ext>
            </a:extLst>
          </p:cNvPr>
          <p:cNvSpPr>
            <a:spLocks noGrp="1"/>
          </p:cNvSpPr>
          <p:nvPr>
            <p:ph type="dt" sz="half" idx="10"/>
          </p:nvPr>
        </p:nvSpPr>
        <p:spPr/>
        <p:txBody>
          <a:bodyPr/>
          <a:lstStyle/>
          <a:p>
            <a:fld id="{AC6CC7E0-BA52-4D48-BEC7-91F4755E4B7C}" type="datetimeFigureOut">
              <a:rPr lang="en-US" smtClean="0"/>
              <a:t>6/21/2025</a:t>
            </a:fld>
            <a:endParaRPr lang="en-US"/>
          </a:p>
        </p:txBody>
      </p:sp>
      <p:sp>
        <p:nvSpPr>
          <p:cNvPr id="5" name="Footer Placeholder 4">
            <a:extLst>
              <a:ext uri="{FF2B5EF4-FFF2-40B4-BE49-F238E27FC236}">
                <a16:creationId xmlns:a16="http://schemas.microsoft.com/office/drawing/2014/main" id="{8F083E55-A691-9F10-EC48-AAFBE352C7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66EE3-5E12-1995-BB77-EE63C400224D}"/>
              </a:ext>
            </a:extLst>
          </p:cNvPr>
          <p:cNvSpPr>
            <a:spLocks noGrp="1"/>
          </p:cNvSpPr>
          <p:nvPr>
            <p:ph type="sldNum" sz="quarter" idx="12"/>
          </p:nvPr>
        </p:nvSpPr>
        <p:spPr/>
        <p:txBody>
          <a:bodyPr/>
          <a:lstStyle/>
          <a:p>
            <a:fld id="{98ECDEA5-33B1-492D-BA5B-7F92A8827C6A}" type="slidenum">
              <a:rPr lang="en-US" smtClean="0"/>
              <a:t>‹#›</a:t>
            </a:fld>
            <a:endParaRPr lang="en-US"/>
          </a:p>
        </p:txBody>
      </p:sp>
    </p:spTree>
    <p:extLst>
      <p:ext uri="{BB962C8B-B14F-4D97-AF65-F5344CB8AC3E}">
        <p14:creationId xmlns:p14="http://schemas.microsoft.com/office/powerpoint/2010/main" val="114701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F99DE-FD89-1592-8BA6-1259812BEE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B65516-36CE-0235-44B9-E108BB03D6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7EB717-EC9A-7DB1-3639-6023CFC305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6AE855-48FD-3A94-1DD1-9A33EFD0B1BB}"/>
              </a:ext>
            </a:extLst>
          </p:cNvPr>
          <p:cNvSpPr>
            <a:spLocks noGrp="1"/>
          </p:cNvSpPr>
          <p:nvPr>
            <p:ph type="dt" sz="half" idx="10"/>
          </p:nvPr>
        </p:nvSpPr>
        <p:spPr/>
        <p:txBody>
          <a:bodyPr/>
          <a:lstStyle/>
          <a:p>
            <a:fld id="{AC6CC7E0-BA52-4D48-BEC7-91F4755E4B7C}" type="datetimeFigureOut">
              <a:rPr lang="en-US" smtClean="0"/>
              <a:t>6/21/2025</a:t>
            </a:fld>
            <a:endParaRPr lang="en-US"/>
          </a:p>
        </p:txBody>
      </p:sp>
      <p:sp>
        <p:nvSpPr>
          <p:cNvPr id="6" name="Footer Placeholder 5">
            <a:extLst>
              <a:ext uri="{FF2B5EF4-FFF2-40B4-BE49-F238E27FC236}">
                <a16:creationId xmlns:a16="http://schemas.microsoft.com/office/drawing/2014/main" id="{49B6B69B-3887-2F19-0390-91B6DDF75B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90E48-EB61-C4B7-8715-F8809A4D5A64}"/>
              </a:ext>
            </a:extLst>
          </p:cNvPr>
          <p:cNvSpPr>
            <a:spLocks noGrp="1"/>
          </p:cNvSpPr>
          <p:nvPr>
            <p:ph type="sldNum" sz="quarter" idx="12"/>
          </p:nvPr>
        </p:nvSpPr>
        <p:spPr/>
        <p:txBody>
          <a:bodyPr/>
          <a:lstStyle/>
          <a:p>
            <a:fld id="{98ECDEA5-33B1-492D-BA5B-7F92A8827C6A}" type="slidenum">
              <a:rPr lang="en-US" smtClean="0"/>
              <a:t>‹#›</a:t>
            </a:fld>
            <a:endParaRPr lang="en-US"/>
          </a:p>
        </p:txBody>
      </p:sp>
    </p:spTree>
    <p:extLst>
      <p:ext uri="{BB962C8B-B14F-4D97-AF65-F5344CB8AC3E}">
        <p14:creationId xmlns:p14="http://schemas.microsoft.com/office/powerpoint/2010/main" val="2438537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1E632-46EB-33F1-9791-75B7018422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3F06DF-310F-DDB2-00F2-D1EA41B41D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F6F43D-DF17-8AAE-4D7C-CA4BAD69DD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FCF1E8-41DE-F390-5696-30D0AA6C30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01D502-42AC-A057-B65F-7D909077B0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45CB0B-4631-1FFE-7347-07EF1DB483F0}"/>
              </a:ext>
            </a:extLst>
          </p:cNvPr>
          <p:cNvSpPr>
            <a:spLocks noGrp="1"/>
          </p:cNvSpPr>
          <p:nvPr>
            <p:ph type="dt" sz="half" idx="10"/>
          </p:nvPr>
        </p:nvSpPr>
        <p:spPr/>
        <p:txBody>
          <a:bodyPr/>
          <a:lstStyle/>
          <a:p>
            <a:fld id="{AC6CC7E0-BA52-4D48-BEC7-91F4755E4B7C}" type="datetimeFigureOut">
              <a:rPr lang="en-US" smtClean="0"/>
              <a:t>6/21/2025</a:t>
            </a:fld>
            <a:endParaRPr lang="en-US"/>
          </a:p>
        </p:txBody>
      </p:sp>
      <p:sp>
        <p:nvSpPr>
          <p:cNvPr id="8" name="Footer Placeholder 7">
            <a:extLst>
              <a:ext uri="{FF2B5EF4-FFF2-40B4-BE49-F238E27FC236}">
                <a16:creationId xmlns:a16="http://schemas.microsoft.com/office/drawing/2014/main" id="{F51182CD-6E97-67CA-FC4A-309B99A146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F10840-C5F5-B1AA-7B91-EF3892331259}"/>
              </a:ext>
            </a:extLst>
          </p:cNvPr>
          <p:cNvSpPr>
            <a:spLocks noGrp="1"/>
          </p:cNvSpPr>
          <p:nvPr>
            <p:ph type="sldNum" sz="quarter" idx="12"/>
          </p:nvPr>
        </p:nvSpPr>
        <p:spPr/>
        <p:txBody>
          <a:bodyPr/>
          <a:lstStyle/>
          <a:p>
            <a:fld id="{98ECDEA5-33B1-492D-BA5B-7F92A8827C6A}" type="slidenum">
              <a:rPr lang="en-US" smtClean="0"/>
              <a:t>‹#›</a:t>
            </a:fld>
            <a:endParaRPr lang="en-US"/>
          </a:p>
        </p:txBody>
      </p:sp>
    </p:spTree>
    <p:extLst>
      <p:ext uri="{BB962C8B-B14F-4D97-AF65-F5344CB8AC3E}">
        <p14:creationId xmlns:p14="http://schemas.microsoft.com/office/powerpoint/2010/main" val="91821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2827-A174-21E2-E080-33D75D6DCF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2F843C-2B16-ABDB-AC0E-CFB5CF6BAACA}"/>
              </a:ext>
            </a:extLst>
          </p:cNvPr>
          <p:cNvSpPr>
            <a:spLocks noGrp="1"/>
          </p:cNvSpPr>
          <p:nvPr>
            <p:ph type="dt" sz="half" idx="10"/>
          </p:nvPr>
        </p:nvSpPr>
        <p:spPr/>
        <p:txBody>
          <a:bodyPr/>
          <a:lstStyle/>
          <a:p>
            <a:fld id="{AC6CC7E0-BA52-4D48-BEC7-91F4755E4B7C}" type="datetimeFigureOut">
              <a:rPr lang="en-US" smtClean="0"/>
              <a:t>6/21/2025</a:t>
            </a:fld>
            <a:endParaRPr lang="en-US"/>
          </a:p>
        </p:txBody>
      </p:sp>
      <p:sp>
        <p:nvSpPr>
          <p:cNvPr id="4" name="Footer Placeholder 3">
            <a:extLst>
              <a:ext uri="{FF2B5EF4-FFF2-40B4-BE49-F238E27FC236}">
                <a16:creationId xmlns:a16="http://schemas.microsoft.com/office/drawing/2014/main" id="{4D98FB17-B7C8-3C92-8A35-FF5B30ACE4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78FF13-1142-28EA-4EB7-4A321D706D95}"/>
              </a:ext>
            </a:extLst>
          </p:cNvPr>
          <p:cNvSpPr>
            <a:spLocks noGrp="1"/>
          </p:cNvSpPr>
          <p:nvPr>
            <p:ph type="sldNum" sz="quarter" idx="12"/>
          </p:nvPr>
        </p:nvSpPr>
        <p:spPr/>
        <p:txBody>
          <a:bodyPr/>
          <a:lstStyle/>
          <a:p>
            <a:fld id="{98ECDEA5-33B1-492D-BA5B-7F92A8827C6A}" type="slidenum">
              <a:rPr lang="en-US" smtClean="0"/>
              <a:t>‹#›</a:t>
            </a:fld>
            <a:endParaRPr lang="en-US"/>
          </a:p>
        </p:txBody>
      </p:sp>
    </p:spTree>
    <p:extLst>
      <p:ext uri="{BB962C8B-B14F-4D97-AF65-F5344CB8AC3E}">
        <p14:creationId xmlns:p14="http://schemas.microsoft.com/office/powerpoint/2010/main" val="3143997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6E0003-E1D6-8F83-352D-078B9575499E}"/>
              </a:ext>
            </a:extLst>
          </p:cNvPr>
          <p:cNvSpPr>
            <a:spLocks noGrp="1"/>
          </p:cNvSpPr>
          <p:nvPr>
            <p:ph type="dt" sz="half" idx="10"/>
          </p:nvPr>
        </p:nvSpPr>
        <p:spPr/>
        <p:txBody>
          <a:bodyPr/>
          <a:lstStyle/>
          <a:p>
            <a:fld id="{AC6CC7E0-BA52-4D48-BEC7-91F4755E4B7C}" type="datetimeFigureOut">
              <a:rPr lang="en-US" smtClean="0"/>
              <a:t>6/21/2025</a:t>
            </a:fld>
            <a:endParaRPr lang="en-US"/>
          </a:p>
        </p:txBody>
      </p:sp>
      <p:sp>
        <p:nvSpPr>
          <p:cNvPr id="3" name="Footer Placeholder 2">
            <a:extLst>
              <a:ext uri="{FF2B5EF4-FFF2-40B4-BE49-F238E27FC236}">
                <a16:creationId xmlns:a16="http://schemas.microsoft.com/office/drawing/2014/main" id="{43F317EB-0C4D-ABEF-FD75-43F204FB25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D4628D-D98E-4AD6-6517-5921510D833C}"/>
              </a:ext>
            </a:extLst>
          </p:cNvPr>
          <p:cNvSpPr>
            <a:spLocks noGrp="1"/>
          </p:cNvSpPr>
          <p:nvPr>
            <p:ph type="sldNum" sz="quarter" idx="12"/>
          </p:nvPr>
        </p:nvSpPr>
        <p:spPr/>
        <p:txBody>
          <a:bodyPr/>
          <a:lstStyle/>
          <a:p>
            <a:fld id="{98ECDEA5-33B1-492D-BA5B-7F92A8827C6A}" type="slidenum">
              <a:rPr lang="en-US" smtClean="0"/>
              <a:t>‹#›</a:t>
            </a:fld>
            <a:endParaRPr lang="en-US"/>
          </a:p>
        </p:txBody>
      </p:sp>
    </p:spTree>
    <p:extLst>
      <p:ext uri="{BB962C8B-B14F-4D97-AF65-F5344CB8AC3E}">
        <p14:creationId xmlns:p14="http://schemas.microsoft.com/office/powerpoint/2010/main" val="145242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79161-9C63-CC1E-8B94-AEE3B2FCD3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D77EEC-8942-6B54-B320-762599F0B6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B403F8-8988-E43E-79BD-1C05F46EC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096002-FD06-77F4-C97F-649DC486DCA9}"/>
              </a:ext>
            </a:extLst>
          </p:cNvPr>
          <p:cNvSpPr>
            <a:spLocks noGrp="1"/>
          </p:cNvSpPr>
          <p:nvPr>
            <p:ph type="dt" sz="half" idx="10"/>
          </p:nvPr>
        </p:nvSpPr>
        <p:spPr/>
        <p:txBody>
          <a:bodyPr/>
          <a:lstStyle/>
          <a:p>
            <a:fld id="{AC6CC7E0-BA52-4D48-BEC7-91F4755E4B7C}" type="datetimeFigureOut">
              <a:rPr lang="en-US" smtClean="0"/>
              <a:t>6/21/2025</a:t>
            </a:fld>
            <a:endParaRPr lang="en-US"/>
          </a:p>
        </p:txBody>
      </p:sp>
      <p:sp>
        <p:nvSpPr>
          <p:cNvPr id="6" name="Footer Placeholder 5">
            <a:extLst>
              <a:ext uri="{FF2B5EF4-FFF2-40B4-BE49-F238E27FC236}">
                <a16:creationId xmlns:a16="http://schemas.microsoft.com/office/drawing/2014/main" id="{50BD7BA3-6DB3-E922-8842-C53E22F17F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D1AEE-C0D2-1754-C456-21F258E5F0DE}"/>
              </a:ext>
            </a:extLst>
          </p:cNvPr>
          <p:cNvSpPr>
            <a:spLocks noGrp="1"/>
          </p:cNvSpPr>
          <p:nvPr>
            <p:ph type="sldNum" sz="quarter" idx="12"/>
          </p:nvPr>
        </p:nvSpPr>
        <p:spPr/>
        <p:txBody>
          <a:bodyPr/>
          <a:lstStyle/>
          <a:p>
            <a:fld id="{98ECDEA5-33B1-492D-BA5B-7F92A8827C6A}" type="slidenum">
              <a:rPr lang="en-US" smtClean="0"/>
              <a:t>‹#›</a:t>
            </a:fld>
            <a:endParaRPr lang="en-US"/>
          </a:p>
        </p:txBody>
      </p:sp>
    </p:spTree>
    <p:extLst>
      <p:ext uri="{BB962C8B-B14F-4D97-AF65-F5344CB8AC3E}">
        <p14:creationId xmlns:p14="http://schemas.microsoft.com/office/powerpoint/2010/main" val="1901322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ED4C9-25FC-CDEB-B467-9CE6B847F6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AAB9E5-FDF7-AA23-A248-129895E284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34D0BF-2357-1A52-3D6E-410AA6691A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6E139D-D74C-3B1C-112F-7D744A296D4F}"/>
              </a:ext>
            </a:extLst>
          </p:cNvPr>
          <p:cNvSpPr>
            <a:spLocks noGrp="1"/>
          </p:cNvSpPr>
          <p:nvPr>
            <p:ph type="dt" sz="half" idx="10"/>
          </p:nvPr>
        </p:nvSpPr>
        <p:spPr/>
        <p:txBody>
          <a:bodyPr/>
          <a:lstStyle/>
          <a:p>
            <a:fld id="{AC6CC7E0-BA52-4D48-BEC7-91F4755E4B7C}" type="datetimeFigureOut">
              <a:rPr lang="en-US" smtClean="0"/>
              <a:t>6/21/2025</a:t>
            </a:fld>
            <a:endParaRPr lang="en-US"/>
          </a:p>
        </p:txBody>
      </p:sp>
      <p:sp>
        <p:nvSpPr>
          <p:cNvPr id="6" name="Footer Placeholder 5">
            <a:extLst>
              <a:ext uri="{FF2B5EF4-FFF2-40B4-BE49-F238E27FC236}">
                <a16:creationId xmlns:a16="http://schemas.microsoft.com/office/drawing/2014/main" id="{985E2E39-5CA4-3952-5269-B9D22C71E3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6E1AA-C87E-20F6-B124-3A3E71A665DD}"/>
              </a:ext>
            </a:extLst>
          </p:cNvPr>
          <p:cNvSpPr>
            <a:spLocks noGrp="1"/>
          </p:cNvSpPr>
          <p:nvPr>
            <p:ph type="sldNum" sz="quarter" idx="12"/>
          </p:nvPr>
        </p:nvSpPr>
        <p:spPr/>
        <p:txBody>
          <a:bodyPr/>
          <a:lstStyle/>
          <a:p>
            <a:fld id="{98ECDEA5-33B1-492D-BA5B-7F92A8827C6A}" type="slidenum">
              <a:rPr lang="en-US" smtClean="0"/>
              <a:t>‹#›</a:t>
            </a:fld>
            <a:endParaRPr lang="en-US"/>
          </a:p>
        </p:txBody>
      </p:sp>
    </p:spTree>
    <p:extLst>
      <p:ext uri="{BB962C8B-B14F-4D97-AF65-F5344CB8AC3E}">
        <p14:creationId xmlns:p14="http://schemas.microsoft.com/office/powerpoint/2010/main" val="3294145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50C801-BDAF-019E-9B87-C8ADACE2E7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2C76F9-4187-5367-4496-CFD778730B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22AD7-3339-3797-4C64-F6FA872C7D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C6CC7E0-BA52-4D48-BEC7-91F4755E4B7C}" type="datetimeFigureOut">
              <a:rPr lang="en-US" smtClean="0"/>
              <a:t>6/21/2025</a:t>
            </a:fld>
            <a:endParaRPr lang="en-US"/>
          </a:p>
        </p:txBody>
      </p:sp>
      <p:sp>
        <p:nvSpPr>
          <p:cNvPr id="5" name="Footer Placeholder 4">
            <a:extLst>
              <a:ext uri="{FF2B5EF4-FFF2-40B4-BE49-F238E27FC236}">
                <a16:creationId xmlns:a16="http://schemas.microsoft.com/office/drawing/2014/main" id="{6D6BFAFC-2C62-A32D-2C35-0E770B18C2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A73A678-3C18-0F5D-7A7B-EE67338DD7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8ECDEA5-33B1-492D-BA5B-7F92A8827C6A}" type="slidenum">
              <a:rPr lang="en-US" smtClean="0"/>
              <a:t>‹#›</a:t>
            </a:fld>
            <a:endParaRPr lang="en-US"/>
          </a:p>
        </p:txBody>
      </p:sp>
    </p:spTree>
    <p:extLst>
      <p:ext uri="{BB962C8B-B14F-4D97-AF65-F5344CB8AC3E}">
        <p14:creationId xmlns:p14="http://schemas.microsoft.com/office/powerpoint/2010/main" val="1876120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8860-FF13-89D6-6C8B-9839388F6F92}"/>
              </a:ext>
            </a:extLst>
          </p:cNvPr>
          <p:cNvSpPr>
            <a:spLocks noGrp="1"/>
          </p:cNvSpPr>
          <p:nvPr>
            <p:ph type="ctrTitle"/>
          </p:nvPr>
        </p:nvSpPr>
        <p:spPr/>
        <p:txBody>
          <a:bodyPr/>
          <a:lstStyle/>
          <a:p>
            <a:r>
              <a:rPr lang="en-US" dirty="0"/>
              <a:t>Cyber Law and Regulation</a:t>
            </a:r>
          </a:p>
        </p:txBody>
      </p:sp>
      <p:sp>
        <p:nvSpPr>
          <p:cNvPr id="3" name="Subtitle 2">
            <a:extLst>
              <a:ext uri="{FF2B5EF4-FFF2-40B4-BE49-F238E27FC236}">
                <a16:creationId xmlns:a16="http://schemas.microsoft.com/office/drawing/2014/main" id="{90CA8DA4-7203-F0AB-9C69-C2C2283C4096}"/>
              </a:ext>
            </a:extLst>
          </p:cNvPr>
          <p:cNvSpPr>
            <a:spLocks noGrp="1"/>
          </p:cNvSpPr>
          <p:nvPr>
            <p:ph type="subTitle" idx="1"/>
          </p:nvPr>
        </p:nvSpPr>
        <p:spPr/>
        <p:txBody>
          <a:bodyPr/>
          <a:lstStyle/>
          <a:p>
            <a:r>
              <a:rPr lang="en-US" dirty="0"/>
              <a:t>Dr. Risala Tasi Khan</a:t>
            </a:r>
          </a:p>
          <a:p>
            <a:r>
              <a:rPr lang="en-US" dirty="0"/>
              <a:t>Professor</a:t>
            </a:r>
          </a:p>
          <a:p>
            <a:r>
              <a:rPr lang="en-US" dirty="0"/>
              <a:t>IIT, JU</a:t>
            </a:r>
          </a:p>
        </p:txBody>
      </p:sp>
    </p:spTree>
    <p:extLst>
      <p:ext uri="{BB962C8B-B14F-4D97-AF65-F5344CB8AC3E}">
        <p14:creationId xmlns:p14="http://schemas.microsoft.com/office/powerpoint/2010/main" val="1459920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8C1CA-4221-2875-6A8E-9B3243123B58}"/>
              </a:ext>
            </a:extLst>
          </p:cNvPr>
          <p:cNvSpPr>
            <a:spLocks noGrp="1"/>
          </p:cNvSpPr>
          <p:nvPr>
            <p:ph type="title"/>
          </p:nvPr>
        </p:nvSpPr>
        <p:spPr/>
        <p:txBody>
          <a:bodyPr/>
          <a:lstStyle/>
          <a:p>
            <a:r>
              <a:rPr lang="en-US" dirty="0"/>
              <a:t>GDPR Details</a:t>
            </a:r>
          </a:p>
        </p:txBody>
      </p:sp>
      <p:sp>
        <p:nvSpPr>
          <p:cNvPr id="3" name="Content Placeholder 2">
            <a:extLst>
              <a:ext uri="{FF2B5EF4-FFF2-40B4-BE49-F238E27FC236}">
                <a16:creationId xmlns:a16="http://schemas.microsoft.com/office/drawing/2014/main" id="{490E1020-821B-490D-E57F-D8F8FB7EF3DB}"/>
              </a:ext>
            </a:extLst>
          </p:cNvPr>
          <p:cNvSpPr>
            <a:spLocks noGrp="1"/>
          </p:cNvSpPr>
          <p:nvPr>
            <p:ph idx="1"/>
          </p:nvPr>
        </p:nvSpPr>
        <p:spPr/>
        <p:txBody>
          <a:bodyPr>
            <a:normAutofit fontScale="92500" lnSpcReduction="10000"/>
          </a:bodyPr>
          <a:lstStyle/>
          <a:p>
            <a:r>
              <a:rPr lang="en-US" dirty="0"/>
              <a:t>- </a:t>
            </a:r>
            <a:r>
              <a:rPr lang="en-US" b="1" dirty="0"/>
              <a:t>Strict Consent Requirements:</a:t>
            </a:r>
            <a:r>
              <a:rPr lang="en-US" dirty="0"/>
              <a:t> Organizations must obtain clear, informed, and freely given consent before processing personal data. Consent must be explicit for sensitive data and can be withdrawn at any time</a:t>
            </a:r>
          </a:p>
          <a:p>
            <a:r>
              <a:rPr lang="en-US" dirty="0"/>
              <a:t>- </a:t>
            </a:r>
            <a:r>
              <a:rPr lang="en-US" b="1" dirty="0"/>
              <a:t>Right to Be Forgotten:</a:t>
            </a:r>
            <a:r>
              <a:rPr lang="en-US" dirty="0"/>
              <a:t> Also known as the right to erasure, this allows individuals to request the deletion of their personal data when it is no longer necessary, consent is withdrawn, or data has been unlawfully processed</a:t>
            </a:r>
          </a:p>
          <a:p>
            <a:endParaRPr lang="en-US" dirty="0"/>
          </a:p>
          <a:p>
            <a:r>
              <a:rPr lang="en-US" dirty="0"/>
              <a:t>- </a:t>
            </a:r>
            <a:r>
              <a:rPr lang="en-US" b="1" dirty="0"/>
              <a:t>Heavy Fines for Violations:</a:t>
            </a:r>
            <a:r>
              <a:rPr lang="en-US" dirty="0"/>
              <a:t> GDPR imposes significant penalties for non-compliance. Fines can reach €20 million or 4% of global annual revenue, depending on the severity of the violation.</a:t>
            </a:r>
          </a:p>
          <a:p>
            <a:endParaRPr lang="en-US" dirty="0"/>
          </a:p>
          <a:p>
            <a:endParaRPr lang="en-US" dirty="0"/>
          </a:p>
        </p:txBody>
      </p:sp>
    </p:spTree>
    <p:extLst>
      <p:ext uri="{BB962C8B-B14F-4D97-AF65-F5344CB8AC3E}">
        <p14:creationId xmlns:p14="http://schemas.microsoft.com/office/powerpoint/2010/main" val="2362387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C15D-3B21-72D4-ED04-85F293933A5B}"/>
              </a:ext>
            </a:extLst>
          </p:cNvPr>
          <p:cNvSpPr>
            <a:spLocks noGrp="1"/>
          </p:cNvSpPr>
          <p:nvPr>
            <p:ph type="title"/>
          </p:nvPr>
        </p:nvSpPr>
        <p:spPr/>
        <p:txBody>
          <a:bodyPr/>
          <a:lstStyle/>
          <a:p>
            <a:r>
              <a:rPr lang="en-US" dirty="0"/>
              <a:t>CCPA Details</a:t>
            </a:r>
          </a:p>
        </p:txBody>
      </p:sp>
      <p:sp>
        <p:nvSpPr>
          <p:cNvPr id="3" name="Content Placeholder 2">
            <a:extLst>
              <a:ext uri="{FF2B5EF4-FFF2-40B4-BE49-F238E27FC236}">
                <a16:creationId xmlns:a16="http://schemas.microsoft.com/office/drawing/2014/main" id="{2B4D317F-909B-E19F-93E3-70CDD2798F76}"/>
              </a:ext>
            </a:extLst>
          </p:cNvPr>
          <p:cNvSpPr>
            <a:spLocks noGrp="1"/>
          </p:cNvSpPr>
          <p:nvPr>
            <p:ph idx="1"/>
          </p:nvPr>
        </p:nvSpPr>
        <p:spPr/>
        <p:txBody>
          <a:bodyPr>
            <a:normAutofit fontScale="62500" lnSpcReduction="20000"/>
          </a:bodyPr>
          <a:lstStyle/>
          <a:p>
            <a:r>
              <a:rPr lang="en-US" dirty="0"/>
              <a:t>Under the </a:t>
            </a:r>
            <a:r>
              <a:rPr lang="en-US" b="1" dirty="0"/>
              <a:t>California Consumer Privacy Act (CCPA)</a:t>
            </a:r>
            <a:r>
              <a:rPr lang="en-US" dirty="0"/>
              <a:t>, the </a:t>
            </a:r>
            <a:r>
              <a:rPr lang="en-US" b="1" dirty="0"/>
              <a:t>Right to Opt-Out of Data Sales</a:t>
            </a:r>
            <a:r>
              <a:rPr lang="en-US" dirty="0"/>
              <a:t> allows consumers to </a:t>
            </a:r>
            <a:r>
              <a:rPr lang="en-US" b="1" dirty="0"/>
              <a:t>prevent businesses from selling their personal information</a:t>
            </a:r>
            <a:r>
              <a:rPr lang="en-US" dirty="0"/>
              <a:t> to third parties. This means that if a company is selling your data, you have the right to request that they stop. Businesses must provide a </a:t>
            </a:r>
            <a:r>
              <a:rPr lang="en-US" b="1" dirty="0"/>
              <a:t>clear and accessible way</a:t>
            </a:r>
            <a:r>
              <a:rPr lang="en-US" dirty="0"/>
              <a:t> for consumers to opt out, often through a </a:t>
            </a:r>
            <a:r>
              <a:rPr lang="en-US" b="1" dirty="0"/>
              <a:t>“Do Not Sell My Personal Information”</a:t>
            </a:r>
            <a:r>
              <a:rPr lang="en-US" dirty="0"/>
              <a:t> link on their website.</a:t>
            </a:r>
          </a:p>
          <a:p>
            <a:r>
              <a:rPr lang="en-US" dirty="0"/>
              <a:t>Additionally, the </a:t>
            </a:r>
            <a:r>
              <a:rPr lang="en-US" b="1" dirty="0"/>
              <a:t>California Privacy Rights Act (CPRA)</a:t>
            </a:r>
            <a:r>
              <a:rPr lang="en-US" dirty="0"/>
              <a:t>, which amended the CCPA, expanded this right to include </a:t>
            </a:r>
            <a:r>
              <a:rPr lang="en-US" b="1" dirty="0"/>
              <a:t>sharing personal data for targeted advertising</a:t>
            </a:r>
            <a:r>
              <a:rPr lang="en-US" dirty="0"/>
              <a:t>. Businesses must honor opt-out requests for </a:t>
            </a:r>
            <a:r>
              <a:rPr lang="en-US" b="1" dirty="0"/>
              <a:t>at least 12 months</a:t>
            </a:r>
            <a:r>
              <a:rPr lang="en-US" dirty="0"/>
              <a:t> before asking consumers for consent again.</a:t>
            </a:r>
          </a:p>
          <a:p>
            <a:r>
              <a:rPr lang="en-US" dirty="0"/>
              <a:t>Under the </a:t>
            </a:r>
            <a:r>
              <a:rPr lang="en-US" b="1" dirty="0"/>
              <a:t>California Consumer Privacy Act (CCPA)</a:t>
            </a:r>
            <a:r>
              <a:rPr lang="en-US" dirty="0"/>
              <a:t>, businesses must </a:t>
            </a:r>
            <a:r>
              <a:rPr lang="en-US" b="1" dirty="0"/>
              <a:t>disclose their data collection practices</a:t>
            </a:r>
            <a:r>
              <a:rPr lang="en-US" dirty="0"/>
              <a:t> to consumers. This means they must provide clear information about:</a:t>
            </a:r>
          </a:p>
          <a:p>
            <a:pPr>
              <a:buFont typeface="Arial" panose="020B0604020202020204" pitchFamily="34" charset="0"/>
              <a:buChar char="•"/>
            </a:pPr>
            <a:r>
              <a:rPr lang="en-US" b="1" dirty="0"/>
              <a:t>What personal data</a:t>
            </a:r>
            <a:r>
              <a:rPr lang="en-US" dirty="0"/>
              <a:t> they collect.</a:t>
            </a:r>
          </a:p>
          <a:p>
            <a:pPr>
              <a:buFont typeface="Arial" panose="020B0604020202020204" pitchFamily="34" charset="0"/>
              <a:buChar char="•"/>
            </a:pPr>
            <a:r>
              <a:rPr lang="en-US" b="1" dirty="0"/>
              <a:t>Why</a:t>
            </a:r>
            <a:r>
              <a:rPr lang="en-US" dirty="0"/>
              <a:t> they collect it.</a:t>
            </a:r>
          </a:p>
          <a:p>
            <a:pPr>
              <a:buFont typeface="Arial" panose="020B0604020202020204" pitchFamily="34" charset="0"/>
              <a:buChar char="•"/>
            </a:pPr>
            <a:r>
              <a:rPr lang="en-US" b="1" dirty="0"/>
              <a:t>How</a:t>
            </a:r>
            <a:r>
              <a:rPr lang="en-US" dirty="0"/>
              <a:t> they use it.</a:t>
            </a:r>
          </a:p>
          <a:p>
            <a:pPr>
              <a:buFont typeface="Arial" panose="020B0604020202020204" pitchFamily="34" charset="0"/>
              <a:buChar char="•"/>
            </a:pPr>
            <a:r>
              <a:rPr lang="en-US" b="1" dirty="0"/>
              <a:t>Who</a:t>
            </a:r>
            <a:r>
              <a:rPr lang="en-US" dirty="0"/>
              <a:t> they share or sell it to.</a:t>
            </a:r>
          </a:p>
          <a:p>
            <a:r>
              <a:rPr lang="en-US" dirty="0"/>
              <a:t>This disclosure is typically provided in a </a:t>
            </a:r>
            <a:r>
              <a:rPr lang="en-US" b="1" dirty="0"/>
              <a:t>Privacy Policy</a:t>
            </a:r>
            <a:r>
              <a:rPr lang="en-US" dirty="0"/>
              <a:t> or a </a:t>
            </a:r>
            <a:r>
              <a:rPr lang="en-US" b="1" dirty="0"/>
              <a:t>Notice at Collection</a:t>
            </a:r>
            <a:r>
              <a:rPr lang="en-US" dirty="0"/>
              <a:t>, which must be </a:t>
            </a:r>
            <a:r>
              <a:rPr lang="en-US" b="1" dirty="0"/>
              <a:t>accessible and easy to understand</a:t>
            </a:r>
            <a:r>
              <a:rPr lang="en-US" dirty="0"/>
              <a:t>.</a:t>
            </a:r>
          </a:p>
          <a:p>
            <a:pPr>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913900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33C3-9A5A-8923-2BDD-1D9A99F5C0F6}"/>
              </a:ext>
            </a:extLst>
          </p:cNvPr>
          <p:cNvSpPr>
            <a:spLocks noGrp="1"/>
          </p:cNvSpPr>
          <p:nvPr>
            <p:ph type="title"/>
          </p:nvPr>
        </p:nvSpPr>
        <p:spPr/>
        <p:txBody>
          <a:bodyPr/>
          <a:lstStyle/>
          <a:p>
            <a:r>
              <a:rPr lang="en-US" dirty="0"/>
              <a:t>DPDP Details</a:t>
            </a:r>
          </a:p>
        </p:txBody>
      </p:sp>
      <p:sp>
        <p:nvSpPr>
          <p:cNvPr id="3" name="Content Placeholder 2">
            <a:extLst>
              <a:ext uri="{FF2B5EF4-FFF2-40B4-BE49-F238E27FC236}">
                <a16:creationId xmlns:a16="http://schemas.microsoft.com/office/drawing/2014/main" id="{A9D261DC-6C46-07E6-CE49-1D2E44BF259F}"/>
              </a:ext>
            </a:extLst>
          </p:cNvPr>
          <p:cNvSpPr>
            <a:spLocks noGrp="1"/>
          </p:cNvSpPr>
          <p:nvPr>
            <p:ph idx="1"/>
          </p:nvPr>
        </p:nvSpPr>
        <p:spPr/>
        <p:txBody>
          <a:bodyPr>
            <a:normAutofit lnSpcReduction="10000"/>
          </a:bodyPr>
          <a:lstStyle/>
          <a:p>
            <a:pPr marL="0" indent="0">
              <a:buNone/>
            </a:pPr>
            <a:r>
              <a:rPr lang="en-US" dirty="0"/>
              <a:t> </a:t>
            </a:r>
            <a:r>
              <a:rPr lang="en-US" b="1" dirty="0"/>
              <a:t>Data Protection Law in Bangladesh</a:t>
            </a:r>
            <a:r>
              <a:rPr lang="en-US" dirty="0"/>
              <a:t> </a:t>
            </a:r>
          </a:p>
          <a:p>
            <a:r>
              <a:rPr lang="en-US" dirty="0"/>
              <a:t>As of  2024, Bangladesh does not have a comprehensive data protection law like the EU's GDPR or India's PDPB.</a:t>
            </a:r>
          </a:p>
          <a:p>
            <a:r>
              <a:rPr lang="en-US" dirty="0"/>
              <a:t> However, there are scattered provisions in different laws that address data privacy and protection.</a:t>
            </a:r>
          </a:p>
          <a:p>
            <a:r>
              <a:rPr lang="en-US" b="1" dirty="0"/>
              <a:t>Key Laws Related to Data Protection in Bangladesh:</a:t>
            </a:r>
            <a:endParaRPr lang="en-US" dirty="0"/>
          </a:p>
          <a:p>
            <a:r>
              <a:rPr lang="en-US" dirty="0"/>
              <a:t>1. </a:t>
            </a:r>
            <a:r>
              <a:rPr lang="en-US" b="1" dirty="0">
                <a:solidFill>
                  <a:srgbClr val="00B0F0"/>
                </a:solidFill>
              </a:rPr>
              <a:t>Digital Security Act, 2018 (DSA)  </a:t>
            </a:r>
          </a:p>
          <a:p>
            <a:pPr lvl="1"/>
            <a:r>
              <a:rPr lang="en-US" dirty="0"/>
              <a:t>   - Criminalizes unauthorized access, disclosure, or destruction of digital data.  </a:t>
            </a:r>
          </a:p>
          <a:p>
            <a:pPr lvl="1"/>
            <a:r>
              <a:rPr lang="en-US" dirty="0"/>
              <a:t>   - Imposes penalties for cybercrimes, including data breaches.  </a:t>
            </a:r>
          </a:p>
          <a:p>
            <a:pPr lvl="1"/>
            <a:r>
              <a:rPr lang="en-US" dirty="0"/>
              <a:t>   - Criticized for being overly broad and used to suppress free speech.  </a:t>
            </a:r>
          </a:p>
          <a:p>
            <a:endParaRPr lang="en-US" dirty="0"/>
          </a:p>
        </p:txBody>
      </p:sp>
    </p:spTree>
    <p:extLst>
      <p:ext uri="{BB962C8B-B14F-4D97-AF65-F5344CB8AC3E}">
        <p14:creationId xmlns:p14="http://schemas.microsoft.com/office/powerpoint/2010/main" val="2337813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26A1-9A97-AD40-4F65-C3DD6AC04980}"/>
              </a:ext>
            </a:extLst>
          </p:cNvPr>
          <p:cNvSpPr>
            <a:spLocks noGrp="1"/>
          </p:cNvSpPr>
          <p:nvPr>
            <p:ph type="title"/>
          </p:nvPr>
        </p:nvSpPr>
        <p:spPr/>
        <p:txBody>
          <a:bodyPr/>
          <a:lstStyle/>
          <a:p>
            <a:r>
              <a:rPr lang="en-US" dirty="0"/>
              <a:t>Negative side of DSA</a:t>
            </a:r>
          </a:p>
        </p:txBody>
      </p:sp>
      <p:sp>
        <p:nvSpPr>
          <p:cNvPr id="3" name="Content Placeholder 2">
            <a:extLst>
              <a:ext uri="{FF2B5EF4-FFF2-40B4-BE49-F238E27FC236}">
                <a16:creationId xmlns:a16="http://schemas.microsoft.com/office/drawing/2014/main" id="{D544E918-3359-D5A4-5915-0C9A7AF0CAB5}"/>
              </a:ext>
            </a:extLst>
          </p:cNvPr>
          <p:cNvSpPr>
            <a:spLocks noGrp="1"/>
          </p:cNvSpPr>
          <p:nvPr>
            <p:ph idx="1"/>
          </p:nvPr>
        </p:nvSpPr>
        <p:spPr/>
        <p:txBody>
          <a:bodyPr>
            <a:normAutofit fontScale="77500" lnSpcReduction="20000"/>
          </a:bodyPr>
          <a:lstStyle/>
          <a:p>
            <a:pPr algn="l">
              <a:spcBef>
                <a:spcPts val="1372"/>
              </a:spcBef>
              <a:spcAft>
                <a:spcPts val="1029"/>
              </a:spcAft>
              <a:buNone/>
            </a:pPr>
            <a:r>
              <a:rPr lang="en-US" b="1" i="0" dirty="0">
                <a:solidFill>
                  <a:srgbClr val="404040"/>
                </a:solidFill>
                <a:effectLst/>
                <a:latin typeface="DeepSeek-CJK-patch"/>
              </a:rPr>
              <a:t> </a:t>
            </a:r>
            <a:r>
              <a:rPr lang="en-US" b="1" i="0" dirty="0">
                <a:solidFill>
                  <a:srgbClr val="FF0000"/>
                </a:solidFill>
                <a:effectLst/>
                <a:latin typeface="DeepSeek-CJK-patch"/>
              </a:rPr>
              <a:t>Overly Broad Provisions:</a:t>
            </a:r>
            <a:endParaRPr lang="en-US" b="0" i="0" dirty="0">
              <a:solidFill>
                <a:srgbClr val="FF0000"/>
              </a:solidFill>
              <a:effectLst/>
              <a:latin typeface="DeepSeek-CJK-patch"/>
            </a:endParaRPr>
          </a:p>
          <a:p>
            <a:pPr algn="l">
              <a:lnSpc>
                <a:spcPts val="2143"/>
              </a:lnSpc>
              <a:spcBef>
                <a:spcPts val="1029"/>
              </a:spcBef>
              <a:spcAft>
                <a:spcPts val="1029"/>
              </a:spcAft>
              <a:buNone/>
            </a:pPr>
            <a:r>
              <a:rPr lang="en-US" b="0" i="0" dirty="0">
                <a:solidFill>
                  <a:srgbClr val="404040"/>
                </a:solidFill>
                <a:effectLst/>
                <a:latin typeface="DeepSeek-CJK-patch"/>
              </a:rPr>
              <a:t>The DSA contains </a:t>
            </a:r>
            <a:r>
              <a:rPr lang="en-US" b="1" i="0" dirty="0">
                <a:solidFill>
                  <a:srgbClr val="404040"/>
                </a:solidFill>
                <a:effectLst/>
                <a:latin typeface="DeepSeek-CJK-patch"/>
              </a:rPr>
              <a:t>vaguely worded sections</a:t>
            </a:r>
            <a:r>
              <a:rPr lang="en-US" b="0" i="0" dirty="0">
                <a:solidFill>
                  <a:srgbClr val="404040"/>
                </a:solidFill>
                <a:effectLst/>
                <a:latin typeface="DeepSeek-CJK-patch"/>
              </a:rPr>
              <a:t> that can be interpreted in ways that go beyond just protecting data and cybersecurity. For example:</a:t>
            </a:r>
          </a:p>
          <a:p>
            <a:pPr algn="l">
              <a:lnSpc>
                <a:spcPts val="2143"/>
              </a:lnSpc>
              <a:spcBef>
                <a:spcPts val="1029"/>
              </a:spcBef>
              <a:spcAft>
                <a:spcPts val="1029"/>
              </a:spcAft>
              <a:buFont typeface="Arial" panose="020B0604020202020204" pitchFamily="34" charset="0"/>
              <a:buChar char="•"/>
            </a:pPr>
            <a:r>
              <a:rPr lang="en-US" b="1" i="0" dirty="0">
                <a:solidFill>
                  <a:srgbClr val="404040"/>
                </a:solidFill>
                <a:effectLst/>
                <a:latin typeface="DeepSeek-CJK-patch"/>
              </a:rPr>
              <a:t>Section 21</a:t>
            </a:r>
            <a:r>
              <a:rPr lang="en-US" b="0" i="0" dirty="0">
                <a:solidFill>
                  <a:srgbClr val="404040"/>
                </a:solidFill>
                <a:effectLst/>
                <a:latin typeface="DeepSeek-CJK-patch"/>
              </a:rPr>
              <a:t>: Criminalizes "spreading negative propaganda" against the government, which can include </a:t>
            </a:r>
            <a:r>
              <a:rPr lang="en-US" b="1" i="0" dirty="0">
                <a:solidFill>
                  <a:srgbClr val="404040"/>
                </a:solidFill>
                <a:effectLst/>
                <a:latin typeface="DeepSeek-CJK-patch"/>
              </a:rPr>
              <a:t>criticism on social media</a:t>
            </a:r>
            <a:r>
              <a:rPr lang="en-US" b="0" i="0" dirty="0">
                <a:solidFill>
                  <a:srgbClr val="404040"/>
                </a:solidFill>
                <a:effectLst/>
                <a:latin typeface="DeepSeek-CJK-patch"/>
              </a:rPr>
              <a:t>.</a:t>
            </a:r>
          </a:p>
          <a:p>
            <a:pPr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Section 25</a:t>
            </a:r>
            <a:r>
              <a:rPr lang="en-US" b="0" i="0" dirty="0">
                <a:solidFill>
                  <a:srgbClr val="404040"/>
                </a:solidFill>
                <a:effectLst/>
                <a:latin typeface="DeepSeek-CJK-patch"/>
              </a:rPr>
              <a:t>: Punishes "hurting religious sentiments," which can be </a:t>
            </a:r>
            <a:r>
              <a:rPr lang="en-US" b="1" i="0" dirty="0">
                <a:solidFill>
                  <a:srgbClr val="404040"/>
                </a:solidFill>
                <a:effectLst/>
                <a:latin typeface="DeepSeek-CJK-patch"/>
              </a:rPr>
              <a:t>misused to target dissenters</a:t>
            </a:r>
            <a:r>
              <a:rPr lang="en-US" b="0" i="0" dirty="0">
                <a:solidFill>
                  <a:srgbClr val="404040"/>
                </a:solidFill>
                <a:effectLst/>
                <a:latin typeface="DeepSeek-CJK-patch"/>
              </a:rPr>
              <a:t>.</a:t>
            </a:r>
          </a:p>
          <a:p>
            <a:pPr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Section 29</a:t>
            </a:r>
            <a:r>
              <a:rPr lang="en-US" b="0" i="0" dirty="0">
                <a:solidFill>
                  <a:srgbClr val="404040"/>
                </a:solidFill>
                <a:effectLst/>
                <a:latin typeface="DeepSeek-CJK-patch"/>
              </a:rPr>
              <a:t>: Penalizes "defamation," which can be used to </a:t>
            </a:r>
            <a:r>
              <a:rPr lang="en-US" b="1" i="0" dirty="0">
                <a:solidFill>
                  <a:srgbClr val="404040"/>
                </a:solidFill>
                <a:effectLst/>
                <a:latin typeface="DeepSeek-CJK-patch"/>
              </a:rPr>
              <a:t>silence journalists and activists</a:t>
            </a:r>
            <a:r>
              <a:rPr lang="en-US" b="0" i="0" dirty="0">
                <a:solidFill>
                  <a:srgbClr val="404040"/>
                </a:solidFill>
                <a:effectLst/>
                <a:latin typeface="DeepSeek-CJK-patch"/>
              </a:rPr>
              <a:t>.</a:t>
            </a:r>
          </a:p>
          <a:p>
            <a:pPr algn="l">
              <a:lnSpc>
                <a:spcPts val="2143"/>
              </a:lnSpc>
              <a:spcBef>
                <a:spcPts val="1029"/>
              </a:spcBef>
              <a:spcAft>
                <a:spcPts val="1029"/>
              </a:spcAft>
            </a:pPr>
            <a:r>
              <a:rPr lang="en-US" b="0" i="0" dirty="0">
                <a:solidFill>
                  <a:srgbClr val="404040"/>
                </a:solidFill>
                <a:effectLst/>
                <a:latin typeface="DeepSeek-CJK-patch"/>
              </a:rPr>
              <a:t>Because these terms are </a:t>
            </a:r>
            <a:r>
              <a:rPr lang="en-US" b="1" i="0" dirty="0">
                <a:solidFill>
                  <a:srgbClr val="404040"/>
                </a:solidFill>
                <a:effectLst/>
                <a:latin typeface="DeepSeek-CJK-patch"/>
              </a:rPr>
              <a:t>not clearly defined</a:t>
            </a:r>
            <a:r>
              <a:rPr lang="en-US" b="0" i="0" dirty="0">
                <a:solidFill>
                  <a:srgbClr val="404040"/>
                </a:solidFill>
                <a:effectLst/>
                <a:latin typeface="DeepSeek-CJK-patch"/>
              </a:rPr>
              <a:t>, authorities can </a:t>
            </a:r>
            <a:r>
              <a:rPr lang="en-US" b="1" i="0" dirty="0">
                <a:solidFill>
                  <a:srgbClr val="404040"/>
                </a:solidFill>
                <a:effectLst/>
                <a:latin typeface="DeepSeek-CJK-patch"/>
              </a:rPr>
              <a:t>arbitrarily apply</a:t>
            </a:r>
            <a:r>
              <a:rPr lang="en-US" b="0" i="0" dirty="0">
                <a:solidFill>
                  <a:srgbClr val="404040"/>
                </a:solidFill>
                <a:effectLst/>
                <a:latin typeface="DeepSeek-CJK-patch"/>
              </a:rPr>
              <a:t> the law against journalists, activists, and opposition voices—</a:t>
            </a:r>
            <a:r>
              <a:rPr lang="en-US" b="1" i="0" dirty="0">
                <a:solidFill>
                  <a:srgbClr val="404040"/>
                </a:solidFill>
                <a:effectLst/>
                <a:latin typeface="DeepSeek-CJK-patch"/>
              </a:rPr>
              <a:t>not just actual cybercriminals</a:t>
            </a:r>
            <a:r>
              <a:rPr lang="en-US" b="0" i="0" dirty="0">
                <a:solidFill>
                  <a:srgbClr val="404040"/>
                </a:solidFill>
                <a:effectLst/>
                <a:latin typeface="DeepSeek-CJK-patch"/>
              </a:rPr>
              <a:t>.</a:t>
            </a:r>
          </a:p>
          <a:p>
            <a:pPr algn="l">
              <a:lnSpc>
                <a:spcPts val="2143"/>
              </a:lnSpc>
              <a:spcBef>
                <a:spcPts val="1029"/>
              </a:spcBef>
              <a:spcAft>
                <a:spcPts val="1029"/>
              </a:spcAft>
            </a:pPr>
            <a:endParaRPr lang="en-US" b="0" i="0" dirty="0">
              <a:solidFill>
                <a:srgbClr val="404040"/>
              </a:solidFill>
              <a:effectLst/>
              <a:latin typeface="DeepSeek-CJK-patch"/>
            </a:endParaRPr>
          </a:p>
          <a:p>
            <a:endParaRPr lang="en-US" dirty="0"/>
          </a:p>
        </p:txBody>
      </p:sp>
    </p:spTree>
    <p:extLst>
      <p:ext uri="{BB962C8B-B14F-4D97-AF65-F5344CB8AC3E}">
        <p14:creationId xmlns:p14="http://schemas.microsoft.com/office/powerpoint/2010/main" val="4034716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BBFA4-AD6F-94E9-00B0-6B86F44972A7}"/>
              </a:ext>
            </a:extLst>
          </p:cNvPr>
          <p:cNvSpPr>
            <a:spLocks noGrp="1"/>
          </p:cNvSpPr>
          <p:nvPr>
            <p:ph type="title"/>
          </p:nvPr>
        </p:nvSpPr>
        <p:spPr/>
        <p:txBody>
          <a:bodyPr/>
          <a:lstStyle/>
          <a:p>
            <a:r>
              <a:rPr lang="en-US" dirty="0"/>
              <a:t>Negative side of DSA</a:t>
            </a:r>
          </a:p>
        </p:txBody>
      </p:sp>
      <p:sp>
        <p:nvSpPr>
          <p:cNvPr id="3" name="Content Placeholder 2">
            <a:extLst>
              <a:ext uri="{FF2B5EF4-FFF2-40B4-BE49-F238E27FC236}">
                <a16:creationId xmlns:a16="http://schemas.microsoft.com/office/drawing/2014/main" id="{1E22CD4F-2C48-44E7-2BA9-68389B9260A6}"/>
              </a:ext>
            </a:extLst>
          </p:cNvPr>
          <p:cNvSpPr>
            <a:spLocks noGrp="1"/>
          </p:cNvSpPr>
          <p:nvPr>
            <p:ph idx="1"/>
          </p:nvPr>
        </p:nvSpPr>
        <p:spPr/>
        <p:txBody>
          <a:bodyPr/>
          <a:lstStyle/>
          <a:p>
            <a:pPr algn="l">
              <a:spcBef>
                <a:spcPts val="1372"/>
              </a:spcBef>
              <a:spcAft>
                <a:spcPts val="1029"/>
              </a:spcAft>
              <a:buNone/>
            </a:pPr>
            <a:r>
              <a:rPr lang="en-US" b="1" i="0" dirty="0">
                <a:solidFill>
                  <a:srgbClr val="FF0000"/>
                </a:solidFill>
                <a:effectLst/>
                <a:latin typeface="DeepSeek-CJK-patch"/>
              </a:rPr>
              <a:t>Used to Suppress Free Speech</a:t>
            </a:r>
            <a:endParaRPr lang="en-US" b="0" i="0" dirty="0">
              <a:solidFill>
                <a:srgbClr val="FF0000"/>
              </a:solidFill>
              <a:effectLst/>
              <a:latin typeface="DeepSeek-CJK-patch"/>
            </a:endParaRPr>
          </a:p>
          <a:p>
            <a:pPr algn="l">
              <a:lnSpc>
                <a:spcPts val="2143"/>
              </a:lnSpc>
              <a:spcBef>
                <a:spcPts val="1029"/>
              </a:spcBef>
              <a:spcAft>
                <a:spcPts val="1029"/>
              </a:spcAft>
              <a:buFont typeface="Arial" panose="020B0604020202020204" pitchFamily="34" charset="0"/>
              <a:buChar char="•"/>
            </a:pPr>
            <a:r>
              <a:rPr lang="en-US" b="1" i="0" dirty="0">
                <a:solidFill>
                  <a:srgbClr val="404040"/>
                </a:solidFill>
                <a:effectLst/>
                <a:latin typeface="DeepSeek-CJK-patch"/>
              </a:rPr>
              <a:t>Journalists &amp; Activists Arrested</a:t>
            </a:r>
            <a:r>
              <a:rPr lang="en-US" b="0" i="0" dirty="0">
                <a:solidFill>
                  <a:srgbClr val="404040"/>
                </a:solidFill>
                <a:effectLst/>
                <a:latin typeface="DeepSeek-CJK-patch"/>
              </a:rPr>
              <a:t>: Many reporters, bloggers, and critics have been </a:t>
            </a:r>
            <a:r>
              <a:rPr lang="en-US" b="1" i="0" dirty="0">
                <a:solidFill>
                  <a:srgbClr val="404040"/>
                </a:solidFill>
                <a:effectLst/>
                <a:latin typeface="DeepSeek-CJK-patch"/>
              </a:rPr>
              <a:t>arrested under the DSA</a:t>
            </a:r>
            <a:r>
              <a:rPr lang="en-US" b="0" i="0" dirty="0">
                <a:solidFill>
                  <a:srgbClr val="404040"/>
                </a:solidFill>
                <a:effectLst/>
                <a:latin typeface="DeepSeek-CJK-patch"/>
              </a:rPr>
              <a:t> for posting opinions online.</a:t>
            </a:r>
          </a:p>
          <a:p>
            <a:pPr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Self-Censorship</a:t>
            </a:r>
            <a:r>
              <a:rPr lang="en-US" b="0" i="0" dirty="0">
                <a:solidFill>
                  <a:srgbClr val="404040"/>
                </a:solidFill>
                <a:effectLst/>
                <a:latin typeface="DeepSeek-CJK-patch"/>
              </a:rPr>
              <a:t>: Fear of prosecution has led to </a:t>
            </a:r>
            <a:r>
              <a:rPr lang="en-US" b="1" i="0" dirty="0">
                <a:solidFill>
                  <a:srgbClr val="404040"/>
                </a:solidFill>
                <a:effectLst/>
                <a:latin typeface="DeepSeek-CJK-patch"/>
              </a:rPr>
              <a:t>reduced criticism</a:t>
            </a:r>
            <a:r>
              <a:rPr lang="en-US" b="0" i="0" dirty="0">
                <a:solidFill>
                  <a:srgbClr val="404040"/>
                </a:solidFill>
                <a:effectLst/>
                <a:latin typeface="DeepSeek-CJK-patch"/>
              </a:rPr>
              <a:t> of the government in media and social platforms.</a:t>
            </a:r>
          </a:p>
          <a:p>
            <a:pPr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Misuse for Political Purposes</a:t>
            </a:r>
            <a:r>
              <a:rPr lang="en-US" b="0" i="0" dirty="0">
                <a:solidFill>
                  <a:srgbClr val="404040"/>
                </a:solidFill>
                <a:effectLst/>
                <a:latin typeface="DeepSeek-CJK-patch"/>
              </a:rPr>
              <a:t>: Critics argue the law is used more to </a:t>
            </a:r>
            <a:r>
              <a:rPr lang="en-US" b="1" i="0" dirty="0">
                <a:solidFill>
                  <a:srgbClr val="404040"/>
                </a:solidFill>
                <a:effectLst/>
                <a:latin typeface="DeepSeek-CJK-patch"/>
              </a:rPr>
              <a:t>silence opposition</a:t>
            </a:r>
            <a:r>
              <a:rPr lang="en-US" b="0" i="0" dirty="0">
                <a:solidFill>
                  <a:srgbClr val="404040"/>
                </a:solidFill>
                <a:effectLst/>
                <a:latin typeface="DeepSeek-CJK-patch"/>
              </a:rPr>
              <a:t> than to combat cybercrime.</a:t>
            </a:r>
          </a:p>
          <a:p>
            <a:endParaRPr lang="en-US" dirty="0"/>
          </a:p>
        </p:txBody>
      </p:sp>
    </p:spTree>
    <p:extLst>
      <p:ext uri="{BB962C8B-B14F-4D97-AF65-F5344CB8AC3E}">
        <p14:creationId xmlns:p14="http://schemas.microsoft.com/office/powerpoint/2010/main" val="1033898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48772-B0E6-15A3-7FD6-7B1F2BDB3A1E}"/>
              </a:ext>
            </a:extLst>
          </p:cNvPr>
          <p:cNvSpPr>
            <a:spLocks noGrp="1"/>
          </p:cNvSpPr>
          <p:nvPr>
            <p:ph type="title"/>
          </p:nvPr>
        </p:nvSpPr>
        <p:spPr/>
        <p:txBody>
          <a:bodyPr/>
          <a:lstStyle/>
          <a:p>
            <a:r>
              <a:rPr lang="en-US" dirty="0"/>
              <a:t>DPDS Details</a:t>
            </a:r>
          </a:p>
        </p:txBody>
      </p:sp>
      <p:sp>
        <p:nvSpPr>
          <p:cNvPr id="3" name="Content Placeholder 2">
            <a:extLst>
              <a:ext uri="{FF2B5EF4-FFF2-40B4-BE49-F238E27FC236}">
                <a16:creationId xmlns:a16="http://schemas.microsoft.com/office/drawing/2014/main" id="{D1C26432-593C-17D2-DD0A-30D3DAFC73E8}"/>
              </a:ext>
            </a:extLst>
          </p:cNvPr>
          <p:cNvSpPr>
            <a:spLocks noGrp="1"/>
          </p:cNvSpPr>
          <p:nvPr>
            <p:ph idx="1"/>
          </p:nvPr>
        </p:nvSpPr>
        <p:spPr/>
        <p:txBody>
          <a:bodyPr>
            <a:normAutofit fontScale="70000" lnSpcReduction="20000"/>
          </a:bodyPr>
          <a:lstStyle/>
          <a:p>
            <a:pPr marL="0" indent="0">
              <a:buNone/>
            </a:pPr>
            <a:r>
              <a:rPr lang="en-US" b="1" dirty="0">
                <a:solidFill>
                  <a:srgbClr val="00B0F0"/>
                </a:solidFill>
              </a:rPr>
              <a:t>2. Information and Communication Technology (ICT) Act, 2006 (Amended in 2013 &amp; 2018)  </a:t>
            </a:r>
          </a:p>
          <a:p>
            <a:r>
              <a:rPr lang="en-US" dirty="0"/>
              <a:t>   - Contains provisions for punishment on unauthorized data access (Section 54).  </a:t>
            </a:r>
          </a:p>
          <a:p>
            <a:r>
              <a:rPr lang="en-US" dirty="0"/>
              <a:t>   - Punishes cybercrimes, including hacking and data theft.  </a:t>
            </a:r>
          </a:p>
          <a:p>
            <a:endParaRPr lang="en-US" dirty="0"/>
          </a:p>
          <a:p>
            <a:pPr marL="0" indent="0">
              <a:buNone/>
            </a:pPr>
            <a:r>
              <a:rPr lang="en-US" b="1" dirty="0">
                <a:solidFill>
                  <a:srgbClr val="00B0F0"/>
                </a:solidFill>
              </a:rPr>
              <a:t>3. Bangladesh Telecommunications Act, 2001</a:t>
            </a:r>
            <a:r>
              <a:rPr lang="en-US" dirty="0"/>
              <a:t>  </a:t>
            </a:r>
          </a:p>
          <a:p>
            <a:r>
              <a:rPr lang="en-US" dirty="0"/>
              <a:t>   - Regulates telecom operators' handling of user data.  </a:t>
            </a:r>
          </a:p>
          <a:p>
            <a:r>
              <a:rPr lang="en-US" dirty="0"/>
              <a:t>   - Requires confidentiality of customer information.  </a:t>
            </a:r>
          </a:p>
          <a:p>
            <a:endParaRPr lang="en-US" dirty="0"/>
          </a:p>
          <a:p>
            <a:pPr marL="0" indent="0">
              <a:buNone/>
            </a:pPr>
            <a:r>
              <a:rPr lang="en-US" b="1" dirty="0">
                <a:solidFill>
                  <a:srgbClr val="00B0F0"/>
                </a:solidFill>
              </a:rPr>
              <a:t>4. Bank Companies Act, 1991 &amp; Financial Institutions Act, 1993</a:t>
            </a:r>
            <a:r>
              <a:rPr lang="en-US" dirty="0"/>
              <a:t>  </a:t>
            </a:r>
          </a:p>
          <a:p>
            <a:r>
              <a:rPr lang="en-US" dirty="0"/>
              <a:t>   - Mandates confidentiality of customer banking data.  </a:t>
            </a:r>
          </a:p>
          <a:p>
            <a:pPr marL="0" indent="0">
              <a:buNone/>
            </a:pPr>
            <a:r>
              <a:rPr lang="en-US" b="1" dirty="0">
                <a:solidFill>
                  <a:srgbClr val="00B0F0"/>
                </a:solidFill>
              </a:rPr>
              <a:t>5. Right to Information Act, 2009</a:t>
            </a:r>
          </a:p>
          <a:p>
            <a:r>
              <a:rPr lang="en-US" dirty="0"/>
              <a:t>   - Balances privacy and transparency by restricting disclosure of personal data.  </a:t>
            </a:r>
          </a:p>
          <a:p>
            <a:endParaRPr lang="en-US" dirty="0"/>
          </a:p>
          <a:p>
            <a:endParaRPr lang="en-US" dirty="0"/>
          </a:p>
        </p:txBody>
      </p:sp>
    </p:spTree>
    <p:extLst>
      <p:ext uri="{BB962C8B-B14F-4D97-AF65-F5344CB8AC3E}">
        <p14:creationId xmlns:p14="http://schemas.microsoft.com/office/powerpoint/2010/main" val="2650400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6E46-FE5C-F3B8-6D26-DE26ED08DF8C}"/>
              </a:ext>
            </a:extLst>
          </p:cNvPr>
          <p:cNvSpPr>
            <a:spLocks noGrp="1"/>
          </p:cNvSpPr>
          <p:nvPr>
            <p:ph type="title"/>
          </p:nvPr>
        </p:nvSpPr>
        <p:spPr/>
        <p:txBody>
          <a:bodyPr/>
          <a:lstStyle/>
          <a:p>
            <a:r>
              <a:rPr lang="en-US" dirty="0"/>
              <a:t>Section 54</a:t>
            </a:r>
          </a:p>
        </p:txBody>
      </p:sp>
      <p:sp>
        <p:nvSpPr>
          <p:cNvPr id="3" name="Content Placeholder 2">
            <a:extLst>
              <a:ext uri="{FF2B5EF4-FFF2-40B4-BE49-F238E27FC236}">
                <a16:creationId xmlns:a16="http://schemas.microsoft.com/office/drawing/2014/main" id="{A02B553A-7358-A213-4DEB-DA24AAD0E8F4}"/>
              </a:ext>
            </a:extLst>
          </p:cNvPr>
          <p:cNvSpPr>
            <a:spLocks noGrp="1"/>
          </p:cNvSpPr>
          <p:nvPr>
            <p:ph idx="1"/>
          </p:nvPr>
        </p:nvSpPr>
        <p:spPr/>
        <p:txBody>
          <a:bodyPr>
            <a:normAutofit fontScale="92500"/>
          </a:bodyPr>
          <a:lstStyle/>
          <a:p>
            <a:pPr algn="l">
              <a:spcBef>
                <a:spcPts val="1372"/>
              </a:spcBef>
              <a:spcAft>
                <a:spcPts val="1029"/>
              </a:spcAft>
              <a:buNone/>
            </a:pPr>
            <a:r>
              <a:rPr lang="en-US" b="1" i="0" dirty="0">
                <a:solidFill>
                  <a:srgbClr val="404040"/>
                </a:solidFill>
                <a:effectLst/>
                <a:latin typeface="DeepSeek-CJK-patch"/>
              </a:rPr>
              <a:t>Key Provisions of Section 54</a:t>
            </a:r>
            <a:endParaRPr lang="en-US" b="0" i="0" dirty="0">
              <a:solidFill>
                <a:srgbClr val="404040"/>
              </a:solidFill>
              <a:effectLst/>
              <a:latin typeface="DeepSeek-CJK-patch"/>
            </a:endParaRPr>
          </a:p>
          <a:p>
            <a:pPr algn="l">
              <a:lnSpc>
                <a:spcPts val="2143"/>
              </a:lnSpc>
              <a:spcBef>
                <a:spcPts val="1029"/>
              </a:spcBef>
              <a:spcAft>
                <a:spcPts val="300"/>
              </a:spcAft>
              <a:buFont typeface="+mj-lt"/>
              <a:buAutoNum type="arabicPeriod"/>
            </a:pPr>
            <a:r>
              <a:rPr lang="en-US" b="1" i="0" dirty="0">
                <a:solidFill>
                  <a:srgbClr val="404040"/>
                </a:solidFill>
                <a:effectLst/>
                <a:latin typeface="DeepSeek-CJK-patch"/>
              </a:rPr>
              <a:t>Criminalizes Unauthorized Access</a:t>
            </a:r>
            <a:endParaRPr lang="en-US" b="0" i="0" dirty="0">
              <a:solidFill>
                <a:srgbClr val="404040"/>
              </a:solidFill>
              <a:effectLst/>
              <a:latin typeface="DeepSeek-CJK-patch"/>
            </a:endParaRPr>
          </a:p>
          <a:p>
            <a:pPr marL="742950" lvl="1" indent="-285750" algn="l">
              <a:lnSpc>
                <a:spcPts val="2143"/>
              </a:lnSpc>
              <a:spcBef>
                <a:spcPts val="300"/>
              </a:spcBef>
              <a:spcAft>
                <a:spcPts val="1029"/>
              </a:spcAft>
              <a:buFont typeface="+mj-lt"/>
              <a:buAutoNum type="arabicPeriod"/>
            </a:pPr>
            <a:r>
              <a:rPr lang="en-US" b="0" i="0" dirty="0">
                <a:solidFill>
                  <a:srgbClr val="404040"/>
                </a:solidFill>
                <a:effectLst/>
                <a:latin typeface="DeepSeek-CJK-patch"/>
              </a:rPr>
              <a:t>It is illegal to access a </a:t>
            </a:r>
            <a:r>
              <a:rPr lang="en-US" b="1" i="0" dirty="0">
                <a:solidFill>
                  <a:srgbClr val="404040"/>
                </a:solidFill>
                <a:effectLst/>
                <a:latin typeface="DeepSeek-CJK-patch"/>
              </a:rPr>
              <a:t>computer, network, or digital system</a:t>
            </a:r>
            <a:r>
              <a:rPr lang="en-US" b="0" i="0" dirty="0">
                <a:solidFill>
                  <a:srgbClr val="404040"/>
                </a:solidFill>
                <a:effectLst/>
                <a:latin typeface="DeepSeek-CJK-patch"/>
              </a:rPr>
              <a:t> without permission.</a:t>
            </a:r>
          </a:p>
          <a:p>
            <a:pPr marL="742950" lvl="1" indent="-285750" algn="l">
              <a:lnSpc>
                <a:spcPts val="2143"/>
              </a:lnSpc>
              <a:spcBef>
                <a:spcPts val="300"/>
              </a:spcBef>
              <a:spcAft>
                <a:spcPts val="1029"/>
              </a:spcAft>
              <a:buFont typeface="+mj-lt"/>
              <a:buAutoNum type="arabicPeriod"/>
            </a:pPr>
            <a:r>
              <a:rPr lang="en-US" b="0" i="0" dirty="0">
                <a:solidFill>
                  <a:srgbClr val="404040"/>
                </a:solidFill>
                <a:effectLst/>
                <a:latin typeface="DeepSeek-CJK-patch"/>
              </a:rPr>
              <a:t>Example: Hacking into someone’s email, bank account, or a company’s database.</a:t>
            </a:r>
          </a:p>
          <a:p>
            <a:pPr algn="l">
              <a:lnSpc>
                <a:spcPts val="2143"/>
              </a:lnSpc>
              <a:spcBef>
                <a:spcPts val="300"/>
              </a:spcBef>
              <a:spcAft>
                <a:spcPts val="300"/>
              </a:spcAft>
              <a:buFont typeface="+mj-lt"/>
              <a:buAutoNum type="arabicPeriod"/>
            </a:pPr>
            <a:r>
              <a:rPr lang="en-US" b="1" i="0" dirty="0">
                <a:solidFill>
                  <a:srgbClr val="404040"/>
                </a:solidFill>
                <a:effectLst/>
                <a:latin typeface="DeepSeek-CJK-patch"/>
              </a:rPr>
              <a:t>Punishes Data Theft &amp; Tampering</a:t>
            </a:r>
            <a:endParaRPr lang="en-US" b="0" i="0" dirty="0">
              <a:solidFill>
                <a:srgbClr val="404040"/>
              </a:solidFill>
              <a:effectLst/>
              <a:latin typeface="DeepSeek-CJK-patch"/>
            </a:endParaRPr>
          </a:p>
          <a:p>
            <a:pPr marL="742950" lvl="1" indent="-285750" algn="l">
              <a:lnSpc>
                <a:spcPts val="2143"/>
              </a:lnSpc>
              <a:spcBef>
                <a:spcPts val="300"/>
              </a:spcBef>
              <a:spcAft>
                <a:spcPts val="1029"/>
              </a:spcAft>
              <a:buFont typeface="+mj-lt"/>
              <a:buAutoNum type="arabicPeriod"/>
            </a:pPr>
            <a:r>
              <a:rPr lang="en-US" b="0" i="0" dirty="0">
                <a:solidFill>
                  <a:srgbClr val="404040"/>
                </a:solidFill>
                <a:effectLst/>
                <a:latin typeface="DeepSeek-CJK-patch"/>
              </a:rPr>
              <a:t>Stealing, copying, or altering data without authorization is a crime.</a:t>
            </a:r>
          </a:p>
          <a:p>
            <a:pPr marL="742950" lvl="1" indent="-285750" algn="l">
              <a:lnSpc>
                <a:spcPts val="2143"/>
              </a:lnSpc>
              <a:spcBef>
                <a:spcPts val="300"/>
              </a:spcBef>
              <a:spcAft>
                <a:spcPts val="1029"/>
              </a:spcAft>
              <a:buFont typeface="+mj-lt"/>
              <a:buAutoNum type="arabicPeriod"/>
            </a:pPr>
            <a:r>
              <a:rPr lang="en-US" b="0" i="0" dirty="0">
                <a:solidFill>
                  <a:srgbClr val="404040"/>
                </a:solidFill>
                <a:effectLst/>
                <a:latin typeface="DeepSeek-CJK-patch"/>
              </a:rPr>
              <a:t>Example: An employee leaking confidential company files.</a:t>
            </a:r>
          </a:p>
          <a:p>
            <a:pPr algn="l">
              <a:lnSpc>
                <a:spcPts val="2143"/>
              </a:lnSpc>
              <a:spcBef>
                <a:spcPts val="300"/>
              </a:spcBef>
              <a:spcAft>
                <a:spcPts val="300"/>
              </a:spcAft>
              <a:buFont typeface="+mj-lt"/>
              <a:buAutoNum type="arabicPeriod"/>
            </a:pPr>
            <a:r>
              <a:rPr lang="en-US" b="1" i="0" dirty="0">
                <a:solidFill>
                  <a:srgbClr val="404040"/>
                </a:solidFill>
                <a:effectLst/>
                <a:latin typeface="DeepSeek-CJK-patch"/>
              </a:rPr>
              <a:t>Penalties</a:t>
            </a:r>
            <a:endParaRPr lang="en-US" b="0" i="0" dirty="0">
              <a:solidFill>
                <a:srgbClr val="404040"/>
              </a:solidFill>
              <a:effectLst/>
              <a:latin typeface="DeepSeek-CJK-patch"/>
            </a:endParaRPr>
          </a:p>
          <a:p>
            <a:pPr marL="742950" lvl="1" indent="-285750" algn="l">
              <a:lnSpc>
                <a:spcPts val="2143"/>
              </a:lnSpc>
              <a:spcBef>
                <a:spcPts val="300"/>
              </a:spcBef>
              <a:spcAft>
                <a:spcPts val="1029"/>
              </a:spcAft>
              <a:buFont typeface="+mj-lt"/>
              <a:buAutoNum type="arabicPeriod"/>
            </a:pPr>
            <a:r>
              <a:rPr lang="en-US" b="1" i="0" dirty="0">
                <a:solidFill>
                  <a:srgbClr val="404040"/>
                </a:solidFill>
                <a:effectLst/>
                <a:latin typeface="DeepSeek-CJK-patch"/>
              </a:rPr>
              <a:t>Imprisonment</a:t>
            </a:r>
            <a:r>
              <a:rPr lang="en-US" b="0" i="0" dirty="0">
                <a:solidFill>
                  <a:srgbClr val="404040"/>
                </a:solidFill>
                <a:effectLst/>
                <a:latin typeface="DeepSeek-CJK-patch"/>
              </a:rPr>
              <a:t>: Up to </a:t>
            </a:r>
            <a:r>
              <a:rPr lang="en-US" b="1" i="0" dirty="0">
                <a:solidFill>
                  <a:srgbClr val="404040"/>
                </a:solidFill>
                <a:effectLst/>
                <a:latin typeface="DeepSeek-CJK-patch"/>
              </a:rPr>
              <a:t>7 years</a:t>
            </a:r>
            <a:r>
              <a:rPr lang="en-US" b="0" i="0" dirty="0">
                <a:solidFill>
                  <a:srgbClr val="404040"/>
                </a:solidFill>
                <a:effectLst/>
                <a:latin typeface="DeepSeek-CJK-patch"/>
              </a:rPr>
              <a:t> (or </a:t>
            </a:r>
            <a:r>
              <a:rPr lang="en-US" b="1" i="0" dirty="0">
                <a:solidFill>
                  <a:srgbClr val="404040"/>
                </a:solidFill>
                <a:effectLst/>
                <a:latin typeface="DeepSeek-CJK-patch"/>
              </a:rPr>
              <a:t>14 years</a:t>
            </a:r>
            <a:r>
              <a:rPr lang="en-US" b="0" i="0" dirty="0">
                <a:solidFill>
                  <a:srgbClr val="404040"/>
                </a:solidFill>
                <a:effectLst/>
                <a:latin typeface="DeepSeek-CJK-patch"/>
              </a:rPr>
              <a:t> if done for fraudulent purposes).</a:t>
            </a:r>
          </a:p>
          <a:p>
            <a:pPr marL="742950" lvl="1" indent="-285750" algn="l">
              <a:lnSpc>
                <a:spcPts val="2143"/>
              </a:lnSpc>
              <a:spcBef>
                <a:spcPts val="300"/>
              </a:spcBef>
              <a:spcAft>
                <a:spcPts val="1029"/>
              </a:spcAft>
              <a:buFont typeface="+mj-lt"/>
              <a:buAutoNum type="arabicPeriod"/>
            </a:pPr>
            <a:r>
              <a:rPr lang="en-US" b="1" i="0" dirty="0">
                <a:solidFill>
                  <a:srgbClr val="404040"/>
                </a:solidFill>
                <a:effectLst/>
                <a:latin typeface="DeepSeek-CJK-patch"/>
              </a:rPr>
              <a:t>Fines</a:t>
            </a:r>
            <a:r>
              <a:rPr lang="en-US" b="0" i="0" dirty="0">
                <a:solidFill>
                  <a:srgbClr val="404040"/>
                </a:solidFill>
                <a:effectLst/>
                <a:latin typeface="DeepSeek-CJK-patch"/>
              </a:rPr>
              <a:t>: Up to </a:t>
            </a:r>
            <a:r>
              <a:rPr lang="en-US" b="1" i="0" dirty="0">
                <a:solidFill>
                  <a:srgbClr val="404040"/>
                </a:solidFill>
                <a:effectLst/>
                <a:latin typeface="DeepSeek-CJK-patch"/>
              </a:rPr>
              <a:t>৳10 lakh (1 million BDT)</a:t>
            </a:r>
            <a:r>
              <a:rPr lang="en-US" b="0" i="0" dirty="0">
                <a:solidFill>
                  <a:srgbClr val="404040"/>
                </a:solidFill>
                <a:effectLst/>
                <a:latin typeface="DeepSeek-CJK-patch"/>
              </a:rPr>
              <a:t>.</a:t>
            </a:r>
          </a:p>
          <a:p>
            <a:endParaRPr lang="en-US" dirty="0"/>
          </a:p>
        </p:txBody>
      </p:sp>
    </p:spTree>
    <p:extLst>
      <p:ext uri="{BB962C8B-B14F-4D97-AF65-F5344CB8AC3E}">
        <p14:creationId xmlns:p14="http://schemas.microsoft.com/office/powerpoint/2010/main" val="403689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FE461-350A-BB7F-DB37-07421EB9CCB8}"/>
              </a:ext>
            </a:extLst>
          </p:cNvPr>
          <p:cNvSpPr>
            <a:spLocks noGrp="1"/>
          </p:cNvSpPr>
          <p:nvPr>
            <p:ph type="title"/>
          </p:nvPr>
        </p:nvSpPr>
        <p:spPr/>
        <p:txBody>
          <a:bodyPr/>
          <a:lstStyle/>
          <a:p>
            <a:r>
              <a:rPr lang="en-US" dirty="0"/>
              <a:t>Challenges in Data Protection in Bangladesh  </a:t>
            </a:r>
            <a:br>
              <a:rPr lang="en-US" dirty="0"/>
            </a:br>
            <a:endParaRPr lang="en-US" dirty="0"/>
          </a:p>
        </p:txBody>
      </p:sp>
      <p:sp>
        <p:nvSpPr>
          <p:cNvPr id="3" name="Content Placeholder 2">
            <a:extLst>
              <a:ext uri="{FF2B5EF4-FFF2-40B4-BE49-F238E27FC236}">
                <a16:creationId xmlns:a16="http://schemas.microsoft.com/office/drawing/2014/main" id="{D4B66C28-1283-7BE9-234A-0738C0532A2C}"/>
              </a:ext>
            </a:extLst>
          </p:cNvPr>
          <p:cNvSpPr>
            <a:spLocks noGrp="1"/>
          </p:cNvSpPr>
          <p:nvPr>
            <p:ph idx="1"/>
          </p:nvPr>
        </p:nvSpPr>
        <p:spPr/>
        <p:txBody>
          <a:bodyPr>
            <a:normAutofit/>
          </a:bodyPr>
          <a:lstStyle/>
          <a:p>
            <a:r>
              <a:rPr lang="en-US" dirty="0"/>
              <a:t>✅ No unified data protection law – Fragmented regulations.  </a:t>
            </a:r>
          </a:p>
          <a:p>
            <a:r>
              <a:rPr lang="en-US" dirty="0"/>
              <a:t>✅ Weak enforcement – Lack of a dedicated Data Protection Authority (DPA).  </a:t>
            </a:r>
          </a:p>
          <a:p>
            <a:r>
              <a:rPr lang="en-US" dirty="0"/>
              <a:t>✅ Cross-border data flows – No clear rules on international data transfers.  </a:t>
            </a:r>
          </a:p>
          <a:p>
            <a:r>
              <a:rPr lang="en-US" dirty="0"/>
              <a:t>✅ Corporate compliance – Many companies lack proper data governance policies.  </a:t>
            </a:r>
          </a:p>
          <a:p>
            <a:endParaRPr lang="en-US" dirty="0"/>
          </a:p>
        </p:txBody>
      </p:sp>
    </p:spTree>
    <p:extLst>
      <p:ext uri="{BB962C8B-B14F-4D97-AF65-F5344CB8AC3E}">
        <p14:creationId xmlns:p14="http://schemas.microsoft.com/office/powerpoint/2010/main" val="867985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0AAB4-B5BB-6D64-9B11-C16861A7CD01}"/>
              </a:ext>
            </a:extLst>
          </p:cNvPr>
          <p:cNvSpPr>
            <a:spLocks noGrp="1"/>
          </p:cNvSpPr>
          <p:nvPr>
            <p:ph type="title"/>
          </p:nvPr>
        </p:nvSpPr>
        <p:spPr/>
        <p:txBody>
          <a:bodyPr/>
          <a:lstStyle/>
          <a:p>
            <a:r>
              <a:rPr lang="en-US" dirty="0"/>
              <a:t>Recommendations for Businesses</a:t>
            </a:r>
          </a:p>
        </p:txBody>
      </p:sp>
      <p:sp>
        <p:nvSpPr>
          <p:cNvPr id="3" name="Content Placeholder 2">
            <a:extLst>
              <a:ext uri="{FF2B5EF4-FFF2-40B4-BE49-F238E27FC236}">
                <a16:creationId xmlns:a16="http://schemas.microsoft.com/office/drawing/2014/main" id="{A78C31FB-6EE5-BF1C-B9B4-8CFECD292275}"/>
              </a:ext>
            </a:extLst>
          </p:cNvPr>
          <p:cNvSpPr>
            <a:spLocks noGrp="1"/>
          </p:cNvSpPr>
          <p:nvPr>
            <p:ph idx="1"/>
          </p:nvPr>
        </p:nvSpPr>
        <p:spPr/>
        <p:txBody>
          <a:bodyPr>
            <a:normAutofit/>
          </a:bodyPr>
          <a:lstStyle/>
          <a:p>
            <a:pPr marL="0" indent="0">
              <a:buNone/>
            </a:pPr>
            <a:r>
              <a:rPr lang="en-US" dirty="0"/>
              <a:t>  </a:t>
            </a:r>
          </a:p>
          <a:p>
            <a:pPr marL="0" indent="0">
              <a:buNone/>
            </a:pPr>
            <a:r>
              <a:rPr lang="en-US" dirty="0"/>
              <a:t>✔ Follow best practices (e.g., encryption, consent-based data collection).  </a:t>
            </a:r>
          </a:p>
          <a:p>
            <a:pPr marL="0" indent="0">
              <a:buNone/>
            </a:pPr>
            <a:r>
              <a:rPr lang="en-US" dirty="0"/>
              <a:t>✔ Prepare for future data protection laws (similar to GDPR).  </a:t>
            </a:r>
          </a:p>
          <a:p>
            <a:pPr marL="0" indent="0">
              <a:buNone/>
            </a:pPr>
            <a:r>
              <a:rPr lang="en-US" dirty="0"/>
              <a:t>✔ Ensure compliance with sector-specific regulations (banking, telecom).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03254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C8DD91-9CD8-5C87-B3A4-EE9A79521276}"/>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How Organization Ensure Compliance</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975172-1AF0-0EDE-1FE4-999A77CBF6B9}"/>
              </a:ext>
            </a:extLst>
          </p:cNvPr>
          <p:cNvSpPr>
            <a:spLocks noGrp="1"/>
          </p:cNvSpPr>
          <p:nvPr>
            <p:ph idx="1"/>
          </p:nvPr>
        </p:nvSpPr>
        <p:spPr>
          <a:xfrm>
            <a:off x="1155548" y="2217343"/>
            <a:ext cx="9880893" cy="3959619"/>
          </a:xfrm>
        </p:spPr>
        <p:txBody>
          <a:bodyPr>
            <a:normAutofit/>
          </a:bodyPr>
          <a:lstStyle/>
          <a:p>
            <a:pPr>
              <a:buFont typeface="Arial" panose="020B0604020202020204" pitchFamily="34" charset="0"/>
              <a:buChar char="•"/>
            </a:pPr>
            <a:r>
              <a:rPr lang="en-US" sz="2400" b="1" i="0">
                <a:effectLst/>
                <a:latin typeface="DeepSeek-CJK-patch"/>
              </a:rPr>
              <a:t>Data Encryption</a:t>
            </a:r>
            <a:r>
              <a:rPr lang="en-US" sz="2400" b="0" i="0">
                <a:effectLst/>
                <a:latin typeface="DeepSeek-CJK-patch"/>
              </a:rPr>
              <a:t> – Securing data in transit and at rest.</a:t>
            </a:r>
          </a:p>
          <a:p>
            <a:pPr>
              <a:spcBef>
                <a:spcPts val="300"/>
              </a:spcBef>
              <a:buFont typeface="Arial" panose="020B0604020202020204" pitchFamily="34" charset="0"/>
              <a:buChar char="•"/>
            </a:pPr>
            <a:r>
              <a:rPr lang="en-US" sz="2400" b="1" i="0">
                <a:effectLst/>
                <a:latin typeface="DeepSeek-CJK-patch"/>
              </a:rPr>
              <a:t>Access Controls</a:t>
            </a:r>
            <a:r>
              <a:rPr lang="en-US" sz="2400" b="0" i="0">
                <a:effectLst/>
                <a:latin typeface="DeepSeek-CJK-patch"/>
              </a:rPr>
              <a:t> – Only authorized personnel can access sensitive data.</a:t>
            </a:r>
          </a:p>
          <a:p>
            <a:pPr>
              <a:spcBef>
                <a:spcPts val="300"/>
              </a:spcBef>
              <a:buFont typeface="Arial" panose="020B0604020202020204" pitchFamily="34" charset="0"/>
              <a:buChar char="•"/>
            </a:pPr>
            <a:r>
              <a:rPr lang="en-US" sz="2400" b="1" i="0">
                <a:effectLst/>
                <a:latin typeface="DeepSeek-CJK-patch"/>
              </a:rPr>
              <a:t>Privacy Policies</a:t>
            </a:r>
            <a:r>
              <a:rPr lang="en-US" sz="2400" b="0" i="0">
                <a:effectLst/>
                <a:latin typeface="DeepSeek-CJK-patch"/>
              </a:rPr>
              <a:t> – Clear disclosures on data collection and usage.</a:t>
            </a:r>
          </a:p>
          <a:p>
            <a:pPr>
              <a:spcBef>
                <a:spcPts val="300"/>
              </a:spcBef>
              <a:buFont typeface="Arial" panose="020B0604020202020204" pitchFamily="34" charset="0"/>
              <a:buChar char="•"/>
            </a:pPr>
            <a:r>
              <a:rPr lang="en-US" sz="2400" b="1" i="0">
                <a:effectLst/>
                <a:latin typeface="DeepSeek-CJK-patch"/>
              </a:rPr>
              <a:t>Data Protection Officers (DPOs)</a:t>
            </a:r>
            <a:r>
              <a:rPr lang="en-US" sz="2400" b="0" i="0">
                <a:effectLst/>
                <a:latin typeface="DeepSeek-CJK-patch"/>
              </a:rPr>
              <a:t> – Required under GDPR for large-scale processing.</a:t>
            </a:r>
          </a:p>
          <a:p>
            <a:pPr>
              <a:spcBef>
                <a:spcPts val="300"/>
              </a:spcBef>
              <a:buFont typeface="Arial" panose="020B0604020202020204" pitchFamily="34" charset="0"/>
              <a:buChar char="•"/>
            </a:pPr>
            <a:r>
              <a:rPr lang="en-US" sz="2400" b="1" i="0">
                <a:effectLst/>
                <a:latin typeface="DeepSeek-CJK-patch"/>
              </a:rPr>
              <a:t>Regular Audits &amp; Impact Assessments</a:t>
            </a:r>
            <a:r>
              <a:rPr lang="en-US" sz="2400" b="0" i="0">
                <a:effectLst/>
                <a:latin typeface="DeepSeek-CJK-patch"/>
              </a:rPr>
              <a:t> – Identifying risks and ensuring compliance.</a:t>
            </a:r>
          </a:p>
          <a:p>
            <a:endParaRPr lang="en-US" sz="2400"/>
          </a:p>
        </p:txBody>
      </p:sp>
    </p:spTree>
    <p:extLst>
      <p:ext uri="{BB962C8B-B14F-4D97-AF65-F5344CB8AC3E}">
        <p14:creationId xmlns:p14="http://schemas.microsoft.com/office/powerpoint/2010/main" val="1879572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B1C5-D328-2D8A-BF6D-2BD60D29B29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3CD8C77-09DE-0E4A-A949-B64FB8C730CD}"/>
              </a:ext>
            </a:extLst>
          </p:cNvPr>
          <p:cNvSpPr>
            <a:spLocks noGrp="1"/>
          </p:cNvSpPr>
          <p:nvPr>
            <p:ph idx="1"/>
          </p:nvPr>
        </p:nvSpPr>
        <p:spPr/>
        <p:txBody>
          <a:bodyPr/>
          <a:lstStyle/>
          <a:p>
            <a:r>
              <a:rPr lang="en-US" b="1" i="0" dirty="0">
                <a:solidFill>
                  <a:srgbClr val="404040"/>
                </a:solidFill>
                <a:effectLst/>
                <a:latin typeface="DeepSeek-CJK-patch"/>
              </a:rPr>
              <a:t>Cyber Law</a:t>
            </a:r>
            <a:r>
              <a:rPr lang="en-US" b="0" i="0" dirty="0">
                <a:solidFill>
                  <a:srgbClr val="404040"/>
                </a:solidFill>
                <a:effectLst/>
                <a:latin typeface="DeepSeek-CJK-patch"/>
              </a:rPr>
              <a:t> refers to the legal framework that governs activities related to the internet, digital technologies, cyberspace, and electronic communications.</a:t>
            </a:r>
          </a:p>
          <a:p>
            <a:r>
              <a:rPr lang="en-US" b="0" i="0" dirty="0">
                <a:solidFill>
                  <a:srgbClr val="404040"/>
                </a:solidFill>
                <a:effectLst/>
                <a:latin typeface="DeepSeek-CJK-patch"/>
              </a:rPr>
              <a:t> It encompasses laws, regulations, and policies that address issues such as Cyber crime, Data protection and privacy, Intellectual property rights, Digital Contract and E-commerce etc.</a:t>
            </a:r>
            <a:endParaRPr lang="en-US" dirty="0"/>
          </a:p>
        </p:txBody>
      </p:sp>
    </p:spTree>
    <p:extLst>
      <p:ext uri="{BB962C8B-B14F-4D97-AF65-F5344CB8AC3E}">
        <p14:creationId xmlns:p14="http://schemas.microsoft.com/office/powerpoint/2010/main" val="764955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AFBA63-FD82-294D-36CC-F568D75994EF}"/>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Individual Rights under Data Privacy Law</a:t>
            </a:r>
          </a:p>
        </p:txBody>
      </p:sp>
      <p:graphicFrame>
        <p:nvGraphicFramePr>
          <p:cNvPr id="5" name="Content Placeholder 2">
            <a:extLst>
              <a:ext uri="{FF2B5EF4-FFF2-40B4-BE49-F238E27FC236}">
                <a16:creationId xmlns:a16="http://schemas.microsoft.com/office/drawing/2014/main" id="{08786856-DD50-C847-6977-57A763A57CC7}"/>
              </a:ext>
            </a:extLst>
          </p:cNvPr>
          <p:cNvGraphicFramePr>
            <a:graphicFrameLocks noGrp="1"/>
          </p:cNvGraphicFramePr>
          <p:nvPr>
            <p:ph idx="1"/>
            <p:extLst>
              <p:ext uri="{D42A27DB-BD31-4B8C-83A1-F6EECF244321}">
                <p14:modId xmlns:p14="http://schemas.microsoft.com/office/powerpoint/2010/main" val="114091603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6062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84AC00-6C8D-4EBB-831C-0C41E248B73D}"/>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Challenges in Data Protection and Privacy</a:t>
            </a:r>
          </a:p>
        </p:txBody>
      </p:sp>
      <p:graphicFrame>
        <p:nvGraphicFramePr>
          <p:cNvPr id="5" name="Content Placeholder 2">
            <a:extLst>
              <a:ext uri="{FF2B5EF4-FFF2-40B4-BE49-F238E27FC236}">
                <a16:creationId xmlns:a16="http://schemas.microsoft.com/office/drawing/2014/main" id="{368611A9-6A5C-B95C-C110-7FA4DC37C084}"/>
              </a:ext>
            </a:extLst>
          </p:cNvPr>
          <p:cNvGraphicFramePr>
            <a:graphicFrameLocks noGrp="1"/>
          </p:cNvGraphicFramePr>
          <p:nvPr>
            <p:ph idx="1"/>
            <p:extLst>
              <p:ext uri="{D42A27DB-BD31-4B8C-83A1-F6EECF244321}">
                <p14:modId xmlns:p14="http://schemas.microsoft.com/office/powerpoint/2010/main" val="159316575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30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2F7E33-EE4E-C691-DB76-2FBAD219D1F7}"/>
              </a:ext>
            </a:extLst>
          </p:cNvPr>
          <p:cNvSpPr>
            <a:spLocks noGrp="1"/>
          </p:cNvSpPr>
          <p:nvPr>
            <p:ph type="title" idx="4294967295"/>
          </p:nvPr>
        </p:nvSpPr>
        <p:spPr>
          <a:xfrm>
            <a:off x="1386865" y="818984"/>
            <a:ext cx="6596245" cy="3268520"/>
          </a:xfrm>
        </p:spPr>
        <p:txBody>
          <a:bodyPr vert="horz" lIns="91440" tIns="45720" rIns="91440" bIns="45720" rtlCol="0" anchor="b">
            <a:normAutofit/>
          </a:bodyPr>
          <a:lstStyle/>
          <a:p>
            <a:pPr algn="r"/>
            <a:r>
              <a:rPr lang="en-US" sz="4800" kern="1200" dirty="0">
                <a:solidFill>
                  <a:srgbClr val="FFFFFF"/>
                </a:solidFill>
                <a:latin typeface="+mj-lt"/>
                <a:ea typeface="+mj-ea"/>
                <a:cs typeface="+mj-cs"/>
              </a:rPr>
              <a:t>Intellectual Property (IP)</a:t>
            </a:r>
          </a:p>
        </p:txBody>
      </p:sp>
      <p:sp>
        <p:nvSpPr>
          <p:cNvPr id="17" name="Rectangle 1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9362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7B37C-1AAA-B234-D88B-F49F76A9A540}"/>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580238F4-C6CA-58E3-2331-DD1C288CEA46}"/>
              </a:ext>
            </a:extLst>
          </p:cNvPr>
          <p:cNvSpPr>
            <a:spLocks noGrp="1"/>
          </p:cNvSpPr>
          <p:nvPr>
            <p:ph idx="1"/>
          </p:nvPr>
        </p:nvSpPr>
        <p:spPr/>
        <p:txBody>
          <a:bodyPr/>
          <a:lstStyle/>
          <a:p>
            <a:r>
              <a:rPr lang="en-US" b="0" i="0" dirty="0">
                <a:solidFill>
                  <a:srgbClr val="404040"/>
                </a:solidFill>
                <a:effectLst/>
                <a:latin typeface="DeepSeek-CJK-patch"/>
              </a:rPr>
              <a:t>Intellectual Property (IP) refers to </a:t>
            </a:r>
            <a:r>
              <a:rPr lang="en-US" b="1" i="0" dirty="0">
                <a:solidFill>
                  <a:srgbClr val="404040"/>
                </a:solidFill>
                <a:effectLst/>
                <a:latin typeface="DeepSeek-CJK-patch"/>
              </a:rPr>
              <a:t>creations of the mind</a:t>
            </a:r>
            <a:r>
              <a:rPr lang="en-US" b="0" i="0" dirty="0">
                <a:solidFill>
                  <a:srgbClr val="404040"/>
                </a:solidFill>
                <a:effectLst/>
                <a:latin typeface="DeepSeek-CJK-patch"/>
              </a:rPr>
              <a:t>, such as inventions, literary and artistic works, designs, symbols, names, and images used in commerce.</a:t>
            </a:r>
          </a:p>
          <a:p>
            <a:r>
              <a:rPr lang="en-US" b="0" i="0" dirty="0">
                <a:solidFill>
                  <a:srgbClr val="404040"/>
                </a:solidFill>
                <a:effectLst/>
                <a:latin typeface="DeepSeek-CJK-patch"/>
              </a:rPr>
              <a:t> IP is protected by law to encourage innovation and creativity while ensuring that creators can benefit from their work.</a:t>
            </a:r>
            <a:endParaRPr lang="en-US" dirty="0"/>
          </a:p>
        </p:txBody>
      </p:sp>
    </p:spTree>
    <p:extLst>
      <p:ext uri="{BB962C8B-B14F-4D97-AF65-F5344CB8AC3E}">
        <p14:creationId xmlns:p14="http://schemas.microsoft.com/office/powerpoint/2010/main" val="741839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5CD2C-B291-18D9-8E43-EDCBE28CD352}"/>
              </a:ext>
            </a:extLst>
          </p:cNvPr>
          <p:cNvSpPr>
            <a:spLocks noGrp="1"/>
          </p:cNvSpPr>
          <p:nvPr>
            <p:ph type="title"/>
          </p:nvPr>
        </p:nvSpPr>
        <p:spPr/>
        <p:txBody>
          <a:bodyPr/>
          <a:lstStyle/>
          <a:p>
            <a:r>
              <a:rPr lang="en-US" dirty="0"/>
              <a:t>Types of Intellectual Property law</a:t>
            </a:r>
          </a:p>
        </p:txBody>
      </p:sp>
      <p:sp>
        <p:nvSpPr>
          <p:cNvPr id="3" name="Content Placeholder 2">
            <a:extLst>
              <a:ext uri="{FF2B5EF4-FFF2-40B4-BE49-F238E27FC236}">
                <a16:creationId xmlns:a16="http://schemas.microsoft.com/office/drawing/2014/main" id="{BDE3EB44-2C5D-878E-19CE-917FC825FFEB}"/>
              </a:ext>
            </a:extLst>
          </p:cNvPr>
          <p:cNvSpPr>
            <a:spLocks noGrp="1"/>
          </p:cNvSpPr>
          <p:nvPr>
            <p:ph idx="1"/>
          </p:nvPr>
        </p:nvSpPr>
        <p:spPr/>
        <p:txBody>
          <a:bodyPr>
            <a:normAutofit fontScale="92500" lnSpcReduction="10000"/>
          </a:bodyPr>
          <a:lstStyle/>
          <a:p>
            <a:pPr algn="l">
              <a:buNone/>
            </a:pPr>
            <a:r>
              <a:rPr lang="en-US" b="1" i="0" dirty="0">
                <a:solidFill>
                  <a:srgbClr val="404040"/>
                </a:solidFill>
                <a:effectLst/>
                <a:latin typeface="DeepSeek-CJK-patch"/>
              </a:rPr>
              <a:t>A. Copyright</a:t>
            </a:r>
          </a:p>
          <a:p>
            <a:pPr lvl="1"/>
            <a:r>
              <a:rPr lang="en-US" b="1" i="0" dirty="0">
                <a:solidFill>
                  <a:srgbClr val="404040"/>
                </a:solidFill>
                <a:effectLst/>
                <a:latin typeface="DeepSeek-CJK-patch"/>
              </a:rPr>
              <a:t>Protects:</a:t>
            </a:r>
            <a:r>
              <a:rPr lang="en-US" b="0" i="0" dirty="0">
                <a:solidFill>
                  <a:srgbClr val="404040"/>
                </a:solidFill>
                <a:effectLst/>
                <a:latin typeface="DeepSeek-CJK-patch"/>
              </a:rPr>
              <a:t> Original literary, artistic, musical, and dramatic works (e.g., books, songs, films, software).</a:t>
            </a:r>
          </a:p>
          <a:p>
            <a:pPr lvl="1">
              <a:spcBef>
                <a:spcPts val="300"/>
              </a:spcBef>
              <a:spcAft>
                <a:spcPts val="300"/>
              </a:spcAft>
            </a:pPr>
            <a:r>
              <a:rPr lang="en-US" b="1" i="0" dirty="0">
                <a:solidFill>
                  <a:srgbClr val="404040"/>
                </a:solidFill>
                <a:effectLst/>
                <a:latin typeface="DeepSeek-CJK-patch"/>
              </a:rPr>
              <a:t>Rights Granted:</a:t>
            </a:r>
            <a:endParaRPr lang="en-US" b="0" i="0" dirty="0">
              <a:solidFill>
                <a:srgbClr val="404040"/>
              </a:solidFill>
              <a:effectLst/>
              <a:latin typeface="DeepSeek-CJK-patch"/>
            </a:endParaRPr>
          </a:p>
          <a:p>
            <a:pPr marL="1200150" lvl="2" indent="-285750">
              <a:spcBef>
                <a:spcPts val="300"/>
              </a:spcBef>
            </a:pPr>
            <a:r>
              <a:rPr lang="en-US" b="0" i="0" dirty="0">
                <a:solidFill>
                  <a:srgbClr val="404040"/>
                </a:solidFill>
                <a:effectLst/>
                <a:latin typeface="DeepSeek-CJK-patch"/>
              </a:rPr>
              <a:t>Reproduction</a:t>
            </a:r>
          </a:p>
          <a:p>
            <a:pPr marL="1200150" lvl="2" indent="-285750">
              <a:spcBef>
                <a:spcPts val="300"/>
              </a:spcBef>
            </a:pPr>
            <a:r>
              <a:rPr lang="en-US" b="0" i="0" dirty="0">
                <a:solidFill>
                  <a:srgbClr val="404040"/>
                </a:solidFill>
                <a:effectLst/>
                <a:latin typeface="DeepSeek-CJK-patch"/>
              </a:rPr>
              <a:t>Distribution</a:t>
            </a:r>
          </a:p>
          <a:p>
            <a:pPr marL="1200150" lvl="2" indent="-285750">
              <a:spcBef>
                <a:spcPts val="300"/>
              </a:spcBef>
            </a:pPr>
            <a:r>
              <a:rPr lang="en-US" b="0" i="0" dirty="0">
                <a:solidFill>
                  <a:srgbClr val="404040"/>
                </a:solidFill>
                <a:effectLst/>
                <a:latin typeface="DeepSeek-CJK-patch"/>
              </a:rPr>
              <a:t>Public performance/display</a:t>
            </a:r>
          </a:p>
          <a:p>
            <a:pPr marL="1200150" lvl="2" indent="-285750">
              <a:spcBef>
                <a:spcPts val="300"/>
              </a:spcBef>
            </a:pPr>
            <a:r>
              <a:rPr lang="en-US" b="0" i="0" dirty="0">
                <a:solidFill>
                  <a:srgbClr val="404040"/>
                </a:solidFill>
                <a:effectLst/>
                <a:latin typeface="DeepSeek-CJK-patch"/>
              </a:rPr>
              <a:t>Derivative works (adaptations)</a:t>
            </a:r>
          </a:p>
          <a:p>
            <a:pPr lvl="1">
              <a:spcBef>
                <a:spcPts val="300"/>
              </a:spcBef>
              <a:spcAft>
                <a:spcPts val="300"/>
              </a:spcAft>
            </a:pPr>
            <a:r>
              <a:rPr lang="en-US" b="1" i="0" dirty="0">
                <a:solidFill>
                  <a:srgbClr val="404040"/>
                </a:solidFill>
                <a:effectLst/>
                <a:latin typeface="DeepSeek-CJK-patch"/>
              </a:rPr>
              <a:t>Duration:</a:t>
            </a:r>
            <a:endParaRPr lang="en-US" b="0" i="0" dirty="0">
              <a:solidFill>
                <a:srgbClr val="404040"/>
              </a:solidFill>
              <a:effectLst/>
              <a:latin typeface="DeepSeek-CJK-patch"/>
            </a:endParaRPr>
          </a:p>
          <a:p>
            <a:pPr marL="1200150" lvl="2" indent="-285750">
              <a:spcBef>
                <a:spcPts val="300"/>
              </a:spcBef>
            </a:pPr>
            <a:r>
              <a:rPr lang="en-US" b="1" i="0" dirty="0">
                <a:solidFill>
                  <a:srgbClr val="404040"/>
                </a:solidFill>
                <a:effectLst/>
                <a:latin typeface="DeepSeek-CJK-patch"/>
              </a:rPr>
              <a:t>Life of the author + 70 years</a:t>
            </a:r>
            <a:r>
              <a:rPr lang="en-US" b="0" i="0" dirty="0">
                <a:solidFill>
                  <a:srgbClr val="404040"/>
                </a:solidFill>
                <a:effectLst/>
                <a:latin typeface="DeepSeek-CJK-patch"/>
              </a:rPr>
              <a:t> (most countries)</a:t>
            </a:r>
          </a:p>
          <a:p>
            <a:pPr marL="1200150" lvl="2" indent="-285750">
              <a:spcBef>
                <a:spcPts val="300"/>
              </a:spcBef>
            </a:pPr>
            <a:r>
              <a:rPr lang="en-US" b="1" i="0" dirty="0">
                <a:solidFill>
                  <a:srgbClr val="404040"/>
                </a:solidFill>
                <a:effectLst/>
                <a:latin typeface="DeepSeek-CJK-patch"/>
              </a:rPr>
              <a:t>Corporate works:</a:t>
            </a:r>
            <a:r>
              <a:rPr lang="en-US" b="0" i="0" dirty="0">
                <a:solidFill>
                  <a:srgbClr val="404040"/>
                </a:solidFill>
                <a:effectLst/>
                <a:latin typeface="DeepSeek-CJK-patch"/>
              </a:rPr>
              <a:t> 95 years from publication (e.g., Disney’s Mickey Mouse)</a:t>
            </a:r>
          </a:p>
          <a:p>
            <a:pPr lvl="1">
              <a:spcBef>
                <a:spcPts val="300"/>
              </a:spcBef>
              <a:spcAft>
                <a:spcPts val="300"/>
              </a:spcAft>
            </a:pPr>
            <a:r>
              <a:rPr lang="en-US" b="1" i="0" dirty="0">
                <a:solidFill>
                  <a:srgbClr val="404040"/>
                </a:solidFill>
                <a:effectLst/>
                <a:latin typeface="DeepSeek-CJK-patch"/>
              </a:rPr>
              <a:t>Examples:</a:t>
            </a:r>
            <a:endParaRPr lang="en-US" b="0" i="0" dirty="0">
              <a:solidFill>
                <a:srgbClr val="404040"/>
              </a:solidFill>
              <a:effectLst/>
              <a:latin typeface="DeepSeek-CJK-patch"/>
            </a:endParaRPr>
          </a:p>
          <a:p>
            <a:pPr marL="1200150" lvl="2" indent="-285750">
              <a:spcBef>
                <a:spcPts val="300"/>
              </a:spcBef>
            </a:pPr>
            <a:r>
              <a:rPr lang="en-US" b="0" i="0" dirty="0">
                <a:solidFill>
                  <a:srgbClr val="404040"/>
                </a:solidFill>
                <a:effectLst/>
                <a:latin typeface="DeepSeek-CJK-patch"/>
              </a:rPr>
              <a:t>J.K. Rowling’s </a:t>
            </a:r>
            <a:r>
              <a:rPr lang="en-US" b="0" i="1" dirty="0">
                <a:solidFill>
                  <a:srgbClr val="404040"/>
                </a:solidFill>
                <a:effectLst/>
                <a:latin typeface="DeepSeek-CJK-patch"/>
              </a:rPr>
              <a:t>Harry Potter</a:t>
            </a:r>
            <a:r>
              <a:rPr lang="en-US" b="0" i="0" dirty="0">
                <a:solidFill>
                  <a:srgbClr val="404040"/>
                </a:solidFill>
                <a:effectLst/>
                <a:latin typeface="DeepSeek-CJK-patch"/>
              </a:rPr>
              <a:t> books</a:t>
            </a:r>
          </a:p>
          <a:p>
            <a:pPr marL="1200150" lvl="2" indent="-285750">
              <a:spcBef>
                <a:spcPts val="300"/>
              </a:spcBef>
            </a:pPr>
            <a:r>
              <a:rPr lang="en-US" b="0" i="0" dirty="0">
                <a:solidFill>
                  <a:srgbClr val="404040"/>
                </a:solidFill>
                <a:effectLst/>
                <a:latin typeface="DeepSeek-CJK-patch"/>
              </a:rPr>
              <a:t>The code of Microsoft Windows</a:t>
            </a:r>
          </a:p>
          <a:p>
            <a:pPr marL="1200150" lvl="2" indent="-285750">
              <a:spcBef>
                <a:spcPts val="300"/>
              </a:spcBef>
            </a:pPr>
            <a:endParaRPr lang="en-US" b="0" i="0" dirty="0">
              <a:solidFill>
                <a:srgbClr val="404040"/>
              </a:solidFill>
              <a:effectLst/>
              <a:latin typeface="DeepSeek-CJK-patch"/>
            </a:endParaRPr>
          </a:p>
          <a:p>
            <a:endParaRPr lang="en-US" dirty="0"/>
          </a:p>
        </p:txBody>
      </p:sp>
    </p:spTree>
    <p:extLst>
      <p:ext uri="{BB962C8B-B14F-4D97-AF65-F5344CB8AC3E}">
        <p14:creationId xmlns:p14="http://schemas.microsoft.com/office/powerpoint/2010/main" val="3120243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B40E-B56A-68AA-E399-120504A17B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C48A2B-81BF-D8EA-07E8-5ED39D971DAE}"/>
              </a:ext>
            </a:extLst>
          </p:cNvPr>
          <p:cNvSpPr>
            <a:spLocks noGrp="1"/>
          </p:cNvSpPr>
          <p:nvPr>
            <p:ph idx="1"/>
          </p:nvPr>
        </p:nvSpPr>
        <p:spPr/>
        <p:txBody>
          <a:bodyPr>
            <a:normAutofit lnSpcReduction="10000"/>
          </a:bodyPr>
          <a:lstStyle/>
          <a:p>
            <a:pPr algn="l">
              <a:buNone/>
            </a:pPr>
            <a:r>
              <a:rPr lang="en-US" b="1" i="0" dirty="0">
                <a:solidFill>
                  <a:srgbClr val="404040"/>
                </a:solidFill>
                <a:effectLst/>
                <a:latin typeface="DeepSeek-CJK-patch"/>
              </a:rPr>
              <a:t>B. Patents</a:t>
            </a:r>
          </a:p>
          <a:p>
            <a:pPr lvl="1"/>
            <a:r>
              <a:rPr lang="en-US" b="1" i="0" dirty="0">
                <a:solidFill>
                  <a:srgbClr val="404040"/>
                </a:solidFill>
                <a:effectLst/>
                <a:latin typeface="DeepSeek-CJK-patch"/>
              </a:rPr>
              <a:t>Protects:</a:t>
            </a:r>
            <a:r>
              <a:rPr lang="en-US" b="0" i="0" dirty="0">
                <a:solidFill>
                  <a:srgbClr val="404040"/>
                </a:solidFill>
                <a:effectLst/>
                <a:latin typeface="DeepSeek-CJK-patch"/>
              </a:rPr>
              <a:t> Inventions (products or processes) that are </a:t>
            </a:r>
            <a:r>
              <a:rPr lang="en-US" b="1" i="0" dirty="0">
                <a:solidFill>
                  <a:srgbClr val="404040"/>
                </a:solidFill>
                <a:effectLst/>
                <a:latin typeface="DeepSeek-CJK-patch"/>
              </a:rPr>
              <a:t>new, useful, and non-obvious</a:t>
            </a:r>
            <a:r>
              <a:rPr lang="en-US" b="0" i="0" dirty="0">
                <a:solidFill>
                  <a:srgbClr val="404040"/>
                </a:solidFill>
                <a:effectLst/>
                <a:latin typeface="DeepSeek-CJK-patch"/>
              </a:rPr>
              <a:t>.</a:t>
            </a:r>
          </a:p>
          <a:p>
            <a:pPr lvl="1">
              <a:spcBef>
                <a:spcPts val="300"/>
              </a:spcBef>
              <a:spcAft>
                <a:spcPts val="300"/>
              </a:spcAft>
            </a:pPr>
            <a:r>
              <a:rPr lang="en-US" b="1" i="0" dirty="0">
                <a:solidFill>
                  <a:srgbClr val="404040"/>
                </a:solidFill>
                <a:effectLst/>
                <a:latin typeface="DeepSeek-CJK-patch"/>
              </a:rPr>
              <a:t>Types:</a:t>
            </a:r>
            <a:endParaRPr lang="en-US" b="0" i="0" dirty="0">
              <a:solidFill>
                <a:srgbClr val="404040"/>
              </a:solidFill>
              <a:effectLst/>
              <a:latin typeface="DeepSeek-CJK-patch"/>
            </a:endParaRPr>
          </a:p>
          <a:p>
            <a:pPr marL="1200150" lvl="2" indent="-285750">
              <a:spcBef>
                <a:spcPts val="300"/>
              </a:spcBef>
            </a:pPr>
            <a:r>
              <a:rPr lang="en-US" b="1" i="0" dirty="0">
                <a:solidFill>
                  <a:srgbClr val="404040"/>
                </a:solidFill>
                <a:effectLst/>
                <a:latin typeface="DeepSeek-CJK-patch"/>
              </a:rPr>
              <a:t>Utility Patents</a:t>
            </a:r>
            <a:r>
              <a:rPr lang="en-US" b="0" i="0" dirty="0">
                <a:solidFill>
                  <a:srgbClr val="404040"/>
                </a:solidFill>
                <a:effectLst/>
                <a:latin typeface="DeepSeek-CJK-patch"/>
              </a:rPr>
              <a:t> – Functional inventions (e.g., machines, chemicals, software algorithms).</a:t>
            </a:r>
          </a:p>
          <a:p>
            <a:pPr marL="1200150" lvl="2" indent="-285750">
              <a:spcBef>
                <a:spcPts val="300"/>
              </a:spcBef>
            </a:pPr>
            <a:r>
              <a:rPr lang="en-US" b="1" i="0" dirty="0">
                <a:solidFill>
                  <a:srgbClr val="404040"/>
                </a:solidFill>
                <a:effectLst/>
                <a:latin typeface="DeepSeek-CJK-patch"/>
              </a:rPr>
              <a:t>Design Patents</a:t>
            </a:r>
            <a:r>
              <a:rPr lang="en-US" b="0" i="0" dirty="0">
                <a:solidFill>
                  <a:srgbClr val="404040"/>
                </a:solidFill>
                <a:effectLst/>
                <a:latin typeface="DeepSeek-CJK-patch"/>
              </a:rPr>
              <a:t> – Protects the </a:t>
            </a:r>
            <a:r>
              <a:rPr lang="en-US" b="1" i="0" dirty="0">
                <a:solidFill>
                  <a:srgbClr val="404040"/>
                </a:solidFill>
                <a:effectLst/>
                <a:latin typeface="DeepSeek-CJK-patch"/>
              </a:rPr>
              <a:t>appearance</a:t>
            </a:r>
            <a:r>
              <a:rPr lang="en-US" b="0" i="0" dirty="0">
                <a:solidFill>
                  <a:srgbClr val="404040"/>
                </a:solidFill>
                <a:effectLst/>
                <a:latin typeface="DeepSeek-CJK-patch"/>
              </a:rPr>
              <a:t> of a product (e.g., iPhone design).</a:t>
            </a:r>
          </a:p>
          <a:p>
            <a:pPr marL="1200150" lvl="2" indent="-285750">
              <a:spcBef>
                <a:spcPts val="300"/>
              </a:spcBef>
            </a:pPr>
            <a:r>
              <a:rPr lang="en-US" b="1" i="0" dirty="0">
                <a:solidFill>
                  <a:srgbClr val="404040"/>
                </a:solidFill>
                <a:effectLst/>
                <a:latin typeface="DeepSeek-CJK-patch"/>
              </a:rPr>
              <a:t>Plant Patents</a:t>
            </a:r>
            <a:r>
              <a:rPr lang="en-US" b="0" i="0" dirty="0">
                <a:solidFill>
                  <a:srgbClr val="404040"/>
                </a:solidFill>
                <a:effectLst/>
                <a:latin typeface="DeepSeek-CJK-patch"/>
              </a:rPr>
              <a:t> – New plant varieties.</a:t>
            </a:r>
          </a:p>
          <a:p>
            <a:pPr lvl="1">
              <a:spcBef>
                <a:spcPts val="300"/>
              </a:spcBef>
              <a:spcAft>
                <a:spcPts val="300"/>
              </a:spcAft>
            </a:pPr>
            <a:r>
              <a:rPr lang="en-US" b="1" i="0" dirty="0">
                <a:solidFill>
                  <a:srgbClr val="404040"/>
                </a:solidFill>
                <a:effectLst/>
                <a:latin typeface="DeepSeek-CJK-patch"/>
              </a:rPr>
              <a:t>Duration:</a:t>
            </a:r>
            <a:endParaRPr lang="en-US" b="0" i="0" dirty="0">
              <a:solidFill>
                <a:srgbClr val="404040"/>
              </a:solidFill>
              <a:effectLst/>
              <a:latin typeface="DeepSeek-CJK-patch"/>
            </a:endParaRPr>
          </a:p>
          <a:p>
            <a:pPr marL="1200150" lvl="2" indent="-285750">
              <a:spcBef>
                <a:spcPts val="300"/>
              </a:spcBef>
            </a:pPr>
            <a:r>
              <a:rPr lang="en-US" b="1" i="0" dirty="0">
                <a:solidFill>
                  <a:srgbClr val="404040"/>
                </a:solidFill>
                <a:effectLst/>
                <a:latin typeface="DeepSeek-CJK-patch"/>
              </a:rPr>
              <a:t>20 years</a:t>
            </a:r>
            <a:r>
              <a:rPr lang="en-US" b="0" i="0" dirty="0">
                <a:solidFill>
                  <a:srgbClr val="404040"/>
                </a:solidFill>
                <a:effectLst/>
                <a:latin typeface="DeepSeek-CJK-patch"/>
              </a:rPr>
              <a:t> (utility patents)</a:t>
            </a:r>
          </a:p>
          <a:p>
            <a:pPr marL="1200150" lvl="2" indent="-285750">
              <a:spcBef>
                <a:spcPts val="300"/>
              </a:spcBef>
            </a:pPr>
            <a:r>
              <a:rPr lang="en-US" b="1" i="0" dirty="0">
                <a:solidFill>
                  <a:srgbClr val="404040"/>
                </a:solidFill>
                <a:effectLst/>
                <a:latin typeface="DeepSeek-CJK-patch"/>
              </a:rPr>
              <a:t>15 years</a:t>
            </a:r>
            <a:r>
              <a:rPr lang="en-US" b="0" i="0" dirty="0">
                <a:solidFill>
                  <a:srgbClr val="404040"/>
                </a:solidFill>
                <a:effectLst/>
                <a:latin typeface="DeepSeek-CJK-patch"/>
              </a:rPr>
              <a:t> (design patents in the U.S.)</a:t>
            </a:r>
          </a:p>
          <a:p>
            <a:pPr lvl="1">
              <a:spcBef>
                <a:spcPts val="300"/>
              </a:spcBef>
              <a:spcAft>
                <a:spcPts val="300"/>
              </a:spcAft>
            </a:pPr>
            <a:r>
              <a:rPr lang="en-US" b="1" i="0" dirty="0">
                <a:solidFill>
                  <a:srgbClr val="404040"/>
                </a:solidFill>
                <a:effectLst/>
                <a:latin typeface="DeepSeek-CJK-patch"/>
              </a:rPr>
              <a:t>Examples:</a:t>
            </a:r>
            <a:endParaRPr lang="en-US" b="0" i="0" dirty="0">
              <a:solidFill>
                <a:srgbClr val="404040"/>
              </a:solidFill>
              <a:effectLst/>
              <a:latin typeface="DeepSeek-CJK-patch"/>
            </a:endParaRPr>
          </a:p>
          <a:p>
            <a:pPr marL="1200150" lvl="2" indent="-285750">
              <a:spcBef>
                <a:spcPts val="300"/>
              </a:spcBef>
            </a:pPr>
            <a:r>
              <a:rPr lang="en-US" b="0" i="0" dirty="0">
                <a:solidFill>
                  <a:srgbClr val="404040"/>
                </a:solidFill>
                <a:effectLst/>
                <a:latin typeface="DeepSeek-CJK-patch"/>
              </a:rPr>
              <a:t>Thomas Edison’s light bulb patent</a:t>
            </a:r>
          </a:p>
          <a:p>
            <a:pPr marL="1200150" lvl="2" indent="-285750">
              <a:spcBef>
                <a:spcPts val="300"/>
              </a:spcBef>
            </a:pPr>
            <a:r>
              <a:rPr lang="en-US" b="0" i="0" dirty="0">
                <a:solidFill>
                  <a:srgbClr val="404040"/>
                </a:solidFill>
                <a:effectLst/>
                <a:latin typeface="DeepSeek-CJK-patch"/>
              </a:rPr>
              <a:t>Pfizer’s COVID-19 vaccine formula</a:t>
            </a:r>
          </a:p>
          <a:p>
            <a:endParaRPr lang="en-US" dirty="0"/>
          </a:p>
        </p:txBody>
      </p:sp>
    </p:spTree>
    <p:extLst>
      <p:ext uri="{BB962C8B-B14F-4D97-AF65-F5344CB8AC3E}">
        <p14:creationId xmlns:p14="http://schemas.microsoft.com/office/powerpoint/2010/main" val="1164118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519A-2106-36E8-ECF3-0FCEC9D472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BCB8A1-D72E-8B33-ED85-9A848E10581B}"/>
              </a:ext>
            </a:extLst>
          </p:cNvPr>
          <p:cNvSpPr>
            <a:spLocks noGrp="1"/>
          </p:cNvSpPr>
          <p:nvPr>
            <p:ph idx="1"/>
          </p:nvPr>
        </p:nvSpPr>
        <p:spPr/>
        <p:txBody>
          <a:bodyPr/>
          <a:lstStyle/>
          <a:p>
            <a:pPr algn="l">
              <a:buNone/>
            </a:pPr>
            <a:r>
              <a:rPr lang="en-US" b="1" i="0" dirty="0">
                <a:solidFill>
                  <a:srgbClr val="404040"/>
                </a:solidFill>
                <a:effectLst/>
                <a:latin typeface="DeepSeek-CJK-patch"/>
              </a:rPr>
              <a:t>C. Trademarks</a:t>
            </a:r>
          </a:p>
          <a:p>
            <a:pPr lvl="1"/>
            <a:r>
              <a:rPr lang="en-US" b="1" i="0" dirty="0">
                <a:solidFill>
                  <a:srgbClr val="404040"/>
                </a:solidFill>
                <a:effectLst/>
                <a:latin typeface="DeepSeek-CJK-patch"/>
              </a:rPr>
              <a:t>Protects:</a:t>
            </a:r>
            <a:r>
              <a:rPr lang="en-US" b="0" i="0" dirty="0">
                <a:solidFill>
                  <a:srgbClr val="404040"/>
                </a:solidFill>
                <a:effectLst/>
                <a:latin typeface="DeepSeek-CJK-patch"/>
              </a:rPr>
              <a:t> Brand identities (logos, names, slogans, sounds, colors).</a:t>
            </a:r>
          </a:p>
          <a:p>
            <a:pPr lvl="1">
              <a:spcBef>
                <a:spcPts val="300"/>
              </a:spcBef>
            </a:pPr>
            <a:r>
              <a:rPr lang="en-US" b="1" i="0" dirty="0">
                <a:solidFill>
                  <a:srgbClr val="404040"/>
                </a:solidFill>
                <a:effectLst/>
                <a:latin typeface="DeepSeek-CJK-patch"/>
              </a:rPr>
              <a:t>Purpose:</a:t>
            </a:r>
            <a:r>
              <a:rPr lang="en-US" b="0" i="0" dirty="0">
                <a:solidFill>
                  <a:srgbClr val="404040"/>
                </a:solidFill>
                <a:effectLst/>
                <a:latin typeface="DeepSeek-CJK-patch"/>
              </a:rPr>
              <a:t> Prevents consumer confusion and protects brand reputation.</a:t>
            </a:r>
          </a:p>
          <a:p>
            <a:pPr lvl="1">
              <a:spcBef>
                <a:spcPts val="300"/>
              </a:spcBef>
            </a:pPr>
            <a:r>
              <a:rPr lang="en-US" b="1" i="0" dirty="0">
                <a:solidFill>
                  <a:srgbClr val="404040"/>
                </a:solidFill>
                <a:effectLst/>
                <a:latin typeface="DeepSeek-CJK-patch"/>
              </a:rPr>
              <a:t>Duration:</a:t>
            </a:r>
            <a:r>
              <a:rPr lang="en-US" b="0" i="0" dirty="0">
                <a:solidFill>
                  <a:srgbClr val="404040"/>
                </a:solidFill>
                <a:effectLst/>
                <a:latin typeface="DeepSeek-CJK-patch"/>
              </a:rPr>
              <a:t> </a:t>
            </a:r>
            <a:r>
              <a:rPr lang="en-US" b="1" i="0" dirty="0">
                <a:solidFill>
                  <a:srgbClr val="404040"/>
                </a:solidFill>
                <a:effectLst/>
                <a:latin typeface="DeepSeek-CJK-patch"/>
              </a:rPr>
              <a:t>Indefinite</a:t>
            </a:r>
            <a:r>
              <a:rPr lang="en-US" b="0" i="0" dirty="0">
                <a:solidFill>
                  <a:srgbClr val="404040"/>
                </a:solidFill>
                <a:effectLst/>
                <a:latin typeface="DeepSeek-CJK-patch"/>
              </a:rPr>
              <a:t> (if renewed periodically).</a:t>
            </a:r>
          </a:p>
          <a:p>
            <a:pPr lvl="1">
              <a:spcBef>
                <a:spcPts val="300"/>
              </a:spcBef>
              <a:spcAft>
                <a:spcPts val="300"/>
              </a:spcAft>
            </a:pPr>
            <a:r>
              <a:rPr lang="en-US" b="1" i="0" dirty="0">
                <a:solidFill>
                  <a:srgbClr val="404040"/>
                </a:solidFill>
                <a:effectLst/>
                <a:latin typeface="DeepSeek-CJK-patch"/>
              </a:rPr>
              <a:t>Examples:</a:t>
            </a:r>
            <a:endParaRPr lang="en-US" b="0" i="0" dirty="0">
              <a:solidFill>
                <a:srgbClr val="404040"/>
              </a:solidFill>
              <a:effectLst/>
              <a:latin typeface="DeepSeek-CJK-patch"/>
            </a:endParaRPr>
          </a:p>
          <a:p>
            <a:pPr marL="1200150" lvl="2" indent="-285750">
              <a:spcBef>
                <a:spcPts val="300"/>
              </a:spcBef>
            </a:pPr>
            <a:r>
              <a:rPr lang="en-US" b="1" i="0" dirty="0">
                <a:solidFill>
                  <a:srgbClr val="404040"/>
                </a:solidFill>
                <a:effectLst/>
                <a:latin typeface="DeepSeek-CJK-patch"/>
              </a:rPr>
              <a:t>Nike’s "Swoosh" logo</a:t>
            </a:r>
            <a:endParaRPr lang="en-US" b="0" i="0" dirty="0">
              <a:solidFill>
                <a:srgbClr val="404040"/>
              </a:solidFill>
              <a:effectLst/>
              <a:latin typeface="DeepSeek-CJK-patch"/>
            </a:endParaRPr>
          </a:p>
          <a:p>
            <a:pPr marL="1200150" lvl="2" indent="-285750">
              <a:spcBef>
                <a:spcPts val="300"/>
              </a:spcBef>
            </a:pPr>
            <a:r>
              <a:rPr lang="en-US" b="1" i="0" dirty="0">
                <a:solidFill>
                  <a:srgbClr val="404040"/>
                </a:solidFill>
                <a:effectLst/>
                <a:latin typeface="DeepSeek-CJK-patch"/>
              </a:rPr>
              <a:t>McDonald’s "I’m Lovin’ It" jingle</a:t>
            </a:r>
            <a:endParaRPr lang="en-US" b="0" i="0" dirty="0">
              <a:solidFill>
                <a:srgbClr val="404040"/>
              </a:solidFill>
              <a:effectLst/>
              <a:latin typeface="DeepSeek-CJK-patch"/>
            </a:endParaRPr>
          </a:p>
          <a:p>
            <a:pPr lvl="1"/>
            <a:endParaRPr lang="en-US" dirty="0"/>
          </a:p>
        </p:txBody>
      </p:sp>
    </p:spTree>
    <p:extLst>
      <p:ext uri="{BB962C8B-B14F-4D97-AF65-F5344CB8AC3E}">
        <p14:creationId xmlns:p14="http://schemas.microsoft.com/office/powerpoint/2010/main" val="1445322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5BB1-1EA0-368E-96DB-0B7604FC82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C66BDF-A1E2-DBE6-DB4B-3F33200DA9A2}"/>
              </a:ext>
            </a:extLst>
          </p:cNvPr>
          <p:cNvSpPr>
            <a:spLocks noGrp="1"/>
          </p:cNvSpPr>
          <p:nvPr>
            <p:ph idx="1"/>
          </p:nvPr>
        </p:nvSpPr>
        <p:spPr/>
        <p:txBody>
          <a:bodyPr/>
          <a:lstStyle/>
          <a:p>
            <a:pPr algn="l">
              <a:buNone/>
            </a:pPr>
            <a:r>
              <a:rPr lang="en-US" b="1" i="0" dirty="0">
                <a:solidFill>
                  <a:srgbClr val="404040"/>
                </a:solidFill>
                <a:effectLst/>
                <a:latin typeface="DeepSeek-CJK-patch"/>
              </a:rPr>
              <a:t>D. Trade Secrets</a:t>
            </a:r>
          </a:p>
          <a:p>
            <a:pPr lvl="1"/>
            <a:r>
              <a:rPr lang="en-US" b="1" i="0" dirty="0">
                <a:solidFill>
                  <a:srgbClr val="404040"/>
                </a:solidFill>
                <a:effectLst/>
                <a:latin typeface="DeepSeek-CJK-patch"/>
              </a:rPr>
              <a:t>Protects:</a:t>
            </a:r>
            <a:r>
              <a:rPr lang="en-US" b="0" i="0" dirty="0">
                <a:solidFill>
                  <a:srgbClr val="404040"/>
                </a:solidFill>
                <a:effectLst/>
                <a:latin typeface="DeepSeek-CJK-patch"/>
              </a:rPr>
              <a:t> Confidential business information that provides a competitive edge.</a:t>
            </a:r>
          </a:p>
          <a:p>
            <a:pPr lvl="1">
              <a:spcBef>
                <a:spcPts val="300"/>
              </a:spcBef>
            </a:pPr>
            <a:r>
              <a:rPr lang="en-US" b="1" i="0" dirty="0">
                <a:solidFill>
                  <a:srgbClr val="404040"/>
                </a:solidFill>
                <a:effectLst/>
                <a:latin typeface="DeepSeek-CJK-patch"/>
              </a:rPr>
              <a:t>No registration required</a:t>
            </a:r>
            <a:r>
              <a:rPr lang="en-US" b="0" i="0" dirty="0">
                <a:solidFill>
                  <a:srgbClr val="404040"/>
                </a:solidFill>
                <a:effectLst/>
                <a:latin typeface="DeepSeek-CJK-patch"/>
              </a:rPr>
              <a:t> but must be actively protected (e.g., NDAs).</a:t>
            </a:r>
          </a:p>
          <a:p>
            <a:pPr lvl="1">
              <a:spcBef>
                <a:spcPts val="300"/>
              </a:spcBef>
            </a:pPr>
            <a:r>
              <a:rPr lang="en-US" b="1" i="0" dirty="0">
                <a:solidFill>
                  <a:srgbClr val="404040"/>
                </a:solidFill>
                <a:effectLst/>
                <a:latin typeface="DeepSeek-CJK-patch"/>
              </a:rPr>
              <a:t>Duration:</a:t>
            </a:r>
            <a:r>
              <a:rPr lang="en-US" b="0" i="0" dirty="0">
                <a:solidFill>
                  <a:srgbClr val="404040"/>
                </a:solidFill>
                <a:effectLst/>
                <a:latin typeface="DeepSeek-CJK-patch"/>
              </a:rPr>
              <a:t> </a:t>
            </a:r>
            <a:r>
              <a:rPr lang="en-US" b="1" i="0" dirty="0">
                <a:solidFill>
                  <a:srgbClr val="404040"/>
                </a:solidFill>
                <a:effectLst/>
                <a:latin typeface="DeepSeek-CJK-patch"/>
              </a:rPr>
              <a:t>Unlimited</a:t>
            </a:r>
            <a:r>
              <a:rPr lang="en-US" b="0" i="0" dirty="0">
                <a:solidFill>
                  <a:srgbClr val="404040"/>
                </a:solidFill>
                <a:effectLst/>
                <a:latin typeface="DeepSeek-CJK-patch"/>
              </a:rPr>
              <a:t> (as long as secrecy is maintained).</a:t>
            </a:r>
          </a:p>
          <a:p>
            <a:pPr lvl="1">
              <a:spcBef>
                <a:spcPts val="300"/>
              </a:spcBef>
              <a:spcAft>
                <a:spcPts val="300"/>
              </a:spcAft>
            </a:pPr>
            <a:r>
              <a:rPr lang="en-US" b="1" i="0" dirty="0">
                <a:solidFill>
                  <a:srgbClr val="404040"/>
                </a:solidFill>
                <a:effectLst/>
                <a:latin typeface="DeepSeek-CJK-patch"/>
              </a:rPr>
              <a:t>Examples:</a:t>
            </a:r>
            <a:endParaRPr lang="en-US" b="0" i="0" dirty="0">
              <a:solidFill>
                <a:srgbClr val="404040"/>
              </a:solidFill>
              <a:effectLst/>
              <a:latin typeface="DeepSeek-CJK-patch"/>
            </a:endParaRPr>
          </a:p>
          <a:p>
            <a:pPr marL="1200150" lvl="2" indent="-285750">
              <a:spcBef>
                <a:spcPts val="300"/>
              </a:spcBef>
            </a:pPr>
            <a:r>
              <a:rPr lang="en-US" b="1" i="0" dirty="0">
                <a:solidFill>
                  <a:srgbClr val="404040"/>
                </a:solidFill>
                <a:effectLst/>
                <a:latin typeface="DeepSeek-CJK-patch"/>
              </a:rPr>
              <a:t>Coca-Cola’s secret formula</a:t>
            </a:r>
            <a:endParaRPr lang="en-US" b="0" i="0" dirty="0">
              <a:solidFill>
                <a:srgbClr val="404040"/>
              </a:solidFill>
              <a:effectLst/>
              <a:latin typeface="DeepSeek-CJK-patch"/>
            </a:endParaRPr>
          </a:p>
          <a:p>
            <a:pPr marL="1200150" lvl="2" indent="-285750">
              <a:spcBef>
                <a:spcPts val="300"/>
              </a:spcBef>
            </a:pPr>
            <a:r>
              <a:rPr lang="en-US" b="1" i="0" dirty="0">
                <a:solidFill>
                  <a:srgbClr val="404040"/>
                </a:solidFill>
                <a:effectLst/>
                <a:latin typeface="DeepSeek-CJK-patch"/>
              </a:rPr>
              <a:t>Google’s search algorithm</a:t>
            </a:r>
            <a:endParaRPr lang="en-US" b="0" i="0" dirty="0">
              <a:solidFill>
                <a:srgbClr val="404040"/>
              </a:solidFill>
              <a:effectLst/>
              <a:latin typeface="DeepSeek-CJK-patch"/>
            </a:endParaRPr>
          </a:p>
          <a:p>
            <a:endParaRPr lang="en-US" dirty="0"/>
          </a:p>
        </p:txBody>
      </p:sp>
    </p:spTree>
    <p:extLst>
      <p:ext uri="{BB962C8B-B14F-4D97-AF65-F5344CB8AC3E}">
        <p14:creationId xmlns:p14="http://schemas.microsoft.com/office/powerpoint/2010/main" val="3519460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A2746-04A6-0D60-C336-F973B59D65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AA0704-89C4-1FCE-F054-DF0685C639F4}"/>
              </a:ext>
            </a:extLst>
          </p:cNvPr>
          <p:cNvSpPr>
            <a:spLocks noGrp="1"/>
          </p:cNvSpPr>
          <p:nvPr>
            <p:ph idx="1"/>
          </p:nvPr>
        </p:nvSpPr>
        <p:spPr/>
        <p:txBody>
          <a:bodyPr/>
          <a:lstStyle/>
          <a:p>
            <a:pPr algn="l">
              <a:buNone/>
            </a:pPr>
            <a:r>
              <a:rPr lang="en-US" b="1" i="0" dirty="0">
                <a:solidFill>
                  <a:srgbClr val="404040"/>
                </a:solidFill>
                <a:effectLst/>
                <a:latin typeface="DeepSeek-CJK-patch"/>
              </a:rPr>
              <a:t>E. Industrial Designs</a:t>
            </a:r>
          </a:p>
          <a:p>
            <a:pPr lvl="1"/>
            <a:r>
              <a:rPr lang="en-US" b="1" i="0" dirty="0">
                <a:solidFill>
                  <a:srgbClr val="404040"/>
                </a:solidFill>
                <a:effectLst/>
                <a:latin typeface="DeepSeek-CJK-patch"/>
              </a:rPr>
              <a:t>Protects:</a:t>
            </a:r>
            <a:r>
              <a:rPr lang="en-US" b="0" i="0" dirty="0">
                <a:solidFill>
                  <a:srgbClr val="404040"/>
                </a:solidFill>
                <a:effectLst/>
                <a:latin typeface="DeepSeek-CJK-patch"/>
              </a:rPr>
              <a:t> Aesthetic aspects of a product (shape, pattern, color).</a:t>
            </a:r>
          </a:p>
          <a:p>
            <a:pPr lvl="1">
              <a:spcBef>
                <a:spcPts val="300"/>
              </a:spcBef>
            </a:pPr>
            <a:r>
              <a:rPr lang="en-US" b="1" i="0" dirty="0">
                <a:solidFill>
                  <a:srgbClr val="404040"/>
                </a:solidFill>
                <a:effectLst/>
                <a:latin typeface="DeepSeek-CJK-patch"/>
              </a:rPr>
              <a:t>Duration:</a:t>
            </a:r>
            <a:r>
              <a:rPr lang="en-US" b="0" i="0" dirty="0">
                <a:solidFill>
                  <a:srgbClr val="404040"/>
                </a:solidFill>
                <a:effectLst/>
                <a:latin typeface="DeepSeek-CJK-patch"/>
              </a:rPr>
              <a:t> </a:t>
            </a:r>
            <a:r>
              <a:rPr lang="en-US" b="1" i="0" dirty="0">
                <a:solidFill>
                  <a:srgbClr val="404040"/>
                </a:solidFill>
                <a:effectLst/>
                <a:latin typeface="DeepSeek-CJK-patch"/>
              </a:rPr>
              <a:t>10-25 years</a:t>
            </a:r>
            <a:r>
              <a:rPr lang="en-US" b="0" i="0" dirty="0">
                <a:solidFill>
                  <a:srgbClr val="404040"/>
                </a:solidFill>
                <a:effectLst/>
                <a:latin typeface="DeepSeek-CJK-patch"/>
              </a:rPr>
              <a:t> (varies by country).</a:t>
            </a:r>
          </a:p>
          <a:p>
            <a:pPr lvl="1">
              <a:spcBef>
                <a:spcPts val="300"/>
              </a:spcBef>
            </a:pPr>
            <a:r>
              <a:rPr lang="en-US" b="1" i="0" dirty="0">
                <a:solidFill>
                  <a:srgbClr val="404040"/>
                </a:solidFill>
                <a:effectLst/>
                <a:latin typeface="DeepSeek-CJK-patch"/>
              </a:rPr>
              <a:t>Example:</a:t>
            </a:r>
            <a:r>
              <a:rPr lang="en-US" b="0" i="0" dirty="0">
                <a:solidFill>
                  <a:srgbClr val="404040"/>
                </a:solidFill>
                <a:effectLst/>
                <a:latin typeface="DeepSeek-CJK-patch"/>
              </a:rPr>
              <a:t> The unique look of a </a:t>
            </a:r>
            <a:r>
              <a:rPr lang="en-US" b="1" i="0" dirty="0">
                <a:solidFill>
                  <a:srgbClr val="404040"/>
                </a:solidFill>
                <a:effectLst/>
                <a:latin typeface="DeepSeek-CJK-patch"/>
              </a:rPr>
              <a:t>Tesla </a:t>
            </a:r>
            <a:r>
              <a:rPr lang="en-US" b="1" i="0" dirty="0" err="1">
                <a:solidFill>
                  <a:srgbClr val="404040"/>
                </a:solidFill>
                <a:effectLst/>
                <a:latin typeface="DeepSeek-CJK-patch"/>
              </a:rPr>
              <a:t>Cybertruck</a:t>
            </a:r>
            <a:r>
              <a:rPr lang="en-US" b="0" i="0" dirty="0">
                <a:solidFill>
                  <a:srgbClr val="404040"/>
                </a:solidFill>
                <a:effectLst/>
                <a:latin typeface="DeepSeek-CJK-patch"/>
              </a:rPr>
              <a:t>.</a:t>
            </a:r>
          </a:p>
          <a:p>
            <a:pPr marL="0" indent="0">
              <a:spcBef>
                <a:spcPts val="300"/>
              </a:spcBef>
              <a:buNone/>
            </a:pPr>
            <a:endParaRPr lang="en-US" dirty="0">
              <a:solidFill>
                <a:srgbClr val="404040"/>
              </a:solidFill>
              <a:latin typeface="DeepSeek-CJK-patch"/>
            </a:endParaRPr>
          </a:p>
          <a:p>
            <a:pPr algn="l">
              <a:buNone/>
            </a:pPr>
            <a:r>
              <a:rPr lang="en-US" b="1" i="0" dirty="0">
                <a:solidFill>
                  <a:srgbClr val="404040"/>
                </a:solidFill>
                <a:effectLst/>
                <a:latin typeface="DeepSeek-CJK-patch"/>
              </a:rPr>
              <a:t>F. Geographical Indications (GIs)</a:t>
            </a:r>
          </a:p>
          <a:p>
            <a:pPr lvl="1"/>
            <a:r>
              <a:rPr lang="en-US" b="1" i="0" dirty="0">
                <a:solidFill>
                  <a:srgbClr val="404040"/>
                </a:solidFill>
                <a:effectLst/>
                <a:latin typeface="DeepSeek-CJK-patch"/>
              </a:rPr>
              <a:t>Protects:</a:t>
            </a:r>
            <a:r>
              <a:rPr lang="en-US" b="0" i="0" dirty="0">
                <a:solidFill>
                  <a:srgbClr val="404040"/>
                </a:solidFill>
                <a:effectLst/>
                <a:latin typeface="DeepSeek-CJK-patch"/>
              </a:rPr>
              <a:t> Products originating from a specific region with unique qualities.</a:t>
            </a:r>
          </a:p>
          <a:p>
            <a:pPr lvl="1">
              <a:spcBef>
                <a:spcPts val="300"/>
              </a:spcBef>
              <a:spcAft>
                <a:spcPts val="300"/>
              </a:spcAft>
            </a:pPr>
            <a:r>
              <a:rPr lang="en-US" b="1" i="0" dirty="0">
                <a:solidFill>
                  <a:srgbClr val="404040"/>
                </a:solidFill>
                <a:effectLst/>
                <a:latin typeface="DeepSeek-CJK-patch"/>
              </a:rPr>
              <a:t>Examples:</a:t>
            </a:r>
            <a:endParaRPr lang="en-US" b="0" i="0" dirty="0">
              <a:solidFill>
                <a:srgbClr val="404040"/>
              </a:solidFill>
              <a:effectLst/>
              <a:latin typeface="DeepSeek-CJK-patch"/>
            </a:endParaRPr>
          </a:p>
          <a:p>
            <a:pPr marL="1200150" lvl="2" indent="-285750">
              <a:spcBef>
                <a:spcPts val="300"/>
              </a:spcBef>
            </a:pPr>
            <a:r>
              <a:rPr lang="en-US" b="1" i="0" dirty="0">
                <a:solidFill>
                  <a:srgbClr val="404040"/>
                </a:solidFill>
                <a:effectLst/>
                <a:latin typeface="DeepSeek-CJK-patch"/>
              </a:rPr>
              <a:t>Champagne</a:t>
            </a:r>
            <a:r>
              <a:rPr lang="en-US" b="0" i="0" dirty="0">
                <a:solidFill>
                  <a:srgbClr val="404040"/>
                </a:solidFill>
                <a:effectLst/>
                <a:latin typeface="DeepSeek-CJK-patch"/>
              </a:rPr>
              <a:t> (only from France)</a:t>
            </a:r>
          </a:p>
          <a:p>
            <a:pPr marL="1200150" lvl="2" indent="-285750">
              <a:spcBef>
                <a:spcPts val="300"/>
              </a:spcBef>
            </a:pPr>
            <a:r>
              <a:rPr lang="en-US" b="1" i="0" dirty="0">
                <a:solidFill>
                  <a:srgbClr val="404040"/>
                </a:solidFill>
                <a:effectLst/>
                <a:latin typeface="DeepSeek-CJK-patch"/>
              </a:rPr>
              <a:t>Darjeeling Tea</a:t>
            </a:r>
            <a:r>
              <a:rPr lang="en-US" b="0" i="0" dirty="0">
                <a:solidFill>
                  <a:srgbClr val="404040"/>
                </a:solidFill>
                <a:effectLst/>
                <a:latin typeface="DeepSeek-CJK-patch"/>
              </a:rPr>
              <a:t> (only from India)</a:t>
            </a:r>
          </a:p>
          <a:p>
            <a:pPr marL="0" indent="0">
              <a:spcBef>
                <a:spcPts val="300"/>
              </a:spcBef>
              <a:buNone/>
            </a:pPr>
            <a:endParaRPr lang="en-US" b="0" i="0" dirty="0">
              <a:solidFill>
                <a:srgbClr val="404040"/>
              </a:solidFill>
              <a:effectLst/>
              <a:latin typeface="DeepSeek-CJK-patch"/>
            </a:endParaRPr>
          </a:p>
          <a:p>
            <a:endParaRPr lang="en-US" dirty="0"/>
          </a:p>
        </p:txBody>
      </p:sp>
    </p:spTree>
    <p:extLst>
      <p:ext uri="{BB962C8B-B14F-4D97-AF65-F5344CB8AC3E}">
        <p14:creationId xmlns:p14="http://schemas.microsoft.com/office/powerpoint/2010/main" val="213054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A025D118-6213-1E15-133A-9A4D3425FD69}"/>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5400" dirty="0"/>
              <a:t>ELECTRONIC TRANSACTION</a:t>
            </a:r>
          </a:p>
        </p:txBody>
      </p:sp>
      <p:pic>
        <p:nvPicPr>
          <p:cNvPr id="8" name="Picture 7" descr="Stock exchange numbers">
            <a:extLst>
              <a:ext uri="{FF2B5EF4-FFF2-40B4-BE49-F238E27FC236}">
                <a16:creationId xmlns:a16="http://schemas.microsoft.com/office/drawing/2014/main" id="{BFD73C1C-5B0A-2DA5-E5D7-75D70150F691}"/>
              </a:ext>
            </a:extLst>
          </p:cNvPr>
          <p:cNvPicPr>
            <a:picLocks noChangeAspect="1"/>
          </p:cNvPicPr>
          <p:nvPr/>
        </p:nvPicPr>
        <p:blipFill>
          <a:blip r:embed="rId2"/>
          <a:srcRect l="28075" r="265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173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D3178-E69D-57AE-18DB-80D35C4C1CF2}"/>
              </a:ext>
            </a:extLst>
          </p:cNvPr>
          <p:cNvSpPr>
            <a:spLocks noGrp="1"/>
          </p:cNvSpPr>
          <p:nvPr>
            <p:ph type="title"/>
          </p:nvPr>
        </p:nvSpPr>
        <p:spPr/>
        <p:txBody>
          <a:bodyPr/>
          <a:lstStyle/>
          <a:p>
            <a:r>
              <a:rPr lang="en-US" dirty="0"/>
              <a:t>Key Areas Covered by Cyber Law</a:t>
            </a:r>
          </a:p>
        </p:txBody>
      </p:sp>
      <p:sp>
        <p:nvSpPr>
          <p:cNvPr id="3" name="Content Placeholder 2">
            <a:extLst>
              <a:ext uri="{FF2B5EF4-FFF2-40B4-BE49-F238E27FC236}">
                <a16:creationId xmlns:a16="http://schemas.microsoft.com/office/drawing/2014/main" id="{B3832E31-83F3-D879-D7FC-79B878BFC86C}"/>
              </a:ext>
            </a:extLst>
          </p:cNvPr>
          <p:cNvSpPr>
            <a:spLocks noGrp="1"/>
          </p:cNvSpPr>
          <p:nvPr>
            <p:ph idx="1"/>
          </p:nvPr>
        </p:nvSpPr>
        <p:spPr/>
        <p:txBody>
          <a:bodyPr>
            <a:normAutofit fontScale="70000" lnSpcReduction="20000"/>
          </a:bodyPr>
          <a:lstStyle/>
          <a:p>
            <a:pPr marL="0" indent="0">
              <a:buNone/>
            </a:pPr>
            <a:r>
              <a:rPr lang="en-US" b="1" dirty="0"/>
              <a:t>Cyber Crime:</a:t>
            </a:r>
            <a:r>
              <a:rPr lang="en-US" dirty="0"/>
              <a:t> </a:t>
            </a:r>
          </a:p>
          <a:p>
            <a:pPr lvl="1"/>
            <a:r>
              <a:rPr lang="en-US" dirty="0"/>
              <a:t>Hacking, phishing, identity theft, cyberstalking, and online fraud.</a:t>
            </a:r>
          </a:p>
          <a:p>
            <a:pPr>
              <a:buNone/>
            </a:pPr>
            <a:r>
              <a:rPr lang="en-US" b="1" dirty="0"/>
              <a:t>Data Protection &amp; Privacy</a:t>
            </a:r>
            <a:endParaRPr lang="en-US" dirty="0"/>
          </a:p>
          <a:p>
            <a:pPr lvl="1"/>
            <a:r>
              <a:rPr lang="en-US" dirty="0"/>
              <a:t>Laws that protect personal and sensitive data (e.g., GDPR, HIPAA).</a:t>
            </a:r>
          </a:p>
          <a:p>
            <a:pPr>
              <a:buNone/>
            </a:pPr>
            <a:r>
              <a:rPr lang="en-US" b="1" dirty="0"/>
              <a:t>Intellectual Property</a:t>
            </a:r>
            <a:endParaRPr lang="en-US" dirty="0"/>
          </a:p>
          <a:p>
            <a:pPr>
              <a:buFont typeface="Arial" panose="020B0604020202020204" pitchFamily="34" charset="0"/>
              <a:buChar char="•"/>
            </a:pPr>
            <a:r>
              <a:rPr lang="en-US" dirty="0"/>
              <a:t>Protecting digital content like software, music, videos, and code from theft or misuse.</a:t>
            </a:r>
          </a:p>
          <a:p>
            <a:pPr>
              <a:buNone/>
            </a:pPr>
            <a:r>
              <a:rPr lang="en-US" b="1" dirty="0"/>
              <a:t>Electronic Transactions</a:t>
            </a:r>
            <a:endParaRPr lang="en-US" dirty="0"/>
          </a:p>
          <a:p>
            <a:pPr>
              <a:buFont typeface="Arial" panose="020B0604020202020204" pitchFamily="34" charset="0"/>
              <a:buChar char="•"/>
            </a:pPr>
            <a:r>
              <a:rPr lang="en-US" dirty="0"/>
              <a:t>Legal recognition of digital contracts, e-signatures, and e-commerce rules</a:t>
            </a:r>
          </a:p>
          <a:p>
            <a:pPr>
              <a:buNone/>
            </a:pPr>
            <a:r>
              <a:rPr lang="en-US" b="1" dirty="0"/>
              <a:t>Freedom of Speech &amp; Content Regulation</a:t>
            </a:r>
            <a:endParaRPr lang="en-US" dirty="0"/>
          </a:p>
          <a:p>
            <a:pPr>
              <a:buFont typeface="Arial" panose="020B0604020202020204" pitchFamily="34" charset="0"/>
              <a:buChar char="•"/>
            </a:pPr>
            <a:r>
              <a:rPr lang="en-US" dirty="0"/>
              <a:t>Managing online expression while preventing abuse, misinformation, and hate speech.</a:t>
            </a:r>
          </a:p>
          <a:p>
            <a:pPr>
              <a:buNone/>
            </a:pPr>
            <a:r>
              <a:rPr lang="en-US" b="1" dirty="0"/>
              <a:t>Jurisdiction and Cross-Border Issues</a:t>
            </a:r>
            <a:endParaRPr lang="en-US" dirty="0"/>
          </a:p>
          <a:p>
            <a:pPr>
              <a:buFont typeface="Arial" panose="020B0604020202020204" pitchFamily="34" charset="0"/>
              <a:buChar char="•"/>
            </a:pPr>
            <a:r>
              <a:rPr lang="en-US" dirty="0"/>
              <a:t>Handling cases where the offender and victim are in different countries.</a:t>
            </a:r>
          </a:p>
          <a:p>
            <a:pPr>
              <a:buFont typeface="Arial" panose="020B0604020202020204" pitchFamily="34" charset="0"/>
              <a:buChar char="•"/>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5085599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5E7F12-223A-E224-3B7F-693F9DCFC4DC}"/>
              </a:ext>
            </a:extLst>
          </p:cNvPr>
          <p:cNvSpPr>
            <a:spLocks noGrp="1"/>
          </p:cNvSpPr>
          <p:nvPr>
            <p:ph type="title"/>
          </p:nvPr>
        </p:nvSpPr>
        <p:spPr/>
        <p:txBody>
          <a:bodyPr/>
          <a:lstStyle/>
          <a:p>
            <a:r>
              <a:rPr lang="en-US" dirty="0"/>
              <a:t>Overview</a:t>
            </a:r>
          </a:p>
        </p:txBody>
      </p:sp>
      <p:sp>
        <p:nvSpPr>
          <p:cNvPr id="4" name="Content Placeholder 3">
            <a:extLst>
              <a:ext uri="{FF2B5EF4-FFF2-40B4-BE49-F238E27FC236}">
                <a16:creationId xmlns:a16="http://schemas.microsoft.com/office/drawing/2014/main" id="{055C6425-C335-FAFF-930A-437F34C5C0F4}"/>
              </a:ext>
            </a:extLst>
          </p:cNvPr>
          <p:cNvSpPr>
            <a:spLocks noGrp="1"/>
          </p:cNvSpPr>
          <p:nvPr>
            <p:ph idx="1"/>
          </p:nvPr>
        </p:nvSpPr>
        <p:spPr/>
        <p:txBody>
          <a:bodyPr/>
          <a:lstStyle/>
          <a:p>
            <a:r>
              <a:rPr lang="en-US" dirty="0"/>
              <a:t>An </a:t>
            </a:r>
            <a:r>
              <a:rPr lang="en-US" b="1" dirty="0"/>
              <a:t>electronic transaction</a:t>
            </a:r>
            <a:r>
              <a:rPr lang="en-US" dirty="0"/>
              <a:t> is the process of exchanging goods, services, or information through electronic means — typically via the internet or digital networks.</a:t>
            </a:r>
          </a:p>
          <a:p>
            <a:pPr>
              <a:buNone/>
            </a:pPr>
            <a:r>
              <a:rPr lang="en-US" b="1" dirty="0"/>
              <a:t>Key Characteristics</a:t>
            </a:r>
          </a:p>
          <a:p>
            <a:pPr>
              <a:buFont typeface="Arial" panose="020B0604020202020204" pitchFamily="34" charset="0"/>
              <a:buChar char="•"/>
            </a:pPr>
            <a:r>
              <a:rPr lang="en-US" b="1" dirty="0"/>
              <a:t>Paperless</a:t>
            </a:r>
            <a:r>
              <a:rPr lang="en-US" dirty="0"/>
              <a:t>: No need for physical documents</a:t>
            </a:r>
          </a:p>
          <a:p>
            <a:pPr>
              <a:buFont typeface="Arial" panose="020B0604020202020204" pitchFamily="34" charset="0"/>
              <a:buChar char="•"/>
            </a:pPr>
            <a:r>
              <a:rPr lang="en-US" b="1" dirty="0"/>
              <a:t>Instant</a:t>
            </a:r>
            <a:r>
              <a:rPr lang="en-US" dirty="0"/>
              <a:t>: Real-time processing and confirmation</a:t>
            </a:r>
          </a:p>
          <a:p>
            <a:pPr>
              <a:buFont typeface="Arial" panose="020B0604020202020204" pitchFamily="34" charset="0"/>
              <a:buChar char="•"/>
            </a:pPr>
            <a:r>
              <a:rPr lang="en-US" b="1" dirty="0"/>
              <a:t>Automated</a:t>
            </a:r>
            <a:r>
              <a:rPr lang="en-US" dirty="0"/>
              <a:t>: Involves minimal human intervention</a:t>
            </a:r>
          </a:p>
          <a:p>
            <a:pPr>
              <a:buFont typeface="Arial" panose="020B0604020202020204" pitchFamily="34" charset="0"/>
              <a:buChar char="•"/>
            </a:pPr>
            <a:r>
              <a:rPr lang="en-US" b="1" dirty="0"/>
              <a:t>Secure</a:t>
            </a:r>
            <a:r>
              <a:rPr lang="en-US" dirty="0"/>
              <a:t>: Requires data protection, authentication, and integrity measures</a:t>
            </a:r>
          </a:p>
          <a:p>
            <a:endParaRPr lang="en-US" dirty="0"/>
          </a:p>
        </p:txBody>
      </p:sp>
    </p:spTree>
    <p:extLst>
      <p:ext uri="{BB962C8B-B14F-4D97-AF65-F5344CB8AC3E}">
        <p14:creationId xmlns:p14="http://schemas.microsoft.com/office/powerpoint/2010/main" val="1644639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1EE97-7C1C-43B3-5D09-ACDC753B43D1}"/>
              </a:ext>
            </a:extLst>
          </p:cNvPr>
          <p:cNvSpPr>
            <a:spLocks noGrp="1"/>
          </p:cNvSpPr>
          <p:nvPr>
            <p:ph type="title"/>
          </p:nvPr>
        </p:nvSpPr>
        <p:spPr/>
        <p:txBody>
          <a:bodyPr/>
          <a:lstStyle/>
          <a:p>
            <a:r>
              <a:rPr lang="en-US" dirty="0"/>
              <a:t>Component involved and Security Concern in Electronic Transaction</a:t>
            </a:r>
          </a:p>
        </p:txBody>
      </p:sp>
      <p:sp>
        <p:nvSpPr>
          <p:cNvPr id="3" name="Content Placeholder 2">
            <a:extLst>
              <a:ext uri="{FF2B5EF4-FFF2-40B4-BE49-F238E27FC236}">
                <a16:creationId xmlns:a16="http://schemas.microsoft.com/office/drawing/2014/main" id="{18D89564-5747-48CD-1355-7104D326718B}"/>
              </a:ext>
            </a:extLst>
          </p:cNvPr>
          <p:cNvSpPr>
            <a:spLocks noGrp="1"/>
          </p:cNvSpPr>
          <p:nvPr>
            <p:ph idx="1"/>
          </p:nvPr>
        </p:nvSpPr>
        <p:spPr/>
        <p:txBody>
          <a:bodyPr>
            <a:normAutofit fontScale="85000" lnSpcReduction="20000"/>
          </a:bodyPr>
          <a:lstStyle/>
          <a:p>
            <a:pPr>
              <a:buNone/>
            </a:pPr>
            <a:r>
              <a:rPr lang="en-US" b="1" dirty="0"/>
              <a:t>Component Involved</a:t>
            </a:r>
          </a:p>
          <a:p>
            <a:pPr>
              <a:buFont typeface="Arial" panose="020B0604020202020204" pitchFamily="34" charset="0"/>
              <a:buChar char="•"/>
            </a:pPr>
            <a:r>
              <a:rPr lang="en-US" b="1" dirty="0"/>
              <a:t>Users</a:t>
            </a:r>
            <a:r>
              <a:rPr lang="en-US" dirty="0"/>
              <a:t>: Individuals or organizations conducting the transaction</a:t>
            </a:r>
          </a:p>
          <a:p>
            <a:pPr>
              <a:buFont typeface="Arial" panose="020B0604020202020204" pitchFamily="34" charset="0"/>
              <a:buChar char="•"/>
            </a:pPr>
            <a:r>
              <a:rPr lang="en-US" b="1" dirty="0"/>
              <a:t>Payment Gateways</a:t>
            </a:r>
            <a:r>
              <a:rPr lang="en-US" dirty="0"/>
              <a:t>: Secure platforms for processing payments</a:t>
            </a:r>
          </a:p>
          <a:p>
            <a:pPr>
              <a:buFont typeface="Arial" panose="020B0604020202020204" pitchFamily="34" charset="0"/>
              <a:buChar char="•"/>
            </a:pPr>
            <a:r>
              <a:rPr lang="en-US" b="1" dirty="0"/>
              <a:t>Authentication Systems</a:t>
            </a:r>
            <a:r>
              <a:rPr lang="en-US" dirty="0"/>
              <a:t>: Verifies user identity (e.g., OTP, biometrics)</a:t>
            </a:r>
          </a:p>
          <a:p>
            <a:pPr>
              <a:buFont typeface="Arial" panose="020B0604020202020204" pitchFamily="34" charset="0"/>
              <a:buChar char="•"/>
            </a:pPr>
            <a:r>
              <a:rPr lang="en-US" b="1" dirty="0"/>
              <a:t>Digital Signatures</a:t>
            </a:r>
            <a:r>
              <a:rPr lang="en-US" dirty="0"/>
              <a:t>: Ensures integrity and authenticity</a:t>
            </a:r>
          </a:p>
          <a:p>
            <a:pPr>
              <a:buFont typeface="Arial" panose="020B0604020202020204" pitchFamily="34" charset="0"/>
              <a:buChar char="•"/>
            </a:pPr>
            <a:r>
              <a:rPr lang="en-US" b="1" dirty="0"/>
              <a:t>Cyber Laws</a:t>
            </a:r>
            <a:r>
              <a:rPr lang="en-US" dirty="0"/>
              <a:t>: Govern the legality of the transaction</a:t>
            </a:r>
          </a:p>
          <a:p>
            <a:pPr>
              <a:buNone/>
            </a:pPr>
            <a:r>
              <a:rPr lang="en-US" b="1" dirty="0"/>
              <a:t>Security Concerns</a:t>
            </a:r>
          </a:p>
          <a:p>
            <a:pPr>
              <a:buFont typeface="Arial" panose="020B0604020202020204" pitchFamily="34" charset="0"/>
              <a:buChar char="•"/>
            </a:pPr>
            <a:r>
              <a:rPr lang="en-US" dirty="0"/>
              <a:t>Data interception</a:t>
            </a:r>
          </a:p>
          <a:p>
            <a:pPr>
              <a:buFont typeface="Arial" panose="020B0604020202020204" pitchFamily="34" charset="0"/>
              <a:buChar char="•"/>
            </a:pPr>
            <a:r>
              <a:rPr lang="en-US" dirty="0"/>
              <a:t>Identity theft</a:t>
            </a:r>
          </a:p>
          <a:p>
            <a:pPr>
              <a:buFont typeface="Arial" panose="020B0604020202020204" pitchFamily="34" charset="0"/>
              <a:buChar char="•"/>
            </a:pPr>
            <a:r>
              <a:rPr lang="en-US" dirty="0"/>
              <a:t>Payment fraud</a:t>
            </a:r>
          </a:p>
          <a:p>
            <a:pPr>
              <a:buFont typeface="Arial" panose="020B0604020202020204" pitchFamily="34" charset="0"/>
              <a:buChar char="•"/>
            </a:pPr>
            <a:r>
              <a:rPr lang="en-US" dirty="0"/>
              <a:t>Non-repudiation (proof of participation)</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089621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8F807-3C1A-283F-847C-7362C7905ED4}"/>
              </a:ext>
            </a:extLst>
          </p:cNvPr>
          <p:cNvSpPr>
            <a:spLocks noGrp="1"/>
          </p:cNvSpPr>
          <p:nvPr>
            <p:ph type="title"/>
          </p:nvPr>
        </p:nvSpPr>
        <p:spPr/>
        <p:txBody>
          <a:bodyPr/>
          <a:lstStyle/>
          <a:p>
            <a:r>
              <a:rPr lang="en-US" dirty="0"/>
              <a:t>Cyber Law &amp; Electronic Transaction</a:t>
            </a:r>
          </a:p>
        </p:txBody>
      </p:sp>
      <p:sp>
        <p:nvSpPr>
          <p:cNvPr id="3" name="Content Placeholder 2">
            <a:extLst>
              <a:ext uri="{FF2B5EF4-FFF2-40B4-BE49-F238E27FC236}">
                <a16:creationId xmlns:a16="http://schemas.microsoft.com/office/drawing/2014/main" id="{24718628-94E5-9319-8487-8DD006323D82}"/>
              </a:ext>
            </a:extLst>
          </p:cNvPr>
          <p:cNvSpPr>
            <a:spLocks noGrp="1"/>
          </p:cNvSpPr>
          <p:nvPr>
            <p:ph idx="1"/>
          </p:nvPr>
        </p:nvSpPr>
        <p:spPr/>
        <p:txBody>
          <a:bodyPr>
            <a:normAutofit fontScale="92500"/>
          </a:bodyPr>
          <a:lstStyle/>
          <a:p>
            <a:pPr>
              <a:buNone/>
            </a:pPr>
            <a:r>
              <a:rPr lang="en-US" b="1" dirty="0"/>
              <a:t>Legal Recognition of Digital Contracts</a:t>
            </a:r>
          </a:p>
          <a:p>
            <a:pPr>
              <a:buFont typeface="Arial" panose="020B0604020202020204" pitchFamily="34" charset="0"/>
              <a:buChar char="•"/>
            </a:pPr>
            <a:r>
              <a:rPr lang="en-US" dirty="0"/>
              <a:t>Cyber law gives </a:t>
            </a:r>
            <a:r>
              <a:rPr lang="en-US" b="1" dirty="0"/>
              <a:t>legal status</a:t>
            </a:r>
            <a:r>
              <a:rPr lang="en-US" dirty="0"/>
              <a:t> to digital agreements, electronic signatures, and records (e.g., via laws like the </a:t>
            </a:r>
            <a:r>
              <a:rPr lang="en-US" b="1" dirty="0"/>
              <a:t>IT Act, 2000</a:t>
            </a:r>
            <a:r>
              <a:rPr lang="en-US" dirty="0"/>
              <a:t> in India).</a:t>
            </a:r>
          </a:p>
          <a:p>
            <a:pPr>
              <a:buFont typeface="Arial" panose="020B0604020202020204" pitchFamily="34" charset="0"/>
              <a:buChar char="•"/>
            </a:pPr>
            <a:r>
              <a:rPr lang="en-US" dirty="0"/>
              <a:t>Ensures that contracts signed electronically are as valid as physical ones.</a:t>
            </a:r>
          </a:p>
          <a:p>
            <a:pPr>
              <a:buNone/>
            </a:pPr>
            <a:r>
              <a:rPr lang="en-US" b="1" dirty="0"/>
              <a:t>Authentication and Authorization</a:t>
            </a:r>
          </a:p>
          <a:p>
            <a:pPr>
              <a:buFont typeface="Arial" panose="020B0604020202020204" pitchFamily="34" charset="0"/>
              <a:buChar char="•"/>
            </a:pPr>
            <a:r>
              <a:rPr lang="en-US" dirty="0"/>
              <a:t>Cyber law act requires </a:t>
            </a:r>
            <a:r>
              <a:rPr lang="en-US" b="1" dirty="0"/>
              <a:t>secure login methods</a:t>
            </a:r>
            <a:r>
              <a:rPr lang="en-US" dirty="0"/>
              <a:t>, </a:t>
            </a:r>
            <a:r>
              <a:rPr lang="en-US" b="1" dirty="0"/>
              <a:t>digital signatures</a:t>
            </a:r>
            <a:r>
              <a:rPr lang="en-US" dirty="0"/>
              <a:t>, and </a:t>
            </a:r>
            <a:r>
              <a:rPr lang="en-US" b="1" dirty="0"/>
              <a:t>multi-factor authentication</a:t>
            </a:r>
            <a:r>
              <a:rPr lang="en-US" dirty="0"/>
              <a:t>.</a:t>
            </a:r>
          </a:p>
          <a:p>
            <a:pPr>
              <a:buFont typeface="Arial" panose="020B0604020202020204" pitchFamily="34" charset="0"/>
              <a:buChar char="•"/>
            </a:pPr>
            <a:r>
              <a:rPr lang="en-US" dirty="0"/>
              <a:t>Law ensures that only authorized users can initiate or approve a transaction.</a:t>
            </a:r>
          </a:p>
          <a:p>
            <a:endParaRPr lang="en-US" dirty="0"/>
          </a:p>
        </p:txBody>
      </p:sp>
    </p:spTree>
    <p:extLst>
      <p:ext uri="{BB962C8B-B14F-4D97-AF65-F5344CB8AC3E}">
        <p14:creationId xmlns:p14="http://schemas.microsoft.com/office/powerpoint/2010/main" val="1760650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BE0F5-871C-3CFA-0154-1C21EC6183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A26E20-FE7F-007C-045A-79C89A3507A7}"/>
              </a:ext>
            </a:extLst>
          </p:cNvPr>
          <p:cNvSpPr>
            <a:spLocks noGrp="1"/>
          </p:cNvSpPr>
          <p:nvPr>
            <p:ph idx="1"/>
          </p:nvPr>
        </p:nvSpPr>
        <p:spPr/>
        <p:txBody>
          <a:bodyPr>
            <a:normAutofit lnSpcReduction="10000"/>
          </a:bodyPr>
          <a:lstStyle/>
          <a:p>
            <a:pPr>
              <a:buNone/>
            </a:pPr>
            <a:r>
              <a:rPr lang="en-US" b="1" dirty="0"/>
              <a:t>Data Protection &amp; Privacy Laws</a:t>
            </a:r>
          </a:p>
          <a:p>
            <a:pPr>
              <a:buFont typeface="Arial" panose="020B0604020202020204" pitchFamily="34" charset="0"/>
              <a:buChar char="•"/>
            </a:pPr>
            <a:r>
              <a:rPr lang="en-US" dirty="0"/>
              <a:t>Data Protection and Privacy law enforces rules on </a:t>
            </a:r>
            <a:r>
              <a:rPr lang="en-US" b="1" dirty="0"/>
              <a:t>data encryption</a:t>
            </a:r>
            <a:r>
              <a:rPr lang="en-US" dirty="0"/>
              <a:t>, </a:t>
            </a:r>
            <a:r>
              <a:rPr lang="en-US" b="1" dirty="0"/>
              <a:t>storage</a:t>
            </a:r>
            <a:r>
              <a:rPr lang="en-US" dirty="0"/>
              <a:t>, and </a:t>
            </a:r>
            <a:r>
              <a:rPr lang="en-US" b="1" dirty="0"/>
              <a:t>user consent</a:t>
            </a:r>
            <a:r>
              <a:rPr lang="en-US" dirty="0"/>
              <a:t>.</a:t>
            </a:r>
          </a:p>
          <a:p>
            <a:pPr>
              <a:buFont typeface="Arial" panose="020B0604020202020204" pitchFamily="34" charset="0"/>
              <a:buChar char="•"/>
            </a:pPr>
            <a:r>
              <a:rPr lang="en-US" dirty="0"/>
              <a:t>It prevents misuse or theft of sensitive user information (e.g., credit card details).</a:t>
            </a:r>
          </a:p>
          <a:p>
            <a:pPr>
              <a:buNone/>
            </a:pPr>
            <a:r>
              <a:rPr lang="en-US" b="1" dirty="0"/>
              <a:t>Fraud Detection and Punishment laws</a:t>
            </a:r>
          </a:p>
          <a:p>
            <a:pPr>
              <a:buFont typeface="Arial" panose="020B0604020202020204" pitchFamily="34" charset="0"/>
              <a:buChar char="•"/>
            </a:pPr>
            <a:r>
              <a:rPr lang="en-US" dirty="0"/>
              <a:t>Laws define </a:t>
            </a:r>
            <a:r>
              <a:rPr lang="en-US" b="1" dirty="0"/>
              <a:t>cybercrimes</a:t>
            </a:r>
            <a:r>
              <a:rPr lang="en-US" dirty="0"/>
              <a:t> like phishing, identity theft, or card fraud.</a:t>
            </a:r>
          </a:p>
          <a:p>
            <a:pPr>
              <a:buFont typeface="Arial" panose="020B0604020202020204" pitchFamily="34" charset="0"/>
              <a:buChar char="•"/>
            </a:pPr>
            <a:r>
              <a:rPr lang="en-US" dirty="0"/>
              <a:t>Enforces </a:t>
            </a:r>
            <a:r>
              <a:rPr lang="en-US" b="1" dirty="0"/>
              <a:t>penalties</a:t>
            </a:r>
            <a:r>
              <a:rPr lang="en-US" dirty="0"/>
              <a:t>, including fines or imprisonment, for fraudulent digital activities.</a:t>
            </a:r>
          </a:p>
          <a:p>
            <a:endParaRPr lang="en-US" dirty="0"/>
          </a:p>
        </p:txBody>
      </p:sp>
    </p:spTree>
    <p:extLst>
      <p:ext uri="{BB962C8B-B14F-4D97-AF65-F5344CB8AC3E}">
        <p14:creationId xmlns:p14="http://schemas.microsoft.com/office/powerpoint/2010/main" val="29571432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F729C-C203-5B6E-14E1-B70FA2567E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DB1B8E-3AFE-B415-8C63-0FBFD18E41E5}"/>
              </a:ext>
            </a:extLst>
          </p:cNvPr>
          <p:cNvSpPr>
            <a:spLocks noGrp="1"/>
          </p:cNvSpPr>
          <p:nvPr>
            <p:ph idx="1"/>
          </p:nvPr>
        </p:nvSpPr>
        <p:spPr/>
        <p:txBody>
          <a:bodyPr/>
          <a:lstStyle/>
          <a:p>
            <a:pPr>
              <a:buNone/>
            </a:pPr>
            <a:r>
              <a:rPr lang="en-US" b="1" dirty="0"/>
              <a:t>Audit Trails and Non-Repudiation</a:t>
            </a:r>
          </a:p>
          <a:p>
            <a:pPr>
              <a:buFont typeface="Arial" panose="020B0604020202020204" pitchFamily="34" charset="0"/>
              <a:buChar char="•"/>
            </a:pPr>
            <a:r>
              <a:rPr lang="en-US" dirty="0"/>
              <a:t>Cyber Law mandates systems to keep </a:t>
            </a:r>
            <a:r>
              <a:rPr lang="en-US" b="1" dirty="0"/>
              <a:t>secure logs</a:t>
            </a:r>
            <a:r>
              <a:rPr lang="en-US" dirty="0"/>
              <a:t> of transactions.</a:t>
            </a:r>
          </a:p>
          <a:p>
            <a:pPr>
              <a:buFont typeface="Arial" panose="020B0604020202020204" pitchFamily="34" charset="0"/>
              <a:buChar char="•"/>
            </a:pPr>
            <a:r>
              <a:rPr lang="en-US" dirty="0"/>
              <a:t>Ensures that parties </a:t>
            </a:r>
            <a:r>
              <a:rPr lang="en-US" b="1" dirty="0"/>
              <a:t>cannot deny</a:t>
            </a:r>
            <a:r>
              <a:rPr lang="en-US" dirty="0"/>
              <a:t> participating in a transaction.</a:t>
            </a:r>
          </a:p>
          <a:p>
            <a:pPr>
              <a:buNone/>
            </a:pPr>
            <a:r>
              <a:rPr lang="en-US" b="1" dirty="0"/>
              <a:t>Cross-Border Regulation</a:t>
            </a:r>
          </a:p>
          <a:p>
            <a:pPr>
              <a:buFont typeface="Arial" panose="020B0604020202020204" pitchFamily="34" charset="0"/>
              <a:buChar char="•"/>
            </a:pPr>
            <a:r>
              <a:rPr lang="en-US" dirty="0"/>
              <a:t>Cyber law frameworks help resolve </a:t>
            </a:r>
            <a:r>
              <a:rPr lang="en-US" b="1" dirty="0"/>
              <a:t>jurisdiction issues</a:t>
            </a:r>
            <a:r>
              <a:rPr lang="en-US" dirty="0"/>
              <a:t> in international transactions.</a:t>
            </a:r>
          </a:p>
          <a:p>
            <a:pPr>
              <a:buFont typeface="Arial" panose="020B0604020202020204" pitchFamily="34" charset="0"/>
              <a:buChar char="•"/>
            </a:pPr>
            <a:r>
              <a:rPr lang="en-US" dirty="0"/>
              <a:t>Supports cooperation between countries for investigation and enforcement.</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721375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AD1592-CE9E-EB2E-15D9-17CEE4EC26F1}"/>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5400" b="1" dirty="0"/>
              <a:t>Freedom of Speech &amp; Content Regulation</a:t>
            </a:r>
            <a:br>
              <a:rPr lang="en-US" sz="5400" dirty="0"/>
            </a:br>
            <a:endParaRPr lang="en-US" sz="5400" dirty="0"/>
          </a:p>
        </p:txBody>
      </p:sp>
      <p:pic>
        <p:nvPicPr>
          <p:cNvPr id="4" name="Picture 3" descr="Close up photo of a microphone in an outdoor concert">
            <a:extLst>
              <a:ext uri="{FF2B5EF4-FFF2-40B4-BE49-F238E27FC236}">
                <a16:creationId xmlns:a16="http://schemas.microsoft.com/office/drawing/2014/main" id="{02A04B76-D6DD-DD63-0B5B-D9E61A829146}"/>
              </a:ext>
            </a:extLst>
          </p:cNvPr>
          <p:cNvPicPr>
            <a:picLocks noChangeAspect="1"/>
          </p:cNvPicPr>
          <p:nvPr/>
        </p:nvPicPr>
        <p:blipFill>
          <a:blip r:embed="rId2"/>
          <a:srcRect l="23285" r="3138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122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7B5C5C-CEE0-2845-8E1F-E63FAD88420B}"/>
              </a:ext>
            </a:extLst>
          </p:cNvPr>
          <p:cNvSpPr>
            <a:spLocks noGrp="1"/>
          </p:cNvSpPr>
          <p:nvPr>
            <p:ph type="title"/>
          </p:nvPr>
        </p:nvSpPr>
        <p:spPr/>
        <p:txBody>
          <a:bodyPr/>
          <a:lstStyle/>
          <a:p>
            <a:r>
              <a:rPr lang="en-US" dirty="0"/>
              <a:t>What is Freedom of Speech</a:t>
            </a:r>
          </a:p>
        </p:txBody>
      </p:sp>
      <p:sp>
        <p:nvSpPr>
          <p:cNvPr id="4" name="Content Placeholder 3">
            <a:extLst>
              <a:ext uri="{FF2B5EF4-FFF2-40B4-BE49-F238E27FC236}">
                <a16:creationId xmlns:a16="http://schemas.microsoft.com/office/drawing/2014/main" id="{3F9B5F16-72C3-D0B2-E576-DDA48562F3B1}"/>
              </a:ext>
            </a:extLst>
          </p:cNvPr>
          <p:cNvSpPr>
            <a:spLocks noGrp="1"/>
          </p:cNvSpPr>
          <p:nvPr>
            <p:ph idx="1"/>
          </p:nvPr>
        </p:nvSpPr>
        <p:spPr>
          <a:xfrm>
            <a:off x="425003" y="1825625"/>
            <a:ext cx="10928797" cy="4351338"/>
          </a:xfrm>
        </p:spPr>
        <p:txBody>
          <a:bodyPr>
            <a:normAutofit fontScale="70000" lnSpcReduction="20000"/>
          </a:bodyPr>
          <a:lstStyle/>
          <a:p>
            <a:pPr>
              <a:buNone/>
            </a:pPr>
            <a:r>
              <a:rPr lang="en-US" b="1" dirty="0"/>
              <a:t>Freedom of speech</a:t>
            </a:r>
            <a:r>
              <a:rPr lang="en-US" dirty="0"/>
              <a:t> is the </a:t>
            </a:r>
            <a:r>
              <a:rPr lang="en-US" b="1" dirty="0"/>
              <a:t>right to express your opinions, ideas, and information freely</a:t>
            </a:r>
            <a:r>
              <a:rPr lang="en-US" dirty="0"/>
              <a:t> through speech, writing, media, or the internet — </a:t>
            </a:r>
            <a:r>
              <a:rPr lang="en-US" b="1" dirty="0"/>
              <a:t>without censorship or punishment</a:t>
            </a:r>
            <a:r>
              <a:rPr lang="en-US" dirty="0"/>
              <a:t> by the government.</a:t>
            </a:r>
          </a:p>
          <a:p>
            <a:pPr>
              <a:buFont typeface="Arial" panose="020B0604020202020204" pitchFamily="34" charset="0"/>
              <a:buChar char="•"/>
            </a:pPr>
            <a:r>
              <a:rPr lang="en-US" dirty="0"/>
              <a:t>It is a </a:t>
            </a:r>
            <a:r>
              <a:rPr lang="en-US" b="1" dirty="0"/>
              <a:t>fundamental human right</a:t>
            </a:r>
            <a:r>
              <a:rPr lang="en-US" dirty="0"/>
              <a:t> in many democracies (e.g., protected under Article 19 of the Indian Constitution or the First Amendment in the U.S.).</a:t>
            </a:r>
          </a:p>
          <a:p>
            <a:pPr>
              <a:buFont typeface="Arial" panose="020B0604020202020204" pitchFamily="34" charset="0"/>
              <a:buChar char="•"/>
            </a:pPr>
            <a:r>
              <a:rPr lang="en-US" dirty="0"/>
              <a:t>It includes:</a:t>
            </a:r>
          </a:p>
          <a:p>
            <a:pPr marL="742950" lvl="1" indent="-285750">
              <a:buFont typeface="Arial" panose="020B0604020202020204" pitchFamily="34" charset="0"/>
              <a:buChar char="•"/>
            </a:pPr>
            <a:r>
              <a:rPr lang="en-US" dirty="0"/>
              <a:t>Expressing political views</a:t>
            </a:r>
          </a:p>
          <a:p>
            <a:pPr marL="742950" lvl="1" indent="-285750">
              <a:buFont typeface="Arial" panose="020B0604020202020204" pitchFamily="34" charset="0"/>
              <a:buChar char="•"/>
            </a:pPr>
            <a:r>
              <a:rPr lang="en-US" dirty="0"/>
              <a:t>Criticizing public authorities</a:t>
            </a:r>
          </a:p>
          <a:p>
            <a:pPr marL="742950" lvl="1" indent="-285750">
              <a:buFont typeface="Arial" panose="020B0604020202020204" pitchFamily="34" charset="0"/>
              <a:buChar char="•"/>
            </a:pPr>
            <a:r>
              <a:rPr lang="en-US" dirty="0"/>
              <a:t>Sharing opinions on social media</a:t>
            </a:r>
          </a:p>
          <a:p>
            <a:pPr>
              <a:spcAft>
                <a:spcPts val="800"/>
              </a:spcAft>
            </a:pPr>
            <a:r>
              <a:rPr lang="en-US" sz="2900" dirty="0"/>
              <a:t>Does not include:</a:t>
            </a:r>
          </a:p>
          <a:p>
            <a:pPr lvl="1">
              <a:spcAft>
                <a:spcPts val="800"/>
              </a:spcAft>
              <a:buSzPts val="1000"/>
              <a:tabLst>
                <a:tab pos="457200" algn="l"/>
              </a:tabLst>
            </a:pPr>
            <a:r>
              <a:rPr lang="en-US" sz="2500" dirty="0"/>
              <a:t>Hate speech</a:t>
            </a:r>
          </a:p>
          <a:p>
            <a:pPr lvl="1">
              <a:spcAft>
                <a:spcPts val="800"/>
              </a:spcAft>
              <a:buSzPts val="1000"/>
              <a:tabLst>
                <a:tab pos="457200" algn="l"/>
              </a:tabLst>
            </a:pPr>
            <a:r>
              <a:rPr lang="en-US" sz="2500" dirty="0"/>
              <a:t>Incitement to violence</a:t>
            </a:r>
          </a:p>
          <a:p>
            <a:pPr lvl="1">
              <a:spcAft>
                <a:spcPts val="800"/>
              </a:spcAft>
              <a:buSzPts val="1000"/>
              <a:tabLst>
                <a:tab pos="457200" algn="l"/>
              </a:tabLst>
            </a:pPr>
            <a:r>
              <a:rPr lang="en-US" sz="2500" dirty="0"/>
              <a:t>Defamation</a:t>
            </a:r>
          </a:p>
          <a:p>
            <a:pPr lvl="1">
              <a:spcAft>
                <a:spcPts val="800"/>
              </a:spcAft>
              <a:buSzPts val="1000"/>
              <a:tabLst>
                <a:tab pos="457200" algn="l"/>
              </a:tabLst>
            </a:pPr>
            <a:r>
              <a:rPr lang="en-US" sz="2500" dirty="0"/>
              <a:t>Child pornography</a:t>
            </a:r>
          </a:p>
          <a:p>
            <a:pPr marL="0" indent="0">
              <a:buNone/>
            </a:pPr>
            <a:endParaRPr lang="en-US" dirty="0"/>
          </a:p>
          <a:p>
            <a:endParaRPr lang="en-US" dirty="0"/>
          </a:p>
        </p:txBody>
      </p:sp>
    </p:spTree>
    <p:extLst>
      <p:ext uri="{BB962C8B-B14F-4D97-AF65-F5344CB8AC3E}">
        <p14:creationId xmlns:p14="http://schemas.microsoft.com/office/powerpoint/2010/main" val="2397784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60B27-7213-0391-D3B2-2769D4C50C1F}"/>
              </a:ext>
            </a:extLst>
          </p:cNvPr>
          <p:cNvSpPr>
            <a:spLocks noGrp="1"/>
          </p:cNvSpPr>
          <p:nvPr>
            <p:ph type="title"/>
          </p:nvPr>
        </p:nvSpPr>
        <p:spPr/>
        <p:txBody>
          <a:bodyPr/>
          <a:lstStyle/>
          <a:p>
            <a:r>
              <a:rPr lang="en-US" dirty="0"/>
              <a:t>Freedom of Speech in Digital Age</a:t>
            </a:r>
          </a:p>
        </p:txBody>
      </p:sp>
      <p:sp>
        <p:nvSpPr>
          <p:cNvPr id="3" name="Content Placeholder 2">
            <a:extLst>
              <a:ext uri="{FF2B5EF4-FFF2-40B4-BE49-F238E27FC236}">
                <a16:creationId xmlns:a16="http://schemas.microsoft.com/office/drawing/2014/main" id="{75F84948-A681-3F5E-D8B6-7427A2DFAAF0}"/>
              </a:ext>
            </a:extLst>
          </p:cNvPr>
          <p:cNvSpPr>
            <a:spLocks noGrp="1"/>
          </p:cNvSpPr>
          <p:nvPr>
            <p:ph idx="1"/>
          </p:nvPr>
        </p:nvSpPr>
        <p:spPr/>
        <p:txBody>
          <a:bodyPr/>
          <a:lstStyle/>
          <a:p>
            <a:pPr marL="0" marR="0">
              <a:lnSpc>
                <a:spcPct val="107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internet has become a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global platform for expression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(social media, blogs, video platforms, etc.).</a:t>
            </a:r>
          </a:p>
          <a:p>
            <a:pPr marL="0" marR="0">
              <a:lnSpc>
                <a:spcPct val="107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Benefits: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Broadens access to opinions and information</a:t>
            </a:r>
          </a:p>
          <a:p>
            <a:pPr marL="342900" marR="0" lvl="0" indent="-342900">
              <a:lnSpc>
                <a:spcPct val="107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Allows activism and political discourse</a:t>
            </a:r>
          </a:p>
          <a:p>
            <a:pPr marL="0" marR="0">
              <a:lnSpc>
                <a:spcPct val="107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Risks: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Spread of misinformation</a:t>
            </a:r>
          </a:p>
          <a:p>
            <a:pPr marL="342900" marR="0" lvl="0" indent="-342900">
              <a:lnSpc>
                <a:spcPct val="107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Online harassment, cyberbullying</a:t>
            </a:r>
          </a:p>
          <a:p>
            <a:pPr marL="342900" indent="-342900">
              <a:lnSpc>
                <a:spcPct val="107000"/>
              </a:lnSpc>
              <a:spcAft>
                <a:spcPts val="800"/>
              </a:spcAft>
              <a:buSzPts val="1000"/>
              <a:buFont typeface="Symbol" panose="05050102010706020507" pitchFamily="18" charset="2"/>
              <a:buChar char=""/>
              <a:tabLst>
                <a:tab pos="457200" algn="l"/>
              </a:tabLst>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Ra</a:t>
            </a:r>
            <a:r>
              <a:rPr lang="en-US" sz="1800" kern="100" dirty="0" err="1">
                <a:latin typeface="Aptos" panose="020B0004020202020204" pitchFamily="34" charset="0"/>
                <a:ea typeface="Aptos" panose="020B0004020202020204" pitchFamily="34" charset="0"/>
                <a:cs typeface="Times New Roman" panose="02020603050405020304" pitchFamily="18" charset="0"/>
              </a:rPr>
              <a:t>Radicalization</a:t>
            </a:r>
            <a:r>
              <a:rPr lang="en-US" sz="1800" kern="100" dirty="0">
                <a:latin typeface="Aptos" panose="020B0004020202020204" pitchFamily="34" charset="0"/>
                <a:ea typeface="Aptos" panose="020B0004020202020204" pitchFamily="34" charset="0"/>
                <a:cs typeface="Times New Roman" panose="02020603050405020304" pitchFamily="18" charset="0"/>
              </a:rPr>
              <a:t> and extremist propaganda</a:t>
            </a:r>
          </a:p>
          <a:p>
            <a:pPr marL="342900" marR="0" lvl="0" indent="-342900">
              <a:lnSpc>
                <a:spcPct val="107000"/>
              </a:lnSpc>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79294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05806-9F6E-A744-55F5-CD3D2954C011}"/>
              </a:ext>
            </a:extLst>
          </p:cNvPr>
          <p:cNvSpPr>
            <a:spLocks noGrp="1"/>
          </p:cNvSpPr>
          <p:nvPr>
            <p:ph type="title"/>
          </p:nvPr>
        </p:nvSpPr>
        <p:spPr/>
        <p:txBody>
          <a:bodyPr/>
          <a:lstStyle/>
          <a:p>
            <a:r>
              <a:rPr lang="en-US" dirty="0"/>
              <a:t>What is Content Regulation</a:t>
            </a:r>
          </a:p>
        </p:txBody>
      </p:sp>
      <p:sp>
        <p:nvSpPr>
          <p:cNvPr id="3" name="Content Placeholder 2">
            <a:extLst>
              <a:ext uri="{FF2B5EF4-FFF2-40B4-BE49-F238E27FC236}">
                <a16:creationId xmlns:a16="http://schemas.microsoft.com/office/drawing/2014/main" id="{C92D1154-5A34-ABF6-AE0C-BCB2A8CE2B4F}"/>
              </a:ext>
            </a:extLst>
          </p:cNvPr>
          <p:cNvSpPr>
            <a:spLocks noGrp="1"/>
          </p:cNvSpPr>
          <p:nvPr>
            <p:ph idx="1"/>
          </p:nvPr>
        </p:nvSpPr>
        <p:spPr/>
        <p:txBody>
          <a:bodyPr>
            <a:normAutofit fontScale="77500" lnSpcReduction="20000"/>
          </a:bodyPr>
          <a:lstStyle/>
          <a:p>
            <a:pPr>
              <a:buNone/>
            </a:pPr>
            <a:r>
              <a:rPr lang="en-US" b="1" dirty="0"/>
              <a:t>Content regulation</a:t>
            </a:r>
            <a:r>
              <a:rPr lang="en-US" dirty="0"/>
              <a:t> refers to </a:t>
            </a:r>
            <a:r>
              <a:rPr lang="en-US" b="1" dirty="0"/>
              <a:t>rules, laws, or guidelines</a:t>
            </a:r>
            <a:r>
              <a:rPr lang="en-US" dirty="0"/>
              <a:t> that </a:t>
            </a:r>
            <a:r>
              <a:rPr lang="en-US" b="1" dirty="0"/>
              <a:t>control or limit what can be published, shared, or accessed</a:t>
            </a:r>
            <a:r>
              <a:rPr lang="en-US" dirty="0"/>
              <a:t> — especially online or in the media.</a:t>
            </a:r>
          </a:p>
          <a:p>
            <a:pPr>
              <a:buNone/>
            </a:pPr>
            <a:r>
              <a:rPr lang="en-US" dirty="0"/>
              <a:t>It may involve:</a:t>
            </a:r>
          </a:p>
          <a:p>
            <a:pPr>
              <a:buFont typeface="Arial" panose="020B0604020202020204" pitchFamily="34" charset="0"/>
              <a:buChar char="•"/>
            </a:pPr>
            <a:r>
              <a:rPr lang="en-US" b="1" dirty="0"/>
              <a:t>Censorship</a:t>
            </a:r>
            <a:r>
              <a:rPr lang="en-US" dirty="0"/>
              <a:t> of harmful, false, or offensive content</a:t>
            </a:r>
          </a:p>
          <a:p>
            <a:pPr>
              <a:buFont typeface="Arial" panose="020B0604020202020204" pitchFamily="34" charset="0"/>
              <a:buChar char="•"/>
            </a:pPr>
            <a:r>
              <a:rPr lang="en-US" b="1" dirty="0"/>
              <a:t>Age-based restrictions</a:t>
            </a:r>
            <a:r>
              <a:rPr lang="en-US" dirty="0"/>
              <a:t> (e.g., adult or violent content)</a:t>
            </a:r>
          </a:p>
          <a:p>
            <a:pPr>
              <a:buFont typeface="Arial" panose="020B0604020202020204" pitchFamily="34" charset="0"/>
              <a:buChar char="•"/>
            </a:pPr>
            <a:r>
              <a:rPr lang="en-US" b="1" dirty="0"/>
              <a:t>Banning hate speech</a:t>
            </a:r>
            <a:r>
              <a:rPr lang="en-US" dirty="0"/>
              <a:t>, terrorism-related materials, or fake news</a:t>
            </a:r>
          </a:p>
          <a:p>
            <a:pPr>
              <a:buFont typeface="Arial" panose="020B0604020202020204" pitchFamily="34" charset="0"/>
              <a:buChar char="•"/>
            </a:pPr>
            <a:r>
              <a:rPr lang="en-US" dirty="0"/>
              <a:t>Enforcing </a:t>
            </a:r>
            <a:r>
              <a:rPr lang="en-US" b="1" dirty="0"/>
              <a:t>copyright</a:t>
            </a:r>
            <a:r>
              <a:rPr lang="en-US" dirty="0"/>
              <a:t> or </a:t>
            </a:r>
            <a:r>
              <a:rPr lang="en-US" b="1" dirty="0"/>
              <a:t>defamation</a:t>
            </a:r>
            <a:r>
              <a:rPr lang="en-US" dirty="0"/>
              <a:t> laws</a:t>
            </a:r>
          </a:p>
          <a:p>
            <a:pPr marL="0" marR="0">
              <a:lnSpc>
                <a:spcPct val="107000"/>
              </a:lnSpc>
              <a:spcAft>
                <a:spcPts val="800"/>
              </a:spcAft>
              <a:buNone/>
            </a:pPr>
            <a:r>
              <a:rPr lang="en-US" sz="3100" kern="100" dirty="0">
                <a:effectLst/>
                <a:latin typeface="Aptos" panose="020B0004020202020204" pitchFamily="34" charset="0"/>
                <a:ea typeface="Aptos" panose="020B0004020202020204" pitchFamily="34" charset="0"/>
                <a:cs typeface="Times New Roman" panose="02020603050405020304" pitchFamily="18" charset="0"/>
              </a:rPr>
              <a:t>Governments and platforms may regulate:</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Illegal content</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(terrorism, child exploitation)</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Harmful content</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(hate speech, misinformation)</a:t>
            </a:r>
          </a:p>
          <a:p>
            <a:r>
              <a:rPr lang="en-US" sz="2400" b="1" dirty="0">
                <a:effectLst/>
                <a:latin typeface="Aptos" panose="020B0004020202020204" pitchFamily="34" charset="0"/>
                <a:ea typeface="Aptos" panose="020B0004020202020204" pitchFamily="34" charset="0"/>
                <a:cs typeface="Times New Roman" panose="02020603050405020304" pitchFamily="18" charset="0"/>
              </a:rPr>
              <a:t>Cultural or religious sensitivities</a:t>
            </a:r>
            <a:endParaRPr lang="en-US" sz="2400" dirty="0"/>
          </a:p>
          <a:p>
            <a:pPr marL="0" indent="0">
              <a:buNone/>
            </a:pPr>
            <a:endParaRPr lang="en-US" dirty="0"/>
          </a:p>
        </p:txBody>
      </p:sp>
    </p:spTree>
    <p:extLst>
      <p:ext uri="{BB962C8B-B14F-4D97-AF65-F5344CB8AC3E}">
        <p14:creationId xmlns:p14="http://schemas.microsoft.com/office/powerpoint/2010/main" val="6904069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5DD359-6C4E-59AF-0405-4B9AEC390DD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Who regulates contents</a:t>
            </a:r>
          </a:p>
        </p:txBody>
      </p:sp>
      <p:graphicFrame>
        <p:nvGraphicFramePr>
          <p:cNvPr id="4" name="Content Placeholder 3">
            <a:extLst>
              <a:ext uri="{FF2B5EF4-FFF2-40B4-BE49-F238E27FC236}">
                <a16:creationId xmlns:a16="http://schemas.microsoft.com/office/drawing/2014/main" id="{F768CBF4-337C-BFD9-F1CF-19297F6985D7}"/>
              </a:ext>
            </a:extLst>
          </p:cNvPr>
          <p:cNvGraphicFramePr>
            <a:graphicFrameLocks noGrp="1"/>
          </p:cNvGraphicFramePr>
          <p:nvPr>
            <p:ph idx="1"/>
            <p:extLst>
              <p:ext uri="{D42A27DB-BD31-4B8C-83A1-F6EECF244321}">
                <p14:modId xmlns:p14="http://schemas.microsoft.com/office/powerpoint/2010/main" val="417162782"/>
              </p:ext>
            </p:extLst>
          </p:nvPr>
        </p:nvGraphicFramePr>
        <p:xfrm>
          <a:off x="1283064" y="2112579"/>
          <a:ext cx="9649813" cy="4192807"/>
        </p:xfrm>
        <a:graphic>
          <a:graphicData uri="http://schemas.openxmlformats.org/drawingml/2006/table">
            <a:tbl>
              <a:tblPr firstRow="1" firstCol="1" bandRow="1">
                <a:solidFill>
                  <a:schemeClr val="bg1">
                    <a:lumMod val="95000"/>
                  </a:schemeClr>
                </a:solidFill>
                <a:tableStyleId>{5C22544A-7EE6-4342-B048-85BDC9FD1C3A}</a:tableStyleId>
              </a:tblPr>
              <a:tblGrid>
                <a:gridCol w="3522996">
                  <a:extLst>
                    <a:ext uri="{9D8B030D-6E8A-4147-A177-3AD203B41FA5}">
                      <a16:colId xmlns:a16="http://schemas.microsoft.com/office/drawing/2014/main" val="872320998"/>
                    </a:ext>
                  </a:extLst>
                </a:gridCol>
                <a:gridCol w="6126817">
                  <a:extLst>
                    <a:ext uri="{9D8B030D-6E8A-4147-A177-3AD203B41FA5}">
                      <a16:colId xmlns:a16="http://schemas.microsoft.com/office/drawing/2014/main" val="1856268483"/>
                    </a:ext>
                  </a:extLst>
                </a:gridCol>
              </a:tblGrid>
              <a:tr h="945535">
                <a:tc>
                  <a:txBody>
                    <a:bodyPr/>
                    <a:lstStyle/>
                    <a:p>
                      <a:pPr marL="0" marR="0">
                        <a:lnSpc>
                          <a:spcPct val="107000"/>
                        </a:lnSpc>
                        <a:spcAft>
                          <a:spcPts val="800"/>
                        </a:spcAft>
                        <a:buNone/>
                      </a:pPr>
                      <a:r>
                        <a:rPr lang="en-US" sz="3400" b="1" kern="100" cap="none" spc="0">
                          <a:solidFill>
                            <a:schemeClr val="tx1"/>
                          </a:solidFill>
                          <a:effectLst/>
                        </a:rPr>
                        <a:t>Regulator Type</a:t>
                      </a:r>
                      <a:endParaRPr lang="en-US" sz="34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36979" marR="20384" marT="39137" marB="293526"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marR="0">
                        <a:lnSpc>
                          <a:spcPct val="107000"/>
                        </a:lnSpc>
                        <a:spcAft>
                          <a:spcPts val="800"/>
                        </a:spcAft>
                        <a:buNone/>
                      </a:pPr>
                      <a:r>
                        <a:rPr lang="en-US" sz="3400" b="1" kern="100" cap="none" spc="0">
                          <a:solidFill>
                            <a:schemeClr val="tx1"/>
                          </a:solidFill>
                          <a:effectLst/>
                        </a:rPr>
                        <a:t>Examples</a:t>
                      </a:r>
                      <a:endParaRPr lang="en-US" sz="34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36979" marR="20384" marT="39137" marB="293526"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3911736651"/>
                  </a:ext>
                </a:extLst>
              </a:tr>
              <a:tr h="811818">
                <a:tc>
                  <a:txBody>
                    <a:bodyPr/>
                    <a:lstStyle/>
                    <a:p>
                      <a:pPr marL="0" marR="0">
                        <a:lnSpc>
                          <a:spcPct val="107000"/>
                        </a:lnSpc>
                        <a:spcAft>
                          <a:spcPts val="800"/>
                        </a:spcAft>
                        <a:buNone/>
                      </a:pPr>
                      <a:r>
                        <a:rPr lang="en-US" sz="2600" b="1" kern="100" cap="none" spc="0">
                          <a:solidFill>
                            <a:schemeClr val="tx1"/>
                          </a:solidFill>
                          <a:effectLst/>
                        </a:rPr>
                        <a:t>Government</a:t>
                      </a:r>
                      <a:endParaRPr lang="en-US" sz="2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36979" marR="20384" marT="39137" marB="293526" anchor="ctr">
                    <a:lnL w="12700" cap="flat" cmpd="sng" algn="ctr">
                      <a:solidFill>
                        <a:schemeClr val="tx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marL="0" marR="0">
                        <a:lnSpc>
                          <a:spcPct val="107000"/>
                        </a:lnSpc>
                        <a:spcAft>
                          <a:spcPts val="800"/>
                        </a:spcAft>
                        <a:buNone/>
                      </a:pPr>
                      <a:r>
                        <a:rPr lang="en-US" sz="2600" kern="100" cap="none" spc="0">
                          <a:solidFill>
                            <a:schemeClr val="tx1"/>
                          </a:solidFill>
                          <a:effectLst/>
                        </a:rPr>
                        <a:t>Laws on censorship, national security</a:t>
                      </a:r>
                      <a:endParaRPr lang="en-US" sz="2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36979" marR="20384" marT="39137" marB="293526" anchor="ctr">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3337335873"/>
                  </a:ext>
                </a:extLst>
              </a:tr>
              <a:tr h="811818">
                <a:tc>
                  <a:txBody>
                    <a:bodyPr/>
                    <a:lstStyle/>
                    <a:p>
                      <a:pPr marL="0" marR="0">
                        <a:lnSpc>
                          <a:spcPct val="107000"/>
                        </a:lnSpc>
                        <a:spcAft>
                          <a:spcPts val="800"/>
                        </a:spcAft>
                        <a:buNone/>
                      </a:pPr>
                      <a:r>
                        <a:rPr lang="en-US" sz="2600" b="1" kern="100" cap="none" spc="0">
                          <a:solidFill>
                            <a:schemeClr val="tx1"/>
                          </a:solidFill>
                          <a:effectLst/>
                        </a:rPr>
                        <a:t>Courts</a:t>
                      </a:r>
                      <a:endParaRPr lang="en-US" sz="2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36979" marR="20384" marT="39137" marB="293526"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Aft>
                          <a:spcPts val="800"/>
                        </a:spcAft>
                        <a:buNone/>
                      </a:pPr>
                      <a:r>
                        <a:rPr lang="en-US" sz="2600" kern="100" cap="none" spc="0">
                          <a:solidFill>
                            <a:schemeClr val="tx1"/>
                          </a:solidFill>
                          <a:effectLst/>
                        </a:rPr>
                        <a:t>Rulings on defamation, hate speech</a:t>
                      </a:r>
                      <a:endParaRPr lang="en-US" sz="2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36979" marR="20384" marT="39137" marB="29352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51268724"/>
                  </a:ext>
                </a:extLst>
              </a:tr>
              <a:tr h="811818">
                <a:tc>
                  <a:txBody>
                    <a:bodyPr/>
                    <a:lstStyle/>
                    <a:p>
                      <a:pPr marL="0" marR="0">
                        <a:lnSpc>
                          <a:spcPct val="107000"/>
                        </a:lnSpc>
                        <a:spcAft>
                          <a:spcPts val="800"/>
                        </a:spcAft>
                        <a:buNone/>
                      </a:pPr>
                      <a:r>
                        <a:rPr lang="en-US" sz="2600" b="1" kern="100" cap="none" spc="0">
                          <a:solidFill>
                            <a:schemeClr val="tx1"/>
                          </a:solidFill>
                          <a:effectLst/>
                        </a:rPr>
                        <a:t>Private Companies</a:t>
                      </a:r>
                      <a:endParaRPr lang="en-US" sz="2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36979" marR="20384" marT="39137" marB="293526"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lnSpc>
                          <a:spcPct val="107000"/>
                        </a:lnSpc>
                        <a:spcAft>
                          <a:spcPts val="800"/>
                        </a:spcAft>
                        <a:buNone/>
                      </a:pPr>
                      <a:r>
                        <a:rPr lang="en-US" sz="2600" kern="100" cap="none" spc="0">
                          <a:solidFill>
                            <a:schemeClr val="tx1"/>
                          </a:solidFill>
                          <a:effectLst/>
                        </a:rPr>
                        <a:t>Facebook, YouTube content moderation</a:t>
                      </a:r>
                      <a:endParaRPr lang="en-US" sz="2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36979" marR="20384" marT="39137" marB="29352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2732769598"/>
                  </a:ext>
                </a:extLst>
              </a:tr>
              <a:tr h="811818">
                <a:tc>
                  <a:txBody>
                    <a:bodyPr/>
                    <a:lstStyle/>
                    <a:p>
                      <a:pPr marL="0" marR="0">
                        <a:lnSpc>
                          <a:spcPct val="107000"/>
                        </a:lnSpc>
                        <a:spcAft>
                          <a:spcPts val="800"/>
                        </a:spcAft>
                        <a:buNone/>
                      </a:pPr>
                      <a:r>
                        <a:rPr lang="en-US" sz="2600" b="1" kern="100" cap="none" spc="0">
                          <a:solidFill>
                            <a:schemeClr val="tx1"/>
                          </a:solidFill>
                          <a:effectLst/>
                        </a:rPr>
                        <a:t>International Bodies</a:t>
                      </a:r>
                      <a:endParaRPr lang="en-US" sz="2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36979" marR="20384" marT="39137" marB="293526"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Aft>
                          <a:spcPts val="800"/>
                        </a:spcAft>
                        <a:buNone/>
                      </a:pPr>
                      <a:r>
                        <a:rPr lang="en-US" sz="2600" kern="100" cap="none" spc="0">
                          <a:solidFill>
                            <a:schemeClr val="tx1"/>
                          </a:solidFill>
                          <a:effectLst/>
                        </a:rPr>
                        <a:t>UN, Internet Governance Forums</a:t>
                      </a:r>
                      <a:endParaRPr lang="en-US" sz="2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36979" marR="20384" marT="39137" marB="29352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565781980"/>
                  </a:ext>
                </a:extLst>
              </a:tr>
            </a:tbl>
          </a:graphicData>
        </a:graphic>
      </p:graphicFrame>
    </p:spTree>
    <p:extLst>
      <p:ext uri="{BB962C8B-B14F-4D97-AF65-F5344CB8AC3E}">
        <p14:creationId xmlns:p14="http://schemas.microsoft.com/office/powerpoint/2010/main" val="284147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ansparent padlock">
            <a:extLst>
              <a:ext uri="{FF2B5EF4-FFF2-40B4-BE49-F238E27FC236}">
                <a16:creationId xmlns:a16="http://schemas.microsoft.com/office/drawing/2014/main" id="{994F0602-A408-5F25-DD13-F7751E2289DC}"/>
              </a:ext>
            </a:extLst>
          </p:cNvPr>
          <p:cNvPicPr>
            <a:picLocks noChangeAspect="1"/>
          </p:cNvPicPr>
          <p:nvPr/>
        </p:nvPicPr>
        <p:blipFill>
          <a:blip r:embed="rId2">
            <a:alphaModFix amt="50000"/>
          </a:blip>
          <a:srcRect t="14122"/>
          <a:stretch/>
        </p:blipFill>
        <p:spPr>
          <a:xfrm>
            <a:off x="20" y="1"/>
            <a:ext cx="12191980" cy="6857999"/>
          </a:xfrm>
          <a:prstGeom prst="rect">
            <a:avLst/>
          </a:prstGeom>
        </p:spPr>
      </p:pic>
      <p:sp>
        <p:nvSpPr>
          <p:cNvPr id="2" name="Title 1">
            <a:extLst>
              <a:ext uri="{FF2B5EF4-FFF2-40B4-BE49-F238E27FC236}">
                <a16:creationId xmlns:a16="http://schemas.microsoft.com/office/drawing/2014/main" id="{74880993-28B3-31BD-6B95-D1325817892F}"/>
              </a:ext>
            </a:extLst>
          </p:cNvPr>
          <p:cNvSpPr>
            <a:spLocks noGrp="1"/>
          </p:cNvSpPr>
          <p:nvPr>
            <p:ph type="title" idx="4294967295"/>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Data Protection and Privacy</a:t>
            </a:r>
          </a:p>
        </p:txBody>
      </p:sp>
    </p:spTree>
    <p:extLst>
      <p:ext uri="{BB962C8B-B14F-4D97-AF65-F5344CB8AC3E}">
        <p14:creationId xmlns:p14="http://schemas.microsoft.com/office/powerpoint/2010/main" val="226189121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E958C6-3A27-22DA-C6D4-757310243C51}"/>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How they relate</a:t>
            </a:r>
          </a:p>
        </p:txBody>
      </p:sp>
      <p:sp>
        <p:nvSpPr>
          <p:cNvPr id="4" name="Rectangle 1">
            <a:extLst>
              <a:ext uri="{FF2B5EF4-FFF2-40B4-BE49-F238E27FC236}">
                <a16:creationId xmlns:a16="http://schemas.microsoft.com/office/drawing/2014/main" id="{7EA25B0F-3249-6574-F5A2-7EB13B792B15}"/>
              </a:ext>
            </a:extLst>
          </p:cNvPr>
          <p:cNvSpPr>
            <a:spLocks noGrp="1" noChangeArrowheads="1"/>
          </p:cNvSpPr>
          <p:nvPr>
            <p:ph idx="1"/>
          </p:nvPr>
        </p:nvSpPr>
        <p:spPr bwMode="auto">
          <a:xfrm>
            <a:off x="6503158" y="649480"/>
            <a:ext cx="4862447" cy="55460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latin typeface="Arial" panose="020B0604020202020204" pitchFamily="34" charset="0"/>
              </a:rPr>
              <a:t>Freedom of speech is </a:t>
            </a:r>
            <a:r>
              <a:rPr kumimoji="0" lang="en-US" altLang="en-US" sz="2000" b="1" i="0" u="none" strike="noStrike" cap="none" normalizeH="0" baseline="0">
                <a:ln>
                  <a:noFill/>
                </a:ln>
                <a:effectLst/>
                <a:latin typeface="Arial" panose="020B0604020202020204" pitchFamily="34" charset="0"/>
              </a:rPr>
              <a:t>not absolute</a:t>
            </a:r>
            <a:r>
              <a:rPr kumimoji="0" lang="en-US" altLang="en-US" sz="2000" b="0" i="0" u="none" strike="noStrike" cap="none" normalizeH="0" baseline="0">
                <a:ln>
                  <a:noFill/>
                </a:ln>
                <a:effectLst/>
                <a:latin typeface="Arial" panose="020B0604020202020204" pitchFamily="34" charset="0"/>
              </a:rPr>
              <a:t> — it comes with </a:t>
            </a:r>
            <a:r>
              <a:rPr kumimoji="0" lang="en-US" altLang="en-US" sz="2000" b="1" i="0" u="none" strike="noStrike" cap="none" normalizeH="0" baseline="0">
                <a:ln>
                  <a:noFill/>
                </a:ln>
                <a:effectLst/>
                <a:latin typeface="Arial" panose="020B0604020202020204" pitchFamily="34" charset="0"/>
              </a:rPr>
              <a:t>reasonable restrictions</a:t>
            </a:r>
            <a:r>
              <a:rPr kumimoji="0" lang="en-US" altLang="en-US" sz="2000" b="0" i="0" u="none" strike="noStrike" cap="none" normalizeH="0" baseline="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a:ln>
                  <a:noFill/>
                </a:ln>
                <a:effectLst/>
                <a:latin typeface="Arial" panose="020B0604020202020204" pitchFamily="34" charset="0"/>
              </a:rPr>
              <a:t>Content regulation balances</a:t>
            </a:r>
            <a:r>
              <a:rPr kumimoji="0" lang="en-US" altLang="en-US" sz="2000" b="0" i="0" u="none" strike="noStrike" cap="none" normalizeH="0" baseline="0">
                <a:ln>
                  <a:noFill/>
                </a:ln>
                <a:effectLst/>
                <a:latin typeface="Arial" panose="020B0604020202020204" pitchFamily="34" charset="0"/>
              </a:rPr>
              <a:t> this freedom by:</a:t>
            </a:r>
          </a:p>
          <a:p>
            <a:pPr marL="457200" lvl="1" indent="0" eaLnBrk="0" fontAlgn="base" hangingPunct="0">
              <a:spcBef>
                <a:spcPct val="0"/>
              </a:spcBef>
              <a:spcAft>
                <a:spcPts val="600"/>
              </a:spcAft>
              <a:buFontTx/>
              <a:buChar char="•"/>
            </a:pPr>
            <a:r>
              <a:rPr kumimoji="0" lang="en-US" altLang="en-US" sz="2000" b="0" i="0" u="none" strike="noStrike" cap="none" normalizeH="0" baseline="0">
                <a:ln>
                  <a:noFill/>
                </a:ln>
                <a:effectLst/>
                <a:latin typeface="Arial" panose="020B0604020202020204" pitchFamily="34" charset="0"/>
              </a:rPr>
              <a:t>Protecting public safety</a:t>
            </a:r>
          </a:p>
          <a:p>
            <a:pPr marL="457200" lvl="1" indent="0" eaLnBrk="0" fontAlgn="base" hangingPunct="0">
              <a:spcBef>
                <a:spcPct val="0"/>
              </a:spcBef>
              <a:spcAft>
                <a:spcPts val="600"/>
              </a:spcAft>
              <a:buFontTx/>
              <a:buChar char="•"/>
            </a:pPr>
            <a:r>
              <a:rPr kumimoji="0" lang="en-US" altLang="en-US" sz="2000" b="0" i="0" u="none" strike="noStrike" cap="none" normalizeH="0" baseline="0">
                <a:ln>
                  <a:noFill/>
                </a:ln>
                <a:effectLst/>
                <a:latin typeface="Arial" panose="020B0604020202020204" pitchFamily="34" charset="0"/>
              </a:rPr>
              <a:t>Preventing harm (e.g., cyberbullying, misinformation)</a:t>
            </a:r>
          </a:p>
          <a:p>
            <a:pPr marL="457200" lvl="1" indent="0" eaLnBrk="0" fontAlgn="base" hangingPunct="0">
              <a:spcBef>
                <a:spcPct val="0"/>
              </a:spcBef>
              <a:spcAft>
                <a:spcPts val="600"/>
              </a:spcAft>
              <a:buFontTx/>
              <a:buChar char="•"/>
            </a:pPr>
            <a:r>
              <a:rPr kumimoji="0" lang="en-US" altLang="en-US" sz="2000" b="0" i="0" u="none" strike="noStrike" cap="none" normalizeH="0" baseline="0">
                <a:ln>
                  <a:noFill/>
                </a:ln>
                <a:effectLst/>
                <a:latin typeface="Arial" panose="020B0604020202020204" pitchFamily="34" charset="0"/>
              </a:rPr>
              <a:t>Respecting the rights of others (e.g., dignity, privacy)</a:t>
            </a:r>
          </a:p>
          <a:p>
            <a:pPr marL="457200" lvl="1" indent="0" eaLnBrk="0" fontAlgn="base" hangingPunct="0">
              <a:spcBef>
                <a:spcPct val="0"/>
              </a:spcBef>
              <a:spcAft>
                <a:spcPts val="600"/>
              </a:spcAft>
              <a:buNone/>
            </a:pPr>
            <a:endParaRPr kumimoji="0" lang="en-US" altLang="en-US" sz="2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lang="en-US" altLang="en-US" sz="2000">
                <a:latin typeface="Arial" panose="020B0604020202020204" pitchFamily="34" charset="0"/>
              </a:rPr>
              <a:t>For Example, you have a right to express your opinion about the government policy (Freedom of Speech) but you cannot spread fake news (content regulation)</a:t>
            </a:r>
          </a:p>
          <a:p>
            <a:pPr marL="0" marR="0" lvl="0" indent="0" defTabSz="914400" rtl="0" eaLnBrk="0" fontAlgn="base" latinLnBrk="0" hangingPunct="0">
              <a:spcBef>
                <a:spcPct val="0"/>
              </a:spcBef>
              <a:spcAft>
                <a:spcPts val="600"/>
              </a:spcAft>
              <a:buClrTx/>
              <a:buSzTx/>
              <a:buNone/>
              <a:tabLst/>
            </a:pPr>
            <a:endParaRPr kumimoji="0" lang="en-US" altLang="en-US" sz="2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endParaRPr kumimoji="0" lang="en-US" altLang="en-US" sz="2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endParaRPr kumimoji="0" lang="en-US" altLang="en-US" sz="2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a:ln>
                <a:noFill/>
              </a:ln>
              <a:effectLst/>
              <a:latin typeface="Arial" panose="020B0604020202020204" pitchFamily="34" charset="0"/>
            </a:endParaRPr>
          </a:p>
        </p:txBody>
      </p:sp>
      <p:sp>
        <p:nvSpPr>
          <p:cNvPr id="5" name="Rectangle 2">
            <a:extLst>
              <a:ext uri="{FF2B5EF4-FFF2-40B4-BE49-F238E27FC236}">
                <a16:creationId xmlns:a16="http://schemas.microsoft.com/office/drawing/2014/main" id="{32B1F0AE-47FB-A064-A425-0F41EA74A35A}"/>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48279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EE7365-3E0F-278C-A1F0-11811B50041E}"/>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dirty="0">
                <a:solidFill>
                  <a:srgbClr val="FFFFFF"/>
                </a:solidFill>
                <a:latin typeface="+mj-lt"/>
                <a:ea typeface="+mj-ea"/>
                <a:cs typeface="+mj-cs"/>
              </a:rPr>
              <a:t>Key Challenges in balancing Speech and Regulation</a:t>
            </a:r>
          </a:p>
        </p:txBody>
      </p:sp>
      <p:graphicFrame>
        <p:nvGraphicFramePr>
          <p:cNvPr id="4" name="Content Placeholder 3">
            <a:extLst>
              <a:ext uri="{FF2B5EF4-FFF2-40B4-BE49-F238E27FC236}">
                <a16:creationId xmlns:a16="http://schemas.microsoft.com/office/drawing/2014/main" id="{28D3F604-3860-F601-B25D-C12C57E8778D}"/>
              </a:ext>
            </a:extLst>
          </p:cNvPr>
          <p:cNvGraphicFramePr>
            <a:graphicFrameLocks noGrp="1"/>
          </p:cNvGraphicFramePr>
          <p:nvPr>
            <p:ph idx="1"/>
            <p:extLst>
              <p:ext uri="{D42A27DB-BD31-4B8C-83A1-F6EECF244321}">
                <p14:modId xmlns:p14="http://schemas.microsoft.com/office/powerpoint/2010/main" val="1263195794"/>
              </p:ext>
            </p:extLst>
          </p:nvPr>
        </p:nvGraphicFramePr>
        <p:xfrm>
          <a:off x="432225" y="2098650"/>
          <a:ext cx="11327550" cy="4187448"/>
        </p:xfrm>
        <a:graphic>
          <a:graphicData uri="http://schemas.openxmlformats.org/drawingml/2006/table">
            <a:tbl>
              <a:tblPr firstRow="1" firstCol="1" bandRow="1">
                <a:solidFill>
                  <a:schemeClr val="bg1">
                    <a:lumMod val="95000"/>
                  </a:schemeClr>
                </a:solidFill>
                <a:tableStyleId>{5C22544A-7EE6-4342-B048-85BDC9FD1C3A}</a:tableStyleId>
              </a:tblPr>
              <a:tblGrid>
                <a:gridCol w="3681784">
                  <a:extLst>
                    <a:ext uri="{9D8B030D-6E8A-4147-A177-3AD203B41FA5}">
                      <a16:colId xmlns:a16="http://schemas.microsoft.com/office/drawing/2014/main" val="2946764562"/>
                    </a:ext>
                  </a:extLst>
                </a:gridCol>
                <a:gridCol w="7645766">
                  <a:extLst>
                    <a:ext uri="{9D8B030D-6E8A-4147-A177-3AD203B41FA5}">
                      <a16:colId xmlns:a16="http://schemas.microsoft.com/office/drawing/2014/main" val="1490724822"/>
                    </a:ext>
                  </a:extLst>
                </a:gridCol>
              </a:tblGrid>
              <a:tr h="858565">
                <a:tc>
                  <a:txBody>
                    <a:bodyPr/>
                    <a:lstStyle/>
                    <a:p>
                      <a:pPr marL="0" marR="0">
                        <a:lnSpc>
                          <a:spcPct val="107000"/>
                        </a:lnSpc>
                        <a:spcAft>
                          <a:spcPts val="800"/>
                        </a:spcAft>
                        <a:buNone/>
                      </a:pPr>
                      <a:r>
                        <a:rPr lang="en-US" sz="3100" b="1" kern="100" cap="none" spc="0">
                          <a:solidFill>
                            <a:schemeClr val="tx1"/>
                          </a:solidFill>
                          <a:effectLst/>
                        </a:rPr>
                        <a:t>Challenge</a:t>
                      </a:r>
                      <a:endParaRPr lang="en-US" sz="31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24380" marR="18509" marT="35537" marB="266528"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marR="0">
                        <a:lnSpc>
                          <a:spcPct val="107000"/>
                        </a:lnSpc>
                        <a:spcAft>
                          <a:spcPts val="800"/>
                        </a:spcAft>
                        <a:buNone/>
                      </a:pPr>
                      <a:r>
                        <a:rPr lang="en-US" sz="3100" b="1" kern="100" cap="none" spc="0">
                          <a:solidFill>
                            <a:schemeClr val="tx1"/>
                          </a:solidFill>
                          <a:effectLst/>
                        </a:rPr>
                        <a:t>Explanation</a:t>
                      </a:r>
                      <a:endParaRPr lang="en-US" sz="31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24380" marR="18509" marT="35537" marB="266528"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2439672205"/>
                  </a:ext>
                </a:extLst>
              </a:tr>
              <a:tr h="737147">
                <a:tc>
                  <a:txBody>
                    <a:bodyPr/>
                    <a:lstStyle/>
                    <a:p>
                      <a:pPr marL="0" marR="0">
                        <a:lnSpc>
                          <a:spcPct val="107000"/>
                        </a:lnSpc>
                        <a:spcAft>
                          <a:spcPts val="800"/>
                        </a:spcAft>
                        <a:buNone/>
                      </a:pPr>
                      <a:r>
                        <a:rPr lang="en-US" sz="2300" b="1" kern="100" cap="none" spc="0">
                          <a:solidFill>
                            <a:schemeClr val="tx1"/>
                          </a:solidFill>
                          <a:effectLst/>
                        </a:rPr>
                        <a:t>Subjectivity</a:t>
                      </a:r>
                      <a:endParaRPr lang="en-US" sz="23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24380" marR="18509" marT="35537" marB="266528" anchor="ctr">
                    <a:lnL w="12700" cap="flat" cmpd="sng" algn="ctr">
                      <a:solidFill>
                        <a:schemeClr val="tx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marL="0" marR="0">
                        <a:lnSpc>
                          <a:spcPct val="107000"/>
                        </a:lnSpc>
                        <a:spcAft>
                          <a:spcPts val="800"/>
                        </a:spcAft>
                        <a:buNone/>
                      </a:pPr>
                      <a:r>
                        <a:rPr lang="en-US" sz="2300" kern="100" cap="none" spc="0">
                          <a:solidFill>
                            <a:schemeClr val="tx1"/>
                          </a:solidFill>
                          <a:effectLst/>
                        </a:rPr>
                        <a:t>What is "hate speech" vs. political opinion?</a:t>
                      </a:r>
                      <a:endParaRPr lang="en-US" sz="23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24380" marR="18509" marT="35537" marB="266528" anchor="ctr">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1092834662"/>
                  </a:ext>
                </a:extLst>
              </a:tr>
              <a:tr h="1117442">
                <a:tc>
                  <a:txBody>
                    <a:bodyPr/>
                    <a:lstStyle/>
                    <a:p>
                      <a:pPr marL="0" marR="0">
                        <a:lnSpc>
                          <a:spcPct val="107000"/>
                        </a:lnSpc>
                        <a:spcAft>
                          <a:spcPts val="800"/>
                        </a:spcAft>
                        <a:buNone/>
                      </a:pPr>
                      <a:r>
                        <a:rPr lang="en-US" sz="2300" b="1" kern="100" cap="none" spc="0">
                          <a:solidFill>
                            <a:schemeClr val="tx1"/>
                          </a:solidFill>
                          <a:effectLst/>
                        </a:rPr>
                        <a:t>Jurisdiction</a:t>
                      </a:r>
                      <a:endParaRPr lang="en-US" sz="23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24380" marR="18509" marT="35537" marB="266528"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Aft>
                          <a:spcPts val="800"/>
                        </a:spcAft>
                        <a:buNone/>
                      </a:pPr>
                      <a:r>
                        <a:rPr lang="en-US" sz="2300" kern="100" cap="none" spc="0">
                          <a:solidFill>
                            <a:schemeClr val="tx1"/>
                          </a:solidFill>
                          <a:effectLst/>
                        </a:rPr>
                        <a:t>Laws vary between countries (e.g., banned in China but legal in US)</a:t>
                      </a:r>
                      <a:endParaRPr lang="en-US" sz="23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24380" marR="18509" marT="35537" marB="266528"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409596904"/>
                  </a:ext>
                </a:extLst>
              </a:tr>
              <a:tr h="737147">
                <a:tc>
                  <a:txBody>
                    <a:bodyPr/>
                    <a:lstStyle/>
                    <a:p>
                      <a:pPr marL="0" marR="0">
                        <a:lnSpc>
                          <a:spcPct val="107000"/>
                        </a:lnSpc>
                        <a:spcAft>
                          <a:spcPts val="800"/>
                        </a:spcAft>
                        <a:buNone/>
                      </a:pPr>
                      <a:r>
                        <a:rPr lang="en-US" sz="2300" b="1" kern="100" cap="none" spc="0">
                          <a:solidFill>
                            <a:schemeClr val="tx1"/>
                          </a:solidFill>
                          <a:effectLst/>
                        </a:rPr>
                        <a:t>Over-censorship</a:t>
                      </a:r>
                      <a:endParaRPr lang="en-US" sz="23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24380" marR="18509" marT="35537" marB="266528"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lnSpc>
                          <a:spcPct val="107000"/>
                        </a:lnSpc>
                        <a:spcAft>
                          <a:spcPts val="800"/>
                        </a:spcAft>
                        <a:buNone/>
                      </a:pPr>
                      <a:r>
                        <a:rPr lang="en-US" sz="2300" kern="100" cap="none" spc="0" dirty="0">
                          <a:solidFill>
                            <a:schemeClr val="tx1"/>
                          </a:solidFill>
                          <a:effectLst/>
                        </a:rPr>
                        <a:t>Can silence dissent or criticism</a:t>
                      </a:r>
                      <a:endParaRPr lang="en-US" sz="23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24380" marR="18509" marT="35537" marB="266528"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4147940375"/>
                  </a:ext>
                </a:extLst>
              </a:tr>
              <a:tr h="737147">
                <a:tc>
                  <a:txBody>
                    <a:bodyPr/>
                    <a:lstStyle/>
                    <a:p>
                      <a:pPr marL="0" marR="0">
                        <a:lnSpc>
                          <a:spcPct val="107000"/>
                        </a:lnSpc>
                        <a:spcAft>
                          <a:spcPts val="800"/>
                        </a:spcAft>
                        <a:buNone/>
                      </a:pPr>
                      <a:r>
                        <a:rPr lang="en-US" sz="2300" b="1" kern="100" cap="none" spc="0">
                          <a:solidFill>
                            <a:schemeClr val="tx1"/>
                          </a:solidFill>
                          <a:effectLst/>
                        </a:rPr>
                        <a:t>Algorithmic moderation</a:t>
                      </a:r>
                      <a:endParaRPr lang="en-US" sz="23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24380" marR="18509" marT="35537" marB="266528"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Aft>
                          <a:spcPts val="800"/>
                        </a:spcAft>
                        <a:buNone/>
                      </a:pPr>
                      <a:r>
                        <a:rPr lang="en-US" sz="2300" kern="100" cap="none" spc="0" dirty="0">
                          <a:solidFill>
                            <a:schemeClr val="tx1"/>
                          </a:solidFill>
                          <a:effectLst/>
                        </a:rPr>
                        <a:t>Automated systems may unfairly remove content</a:t>
                      </a:r>
                      <a:endParaRPr lang="en-US" sz="23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24380" marR="18509" marT="35537" marB="266528"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626941382"/>
                  </a:ext>
                </a:extLst>
              </a:tr>
            </a:tbl>
          </a:graphicData>
        </a:graphic>
      </p:graphicFrame>
    </p:spTree>
    <p:extLst>
      <p:ext uri="{BB962C8B-B14F-4D97-AF65-F5344CB8AC3E}">
        <p14:creationId xmlns:p14="http://schemas.microsoft.com/office/powerpoint/2010/main" val="12786555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8A7B11-03C5-602A-B01D-F8A15B82DE13}"/>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Example Cases</a:t>
            </a:r>
          </a:p>
        </p:txBody>
      </p:sp>
      <p:graphicFrame>
        <p:nvGraphicFramePr>
          <p:cNvPr id="24" name="Rectangle 1">
            <a:extLst>
              <a:ext uri="{FF2B5EF4-FFF2-40B4-BE49-F238E27FC236}">
                <a16:creationId xmlns:a16="http://schemas.microsoft.com/office/drawing/2014/main" id="{3E24ACA5-3E19-AE2B-B928-94A7BA54FE1F}"/>
              </a:ext>
            </a:extLst>
          </p:cNvPr>
          <p:cNvGraphicFramePr>
            <a:graphicFrameLocks noGrp="1"/>
          </p:cNvGraphicFramePr>
          <p:nvPr>
            <p:ph idx="1"/>
            <p:extLst>
              <p:ext uri="{D42A27DB-BD31-4B8C-83A1-F6EECF244321}">
                <p14:modId xmlns:p14="http://schemas.microsoft.com/office/powerpoint/2010/main" val="202485121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10745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D676371-4D1B-8D18-D8BB-B6E5420377FF}"/>
              </a:ext>
            </a:extLst>
          </p:cNvPr>
          <p:cNvSpPr>
            <a:spLocks noGrp="1"/>
          </p:cNvSpPr>
          <p:nvPr>
            <p:ph type="title"/>
          </p:nvPr>
        </p:nvSpPr>
        <p:spPr>
          <a:xfrm>
            <a:off x="3880430" y="583345"/>
            <a:ext cx="7160357" cy="4164820"/>
          </a:xfrm>
        </p:spPr>
        <p:txBody>
          <a:bodyPr vert="horz" lIns="91440" tIns="45720" rIns="91440" bIns="45720" rtlCol="0" anchor="t">
            <a:normAutofit/>
          </a:bodyPr>
          <a:lstStyle/>
          <a:p>
            <a:pPr algn="r"/>
            <a:r>
              <a:rPr lang="en-US" sz="7400" b="1" kern="1200" dirty="0">
                <a:solidFill>
                  <a:srgbClr val="FFFFFF"/>
                </a:solidFill>
                <a:latin typeface="+mj-lt"/>
                <a:ea typeface="+mj-ea"/>
                <a:cs typeface="+mj-cs"/>
              </a:rPr>
              <a:t>Jurisdiction and Cross-Border Issues</a:t>
            </a:r>
            <a:br>
              <a:rPr lang="en-US" sz="7400" kern="1200" dirty="0">
                <a:solidFill>
                  <a:srgbClr val="FFFFFF"/>
                </a:solidFill>
                <a:latin typeface="+mj-lt"/>
                <a:ea typeface="+mj-ea"/>
                <a:cs typeface="+mj-cs"/>
              </a:rPr>
            </a:br>
            <a:endParaRPr lang="en-US" sz="7400" kern="1200" dirty="0">
              <a:solidFill>
                <a:srgbClr val="FFFFFF"/>
              </a:solidFill>
              <a:latin typeface="+mj-lt"/>
              <a:ea typeface="+mj-ea"/>
              <a:cs typeface="+mj-cs"/>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429438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5DA96E-DBD5-FE85-FB95-2F44AEF91B8B}"/>
              </a:ext>
            </a:extLst>
          </p:cNvPr>
          <p:cNvSpPr>
            <a:spLocks noGrp="1"/>
          </p:cNvSpPr>
          <p:nvPr>
            <p:ph type="title"/>
          </p:nvPr>
        </p:nvSpPr>
        <p:spPr/>
        <p:txBody>
          <a:bodyPr/>
          <a:lstStyle/>
          <a:p>
            <a:r>
              <a:rPr lang="en-US" dirty="0"/>
              <a:t>What is Jurisdiction</a:t>
            </a:r>
          </a:p>
        </p:txBody>
      </p:sp>
      <p:sp>
        <p:nvSpPr>
          <p:cNvPr id="4" name="Content Placeholder 3">
            <a:extLst>
              <a:ext uri="{FF2B5EF4-FFF2-40B4-BE49-F238E27FC236}">
                <a16:creationId xmlns:a16="http://schemas.microsoft.com/office/drawing/2014/main" id="{8CD1678C-297A-3F68-C209-8CA2E61C05AE}"/>
              </a:ext>
            </a:extLst>
          </p:cNvPr>
          <p:cNvSpPr>
            <a:spLocks noGrp="1"/>
          </p:cNvSpPr>
          <p:nvPr>
            <p:ph idx="1"/>
          </p:nvPr>
        </p:nvSpPr>
        <p:spPr/>
        <p:txBody>
          <a:bodyPr>
            <a:normAutofit fontScale="92500" lnSpcReduction="20000"/>
          </a:bodyPr>
          <a:lstStyle/>
          <a:p>
            <a:pPr>
              <a:buNone/>
            </a:pPr>
            <a:r>
              <a:rPr lang="en-US" dirty="0"/>
              <a:t>Jurisdiction refers to the </a:t>
            </a:r>
            <a:r>
              <a:rPr lang="en-US" b="1" dirty="0"/>
              <a:t>legal authority of a court or government</a:t>
            </a:r>
            <a:r>
              <a:rPr lang="en-US" dirty="0"/>
              <a:t> to hear and decide cases.</a:t>
            </a:r>
          </a:p>
          <a:p>
            <a:pPr>
              <a:buNone/>
            </a:pPr>
            <a:r>
              <a:rPr lang="en-US" dirty="0"/>
              <a:t>In the physical world, jurisdiction is based on </a:t>
            </a:r>
            <a:r>
              <a:rPr lang="en-US" b="1" dirty="0"/>
              <a:t>geography</a:t>
            </a:r>
            <a:r>
              <a:rPr lang="en-US" dirty="0"/>
              <a:t>:</a:t>
            </a:r>
          </a:p>
          <a:p>
            <a:pPr lvl="1"/>
            <a:r>
              <a:rPr lang="en-US" dirty="0"/>
              <a:t>Where the crime occurred</a:t>
            </a:r>
          </a:p>
          <a:p>
            <a:pPr lvl="1"/>
            <a:r>
              <a:rPr lang="en-US" dirty="0"/>
              <a:t>Where the parties are located</a:t>
            </a:r>
          </a:p>
          <a:p>
            <a:r>
              <a:rPr lang="en-US" dirty="0"/>
              <a:t>However, in the </a:t>
            </a:r>
            <a:r>
              <a:rPr lang="en-US" b="1" dirty="0"/>
              <a:t>digital world</a:t>
            </a:r>
            <a:r>
              <a:rPr lang="en-US" dirty="0"/>
              <a:t>, jurisdiction becomes complex due to the </a:t>
            </a:r>
            <a:r>
              <a:rPr lang="en-US" b="1" dirty="0"/>
              <a:t>borderless nature of the internet</a:t>
            </a:r>
            <a:r>
              <a:rPr lang="en-US" dirty="0"/>
              <a:t>.</a:t>
            </a:r>
          </a:p>
          <a:p>
            <a:r>
              <a:rPr lang="en-US" dirty="0"/>
              <a:t>Jurisdiction in cyber law refers to a court’s authority to hear and decide cases involving online conduct.</a:t>
            </a:r>
          </a:p>
          <a:p>
            <a:r>
              <a:rPr lang="en-US" dirty="0"/>
              <a:t>In cyberspace, where activities cross multiple national boundaries instantly, traditional notions of </a:t>
            </a:r>
            <a:r>
              <a:rPr lang="en-US" b="1" dirty="0"/>
              <a:t>territorial jurisdiction</a:t>
            </a:r>
            <a:r>
              <a:rPr lang="en-US" dirty="0"/>
              <a:t> are challenged. This creates </a:t>
            </a:r>
            <a:r>
              <a:rPr lang="en-US" b="1" dirty="0"/>
              <a:t>cross-border legal conflicts</a:t>
            </a:r>
            <a:r>
              <a:rPr lang="en-US" dirty="0"/>
              <a:t> and enforcement difficulties.</a:t>
            </a:r>
          </a:p>
          <a:p>
            <a:endParaRPr lang="en-US" dirty="0"/>
          </a:p>
          <a:p>
            <a:endParaRPr lang="en-US" dirty="0"/>
          </a:p>
        </p:txBody>
      </p:sp>
    </p:spTree>
    <p:extLst>
      <p:ext uri="{BB962C8B-B14F-4D97-AF65-F5344CB8AC3E}">
        <p14:creationId xmlns:p14="http://schemas.microsoft.com/office/powerpoint/2010/main" val="5349961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D4539-1DB8-749D-F1CA-14A734C97C17}"/>
              </a:ext>
            </a:extLst>
          </p:cNvPr>
          <p:cNvSpPr>
            <a:spLocks noGrp="1"/>
          </p:cNvSpPr>
          <p:nvPr>
            <p:ph type="title"/>
          </p:nvPr>
        </p:nvSpPr>
        <p:spPr/>
        <p:txBody>
          <a:bodyPr/>
          <a:lstStyle/>
          <a:p>
            <a:r>
              <a:rPr lang="en-US" dirty="0"/>
              <a:t>Types of Jurisdiction</a:t>
            </a:r>
          </a:p>
        </p:txBody>
      </p:sp>
      <p:sp>
        <p:nvSpPr>
          <p:cNvPr id="3" name="Content Placeholder 2">
            <a:extLst>
              <a:ext uri="{FF2B5EF4-FFF2-40B4-BE49-F238E27FC236}">
                <a16:creationId xmlns:a16="http://schemas.microsoft.com/office/drawing/2014/main" id="{61AFDEDB-C1DB-AF88-F725-5729D2D4B118}"/>
              </a:ext>
            </a:extLst>
          </p:cNvPr>
          <p:cNvSpPr>
            <a:spLocks noGrp="1"/>
          </p:cNvSpPr>
          <p:nvPr>
            <p:ph idx="1"/>
          </p:nvPr>
        </p:nvSpPr>
        <p:spPr/>
        <p:txBody>
          <a:bodyPr>
            <a:normAutofit lnSpcReduction="10000"/>
          </a:bodyPr>
          <a:lstStyle/>
          <a:p>
            <a:pPr marL="514350" indent="-514350">
              <a:buFont typeface="+mj-lt"/>
              <a:buAutoNum type="arabicPeriod"/>
            </a:pPr>
            <a:r>
              <a:rPr lang="en-US" b="1" dirty="0"/>
              <a:t>Personal Jurisdiction:</a:t>
            </a:r>
            <a:r>
              <a:rPr lang="en-US" dirty="0"/>
              <a:t> Authority over the individuals or entities involved.</a:t>
            </a:r>
          </a:p>
          <a:p>
            <a:pPr marL="514350" indent="-514350">
              <a:buFont typeface="+mj-lt"/>
              <a:buAutoNum type="arabicPeriod"/>
            </a:pPr>
            <a:r>
              <a:rPr lang="en-US" b="1" dirty="0"/>
              <a:t>Subject Matter Jurisdiction:</a:t>
            </a:r>
            <a:r>
              <a:rPr lang="en-US" dirty="0"/>
              <a:t> Authority over the type of legal issue (e.g., cybercrime, data theft).</a:t>
            </a:r>
          </a:p>
          <a:p>
            <a:pPr marL="514350" indent="-514350">
              <a:buFont typeface="+mj-lt"/>
              <a:buAutoNum type="arabicPeriod"/>
            </a:pPr>
            <a:r>
              <a:rPr lang="en-US" b="1" dirty="0"/>
              <a:t>Territorial Jurisdiction: </a:t>
            </a:r>
            <a:r>
              <a:rPr lang="en-US" dirty="0"/>
              <a:t>Based on where the crime or harm occurred.</a:t>
            </a:r>
          </a:p>
          <a:p>
            <a:pPr marL="514350" indent="-514350">
              <a:buFont typeface="+mj-lt"/>
              <a:buAutoNum type="arabicPeriod"/>
            </a:pPr>
            <a:r>
              <a:rPr lang="en-US" b="1" dirty="0"/>
              <a:t>Universal Jurisdiction</a:t>
            </a:r>
            <a:r>
              <a:rPr lang="en-US" dirty="0"/>
              <a:t> – For crimes so serious (e.g., genocide) that any state may prosecute.</a:t>
            </a:r>
          </a:p>
          <a:p>
            <a:r>
              <a:rPr lang="en-US" dirty="0"/>
              <a:t>In cyber law, jurisdiction becomes problematic when:</a:t>
            </a:r>
          </a:p>
          <a:p>
            <a:pPr lvl="1"/>
            <a:r>
              <a:rPr lang="en-US" dirty="0"/>
              <a:t>The </a:t>
            </a:r>
            <a:r>
              <a:rPr lang="en-US" b="1" dirty="0"/>
              <a:t>actor is in one country</a:t>
            </a:r>
            <a:r>
              <a:rPr lang="en-US" dirty="0"/>
              <a:t>, the </a:t>
            </a:r>
            <a:r>
              <a:rPr lang="en-US" b="1" dirty="0"/>
              <a:t>server in another</a:t>
            </a:r>
            <a:r>
              <a:rPr lang="en-US" dirty="0"/>
              <a:t>, and the </a:t>
            </a:r>
            <a:r>
              <a:rPr lang="en-US" b="1" dirty="0"/>
              <a:t>victim in a third</a:t>
            </a:r>
            <a:r>
              <a:rPr lang="en-US" dirty="0"/>
              <a:t>.</a:t>
            </a:r>
          </a:p>
          <a:p>
            <a:endParaRPr lang="en-US" dirty="0"/>
          </a:p>
        </p:txBody>
      </p:sp>
    </p:spTree>
    <p:extLst>
      <p:ext uri="{BB962C8B-B14F-4D97-AF65-F5344CB8AC3E}">
        <p14:creationId xmlns:p14="http://schemas.microsoft.com/office/powerpoint/2010/main" val="25838461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5C3D32-3B70-34ED-CD10-5EEF1DEE4065}"/>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Jurisdiction Challenges in Cyberspace</a:t>
            </a:r>
          </a:p>
        </p:txBody>
      </p:sp>
      <p:graphicFrame>
        <p:nvGraphicFramePr>
          <p:cNvPr id="4" name="Content Placeholder 3">
            <a:extLst>
              <a:ext uri="{FF2B5EF4-FFF2-40B4-BE49-F238E27FC236}">
                <a16:creationId xmlns:a16="http://schemas.microsoft.com/office/drawing/2014/main" id="{C6162F97-0120-AF1C-BAB9-6F1A0054C050}"/>
              </a:ext>
            </a:extLst>
          </p:cNvPr>
          <p:cNvGraphicFramePr>
            <a:graphicFrameLocks noGrp="1"/>
          </p:cNvGraphicFramePr>
          <p:nvPr>
            <p:ph idx="1"/>
            <p:extLst>
              <p:ext uri="{D42A27DB-BD31-4B8C-83A1-F6EECF244321}">
                <p14:modId xmlns:p14="http://schemas.microsoft.com/office/powerpoint/2010/main" val="945360170"/>
              </p:ext>
            </p:extLst>
          </p:nvPr>
        </p:nvGraphicFramePr>
        <p:xfrm>
          <a:off x="644056" y="2130724"/>
          <a:ext cx="10927830" cy="4156518"/>
        </p:xfrm>
        <a:graphic>
          <a:graphicData uri="http://schemas.openxmlformats.org/drawingml/2006/table">
            <a:tbl>
              <a:tblPr/>
              <a:tblGrid>
                <a:gridCol w="5158289">
                  <a:extLst>
                    <a:ext uri="{9D8B030D-6E8A-4147-A177-3AD203B41FA5}">
                      <a16:colId xmlns:a16="http://schemas.microsoft.com/office/drawing/2014/main" val="1161643269"/>
                    </a:ext>
                  </a:extLst>
                </a:gridCol>
                <a:gridCol w="5769541">
                  <a:extLst>
                    <a:ext uri="{9D8B030D-6E8A-4147-A177-3AD203B41FA5}">
                      <a16:colId xmlns:a16="http://schemas.microsoft.com/office/drawing/2014/main" val="2623840540"/>
                    </a:ext>
                  </a:extLst>
                </a:gridCol>
              </a:tblGrid>
              <a:tr h="537902">
                <a:tc>
                  <a:txBody>
                    <a:bodyPr/>
                    <a:lstStyle/>
                    <a:p>
                      <a:r>
                        <a:rPr lang="en-US" sz="2400" b="1" dirty="0"/>
                        <a:t>Challenge</a:t>
                      </a:r>
                    </a:p>
                  </a:txBody>
                  <a:tcPr anchor="ctr">
                    <a:lnL>
                      <a:noFill/>
                    </a:lnL>
                    <a:lnR>
                      <a:noFill/>
                    </a:lnR>
                    <a:lnT>
                      <a:noFill/>
                    </a:lnT>
                    <a:lnB>
                      <a:noFill/>
                    </a:lnB>
                    <a:noFill/>
                  </a:tcPr>
                </a:tc>
                <a:tc>
                  <a:txBody>
                    <a:bodyPr/>
                    <a:lstStyle/>
                    <a:p>
                      <a:r>
                        <a:rPr lang="en-US" sz="2400" b="1" dirty="0"/>
                        <a:t>Explanation</a:t>
                      </a:r>
                    </a:p>
                  </a:txBody>
                  <a:tcPr anchor="ctr">
                    <a:lnL>
                      <a:noFill/>
                    </a:lnL>
                    <a:lnR>
                      <a:noFill/>
                    </a:lnR>
                    <a:lnT>
                      <a:noFill/>
                    </a:lnT>
                    <a:lnB>
                      <a:noFill/>
                    </a:lnB>
                    <a:noFill/>
                  </a:tcPr>
                </a:tc>
                <a:extLst>
                  <a:ext uri="{0D108BD9-81ED-4DB2-BD59-A6C34878D82A}">
                    <a16:rowId xmlns:a16="http://schemas.microsoft.com/office/drawing/2014/main" val="2309290042"/>
                  </a:ext>
                </a:extLst>
              </a:tr>
              <a:tr h="904654">
                <a:tc>
                  <a:txBody>
                    <a:bodyPr/>
                    <a:lstStyle/>
                    <a:p>
                      <a:r>
                        <a:rPr lang="en-US" b="1"/>
                        <a:t>Anonymity</a:t>
                      </a:r>
                      <a:endParaRPr lang="en-US"/>
                    </a:p>
                  </a:txBody>
                  <a:tcPr anchor="ctr">
                    <a:lnL>
                      <a:noFill/>
                    </a:lnL>
                    <a:lnR>
                      <a:noFill/>
                    </a:lnR>
                    <a:lnT>
                      <a:noFill/>
                    </a:lnT>
                    <a:lnB>
                      <a:noFill/>
                    </a:lnB>
                    <a:noFill/>
                  </a:tcPr>
                </a:tc>
                <a:tc>
                  <a:txBody>
                    <a:bodyPr/>
                    <a:lstStyle/>
                    <a:p>
                      <a:r>
                        <a:rPr lang="en-US"/>
                        <a:t>Cybercriminals can mask their identity and location.</a:t>
                      </a:r>
                    </a:p>
                  </a:txBody>
                  <a:tcPr anchor="ctr">
                    <a:lnL>
                      <a:noFill/>
                    </a:lnL>
                    <a:lnR>
                      <a:noFill/>
                    </a:lnR>
                    <a:lnT>
                      <a:noFill/>
                    </a:lnT>
                    <a:lnB>
                      <a:noFill/>
                    </a:lnB>
                    <a:noFill/>
                  </a:tcPr>
                </a:tc>
                <a:extLst>
                  <a:ext uri="{0D108BD9-81ED-4DB2-BD59-A6C34878D82A}">
                    <a16:rowId xmlns:a16="http://schemas.microsoft.com/office/drawing/2014/main" val="77758602"/>
                  </a:ext>
                </a:extLst>
              </a:tr>
              <a:tr h="904654">
                <a:tc>
                  <a:txBody>
                    <a:bodyPr/>
                    <a:lstStyle/>
                    <a:p>
                      <a:r>
                        <a:rPr lang="en-US" b="1"/>
                        <a:t>Borderless nature of the Internet</a:t>
                      </a:r>
                      <a:endParaRPr lang="en-US"/>
                    </a:p>
                  </a:txBody>
                  <a:tcPr anchor="ctr">
                    <a:lnL>
                      <a:noFill/>
                    </a:lnL>
                    <a:lnR>
                      <a:noFill/>
                    </a:lnR>
                    <a:lnT>
                      <a:noFill/>
                    </a:lnT>
                    <a:lnB>
                      <a:noFill/>
                    </a:lnB>
                    <a:noFill/>
                  </a:tcPr>
                </a:tc>
                <a:tc>
                  <a:txBody>
                    <a:bodyPr/>
                    <a:lstStyle/>
                    <a:p>
                      <a:r>
                        <a:rPr lang="en-US"/>
                        <a:t>Activities occur simultaneously in multiple jurisdictions.</a:t>
                      </a:r>
                    </a:p>
                  </a:txBody>
                  <a:tcPr anchor="ctr">
                    <a:lnL>
                      <a:noFill/>
                    </a:lnL>
                    <a:lnR>
                      <a:noFill/>
                    </a:lnR>
                    <a:lnT>
                      <a:noFill/>
                    </a:lnT>
                    <a:lnB>
                      <a:noFill/>
                    </a:lnB>
                    <a:noFill/>
                  </a:tcPr>
                </a:tc>
                <a:extLst>
                  <a:ext uri="{0D108BD9-81ED-4DB2-BD59-A6C34878D82A}">
                    <a16:rowId xmlns:a16="http://schemas.microsoft.com/office/drawing/2014/main" val="645230013"/>
                  </a:ext>
                </a:extLst>
              </a:tr>
              <a:tr h="904654">
                <a:tc>
                  <a:txBody>
                    <a:bodyPr/>
                    <a:lstStyle/>
                    <a:p>
                      <a:r>
                        <a:rPr lang="en-US" b="1" dirty="0"/>
                        <a:t>Data localization</a:t>
                      </a:r>
                      <a:endParaRPr lang="en-US" dirty="0"/>
                    </a:p>
                  </a:txBody>
                  <a:tcPr anchor="ctr">
                    <a:lnL>
                      <a:noFill/>
                    </a:lnL>
                    <a:lnR>
                      <a:noFill/>
                    </a:lnR>
                    <a:lnT>
                      <a:noFill/>
                    </a:lnT>
                    <a:lnB>
                      <a:noFill/>
                    </a:lnB>
                    <a:noFill/>
                  </a:tcPr>
                </a:tc>
                <a:tc>
                  <a:txBody>
                    <a:bodyPr/>
                    <a:lstStyle/>
                    <a:p>
                      <a:r>
                        <a:rPr lang="en-US"/>
                        <a:t>Cloud services store data in global data centers.</a:t>
                      </a:r>
                    </a:p>
                  </a:txBody>
                  <a:tcPr anchor="ctr">
                    <a:lnL>
                      <a:noFill/>
                    </a:lnL>
                    <a:lnR>
                      <a:noFill/>
                    </a:lnR>
                    <a:lnT>
                      <a:noFill/>
                    </a:lnT>
                    <a:lnB>
                      <a:noFill/>
                    </a:lnB>
                    <a:noFill/>
                  </a:tcPr>
                </a:tc>
                <a:extLst>
                  <a:ext uri="{0D108BD9-81ED-4DB2-BD59-A6C34878D82A}">
                    <a16:rowId xmlns:a16="http://schemas.microsoft.com/office/drawing/2014/main" val="3611558845"/>
                  </a:ext>
                </a:extLst>
              </a:tr>
              <a:tr h="904654">
                <a:tc>
                  <a:txBody>
                    <a:bodyPr/>
                    <a:lstStyle/>
                    <a:p>
                      <a:r>
                        <a:rPr lang="en-US" b="1"/>
                        <a:t>Conflict of laws</a:t>
                      </a:r>
                      <a:endParaRPr lang="en-US"/>
                    </a:p>
                  </a:txBody>
                  <a:tcPr anchor="ctr">
                    <a:lnL>
                      <a:noFill/>
                    </a:lnL>
                    <a:lnR>
                      <a:noFill/>
                    </a:lnR>
                    <a:lnT>
                      <a:noFill/>
                    </a:lnT>
                    <a:lnB>
                      <a:noFill/>
                    </a:lnB>
                    <a:noFill/>
                  </a:tcPr>
                </a:tc>
                <a:tc>
                  <a:txBody>
                    <a:bodyPr/>
                    <a:lstStyle/>
                    <a:p>
                      <a:r>
                        <a:rPr lang="en-US" dirty="0"/>
                        <a:t>Different countries may have contradictory cyber laws.</a:t>
                      </a:r>
                    </a:p>
                  </a:txBody>
                  <a:tcPr anchor="ctr">
                    <a:lnL>
                      <a:noFill/>
                    </a:lnL>
                    <a:lnR>
                      <a:noFill/>
                    </a:lnR>
                    <a:lnT>
                      <a:noFill/>
                    </a:lnT>
                    <a:lnB>
                      <a:noFill/>
                    </a:lnB>
                    <a:noFill/>
                  </a:tcPr>
                </a:tc>
                <a:extLst>
                  <a:ext uri="{0D108BD9-81ED-4DB2-BD59-A6C34878D82A}">
                    <a16:rowId xmlns:a16="http://schemas.microsoft.com/office/drawing/2014/main" val="2068203812"/>
                  </a:ext>
                </a:extLst>
              </a:tr>
            </a:tbl>
          </a:graphicData>
        </a:graphic>
      </p:graphicFrame>
    </p:spTree>
    <p:extLst>
      <p:ext uri="{BB962C8B-B14F-4D97-AF65-F5344CB8AC3E}">
        <p14:creationId xmlns:p14="http://schemas.microsoft.com/office/powerpoint/2010/main" val="6341643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16B7-C3C3-2175-7B16-E5B774341388}"/>
              </a:ext>
            </a:extLst>
          </p:cNvPr>
          <p:cNvSpPr>
            <a:spLocks noGrp="1"/>
          </p:cNvSpPr>
          <p:nvPr>
            <p:ph type="title"/>
          </p:nvPr>
        </p:nvSpPr>
        <p:spPr/>
        <p:txBody>
          <a:bodyPr/>
          <a:lstStyle/>
          <a:p>
            <a:r>
              <a:rPr lang="en-US" dirty="0"/>
              <a:t>Principles of Jurisdiction in Cyberspace</a:t>
            </a:r>
          </a:p>
        </p:txBody>
      </p:sp>
      <p:sp>
        <p:nvSpPr>
          <p:cNvPr id="3" name="Content Placeholder 2">
            <a:extLst>
              <a:ext uri="{FF2B5EF4-FFF2-40B4-BE49-F238E27FC236}">
                <a16:creationId xmlns:a16="http://schemas.microsoft.com/office/drawing/2014/main" id="{B943806B-4BDB-FA80-13DC-CFCE26356E1A}"/>
              </a:ext>
            </a:extLst>
          </p:cNvPr>
          <p:cNvSpPr>
            <a:spLocks noGrp="1"/>
          </p:cNvSpPr>
          <p:nvPr>
            <p:ph idx="1"/>
          </p:nvPr>
        </p:nvSpPr>
        <p:spPr/>
        <p:txBody>
          <a:bodyPr>
            <a:normAutofit fontScale="85000" lnSpcReduction="10000"/>
          </a:bodyPr>
          <a:lstStyle/>
          <a:p>
            <a:r>
              <a:rPr lang="en-US" dirty="0"/>
              <a:t>The </a:t>
            </a:r>
            <a:r>
              <a:rPr lang="en-US" b="1" dirty="0"/>
              <a:t>principles of jurisdiction in cyberspace</a:t>
            </a:r>
            <a:r>
              <a:rPr lang="en-US" dirty="0"/>
              <a:t> are like the legal compass that helps courts decide </a:t>
            </a:r>
            <a:r>
              <a:rPr lang="en-US" i="1" dirty="0"/>
              <a:t>who</a:t>
            </a:r>
            <a:r>
              <a:rPr lang="en-US" dirty="0"/>
              <a:t> has the authority to deal with online activities—especially when those activities cross national borders.</a:t>
            </a:r>
          </a:p>
          <a:p>
            <a:pPr marL="0" indent="0">
              <a:buNone/>
            </a:pPr>
            <a:r>
              <a:rPr lang="en-US" dirty="0"/>
              <a:t>The main principles are:</a:t>
            </a:r>
          </a:p>
          <a:p>
            <a:pPr lvl="1"/>
            <a:r>
              <a:rPr lang="en-US" b="1" dirty="0"/>
              <a:t>Territorial Principle</a:t>
            </a:r>
            <a:br>
              <a:rPr lang="en-US" dirty="0"/>
            </a:br>
            <a:r>
              <a:rPr lang="en-US" dirty="0"/>
              <a:t>A country can claim jurisdiction if the cyber activity happened </a:t>
            </a:r>
            <a:r>
              <a:rPr lang="en-US" i="1" dirty="0"/>
              <a:t>within its borders</a:t>
            </a:r>
            <a:r>
              <a:rPr lang="en-US" dirty="0"/>
              <a:t>. For example, if a hacker operates from Dhaka, Bangladesh, Bangladeshi courts may have jurisdiction.</a:t>
            </a:r>
          </a:p>
          <a:p>
            <a:pPr lvl="1"/>
            <a:r>
              <a:rPr lang="en-US" b="1" dirty="0"/>
              <a:t>Effects Principle</a:t>
            </a:r>
            <a:br>
              <a:rPr lang="en-US" dirty="0"/>
            </a:br>
            <a:r>
              <a:rPr lang="en-US" dirty="0"/>
              <a:t>Even if the act happened elsewhere, if it </a:t>
            </a:r>
            <a:r>
              <a:rPr lang="en-US" i="1" dirty="0"/>
              <a:t>caused harm</a:t>
            </a:r>
            <a:r>
              <a:rPr lang="en-US" dirty="0"/>
              <a:t> in a country (like a data breach affecting users in Japan), that country can claim jurisdiction.</a:t>
            </a:r>
          </a:p>
          <a:p>
            <a:pPr lvl="1"/>
            <a:r>
              <a:rPr lang="en-US" b="1" dirty="0"/>
              <a:t>Nationality Principle</a:t>
            </a:r>
            <a:br>
              <a:rPr lang="en-US" dirty="0"/>
            </a:br>
            <a:r>
              <a:rPr lang="en-US" dirty="0"/>
              <a:t>A country can assert authority over its </a:t>
            </a:r>
            <a:r>
              <a:rPr lang="en-US" i="1" dirty="0"/>
              <a:t>citizens</a:t>
            </a:r>
            <a:r>
              <a:rPr lang="en-US" dirty="0"/>
              <a:t>, no matter where they are in the world. So if a Bangladeshi citizen commits cyber fraud while abroad, Bangladesh might still have jurisdiction.  </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42854514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F70A-CE59-D4EF-0A9D-BB7CCC138C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80764D-4FA0-4653-525E-C4E05C438023}"/>
              </a:ext>
            </a:extLst>
          </p:cNvPr>
          <p:cNvSpPr>
            <a:spLocks noGrp="1"/>
          </p:cNvSpPr>
          <p:nvPr>
            <p:ph idx="1"/>
          </p:nvPr>
        </p:nvSpPr>
        <p:spPr/>
        <p:txBody>
          <a:bodyPr/>
          <a:lstStyle/>
          <a:p>
            <a:pPr marL="457200" lvl="1" indent="0">
              <a:buNone/>
            </a:pPr>
            <a:r>
              <a:rPr lang="en-US" b="1" dirty="0"/>
              <a:t>4. Protective Principle</a:t>
            </a:r>
          </a:p>
          <a:p>
            <a:pPr lvl="1"/>
            <a:r>
              <a:rPr lang="en-US" dirty="0"/>
              <a:t>If an online act threatens a country’s national security or core interests, it can claim jurisdiction—even if the act happened outside its borders.</a:t>
            </a:r>
          </a:p>
          <a:p>
            <a:pPr marL="457200" lvl="1" indent="0">
              <a:buNone/>
            </a:pPr>
            <a:r>
              <a:rPr lang="en-US" b="1" dirty="0"/>
              <a:t>5. Universality Principle</a:t>
            </a:r>
          </a:p>
          <a:p>
            <a:pPr lvl="1"/>
            <a:r>
              <a:rPr lang="en-US" dirty="0"/>
              <a:t>For serious global crimes like cyberterrorism or child exploitation, any country can take action, regardless of where the crime occurred or who committed it.</a:t>
            </a:r>
          </a:p>
          <a:p>
            <a:r>
              <a:rPr lang="en-US" dirty="0"/>
              <a:t>These principles help courts and governments navigate the legal fog of the internet, where actions in one country can ripple across the globe in seconds.</a:t>
            </a:r>
          </a:p>
        </p:txBody>
      </p:sp>
    </p:spTree>
    <p:extLst>
      <p:ext uri="{BB962C8B-B14F-4D97-AF65-F5344CB8AC3E}">
        <p14:creationId xmlns:p14="http://schemas.microsoft.com/office/powerpoint/2010/main" val="7815000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9AF91-D6CF-0326-18C9-4CA0089F3B6C}"/>
              </a:ext>
            </a:extLst>
          </p:cNvPr>
          <p:cNvSpPr>
            <a:spLocks noGrp="1"/>
          </p:cNvSpPr>
          <p:nvPr>
            <p:ph type="title"/>
          </p:nvPr>
        </p:nvSpPr>
        <p:spPr/>
        <p:txBody>
          <a:bodyPr/>
          <a:lstStyle/>
          <a:p>
            <a:r>
              <a:rPr lang="en-US" dirty="0"/>
              <a:t>Cross Border Enforcement Issues</a:t>
            </a:r>
          </a:p>
        </p:txBody>
      </p:sp>
      <p:sp>
        <p:nvSpPr>
          <p:cNvPr id="3" name="Content Placeholder 2">
            <a:extLst>
              <a:ext uri="{FF2B5EF4-FFF2-40B4-BE49-F238E27FC236}">
                <a16:creationId xmlns:a16="http://schemas.microsoft.com/office/drawing/2014/main" id="{F16DF800-1E3F-EDBF-9A45-009E87ABDA83}"/>
              </a:ext>
            </a:extLst>
          </p:cNvPr>
          <p:cNvSpPr>
            <a:spLocks noGrp="1"/>
          </p:cNvSpPr>
          <p:nvPr>
            <p:ph idx="1"/>
          </p:nvPr>
        </p:nvSpPr>
        <p:spPr/>
        <p:txBody>
          <a:bodyPr>
            <a:normAutofit lnSpcReduction="10000"/>
          </a:bodyPr>
          <a:lstStyle/>
          <a:p>
            <a:r>
              <a:rPr lang="en-US"/>
              <a:t>Cross-border </a:t>
            </a:r>
            <a:r>
              <a:rPr lang="en-US" dirty="0"/>
              <a:t>enforcement issues refer to the legal and practical difficulties that arise when a cybercrime or digital dispute involves more than one country — making it hard to investigate, prosecute, or enforce laws across national boundaries</a:t>
            </a:r>
          </a:p>
          <a:p>
            <a:r>
              <a:rPr lang="en-US" b="1" dirty="0">
                <a:solidFill>
                  <a:srgbClr val="FF0000"/>
                </a:solidFill>
              </a:rPr>
              <a:t>Why are these cross-border issues arises:</a:t>
            </a:r>
          </a:p>
          <a:p>
            <a:pPr lvl="1"/>
            <a:r>
              <a:rPr lang="en-US" dirty="0"/>
              <a:t>The </a:t>
            </a:r>
            <a:r>
              <a:rPr lang="en-US" b="1" dirty="0"/>
              <a:t>internet is global</a:t>
            </a:r>
            <a:r>
              <a:rPr lang="en-US" dirty="0"/>
              <a:t>, but </a:t>
            </a:r>
            <a:r>
              <a:rPr lang="en-US" b="1" dirty="0"/>
              <a:t>laws are national</a:t>
            </a:r>
            <a:r>
              <a:rPr lang="en-US" dirty="0"/>
              <a:t>. So when:</a:t>
            </a:r>
          </a:p>
          <a:p>
            <a:pPr lvl="1"/>
            <a:r>
              <a:rPr lang="en-US" dirty="0"/>
              <a:t>A hacker in </a:t>
            </a:r>
            <a:r>
              <a:rPr lang="en-US" b="1" dirty="0"/>
              <a:t>Country A</a:t>
            </a:r>
            <a:r>
              <a:rPr lang="en-US" dirty="0"/>
              <a:t> attacks a server in </a:t>
            </a:r>
            <a:r>
              <a:rPr lang="en-US" b="1" dirty="0"/>
              <a:t>Country B</a:t>
            </a:r>
            <a:r>
              <a:rPr lang="en-US" dirty="0"/>
              <a:t> affecting a user in </a:t>
            </a:r>
            <a:r>
              <a:rPr lang="en-US" b="1" dirty="0"/>
              <a:t>Country C</a:t>
            </a:r>
            <a:r>
              <a:rPr lang="en-US" dirty="0"/>
              <a:t>,</a:t>
            </a:r>
          </a:p>
          <a:p>
            <a:pPr lvl="1"/>
            <a:r>
              <a:rPr lang="en-US" b="1" dirty="0"/>
              <a:t>Which country has legal authority (jurisdiction)?</a:t>
            </a:r>
            <a:endParaRPr lang="en-US" dirty="0"/>
          </a:p>
          <a:p>
            <a:pPr lvl="1"/>
            <a:r>
              <a:rPr lang="en-US" dirty="0"/>
              <a:t>And </a:t>
            </a:r>
            <a:r>
              <a:rPr lang="en-US" b="1" dirty="0"/>
              <a:t>how do they cooperate</a:t>
            </a:r>
            <a:r>
              <a:rPr lang="en-US" dirty="0"/>
              <a:t> to investigate or punish the attacker?</a:t>
            </a:r>
          </a:p>
          <a:p>
            <a:pPr lvl="1"/>
            <a:r>
              <a:rPr lang="en-US" dirty="0"/>
              <a:t>That’s where cross-border enforcement issues come in.</a:t>
            </a:r>
          </a:p>
          <a:p>
            <a:endParaRPr lang="en-US" dirty="0"/>
          </a:p>
        </p:txBody>
      </p:sp>
    </p:spTree>
    <p:extLst>
      <p:ext uri="{BB962C8B-B14F-4D97-AF65-F5344CB8AC3E}">
        <p14:creationId xmlns:p14="http://schemas.microsoft.com/office/powerpoint/2010/main" val="2618137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7A4AFE-0856-BF6E-5FC0-FFE183C54343}"/>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Overview</a:t>
            </a:r>
          </a:p>
        </p:txBody>
      </p:sp>
      <p:sp>
        <p:nvSpPr>
          <p:cNvPr id="3" name="Content Placeholder 2">
            <a:extLst>
              <a:ext uri="{FF2B5EF4-FFF2-40B4-BE49-F238E27FC236}">
                <a16:creationId xmlns:a16="http://schemas.microsoft.com/office/drawing/2014/main" id="{2C3AC935-390B-3EB7-73E1-6E5F743C2160}"/>
              </a:ext>
            </a:extLst>
          </p:cNvPr>
          <p:cNvSpPr>
            <a:spLocks noGrp="1"/>
          </p:cNvSpPr>
          <p:nvPr>
            <p:ph idx="1"/>
          </p:nvPr>
        </p:nvSpPr>
        <p:spPr>
          <a:xfrm>
            <a:off x="1371599" y="2318197"/>
            <a:ext cx="9724031" cy="3683358"/>
          </a:xfrm>
        </p:spPr>
        <p:txBody>
          <a:bodyPr anchor="ctr">
            <a:normAutofit/>
          </a:bodyPr>
          <a:lstStyle/>
          <a:p>
            <a:r>
              <a:rPr lang="en-US" sz="2000" dirty="0"/>
              <a:t>Data protection and privacy are interconnected concepts focused on safeguarding personal and sensitive information from misuse, unauthorized access, and exploitation. </a:t>
            </a:r>
          </a:p>
          <a:p>
            <a:r>
              <a:rPr lang="en-US" sz="2000" b="1" dirty="0"/>
              <a:t>Data Protection:</a:t>
            </a:r>
          </a:p>
          <a:p>
            <a:pPr lvl="1"/>
            <a:r>
              <a:rPr lang="en-US" sz="2000" dirty="0"/>
              <a:t>It refers to the legal and technical measures implemented to ensure that personal and organizational data is stored, processed, and transmitted securely.</a:t>
            </a:r>
          </a:p>
          <a:p>
            <a:pPr lvl="1"/>
            <a:r>
              <a:rPr lang="en-US" sz="2000" dirty="0"/>
              <a:t>It focuses on preventing unauthorized access, data breaches, and cyberattacks.</a:t>
            </a:r>
          </a:p>
          <a:p>
            <a:pPr lvl="1"/>
            <a:r>
              <a:rPr lang="en-US" sz="2000" dirty="0"/>
              <a:t>Examples include encryption, firewalls, backups, and secure storage systems.</a:t>
            </a:r>
          </a:p>
          <a:p>
            <a:pPr lvl="1"/>
            <a:r>
              <a:rPr lang="en-US" sz="2000" dirty="0"/>
              <a:t>It often governed by regulations like GDPR (General Data Protection Regulation) or CCPA (California Consumer Privacy Act).</a:t>
            </a:r>
          </a:p>
        </p:txBody>
      </p:sp>
    </p:spTree>
    <p:extLst>
      <p:ext uri="{BB962C8B-B14F-4D97-AF65-F5344CB8AC3E}">
        <p14:creationId xmlns:p14="http://schemas.microsoft.com/office/powerpoint/2010/main" val="16727362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E9990-6A35-1C3F-0FD0-8A4C751E28A3}"/>
              </a:ext>
            </a:extLst>
          </p:cNvPr>
          <p:cNvSpPr>
            <a:spLocks noGrp="1"/>
          </p:cNvSpPr>
          <p:nvPr>
            <p:ph type="title"/>
          </p:nvPr>
        </p:nvSpPr>
        <p:spPr>
          <a:xfrm>
            <a:off x="1378743" y="731731"/>
            <a:ext cx="9444037" cy="954194"/>
          </a:xfrm>
        </p:spPr>
        <p:txBody>
          <a:bodyPr anchor="t">
            <a:normAutofit/>
          </a:bodyPr>
          <a:lstStyle/>
          <a:p>
            <a:pPr algn="ctr"/>
            <a:r>
              <a:rPr lang="en-US" sz="3200"/>
              <a:t>Example of Cross-Border Enforcement Challeneges</a:t>
            </a:r>
          </a:p>
        </p:txBody>
      </p:sp>
      <p:graphicFrame>
        <p:nvGraphicFramePr>
          <p:cNvPr id="4" name="Content Placeholder 3">
            <a:extLst>
              <a:ext uri="{FF2B5EF4-FFF2-40B4-BE49-F238E27FC236}">
                <a16:creationId xmlns:a16="http://schemas.microsoft.com/office/drawing/2014/main" id="{72304921-153A-CBDB-A549-4DFFBA0C8802}"/>
              </a:ext>
            </a:extLst>
          </p:cNvPr>
          <p:cNvGraphicFramePr>
            <a:graphicFrameLocks noGrp="1"/>
          </p:cNvGraphicFramePr>
          <p:nvPr>
            <p:ph idx="1"/>
            <p:extLst>
              <p:ext uri="{D42A27DB-BD31-4B8C-83A1-F6EECF244321}">
                <p14:modId xmlns:p14="http://schemas.microsoft.com/office/powerpoint/2010/main" val="518278381"/>
              </p:ext>
            </p:extLst>
          </p:nvPr>
        </p:nvGraphicFramePr>
        <p:xfrm>
          <a:off x="1266251" y="2005046"/>
          <a:ext cx="9684048" cy="4877748"/>
        </p:xfrm>
        <a:graphic>
          <a:graphicData uri="http://schemas.openxmlformats.org/drawingml/2006/table">
            <a:tbl>
              <a:tblPr>
                <a:noFill/>
              </a:tblPr>
              <a:tblGrid>
                <a:gridCol w="4531117">
                  <a:extLst>
                    <a:ext uri="{9D8B030D-6E8A-4147-A177-3AD203B41FA5}">
                      <a16:colId xmlns:a16="http://schemas.microsoft.com/office/drawing/2014/main" val="1688391006"/>
                    </a:ext>
                  </a:extLst>
                </a:gridCol>
                <a:gridCol w="5152931">
                  <a:extLst>
                    <a:ext uri="{9D8B030D-6E8A-4147-A177-3AD203B41FA5}">
                      <a16:colId xmlns:a16="http://schemas.microsoft.com/office/drawing/2014/main" val="340464295"/>
                    </a:ext>
                  </a:extLst>
                </a:gridCol>
              </a:tblGrid>
              <a:tr h="411236">
                <a:tc>
                  <a:txBody>
                    <a:bodyPr/>
                    <a:lstStyle/>
                    <a:p>
                      <a:r>
                        <a:rPr lang="en-US" sz="2400" b="1" dirty="0">
                          <a:solidFill>
                            <a:schemeClr val="tx1">
                              <a:lumMod val="85000"/>
                              <a:lumOff val="15000"/>
                            </a:schemeClr>
                          </a:solidFill>
                        </a:rPr>
                        <a:t>Problem</a:t>
                      </a:r>
                    </a:p>
                  </a:txBody>
                  <a:tcPr marL="169465" marR="101679" marT="101679" marB="101679" anchor="ctr">
                    <a:lnL w="12700" cmpd="sng">
                      <a:noFill/>
                      <a:prstDash val="solid"/>
                    </a:lnL>
                    <a:lnR w="38100" cap="flat" cmpd="sng" algn="ctr">
                      <a:solidFill>
                        <a:srgbClr val="FFFFFF"/>
                      </a:solidFill>
                      <a:prstDash val="solid"/>
                    </a:lnR>
                    <a:lnT w="12700" cmpd="sng">
                      <a:noFill/>
                      <a:prstDash val="solid"/>
                    </a:lnT>
                    <a:lnB w="38100" cap="flat" cmpd="sng" algn="ctr">
                      <a:solidFill>
                        <a:srgbClr val="FFFFFF"/>
                      </a:solidFill>
                      <a:prstDash val="solid"/>
                    </a:lnB>
                    <a:solidFill>
                      <a:srgbClr val="878E8B">
                        <a:alpha val="30196"/>
                      </a:srgbClr>
                    </a:solidFill>
                  </a:tcPr>
                </a:tc>
                <a:tc>
                  <a:txBody>
                    <a:bodyPr/>
                    <a:lstStyle/>
                    <a:p>
                      <a:r>
                        <a:rPr lang="en-US" sz="2400" b="1" dirty="0">
                          <a:solidFill>
                            <a:schemeClr val="tx1">
                              <a:lumMod val="85000"/>
                              <a:lumOff val="15000"/>
                            </a:schemeClr>
                          </a:solidFill>
                        </a:rPr>
                        <a:t>Explanation</a:t>
                      </a:r>
                    </a:p>
                  </a:txBody>
                  <a:tcPr marL="169465" marR="101679" marT="101679" marB="101679" anchor="ctr">
                    <a:lnL w="38100" cap="flat" cmpd="sng" algn="ctr">
                      <a:solidFill>
                        <a:srgbClr val="FFFFFF"/>
                      </a:solidFill>
                      <a:prstDash val="solid"/>
                    </a:lnL>
                    <a:lnR w="12700" cmpd="sng">
                      <a:noFill/>
                      <a:prstDash val="solid"/>
                    </a:lnR>
                    <a:lnT w="12700" cmpd="sng">
                      <a:no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255305614"/>
                  </a:ext>
                </a:extLst>
              </a:tr>
              <a:tr h="411236">
                <a:tc>
                  <a:txBody>
                    <a:bodyPr/>
                    <a:lstStyle/>
                    <a:p>
                      <a:r>
                        <a:rPr lang="en-US" sz="1800" b="1" dirty="0">
                          <a:solidFill>
                            <a:schemeClr val="tx1">
                              <a:lumMod val="85000"/>
                              <a:lumOff val="15000"/>
                            </a:schemeClr>
                          </a:solidFill>
                        </a:rPr>
                        <a:t>Jurisdiction Conflict</a:t>
                      </a:r>
                      <a:endParaRPr lang="en-US" sz="1800" dirty="0">
                        <a:solidFill>
                          <a:schemeClr val="tx1">
                            <a:lumMod val="85000"/>
                            <a:lumOff val="15000"/>
                          </a:schemeClr>
                        </a:solidFill>
                      </a:endParaRPr>
                    </a:p>
                  </a:txBody>
                  <a:tcPr marL="169465" marR="101679" marT="101679" marB="101679"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800">
                          <a:solidFill>
                            <a:schemeClr val="tx1">
                              <a:lumMod val="85000"/>
                              <a:lumOff val="15000"/>
                            </a:schemeClr>
                          </a:solidFill>
                        </a:rPr>
                        <a:t>Countries may disagree on who has the right to prosecute.</a:t>
                      </a:r>
                    </a:p>
                  </a:txBody>
                  <a:tcPr marL="169465" marR="101679" marT="101679" marB="101679"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736951916"/>
                  </a:ext>
                </a:extLst>
              </a:tr>
              <a:tr h="591999">
                <a:tc>
                  <a:txBody>
                    <a:bodyPr/>
                    <a:lstStyle/>
                    <a:p>
                      <a:r>
                        <a:rPr lang="en-US" sz="1800" b="1" dirty="0">
                          <a:solidFill>
                            <a:schemeClr val="tx1">
                              <a:lumMod val="85000"/>
                              <a:lumOff val="15000"/>
                            </a:schemeClr>
                          </a:solidFill>
                        </a:rPr>
                        <a:t>Extradition Difficulty</a:t>
                      </a:r>
                      <a:endParaRPr lang="en-US" sz="1800" dirty="0">
                        <a:solidFill>
                          <a:schemeClr val="tx1">
                            <a:lumMod val="85000"/>
                            <a:lumOff val="15000"/>
                          </a:schemeClr>
                        </a:solidFill>
                      </a:endParaRPr>
                    </a:p>
                  </a:txBody>
                  <a:tcPr marL="169465" marR="101679" marT="101679" marB="101679"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800">
                          <a:solidFill>
                            <a:schemeClr val="tx1">
                              <a:lumMod val="85000"/>
                              <a:lumOff val="15000"/>
                            </a:schemeClr>
                          </a:solidFill>
                        </a:rPr>
                        <a:t>A country may refuse to hand over a cybercriminal due to lack of treaties or political reasons.</a:t>
                      </a:r>
                    </a:p>
                  </a:txBody>
                  <a:tcPr marL="169465" marR="101679" marT="101679" marB="101679"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111752961"/>
                  </a:ext>
                </a:extLst>
              </a:tr>
              <a:tr h="591999">
                <a:tc>
                  <a:txBody>
                    <a:bodyPr/>
                    <a:lstStyle/>
                    <a:p>
                      <a:r>
                        <a:rPr lang="en-US" sz="1800" b="1" dirty="0">
                          <a:solidFill>
                            <a:schemeClr val="tx1">
                              <a:lumMod val="85000"/>
                              <a:lumOff val="15000"/>
                            </a:schemeClr>
                          </a:solidFill>
                        </a:rPr>
                        <a:t>Evidence Sharing Barriers</a:t>
                      </a:r>
                      <a:endParaRPr lang="en-US" sz="1800" dirty="0">
                        <a:solidFill>
                          <a:schemeClr val="tx1">
                            <a:lumMod val="85000"/>
                            <a:lumOff val="15000"/>
                          </a:schemeClr>
                        </a:solidFill>
                      </a:endParaRPr>
                    </a:p>
                  </a:txBody>
                  <a:tcPr marL="169465" marR="101679" marT="101679" marB="101679"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800">
                          <a:solidFill>
                            <a:schemeClr val="tx1">
                              <a:lumMod val="85000"/>
                              <a:lumOff val="15000"/>
                            </a:schemeClr>
                          </a:solidFill>
                        </a:rPr>
                        <a:t>Digital evidence may be stored in another country and accessing it requires formal international requests (slow MLAT process).</a:t>
                      </a:r>
                    </a:p>
                  </a:txBody>
                  <a:tcPr marL="169465" marR="101679" marT="101679" marB="101679"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849805053"/>
                  </a:ext>
                </a:extLst>
              </a:tr>
              <a:tr h="591999">
                <a:tc>
                  <a:txBody>
                    <a:bodyPr/>
                    <a:lstStyle/>
                    <a:p>
                      <a:r>
                        <a:rPr lang="en-US" sz="1800" b="1" dirty="0">
                          <a:solidFill>
                            <a:schemeClr val="tx1">
                              <a:lumMod val="85000"/>
                              <a:lumOff val="15000"/>
                            </a:schemeClr>
                          </a:solidFill>
                        </a:rPr>
                        <a:t>Different Laws</a:t>
                      </a:r>
                      <a:endParaRPr lang="en-US" sz="1800" dirty="0">
                        <a:solidFill>
                          <a:schemeClr val="tx1">
                            <a:lumMod val="85000"/>
                            <a:lumOff val="15000"/>
                          </a:schemeClr>
                        </a:solidFill>
                      </a:endParaRPr>
                    </a:p>
                  </a:txBody>
                  <a:tcPr marL="169465" marR="101679" marT="101679" marB="101679"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800">
                          <a:solidFill>
                            <a:schemeClr val="tx1">
                              <a:lumMod val="85000"/>
                              <a:lumOff val="15000"/>
                            </a:schemeClr>
                          </a:solidFill>
                        </a:rPr>
                        <a:t>What’s a crime in one country (e.g., hacking, hate speech) may not be illegal in another.</a:t>
                      </a:r>
                    </a:p>
                  </a:txBody>
                  <a:tcPr marL="169465" marR="101679" marT="101679" marB="101679"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721950860"/>
                  </a:ext>
                </a:extLst>
              </a:tr>
              <a:tr h="591999">
                <a:tc>
                  <a:txBody>
                    <a:bodyPr/>
                    <a:lstStyle/>
                    <a:p>
                      <a:r>
                        <a:rPr lang="en-US" sz="1800" b="1" dirty="0">
                          <a:solidFill>
                            <a:schemeClr val="tx1">
                              <a:lumMod val="85000"/>
                              <a:lumOff val="15000"/>
                            </a:schemeClr>
                          </a:solidFill>
                        </a:rPr>
                        <a:t>Data Privacy Conflicts</a:t>
                      </a:r>
                      <a:endParaRPr lang="en-US" sz="1800" dirty="0">
                        <a:solidFill>
                          <a:schemeClr val="tx1">
                            <a:lumMod val="85000"/>
                            <a:lumOff val="15000"/>
                          </a:schemeClr>
                        </a:solidFill>
                      </a:endParaRPr>
                    </a:p>
                  </a:txBody>
                  <a:tcPr marL="169465" marR="101679" marT="101679" marB="101679" anchor="ctr">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r>
                        <a:rPr lang="en-US" sz="1800" dirty="0">
                          <a:solidFill>
                            <a:schemeClr val="tx1">
                              <a:lumMod val="85000"/>
                              <a:lumOff val="15000"/>
                            </a:schemeClr>
                          </a:solidFill>
                        </a:rPr>
                        <a:t>Privacy laws (e.g., GDPR) may prevent sharing certain user data with foreign authorities.</a:t>
                      </a:r>
                    </a:p>
                  </a:txBody>
                  <a:tcPr marL="169465" marR="101679" marT="101679" marB="101679" anchor="ctr">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166554880"/>
                  </a:ext>
                </a:extLst>
              </a:tr>
            </a:tbl>
          </a:graphicData>
        </a:graphic>
      </p:graphicFrame>
    </p:spTree>
    <p:extLst>
      <p:ext uri="{BB962C8B-B14F-4D97-AF65-F5344CB8AC3E}">
        <p14:creationId xmlns:p14="http://schemas.microsoft.com/office/powerpoint/2010/main" val="25529081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8FCE9-5EB6-8AD6-E1EA-B70747C9433F}"/>
              </a:ext>
            </a:extLst>
          </p:cNvPr>
          <p:cNvSpPr>
            <a:spLocks noGrp="1"/>
          </p:cNvSpPr>
          <p:nvPr>
            <p:ph type="title"/>
          </p:nvPr>
        </p:nvSpPr>
        <p:spPr/>
        <p:txBody>
          <a:bodyPr/>
          <a:lstStyle/>
          <a:p>
            <a:r>
              <a:rPr lang="en-US" dirty="0"/>
              <a:t>Real Life Example</a:t>
            </a:r>
          </a:p>
        </p:txBody>
      </p:sp>
      <p:sp>
        <p:nvSpPr>
          <p:cNvPr id="3" name="Content Placeholder 2">
            <a:extLst>
              <a:ext uri="{FF2B5EF4-FFF2-40B4-BE49-F238E27FC236}">
                <a16:creationId xmlns:a16="http://schemas.microsoft.com/office/drawing/2014/main" id="{CF19491E-14E4-615C-9EF9-5D815C380F46}"/>
              </a:ext>
            </a:extLst>
          </p:cNvPr>
          <p:cNvSpPr>
            <a:spLocks noGrp="1"/>
          </p:cNvSpPr>
          <p:nvPr>
            <p:ph idx="1"/>
          </p:nvPr>
        </p:nvSpPr>
        <p:spPr/>
        <p:txBody>
          <a:bodyPr>
            <a:normAutofit fontScale="85000" lnSpcReduction="20000"/>
          </a:bodyPr>
          <a:lstStyle/>
          <a:p>
            <a:r>
              <a:rPr lang="en-US" b="1" dirty="0"/>
              <a:t>The "Love Bug" virus (2000)</a:t>
            </a:r>
            <a:r>
              <a:rPr lang="en-US" dirty="0"/>
              <a:t>: A Filipino student created a worm that caused global damage. But the Philippines had </a:t>
            </a:r>
            <a:r>
              <a:rPr lang="en-US" b="1" dirty="0"/>
              <a:t>no cybercrime law</a:t>
            </a:r>
            <a:r>
              <a:rPr lang="en-US" dirty="0"/>
              <a:t> at the time, so he couldn’t be prosecuted even though the attack spread worldwide.</a:t>
            </a:r>
          </a:p>
          <a:p>
            <a:r>
              <a:rPr lang="en-US" b="1" dirty="0"/>
              <a:t> Yahoo! v. LICRA (2001):</a:t>
            </a:r>
          </a:p>
          <a:p>
            <a:r>
              <a:rPr lang="en-US" b="1" dirty="0"/>
              <a:t> </a:t>
            </a:r>
            <a:r>
              <a:rPr lang="en-US" dirty="0"/>
              <a:t>French court ordered Yahoo to block Nazi content; raised questions about enforcing foreign laws on U.S. companies.</a:t>
            </a:r>
          </a:p>
          <a:p>
            <a:pPr lvl="1"/>
            <a:r>
              <a:rPr lang="en-US" dirty="0"/>
              <a:t>The court gave Yahoo </a:t>
            </a:r>
            <a:r>
              <a:rPr lang="en-US" b="1" dirty="0"/>
              <a:t>three months</a:t>
            </a:r>
            <a:r>
              <a:rPr lang="en-US" dirty="0"/>
              <a:t> to comply, with daily fines for non-compliance.</a:t>
            </a:r>
          </a:p>
          <a:p>
            <a:r>
              <a:rPr lang="en-US" dirty="0"/>
              <a:t>Can a French court assert jurisdiction over an American company operating a website hosted in the U.S.?</a:t>
            </a:r>
          </a:p>
          <a:p>
            <a:pPr lvl="1"/>
            <a:r>
              <a:rPr lang="en-US" dirty="0"/>
              <a:t>Yahoo filed a case in a U.S. federal court arguing that: The French order violated the First Amendment (freedom of speech). French law should not apply to content hosted and published from the U.S.</a:t>
            </a:r>
          </a:p>
          <a:p>
            <a:pPr lvl="1"/>
            <a:r>
              <a:rPr lang="en-US" dirty="0"/>
              <a:t>The U.S. court initially sided with Yahoo, stating the French order was unenforceable in the U.S. due to constitutional protections.</a:t>
            </a:r>
          </a:p>
          <a:p>
            <a:endParaRPr lang="en-US" dirty="0"/>
          </a:p>
          <a:p>
            <a:pPr marL="0" indent="0">
              <a:buNone/>
            </a:pPr>
            <a:endParaRPr lang="en-US" b="1" dirty="0"/>
          </a:p>
          <a:p>
            <a:endParaRPr lang="en-US" dirty="0"/>
          </a:p>
        </p:txBody>
      </p:sp>
    </p:spTree>
    <p:extLst>
      <p:ext uri="{BB962C8B-B14F-4D97-AF65-F5344CB8AC3E}">
        <p14:creationId xmlns:p14="http://schemas.microsoft.com/office/powerpoint/2010/main" val="4953489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76010-81ED-E8AA-040B-3CFF73D8380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DB2FC36-20E9-0F95-A1CE-C2C0B65F5277}"/>
              </a:ext>
            </a:extLst>
          </p:cNvPr>
          <p:cNvSpPr>
            <a:spLocks noGrp="1"/>
          </p:cNvSpPr>
          <p:nvPr>
            <p:ph idx="1"/>
          </p:nvPr>
        </p:nvSpPr>
        <p:spPr/>
        <p:txBody>
          <a:bodyPr/>
          <a:lstStyle/>
          <a:p>
            <a:r>
              <a:rPr lang="en-US" dirty="0"/>
              <a:t>Significance of the case:</a:t>
            </a:r>
          </a:p>
          <a:p>
            <a:endParaRPr lang="en-US" dirty="0"/>
          </a:p>
        </p:txBody>
      </p:sp>
      <p:graphicFrame>
        <p:nvGraphicFramePr>
          <p:cNvPr id="4" name="Table 3">
            <a:extLst>
              <a:ext uri="{FF2B5EF4-FFF2-40B4-BE49-F238E27FC236}">
                <a16:creationId xmlns:a16="http://schemas.microsoft.com/office/drawing/2014/main" id="{5C120128-E532-9D0D-275C-9EE13473EE3C}"/>
              </a:ext>
            </a:extLst>
          </p:cNvPr>
          <p:cNvGraphicFramePr>
            <a:graphicFrameLocks noGrp="1"/>
          </p:cNvGraphicFramePr>
          <p:nvPr>
            <p:extLst>
              <p:ext uri="{D42A27DB-BD31-4B8C-83A1-F6EECF244321}">
                <p14:modId xmlns:p14="http://schemas.microsoft.com/office/powerpoint/2010/main" val="4024390658"/>
              </p:ext>
            </p:extLst>
          </p:nvPr>
        </p:nvGraphicFramePr>
        <p:xfrm>
          <a:off x="838200" y="2721134"/>
          <a:ext cx="10515600" cy="2712720"/>
        </p:xfrm>
        <a:graphic>
          <a:graphicData uri="http://schemas.openxmlformats.org/drawingml/2006/table">
            <a:tbl>
              <a:tblPr/>
              <a:tblGrid>
                <a:gridCol w="5257800">
                  <a:extLst>
                    <a:ext uri="{9D8B030D-6E8A-4147-A177-3AD203B41FA5}">
                      <a16:colId xmlns:a16="http://schemas.microsoft.com/office/drawing/2014/main" val="397015635"/>
                    </a:ext>
                  </a:extLst>
                </a:gridCol>
                <a:gridCol w="5257800">
                  <a:extLst>
                    <a:ext uri="{9D8B030D-6E8A-4147-A177-3AD203B41FA5}">
                      <a16:colId xmlns:a16="http://schemas.microsoft.com/office/drawing/2014/main" val="2385663480"/>
                    </a:ext>
                  </a:extLst>
                </a:gridCol>
              </a:tblGrid>
              <a:tr h="0">
                <a:tc>
                  <a:txBody>
                    <a:bodyPr/>
                    <a:lstStyle/>
                    <a:p>
                      <a:r>
                        <a:rPr lang="en-US" sz="2800" b="1" dirty="0"/>
                        <a:t>Point</a:t>
                      </a:r>
                    </a:p>
                  </a:txBody>
                  <a:tcPr anchor="ctr">
                    <a:lnL>
                      <a:noFill/>
                    </a:lnL>
                    <a:lnR>
                      <a:noFill/>
                    </a:lnR>
                    <a:lnT>
                      <a:noFill/>
                    </a:lnT>
                    <a:lnB>
                      <a:noFill/>
                    </a:lnB>
                    <a:noFill/>
                  </a:tcPr>
                </a:tc>
                <a:tc>
                  <a:txBody>
                    <a:bodyPr/>
                    <a:lstStyle/>
                    <a:p>
                      <a:r>
                        <a:rPr lang="en-US" sz="2800" b="1" dirty="0"/>
                        <a:t>Explanation</a:t>
                      </a:r>
                    </a:p>
                  </a:txBody>
                  <a:tcPr anchor="ctr">
                    <a:lnL>
                      <a:noFill/>
                    </a:lnL>
                    <a:lnR>
                      <a:noFill/>
                    </a:lnR>
                    <a:lnT>
                      <a:noFill/>
                    </a:lnT>
                    <a:lnB>
                      <a:noFill/>
                    </a:lnB>
                    <a:noFill/>
                  </a:tcPr>
                </a:tc>
                <a:extLst>
                  <a:ext uri="{0D108BD9-81ED-4DB2-BD59-A6C34878D82A}">
                    <a16:rowId xmlns:a16="http://schemas.microsoft.com/office/drawing/2014/main" val="2118826924"/>
                  </a:ext>
                </a:extLst>
              </a:tr>
              <a:tr h="0">
                <a:tc>
                  <a:txBody>
                    <a:bodyPr/>
                    <a:lstStyle/>
                    <a:p>
                      <a:r>
                        <a:rPr lang="en-US" b="1"/>
                        <a:t>Cross-Border Jurisdiction</a:t>
                      </a:r>
                      <a:endParaRPr lang="en-US"/>
                    </a:p>
                  </a:txBody>
                  <a:tcPr anchor="ctr">
                    <a:lnL>
                      <a:noFill/>
                    </a:lnL>
                    <a:lnR>
                      <a:noFill/>
                    </a:lnR>
                    <a:lnT>
                      <a:noFill/>
                    </a:lnT>
                    <a:lnB>
                      <a:noFill/>
                    </a:lnB>
                    <a:noFill/>
                  </a:tcPr>
                </a:tc>
                <a:tc>
                  <a:txBody>
                    <a:bodyPr/>
                    <a:lstStyle/>
                    <a:p>
                      <a:r>
                        <a:rPr lang="en-US"/>
                        <a:t>Raised the issue of </a:t>
                      </a:r>
                      <a:r>
                        <a:rPr lang="en-US" b="1"/>
                        <a:t>how far one country’s laws can reach online content</a:t>
                      </a:r>
                      <a:r>
                        <a:rPr lang="en-US"/>
                        <a:t> hosted in another country.</a:t>
                      </a:r>
                    </a:p>
                  </a:txBody>
                  <a:tcPr anchor="ctr">
                    <a:lnL>
                      <a:noFill/>
                    </a:lnL>
                    <a:lnR>
                      <a:noFill/>
                    </a:lnR>
                    <a:lnT>
                      <a:noFill/>
                    </a:lnT>
                    <a:lnB>
                      <a:noFill/>
                    </a:lnB>
                    <a:noFill/>
                  </a:tcPr>
                </a:tc>
                <a:extLst>
                  <a:ext uri="{0D108BD9-81ED-4DB2-BD59-A6C34878D82A}">
                    <a16:rowId xmlns:a16="http://schemas.microsoft.com/office/drawing/2014/main" val="1179904072"/>
                  </a:ext>
                </a:extLst>
              </a:tr>
              <a:tr h="0">
                <a:tc>
                  <a:txBody>
                    <a:bodyPr/>
                    <a:lstStyle/>
                    <a:p>
                      <a:r>
                        <a:rPr lang="en-US" b="1"/>
                        <a:t>Legal Conflict</a:t>
                      </a:r>
                      <a:endParaRPr lang="en-US"/>
                    </a:p>
                  </a:txBody>
                  <a:tcPr anchor="ctr">
                    <a:lnL>
                      <a:noFill/>
                    </a:lnL>
                    <a:lnR>
                      <a:noFill/>
                    </a:lnR>
                    <a:lnT>
                      <a:noFill/>
                    </a:lnT>
                    <a:lnB>
                      <a:noFill/>
                    </a:lnB>
                    <a:noFill/>
                  </a:tcPr>
                </a:tc>
                <a:tc>
                  <a:txBody>
                    <a:bodyPr/>
                    <a:lstStyle/>
                    <a:p>
                      <a:r>
                        <a:rPr lang="en-US"/>
                        <a:t>Highlighted the </a:t>
                      </a:r>
                      <a:r>
                        <a:rPr lang="en-US" b="1"/>
                        <a:t>clash between U.S. free speech laws</a:t>
                      </a:r>
                      <a:r>
                        <a:rPr lang="en-US"/>
                        <a:t> and </a:t>
                      </a:r>
                      <a:r>
                        <a:rPr lang="en-US" b="1"/>
                        <a:t>European content regulations</a:t>
                      </a:r>
                      <a:r>
                        <a:rPr lang="en-US"/>
                        <a:t>.</a:t>
                      </a:r>
                    </a:p>
                  </a:txBody>
                  <a:tcPr anchor="ctr">
                    <a:lnL>
                      <a:noFill/>
                    </a:lnL>
                    <a:lnR>
                      <a:noFill/>
                    </a:lnR>
                    <a:lnT>
                      <a:noFill/>
                    </a:lnT>
                    <a:lnB>
                      <a:noFill/>
                    </a:lnB>
                    <a:noFill/>
                  </a:tcPr>
                </a:tc>
                <a:extLst>
                  <a:ext uri="{0D108BD9-81ED-4DB2-BD59-A6C34878D82A}">
                    <a16:rowId xmlns:a16="http://schemas.microsoft.com/office/drawing/2014/main" val="3778696753"/>
                  </a:ext>
                </a:extLst>
              </a:tr>
              <a:tr h="0">
                <a:tc>
                  <a:txBody>
                    <a:bodyPr/>
                    <a:lstStyle/>
                    <a:p>
                      <a:r>
                        <a:rPr lang="en-US" b="1"/>
                        <a:t>Enforcement Problem</a:t>
                      </a:r>
                      <a:endParaRPr lang="en-US"/>
                    </a:p>
                  </a:txBody>
                  <a:tcPr anchor="ctr">
                    <a:lnL>
                      <a:noFill/>
                    </a:lnL>
                    <a:lnR>
                      <a:noFill/>
                    </a:lnR>
                    <a:lnT>
                      <a:noFill/>
                    </a:lnT>
                    <a:lnB>
                      <a:noFill/>
                    </a:lnB>
                    <a:noFill/>
                  </a:tcPr>
                </a:tc>
                <a:tc>
                  <a:txBody>
                    <a:bodyPr/>
                    <a:lstStyle/>
                    <a:p>
                      <a:r>
                        <a:rPr lang="en-US" dirty="0"/>
                        <a:t>Showed how court orders in one country may be </a:t>
                      </a:r>
                      <a:r>
                        <a:rPr lang="en-US" b="1" dirty="0"/>
                        <a:t>unenforceable abroad</a:t>
                      </a:r>
                      <a:r>
                        <a:rPr lang="en-US" dirty="0"/>
                        <a:t>, especially in cyberspace.</a:t>
                      </a:r>
                    </a:p>
                  </a:txBody>
                  <a:tcPr anchor="ctr">
                    <a:lnL>
                      <a:noFill/>
                    </a:lnL>
                    <a:lnR>
                      <a:noFill/>
                    </a:lnR>
                    <a:lnT>
                      <a:noFill/>
                    </a:lnT>
                    <a:lnB>
                      <a:noFill/>
                    </a:lnB>
                    <a:noFill/>
                  </a:tcPr>
                </a:tc>
                <a:extLst>
                  <a:ext uri="{0D108BD9-81ED-4DB2-BD59-A6C34878D82A}">
                    <a16:rowId xmlns:a16="http://schemas.microsoft.com/office/drawing/2014/main" val="1110715144"/>
                  </a:ext>
                </a:extLst>
              </a:tr>
            </a:tbl>
          </a:graphicData>
        </a:graphic>
      </p:graphicFrame>
    </p:spTree>
    <p:extLst>
      <p:ext uri="{BB962C8B-B14F-4D97-AF65-F5344CB8AC3E}">
        <p14:creationId xmlns:p14="http://schemas.microsoft.com/office/powerpoint/2010/main" val="7607937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6AF97-0504-6265-9A88-53920C5754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2B540E-0BFD-E152-E127-D057E0F3DE35}"/>
              </a:ext>
            </a:extLst>
          </p:cNvPr>
          <p:cNvSpPr>
            <a:spLocks noGrp="1"/>
          </p:cNvSpPr>
          <p:nvPr>
            <p:ph idx="1"/>
          </p:nvPr>
        </p:nvSpPr>
        <p:spPr/>
        <p:txBody>
          <a:bodyPr>
            <a:normAutofit/>
          </a:bodyPr>
          <a:lstStyle/>
          <a:p>
            <a:r>
              <a:rPr lang="en-US" b="1" dirty="0"/>
              <a:t>Outcome:</a:t>
            </a:r>
          </a:p>
          <a:p>
            <a:pPr lvl="1"/>
            <a:r>
              <a:rPr lang="en-US" dirty="0"/>
              <a:t>The French court upheld its decision.</a:t>
            </a:r>
          </a:p>
          <a:p>
            <a:pPr lvl="1"/>
            <a:r>
              <a:rPr lang="en-US" dirty="0"/>
              <a:t>The U.S. court found the French ruling </a:t>
            </a:r>
            <a:r>
              <a:rPr lang="en-US" b="1" dirty="0"/>
              <a:t>not binding in the U.S.</a:t>
            </a:r>
            <a:r>
              <a:rPr lang="en-US" dirty="0"/>
              <a:t>, though later appeals left parts of the case unresolved.</a:t>
            </a:r>
          </a:p>
          <a:p>
            <a:pPr lvl="1"/>
            <a:r>
              <a:rPr lang="en-US" dirty="0"/>
              <a:t>Ultimately, Yahoo </a:t>
            </a:r>
            <a:r>
              <a:rPr lang="en-US" b="1" dirty="0"/>
              <a:t>voluntarily changed</a:t>
            </a:r>
            <a:r>
              <a:rPr lang="en-US" dirty="0"/>
              <a:t> its policy and blocked access to the controversial content in France.</a:t>
            </a:r>
          </a:p>
          <a:p>
            <a:r>
              <a:rPr lang="en-US" b="1" dirty="0"/>
              <a:t>Lessons from Yahoo! v. LICRA:</a:t>
            </a:r>
          </a:p>
          <a:p>
            <a:pPr lvl="1"/>
            <a:r>
              <a:rPr lang="en-US" b="1" dirty="0"/>
              <a:t>Jurisdiction over the internet is not clear-cut</a:t>
            </a:r>
            <a:r>
              <a:rPr lang="en-US" dirty="0"/>
              <a:t>.</a:t>
            </a:r>
          </a:p>
          <a:p>
            <a:pPr lvl="1"/>
            <a:r>
              <a:rPr lang="en-US" dirty="0"/>
              <a:t>National laws can </a:t>
            </a:r>
            <a:r>
              <a:rPr lang="en-US" b="1" dirty="0"/>
              <a:t>conflict in cyberspace</a:t>
            </a:r>
            <a:r>
              <a:rPr lang="en-US" dirty="0"/>
              <a:t>.</a:t>
            </a:r>
          </a:p>
          <a:p>
            <a:pPr lvl="1"/>
            <a:r>
              <a:rPr lang="en-US" dirty="0"/>
              <a:t>Companies operating globally must consider </a:t>
            </a:r>
            <a:r>
              <a:rPr lang="en-US" b="1" dirty="0"/>
              <a:t>local legal standards</a:t>
            </a:r>
            <a:r>
              <a:rPr lang="en-US" dirty="0"/>
              <a:t>, even for globally accessible content.</a:t>
            </a:r>
          </a:p>
          <a:p>
            <a:endParaRPr lang="en-US" dirty="0"/>
          </a:p>
        </p:txBody>
      </p:sp>
    </p:spTree>
    <p:extLst>
      <p:ext uri="{BB962C8B-B14F-4D97-AF65-F5344CB8AC3E}">
        <p14:creationId xmlns:p14="http://schemas.microsoft.com/office/powerpoint/2010/main" val="36383849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6A678-0A37-E0F8-946A-F6ECA976328F}"/>
              </a:ext>
            </a:extLst>
          </p:cNvPr>
          <p:cNvSpPr>
            <a:spLocks noGrp="1"/>
          </p:cNvSpPr>
          <p:nvPr>
            <p:ph type="title"/>
          </p:nvPr>
        </p:nvSpPr>
        <p:spPr/>
        <p:txBody>
          <a:bodyPr/>
          <a:lstStyle/>
          <a:p>
            <a:r>
              <a:rPr lang="en-US" dirty="0"/>
              <a:t>How these issues can be resolved</a:t>
            </a:r>
          </a:p>
        </p:txBody>
      </p:sp>
      <p:graphicFrame>
        <p:nvGraphicFramePr>
          <p:cNvPr id="4" name="Content Placeholder 3">
            <a:extLst>
              <a:ext uri="{FF2B5EF4-FFF2-40B4-BE49-F238E27FC236}">
                <a16:creationId xmlns:a16="http://schemas.microsoft.com/office/drawing/2014/main" id="{8536DF31-F951-2A83-9187-7E3723DF6840}"/>
              </a:ext>
            </a:extLst>
          </p:cNvPr>
          <p:cNvGraphicFramePr>
            <a:graphicFrameLocks noGrp="1"/>
          </p:cNvGraphicFramePr>
          <p:nvPr>
            <p:ph idx="1"/>
            <p:extLst>
              <p:ext uri="{D42A27DB-BD31-4B8C-83A1-F6EECF244321}">
                <p14:modId xmlns:p14="http://schemas.microsoft.com/office/powerpoint/2010/main" val="1200284996"/>
              </p:ext>
            </p:extLst>
          </p:nvPr>
        </p:nvGraphicFramePr>
        <p:xfrm>
          <a:off x="838200" y="2538254"/>
          <a:ext cx="10515600" cy="3139440"/>
        </p:xfrm>
        <a:graphic>
          <a:graphicData uri="http://schemas.openxmlformats.org/drawingml/2006/table">
            <a:tbl>
              <a:tblPr/>
              <a:tblGrid>
                <a:gridCol w="5257800">
                  <a:extLst>
                    <a:ext uri="{9D8B030D-6E8A-4147-A177-3AD203B41FA5}">
                      <a16:colId xmlns:a16="http://schemas.microsoft.com/office/drawing/2014/main" val="2118762578"/>
                    </a:ext>
                  </a:extLst>
                </a:gridCol>
                <a:gridCol w="5257800">
                  <a:extLst>
                    <a:ext uri="{9D8B030D-6E8A-4147-A177-3AD203B41FA5}">
                      <a16:colId xmlns:a16="http://schemas.microsoft.com/office/drawing/2014/main" val="4163841708"/>
                    </a:ext>
                  </a:extLst>
                </a:gridCol>
              </a:tblGrid>
              <a:tr h="0">
                <a:tc>
                  <a:txBody>
                    <a:bodyPr/>
                    <a:lstStyle/>
                    <a:p>
                      <a:r>
                        <a:rPr lang="en-US" sz="3200" b="1" dirty="0"/>
                        <a:t>Solution</a:t>
                      </a:r>
                    </a:p>
                  </a:txBody>
                  <a:tcPr anchor="ctr">
                    <a:lnL>
                      <a:noFill/>
                    </a:lnL>
                    <a:lnR>
                      <a:noFill/>
                    </a:lnR>
                    <a:lnT>
                      <a:noFill/>
                    </a:lnT>
                    <a:lnB>
                      <a:noFill/>
                    </a:lnB>
                    <a:noFill/>
                  </a:tcPr>
                </a:tc>
                <a:tc>
                  <a:txBody>
                    <a:bodyPr/>
                    <a:lstStyle/>
                    <a:p>
                      <a:r>
                        <a:rPr lang="en-US" sz="3200" b="1" dirty="0"/>
                        <a:t>Description</a:t>
                      </a:r>
                    </a:p>
                  </a:txBody>
                  <a:tcPr anchor="ctr">
                    <a:lnL>
                      <a:noFill/>
                    </a:lnL>
                    <a:lnR>
                      <a:noFill/>
                    </a:lnR>
                    <a:lnT>
                      <a:noFill/>
                    </a:lnT>
                    <a:lnB>
                      <a:noFill/>
                    </a:lnB>
                    <a:noFill/>
                  </a:tcPr>
                </a:tc>
                <a:extLst>
                  <a:ext uri="{0D108BD9-81ED-4DB2-BD59-A6C34878D82A}">
                    <a16:rowId xmlns:a16="http://schemas.microsoft.com/office/drawing/2014/main" val="3409152346"/>
                  </a:ext>
                </a:extLst>
              </a:tr>
              <a:tr h="0">
                <a:tc>
                  <a:txBody>
                    <a:bodyPr/>
                    <a:lstStyle/>
                    <a:p>
                      <a:r>
                        <a:rPr lang="en-US" b="1"/>
                        <a:t>MLATs (Mutual Legal Assistance Treaties)</a:t>
                      </a:r>
                      <a:endParaRPr lang="en-US"/>
                    </a:p>
                  </a:txBody>
                  <a:tcPr anchor="ctr">
                    <a:lnL>
                      <a:noFill/>
                    </a:lnL>
                    <a:lnR>
                      <a:noFill/>
                    </a:lnR>
                    <a:lnT>
                      <a:noFill/>
                    </a:lnT>
                    <a:lnB>
                      <a:noFill/>
                    </a:lnB>
                    <a:noFill/>
                  </a:tcPr>
                </a:tc>
                <a:tc>
                  <a:txBody>
                    <a:bodyPr/>
                    <a:lstStyle/>
                    <a:p>
                      <a:r>
                        <a:rPr lang="en-US"/>
                        <a:t>Formal agreements between countries to share evidence and assist in investigations.</a:t>
                      </a:r>
                    </a:p>
                  </a:txBody>
                  <a:tcPr anchor="ctr">
                    <a:lnL>
                      <a:noFill/>
                    </a:lnL>
                    <a:lnR>
                      <a:noFill/>
                    </a:lnR>
                    <a:lnT>
                      <a:noFill/>
                    </a:lnT>
                    <a:lnB>
                      <a:noFill/>
                    </a:lnB>
                    <a:noFill/>
                  </a:tcPr>
                </a:tc>
                <a:extLst>
                  <a:ext uri="{0D108BD9-81ED-4DB2-BD59-A6C34878D82A}">
                    <a16:rowId xmlns:a16="http://schemas.microsoft.com/office/drawing/2014/main" val="872551930"/>
                  </a:ext>
                </a:extLst>
              </a:tr>
              <a:tr h="0">
                <a:tc>
                  <a:txBody>
                    <a:bodyPr/>
                    <a:lstStyle/>
                    <a:p>
                      <a:r>
                        <a:rPr lang="en-US" b="1"/>
                        <a:t>Extradition Treaties</a:t>
                      </a:r>
                      <a:endParaRPr lang="en-US"/>
                    </a:p>
                  </a:txBody>
                  <a:tcPr anchor="ctr">
                    <a:lnL>
                      <a:noFill/>
                    </a:lnL>
                    <a:lnR>
                      <a:noFill/>
                    </a:lnR>
                    <a:lnT>
                      <a:noFill/>
                    </a:lnT>
                    <a:lnB>
                      <a:noFill/>
                    </a:lnB>
                    <a:noFill/>
                  </a:tcPr>
                </a:tc>
                <a:tc>
                  <a:txBody>
                    <a:bodyPr/>
                    <a:lstStyle/>
                    <a:p>
                      <a:r>
                        <a:rPr lang="en-US"/>
                        <a:t>Allow countries to request the handover of suspected cybercriminals.</a:t>
                      </a:r>
                    </a:p>
                  </a:txBody>
                  <a:tcPr anchor="ctr">
                    <a:lnL>
                      <a:noFill/>
                    </a:lnL>
                    <a:lnR>
                      <a:noFill/>
                    </a:lnR>
                    <a:lnT>
                      <a:noFill/>
                    </a:lnT>
                    <a:lnB>
                      <a:noFill/>
                    </a:lnB>
                    <a:noFill/>
                  </a:tcPr>
                </a:tc>
                <a:extLst>
                  <a:ext uri="{0D108BD9-81ED-4DB2-BD59-A6C34878D82A}">
                    <a16:rowId xmlns:a16="http://schemas.microsoft.com/office/drawing/2014/main" val="542626074"/>
                  </a:ext>
                </a:extLst>
              </a:tr>
              <a:tr h="0">
                <a:tc>
                  <a:txBody>
                    <a:bodyPr/>
                    <a:lstStyle/>
                    <a:p>
                      <a:r>
                        <a:rPr lang="en-US" b="1"/>
                        <a:t>International Treaties</a:t>
                      </a:r>
                      <a:endParaRPr lang="en-US"/>
                    </a:p>
                  </a:txBody>
                  <a:tcPr anchor="ctr">
                    <a:lnL>
                      <a:noFill/>
                    </a:lnL>
                    <a:lnR>
                      <a:noFill/>
                    </a:lnR>
                    <a:lnT>
                      <a:noFill/>
                    </a:lnT>
                    <a:lnB>
                      <a:noFill/>
                    </a:lnB>
                    <a:noFill/>
                  </a:tcPr>
                </a:tc>
                <a:tc>
                  <a:txBody>
                    <a:bodyPr/>
                    <a:lstStyle/>
                    <a:p>
                      <a:r>
                        <a:rPr lang="en-US"/>
                        <a:t>E.g., </a:t>
                      </a:r>
                      <a:r>
                        <a:rPr lang="en-US" b="1"/>
                        <a:t>Budapest Convention on Cybercrime</a:t>
                      </a:r>
                      <a:r>
                        <a:rPr lang="en-US"/>
                        <a:t> helps harmonize laws and improve cooperation.</a:t>
                      </a:r>
                    </a:p>
                  </a:txBody>
                  <a:tcPr anchor="ctr">
                    <a:lnL>
                      <a:noFill/>
                    </a:lnL>
                    <a:lnR>
                      <a:noFill/>
                    </a:lnR>
                    <a:lnT>
                      <a:noFill/>
                    </a:lnT>
                    <a:lnB>
                      <a:noFill/>
                    </a:lnB>
                    <a:noFill/>
                  </a:tcPr>
                </a:tc>
                <a:extLst>
                  <a:ext uri="{0D108BD9-81ED-4DB2-BD59-A6C34878D82A}">
                    <a16:rowId xmlns:a16="http://schemas.microsoft.com/office/drawing/2014/main" val="2229338404"/>
                  </a:ext>
                </a:extLst>
              </a:tr>
              <a:tr h="0">
                <a:tc>
                  <a:txBody>
                    <a:bodyPr/>
                    <a:lstStyle/>
                    <a:p>
                      <a:r>
                        <a:rPr lang="en-US" b="1"/>
                        <a:t>Cloud &amp; Data Access Laws</a:t>
                      </a:r>
                      <a:endParaRPr lang="en-US"/>
                    </a:p>
                  </a:txBody>
                  <a:tcPr anchor="ctr">
                    <a:lnL>
                      <a:noFill/>
                    </a:lnL>
                    <a:lnR>
                      <a:noFill/>
                    </a:lnR>
                    <a:lnT>
                      <a:noFill/>
                    </a:lnT>
                    <a:lnB>
                      <a:noFill/>
                    </a:lnB>
                    <a:noFill/>
                  </a:tcPr>
                </a:tc>
                <a:tc>
                  <a:txBody>
                    <a:bodyPr/>
                    <a:lstStyle/>
                    <a:p>
                      <a:r>
                        <a:rPr lang="en-US" dirty="0"/>
                        <a:t>E.g., </a:t>
                      </a:r>
                      <a:r>
                        <a:rPr lang="en-US" b="1" dirty="0"/>
                        <a:t>U.S. CLOUD Act</a:t>
                      </a:r>
                      <a:r>
                        <a:rPr lang="en-US" dirty="0"/>
                        <a:t> allows cross-border data requests under certain rules.</a:t>
                      </a:r>
                    </a:p>
                  </a:txBody>
                  <a:tcPr anchor="ctr">
                    <a:lnL>
                      <a:noFill/>
                    </a:lnL>
                    <a:lnR>
                      <a:noFill/>
                    </a:lnR>
                    <a:lnT>
                      <a:noFill/>
                    </a:lnT>
                    <a:lnB>
                      <a:noFill/>
                    </a:lnB>
                    <a:noFill/>
                  </a:tcPr>
                </a:tc>
                <a:extLst>
                  <a:ext uri="{0D108BD9-81ED-4DB2-BD59-A6C34878D82A}">
                    <a16:rowId xmlns:a16="http://schemas.microsoft.com/office/drawing/2014/main" val="2467892520"/>
                  </a:ext>
                </a:extLst>
              </a:tr>
            </a:tbl>
          </a:graphicData>
        </a:graphic>
      </p:graphicFrame>
    </p:spTree>
    <p:extLst>
      <p:ext uri="{BB962C8B-B14F-4D97-AF65-F5344CB8AC3E}">
        <p14:creationId xmlns:p14="http://schemas.microsoft.com/office/powerpoint/2010/main" val="4221227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E9DBB4-442B-E7E2-318D-1556C59B1D5A}"/>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Overview (Cont..)</a:t>
            </a:r>
          </a:p>
        </p:txBody>
      </p:sp>
      <p:sp>
        <p:nvSpPr>
          <p:cNvPr id="3" name="Content Placeholder 2">
            <a:extLst>
              <a:ext uri="{FF2B5EF4-FFF2-40B4-BE49-F238E27FC236}">
                <a16:creationId xmlns:a16="http://schemas.microsoft.com/office/drawing/2014/main" id="{078B1823-3354-E159-5FAA-DBF1F74FE24A}"/>
              </a:ext>
            </a:extLst>
          </p:cNvPr>
          <p:cNvSpPr>
            <a:spLocks noGrp="1"/>
          </p:cNvSpPr>
          <p:nvPr>
            <p:ph idx="1"/>
          </p:nvPr>
        </p:nvSpPr>
        <p:spPr>
          <a:xfrm>
            <a:off x="1371599" y="2318197"/>
            <a:ext cx="9724031" cy="3683358"/>
          </a:xfrm>
        </p:spPr>
        <p:txBody>
          <a:bodyPr anchor="ctr">
            <a:normAutofit/>
          </a:bodyPr>
          <a:lstStyle/>
          <a:p>
            <a:r>
              <a:rPr lang="en-US" sz="2400" b="1" dirty="0"/>
              <a:t>Privacy</a:t>
            </a:r>
          </a:p>
          <a:p>
            <a:pPr lvl="1"/>
            <a:r>
              <a:rPr lang="en-US" dirty="0"/>
              <a:t>Refers to the individual's right to control how their personal information is collected, shared, and used.</a:t>
            </a:r>
          </a:p>
          <a:p>
            <a:pPr lvl="1"/>
            <a:r>
              <a:rPr lang="en-US" dirty="0"/>
              <a:t>It ensures that data is handled in a way that respects the user's preferences and consent.</a:t>
            </a:r>
          </a:p>
          <a:p>
            <a:pPr lvl="1"/>
            <a:r>
              <a:rPr lang="en-US" dirty="0"/>
              <a:t>It protects sensitive information, such as medical records, financial details, or online activity, from being disclosed without permission.</a:t>
            </a:r>
          </a:p>
        </p:txBody>
      </p:sp>
    </p:spTree>
    <p:extLst>
      <p:ext uri="{BB962C8B-B14F-4D97-AF65-F5344CB8AC3E}">
        <p14:creationId xmlns:p14="http://schemas.microsoft.com/office/powerpoint/2010/main" val="1808441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1390C0-2146-FED6-D10E-80222D6E70E5}"/>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Why Data Protection and Privacy is Important</a:t>
            </a:r>
          </a:p>
        </p:txBody>
      </p:sp>
      <p:sp>
        <p:nvSpPr>
          <p:cNvPr id="3" name="Content Placeholder 2">
            <a:extLst>
              <a:ext uri="{FF2B5EF4-FFF2-40B4-BE49-F238E27FC236}">
                <a16:creationId xmlns:a16="http://schemas.microsoft.com/office/drawing/2014/main" id="{ED589E4C-4C98-8875-F247-A046536933AC}"/>
              </a:ext>
            </a:extLst>
          </p:cNvPr>
          <p:cNvSpPr>
            <a:spLocks noGrp="1"/>
          </p:cNvSpPr>
          <p:nvPr>
            <p:ph idx="1"/>
          </p:nvPr>
        </p:nvSpPr>
        <p:spPr>
          <a:xfrm>
            <a:off x="1371599" y="2318197"/>
            <a:ext cx="9724031" cy="3683358"/>
          </a:xfrm>
        </p:spPr>
        <p:txBody>
          <a:bodyPr anchor="ctr">
            <a:normAutofit/>
          </a:bodyPr>
          <a:lstStyle/>
          <a:p>
            <a:pPr marL="514350" indent="-514350">
              <a:buFont typeface="+mj-lt"/>
              <a:buAutoNum type="arabicPeriod"/>
            </a:pPr>
            <a:r>
              <a:rPr lang="en-US" sz="2000" b="1"/>
              <a:t>Trust:</a:t>
            </a:r>
            <a:r>
              <a:rPr lang="en-US" sz="2000"/>
              <a:t> Businesses and governments must prioritize data protection and privacy to maintain trust with users and citizens.</a:t>
            </a:r>
          </a:p>
          <a:p>
            <a:pPr marL="514350" indent="-514350">
              <a:buFont typeface="+mj-lt"/>
              <a:buAutoNum type="arabicPeriod"/>
            </a:pPr>
            <a:r>
              <a:rPr lang="en-US" sz="2000" b="1"/>
              <a:t>Compliance:</a:t>
            </a:r>
            <a:r>
              <a:rPr lang="en-US" sz="2000"/>
              <a:t> Adhering to laws and standards minimizes legal risks and penalties. </a:t>
            </a:r>
            <a:r>
              <a:rPr lang="en-US" sz="2000" b="0" i="0">
                <a:effectLst/>
                <a:latin typeface="DeepSeek-CJK-patch"/>
              </a:rPr>
              <a:t>Violations can lead to heavy fines (e.g., GDPR penalties up to €20 million or 4% of global revenue).</a:t>
            </a:r>
            <a:endParaRPr lang="en-US" sz="2000"/>
          </a:p>
          <a:p>
            <a:pPr marL="514350" indent="-514350">
              <a:buFont typeface="+mj-lt"/>
              <a:buAutoNum type="arabicPeriod"/>
            </a:pPr>
            <a:r>
              <a:rPr lang="en-US" sz="2000" b="1"/>
              <a:t>Security:</a:t>
            </a:r>
            <a:r>
              <a:rPr lang="en-US" sz="2000"/>
              <a:t> Strong data protection safeguards sensitive information from hackers, fraudsters, and other threats.</a:t>
            </a:r>
            <a:endParaRPr lang="en-US" sz="2000" b="1"/>
          </a:p>
          <a:p>
            <a:pPr marL="514350" indent="-514350">
              <a:buFont typeface="+mj-lt"/>
              <a:buAutoNum type="arabicPeriod"/>
            </a:pPr>
            <a:r>
              <a:rPr lang="en-US" sz="2000" b="1"/>
              <a:t>Empowerment:</a:t>
            </a:r>
            <a:r>
              <a:rPr lang="en-US" sz="2000"/>
              <a:t> Privacy gives individuals control over their own data, ensuring it is used responsibly and transparently.</a:t>
            </a:r>
          </a:p>
        </p:txBody>
      </p:sp>
    </p:spTree>
    <p:extLst>
      <p:ext uri="{BB962C8B-B14F-4D97-AF65-F5344CB8AC3E}">
        <p14:creationId xmlns:p14="http://schemas.microsoft.com/office/powerpoint/2010/main" val="132070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A4E294-61AF-706B-8189-401D2DEF4F31}"/>
              </a:ext>
            </a:extLst>
          </p:cNvPr>
          <p:cNvSpPr>
            <a:spLocks noGrp="1"/>
          </p:cNvSpPr>
          <p:nvPr>
            <p:ph type="title"/>
          </p:nvPr>
        </p:nvSpPr>
        <p:spPr>
          <a:xfrm>
            <a:off x="1371599" y="294538"/>
            <a:ext cx="9895951" cy="1033669"/>
          </a:xfrm>
        </p:spPr>
        <p:txBody>
          <a:bodyPr>
            <a:normAutofit/>
          </a:bodyPr>
          <a:lstStyle/>
          <a:p>
            <a:r>
              <a:rPr lang="en-US" sz="3700">
                <a:solidFill>
                  <a:srgbClr val="FFFFFF"/>
                </a:solidFill>
              </a:rPr>
              <a:t>Key Principles of Data Protection and Privacy Law</a:t>
            </a:r>
          </a:p>
        </p:txBody>
      </p:sp>
      <p:sp>
        <p:nvSpPr>
          <p:cNvPr id="3" name="Content Placeholder 2">
            <a:extLst>
              <a:ext uri="{FF2B5EF4-FFF2-40B4-BE49-F238E27FC236}">
                <a16:creationId xmlns:a16="http://schemas.microsoft.com/office/drawing/2014/main" id="{DC1115C5-D0A3-1CEB-9737-EBCFE941426F}"/>
              </a:ext>
            </a:extLst>
          </p:cNvPr>
          <p:cNvSpPr>
            <a:spLocks noGrp="1"/>
          </p:cNvSpPr>
          <p:nvPr>
            <p:ph idx="1"/>
          </p:nvPr>
        </p:nvSpPr>
        <p:spPr>
          <a:xfrm>
            <a:off x="655638" y="1795463"/>
            <a:ext cx="10439400" cy="4611687"/>
          </a:xfrm>
        </p:spPr>
        <p:txBody>
          <a:bodyPr anchor="ctr">
            <a:normAutofit fontScale="92500" lnSpcReduction="10000"/>
          </a:bodyPr>
          <a:lstStyle/>
          <a:p>
            <a:pPr marL="0" indent="0">
              <a:buNone/>
            </a:pPr>
            <a:endParaRPr lang="en-US" sz="2000" b="0" i="0" dirty="0">
              <a:effectLst/>
              <a:latin typeface="DeepSeek-CJK-patch"/>
            </a:endParaRPr>
          </a:p>
          <a:p>
            <a:pPr>
              <a:spcAft>
                <a:spcPts val="300"/>
              </a:spcAft>
              <a:buFont typeface="+mj-lt"/>
              <a:buAutoNum type="arabicPeriod"/>
            </a:pPr>
            <a:r>
              <a:rPr lang="en-US" sz="2000" b="1" i="0" dirty="0">
                <a:effectLst/>
                <a:latin typeface="DeepSeek-CJK-patch"/>
              </a:rPr>
              <a:t>Lawfulness, Fairness, and Transparency</a:t>
            </a:r>
            <a:endParaRPr lang="en-US" sz="2000" b="0" i="0" dirty="0">
              <a:effectLst/>
              <a:latin typeface="DeepSeek-CJK-patch"/>
            </a:endParaRPr>
          </a:p>
          <a:p>
            <a:pPr marL="457200" lvl="1" indent="0">
              <a:spcBef>
                <a:spcPts val="300"/>
              </a:spcBef>
              <a:buNone/>
            </a:pPr>
            <a:r>
              <a:rPr lang="en-US" sz="2000" b="0" i="0" dirty="0">
                <a:effectLst/>
                <a:latin typeface="DeepSeek-CJK-patch"/>
              </a:rPr>
              <a:t>Data must be collected legally and with clear consent.</a:t>
            </a:r>
          </a:p>
          <a:p>
            <a:pPr>
              <a:spcBef>
                <a:spcPts val="300"/>
              </a:spcBef>
              <a:spcAft>
                <a:spcPts val="300"/>
              </a:spcAft>
              <a:buFont typeface="+mj-lt"/>
              <a:buAutoNum type="arabicPeriod"/>
            </a:pPr>
            <a:r>
              <a:rPr lang="en-US" sz="2000" b="1" i="0" dirty="0">
                <a:effectLst/>
                <a:latin typeface="DeepSeek-CJK-patch"/>
              </a:rPr>
              <a:t>Purpose Limitation</a:t>
            </a:r>
            <a:endParaRPr lang="en-US" sz="2000" b="0" i="0" dirty="0">
              <a:effectLst/>
              <a:latin typeface="DeepSeek-CJK-patch"/>
            </a:endParaRPr>
          </a:p>
          <a:p>
            <a:pPr marL="457200" lvl="1" indent="0">
              <a:spcBef>
                <a:spcPts val="300"/>
              </a:spcBef>
              <a:buNone/>
            </a:pPr>
            <a:r>
              <a:rPr lang="en-US" sz="2000" b="0" i="0" dirty="0">
                <a:effectLst/>
                <a:latin typeface="DeepSeek-CJK-patch"/>
              </a:rPr>
              <a:t>Data should only be used for specified, legitimate purposes.</a:t>
            </a:r>
          </a:p>
          <a:p>
            <a:pPr>
              <a:spcBef>
                <a:spcPts val="300"/>
              </a:spcBef>
              <a:spcAft>
                <a:spcPts val="300"/>
              </a:spcAft>
              <a:buFont typeface="+mj-lt"/>
              <a:buAutoNum type="arabicPeriod"/>
            </a:pPr>
            <a:r>
              <a:rPr lang="en-US" sz="2000" b="1" i="0" dirty="0">
                <a:effectLst/>
                <a:latin typeface="DeepSeek-CJK-patch"/>
              </a:rPr>
              <a:t>Data Minimization</a:t>
            </a:r>
            <a:endParaRPr lang="en-US" sz="2000" b="0" i="0" dirty="0">
              <a:effectLst/>
              <a:latin typeface="DeepSeek-CJK-patch"/>
            </a:endParaRPr>
          </a:p>
          <a:p>
            <a:pPr marL="457200" lvl="1" indent="0">
              <a:spcBef>
                <a:spcPts val="300"/>
              </a:spcBef>
              <a:buNone/>
            </a:pPr>
            <a:r>
              <a:rPr lang="en-US" sz="2000" b="0" i="0" dirty="0">
                <a:effectLst/>
                <a:latin typeface="DeepSeek-CJK-patch"/>
              </a:rPr>
              <a:t>Only collect necessary data (no excessive information).</a:t>
            </a:r>
          </a:p>
          <a:p>
            <a:pPr>
              <a:spcBef>
                <a:spcPts val="300"/>
              </a:spcBef>
              <a:spcAft>
                <a:spcPts val="300"/>
              </a:spcAft>
              <a:buFont typeface="+mj-lt"/>
              <a:buAutoNum type="arabicPeriod"/>
            </a:pPr>
            <a:r>
              <a:rPr lang="en-US" sz="2000" b="1" i="0" dirty="0">
                <a:effectLst/>
                <a:latin typeface="DeepSeek-CJK-patch"/>
              </a:rPr>
              <a:t>Accuracy</a:t>
            </a:r>
            <a:endParaRPr lang="en-US" sz="2000" b="0" i="0" dirty="0">
              <a:effectLst/>
              <a:latin typeface="DeepSeek-CJK-patch"/>
            </a:endParaRPr>
          </a:p>
          <a:p>
            <a:pPr marL="457200" lvl="1" indent="0">
              <a:spcBef>
                <a:spcPts val="300"/>
              </a:spcBef>
              <a:buNone/>
            </a:pPr>
            <a:r>
              <a:rPr lang="en-US" sz="2000" b="0" i="0" dirty="0">
                <a:effectLst/>
                <a:latin typeface="DeepSeek-CJK-patch"/>
              </a:rPr>
              <a:t>Data must be kept up-to-date and correct.</a:t>
            </a:r>
          </a:p>
          <a:p>
            <a:pPr>
              <a:spcBef>
                <a:spcPts val="300"/>
              </a:spcBef>
              <a:spcAft>
                <a:spcPts val="300"/>
              </a:spcAft>
              <a:buFont typeface="+mj-lt"/>
              <a:buAutoNum type="arabicPeriod"/>
            </a:pPr>
            <a:r>
              <a:rPr lang="en-US" sz="2000" b="1" i="0" dirty="0">
                <a:effectLst/>
                <a:latin typeface="DeepSeek-CJK-patch"/>
              </a:rPr>
              <a:t>Storage Limitation</a:t>
            </a:r>
            <a:endParaRPr lang="en-US" sz="2000" b="0" i="0" dirty="0">
              <a:effectLst/>
              <a:latin typeface="DeepSeek-CJK-patch"/>
            </a:endParaRPr>
          </a:p>
          <a:p>
            <a:pPr marL="457200" lvl="1" indent="0">
              <a:spcBef>
                <a:spcPts val="300"/>
              </a:spcBef>
              <a:buNone/>
            </a:pPr>
            <a:r>
              <a:rPr lang="en-US" sz="2000" b="0" i="0" dirty="0">
                <a:effectLst/>
                <a:latin typeface="DeepSeek-CJK-patch"/>
              </a:rPr>
              <a:t>Data should not be stored longer than needed.</a:t>
            </a:r>
          </a:p>
          <a:p>
            <a:pPr>
              <a:spcBef>
                <a:spcPts val="300"/>
              </a:spcBef>
              <a:spcAft>
                <a:spcPts val="300"/>
              </a:spcAft>
              <a:buFont typeface="+mj-lt"/>
              <a:buAutoNum type="arabicPeriod"/>
            </a:pPr>
            <a:r>
              <a:rPr lang="en-US" sz="2000" b="1" i="0" dirty="0">
                <a:effectLst/>
                <a:latin typeface="DeepSeek-CJK-patch"/>
              </a:rPr>
              <a:t>Integrity &amp; Confidentiality</a:t>
            </a:r>
            <a:endParaRPr lang="en-US" sz="2000" b="0" i="0" dirty="0">
              <a:effectLst/>
              <a:latin typeface="DeepSeek-CJK-patch"/>
            </a:endParaRPr>
          </a:p>
          <a:p>
            <a:pPr marL="457200" lvl="1" indent="0">
              <a:spcBef>
                <a:spcPts val="300"/>
              </a:spcBef>
              <a:buNone/>
            </a:pPr>
            <a:r>
              <a:rPr lang="en-US" sz="2000" b="0" i="0" dirty="0">
                <a:effectLst/>
                <a:latin typeface="DeepSeek-CJK-patch"/>
              </a:rPr>
              <a:t>Protect data from breaches using encryption and cybersecurity measures.</a:t>
            </a:r>
          </a:p>
          <a:p>
            <a:pPr>
              <a:spcBef>
                <a:spcPts val="300"/>
              </a:spcBef>
              <a:spcAft>
                <a:spcPts val="300"/>
              </a:spcAft>
              <a:buFont typeface="+mj-lt"/>
              <a:buAutoNum type="arabicPeriod"/>
            </a:pPr>
            <a:r>
              <a:rPr lang="en-US" sz="2000" b="1" i="0" dirty="0">
                <a:effectLst/>
                <a:latin typeface="DeepSeek-CJK-patch"/>
              </a:rPr>
              <a:t>Accountability</a:t>
            </a:r>
            <a:endParaRPr lang="en-US" sz="2000" b="0" i="0" dirty="0">
              <a:effectLst/>
              <a:latin typeface="DeepSeek-CJK-patch"/>
            </a:endParaRPr>
          </a:p>
          <a:p>
            <a:pPr marL="457200" lvl="1" indent="0">
              <a:spcBef>
                <a:spcPts val="300"/>
              </a:spcBef>
              <a:buNone/>
            </a:pPr>
            <a:r>
              <a:rPr lang="en-US" sz="2000" b="0" i="0" dirty="0">
                <a:effectLst/>
                <a:latin typeface="DeepSeek-CJK-patch"/>
              </a:rPr>
              <a:t>Organizations must prove compliance with regulations.</a:t>
            </a:r>
          </a:p>
          <a:p>
            <a:pPr marL="0" indent="0">
              <a:buNone/>
            </a:pPr>
            <a:endParaRPr lang="en-US" sz="1300" dirty="0"/>
          </a:p>
        </p:txBody>
      </p:sp>
    </p:spTree>
    <p:extLst>
      <p:ext uri="{BB962C8B-B14F-4D97-AF65-F5344CB8AC3E}">
        <p14:creationId xmlns:p14="http://schemas.microsoft.com/office/powerpoint/2010/main" val="3387173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879A6-63EA-8008-2E1F-9A5DA2138DE4}"/>
              </a:ext>
            </a:extLst>
          </p:cNvPr>
          <p:cNvSpPr>
            <a:spLocks noGrp="1"/>
          </p:cNvSpPr>
          <p:nvPr>
            <p:ph type="title"/>
          </p:nvPr>
        </p:nvSpPr>
        <p:spPr/>
        <p:txBody>
          <a:bodyPr/>
          <a:lstStyle/>
          <a:p>
            <a:r>
              <a:rPr lang="en-US" dirty="0"/>
              <a:t>Major Data Protection and Privacy Laws</a:t>
            </a:r>
          </a:p>
        </p:txBody>
      </p:sp>
      <p:graphicFrame>
        <p:nvGraphicFramePr>
          <p:cNvPr id="4" name="Content Placeholder 3">
            <a:extLst>
              <a:ext uri="{FF2B5EF4-FFF2-40B4-BE49-F238E27FC236}">
                <a16:creationId xmlns:a16="http://schemas.microsoft.com/office/drawing/2014/main" id="{ACA3DC83-65F6-E247-9640-2E55A54ACC2A}"/>
              </a:ext>
            </a:extLst>
          </p:cNvPr>
          <p:cNvGraphicFramePr>
            <a:graphicFrameLocks noGrp="1"/>
          </p:cNvGraphicFramePr>
          <p:nvPr>
            <p:ph idx="1"/>
            <p:extLst>
              <p:ext uri="{D42A27DB-BD31-4B8C-83A1-F6EECF244321}">
                <p14:modId xmlns:p14="http://schemas.microsoft.com/office/powerpoint/2010/main" val="3781491291"/>
              </p:ext>
            </p:extLst>
          </p:nvPr>
        </p:nvGraphicFramePr>
        <p:xfrm>
          <a:off x="838200" y="1825625"/>
          <a:ext cx="10515597" cy="43942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224747410"/>
                    </a:ext>
                  </a:extLst>
                </a:gridCol>
                <a:gridCol w="3505199">
                  <a:extLst>
                    <a:ext uri="{9D8B030D-6E8A-4147-A177-3AD203B41FA5}">
                      <a16:colId xmlns:a16="http://schemas.microsoft.com/office/drawing/2014/main" val="117343568"/>
                    </a:ext>
                  </a:extLst>
                </a:gridCol>
                <a:gridCol w="3505199">
                  <a:extLst>
                    <a:ext uri="{9D8B030D-6E8A-4147-A177-3AD203B41FA5}">
                      <a16:colId xmlns:a16="http://schemas.microsoft.com/office/drawing/2014/main" val="114266472"/>
                    </a:ext>
                  </a:extLst>
                </a:gridCol>
              </a:tblGrid>
              <a:tr h="370840">
                <a:tc>
                  <a:txBody>
                    <a:bodyPr/>
                    <a:lstStyle/>
                    <a:p>
                      <a:r>
                        <a:rPr lang="en-US" dirty="0"/>
                        <a:t>Law</a:t>
                      </a:r>
                    </a:p>
                  </a:txBody>
                  <a:tcPr/>
                </a:tc>
                <a:tc>
                  <a:txBody>
                    <a:bodyPr/>
                    <a:lstStyle/>
                    <a:p>
                      <a:r>
                        <a:rPr lang="en-US" dirty="0"/>
                        <a:t>Region</a:t>
                      </a:r>
                    </a:p>
                  </a:txBody>
                  <a:tcPr/>
                </a:tc>
                <a:tc>
                  <a:txBody>
                    <a:bodyPr/>
                    <a:lstStyle/>
                    <a:p>
                      <a:r>
                        <a:rPr lang="en-US" dirty="0"/>
                        <a:t>Key  Feature</a:t>
                      </a:r>
                    </a:p>
                  </a:txBody>
                  <a:tcPr/>
                </a:tc>
                <a:extLst>
                  <a:ext uri="{0D108BD9-81ED-4DB2-BD59-A6C34878D82A}">
                    <a16:rowId xmlns:a16="http://schemas.microsoft.com/office/drawing/2014/main" val="1904222275"/>
                  </a:ext>
                </a:extLst>
              </a:tr>
              <a:tr h="370840">
                <a:tc>
                  <a:txBody>
                    <a:bodyPr/>
                    <a:lstStyle/>
                    <a:p>
                      <a:r>
                        <a:rPr lang="en-US" sz="1800" b="1" i="0" kern="1200" dirty="0">
                          <a:solidFill>
                            <a:schemeClr val="dk1"/>
                          </a:solidFill>
                          <a:effectLst/>
                          <a:latin typeface="+mn-lt"/>
                          <a:ea typeface="+mn-ea"/>
                          <a:cs typeface="+mn-cs"/>
                        </a:rPr>
                        <a:t>GDPR (General Data Protection Regulation)</a:t>
                      </a:r>
                      <a:endParaRPr lang="en-US" dirty="0"/>
                    </a:p>
                  </a:txBody>
                  <a:tcPr/>
                </a:tc>
                <a:tc>
                  <a:txBody>
                    <a:bodyPr/>
                    <a:lstStyle/>
                    <a:p>
                      <a:r>
                        <a:rPr lang="en-US" sz="1800" b="0" i="0" kern="1200" dirty="0">
                          <a:solidFill>
                            <a:schemeClr val="dk1"/>
                          </a:solidFill>
                          <a:effectLst/>
                          <a:latin typeface="+mn-lt"/>
                          <a:ea typeface="+mn-ea"/>
                          <a:cs typeface="+mn-cs"/>
                        </a:rPr>
                        <a:t>EU (applies globally if handling EU data)</a:t>
                      </a:r>
                      <a:endParaRPr lang="en-US" dirty="0"/>
                    </a:p>
                  </a:txBody>
                  <a:tcPr/>
                </a:tc>
                <a:tc>
                  <a:txBody>
                    <a:bodyPr/>
                    <a:lstStyle/>
                    <a:p>
                      <a:r>
                        <a:rPr lang="en-US" sz="1800" b="0" i="0" kern="1200" dirty="0">
                          <a:solidFill>
                            <a:schemeClr val="dk1"/>
                          </a:solidFill>
                          <a:effectLst/>
                          <a:latin typeface="+mn-lt"/>
                          <a:ea typeface="+mn-ea"/>
                          <a:cs typeface="+mn-cs"/>
                        </a:rPr>
                        <a:t>-Strict consent requirements</a:t>
                      </a:r>
                      <a:br>
                        <a:rPr lang="en-US" dirty="0"/>
                      </a:br>
                      <a:r>
                        <a:rPr lang="en-US" sz="1800" b="0" i="0" kern="1200" dirty="0">
                          <a:solidFill>
                            <a:schemeClr val="dk1"/>
                          </a:solidFill>
                          <a:effectLst/>
                          <a:latin typeface="+mn-lt"/>
                          <a:ea typeface="+mn-ea"/>
                          <a:cs typeface="+mn-cs"/>
                        </a:rPr>
                        <a:t>- Right to be forgotten</a:t>
                      </a:r>
                      <a:br>
                        <a:rPr lang="en-US" dirty="0"/>
                      </a:br>
                      <a:r>
                        <a:rPr lang="en-US" sz="1800" b="0" i="0" kern="1200" dirty="0">
                          <a:solidFill>
                            <a:schemeClr val="dk1"/>
                          </a:solidFill>
                          <a:effectLst/>
                          <a:latin typeface="+mn-lt"/>
                          <a:ea typeface="+mn-ea"/>
                          <a:cs typeface="+mn-cs"/>
                        </a:rPr>
                        <a:t>- Heavy fines for violations</a:t>
                      </a:r>
                      <a:endParaRPr lang="en-US" dirty="0"/>
                    </a:p>
                  </a:txBody>
                  <a:tcPr/>
                </a:tc>
                <a:extLst>
                  <a:ext uri="{0D108BD9-81ED-4DB2-BD59-A6C34878D82A}">
                    <a16:rowId xmlns:a16="http://schemas.microsoft.com/office/drawing/2014/main" val="1112166603"/>
                  </a:ext>
                </a:extLst>
              </a:tr>
              <a:tr h="370840">
                <a:tc>
                  <a:txBody>
                    <a:bodyPr/>
                    <a:lstStyle/>
                    <a:p>
                      <a:r>
                        <a:rPr lang="en-US" sz="1800" b="1" i="0" kern="1200" dirty="0">
                          <a:solidFill>
                            <a:schemeClr val="dk1"/>
                          </a:solidFill>
                          <a:effectLst/>
                          <a:latin typeface="+mn-lt"/>
                          <a:ea typeface="+mn-ea"/>
                          <a:cs typeface="+mn-cs"/>
                        </a:rPr>
                        <a:t>CCPA (California Consumer Privacy Act)</a:t>
                      </a:r>
                      <a:endParaRPr lang="en-US" dirty="0"/>
                    </a:p>
                  </a:txBody>
                  <a:tcPr/>
                </a:tc>
                <a:tc>
                  <a:txBody>
                    <a:bodyPr/>
                    <a:lstStyle/>
                    <a:p>
                      <a:r>
                        <a:rPr lang="en-US" sz="1800" b="0" i="0" kern="1200" dirty="0">
                          <a:solidFill>
                            <a:schemeClr val="dk1"/>
                          </a:solidFill>
                          <a:effectLst/>
                          <a:latin typeface="+mn-lt"/>
                          <a:ea typeface="+mn-ea"/>
                          <a:cs typeface="+mn-cs"/>
                        </a:rPr>
                        <a:t>California, USA</a:t>
                      </a:r>
                      <a:endParaRPr lang="en-US" dirty="0"/>
                    </a:p>
                  </a:txBody>
                  <a:tcPr/>
                </a:tc>
                <a:tc>
                  <a:txBody>
                    <a:bodyPr/>
                    <a:lstStyle/>
                    <a:p>
                      <a:r>
                        <a:rPr lang="en-US" sz="1800" b="0" i="0" kern="1200" dirty="0">
                          <a:solidFill>
                            <a:schemeClr val="dk1"/>
                          </a:solidFill>
                          <a:effectLst/>
                          <a:latin typeface="+mn-lt"/>
                          <a:ea typeface="+mn-ea"/>
                          <a:cs typeface="+mn-cs"/>
                        </a:rPr>
                        <a:t>-  Right to Opt-Out of data sales</a:t>
                      </a:r>
                      <a:br>
                        <a:rPr lang="en-US" dirty="0"/>
                      </a:br>
                      <a:r>
                        <a:rPr lang="en-US" sz="1800" b="0" i="0" kern="1200" dirty="0">
                          <a:solidFill>
                            <a:schemeClr val="dk1"/>
                          </a:solidFill>
                          <a:effectLst/>
                          <a:latin typeface="+mn-lt"/>
                          <a:ea typeface="+mn-ea"/>
                          <a:cs typeface="+mn-cs"/>
                        </a:rPr>
                        <a:t>- Disclosure of data collection practices</a:t>
                      </a:r>
                      <a:endParaRPr lang="en-US" dirty="0"/>
                    </a:p>
                  </a:txBody>
                  <a:tcPr/>
                </a:tc>
                <a:extLst>
                  <a:ext uri="{0D108BD9-81ED-4DB2-BD59-A6C34878D82A}">
                    <a16:rowId xmlns:a16="http://schemas.microsoft.com/office/drawing/2014/main" val="1991948426"/>
                  </a:ext>
                </a:extLst>
              </a:tr>
              <a:tr h="370840">
                <a:tc>
                  <a:txBody>
                    <a:bodyPr/>
                    <a:lstStyle/>
                    <a:p>
                      <a:r>
                        <a:rPr lang="en-US" sz="1800" b="1" i="0" kern="1200" dirty="0">
                          <a:solidFill>
                            <a:schemeClr val="dk1"/>
                          </a:solidFill>
                          <a:effectLst/>
                          <a:latin typeface="+mn-lt"/>
                          <a:ea typeface="+mn-ea"/>
                          <a:cs typeface="+mn-cs"/>
                        </a:rPr>
                        <a:t>PDPA (Personal Data Protection Act)</a:t>
                      </a:r>
                      <a:endParaRPr lang="en-US" dirty="0"/>
                    </a:p>
                  </a:txBody>
                  <a:tcPr/>
                </a:tc>
                <a:tc>
                  <a:txBody>
                    <a:bodyPr/>
                    <a:lstStyle/>
                    <a:p>
                      <a:r>
                        <a:rPr lang="en-US" sz="1800" b="0" i="0" kern="1200" dirty="0">
                          <a:solidFill>
                            <a:schemeClr val="dk1"/>
                          </a:solidFill>
                          <a:effectLst/>
                          <a:latin typeface="+mn-lt"/>
                          <a:ea typeface="+mn-ea"/>
                          <a:cs typeface="+mn-cs"/>
                        </a:rPr>
                        <a:t>Singapore</a:t>
                      </a:r>
                      <a:endParaRPr lang="en-US" dirty="0"/>
                    </a:p>
                  </a:txBody>
                  <a:tcPr/>
                </a:tc>
                <a:tc>
                  <a:txBody>
                    <a:bodyPr/>
                    <a:lstStyle/>
                    <a:p>
                      <a:r>
                        <a:rPr lang="en-US" sz="1800" b="0" i="0" kern="1200" dirty="0">
                          <a:solidFill>
                            <a:schemeClr val="dk1"/>
                          </a:solidFill>
                          <a:effectLst/>
                          <a:latin typeface="+mn-lt"/>
                          <a:ea typeface="+mn-ea"/>
                          <a:cs typeface="+mn-cs"/>
                        </a:rPr>
                        <a:t>- Requires consent for data use</a:t>
                      </a:r>
                      <a:br>
                        <a:rPr lang="en-US" dirty="0"/>
                      </a:br>
                      <a:r>
                        <a:rPr lang="en-US" sz="1800" b="0" i="0" kern="1200" dirty="0">
                          <a:solidFill>
                            <a:schemeClr val="dk1"/>
                          </a:solidFill>
                          <a:effectLst/>
                          <a:latin typeface="+mn-lt"/>
                          <a:ea typeface="+mn-ea"/>
                          <a:cs typeface="+mn-cs"/>
                        </a:rPr>
                        <a:t>- Mandatory breach notifications</a:t>
                      </a:r>
                      <a:endParaRPr lang="en-US" dirty="0"/>
                    </a:p>
                  </a:txBody>
                  <a:tcPr/>
                </a:tc>
                <a:extLst>
                  <a:ext uri="{0D108BD9-81ED-4DB2-BD59-A6C34878D82A}">
                    <a16:rowId xmlns:a16="http://schemas.microsoft.com/office/drawing/2014/main" val="4015859830"/>
                  </a:ext>
                </a:extLst>
              </a:tr>
              <a:tr h="370840">
                <a:tc>
                  <a:txBody>
                    <a:bodyPr/>
                    <a:lstStyle/>
                    <a:p>
                      <a:r>
                        <a:rPr lang="pt-BR" sz="1800" b="1" i="0" kern="1200" dirty="0">
                          <a:solidFill>
                            <a:schemeClr val="dk1"/>
                          </a:solidFill>
                          <a:effectLst/>
                          <a:latin typeface="+mn-lt"/>
                          <a:ea typeface="+mn-ea"/>
                          <a:cs typeface="+mn-cs"/>
                        </a:rPr>
                        <a:t>LGPD (Lei Geral de Proteção de Dados)</a:t>
                      </a:r>
                      <a:endParaRPr lang="en-US" dirty="0"/>
                    </a:p>
                  </a:txBody>
                  <a:tcPr/>
                </a:tc>
                <a:tc>
                  <a:txBody>
                    <a:bodyPr/>
                    <a:lstStyle/>
                    <a:p>
                      <a:r>
                        <a:rPr lang="en-US" sz="1800" b="0" i="0" kern="1200" dirty="0">
                          <a:solidFill>
                            <a:schemeClr val="dk1"/>
                          </a:solidFill>
                          <a:effectLst/>
                          <a:latin typeface="+mn-lt"/>
                          <a:ea typeface="+mn-ea"/>
                          <a:cs typeface="+mn-cs"/>
                        </a:rPr>
                        <a:t>Brazil</a:t>
                      </a:r>
                      <a:endParaRPr lang="en-US" dirty="0"/>
                    </a:p>
                  </a:txBody>
                  <a:tcPr/>
                </a:tc>
                <a:tc>
                  <a:txBody>
                    <a:bodyPr/>
                    <a:lstStyle/>
                    <a:p>
                      <a:r>
                        <a:rPr lang="en-US" sz="1800" b="0" i="0" kern="1200" dirty="0">
                          <a:solidFill>
                            <a:schemeClr val="dk1"/>
                          </a:solidFill>
                          <a:effectLst/>
                          <a:latin typeface="+mn-lt"/>
                          <a:ea typeface="+mn-ea"/>
                          <a:cs typeface="+mn-cs"/>
                        </a:rPr>
                        <a:t> Similar to GDPR</a:t>
                      </a:r>
                      <a:br>
                        <a:rPr lang="en-US" dirty="0"/>
                      </a:br>
                      <a:r>
                        <a:rPr lang="en-US" sz="1800" b="0" i="0" kern="1200" dirty="0">
                          <a:solidFill>
                            <a:schemeClr val="dk1"/>
                          </a:solidFill>
                          <a:effectLst/>
                          <a:latin typeface="+mn-lt"/>
                          <a:ea typeface="+mn-ea"/>
                          <a:cs typeface="+mn-cs"/>
                        </a:rPr>
                        <a:t>- Applies to all companies processing Brazilian data</a:t>
                      </a:r>
                      <a:endParaRPr lang="en-US" dirty="0"/>
                    </a:p>
                  </a:txBody>
                  <a:tcPr/>
                </a:tc>
                <a:extLst>
                  <a:ext uri="{0D108BD9-81ED-4DB2-BD59-A6C34878D82A}">
                    <a16:rowId xmlns:a16="http://schemas.microsoft.com/office/drawing/2014/main" val="2891271885"/>
                  </a:ext>
                </a:extLst>
              </a:tr>
              <a:tr h="370840">
                <a:tc>
                  <a:txBody>
                    <a:bodyPr/>
                    <a:lstStyle/>
                    <a:p>
                      <a:r>
                        <a:rPr lang="en-US" sz="1800" b="1" i="0" kern="1200" dirty="0">
                          <a:solidFill>
                            <a:schemeClr val="dk1"/>
                          </a:solidFill>
                          <a:effectLst/>
                          <a:latin typeface="+mn-lt"/>
                          <a:ea typeface="+mn-ea"/>
                          <a:cs typeface="+mn-cs"/>
                        </a:rPr>
                        <a:t>DPDP Act (Digital Personal Data Protection Act, 2024)</a:t>
                      </a:r>
                      <a:endParaRPr lang="en-US" dirty="0"/>
                    </a:p>
                  </a:txBody>
                  <a:tcPr/>
                </a:tc>
                <a:tc>
                  <a:txBody>
                    <a:bodyPr/>
                    <a:lstStyle/>
                    <a:p>
                      <a:r>
                        <a:rPr lang="en-US" sz="1800" b="0" i="0" kern="1200" dirty="0">
                          <a:solidFill>
                            <a:schemeClr val="dk1"/>
                          </a:solidFill>
                          <a:effectLst/>
                          <a:latin typeface="+mn-lt"/>
                          <a:ea typeface="+mn-ea"/>
                          <a:cs typeface="+mn-cs"/>
                        </a:rPr>
                        <a:t>Bangladesh</a:t>
                      </a:r>
                      <a:endParaRPr lang="en-US" dirty="0"/>
                    </a:p>
                  </a:txBody>
                  <a:tcPr/>
                </a:tc>
                <a:tc>
                  <a:txBody>
                    <a:bodyPr/>
                    <a:lstStyle/>
                    <a:p>
                      <a:r>
                        <a:rPr lang="en-US" sz="1800" b="0" i="0" kern="1200" dirty="0">
                          <a:solidFill>
                            <a:schemeClr val="dk1"/>
                          </a:solidFill>
                          <a:effectLst/>
                          <a:latin typeface="+mn-lt"/>
                          <a:ea typeface="+mn-ea"/>
                          <a:cs typeface="+mn-cs"/>
                        </a:rPr>
                        <a:t>- Consent-based data processing</a:t>
                      </a:r>
                      <a:br>
                        <a:rPr lang="en-US" dirty="0"/>
                      </a:br>
                      <a:r>
                        <a:rPr lang="en-US" sz="1800" b="0" i="0" kern="1200" dirty="0">
                          <a:solidFill>
                            <a:schemeClr val="dk1"/>
                          </a:solidFill>
                          <a:effectLst/>
                          <a:latin typeface="+mn-lt"/>
                          <a:ea typeface="+mn-ea"/>
                          <a:cs typeface="+mn-cs"/>
                        </a:rPr>
                        <a:t>- Penalties for non-compliance</a:t>
                      </a:r>
                      <a:endParaRPr lang="en-US" dirty="0"/>
                    </a:p>
                  </a:txBody>
                  <a:tcPr/>
                </a:tc>
                <a:extLst>
                  <a:ext uri="{0D108BD9-81ED-4DB2-BD59-A6C34878D82A}">
                    <a16:rowId xmlns:a16="http://schemas.microsoft.com/office/drawing/2014/main" val="1281334266"/>
                  </a:ext>
                </a:extLst>
              </a:tr>
            </a:tbl>
          </a:graphicData>
        </a:graphic>
      </p:graphicFrame>
    </p:spTree>
    <p:extLst>
      <p:ext uri="{BB962C8B-B14F-4D97-AF65-F5344CB8AC3E}">
        <p14:creationId xmlns:p14="http://schemas.microsoft.com/office/powerpoint/2010/main" val="2025176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715</TotalTime>
  <Words>4108</Words>
  <Application>Microsoft Office PowerPoint</Application>
  <PresentationFormat>Widescreen</PresentationFormat>
  <Paragraphs>429</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Aptos</vt:lpstr>
      <vt:lpstr>Aptos Display</vt:lpstr>
      <vt:lpstr>Arial</vt:lpstr>
      <vt:lpstr>DeepSeek-CJK-patch</vt:lpstr>
      <vt:lpstr>Symbol</vt:lpstr>
      <vt:lpstr>Office Theme</vt:lpstr>
      <vt:lpstr>Cyber Law and Regulation</vt:lpstr>
      <vt:lpstr>Introduction</vt:lpstr>
      <vt:lpstr>Key Areas Covered by Cyber Law</vt:lpstr>
      <vt:lpstr>Data Protection and Privacy</vt:lpstr>
      <vt:lpstr>Overview</vt:lpstr>
      <vt:lpstr>Overview (Cont..)</vt:lpstr>
      <vt:lpstr>Why Data Protection and Privacy is Important</vt:lpstr>
      <vt:lpstr>Key Principles of Data Protection and Privacy Law</vt:lpstr>
      <vt:lpstr>Major Data Protection and Privacy Laws</vt:lpstr>
      <vt:lpstr>GDPR Details</vt:lpstr>
      <vt:lpstr>CCPA Details</vt:lpstr>
      <vt:lpstr>DPDP Details</vt:lpstr>
      <vt:lpstr>Negative side of DSA</vt:lpstr>
      <vt:lpstr>Negative side of DSA</vt:lpstr>
      <vt:lpstr>DPDS Details</vt:lpstr>
      <vt:lpstr>Section 54</vt:lpstr>
      <vt:lpstr>Challenges in Data Protection in Bangladesh   </vt:lpstr>
      <vt:lpstr>Recommendations for Businesses</vt:lpstr>
      <vt:lpstr>How Organization Ensure Compliance</vt:lpstr>
      <vt:lpstr>Individual Rights under Data Privacy Law</vt:lpstr>
      <vt:lpstr>Challenges in Data Protection and Privacy</vt:lpstr>
      <vt:lpstr>Intellectual Property (IP)</vt:lpstr>
      <vt:lpstr>Overview</vt:lpstr>
      <vt:lpstr>Types of Intellectual Property law</vt:lpstr>
      <vt:lpstr>PowerPoint Presentation</vt:lpstr>
      <vt:lpstr>PowerPoint Presentation</vt:lpstr>
      <vt:lpstr>PowerPoint Presentation</vt:lpstr>
      <vt:lpstr>PowerPoint Presentation</vt:lpstr>
      <vt:lpstr>ELECTRONIC TRANSACTION</vt:lpstr>
      <vt:lpstr>Overview</vt:lpstr>
      <vt:lpstr>Component involved and Security Concern in Electronic Transaction</vt:lpstr>
      <vt:lpstr>Cyber Law &amp; Electronic Transaction</vt:lpstr>
      <vt:lpstr>PowerPoint Presentation</vt:lpstr>
      <vt:lpstr>PowerPoint Presentation</vt:lpstr>
      <vt:lpstr>Freedom of Speech &amp; Content Regulation </vt:lpstr>
      <vt:lpstr>What is Freedom of Speech</vt:lpstr>
      <vt:lpstr>Freedom of Speech in Digital Age</vt:lpstr>
      <vt:lpstr>What is Content Regulation</vt:lpstr>
      <vt:lpstr>Who regulates contents</vt:lpstr>
      <vt:lpstr>How they relate</vt:lpstr>
      <vt:lpstr>Key Challenges in balancing Speech and Regulation</vt:lpstr>
      <vt:lpstr>Example Cases</vt:lpstr>
      <vt:lpstr>Jurisdiction and Cross-Border Issues </vt:lpstr>
      <vt:lpstr>What is Jurisdiction</vt:lpstr>
      <vt:lpstr>Types of Jurisdiction</vt:lpstr>
      <vt:lpstr>Jurisdiction Challenges in Cyberspace</vt:lpstr>
      <vt:lpstr>Principles of Jurisdiction in Cyberspace</vt:lpstr>
      <vt:lpstr>PowerPoint Presentation</vt:lpstr>
      <vt:lpstr>Cross Border Enforcement Issues</vt:lpstr>
      <vt:lpstr>Example of Cross-Border Enforcement Challeneges</vt:lpstr>
      <vt:lpstr>Real Life Example</vt:lpstr>
      <vt:lpstr>PowerPoint Presentation</vt:lpstr>
      <vt:lpstr>PowerPoint Presentation</vt:lpstr>
      <vt:lpstr>How these issues can be resolved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Risala Khan</dc:creator>
  <cp:lastModifiedBy>Risala Khan</cp:lastModifiedBy>
  <cp:revision>28</cp:revision>
  <dcterms:created xsi:type="dcterms:W3CDTF">2025-04-18T04:26:40Z</dcterms:created>
  <dcterms:modified xsi:type="dcterms:W3CDTF">2025-06-21T03:15:23Z</dcterms:modified>
</cp:coreProperties>
</file>