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Carelia" charset="1" panose="00000500000000000000"/>
      <p:regular r:id="rId18"/>
    </p:embeddedFont>
    <p:embeddedFont>
      <p:font typeface="Dosis" charset="1" panose="02010503020202060003"/>
      <p:regular r:id="rId19"/>
    </p:embeddedFont>
    <p:embeddedFont>
      <p:font typeface="Dosis Medium" charset="1" panose="02010603020202060003"/>
      <p:regular r:id="rId20"/>
    </p:embeddedFont>
    <p:embeddedFont>
      <p:font typeface="Canva Sans" charset="1" panose="020B0503030501040103"/>
      <p:regular r:id="rId21"/>
    </p:embeddedFont>
    <p:embeddedFont>
      <p:font typeface="Canva Sans Bold" charset="1" panose="020B0803030501040103"/>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svg" Type="http://schemas.openxmlformats.org/officeDocument/2006/relationships/image"/><Relationship Id="rId11" Target="../media/image17.png" Type="http://schemas.openxmlformats.org/officeDocument/2006/relationships/image"/><Relationship Id="rId12" Target="../media/image18.svg" Type="http://schemas.openxmlformats.org/officeDocument/2006/relationships/image"/><Relationship Id="rId13" Target="../media/image19.png" Type="http://schemas.openxmlformats.org/officeDocument/2006/relationships/image"/><Relationship Id="rId14" Target="../media/image20.svg" Type="http://schemas.openxmlformats.org/officeDocument/2006/relationships/image"/><Relationship Id="rId15" Target="../media/image21.png" Type="http://schemas.openxmlformats.org/officeDocument/2006/relationships/image"/><Relationship Id="rId16" Target="../media/image22.svg" Type="http://schemas.openxmlformats.org/officeDocument/2006/relationships/image"/><Relationship Id="rId17" Target="../media/image23.png" Type="http://schemas.openxmlformats.org/officeDocument/2006/relationships/image"/><Relationship Id="rId18" Target="../media/image24.svg" Type="http://schemas.openxmlformats.org/officeDocument/2006/relationships/image"/><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 Id="rId7" Target="../media/image13.png" Type="http://schemas.openxmlformats.org/officeDocument/2006/relationships/image"/><Relationship Id="rId8" Target="../media/image14.svg" Type="http://schemas.openxmlformats.org/officeDocument/2006/relationships/image"/><Relationship Id="rId9" Target="../media/image1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5.png" Type="http://schemas.openxmlformats.org/officeDocument/2006/relationships/image"/><Relationship Id="rId4" Target="../media/image2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svg" Type="http://schemas.openxmlformats.org/officeDocument/2006/relationships/image"/><Relationship Id="rId11" Target="../media/image35.png" Type="http://schemas.openxmlformats.org/officeDocument/2006/relationships/image"/><Relationship Id="rId12" Target="../media/image36.svg" Type="http://schemas.openxmlformats.org/officeDocument/2006/relationships/image"/><Relationship Id="rId2" Target="../media/image1.jpeg" Type="http://schemas.openxmlformats.org/officeDocument/2006/relationships/image"/><Relationship Id="rId3" Target="../media/image27.png" Type="http://schemas.openxmlformats.org/officeDocument/2006/relationships/image"/><Relationship Id="rId4" Target="../media/image28.svg" Type="http://schemas.openxmlformats.org/officeDocument/2006/relationships/image"/><Relationship Id="rId5" Target="../media/image29.png" Type="http://schemas.openxmlformats.org/officeDocument/2006/relationships/image"/><Relationship Id="rId6" Target="../media/image30.svg" Type="http://schemas.openxmlformats.org/officeDocument/2006/relationships/image"/><Relationship Id="rId7" Target="../media/image31.png" Type="http://schemas.openxmlformats.org/officeDocument/2006/relationships/image"/><Relationship Id="rId8" Target="../media/image32.svg" Type="http://schemas.openxmlformats.org/officeDocument/2006/relationships/image"/><Relationship Id="rId9" Target="../media/image3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3026718">
            <a:off x="14031356" y="6848587"/>
            <a:ext cx="5857367" cy="4114800"/>
          </a:xfrm>
          <a:custGeom>
            <a:avLst/>
            <a:gdLst/>
            <a:ahLst/>
            <a:cxnLst/>
            <a:rect r="r" b="b" t="t" l="l"/>
            <a:pathLst>
              <a:path h="4114800" w="5857367">
                <a:moveTo>
                  <a:pt x="0" y="0"/>
                </a:moveTo>
                <a:lnTo>
                  <a:pt x="5857367" y="0"/>
                </a:lnTo>
                <a:lnTo>
                  <a:pt x="5857367" y="4114800"/>
                </a:lnTo>
                <a:lnTo>
                  <a:pt x="0" y="4114800"/>
                </a:lnTo>
                <a:lnTo>
                  <a:pt x="0" y="0"/>
                </a:lnTo>
                <a:close/>
              </a:path>
            </a:pathLst>
          </a:custGeom>
          <a:blipFill>
            <a:blip r:embed="rId3"/>
            <a:stretch>
              <a:fillRect l="0" t="0" r="0" b="0"/>
            </a:stretch>
          </a:blipFill>
        </p:spPr>
      </p:sp>
      <p:sp>
        <p:nvSpPr>
          <p:cNvPr name="TextBox 4" id="4"/>
          <p:cNvSpPr txBox="true"/>
          <p:nvPr/>
        </p:nvSpPr>
        <p:spPr>
          <a:xfrm rot="0">
            <a:off x="1103522" y="1699266"/>
            <a:ext cx="16080955" cy="2645411"/>
          </a:xfrm>
          <a:prstGeom prst="rect">
            <a:avLst/>
          </a:prstGeom>
        </p:spPr>
        <p:txBody>
          <a:bodyPr anchor="t" rtlCol="false" tIns="0" lIns="0" bIns="0" rIns="0">
            <a:spAutoFit/>
          </a:bodyPr>
          <a:lstStyle/>
          <a:p>
            <a:pPr algn="ctr" marL="0" indent="0" lvl="0">
              <a:lnSpc>
                <a:spcPts val="10639"/>
              </a:lnSpc>
            </a:pPr>
            <a:r>
              <a:rPr lang="en-US" sz="7599">
                <a:solidFill>
                  <a:srgbClr val="01070A"/>
                </a:solidFill>
                <a:latin typeface="Carelia"/>
                <a:ea typeface="Carelia"/>
                <a:cs typeface="Carelia"/>
                <a:sym typeface="Carelia"/>
              </a:rPr>
              <a:t>Intelligent Fraud Prevention in Credit Card Transactions</a:t>
            </a:r>
          </a:p>
        </p:txBody>
      </p:sp>
      <p:sp>
        <p:nvSpPr>
          <p:cNvPr name="TextBox 5" id="5"/>
          <p:cNvSpPr txBox="true"/>
          <p:nvPr/>
        </p:nvSpPr>
        <p:spPr>
          <a:xfrm rot="0">
            <a:off x="0" y="8482069"/>
            <a:ext cx="5690546" cy="1466738"/>
          </a:xfrm>
          <a:prstGeom prst="rect">
            <a:avLst/>
          </a:prstGeom>
        </p:spPr>
        <p:txBody>
          <a:bodyPr anchor="t" rtlCol="false" tIns="0" lIns="0" bIns="0" rIns="0">
            <a:spAutoFit/>
          </a:bodyPr>
          <a:lstStyle/>
          <a:p>
            <a:pPr algn="ctr">
              <a:lnSpc>
                <a:spcPts val="5859"/>
              </a:lnSpc>
            </a:pPr>
            <a:r>
              <a:rPr lang="en-US" sz="4185">
                <a:solidFill>
                  <a:srgbClr val="01070A"/>
                </a:solidFill>
                <a:latin typeface="Dosis"/>
                <a:ea typeface="Dosis"/>
                <a:cs typeface="Dosis"/>
                <a:sym typeface="Dosis"/>
              </a:rPr>
              <a:t>Presented by</a:t>
            </a:r>
          </a:p>
          <a:p>
            <a:pPr algn="ctr">
              <a:lnSpc>
                <a:spcPts val="5859"/>
              </a:lnSpc>
            </a:pPr>
            <a:r>
              <a:rPr lang="en-US" sz="4185">
                <a:solidFill>
                  <a:srgbClr val="01070A"/>
                </a:solidFill>
                <a:latin typeface="Dosis"/>
                <a:ea typeface="Dosis"/>
                <a:cs typeface="Dosis"/>
                <a:sym typeface="Dosis"/>
              </a:rPr>
              <a:t>Md. Shakil Hossain - 1061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4301106" y="2304354"/>
            <a:ext cx="9685788" cy="5678293"/>
          </a:xfrm>
          <a:custGeom>
            <a:avLst/>
            <a:gdLst/>
            <a:ahLst/>
            <a:cxnLst/>
            <a:rect r="r" b="b" t="t" l="l"/>
            <a:pathLst>
              <a:path h="5678293" w="9685788">
                <a:moveTo>
                  <a:pt x="0" y="0"/>
                </a:moveTo>
                <a:lnTo>
                  <a:pt x="9685788" y="0"/>
                </a:lnTo>
                <a:lnTo>
                  <a:pt x="9685788" y="5678292"/>
                </a:lnTo>
                <a:lnTo>
                  <a:pt x="0" y="5678292"/>
                </a:lnTo>
                <a:lnTo>
                  <a:pt x="0" y="0"/>
                </a:lnTo>
                <a:close/>
              </a:path>
            </a:pathLst>
          </a:custGeom>
          <a:blipFill>
            <a:blip r:embed="rId3"/>
            <a:stretch>
              <a:fillRect l="0" t="0" r="0" b="0"/>
            </a:stretch>
          </a:blipFill>
        </p:spPr>
      </p:sp>
      <p:sp>
        <p:nvSpPr>
          <p:cNvPr name="TextBox 4" id="4"/>
          <p:cNvSpPr txBox="true"/>
          <p:nvPr/>
        </p:nvSpPr>
        <p:spPr>
          <a:xfrm rot="0">
            <a:off x="5227885" y="1162717"/>
            <a:ext cx="7832231" cy="811273"/>
          </a:xfrm>
          <a:prstGeom prst="rect">
            <a:avLst/>
          </a:prstGeom>
        </p:spPr>
        <p:txBody>
          <a:bodyPr anchor="t" rtlCol="false" tIns="0" lIns="0" bIns="0" rIns="0">
            <a:spAutoFit/>
          </a:bodyPr>
          <a:lstStyle/>
          <a:p>
            <a:pPr algn="ctr" marL="0" indent="0" lvl="0">
              <a:lnSpc>
                <a:spcPts val="6732"/>
              </a:lnSpc>
              <a:spcBef>
                <a:spcPct val="0"/>
              </a:spcBef>
            </a:pPr>
            <a:r>
              <a:rPr lang="en-US" sz="4808">
                <a:solidFill>
                  <a:srgbClr val="01070A"/>
                </a:solidFill>
                <a:latin typeface="Carelia"/>
                <a:ea typeface="Carelia"/>
                <a:cs typeface="Carelia"/>
                <a:sym typeface="Carelia"/>
              </a:rPr>
              <a:t>Continue...</a:t>
            </a:r>
          </a:p>
        </p:txBody>
      </p:sp>
      <p:sp>
        <p:nvSpPr>
          <p:cNvPr name="TextBox 5" id="5"/>
          <p:cNvSpPr txBox="true"/>
          <p:nvPr/>
        </p:nvSpPr>
        <p:spPr>
          <a:xfrm rot="0">
            <a:off x="4387403" y="8249346"/>
            <a:ext cx="9513193" cy="596899"/>
          </a:xfrm>
          <a:prstGeom prst="rect">
            <a:avLst/>
          </a:prstGeom>
        </p:spPr>
        <p:txBody>
          <a:bodyPr anchor="t" rtlCol="false" tIns="0" lIns="0" bIns="0" rIns="0">
            <a:spAutoFit/>
          </a:bodyPr>
          <a:lstStyle/>
          <a:p>
            <a:pPr algn="ctr">
              <a:lnSpc>
                <a:spcPts val="4900"/>
              </a:lnSpc>
            </a:pPr>
            <a:r>
              <a:rPr lang="en-US" sz="3500" b="true">
                <a:solidFill>
                  <a:srgbClr val="01070A"/>
                </a:solidFill>
                <a:latin typeface="Canva Sans Bold"/>
                <a:ea typeface="Canva Sans Bold"/>
                <a:cs typeface="Canva Sans Bold"/>
                <a:sym typeface="Canva Sans Bold"/>
              </a:rPr>
              <a:t>Figure: Flowchart of of proposed framework</a:t>
            </a:r>
          </a:p>
        </p:txBody>
      </p:sp>
    </p:spTree>
  </p:cSld>
  <p:clrMapOvr>
    <a:masterClrMapping/>
  </p:clrMapOvr>
  <p:transition spd="slow">
    <p:push dir="l"/>
  </p:transition>
</p:sld>
</file>

<file path=ppt/slides/slide11.xml><?xml version="1.0" encoding="utf-8"?>
<p:sld xmlns:p="http://schemas.openxmlformats.org/presentationml/2006/main" xmlns:a="http://schemas.openxmlformats.org/drawingml/2006/main">
  <p:cSld>
    <p:bg>
      <p:bgPr>
        <a:solidFill>
          <a:srgbClr val="F8F7F4"/>
        </a:solidFill>
      </p:bgPr>
    </p:bg>
    <p:spTree>
      <p:nvGrpSpPr>
        <p:cNvPr id="1" name=""/>
        <p:cNvGrpSpPr/>
        <p:nvPr/>
      </p:nvGrpSpPr>
      <p:grpSpPr>
        <a:xfrm>
          <a:off x="0" y="0"/>
          <a:ext cx="0" cy="0"/>
          <a:chOff x="0" y="0"/>
          <a:chExt cx="0" cy="0"/>
        </a:xfrm>
      </p:grpSpPr>
      <p:grpSp>
        <p:nvGrpSpPr>
          <p:cNvPr name="Group 2" id="2"/>
          <p:cNvGrpSpPr/>
          <p:nvPr/>
        </p:nvGrpSpPr>
        <p:grpSpPr>
          <a:xfrm rot="0">
            <a:off x="1028700" y="3092564"/>
            <a:ext cx="16230600" cy="4541771"/>
            <a:chOff x="0" y="0"/>
            <a:chExt cx="4274726" cy="1196187"/>
          </a:xfrm>
        </p:grpSpPr>
        <p:sp>
          <p:nvSpPr>
            <p:cNvPr name="Freeform 3" id="3"/>
            <p:cNvSpPr/>
            <p:nvPr/>
          </p:nvSpPr>
          <p:spPr>
            <a:xfrm flipH="false" flipV="false" rot="0">
              <a:off x="0" y="0"/>
              <a:ext cx="4274726" cy="1196187"/>
            </a:xfrm>
            <a:custGeom>
              <a:avLst/>
              <a:gdLst/>
              <a:ahLst/>
              <a:cxnLst/>
              <a:rect r="r" b="b" t="t" l="l"/>
              <a:pathLst>
                <a:path h="1196187" w="4274726">
                  <a:moveTo>
                    <a:pt x="5247" y="0"/>
                  </a:moveTo>
                  <a:lnTo>
                    <a:pt x="4269479" y="0"/>
                  </a:lnTo>
                  <a:cubicBezTo>
                    <a:pt x="4272377" y="0"/>
                    <a:pt x="4274726" y="2349"/>
                    <a:pt x="4274726" y="5247"/>
                  </a:cubicBezTo>
                  <a:lnTo>
                    <a:pt x="4274726" y="1190940"/>
                  </a:lnTo>
                  <a:cubicBezTo>
                    <a:pt x="4274726" y="1192331"/>
                    <a:pt x="4274173" y="1193666"/>
                    <a:pt x="4273189" y="1194650"/>
                  </a:cubicBezTo>
                  <a:cubicBezTo>
                    <a:pt x="4272205" y="1195634"/>
                    <a:pt x="4270871" y="1196187"/>
                    <a:pt x="4269479" y="1196187"/>
                  </a:cubicBezTo>
                  <a:lnTo>
                    <a:pt x="5247" y="1196187"/>
                  </a:lnTo>
                  <a:cubicBezTo>
                    <a:pt x="2349" y="1196187"/>
                    <a:pt x="0" y="1193837"/>
                    <a:pt x="0" y="1190940"/>
                  </a:cubicBezTo>
                  <a:lnTo>
                    <a:pt x="0" y="5247"/>
                  </a:lnTo>
                  <a:cubicBezTo>
                    <a:pt x="0" y="2349"/>
                    <a:pt x="2349" y="0"/>
                    <a:pt x="5247" y="0"/>
                  </a:cubicBezTo>
                  <a:close/>
                </a:path>
              </a:pathLst>
            </a:custGeom>
            <a:solidFill>
              <a:srgbClr val="FFFFFF"/>
            </a:solidFill>
            <a:ln w="38100" cap="sq">
              <a:solidFill>
                <a:srgbClr val="000000"/>
              </a:solidFill>
              <a:prstDash val="solid"/>
              <a:miter/>
            </a:ln>
          </p:spPr>
        </p:sp>
        <p:sp>
          <p:nvSpPr>
            <p:cNvPr name="TextBox 4" id="4"/>
            <p:cNvSpPr txBox="true"/>
            <p:nvPr/>
          </p:nvSpPr>
          <p:spPr>
            <a:xfrm>
              <a:off x="0" y="-47625"/>
              <a:ext cx="4274726" cy="1243812"/>
            </a:xfrm>
            <a:prstGeom prst="rect">
              <a:avLst/>
            </a:prstGeom>
          </p:spPr>
          <p:txBody>
            <a:bodyPr anchor="ctr" rtlCol="false" tIns="50800" lIns="50800" bIns="50800" rIns="50800"/>
            <a:lstStyle/>
            <a:p>
              <a:pPr algn="ctr">
                <a:lnSpc>
                  <a:spcPts val="3210"/>
                </a:lnSpc>
              </a:pPr>
            </a:p>
          </p:txBody>
        </p:sp>
      </p:grpSp>
      <p:sp>
        <p:nvSpPr>
          <p:cNvPr name="TextBox 5" id="5"/>
          <p:cNvSpPr txBox="true"/>
          <p:nvPr/>
        </p:nvSpPr>
        <p:spPr>
          <a:xfrm rot="0">
            <a:off x="4762897" y="904875"/>
            <a:ext cx="8762207" cy="1086862"/>
          </a:xfrm>
          <a:prstGeom prst="rect">
            <a:avLst/>
          </a:prstGeom>
        </p:spPr>
        <p:txBody>
          <a:bodyPr anchor="t" rtlCol="false" tIns="0" lIns="0" bIns="0" rIns="0">
            <a:spAutoFit/>
          </a:bodyPr>
          <a:lstStyle/>
          <a:p>
            <a:pPr algn="ctr" marL="0" indent="0" lvl="0">
              <a:lnSpc>
                <a:spcPts val="8865"/>
              </a:lnSpc>
              <a:spcBef>
                <a:spcPct val="0"/>
              </a:spcBef>
            </a:pPr>
            <a:r>
              <a:rPr lang="en-US" sz="6332">
                <a:solidFill>
                  <a:srgbClr val="01070A"/>
                </a:solidFill>
                <a:latin typeface="Carelia"/>
                <a:ea typeface="Carelia"/>
                <a:cs typeface="Carelia"/>
                <a:sym typeface="Carelia"/>
              </a:rPr>
              <a:t>Conclusion</a:t>
            </a:r>
          </a:p>
        </p:txBody>
      </p:sp>
      <p:sp>
        <p:nvSpPr>
          <p:cNvPr name="TextBox 6" id="6"/>
          <p:cNvSpPr txBox="true"/>
          <p:nvPr/>
        </p:nvSpPr>
        <p:spPr>
          <a:xfrm rot="0">
            <a:off x="1691087" y="3484838"/>
            <a:ext cx="14910902" cy="3638550"/>
          </a:xfrm>
          <a:prstGeom prst="rect">
            <a:avLst/>
          </a:prstGeom>
        </p:spPr>
        <p:txBody>
          <a:bodyPr anchor="t" rtlCol="false" tIns="0" lIns="0" bIns="0" rIns="0">
            <a:spAutoFit/>
          </a:bodyPr>
          <a:lstStyle/>
          <a:p>
            <a:pPr algn="just">
              <a:lnSpc>
                <a:spcPts val="4199"/>
              </a:lnSpc>
            </a:pPr>
            <a:r>
              <a:rPr lang="en-US" sz="2999">
                <a:solidFill>
                  <a:srgbClr val="01070A"/>
                </a:solidFill>
                <a:latin typeface="Canva Sans"/>
                <a:ea typeface="Canva Sans"/>
                <a:cs typeface="Canva Sans"/>
                <a:sym typeface="Canva Sans"/>
              </a:rPr>
              <a:t>In conclusion, the main objective of this project was to find the most suited model for creditcard fraud detection in terms of the machine learning techniques chosen for the project. It was met by building the four models and finding the accuracies of them all; the bestmodel in terms of accuracies is KNN and Decision Tree, which scored 100the amount of credit card fraud and increase the customer’s satisfaction as it will provide themwith a better experience and feeling secure.</a:t>
            </a:r>
          </a:p>
        </p:txBody>
      </p:sp>
    </p:spTree>
  </p:cSld>
  <p:clrMapOvr>
    <a:masterClrMapping/>
  </p:clrMapOvr>
  <p:transition spd="slow">
    <p:push dir="l"/>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0" y="0"/>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000000">
                <a:alpha val="0"/>
              </a:srgbClr>
            </a:solidFill>
            <a:ln w="657225" cap="sq">
              <a:solidFill>
                <a:srgbClr val="1E3F48"/>
              </a:solidFill>
              <a:prstDash val="solid"/>
              <a:miter/>
            </a:ln>
          </p:spPr>
        </p:sp>
        <p:sp>
          <p:nvSpPr>
            <p:cNvPr name="TextBox 5" id="5"/>
            <p:cNvSpPr txBox="true"/>
            <p:nvPr/>
          </p:nvSpPr>
          <p:spPr>
            <a:xfrm>
              <a:off x="0" y="-47625"/>
              <a:ext cx="4816593" cy="2756958"/>
            </a:xfrm>
            <a:prstGeom prst="rect">
              <a:avLst/>
            </a:prstGeom>
          </p:spPr>
          <p:txBody>
            <a:bodyPr anchor="ctr" rtlCol="false" tIns="50800" lIns="50800" bIns="50800" rIns="50800"/>
            <a:lstStyle/>
            <a:p>
              <a:pPr algn="ctr">
                <a:lnSpc>
                  <a:spcPts val="3210"/>
                </a:lnSpc>
              </a:pPr>
            </a:p>
          </p:txBody>
        </p:sp>
      </p:grpSp>
      <p:sp>
        <p:nvSpPr>
          <p:cNvPr name="Freeform 6" id="6"/>
          <p:cNvSpPr/>
          <p:nvPr/>
        </p:nvSpPr>
        <p:spPr>
          <a:xfrm flipH="false" flipV="false" rot="-1723344">
            <a:off x="-1899983" y="6981148"/>
            <a:ext cx="5857367" cy="4114800"/>
          </a:xfrm>
          <a:custGeom>
            <a:avLst/>
            <a:gdLst/>
            <a:ahLst/>
            <a:cxnLst/>
            <a:rect r="r" b="b" t="t" l="l"/>
            <a:pathLst>
              <a:path h="4114800" w="5857367">
                <a:moveTo>
                  <a:pt x="0" y="0"/>
                </a:moveTo>
                <a:lnTo>
                  <a:pt x="5857366" y="0"/>
                </a:lnTo>
                <a:lnTo>
                  <a:pt x="5857366" y="4114800"/>
                </a:lnTo>
                <a:lnTo>
                  <a:pt x="0" y="4114800"/>
                </a:lnTo>
                <a:lnTo>
                  <a:pt x="0" y="0"/>
                </a:lnTo>
                <a:close/>
              </a:path>
            </a:pathLst>
          </a:custGeom>
          <a:blipFill>
            <a:blip r:embed="rId3"/>
            <a:stretch>
              <a:fillRect l="0" t="0" r="0" b="0"/>
            </a:stretch>
          </a:blipFill>
        </p:spPr>
      </p:sp>
      <p:sp>
        <p:nvSpPr>
          <p:cNvPr name="Freeform 7" id="7"/>
          <p:cNvSpPr/>
          <p:nvPr/>
        </p:nvSpPr>
        <p:spPr>
          <a:xfrm flipH="false" flipV="false" rot="2349476">
            <a:off x="13664589" y="6748157"/>
            <a:ext cx="5857367" cy="4114800"/>
          </a:xfrm>
          <a:custGeom>
            <a:avLst/>
            <a:gdLst/>
            <a:ahLst/>
            <a:cxnLst/>
            <a:rect r="r" b="b" t="t" l="l"/>
            <a:pathLst>
              <a:path h="4114800" w="5857367">
                <a:moveTo>
                  <a:pt x="0" y="0"/>
                </a:moveTo>
                <a:lnTo>
                  <a:pt x="5857366" y="0"/>
                </a:lnTo>
                <a:lnTo>
                  <a:pt x="5857366" y="4114800"/>
                </a:lnTo>
                <a:lnTo>
                  <a:pt x="0" y="4114800"/>
                </a:lnTo>
                <a:lnTo>
                  <a:pt x="0" y="0"/>
                </a:lnTo>
                <a:close/>
              </a:path>
            </a:pathLst>
          </a:custGeom>
          <a:blipFill>
            <a:blip r:embed="rId3"/>
            <a:stretch>
              <a:fillRect l="0" t="0" r="0" b="0"/>
            </a:stretch>
          </a:blipFill>
        </p:spPr>
      </p:sp>
      <p:sp>
        <p:nvSpPr>
          <p:cNvPr name="TextBox 8" id="8"/>
          <p:cNvSpPr txBox="true"/>
          <p:nvPr/>
        </p:nvSpPr>
        <p:spPr>
          <a:xfrm rot="0">
            <a:off x="2483456" y="2365012"/>
            <a:ext cx="13321088" cy="1794804"/>
          </a:xfrm>
          <a:prstGeom prst="rect">
            <a:avLst/>
          </a:prstGeom>
        </p:spPr>
        <p:txBody>
          <a:bodyPr anchor="t" rtlCol="false" tIns="0" lIns="0" bIns="0" rIns="0">
            <a:spAutoFit/>
          </a:bodyPr>
          <a:lstStyle/>
          <a:p>
            <a:pPr algn="ctr">
              <a:lnSpc>
                <a:spcPts val="14797"/>
              </a:lnSpc>
            </a:pPr>
            <a:r>
              <a:rPr lang="en-US" sz="10569">
                <a:solidFill>
                  <a:srgbClr val="01070A"/>
                </a:solidFill>
                <a:latin typeface="Carelia"/>
                <a:ea typeface="Carelia"/>
                <a:cs typeface="Carelia"/>
                <a:sym typeface="Carelia"/>
              </a:rPr>
              <a:t>Any Questions?</a:t>
            </a:r>
          </a:p>
        </p:txBody>
      </p:sp>
    </p:spTree>
  </p:cSld>
  <p:clrMapOvr>
    <a:masterClrMapping/>
  </p:clrMapOvr>
  <p:transition spd="slow">
    <p:push dir="l"/>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3996479" y="-980226"/>
            <a:ext cx="9048214" cy="12247451"/>
            <a:chOff x="0" y="0"/>
            <a:chExt cx="2383069" cy="3225666"/>
          </a:xfrm>
        </p:grpSpPr>
        <p:sp>
          <p:nvSpPr>
            <p:cNvPr name="Freeform 4" id="4"/>
            <p:cNvSpPr/>
            <p:nvPr/>
          </p:nvSpPr>
          <p:spPr>
            <a:xfrm flipH="false" flipV="false" rot="0">
              <a:off x="0" y="0"/>
              <a:ext cx="2383069" cy="3225666"/>
            </a:xfrm>
            <a:custGeom>
              <a:avLst/>
              <a:gdLst/>
              <a:ahLst/>
              <a:cxnLst/>
              <a:rect r="r" b="b" t="t" l="l"/>
              <a:pathLst>
                <a:path h="3225666" w="2383069">
                  <a:moveTo>
                    <a:pt x="0" y="0"/>
                  </a:moveTo>
                  <a:lnTo>
                    <a:pt x="2383069" y="0"/>
                  </a:lnTo>
                  <a:lnTo>
                    <a:pt x="2383069" y="3225666"/>
                  </a:lnTo>
                  <a:lnTo>
                    <a:pt x="0" y="3225666"/>
                  </a:lnTo>
                  <a:close/>
                </a:path>
              </a:pathLst>
            </a:custGeom>
            <a:solidFill>
              <a:srgbClr val="FFFFFF"/>
            </a:solidFill>
            <a:ln w="38100" cap="sq">
              <a:solidFill>
                <a:srgbClr val="000000"/>
              </a:solidFill>
              <a:prstDash val="solid"/>
              <a:miter/>
            </a:ln>
          </p:spPr>
        </p:sp>
        <p:sp>
          <p:nvSpPr>
            <p:cNvPr name="TextBox 5" id="5"/>
            <p:cNvSpPr txBox="true"/>
            <p:nvPr/>
          </p:nvSpPr>
          <p:spPr>
            <a:xfrm>
              <a:off x="0" y="-47625"/>
              <a:ext cx="2383069" cy="3273291"/>
            </a:xfrm>
            <a:prstGeom prst="rect">
              <a:avLst/>
            </a:prstGeom>
          </p:spPr>
          <p:txBody>
            <a:bodyPr anchor="ctr" rtlCol="false" tIns="50800" lIns="50800" bIns="50800" rIns="50800"/>
            <a:lstStyle/>
            <a:p>
              <a:pPr algn="ctr">
                <a:lnSpc>
                  <a:spcPts val="3210"/>
                </a:lnSpc>
              </a:pPr>
            </a:p>
          </p:txBody>
        </p:sp>
      </p:grpSp>
      <p:sp>
        <p:nvSpPr>
          <p:cNvPr name="Freeform 6" id="6"/>
          <p:cNvSpPr/>
          <p:nvPr/>
        </p:nvSpPr>
        <p:spPr>
          <a:xfrm flipH="true" flipV="false" rot="0">
            <a:off x="1679783" y="6970031"/>
            <a:ext cx="3190321" cy="3316969"/>
          </a:xfrm>
          <a:custGeom>
            <a:avLst/>
            <a:gdLst/>
            <a:ahLst/>
            <a:cxnLst/>
            <a:rect r="r" b="b" t="t" l="l"/>
            <a:pathLst>
              <a:path h="3316969" w="3190321">
                <a:moveTo>
                  <a:pt x="3190321" y="0"/>
                </a:moveTo>
                <a:lnTo>
                  <a:pt x="0" y="0"/>
                </a:lnTo>
                <a:lnTo>
                  <a:pt x="0" y="3316969"/>
                </a:lnTo>
                <a:lnTo>
                  <a:pt x="3190321" y="3316969"/>
                </a:lnTo>
                <a:lnTo>
                  <a:pt x="3190321"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4379267" y="1551332"/>
            <a:ext cx="5394683" cy="1193457"/>
          </a:xfrm>
          <a:prstGeom prst="rect">
            <a:avLst/>
          </a:prstGeom>
        </p:spPr>
        <p:txBody>
          <a:bodyPr anchor="t" rtlCol="false" tIns="0" lIns="0" bIns="0" rIns="0">
            <a:spAutoFit/>
          </a:bodyPr>
          <a:lstStyle/>
          <a:p>
            <a:pPr algn="ctr" marL="0" indent="0" lvl="0">
              <a:lnSpc>
                <a:spcPts val="9764"/>
              </a:lnSpc>
              <a:spcBef>
                <a:spcPct val="0"/>
              </a:spcBef>
            </a:pPr>
            <a:r>
              <a:rPr lang="en-US" sz="6974">
                <a:solidFill>
                  <a:srgbClr val="01070A"/>
                </a:solidFill>
                <a:latin typeface="Carelia"/>
                <a:ea typeface="Carelia"/>
                <a:cs typeface="Carelia"/>
                <a:sym typeface="Carelia"/>
              </a:rPr>
              <a:t>Overview</a:t>
            </a:r>
          </a:p>
        </p:txBody>
      </p:sp>
      <p:sp>
        <p:nvSpPr>
          <p:cNvPr name="TextBox 8" id="8"/>
          <p:cNvSpPr txBox="true"/>
          <p:nvPr/>
        </p:nvSpPr>
        <p:spPr>
          <a:xfrm rot="0">
            <a:off x="4870104" y="2959261"/>
            <a:ext cx="4903846" cy="4650670"/>
          </a:xfrm>
          <a:prstGeom prst="rect">
            <a:avLst/>
          </a:prstGeom>
        </p:spPr>
        <p:txBody>
          <a:bodyPr anchor="t" rtlCol="false" tIns="0" lIns="0" bIns="0" rIns="0">
            <a:spAutoFit/>
          </a:bodyPr>
          <a:lstStyle/>
          <a:p>
            <a:pPr algn="l" marL="950553" indent="-475277" lvl="1">
              <a:lnSpc>
                <a:spcPts val="6163"/>
              </a:lnSpc>
              <a:buFont typeface="Arial"/>
              <a:buChar char="•"/>
            </a:pPr>
            <a:r>
              <a:rPr lang="en-US" sz="4402">
                <a:solidFill>
                  <a:srgbClr val="01070A"/>
                </a:solidFill>
                <a:latin typeface="Dosis"/>
                <a:ea typeface="Dosis"/>
                <a:cs typeface="Dosis"/>
                <a:sym typeface="Dosis"/>
              </a:rPr>
              <a:t>Introduction</a:t>
            </a:r>
          </a:p>
          <a:p>
            <a:pPr algn="l" marL="950553" indent="-475277" lvl="1">
              <a:lnSpc>
                <a:spcPts val="6163"/>
              </a:lnSpc>
              <a:buFont typeface="Arial"/>
              <a:buChar char="•"/>
            </a:pPr>
            <a:r>
              <a:rPr lang="en-US" sz="4402">
                <a:solidFill>
                  <a:srgbClr val="01070A"/>
                </a:solidFill>
                <a:latin typeface="Dosis"/>
                <a:ea typeface="Dosis"/>
                <a:cs typeface="Dosis"/>
                <a:sym typeface="Dosis"/>
              </a:rPr>
              <a:t>Literature Review</a:t>
            </a:r>
          </a:p>
          <a:p>
            <a:pPr algn="l" marL="950553" indent="-475277" lvl="1">
              <a:lnSpc>
                <a:spcPts val="6163"/>
              </a:lnSpc>
              <a:buFont typeface="Arial"/>
              <a:buChar char="•"/>
            </a:pPr>
            <a:r>
              <a:rPr lang="en-US" sz="4402">
                <a:solidFill>
                  <a:srgbClr val="01070A"/>
                </a:solidFill>
                <a:latin typeface="Dosis"/>
                <a:ea typeface="Dosis"/>
                <a:cs typeface="Dosis"/>
                <a:sym typeface="Dosis"/>
              </a:rPr>
              <a:t>Data Description</a:t>
            </a:r>
          </a:p>
          <a:p>
            <a:pPr algn="l" marL="950553" indent="-475277" lvl="1">
              <a:lnSpc>
                <a:spcPts val="6163"/>
              </a:lnSpc>
              <a:buFont typeface="Arial"/>
              <a:buChar char="•"/>
            </a:pPr>
            <a:r>
              <a:rPr lang="en-US" sz="4402">
                <a:solidFill>
                  <a:srgbClr val="01070A"/>
                </a:solidFill>
                <a:latin typeface="Dosis"/>
                <a:ea typeface="Dosis"/>
                <a:cs typeface="Dosis"/>
                <a:sym typeface="Dosis"/>
              </a:rPr>
              <a:t>Data </a:t>
            </a:r>
            <a:r>
              <a:rPr lang="en-US" sz="4402">
                <a:solidFill>
                  <a:srgbClr val="01070A"/>
                </a:solidFill>
                <a:latin typeface="Dosis"/>
                <a:ea typeface="Dosis"/>
                <a:cs typeface="Dosis"/>
                <a:sym typeface="Dosis"/>
              </a:rPr>
              <a:t>Analysis</a:t>
            </a:r>
          </a:p>
          <a:p>
            <a:pPr algn="l" marL="950553" indent="-475277" lvl="1">
              <a:lnSpc>
                <a:spcPts val="6163"/>
              </a:lnSpc>
              <a:buFont typeface="Arial"/>
              <a:buChar char="•"/>
            </a:pPr>
            <a:r>
              <a:rPr lang="en-US" sz="4402">
                <a:solidFill>
                  <a:srgbClr val="01070A"/>
                </a:solidFill>
                <a:latin typeface="Dosis"/>
                <a:ea typeface="Dosis"/>
                <a:cs typeface="Dosis"/>
                <a:sym typeface="Dosis"/>
              </a:rPr>
              <a:t>Methodology </a:t>
            </a:r>
          </a:p>
          <a:p>
            <a:pPr algn="l" marL="950553" indent="-475277" lvl="1">
              <a:lnSpc>
                <a:spcPts val="6163"/>
              </a:lnSpc>
              <a:buFont typeface="Arial"/>
              <a:buChar char="•"/>
            </a:pPr>
            <a:r>
              <a:rPr lang="en-US" sz="4402">
                <a:solidFill>
                  <a:srgbClr val="01070A"/>
                </a:solidFill>
                <a:latin typeface="Dosis"/>
                <a:ea typeface="Dosis"/>
                <a:cs typeface="Dosis"/>
                <a:sym typeface="Dosis"/>
              </a:rPr>
              <a:t>C</a:t>
            </a:r>
            <a:r>
              <a:rPr lang="en-US" sz="4402">
                <a:solidFill>
                  <a:srgbClr val="01070A"/>
                </a:solidFill>
                <a:latin typeface="Dosis"/>
                <a:ea typeface="Dosis"/>
                <a:cs typeface="Dosis"/>
                <a:sym typeface="Dosis"/>
              </a:rPr>
              <a:t>onclusions</a:t>
            </a:r>
          </a:p>
        </p:txBody>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3155788" y="1096485"/>
            <a:ext cx="13397168" cy="7585639"/>
            <a:chOff x="0" y="0"/>
            <a:chExt cx="3528472" cy="1997864"/>
          </a:xfrm>
        </p:grpSpPr>
        <p:sp>
          <p:nvSpPr>
            <p:cNvPr name="Freeform 4" id="4"/>
            <p:cNvSpPr/>
            <p:nvPr/>
          </p:nvSpPr>
          <p:spPr>
            <a:xfrm flipH="false" flipV="false" rot="0">
              <a:off x="0" y="0"/>
              <a:ext cx="3528472" cy="1997864"/>
            </a:xfrm>
            <a:custGeom>
              <a:avLst/>
              <a:gdLst/>
              <a:ahLst/>
              <a:cxnLst/>
              <a:rect r="r" b="b" t="t" l="l"/>
              <a:pathLst>
                <a:path h="1997864" w="3528472">
                  <a:moveTo>
                    <a:pt x="0" y="0"/>
                  </a:moveTo>
                  <a:lnTo>
                    <a:pt x="3528472" y="0"/>
                  </a:lnTo>
                  <a:lnTo>
                    <a:pt x="3528472" y="1997864"/>
                  </a:lnTo>
                  <a:lnTo>
                    <a:pt x="0" y="1997864"/>
                  </a:lnTo>
                  <a:close/>
                </a:path>
              </a:pathLst>
            </a:custGeom>
            <a:solidFill>
              <a:srgbClr val="000000">
                <a:alpha val="31765"/>
              </a:srgbClr>
            </a:solidFill>
            <a:ln w="38100" cap="sq">
              <a:solidFill>
                <a:srgbClr val="000000">
                  <a:alpha val="31765"/>
                </a:srgbClr>
              </a:solidFill>
              <a:prstDash val="solid"/>
              <a:miter/>
            </a:ln>
          </p:spPr>
        </p:sp>
        <p:sp>
          <p:nvSpPr>
            <p:cNvPr name="TextBox 5" id="5"/>
            <p:cNvSpPr txBox="true"/>
            <p:nvPr/>
          </p:nvSpPr>
          <p:spPr>
            <a:xfrm>
              <a:off x="0" y="-47625"/>
              <a:ext cx="3528472" cy="2045489"/>
            </a:xfrm>
            <a:prstGeom prst="rect">
              <a:avLst/>
            </a:prstGeom>
          </p:spPr>
          <p:txBody>
            <a:bodyPr anchor="ctr" rtlCol="false" tIns="50800" lIns="50800" bIns="50800" rIns="50800"/>
            <a:lstStyle/>
            <a:p>
              <a:pPr algn="ctr">
                <a:lnSpc>
                  <a:spcPts val="3210"/>
                </a:lnSpc>
              </a:pPr>
            </a:p>
          </p:txBody>
        </p:sp>
      </p:grpSp>
      <p:grpSp>
        <p:nvGrpSpPr>
          <p:cNvPr name="Group 6" id="6"/>
          <p:cNvGrpSpPr/>
          <p:nvPr/>
        </p:nvGrpSpPr>
        <p:grpSpPr>
          <a:xfrm rot="-147716">
            <a:off x="2527074" y="802048"/>
            <a:ext cx="13293258" cy="8174514"/>
            <a:chOff x="0" y="0"/>
            <a:chExt cx="3501105" cy="2152958"/>
          </a:xfrm>
        </p:grpSpPr>
        <p:sp>
          <p:nvSpPr>
            <p:cNvPr name="Freeform 7" id="7"/>
            <p:cNvSpPr/>
            <p:nvPr/>
          </p:nvSpPr>
          <p:spPr>
            <a:xfrm flipH="false" flipV="false" rot="0">
              <a:off x="0" y="0"/>
              <a:ext cx="3501105" cy="2152958"/>
            </a:xfrm>
            <a:custGeom>
              <a:avLst/>
              <a:gdLst/>
              <a:ahLst/>
              <a:cxnLst/>
              <a:rect r="r" b="b" t="t" l="l"/>
              <a:pathLst>
                <a:path h="2152958" w="3501105">
                  <a:moveTo>
                    <a:pt x="6406" y="0"/>
                  </a:moveTo>
                  <a:lnTo>
                    <a:pt x="3494699" y="0"/>
                  </a:lnTo>
                  <a:cubicBezTo>
                    <a:pt x="3496397" y="0"/>
                    <a:pt x="3498027" y="675"/>
                    <a:pt x="3499229" y="1876"/>
                  </a:cubicBezTo>
                  <a:cubicBezTo>
                    <a:pt x="3500430" y="3078"/>
                    <a:pt x="3501105" y="4707"/>
                    <a:pt x="3501105" y="6406"/>
                  </a:cubicBezTo>
                  <a:lnTo>
                    <a:pt x="3501105" y="2146552"/>
                  </a:lnTo>
                  <a:cubicBezTo>
                    <a:pt x="3501105" y="2150090"/>
                    <a:pt x="3498237" y="2152958"/>
                    <a:pt x="3494699" y="2152958"/>
                  </a:cubicBezTo>
                  <a:lnTo>
                    <a:pt x="6406" y="2152958"/>
                  </a:lnTo>
                  <a:cubicBezTo>
                    <a:pt x="4707" y="2152958"/>
                    <a:pt x="3078" y="2152283"/>
                    <a:pt x="1876" y="2151082"/>
                  </a:cubicBezTo>
                  <a:cubicBezTo>
                    <a:pt x="675" y="2149881"/>
                    <a:pt x="0" y="2148251"/>
                    <a:pt x="0" y="2146552"/>
                  </a:cubicBezTo>
                  <a:lnTo>
                    <a:pt x="0" y="6406"/>
                  </a:lnTo>
                  <a:cubicBezTo>
                    <a:pt x="0" y="4707"/>
                    <a:pt x="675" y="3078"/>
                    <a:pt x="1876" y="1876"/>
                  </a:cubicBezTo>
                  <a:cubicBezTo>
                    <a:pt x="3078" y="675"/>
                    <a:pt x="4707" y="0"/>
                    <a:pt x="6406" y="0"/>
                  </a:cubicBezTo>
                  <a:close/>
                </a:path>
              </a:pathLst>
            </a:custGeom>
            <a:solidFill>
              <a:srgbClr val="FFFFFF"/>
            </a:solidFill>
            <a:ln w="38100" cap="sq">
              <a:solidFill>
                <a:srgbClr val="000000"/>
              </a:solidFill>
              <a:prstDash val="solid"/>
              <a:miter/>
            </a:ln>
          </p:spPr>
        </p:sp>
        <p:sp>
          <p:nvSpPr>
            <p:cNvPr name="TextBox 8" id="8"/>
            <p:cNvSpPr txBox="true"/>
            <p:nvPr/>
          </p:nvSpPr>
          <p:spPr>
            <a:xfrm>
              <a:off x="0" y="-47625"/>
              <a:ext cx="3501105" cy="2200583"/>
            </a:xfrm>
            <a:prstGeom prst="rect">
              <a:avLst/>
            </a:prstGeom>
          </p:spPr>
          <p:txBody>
            <a:bodyPr anchor="ctr" rtlCol="false" tIns="50800" lIns="50800" bIns="50800" rIns="50800"/>
            <a:lstStyle/>
            <a:p>
              <a:pPr algn="ctr">
                <a:lnSpc>
                  <a:spcPts val="3210"/>
                </a:lnSpc>
              </a:pPr>
            </a:p>
          </p:txBody>
        </p:sp>
      </p:grpSp>
      <p:sp>
        <p:nvSpPr>
          <p:cNvPr name="Freeform 9" id="9"/>
          <p:cNvSpPr/>
          <p:nvPr/>
        </p:nvSpPr>
        <p:spPr>
          <a:xfrm flipH="false" flipV="false" rot="0">
            <a:off x="6928985" y="394678"/>
            <a:ext cx="3667332" cy="946839"/>
          </a:xfrm>
          <a:custGeom>
            <a:avLst/>
            <a:gdLst/>
            <a:ahLst/>
            <a:cxnLst/>
            <a:rect r="r" b="b" t="t" l="l"/>
            <a:pathLst>
              <a:path h="946839" w="3667332">
                <a:moveTo>
                  <a:pt x="0" y="0"/>
                </a:moveTo>
                <a:lnTo>
                  <a:pt x="3667333" y="0"/>
                </a:lnTo>
                <a:lnTo>
                  <a:pt x="3667333" y="946838"/>
                </a:lnTo>
                <a:lnTo>
                  <a:pt x="0" y="94683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3595844" y="3037580"/>
            <a:ext cx="2622717" cy="324263"/>
          </a:xfrm>
          <a:custGeom>
            <a:avLst/>
            <a:gdLst/>
            <a:ahLst/>
            <a:cxnLst/>
            <a:rect r="r" b="b" t="t" l="l"/>
            <a:pathLst>
              <a:path h="324263" w="2622717">
                <a:moveTo>
                  <a:pt x="0" y="0"/>
                </a:moveTo>
                <a:lnTo>
                  <a:pt x="2622717" y="0"/>
                </a:lnTo>
                <a:lnTo>
                  <a:pt x="2622717" y="324263"/>
                </a:lnTo>
                <a:lnTo>
                  <a:pt x="0" y="32426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1" id="11"/>
          <p:cNvSpPr txBox="true"/>
          <p:nvPr/>
        </p:nvSpPr>
        <p:spPr>
          <a:xfrm rot="0">
            <a:off x="3595844" y="4674208"/>
            <a:ext cx="1904489" cy="488704"/>
          </a:xfrm>
          <a:prstGeom prst="rect">
            <a:avLst/>
          </a:prstGeom>
        </p:spPr>
        <p:txBody>
          <a:bodyPr anchor="t" rtlCol="false" tIns="0" lIns="0" bIns="0" rIns="0">
            <a:spAutoFit/>
          </a:bodyPr>
          <a:lstStyle/>
          <a:p>
            <a:pPr algn="l">
              <a:lnSpc>
                <a:spcPts val="4034"/>
              </a:lnSpc>
            </a:pPr>
            <a:r>
              <a:rPr lang="en-US" b="true" sz="2881">
                <a:solidFill>
                  <a:srgbClr val="01070A"/>
                </a:solidFill>
                <a:latin typeface="Dosis Medium"/>
                <a:ea typeface="Dosis Medium"/>
                <a:cs typeface="Dosis Medium"/>
                <a:sym typeface="Dosis Medium"/>
              </a:rPr>
              <a:t>Project Goal</a:t>
            </a:r>
          </a:p>
        </p:txBody>
      </p:sp>
      <p:sp>
        <p:nvSpPr>
          <p:cNvPr name="TextBox 12" id="12"/>
          <p:cNvSpPr txBox="true"/>
          <p:nvPr/>
        </p:nvSpPr>
        <p:spPr>
          <a:xfrm rot="0">
            <a:off x="3748244" y="6501481"/>
            <a:ext cx="2957832" cy="488704"/>
          </a:xfrm>
          <a:prstGeom prst="rect">
            <a:avLst/>
          </a:prstGeom>
        </p:spPr>
        <p:txBody>
          <a:bodyPr anchor="t" rtlCol="false" tIns="0" lIns="0" bIns="0" rIns="0">
            <a:spAutoFit/>
          </a:bodyPr>
          <a:lstStyle/>
          <a:p>
            <a:pPr algn="l">
              <a:lnSpc>
                <a:spcPts val="4034"/>
              </a:lnSpc>
            </a:pPr>
            <a:r>
              <a:rPr lang="en-US" b="true" sz="2881">
                <a:solidFill>
                  <a:srgbClr val="01070A"/>
                </a:solidFill>
                <a:latin typeface="Dosis Medium"/>
                <a:ea typeface="Dosis Medium"/>
                <a:cs typeface="Dosis Medium"/>
                <a:sym typeface="Dosis Medium"/>
              </a:rPr>
              <a:t>Research question</a:t>
            </a:r>
          </a:p>
        </p:txBody>
      </p:sp>
      <p:sp>
        <p:nvSpPr>
          <p:cNvPr name="Freeform 13" id="13"/>
          <p:cNvSpPr/>
          <p:nvPr/>
        </p:nvSpPr>
        <p:spPr>
          <a:xfrm flipH="false" flipV="false" rot="0">
            <a:off x="3583960" y="6828053"/>
            <a:ext cx="2622717" cy="324263"/>
          </a:xfrm>
          <a:custGeom>
            <a:avLst/>
            <a:gdLst/>
            <a:ahLst/>
            <a:cxnLst/>
            <a:rect r="r" b="b" t="t" l="l"/>
            <a:pathLst>
              <a:path h="324263" w="2622717">
                <a:moveTo>
                  <a:pt x="0" y="0"/>
                </a:moveTo>
                <a:lnTo>
                  <a:pt x="2622717" y="0"/>
                </a:lnTo>
                <a:lnTo>
                  <a:pt x="2622717" y="324263"/>
                </a:lnTo>
                <a:lnTo>
                  <a:pt x="0" y="32426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3583960" y="5011810"/>
            <a:ext cx="2622717" cy="324263"/>
          </a:xfrm>
          <a:custGeom>
            <a:avLst/>
            <a:gdLst/>
            <a:ahLst/>
            <a:cxnLst/>
            <a:rect r="r" b="b" t="t" l="l"/>
            <a:pathLst>
              <a:path h="324263" w="2622717">
                <a:moveTo>
                  <a:pt x="0" y="0"/>
                </a:moveTo>
                <a:lnTo>
                  <a:pt x="2622717" y="0"/>
                </a:lnTo>
                <a:lnTo>
                  <a:pt x="2622717" y="324264"/>
                </a:lnTo>
                <a:lnTo>
                  <a:pt x="0" y="32426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5" id="15"/>
          <p:cNvSpPr txBox="true"/>
          <p:nvPr/>
        </p:nvSpPr>
        <p:spPr>
          <a:xfrm rot="0">
            <a:off x="3595844" y="5297974"/>
            <a:ext cx="11107693" cy="657050"/>
          </a:xfrm>
          <a:prstGeom prst="rect">
            <a:avLst/>
          </a:prstGeom>
        </p:spPr>
        <p:txBody>
          <a:bodyPr anchor="t" rtlCol="false" tIns="0" lIns="0" bIns="0" rIns="0">
            <a:spAutoFit/>
          </a:bodyPr>
          <a:lstStyle/>
          <a:p>
            <a:pPr algn="l" marL="406297" indent="-203149" lvl="1">
              <a:lnSpc>
                <a:spcPts val="2634"/>
              </a:lnSpc>
              <a:spcBef>
                <a:spcPct val="0"/>
              </a:spcBef>
              <a:buFont typeface="Arial"/>
              <a:buChar char="•"/>
            </a:pPr>
            <a:r>
              <a:rPr lang="en-US" sz="1881">
                <a:solidFill>
                  <a:srgbClr val="01070A"/>
                </a:solidFill>
                <a:latin typeface="Dosis"/>
                <a:ea typeface="Dosis"/>
                <a:cs typeface="Dosis"/>
                <a:sym typeface="Dosis"/>
              </a:rPr>
              <a:t>The main aim of this project is the detection of fraudulent credit card transactions, as it is essential to figure out the fraudulent transactions so that customers do not get charged for the purchase of products that they did not buy.</a:t>
            </a:r>
          </a:p>
        </p:txBody>
      </p:sp>
      <p:sp>
        <p:nvSpPr>
          <p:cNvPr name="TextBox 16" id="16"/>
          <p:cNvSpPr txBox="true"/>
          <p:nvPr/>
        </p:nvSpPr>
        <p:spPr>
          <a:xfrm rot="0">
            <a:off x="6206677" y="1529343"/>
            <a:ext cx="5623213" cy="1086343"/>
          </a:xfrm>
          <a:prstGeom prst="rect">
            <a:avLst/>
          </a:prstGeom>
        </p:spPr>
        <p:txBody>
          <a:bodyPr anchor="t" rtlCol="false" tIns="0" lIns="0" bIns="0" rIns="0">
            <a:spAutoFit/>
          </a:bodyPr>
          <a:lstStyle/>
          <a:p>
            <a:pPr algn="ctr" marL="0" indent="0" lvl="0">
              <a:lnSpc>
                <a:spcPts val="8865"/>
              </a:lnSpc>
              <a:spcBef>
                <a:spcPct val="0"/>
              </a:spcBef>
            </a:pPr>
            <a:r>
              <a:rPr lang="en-US" sz="6332">
                <a:solidFill>
                  <a:srgbClr val="01070A"/>
                </a:solidFill>
                <a:latin typeface="Carelia"/>
                <a:ea typeface="Carelia"/>
                <a:cs typeface="Carelia"/>
                <a:sym typeface="Carelia"/>
              </a:rPr>
              <a:t>Introduction</a:t>
            </a:r>
          </a:p>
        </p:txBody>
      </p:sp>
      <p:sp>
        <p:nvSpPr>
          <p:cNvPr name="TextBox 17" id="17"/>
          <p:cNvSpPr txBox="true"/>
          <p:nvPr/>
        </p:nvSpPr>
        <p:spPr>
          <a:xfrm rot="0">
            <a:off x="3595844" y="2710936"/>
            <a:ext cx="3110232" cy="488704"/>
          </a:xfrm>
          <a:prstGeom prst="rect">
            <a:avLst/>
          </a:prstGeom>
        </p:spPr>
        <p:txBody>
          <a:bodyPr anchor="t" rtlCol="false" tIns="0" lIns="0" bIns="0" rIns="0">
            <a:spAutoFit/>
          </a:bodyPr>
          <a:lstStyle/>
          <a:p>
            <a:pPr algn="l">
              <a:lnSpc>
                <a:spcPts val="4034"/>
              </a:lnSpc>
            </a:pPr>
            <a:r>
              <a:rPr lang="en-US" b="true" sz="2881">
                <a:solidFill>
                  <a:srgbClr val="01070A"/>
                </a:solidFill>
                <a:latin typeface="Dosis Medium"/>
                <a:ea typeface="Dosis Medium"/>
                <a:cs typeface="Dosis Medium"/>
                <a:sym typeface="Dosis Medium"/>
              </a:rPr>
              <a:t>Problem statement</a:t>
            </a:r>
          </a:p>
        </p:txBody>
      </p:sp>
      <p:sp>
        <p:nvSpPr>
          <p:cNvPr name="TextBox 18" id="18"/>
          <p:cNvSpPr txBox="true"/>
          <p:nvPr/>
        </p:nvSpPr>
        <p:spPr>
          <a:xfrm rot="0">
            <a:off x="3595844" y="3474232"/>
            <a:ext cx="11547748" cy="990425"/>
          </a:xfrm>
          <a:prstGeom prst="rect">
            <a:avLst/>
          </a:prstGeom>
        </p:spPr>
        <p:txBody>
          <a:bodyPr anchor="t" rtlCol="false" tIns="0" lIns="0" bIns="0" rIns="0">
            <a:spAutoFit/>
          </a:bodyPr>
          <a:lstStyle/>
          <a:p>
            <a:pPr algn="just" marL="406297" indent="-203149" lvl="1">
              <a:lnSpc>
                <a:spcPts val="2634"/>
              </a:lnSpc>
              <a:spcBef>
                <a:spcPct val="0"/>
              </a:spcBef>
              <a:buFont typeface="Arial"/>
              <a:buChar char="•"/>
            </a:pPr>
            <a:r>
              <a:rPr lang="en-US" sz="1881">
                <a:solidFill>
                  <a:srgbClr val="01070A"/>
                </a:solidFill>
                <a:latin typeface="Dosis"/>
                <a:ea typeface="Dosis"/>
                <a:cs typeface="Dosis"/>
                <a:sym typeface="Dosis"/>
              </a:rPr>
              <a:t>The increasing prevalence of credit card fraud in the digital era necessitates the development of robust and efficient fraud detection systems. This project aims to develop a machine-learning model to detect credit card fraud. The model will be trained on a dataset of historical credit card transactions and evaluated on a holdout dataset of unseen transactions.</a:t>
            </a:r>
          </a:p>
        </p:txBody>
      </p:sp>
      <p:sp>
        <p:nvSpPr>
          <p:cNvPr name="TextBox 19" id="19"/>
          <p:cNvSpPr txBox="true"/>
          <p:nvPr/>
        </p:nvSpPr>
        <p:spPr>
          <a:xfrm rot="0">
            <a:off x="3748244" y="7385157"/>
            <a:ext cx="11107693" cy="323675"/>
          </a:xfrm>
          <a:prstGeom prst="rect">
            <a:avLst/>
          </a:prstGeom>
        </p:spPr>
        <p:txBody>
          <a:bodyPr anchor="t" rtlCol="false" tIns="0" lIns="0" bIns="0" rIns="0">
            <a:spAutoFit/>
          </a:bodyPr>
          <a:lstStyle/>
          <a:p>
            <a:pPr algn="l" marL="406297" indent="-203149" lvl="1">
              <a:lnSpc>
                <a:spcPts val="2634"/>
              </a:lnSpc>
              <a:spcBef>
                <a:spcPct val="0"/>
              </a:spcBef>
              <a:buFont typeface="Arial"/>
              <a:buChar char="•"/>
            </a:pPr>
            <a:r>
              <a:rPr lang="en-US" sz="1881">
                <a:solidFill>
                  <a:srgbClr val="01070A"/>
                </a:solidFill>
                <a:latin typeface="Dosis"/>
                <a:ea typeface="Dosis"/>
                <a:cs typeface="Dosis"/>
                <a:sym typeface="Dosis"/>
              </a:rPr>
              <a:t>What machine learning model is most suited for detecting fraudulent credit card transactions?</a:t>
            </a:r>
          </a:p>
        </p:txBody>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p:cSld>
    <p:bg>
      <p:bgPr>
        <a:solidFill>
          <a:srgbClr val="F8F7F4"/>
        </a:solidFill>
      </p:bgPr>
    </p:bg>
    <p:spTree>
      <p:nvGrpSpPr>
        <p:cNvPr id="1" name=""/>
        <p:cNvGrpSpPr/>
        <p:nvPr/>
      </p:nvGrpSpPr>
      <p:grpSpPr>
        <a:xfrm>
          <a:off x="0" y="0"/>
          <a:ext cx="0" cy="0"/>
          <a:chOff x="0" y="0"/>
          <a:chExt cx="0" cy="0"/>
        </a:xfrm>
      </p:grpSpPr>
      <p:grpSp>
        <p:nvGrpSpPr>
          <p:cNvPr name="Group 2" id="2"/>
          <p:cNvGrpSpPr/>
          <p:nvPr/>
        </p:nvGrpSpPr>
        <p:grpSpPr>
          <a:xfrm rot="0">
            <a:off x="698776" y="1991737"/>
            <a:ext cx="16895526" cy="7768997"/>
            <a:chOff x="0" y="0"/>
            <a:chExt cx="4449850" cy="2046156"/>
          </a:xfrm>
        </p:grpSpPr>
        <p:sp>
          <p:nvSpPr>
            <p:cNvPr name="Freeform 3" id="3"/>
            <p:cNvSpPr/>
            <p:nvPr/>
          </p:nvSpPr>
          <p:spPr>
            <a:xfrm flipH="false" flipV="false" rot="0">
              <a:off x="0" y="0"/>
              <a:ext cx="4449850" cy="2046156"/>
            </a:xfrm>
            <a:custGeom>
              <a:avLst/>
              <a:gdLst/>
              <a:ahLst/>
              <a:cxnLst/>
              <a:rect r="r" b="b" t="t" l="l"/>
              <a:pathLst>
                <a:path h="2046156" w="4449850">
                  <a:moveTo>
                    <a:pt x="5040" y="0"/>
                  </a:moveTo>
                  <a:lnTo>
                    <a:pt x="4444810" y="0"/>
                  </a:lnTo>
                  <a:cubicBezTo>
                    <a:pt x="4446147" y="0"/>
                    <a:pt x="4447429" y="531"/>
                    <a:pt x="4448374" y="1476"/>
                  </a:cubicBezTo>
                  <a:cubicBezTo>
                    <a:pt x="4449320" y="2422"/>
                    <a:pt x="4449850" y="3704"/>
                    <a:pt x="4449850" y="5040"/>
                  </a:cubicBezTo>
                  <a:lnTo>
                    <a:pt x="4449850" y="2041115"/>
                  </a:lnTo>
                  <a:cubicBezTo>
                    <a:pt x="4449850" y="2043899"/>
                    <a:pt x="4447594" y="2046156"/>
                    <a:pt x="4444810" y="2046156"/>
                  </a:cubicBezTo>
                  <a:lnTo>
                    <a:pt x="5040" y="2046156"/>
                  </a:lnTo>
                  <a:cubicBezTo>
                    <a:pt x="3704" y="2046156"/>
                    <a:pt x="2422" y="2045625"/>
                    <a:pt x="1476" y="2044679"/>
                  </a:cubicBezTo>
                  <a:cubicBezTo>
                    <a:pt x="531" y="2043734"/>
                    <a:pt x="0" y="2042452"/>
                    <a:pt x="0" y="2041115"/>
                  </a:cubicBezTo>
                  <a:lnTo>
                    <a:pt x="0" y="5040"/>
                  </a:lnTo>
                  <a:cubicBezTo>
                    <a:pt x="0" y="3704"/>
                    <a:pt x="531" y="2422"/>
                    <a:pt x="1476" y="1476"/>
                  </a:cubicBezTo>
                  <a:cubicBezTo>
                    <a:pt x="2422" y="531"/>
                    <a:pt x="3704" y="0"/>
                    <a:pt x="5040" y="0"/>
                  </a:cubicBezTo>
                  <a:close/>
                </a:path>
              </a:pathLst>
            </a:custGeom>
            <a:solidFill>
              <a:srgbClr val="FFFFFF"/>
            </a:solidFill>
            <a:ln w="38100" cap="sq">
              <a:solidFill>
                <a:srgbClr val="000000"/>
              </a:solidFill>
              <a:prstDash val="solid"/>
              <a:miter/>
            </a:ln>
          </p:spPr>
        </p:sp>
        <p:sp>
          <p:nvSpPr>
            <p:cNvPr name="TextBox 4" id="4"/>
            <p:cNvSpPr txBox="true"/>
            <p:nvPr/>
          </p:nvSpPr>
          <p:spPr>
            <a:xfrm>
              <a:off x="0" y="-47625"/>
              <a:ext cx="4449850" cy="2093781"/>
            </a:xfrm>
            <a:prstGeom prst="rect">
              <a:avLst/>
            </a:prstGeom>
          </p:spPr>
          <p:txBody>
            <a:bodyPr anchor="ctr" rtlCol="false" tIns="50800" lIns="50800" bIns="50800" rIns="50800"/>
            <a:lstStyle/>
            <a:p>
              <a:pPr algn="ctr">
                <a:lnSpc>
                  <a:spcPts val="3210"/>
                </a:lnSpc>
              </a:pPr>
            </a:p>
          </p:txBody>
        </p:sp>
      </p:grpSp>
      <p:sp>
        <p:nvSpPr>
          <p:cNvPr name="TextBox 5" id="5"/>
          <p:cNvSpPr txBox="true"/>
          <p:nvPr/>
        </p:nvSpPr>
        <p:spPr>
          <a:xfrm rot="0">
            <a:off x="4762897" y="904875"/>
            <a:ext cx="8762207" cy="1086862"/>
          </a:xfrm>
          <a:prstGeom prst="rect">
            <a:avLst/>
          </a:prstGeom>
        </p:spPr>
        <p:txBody>
          <a:bodyPr anchor="t" rtlCol="false" tIns="0" lIns="0" bIns="0" rIns="0">
            <a:spAutoFit/>
          </a:bodyPr>
          <a:lstStyle/>
          <a:p>
            <a:pPr algn="ctr" marL="0" indent="0" lvl="0">
              <a:lnSpc>
                <a:spcPts val="8865"/>
              </a:lnSpc>
              <a:spcBef>
                <a:spcPct val="0"/>
              </a:spcBef>
            </a:pPr>
            <a:r>
              <a:rPr lang="en-US" sz="6332">
                <a:solidFill>
                  <a:srgbClr val="01070A"/>
                </a:solidFill>
                <a:latin typeface="Carelia"/>
                <a:ea typeface="Carelia"/>
                <a:cs typeface="Carelia"/>
                <a:sym typeface="Carelia"/>
              </a:rPr>
              <a:t>Literature Review</a:t>
            </a:r>
          </a:p>
        </p:txBody>
      </p:sp>
      <p:sp>
        <p:nvSpPr>
          <p:cNvPr name="TextBox 6" id="6"/>
          <p:cNvSpPr txBox="true"/>
          <p:nvPr/>
        </p:nvSpPr>
        <p:spPr>
          <a:xfrm rot="0">
            <a:off x="1028700" y="2384011"/>
            <a:ext cx="16230600" cy="7376795"/>
          </a:xfrm>
          <a:prstGeom prst="rect">
            <a:avLst/>
          </a:prstGeom>
        </p:spPr>
        <p:txBody>
          <a:bodyPr anchor="t" rtlCol="false" tIns="0" lIns="0" bIns="0" rIns="0">
            <a:spAutoFit/>
          </a:bodyPr>
          <a:lstStyle/>
          <a:p>
            <a:pPr algn="just">
              <a:lnSpc>
                <a:spcPts val="4199"/>
              </a:lnSpc>
            </a:pPr>
            <a:r>
              <a:rPr lang="en-US" sz="2999">
                <a:solidFill>
                  <a:srgbClr val="01070A"/>
                </a:solidFill>
                <a:latin typeface="Canva Sans"/>
                <a:ea typeface="Canva Sans"/>
                <a:cs typeface="Canva Sans"/>
                <a:sym typeface="Canva Sans"/>
              </a:rPr>
              <a:t>•The model used by Alenzi and Aljehane to detect Fraud in credit cards was Logistic Regression. Their model scored 97.2% in Accuracy, 97% sensitivity and 2.8% Error Rate.</a:t>
            </a:r>
          </a:p>
          <a:p>
            <a:pPr algn="just">
              <a:lnSpc>
                <a:spcPts val="4199"/>
              </a:lnSpc>
            </a:pPr>
          </a:p>
          <a:p>
            <a:pPr algn="just">
              <a:lnSpc>
                <a:spcPts val="4199"/>
              </a:lnSpc>
            </a:pPr>
            <a:r>
              <a:rPr lang="en-US" sz="2999">
                <a:solidFill>
                  <a:srgbClr val="01070A"/>
                </a:solidFill>
                <a:latin typeface="Canva Sans"/>
                <a:ea typeface="Canva Sans"/>
                <a:cs typeface="Canva Sans"/>
                <a:sym typeface="Canva Sans"/>
              </a:rPr>
              <a:t>•Dighe and his team used KNN, Logistic Regression and Neural Networks, multi-layer perceptron and Decision Tree in their work, then evaluated the results regarding numerous accuracy metrics. Of all the models created, the best performing one is KNN, which scored 99.13%, then in second place performing model at 96.40% and in the last area is logistic Regression with 96.27%.</a:t>
            </a:r>
          </a:p>
          <a:p>
            <a:pPr algn="just">
              <a:lnSpc>
                <a:spcPts val="4199"/>
              </a:lnSpc>
            </a:pPr>
          </a:p>
          <a:p>
            <a:pPr algn="just">
              <a:lnSpc>
                <a:spcPts val="4199"/>
              </a:lnSpc>
            </a:pPr>
            <a:r>
              <a:rPr lang="en-US" sz="2999">
                <a:solidFill>
                  <a:srgbClr val="01070A"/>
                </a:solidFill>
                <a:latin typeface="Canva Sans"/>
                <a:ea typeface="Canva Sans"/>
                <a:cs typeface="Canva Sans"/>
                <a:sym typeface="Canva Sans"/>
              </a:rPr>
              <a:t>•Sahin and Duman used four Support Vector Machine methods in detecting credit card fraud. (SVM) Support Vector Machine with RBF, Polynomial, Sigmoid, and Linear Kernel, all models scored 99.87% in the training model and 83.02% in the testing part of the model.</a:t>
            </a:r>
          </a:p>
          <a:p>
            <a:pPr algn="ctr">
              <a:lnSpc>
                <a:spcPts val="4759"/>
              </a:lnSpc>
            </a:pPr>
          </a:p>
        </p:txBody>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p:cSld>
    <p:bg>
      <p:bgPr>
        <a:solidFill>
          <a:srgbClr val="F8F7F4"/>
        </a:solidFill>
      </p:bgPr>
    </p:bg>
    <p:spTree>
      <p:nvGrpSpPr>
        <p:cNvPr id="1" name=""/>
        <p:cNvGrpSpPr/>
        <p:nvPr/>
      </p:nvGrpSpPr>
      <p:grpSpPr>
        <a:xfrm>
          <a:off x="0" y="0"/>
          <a:ext cx="0" cy="0"/>
          <a:chOff x="0" y="0"/>
          <a:chExt cx="0" cy="0"/>
        </a:xfrm>
      </p:grpSpPr>
      <p:grpSp>
        <p:nvGrpSpPr>
          <p:cNvPr name="Group 2" id="2"/>
          <p:cNvGrpSpPr/>
          <p:nvPr/>
        </p:nvGrpSpPr>
        <p:grpSpPr>
          <a:xfrm rot="0">
            <a:off x="698776" y="3010950"/>
            <a:ext cx="16895526" cy="4149032"/>
            <a:chOff x="0" y="0"/>
            <a:chExt cx="4449850" cy="1092749"/>
          </a:xfrm>
        </p:grpSpPr>
        <p:sp>
          <p:nvSpPr>
            <p:cNvPr name="Freeform 3" id="3"/>
            <p:cNvSpPr/>
            <p:nvPr/>
          </p:nvSpPr>
          <p:spPr>
            <a:xfrm flipH="false" flipV="false" rot="0">
              <a:off x="0" y="0"/>
              <a:ext cx="4449850" cy="1092749"/>
            </a:xfrm>
            <a:custGeom>
              <a:avLst/>
              <a:gdLst/>
              <a:ahLst/>
              <a:cxnLst/>
              <a:rect r="r" b="b" t="t" l="l"/>
              <a:pathLst>
                <a:path h="1092749" w="4449850">
                  <a:moveTo>
                    <a:pt x="5040" y="0"/>
                  </a:moveTo>
                  <a:lnTo>
                    <a:pt x="4444810" y="0"/>
                  </a:lnTo>
                  <a:cubicBezTo>
                    <a:pt x="4446147" y="0"/>
                    <a:pt x="4447429" y="531"/>
                    <a:pt x="4448374" y="1476"/>
                  </a:cubicBezTo>
                  <a:cubicBezTo>
                    <a:pt x="4449320" y="2422"/>
                    <a:pt x="4449850" y="3704"/>
                    <a:pt x="4449850" y="5040"/>
                  </a:cubicBezTo>
                  <a:lnTo>
                    <a:pt x="4449850" y="1087709"/>
                  </a:lnTo>
                  <a:cubicBezTo>
                    <a:pt x="4449850" y="1089045"/>
                    <a:pt x="4449320" y="1090328"/>
                    <a:pt x="4448374" y="1091273"/>
                  </a:cubicBezTo>
                  <a:cubicBezTo>
                    <a:pt x="4447429" y="1092218"/>
                    <a:pt x="4446147" y="1092749"/>
                    <a:pt x="4444810" y="1092749"/>
                  </a:cubicBezTo>
                  <a:lnTo>
                    <a:pt x="5040" y="1092749"/>
                  </a:lnTo>
                  <a:cubicBezTo>
                    <a:pt x="3704" y="1092749"/>
                    <a:pt x="2422" y="1092218"/>
                    <a:pt x="1476" y="1091273"/>
                  </a:cubicBezTo>
                  <a:cubicBezTo>
                    <a:pt x="531" y="1090328"/>
                    <a:pt x="0" y="1089045"/>
                    <a:pt x="0" y="1087709"/>
                  </a:cubicBezTo>
                  <a:lnTo>
                    <a:pt x="0" y="5040"/>
                  </a:lnTo>
                  <a:cubicBezTo>
                    <a:pt x="0" y="3704"/>
                    <a:pt x="531" y="2422"/>
                    <a:pt x="1476" y="1476"/>
                  </a:cubicBezTo>
                  <a:cubicBezTo>
                    <a:pt x="2422" y="531"/>
                    <a:pt x="3704" y="0"/>
                    <a:pt x="5040" y="0"/>
                  </a:cubicBezTo>
                  <a:close/>
                </a:path>
              </a:pathLst>
            </a:custGeom>
            <a:solidFill>
              <a:srgbClr val="FFFFFF"/>
            </a:solidFill>
            <a:ln w="38100" cap="sq">
              <a:solidFill>
                <a:srgbClr val="000000"/>
              </a:solidFill>
              <a:prstDash val="solid"/>
              <a:miter/>
            </a:ln>
          </p:spPr>
        </p:sp>
        <p:sp>
          <p:nvSpPr>
            <p:cNvPr name="TextBox 4" id="4"/>
            <p:cNvSpPr txBox="true"/>
            <p:nvPr/>
          </p:nvSpPr>
          <p:spPr>
            <a:xfrm>
              <a:off x="0" y="-47625"/>
              <a:ext cx="4449850" cy="1140374"/>
            </a:xfrm>
            <a:prstGeom prst="rect">
              <a:avLst/>
            </a:prstGeom>
          </p:spPr>
          <p:txBody>
            <a:bodyPr anchor="ctr" rtlCol="false" tIns="50800" lIns="50800" bIns="50800" rIns="50800"/>
            <a:lstStyle/>
            <a:p>
              <a:pPr algn="ctr">
                <a:lnSpc>
                  <a:spcPts val="3210"/>
                </a:lnSpc>
              </a:pPr>
            </a:p>
          </p:txBody>
        </p:sp>
      </p:grpSp>
      <p:sp>
        <p:nvSpPr>
          <p:cNvPr name="TextBox 5" id="5"/>
          <p:cNvSpPr txBox="true"/>
          <p:nvPr/>
        </p:nvSpPr>
        <p:spPr>
          <a:xfrm rot="0">
            <a:off x="4762897" y="904875"/>
            <a:ext cx="8762207" cy="1086934"/>
          </a:xfrm>
          <a:prstGeom prst="rect">
            <a:avLst/>
          </a:prstGeom>
        </p:spPr>
        <p:txBody>
          <a:bodyPr anchor="t" rtlCol="false" tIns="0" lIns="0" bIns="0" rIns="0">
            <a:spAutoFit/>
          </a:bodyPr>
          <a:lstStyle/>
          <a:p>
            <a:pPr algn="ctr" marL="0" indent="0" lvl="0">
              <a:lnSpc>
                <a:spcPts val="8865"/>
              </a:lnSpc>
              <a:spcBef>
                <a:spcPct val="0"/>
              </a:spcBef>
            </a:pPr>
            <a:r>
              <a:rPr lang="en-US" sz="6332">
                <a:solidFill>
                  <a:srgbClr val="01070A"/>
                </a:solidFill>
                <a:latin typeface="Carelia"/>
                <a:ea typeface="Carelia"/>
                <a:cs typeface="Carelia"/>
                <a:sym typeface="Carelia"/>
              </a:rPr>
              <a:t>Dataset</a:t>
            </a:r>
          </a:p>
        </p:txBody>
      </p:sp>
      <p:sp>
        <p:nvSpPr>
          <p:cNvPr name="TextBox 6" id="6"/>
          <p:cNvSpPr txBox="true"/>
          <p:nvPr/>
        </p:nvSpPr>
        <p:spPr>
          <a:xfrm rot="0">
            <a:off x="1031239" y="3619817"/>
            <a:ext cx="16230600" cy="2980690"/>
          </a:xfrm>
          <a:prstGeom prst="rect">
            <a:avLst/>
          </a:prstGeom>
        </p:spPr>
        <p:txBody>
          <a:bodyPr anchor="t" rtlCol="false" tIns="0" lIns="0" bIns="0" rIns="0">
            <a:spAutoFit/>
          </a:bodyPr>
          <a:lstStyle/>
          <a:p>
            <a:pPr algn="ctr">
              <a:lnSpc>
                <a:spcPts val="4759"/>
              </a:lnSpc>
            </a:pPr>
            <a:r>
              <a:rPr lang="en-US" sz="3399">
                <a:solidFill>
                  <a:srgbClr val="01070A"/>
                </a:solidFill>
                <a:latin typeface="Canva Sans"/>
                <a:ea typeface="Canva Sans"/>
                <a:cs typeface="Canva Sans"/>
                <a:sym typeface="Canva Sans"/>
              </a:rPr>
              <a:t>This dataset contains credit card transactions made by European cardholders in the year 2023. It comprises over 550,000 records, and the data has been anonymized to protect the cardholders' identities. The primary objective of this dataset is to facilitate the development of fraud detection algorithms and models to identify potentially fraudulent transactions.</a:t>
            </a:r>
          </a:p>
        </p:txBody>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TextBox 3" id="3"/>
          <p:cNvSpPr txBox="true"/>
          <p:nvPr/>
        </p:nvSpPr>
        <p:spPr>
          <a:xfrm rot="0">
            <a:off x="5227885" y="1162717"/>
            <a:ext cx="7832231" cy="811273"/>
          </a:xfrm>
          <a:prstGeom prst="rect">
            <a:avLst/>
          </a:prstGeom>
        </p:spPr>
        <p:txBody>
          <a:bodyPr anchor="t" rtlCol="false" tIns="0" lIns="0" bIns="0" rIns="0">
            <a:spAutoFit/>
          </a:bodyPr>
          <a:lstStyle/>
          <a:p>
            <a:pPr algn="ctr" marL="0" indent="0" lvl="0">
              <a:lnSpc>
                <a:spcPts val="6732"/>
              </a:lnSpc>
              <a:spcBef>
                <a:spcPct val="0"/>
              </a:spcBef>
            </a:pPr>
            <a:r>
              <a:rPr lang="en-US" sz="4808">
                <a:solidFill>
                  <a:srgbClr val="01070A"/>
                </a:solidFill>
                <a:latin typeface="Carelia"/>
                <a:ea typeface="Carelia"/>
                <a:cs typeface="Carelia"/>
                <a:sym typeface="Carelia"/>
              </a:rPr>
              <a:t>Data Description</a:t>
            </a:r>
          </a:p>
        </p:txBody>
      </p:sp>
      <p:grpSp>
        <p:nvGrpSpPr>
          <p:cNvPr name="Group 4" id="4"/>
          <p:cNvGrpSpPr/>
          <p:nvPr/>
        </p:nvGrpSpPr>
        <p:grpSpPr>
          <a:xfrm rot="93123">
            <a:off x="1897558" y="3281266"/>
            <a:ext cx="3283874" cy="5122453"/>
            <a:chOff x="0" y="0"/>
            <a:chExt cx="1006794" cy="1570479"/>
          </a:xfrm>
        </p:grpSpPr>
        <p:sp>
          <p:nvSpPr>
            <p:cNvPr name="Freeform 5" id="5"/>
            <p:cNvSpPr/>
            <p:nvPr/>
          </p:nvSpPr>
          <p:spPr>
            <a:xfrm flipH="false" flipV="false" rot="0">
              <a:off x="0" y="0"/>
              <a:ext cx="1006794" cy="1570479"/>
            </a:xfrm>
            <a:custGeom>
              <a:avLst/>
              <a:gdLst/>
              <a:ahLst/>
              <a:cxnLst/>
              <a:rect r="r" b="b" t="t" l="l"/>
              <a:pathLst>
                <a:path h="1570479" w="1006794">
                  <a:moveTo>
                    <a:pt x="16503" y="0"/>
                  </a:moveTo>
                  <a:lnTo>
                    <a:pt x="990291" y="0"/>
                  </a:lnTo>
                  <a:cubicBezTo>
                    <a:pt x="999405" y="0"/>
                    <a:pt x="1006794" y="7389"/>
                    <a:pt x="1006794" y="16503"/>
                  </a:cubicBezTo>
                  <a:lnTo>
                    <a:pt x="1006794" y="1553976"/>
                  </a:lnTo>
                  <a:cubicBezTo>
                    <a:pt x="1006794" y="1563090"/>
                    <a:pt x="999405" y="1570479"/>
                    <a:pt x="990291" y="1570479"/>
                  </a:cubicBezTo>
                  <a:lnTo>
                    <a:pt x="16503" y="1570479"/>
                  </a:lnTo>
                  <a:cubicBezTo>
                    <a:pt x="7389" y="1570479"/>
                    <a:pt x="0" y="1563090"/>
                    <a:pt x="0" y="1553976"/>
                  </a:cubicBezTo>
                  <a:lnTo>
                    <a:pt x="0" y="16503"/>
                  </a:lnTo>
                  <a:cubicBezTo>
                    <a:pt x="0" y="7389"/>
                    <a:pt x="7389" y="0"/>
                    <a:pt x="16503" y="0"/>
                  </a:cubicBezTo>
                  <a:close/>
                </a:path>
              </a:pathLst>
            </a:custGeom>
            <a:solidFill>
              <a:srgbClr val="000000">
                <a:alpha val="31765"/>
              </a:srgbClr>
            </a:solidFill>
            <a:ln w="38100" cap="sq">
              <a:solidFill>
                <a:srgbClr val="000000">
                  <a:alpha val="31765"/>
                </a:srgbClr>
              </a:solidFill>
              <a:prstDash val="solid"/>
              <a:miter/>
            </a:ln>
          </p:spPr>
        </p:sp>
        <p:sp>
          <p:nvSpPr>
            <p:cNvPr name="TextBox 6" id="6"/>
            <p:cNvSpPr txBox="true"/>
            <p:nvPr/>
          </p:nvSpPr>
          <p:spPr>
            <a:xfrm>
              <a:off x="0" y="-47625"/>
              <a:ext cx="1006794" cy="1618104"/>
            </a:xfrm>
            <a:prstGeom prst="rect">
              <a:avLst/>
            </a:prstGeom>
          </p:spPr>
          <p:txBody>
            <a:bodyPr anchor="ctr" rtlCol="false" tIns="50800" lIns="50800" bIns="50800" rIns="50800"/>
            <a:lstStyle/>
            <a:p>
              <a:pPr algn="ctr" marL="0" indent="0" lvl="0">
                <a:lnSpc>
                  <a:spcPts val="3210"/>
                </a:lnSpc>
                <a:spcBef>
                  <a:spcPct val="0"/>
                </a:spcBef>
              </a:pPr>
            </a:p>
          </p:txBody>
        </p:sp>
      </p:grpSp>
      <p:grpSp>
        <p:nvGrpSpPr>
          <p:cNvPr name="Group 7" id="7"/>
          <p:cNvGrpSpPr/>
          <p:nvPr/>
        </p:nvGrpSpPr>
        <p:grpSpPr>
          <a:xfrm rot="0">
            <a:off x="1795706" y="3150740"/>
            <a:ext cx="3283874" cy="5202453"/>
            <a:chOff x="0" y="0"/>
            <a:chExt cx="1006794" cy="1595006"/>
          </a:xfrm>
        </p:grpSpPr>
        <p:sp>
          <p:nvSpPr>
            <p:cNvPr name="Freeform 8" id="8"/>
            <p:cNvSpPr/>
            <p:nvPr/>
          </p:nvSpPr>
          <p:spPr>
            <a:xfrm flipH="false" flipV="false" rot="0">
              <a:off x="0" y="0"/>
              <a:ext cx="1006794" cy="1595006"/>
            </a:xfrm>
            <a:custGeom>
              <a:avLst/>
              <a:gdLst/>
              <a:ahLst/>
              <a:cxnLst/>
              <a:rect r="r" b="b" t="t" l="l"/>
              <a:pathLst>
                <a:path h="1595006" w="1006794">
                  <a:moveTo>
                    <a:pt x="25933" y="0"/>
                  </a:moveTo>
                  <a:lnTo>
                    <a:pt x="980861" y="0"/>
                  </a:lnTo>
                  <a:cubicBezTo>
                    <a:pt x="987739" y="0"/>
                    <a:pt x="994335" y="2732"/>
                    <a:pt x="999198" y="7596"/>
                  </a:cubicBezTo>
                  <a:cubicBezTo>
                    <a:pt x="1004062" y="12459"/>
                    <a:pt x="1006794" y="19055"/>
                    <a:pt x="1006794" y="25933"/>
                  </a:cubicBezTo>
                  <a:lnTo>
                    <a:pt x="1006794" y="1569073"/>
                  </a:lnTo>
                  <a:cubicBezTo>
                    <a:pt x="1006794" y="1575951"/>
                    <a:pt x="1004062" y="1582547"/>
                    <a:pt x="999198" y="1587410"/>
                  </a:cubicBezTo>
                  <a:cubicBezTo>
                    <a:pt x="994335" y="1592274"/>
                    <a:pt x="987739" y="1595006"/>
                    <a:pt x="980861" y="1595006"/>
                  </a:cubicBezTo>
                  <a:lnTo>
                    <a:pt x="25933" y="1595006"/>
                  </a:lnTo>
                  <a:cubicBezTo>
                    <a:pt x="19055" y="1595006"/>
                    <a:pt x="12459" y="1592274"/>
                    <a:pt x="7596" y="1587410"/>
                  </a:cubicBezTo>
                  <a:cubicBezTo>
                    <a:pt x="2732" y="1582547"/>
                    <a:pt x="0" y="1575951"/>
                    <a:pt x="0" y="1569073"/>
                  </a:cubicBezTo>
                  <a:lnTo>
                    <a:pt x="0" y="25933"/>
                  </a:lnTo>
                  <a:cubicBezTo>
                    <a:pt x="0" y="19055"/>
                    <a:pt x="2732" y="12459"/>
                    <a:pt x="7596" y="7596"/>
                  </a:cubicBezTo>
                  <a:cubicBezTo>
                    <a:pt x="12459" y="2732"/>
                    <a:pt x="19055" y="0"/>
                    <a:pt x="25933" y="0"/>
                  </a:cubicBezTo>
                  <a:close/>
                </a:path>
              </a:pathLst>
            </a:custGeom>
            <a:solidFill>
              <a:srgbClr val="FFFFFF"/>
            </a:solidFill>
            <a:ln w="19050" cap="sq">
              <a:solidFill>
                <a:srgbClr val="000000"/>
              </a:solidFill>
              <a:prstDash val="solid"/>
              <a:miter/>
            </a:ln>
          </p:spPr>
        </p:sp>
        <p:sp>
          <p:nvSpPr>
            <p:cNvPr name="TextBox 9" id="9"/>
            <p:cNvSpPr txBox="true"/>
            <p:nvPr/>
          </p:nvSpPr>
          <p:spPr>
            <a:xfrm>
              <a:off x="0" y="-47625"/>
              <a:ext cx="1006794" cy="1642631"/>
            </a:xfrm>
            <a:prstGeom prst="rect">
              <a:avLst/>
            </a:prstGeom>
          </p:spPr>
          <p:txBody>
            <a:bodyPr anchor="ctr" rtlCol="false" tIns="50800" lIns="50800" bIns="50800" rIns="50800"/>
            <a:lstStyle/>
            <a:p>
              <a:pPr algn="ctr">
                <a:lnSpc>
                  <a:spcPts val="3210"/>
                </a:lnSpc>
              </a:pPr>
            </a:p>
          </p:txBody>
        </p:sp>
      </p:grpSp>
      <p:sp>
        <p:nvSpPr>
          <p:cNvPr name="Freeform 10" id="10"/>
          <p:cNvSpPr/>
          <p:nvPr/>
        </p:nvSpPr>
        <p:spPr>
          <a:xfrm flipH="false" flipV="false" rot="-78655">
            <a:off x="2561380" y="2956369"/>
            <a:ext cx="1752527" cy="388742"/>
          </a:xfrm>
          <a:custGeom>
            <a:avLst/>
            <a:gdLst/>
            <a:ahLst/>
            <a:cxnLst/>
            <a:rect r="r" b="b" t="t" l="l"/>
            <a:pathLst>
              <a:path h="388742" w="1752527">
                <a:moveTo>
                  <a:pt x="0" y="0"/>
                </a:moveTo>
                <a:lnTo>
                  <a:pt x="1752527" y="0"/>
                </a:lnTo>
                <a:lnTo>
                  <a:pt x="1752527" y="388742"/>
                </a:lnTo>
                <a:lnTo>
                  <a:pt x="0" y="38874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6921065" y="5954336"/>
            <a:ext cx="3117981" cy="3106643"/>
          </a:xfrm>
          <a:custGeom>
            <a:avLst/>
            <a:gdLst/>
            <a:ahLst/>
            <a:cxnLst/>
            <a:rect r="r" b="b" t="t" l="l"/>
            <a:pathLst>
              <a:path h="3106643" w="3117981">
                <a:moveTo>
                  <a:pt x="0" y="0"/>
                </a:moveTo>
                <a:lnTo>
                  <a:pt x="3117981" y="0"/>
                </a:lnTo>
                <a:lnTo>
                  <a:pt x="3117981" y="3106643"/>
                </a:lnTo>
                <a:lnTo>
                  <a:pt x="0" y="310664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8024394" y="2507726"/>
            <a:ext cx="2815734" cy="3212974"/>
          </a:xfrm>
          <a:custGeom>
            <a:avLst/>
            <a:gdLst/>
            <a:ahLst/>
            <a:cxnLst/>
            <a:rect r="r" b="b" t="t" l="l"/>
            <a:pathLst>
              <a:path h="3212974" w="2815734">
                <a:moveTo>
                  <a:pt x="0" y="0"/>
                </a:moveTo>
                <a:lnTo>
                  <a:pt x="2815734" y="0"/>
                </a:lnTo>
                <a:lnTo>
                  <a:pt x="2815734" y="3212974"/>
                </a:lnTo>
                <a:lnTo>
                  <a:pt x="0" y="32129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999048">
            <a:off x="5406865" y="3934666"/>
            <a:ext cx="2287365" cy="777704"/>
          </a:xfrm>
          <a:custGeom>
            <a:avLst/>
            <a:gdLst/>
            <a:ahLst/>
            <a:cxnLst/>
            <a:rect r="r" b="b" t="t" l="l"/>
            <a:pathLst>
              <a:path h="777704" w="2287365">
                <a:moveTo>
                  <a:pt x="0" y="0"/>
                </a:moveTo>
                <a:lnTo>
                  <a:pt x="2287364" y="0"/>
                </a:lnTo>
                <a:lnTo>
                  <a:pt x="2287364" y="777704"/>
                </a:lnTo>
                <a:lnTo>
                  <a:pt x="0" y="77770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4" id="14"/>
          <p:cNvSpPr/>
          <p:nvPr/>
        </p:nvSpPr>
        <p:spPr>
          <a:xfrm flipH="false" flipV="false" rot="2843482">
            <a:off x="5166969" y="6013813"/>
            <a:ext cx="2287365" cy="777704"/>
          </a:xfrm>
          <a:custGeom>
            <a:avLst/>
            <a:gdLst/>
            <a:ahLst/>
            <a:cxnLst/>
            <a:rect r="r" b="b" t="t" l="l"/>
            <a:pathLst>
              <a:path h="777704" w="2287365">
                <a:moveTo>
                  <a:pt x="0" y="0"/>
                </a:moveTo>
                <a:lnTo>
                  <a:pt x="2287365" y="0"/>
                </a:lnTo>
                <a:lnTo>
                  <a:pt x="2287365" y="777704"/>
                </a:lnTo>
                <a:lnTo>
                  <a:pt x="0" y="77770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5" id="15"/>
          <p:cNvSpPr/>
          <p:nvPr/>
        </p:nvSpPr>
        <p:spPr>
          <a:xfrm flipH="false" flipV="false" rot="0">
            <a:off x="10134296" y="7284839"/>
            <a:ext cx="1894813" cy="299725"/>
          </a:xfrm>
          <a:custGeom>
            <a:avLst/>
            <a:gdLst/>
            <a:ahLst/>
            <a:cxnLst/>
            <a:rect r="r" b="b" t="t" l="l"/>
            <a:pathLst>
              <a:path h="299725" w="1894813">
                <a:moveTo>
                  <a:pt x="0" y="0"/>
                </a:moveTo>
                <a:lnTo>
                  <a:pt x="1894813" y="0"/>
                </a:lnTo>
                <a:lnTo>
                  <a:pt x="1894813" y="299725"/>
                </a:lnTo>
                <a:lnTo>
                  <a:pt x="0" y="29972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6" id="16"/>
          <p:cNvGrpSpPr/>
          <p:nvPr/>
        </p:nvGrpSpPr>
        <p:grpSpPr>
          <a:xfrm rot="0">
            <a:off x="12280435" y="6880318"/>
            <a:ext cx="4013534" cy="1430778"/>
            <a:chOff x="0" y="0"/>
            <a:chExt cx="1230498" cy="438658"/>
          </a:xfrm>
        </p:grpSpPr>
        <p:sp>
          <p:nvSpPr>
            <p:cNvPr name="Freeform 17" id="17"/>
            <p:cNvSpPr/>
            <p:nvPr/>
          </p:nvSpPr>
          <p:spPr>
            <a:xfrm flipH="false" flipV="false" rot="0">
              <a:off x="0" y="0"/>
              <a:ext cx="1230498" cy="438658"/>
            </a:xfrm>
            <a:custGeom>
              <a:avLst/>
              <a:gdLst/>
              <a:ahLst/>
              <a:cxnLst/>
              <a:rect r="r" b="b" t="t" l="l"/>
              <a:pathLst>
                <a:path h="438658" w="1230498">
                  <a:moveTo>
                    <a:pt x="3858" y="0"/>
                  </a:moveTo>
                  <a:lnTo>
                    <a:pt x="1226641" y="0"/>
                  </a:lnTo>
                  <a:cubicBezTo>
                    <a:pt x="1227664" y="0"/>
                    <a:pt x="1228645" y="406"/>
                    <a:pt x="1229368" y="1130"/>
                  </a:cubicBezTo>
                  <a:cubicBezTo>
                    <a:pt x="1230092" y="1853"/>
                    <a:pt x="1230498" y="2835"/>
                    <a:pt x="1230498" y="3858"/>
                  </a:cubicBezTo>
                  <a:lnTo>
                    <a:pt x="1230498" y="434800"/>
                  </a:lnTo>
                  <a:cubicBezTo>
                    <a:pt x="1230498" y="436931"/>
                    <a:pt x="1228771" y="438658"/>
                    <a:pt x="1226641" y="438658"/>
                  </a:cubicBezTo>
                  <a:lnTo>
                    <a:pt x="3858" y="438658"/>
                  </a:lnTo>
                  <a:cubicBezTo>
                    <a:pt x="2835" y="438658"/>
                    <a:pt x="1853" y="438252"/>
                    <a:pt x="1130" y="437528"/>
                  </a:cubicBezTo>
                  <a:cubicBezTo>
                    <a:pt x="406" y="436805"/>
                    <a:pt x="0" y="435824"/>
                    <a:pt x="0" y="434800"/>
                  </a:cubicBezTo>
                  <a:lnTo>
                    <a:pt x="0" y="3858"/>
                  </a:lnTo>
                  <a:cubicBezTo>
                    <a:pt x="0" y="1727"/>
                    <a:pt x="1727" y="0"/>
                    <a:pt x="3858" y="0"/>
                  </a:cubicBezTo>
                  <a:close/>
                </a:path>
              </a:pathLst>
            </a:custGeom>
            <a:solidFill>
              <a:srgbClr val="FFFFFF"/>
            </a:solidFill>
            <a:ln w="19050" cap="sq">
              <a:solidFill>
                <a:srgbClr val="000000"/>
              </a:solidFill>
              <a:prstDash val="solid"/>
              <a:miter/>
            </a:ln>
          </p:spPr>
        </p:sp>
        <p:sp>
          <p:nvSpPr>
            <p:cNvPr name="TextBox 18" id="18"/>
            <p:cNvSpPr txBox="true"/>
            <p:nvPr/>
          </p:nvSpPr>
          <p:spPr>
            <a:xfrm>
              <a:off x="0" y="-47625"/>
              <a:ext cx="1230498" cy="486283"/>
            </a:xfrm>
            <a:prstGeom prst="rect">
              <a:avLst/>
            </a:prstGeom>
          </p:spPr>
          <p:txBody>
            <a:bodyPr anchor="ctr" rtlCol="false" tIns="50800" lIns="50800" bIns="50800" rIns="50800"/>
            <a:lstStyle/>
            <a:p>
              <a:pPr algn="ctr">
                <a:lnSpc>
                  <a:spcPts val="3210"/>
                </a:lnSpc>
              </a:pPr>
            </a:p>
          </p:txBody>
        </p:sp>
      </p:grpSp>
      <p:sp>
        <p:nvSpPr>
          <p:cNvPr name="Freeform 19" id="19"/>
          <p:cNvSpPr/>
          <p:nvPr/>
        </p:nvSpPr>
        <p:spPr>
          <a:xfrm flipH="false" flipV="false" rot="0">
            <a:off x="15447830" y="6825758"/>
            <a:ext cx="585624" cy="813367"/>
          </a:xfrm>
          <a:custGeom>
            <a:avLst/>
            <a:gdLst/>
            <a:ahLst/>
            <a:cxnLst/>
            <a:rect r="r" b="b" t="t" l="l"/>
            <a:pathLst>
              <a:path h="813367" w="585624">
                <a:moveTo>
                  <a:pt x="0" y="0"/>
                </a:moveTo>
                <a:lnTo>
                  <a:pt x="585624" y="0"/>
                </a:lnTo>
                <a:lnTo>
                  <a:pt x="585624" y="813366"/>
                </a:lnTo>
                <a:lnTo>
                  <a:pt x="0" y="81336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0" id="20"/>
          <p:cNvSpPr/>
          <p:nvPr/>
        </p:nvSpPr>
        <p:spPr>
          <a:xfrm flipH="true" flipV="false" rot="-2790442">
            <a:off x="11163603" y="2882628"/>
            <a:ext cx="2043165" cy="1675395"/>
          </a:xfrm>
          <a:custGeom>
            <a:avLst/>
            <a:gdLst/>
            <a:ahLst/>
            <a:cxnLst/>
            <a:rect r="r" b="b" t="t" l="l"/>
            <a:pathLst>
              <a:path h="1675395" w="2043165">
                <a:moveTo>
                  <a:pt x="2043164" y="0"/>
                </a:moveTo>
                <a:lnTo>
                  <a:pt x="0" y="0"/>
                </a:lnTo>
                <a:lnTo>
                  <a:pt x="0" y="1675395"/>
                </a:lnTo>
                <a:lnTo>
                  <a:pt x="2043164" y="1675395"/>
                </a:lnTo>
                <a:lnTo>
                  <a:pt x="2043164"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21" id="21"/>
          <p:cNvSpPr/>
          <p:nvPr/>
        </p:nvSpPr>
        <p:spPr>
          <a:xfrm flipH="false" flipV="false" rot="0">
            <a:off x="13619844" y="2525097"/>
            <a:ext cx="2872450" cy="3003512"/>
          </a:xfrm>
          <a:custGeom>
            <a:avLst/>
            <a:gdLst/>
            <a:ahLst/>
            <a:cxnLst/>
            <a:rect r="r" b="b" t="t" l="l"/>
            <a:pathLst>
              <a:path h="3003512" w="2872450">
                <a:moveTo>
                  <a:pt x="0" y="0"/>
                </a:moveTo>
                <a:lnTo>
                  <a:pt x="2872450" y="0"/>
                </a:lnTo>
                <a:lnTo>
                  <a:pt x="2872450" y="3003512"/>
                </a:lnTo>
                <a:lnTo>
                  <a:pt x="0" y="3003512"/>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TextBox 22" id="22"/>
          <p:cNvSpPr txBox="true"/>
          <p:nvPr/>
        </p:nvSpPr>
        <p:spPr>
          <a:xfrm rot="0">
            <a:off x="1879509" y="3722328"/>
            <a:ext cx="3116269" cy="391867"/>
          </a:xfrm>
          <a:prstGeom prst="rect">
            <a:avLst/>
          </a:prstGeom>
        </p:spPr>
        <p:txBody>
          <a:bodyPr anchor="t" rtlCol="false" tIns="0" lIns="0" bIns="0" rIns="0">
            <a:spAutoFit/>
          </a:bodyPr>
          <a:lstStyle/>
          <a:p>
            <a:pPr algn="ctr" marL="0" indent="0" lvl="0">
              <a:lnSpc>
                <a:spcPts val="3282"/>
              </a:lnSpc>
              <a:spcBef>
                <a:spcPct val="0"/>
              </a:spcBef>
            </a:pPr>
            <a:r>
              <a:rPr lang="en-US" sz="2344">
                <a:solidFill>
                  <a:srgbClr val="01070A"/>
                </a:solidFill>
                <a:latin typeface="Carelia"/>
                <a:ea typeface="Carelia"/>
                <a:cs typeface="Carelia"/>
                <a:sym typeface="Carelia"/>
              </a:rPr>
              <a:t>Data Description</a:t>
            </a:r>
          </a:p>
        </p:txBody>
      </p:sp>
      <p:sp>
        <p:nvSpPr>
          <p:cNvPr name="TextBox 23" id="23"/>
          <p:cNvSpPr txBox="true"/>
          <p:nvPr/>
        </p:nvSpPr>
        <p:spPr>
          <a:xfrm rot="0">
            <a:off x="2182886" y="4348638"/>
            <a:ext cx="2410089" cy="2811821"/>
          </a:xfrm>
          <a:prstGeom prst="rect">
            <a:avLst/>
          </a:prstGeom>
        </p:spPr>
        <p:txBody>
          <a:bodyPr anchor="t" rtlCol="false" tIns="0" lIns="0" bIns="0" rIns="0">
            <a:spAutoFit/>
          </a:bodyPr>
          <a:lstStyle/>
          <a:p>
            <a:pPr algn="just">
              <a:lnSpc>
                <a:spcPts val="2481"/>
              </a:lnSpc>
            </a:pPr>
            <a:r>
              <a:rPr lang="en-US" sz="1772">
                <a:solidFill>
                  <a:srgbClr val="01070A"/>
                </a:solidFill>
                <a:latin typeface="Dosis"/>
                <a:ea typeface="Dosis"/>
                <a:cs typeface="Dosis"/>
                <a:sym typeface="Dosis"/>
              </a:rPr>
              <a:t>•The dataset was retrieved from an open-source website, Kaggle.com. It con- tains data on transactions made in 2013 by European credit card users in two days only. The dataset consists of 31 attributes and 284,808 rows.</a:t>
            </a:r>
          </a:p>
        </p:txBody>
      </p:sp>
      <p:sp>
        <p:nvSpPr>
          <p:cNvPr name="TextBox 24" id="24"/>
          <p:cNvSpPr txBox="true"/>
          <p:nvPr/>
        </p:nvSpPr>
        <p:spPr>
          <a:xfrm rot="0">
            <a:off x="8351369" y="3317482"/>
            <a:ext cx="2161783" cy="375251"/>
          </a:xfrm>
          <a:prstGeom prst="rect">
            <a:avLst/>
          </a:prstGeom>
        </p:spPr>
        <p:txBody>
          <a:bodyPr anchor="t" rtlCol="false" tIns="0" lIns="0" bIns="0" rIns="0">
            <a:spAutoFit/>
          </a:bodyPr>
          <a:lstStyle/>
          <a:p>
            <a:pPr algn="ctr" marL="0" indent="0" lvl="0">
              <a:lnSpc>
                <a:spcPts val="3039"/>
              </a:lnSpc>
              <a:spcBef>
                <a:spcPct val="0"/>
              </a:spcBef>
            </a:pPr>
            <a:r>
              <a:rPr lang="en-US" sz="2171">
                <a:solidFill>
                  <a:srgbClr val="01070A"/>
                </a:solidFill>
                <a:latin typeface="Carelia"/>
                <a:ea typeface="Carelia"/>
                <a:cs typeface="Carelia"/>
                <a:sym typeface="Carelia"/>
              </a:rPr>
              <a:t>Time</a:t>
            </a:r>
          </a:p>
        </p:txBody>
      </p:sp>
      <p:sp>
        <p:nvSpPr>
          <p:cNvPr name="TextBox 25" id="25"/>
          <p:cNvSpPr txBox="true"/>
          <p:nvPr/>
        </p:nvSpPr>
        <p:spPr>
          <a:xfrm rot="0">
            <a:off x="8351369" y="4158859"/>
            <a:ext cx="2161783" cy="1093381"/>
          </a:xfrm>
          <a:prstGeom prst="rect">
            <a:avLst/>
          </a:prstGeom>
        </p:spPr>
        <p:txBody>
          <a:bodyPr anchor="t" rtlCol="false" tIns="0" lIns="0" bIns="0" rIns="0">
            <a:spAutoFit/>
          </a:bodyPr>
          <a:lstStyle/>
          <a:p>
            <a:pPr algn="just">
              <a:lnSpc>
                <a:spcPts val="2201"/>
              </a:lnSpc>
            </a:pPr>
            <a:r>
              <a:rPr lang="en-US" sz="1572">
                <a:solidFill>
                  <a:srgbClr val="01070A"/>
                </a:solidFill>
                <a:latin typeface="Dosis"/>
                <a:ea typeface="Dosis"/>
                <a:cs typeface="Dosis"/>
                <a:sym typeface="Dosis"/>
              </a:rPr>
              <a:t>•which contains the elapsed seconds between the first and other transactions of each Attribute.</a:t>
            </a:r>
          </a:p>
        </p:txBody>
      </p:sp>
      <p:sp>
        <p:nvSpPr>
          <p:cNvPr name="TextBox 26" id="26"/>
          <p:cNvSpPr txBox="true"/>
          <p:nvPr/>
        </p:nvSpPr>
        <p:spPr>
          <a:xfrm rot="0">
            <a:off x="7399164" y="6419478"/>
            <a:ext cx="2161783" cy="331869"/>
          </a:xfrm>
          <a:prstGeom prst="rect">
            <a:avLst/>
          </a:prstGeom>
        </p:spPr>
        <p:txBody>
          <a:bodyPr anchor="t" rtlCol="false" tIns="0" lIns="0" bIns="0" rIns="0">
            <a:spAutoFit/>
          </a:bodyPr>
          <a:lstStyle/>
          <a:p>
            <a:pPr algn="ctr" marL="0" indent="0" lvl="0">
              <a:lnSpc>
                <a:spcPts val="2692"/>
              </a:lnSpc>
            </a:pPr>
            <a:r>
              <a:rPr lang="en-US" sz="2171">
                <a:solidFill>
                  <a:srgbClr val="01070A"/>
                </a:solidFill>
                <a:latin typeface="Carelia"/>
                <a:ea typeface="Carelia"/>
                <a:cs typeface="Carelia"/>
                <a:sym typeface="Carelia"/>
              </a:rPr>
              <a:t>Class</a:t>
            </a:r>
          </a:p>
        </p:txBody>
      </p:sp>
      <p:sp>
        <p:nvSpPr>
          <p:cNvPr name="TextBox 27" id="27"/>
          <p:cNvSpPr txBox="true"/>
          <p:nvPr/>
        </p:nvSpPr>
        <p:spPr>
          <a:xfrm rot="0">
            <a:off x="7470880" y="7018573"/>
            <a:ext cx="2060632" cy="1524338"/>
          </a:xfrm>
          <a:prstGeom prst="rect">
            <a:avLst/>
          </a:prstGeom>
        </p:spPr>
        <p:txBody>
          <a:bodyPr anchor="t" rtlCol="false" tIns="0" lIns="0" bIns="0" rIns="0">
            <a:spAutoFit/>
          </a:bodyPr>
          <a:lstStyle/>
          <a:p>
            <a:pPr algn="just">
              <a:lnSpc>
                <a:spcPts val="2075"/>
              </a:lnSpc>
            </a:pPr>
            <a:r>
              <a:rPr lang="en-US" sz="1482">
                <a:solidFill>
                  <a:srgbClr val="01070A"/>
                </a:solidFill>
                <a:latin typeface="Dosis"/>
                <a:ea typeface="Dosis"/>
                <a:cs typeface="Dosis"/>
                <a:sym typeface="Dosis"/>
              </a:rPr>
              <a:t>•which contains binary variables where 1 is a case of fraudulent transaction, and 0 is not as case of fraudulent transaction.</a:t>
            </a:r>
          </a:p>
          <a:p>
            <a:pPr algn="just">
              <a:lnSpc>
                <a:spcPts val="2075"/>
              </a:lnSpc>
            </a:pPr>
          </a:p>
        </p:txBody>
      </p:sp>
      <p:sp>
        <p:nvSpPr>
          <p:cNvPr name="TextBox 28" id="28"/>
          <p:cNvSpPr txBox="true"/>
          <p:nvPr/>
        </p:nvSpPr>
        <p:spPr>
          <a:xfrm rot="0">
            <a:off x="12430267" y="7086012"/>
            <a:ext cx="2721052" cy="1267181"/>
          </a:xfrm>
          <a:prstGeom prst="rect">
            <a:avLst/>
          </a:prstGeom>
        </p:spPr>
        <p:txBody>
          <a:bodyPr anchor="t" rtlCol="false" tIns="0" lIns="0" bIns="0" rIns="0">
            <a:spAutoFit/>
          </a:bodyPr>
          <a:lstStyle/>
          <a:p>
            <a:pPr algn="just">
              <a:lnSpc>
                <a:spcPts val="2075"/>
              </a:lnSpc>
            </a:pPr>
            <a:r>
              <a:rPr lang="en-US" sz="1482">
                <a:solidFill>
                  <a:srgbClr val="01070A"/>
                </a:solidFill>
                <a:latin typeface="Dosis"/>
                <a:ea typeface="Dosis"/>
                <a:cs typeface="Dosis"/>
                <a:sym typeface="Dosis"/>
              </a:rPr>
              <a:t>•Twenty-eight attributes are numeric variables that, due to the confidentiality and privacy of the customers.</a:t>
            </a:r>
          </a:p>
          <a:p>
            <a:pPr algn="just">
              <a:lnSpc>
                <a:spcPts val="2075"/>
              </a:lnSpc>
            </a:pPr>
          </a:p>
        </p:txBody>
      </p:sp>
      <p:sp>
        <p:nvSpPr>
          <p:cNvPr name="TextBox 29" id="29"/>
          <p:cNvSpPr txBox="true"/>
          <p:nvPr/>
        </p:nvSpPr>
        <p:spPr>
          <a:xfrm rot="0">
            <a:off x="14105119" y="4038729"/>
            <a:ext cx="2130092" cy="541003"/>
          </a:xfrm>
          <a:prstGeom prst="rect">
            <a:avLst/>
          </a:prstGeom>
        </p:spPr>
        <p:txBody>
          <a:bodyPr anchor="t" rtlCol="false" tIns="0" lIns="0" bIns="0" rIns="0">
            <a:spAutoFit/>
          </a:bodyPr>
          <a:lstStyle/>
          <a:p>
            <a:pPr algn="just">
              <a:lnSpc>
                <a:spcPts val="2201"/>
              </a:lnSpc>
            </a:pPr>
            <a:r>
              <a:rPr lang="en-US" sz="1572">
                <a:solidFill>
                  <a:srgbClr val="01070A"/>
                </a:solidFill>
                <a:latin typeface="Dosis"/>
                <a:ea typeface="Dosis"/>
                <a:cs typeface="Dosis"/>
                <a:sym typeface="Dosis"/>
              </a:rPr>
              <a:t>•Which is the amount of each transaction</a:t>
            </a:r>
          </a:p>
        </p:txBody>
      </p:sp>
      <p:sp>
        <p:nvSpPr>
          <p:cNvPr name="TextBox 30" id="30"/>
          <p:cNvSpPr txBox="true"/>
          <p:nvPr/>
        </p:nvSpPr>
        <p:spPr>
          <a:xfrm rot="0">
            <a:off x="14036935" y="3385178"/>
            <a:ext cx="2161783" cy="375251"/>
          </a:xfrm>
          <a:prstGeom prst="rect">
            <a:avLst/>
          </a:prstGeom>
        </p:spPr>
        <p:txBody>
          <a:bodyPr anchor="t" rtlCol="false" tIns="0" lIns="0" bIns="0" rIns="0">
            <a:spAutoFit/>
          </a:bodyPr>
          <a:lstStyle/>
          <a:p>
            <a:pPr algn="ctr" marL="0" indent="0" lvl="0">
              <a:lnSpc>
                <a:spcPts val="3039"/>
              </a:lnSpc>
              <a:spcBef>
                <a:spcPct val="0"/>
              </a:spcBef>
            </a:pPr>
            <a:r>
              <a:rPr lang="en-US" sz="2171">
                <a:solidFill>
                  <a:srgbClr val="01070A"/>
                </a:solidFill>
                <a:latin typeface="Carelia"/>
                <a:ea typeface="Carelia"/>
                <a:cs typeface="Carelia"/>
                <a:sym typeface="Carelia"/>
              </a:rPr>
              <a:t>Amount</a:t>
            </a:r>
          </a:p>
        </p:txBody>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028700" y="2751912"/>
            <a:ext cx="6468526" cy="5985358"/>
          </a:xfrm>
          <a:custGeom>
            <a:avLst/>
            <a:gdLst/>
            <a:ahLst/>
            <a:cxnLst/>
            <a:rect r="r" b="b" t="t" l="l"/>
            <a:pathLst>
              <a:path h="5985358" w="6468526">
                <a:moveTo>
                  <a:pt x="0" y="0"/>
                </a:moveTo>
                <a:lnTo>
                  <a:pt x="6468526" y="0"/>
                </a:lnTo>
                <a:lnTo>
                  <a:pt x="6468526" y="5985358"/>
                </a:lnTo>
                <a:lnTo>
                  <a:pt x="0" y="5985358"/>
                </a:lnTo>
                <a:lnTo>
                  <a:pt x="0" y="0"/>
                </a:lnTo>
                <a:close/>
              </a:path>
            </a:pathLst>
          </a:custGeom>
          <a:blipFill>
            <a:blip r:embed="rId3"/>
            <a:stretch>
              <a:fillRect l="0" t="0" r="0" b="0"/>
            </a:stretch>
          </a:blipFill>
        </p:spPr>
      </p:sp>
      <p:sp>
        <p:nvSpPr>
          <p:cNvPr name="Freeform 4" id="4"/>
          <p:cNvSpPr/>
          <p:nvPr/>
        </p:nvSpPr>
        <p:spPr>
          <a:xfrm flipH="false" flipV="false" rot="0">
            <a:off x="9046868" y="2751912"/>
            <a:ext cx="8026494" cy="5985358"/>
          </a:xfrm>
          <a:custGeom>
            <a:avLst/>
            <a:gdLst/>
            <a:ahLst/>
            <a:cxnLst/>
            <a:rect r="r" b="b" t="t" l="l"/>
            <a:pathLst>
              <a:path h="5985358" w="8026494">
                <a:moveTo>
                  <a:pt x="0" y="0"/>
                </a:moveTo>
                <a:lnTo>
                  <a:pt x="8026494" y="0"/>
                </a:lnTo>
                <a:lnTo>
                  <a:pt x="8026494" y="5985358"/>
                </a:lnTo>
                <a:lnTo>
                  <a:pt x="0" y="5985358"/>
                </a:lnTo>
                <a:lnTo>
                  <a:pt x="0" y="0"/>
                </a:lnTo>
                <a:close/>
              </a:path>
            </a:pathLst>
          </a:custGeom>
          <a:blipFill>
            <a:blip r:embed="rId4"/>
            <a:stretch>
              <a:fillRect l="0" t="0" r="0" b="0"/>
            </a:stretch>
          </a:blipFill>
        </p:spPr>
      </p:sp>
      <p:sp>
        <p:nvSpPr>
          <p:cNvPr name="TextBox 5" id="5"/>
          <p:cNvSpPr txBox="true"/>
          <p:nvPr/>
        </p:nvSpPr>
        <p:spPr>
          <a:xfrm rot="0">
            <a:off x="5227885" y="1162717"/>
            <a:ext cx="7832231" cy="811273"/>
          </a:xfrm>
          <a:prstGeom prst="rect">
            <a:avLst/>
          </a:prstGeom>
        </p:spPr>
        <p:txBody>
          <a:bodyPr anchor="t" rtlCol="false" tIns="0" lIns="0" bIns="0" rIns="0">
            <a:spAutoFit/>
          </a:bodyPr>
          <a:lstStyle/>
          <a:p>
            <a:pPr algn="ctr" marL="0" indent="0" lvl="0">
              <a:lnSpc>
                <a:spcPts val="6732"/>
              </a:lnSpc>
              <a:spcBef>
                <a:spcPct val="0"/>
              </a:spcBef>
            </a:pPr>
            <a:r>
              <a:rPr lang="en-US" sz="4808">
                <a:solidFill>
                  <a:srgbClr val="01070A"/>
                </a:solidFill>
                <a:latin typeface="Carelia"/>
                <a:ea typeface="Carelia"/>
                <a:cs typeface="Carelia"/>
                <a:sym typeface="Carelia"/>
              </a:rPr>
              <a:t>Data Analysis</a:t>
            </a:r>
          </a:p>
        </p:txBody>
      </p:sp>
      <p:sp>
        <p:nvSpPr>
          <p:cNvPr name="TextBox 6" id="6"/>
          <p:cNvSpPr txBox="true"/>
          <p:nvPr/>
        </p:nvSpPr>
        <p:spPr>
          <a:xfrm rot="0">
            <a:off x="1321549" y="9210675"/>
            <a:ext cx="5028525" cy="375251"/>
          </a:xfrm>
          <a:prstGeom prst="rect">
            <a:avLst/>
          </a:prstGeom>
        </p:spPr>
        <p:txBody>
          <a:bodyPr anchor="t" rtlCol="false" tIns="0" lIns="0" bIns="0" rIns="0">
            <a:spAutoFit/>
          </a:bodyPr>
          <a:lstStyle/>
          <a:p>
            <a:pPr algn="ctr" marL="0" indent="0" lvl="0">
              <a:lnSpc>
                <a:spcPts val="3039"/>
              </a:lnSpc>
              <a:spcBef>
                <a:spcPct val="0"/>
              </a:spcBef>
            </a:pPr>
            <a:r>
              <a:rPr lang="en-US" sz="2171">
                <a:solidFill>
                  <a:srgbClr val="01070A"/>
                </a:solidFill>
                <a:latin typeface="Carelia"/>
                <a:ea typeface="Carelia"/>
                <a:cs typeface="Carelia"/>
                <a:sym typeface="Carelia"/>
              </a:rPr>
              <a:t>Check Null Data</a:t>
            </a:r>
          </a:p>
        </p:txBody>
      </p:sp>
      <p:sp>
        <p:nvSpPr>
          <p:cNvPr name="TextBox 7" id="7"/>
          <p:cNvSpPr txBox="true"/>
          <p:nvPr/>
        </p:nvSpPr>
        <p:spPr>
          <a:xfrm rot="0">
            <a:off x="10545853" y="9210675"/>
            <a:ext cx="5028525" cy="375251"/>
          </a:xfrm>
          <a:prstGeom prst="rect">
            <a:avLst/>
          </a:prstGeom>
        </p:spPr>
        <p:txBody>
          <a:bodyPr anchor="t" rtlCol="false" tIns="0" lIns="0" bIns="0" rIns="0">
            <a:spAutoFit/>
          </a:bodyPr>
          <a:lstStyle/>
          <a:p>
            <a:pPr algn="ctr" marL="0" indent="0" lvl="0">
              <a:lnSpc>
                <a:spcPts val="3039"/>
              </a:lnSpc>
              <a:spcBef>
                <a:spcPct val="0"/>
              </a:spcBef>
            </a:pPr>
            <a:r>
              <a:rPr lang="en-US" sz="2171">
                <a:solidFill>
                  <a:srgbClr val="01070A"/>
                </a:solidFill>
                <a:latin typeface="Carelia"/>
                <a:ea typeface="Carelia"/>
                <a:cs typeface="Carelia"/>
                <a:sym typeface="Carelia"/>
              </a:rPr>
              <a:t>Data Correlation</a:t>
            </a:r>
          </a:p>
        </p:txBody>
      </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5247" y="0"/>
                  </a:moveTo>
                  <a:lnTo>
                    <a:pt x="4269479" y="0"/>
                  </a:lnTo>
                  <a:cubicBezTo>
                    <a:pt x="4272377" y="0"/>
                    <a:pt x="4274726" y="2349"/>
                    <a:pt x="4274726" y="5247"/>
                  </a:cubicBezTo>
                  <a:lnTo>
                    <a:pt x="4274726" y="2162220"/>
                  </a:lnTo>
                  <a:cubicBezTo>
                    <a:pt x="4274726" y="2165118"/>
                    <a:pt x="4272377" y="2167467"/>
                    <a:pt x="4269479" y="2167467"/>
                  </a:cubicBezTo>
                  <a:lnTo>
                    <a:pt x="5247" y="2167467"/>
                  </a:lnTo>
                  <a:cubicBezTo>
                    <a:pt x="3855" y="2167467"/>
                    <a:pt x="2521" y="2166914"/>
                    <a:pt x="1537" y="2165930"/>
                  </a:cubicBezTo>
                  <a:cubicBezTo>
                    <a:pt x="553" y="2164946"/>
                    <a:pt x="0" y="2163611"/>
                    <a:pt x="0" y="2162220"/>
                  </a:cubicBezTo>
                  <a:lnTo>
                    <a:pt x="0" y="5247"/>
                  </a:lnTo>
                  <a:cubicBezTo>
                    <a:pt x="0" y="2349"/>
                    <a:pt x="2349" y="0"/>
                    <a:pt x="5247" y="0"/>
                  </a:cubicBezTo>
                  <a:close/>
                </a:path>
              </a:pathLst>
            </a:custGeom>
            <a:solidFill>
              <a:srgbClr val="FFFFFF"/>
            </a:solidFill>
            <a:ln w="38100" cap="sq">
              <a:solidFill>
                <a:srgbClr val="000000"/>
              </a:solidFill>
              <a:prstDash val="solid"/>
              <a:miter/>
            </a:ln>
          </p:spPr>
        </p:sp>
        <p:sp>
          <p:nvSpPr>
            <p:cNvPr name="TextBox 5" id="5"/>
            <p:cNvSpPr txBox="true"/>
            <p:nvPr/>
          </p:nvSpPr>
          <p:spPr>
            <a:xfrm>
              <a:off x="0" y="-47625"/>
              <a:ext cx="4274726" cy="2215092"/>
            </a:xfrm>
            <a:prstGeom prst="rect">
              <a:avLst/>
            </a:prstGeom>
          </p:spPr>
          <p:txBody>
            <a:bodyPr anchor="ctr" rtlCol="false" tIns="50800" lIns="50800" bIns="50800" rIns="50800"/>
            <a:lstStyle/>
            <a:p>
              <a:pPr algn="ctr">
                <a:lnSpc>
                  <a:spcPts val="3210"/>
                </a:lnSpc>
              </a:pPr>
            </a:p>
          </p:txBody>
        </p:sp>
      </p:grpSp>
      <p:grpSp>
        <p:nvGrpSpPr>
          <p:cNvPr name="Group 6" id="6"/>
          <p:cNvGrpSpPr/>
          <p:nvPr/>
        </p:nvGrpSpPr>
        <p:grpSpPr>
          <a:xfrm rot="0">
            <a:off x="1942818" y="2969936"/>
            <a:ext cx="1855658" cy="1855658"/>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38100" cap="sq">
              <a:solidFill>
                <a:srgbClr val="000000"/>
              </a:solidFill>
              <a:prstDash val="solid"/>
              <a:miter/>
            </a:ln>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3210"/>
                </a:lnSpc>
              </a:pPr>
            </a:p>
          </p:txBody>
        </p:sp>
      </p:grpSp>
      <p:grpSp>
        <p:nvGrpSpPr>
          <p:cNvPr name="Group 9" id="9"/>
          <p:cNvGrpSpPr/>
          <p:nvPr/>
        </p:nvGrpSpPr>
        <p:grpSpPr>
          <a:xfrm rot="0">
            <a:off x="5128607" y="2969936"/>
            <a:ext cx="1855658" cy="1855658"/>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38100" cap="sq">
              <a:solidFill>
                <a:srgbClr val="000000"/>
              </a:solidFill>
              <a:prstDash val="solid"/>
              <a:miter/>
            </a:ln>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3210"/>
                </a:lnSpc>
              </a:pPr>
            </a:p>
          </p:txBody>
        </p:sp>
      </p:grpSp>
      <p:grpSp>
        <p:nvGrpSpPr>
          <p:cNvPr name="Group 12" id="12"/>
          <p:cNvGrpSpPr/>
          <p:nvPr/>
        </p:nvGrpSpPr>
        <p:grpSpPr>
          <a:xfrm rot="0">
            <a:off x="8314603" y="2969936"/>
            <a:ext cx="1855658" cy="1855658"/>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38100" cap="sq">
              <a:solidFill>
                <a:srgbClr val="000000"/>
              </a:solidFill>
              <a:prstDash val="solid"/>
              <a:miter/>
            </a:ln>
          </p:spPr>
        </p:sp>
        <p:sp>
          <p:nvSpPr>
            <p:cNvPr name="TextBox 14" id="14"/>
            <p:cNvSpPr txBox="true"/>
            <p:nvPr/>
          </p:nvSpPr>
          <p:spPr>
            <a:xfrm>
              <a:off x="76200" y="28575"/>
              <a:ext cx="660400" cy="708025"/>
            </a:xfrm>
            <a:prstGeom prst="rect">
              <a:avLst/>
            </a:prstGeom>
          </p:spPr>
          <p:txBody>
            <a:bodyPr anchor="ctr" rtlCol="false" tIns="50800" lIns="50800" bIns="50800" rIns="50800"/>
            <a:lstStyle/>
            <a:p>
              <a:pPr algn="ctr">
                <a:lnSpc>
                  <a:spcPts val="3210"/>
                </a:lnSpc>
              </a:pPr>
            </a:p>
          </p:txBody>
        </p:sp>
      </p:grpSp>
      <p:grpSp>
        <p:nvGrpSpPr>
          <p:cNvPr name="Group 15" id="15"/>
          <p:cNvGrpSpPr/>
          <p:nvPr/>
        </p:nvGrpSpPr>
        <p:grpSpPr>
          <a:xfrm rot="0">
            <a:off x="11303735" y="2969936"/>
            <a:ext cx="1855658" cy="1855658"/>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38100" cap="sq">
              <a:solidFill>
                <a:srgbClr val="000000"/>
              </a:solidFill>
              <a:prstDash val="solid"/>
              <a:miter/>
            </a:ln>
          </p:spPr>
        </p:sp>
        <p:sp>
          <p:nvSpPr>
            <p:cNvPr name="TextBox 17" id="17"/>
            <p:cNvSpPr txBox="true"/>
            <p:nvPr/>
          </p:nvSpPr>
          <p:spPr>
            <a:xfrm>
              <a:off x="76200" y="28575"/>
              <a:ext cx="660400" cy="708025"/>
            </a:xfrm>
            <a:prstGeom prst="rect">
              <a:avLst/>
            </a:prstGeom>
          </p:spPr>
          <p:txBody>
            <a:bodyPr anchor="ctr" rtlCol="false" tIns="50800" lIns="50800" bIns="50800" rIns="50800"/>
            <a:lstStyle/>
            <a:p>
              <a:pPr algn="ctr">
                <a:lnSpc>
                  <a:spcPts val="3210"/>
                </a:lnSpc>
              </a:pPr>
            </a:p>
          </p:txBody>
        </p:sp>
      </p:grpSp>
      <p:sp>
        <p:nvSpPr>
          <p:cNvPr name="Freeform 18" id="18"/>
          <p:cNvSpPr/>
          <p:nvPr/>
        </p:nvSpPr>
        <p:spPr>
          <a:xfrm flipH="false" flipV="false" rot="0">
            <a:off x="2313598" y="3289530"/>
            <a:ext cx="1114098" cy="1201478"/>
          </a:xfrm>
          <a:custGeom>
            <a:avLst/>
            <a:gdLst/>
            <a:ahLst/>
            <a:cxnLst/>
            <a:rect r="r" b="b" t="t" l="l"/>
            <a:pathLst>
              <a:path h="1201478" w="1114098">
                <a:moveTo>
                  <a:pt x="0" y="0"/>
                </a:moveTo>
                <a:lnTo>
                  <a:pt x="1114098" y="0"/>
                </a:lnTo>
                <a:lnTo>
                  <a:pt x="1114098" y="1201478"/>
                </a:lnTo>
                <a:lnTo>
                  <a:pt x="0" y="1201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9" id="19"/>
          <p:cNvGrpSpPr/>
          <p:nvPr/>
        </p:nvGrpSpPr>
        <p:grpSpPr>
          <a:xfrm rot="0">
            <a:off x="14489524" y="2969936"/>
            <a:ext cx="1855658" cy="1855658"/>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38100" cap="sq">
              <a:solidFill>
                <a:srgbClr val="000000"/>
              </a:solidFill>
              <a:prstDash val="solid"/>
              <a:miter/>
            </a:ln>
          </p:spPr>
        </p:sp>
        <p:sp>
          <p:nvSpPr>
            <p:cNvPr name="TextBox 21" id="21"/>
            <p:cNvSpPr txBox="true"/>
            <p:nvPr/>
          </p:nvSpPr>
          <p:spPr>
            <a:xfrm>
              <a:off x="76200" y="28575"/>
              <a:ext cx="660400" cy="708025"/>
            </a:xfrm>
            <a:prstGeom prst="rect">
              <a:avLst/>
            </a:prstGeom>
          </p:spPr>
          <p:txBody>
            <a:bodyPr anchor="ctr" rtlCol="false" tIns="50800" lIns="50800" bIns="50800" rIns="50800"/>
            <a:lstStyle/>
            <a:p>
              <a:pPr algn="ctr">
                <a:lnSpc>
                  <a:spcPts val="3210"/>
                </a:lnSpc>
              </a:pPr>
            </a:p>
          </p:txBody>
        </p:sp>
      </p:grpSp>
      <p:sp>
        <p:nvSpPr>
          <p:cNvPr name="Freeform 22" id="22"/>
          <p:cNvSpPr/>
          <p:nvPr/>
        </p:nvSpPr>
        <p:spPr>
          <a:xfrm flipH="false" flipV="false" rot="0">
            <a:off x="5613792" y="3211212"/>
            <a:ext cx="948211" cy="1358115"/>
          </a:xfrm>
          <a:custGeom>
            <a:avLst/>
            <a:gdLst/>
            <a:ahLst/>
            <a:cxnLst/>
            <a:rect r="r" b="b" t="t" l="l"/>
            <a:pathLst>
              <a:path h="1358115" w="948211">
                <a:moveTo>
                  <a:pt x="0" y="0"/>
                </a:moveTo>
                <a:lnTo>
                  <a:pt x="948211" y="0"/>
                </a:lnTo>
                <a:lnTo>
                  <a:pt x="948211" y="1358114"/>
                </a:lnTo>
                <a:lnTo>
                  <a:pt x="0" y="13581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3" id="23"/>
          <p:cNvSpPr/>
          <p:nvPr/>
        </p:nvSpPr>
        <p:spPr>
          <a:xfrm flipH="false" flipV="false" rot="0">
            <a:off x="8653730" y="3275231"/>
            <a:ext cx="1233159" cy="1230076"/>
          </a:xfrm>
          <a:custGeom>
            <a:avLst/>
            <a:gdLst/>
            <a:ahLst/>
            <a:cxnLst/>
            <a:rect r="r" b="b" t="t" l="l"/>
            <a:pathLst>
              <a:path h="1230076" w="1233159">
                <a:moveTo>
                  <a:pt x="0" y="0"/>
                </a:moveTo>
                <a:lnTo>
                  <a:pt x="1233159" y="0"/>
                </a:lnTo>
                <a:lnTo>
                  <a:pt x="1233159" y="1230076"/>
                </a:lnTo>
                <a:lnTo>
                  <a:pt x="0" y="123007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4" id="24"/>
          <p:cNvSpPr/>
          <p:nvPr/>
        </p:nvSpPr>
        <p:spPr>
          <a:xfrm flipH="false" flipV="false" rot="0">
            <a:off x="11630601" y="3461723"/>
            <a:ext cx="1201926" cy="1029285"/>
          </a:xfrm>
          <a:custGeom>
            <a:avLst/>
            <a:gdLst/>
            <a:ahLst/>
            <a:cxnLst/>
            <a:rect r="r" b="b" t="t" l="l"/>
            <a:pathLst>
              <a:path h="1029285" w="1201926">
                <a:moveTo>
                  <a:pt x="0" y="0"/>
                </a:moveTo>
                <a:lnTo>
                  <a:pt x="1201926" y="0"/>
                </a:lnTo>
                <a:lnTo>
                  <a:pt x="1201926" y="1029285"/>
                </a:lnTo>
                <a:lnTo>
                  <a:pt x="0" y="102928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5" id="25"/>
          <p:cNvSpPr/>
          <p:nvPr/>
        </p:nvSpPr>
        <p:spPr>
          <a:xfrm flipH="false" flipV="false" rot="0">
            <a:off x="14978668" y="3461723"/>
            <a:ext cx="977374" cy="1112952"/>
          </a:xfrm>
          <a:custGeom>
            <a:avLst/>
            <a:gdLst/>
            <a:ahLst/>
            <a:cxnLst/>
            <a:rect r="r" b="b" t="t" l="l"/>
            <a:pathLst>
              <a:path h="1112952" w="977374">
                <a:moveTo>
                  <a:pt x="0" y="0"/>
                </a:moveTo>
                <a:lnTo>
                  <a:pt x="977374" y="0"/>
                </a:lnTo>
                <a:lnTo>
                  <a:pt x="977374" y="1112951"/>
                </a:lnTo>
                <a:lnTo>
                  <a:pt x="0" y="111295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26" id="26"/>
          <p:cNvSpPr txBox="true"/>
          <p:nvPr/>
        </p:nvSpPr>
        <p:spPr>
          <a:xfrm rot="0">
            <a:off x="4762897" y="1527166"/>
            <a:ext cx="8762207" cy="1086862"/>
          </a:xfrm>
          <a:prstGeom prst="rect">
            <a:avLst/>
          </a:prstGeom>
        </p:spPr>
        <p:txBody>
          <a:bodyPr anchor="t" rtlCol="false" tIns="0" lIns="0" bIns="0" rIns="0">
            <a:spAutoFit/>
          </a:bodyPr>
          <a:lstStyle/>
          <a:p>
            <a:pPr algn="ctr" marL="0" indent="0" lvl="0">
              <a:lnSpc>
                <a:spcPts val="8865"/>
              </a:lnSpc>
              <a:spcBef>
                <a:spcPct val="0"/>
              </a:spcBef>
            </a:pPr>
            <a:r>
              <a:rPr lang="en-US" sz="6332">
                <a:solidFill>
                  <a:srgbClr val="01070A"/>
                </a:solidFill>
                <a:latin typeface="Carelia"/>
                <a:ea typeface="Carelia"/>
                <a:cs typeface="Carelia"/>
                <a:sym typeface="Carelia"/>
              </a:rPr>
              <a:t>Methodology</a:t>
            </a:r>
          </a:p>
        </p:txBody>
      </p:sp>
      <p:sp>
        <p:nvSpPr>
          <p:cNvPr name="TextBox 27" id="27"/>
          <p:cNvSpPr txBox="true"/>
          <p:nvPr/>
        </p:nvSpPr>
        <p:spPr>
          <a:xfrm rot="0">
            <a:off x="1492169" y="5841851"/>
            <a:ext cx="2757164" cy="2730757"/>
          </a:xfrm>
          <a:prstGeom prst="rect">
            <a:avLst/>
          </a:prstGeom>
        </p:spPr>
        <p:txBody>
          <a:bodyPr anchor="t" rtlCol="false" tIns="0" lIns="0" bIns="0" rIns="0">
            <a:spAutoFit/>
          </a:bodyPr>
          <a:lstStyle/>
          <a:p>
            <a:pPr algn="ctr">
              <a:lnSpc>
                <a:spcPts val="2761"/>
              </a:lnSpc>
            </a:pPr>
            <a:r>
              <a:rPr lang="en-US" sz="1972">
                <a:solidFill>
                  <a:srgbClr val="01070A"/>
                </a:solidFill>
                <a:latin typeface="Dosis"/>
                <a:ea typeface="Dosis"/>
                <a:cs typeface="Dosis"/>
                <a:sym typeface="Dosis"/>
              </a:rPr>
              <a:t>The first phase will involve collecting a dataset of historical credit card transactions. The </a:t>
            </a:r>
            <a:r>
              <a:rPr lang="en-US" sz="1972">
                <a:solidFill>
                  <a:srgbClr val="01070A"/>
                </a:solidFill>
                <a:latin typeface="Dosis"/>
                <a:ea typeface="Dosis"/>
                <a:cs typeface="Dosis"/>
                <a:sym typeface="Dosis"/>
              </a:rPr>
              <a:t>data will be collected from various sources, including banks, credit card companies, and</a:t>
            </a:r>
          </a:p>
          <a:p>
            <a:pPr algn="ctr">
              <a:lnSpc>
                <a:spcPts val="2761"/>
              </a:lnSpc>
            </a:pPr>
            <a:r>
              <a:rPr lang="en-US" sz="1972">
                <a:solidFill>
                  <a:srgbClr val="01070A"/>
                </a:solidFill>
                <a:latin typeface="Dosis"/>
                <a:ea typeface="Dosis"/>
                <a:cs typeface="Dosis"/>
                <a:sym typeface="Dosis"/>
              </a:rPr>
              <a:t>merchants.</a:t>
            </a:r>
          </a:p>
        </p:txBody>
      </p:sp>
      <p:sp>
        <p:nvSpPr>
          <p:cNvPr name="TextBox 28" id="28"/>
          <p:cNvSpPr txBox="true"/>
          <p:nvPr/>
        </p:nvSpPr>
        <p:spPr>
          <a:xfrm rot="0">
            <a:off x="4677958" y="5841851"/>
            <a:ext cx="2757164" cy="3122142"/>
          </a:xfrm>
          <a:prstGeom prst="rect">
            <a:avLst/>
          </a:prstGeom>
        </p:spPr>
        <p:txBody>
          <a:bodyPr anchor="t" rtlCol="false" tIns="0" lIns="0" bIns="0" rIns="0">
            <a:spAutoFit/>
          </a:bodyPr>
          <a:lstStyle/>
          <a:p>
            <a:pPr algn="ctr">
              <a:lnSpc>
                <a:spcPts val="2761"/>
              </a:lnSpc>
            </a:pPr>
            <a:r>
              <a:rPr lang="en-US" sz="1972">
                <a:solidFill>
                  <a:srgbClr val="01070A"/>
                </a:solidFill>
                <a:latin typeface="Dosis"/>
                <a:ea typeface="Dosis"/>
                <a:cs typeface="Dosis"/>
                <a:sym typeface="Dosis"/>
              </a:rPr>
              <a:t>•Impute the missing values with the column's mean, median, or mode.</a:t>
            </a:r>
          </a:p>
          <a:p>
            <a:pPr algn="ctr">
              <a:lnSpc>
                <a:spcPts val="2761"/>
              </a:lnSpc>
            </a:pPr>
            <a:r>
              <a:rPr lang="en-US" sz="1972">
                <a:solidFill>
                  <a:srgbClr val="01070A"/>
                </a:solidFill>
                <a:latin typeface="Dosis"/>
                <a:ea typeface="Dosis"/>
                <a:cs typeface="Dosis"/>
                <a:sym typeface="Dosis"/>
              </a:rPr>
              <a:t>•Drop the rows with missing values.</a:t>
            </a:r>
          </a:p>
          <a:p>
            <a:pPr algn="ctr">
              <a:lnSpc>
                <a:spcPts val="2761"/>
              </a:lnSpc>
            </a:pPr>
            <a:r>
              <a:rPr lang="en-US" sz="1972">
                <a:solidFill>
                  <a:srgbClr val="01070A"/>
                </a:solidFill>
                <a:latin typeface="Dosis"/>
                <a:ea typeface="Dosis"/>
                <a:cs typeface="Dosis"/>
                <a:sym typeface="Dosis"/>
              </a:rPr>
              <a:t>•Use a machine learning model to predict the missing values like isnull() and heatmap().</a:t>
            </a:r>
          </a:p>
        </p:txBody>
      </p:sp>
      <p:sp>
        <p:nvSpPr>
          <p:cNvPr name="TextBox 29" id="29"/>
          <p:cNvSpPr txBox="true"/>
          <p:nvPr/>
        </p:nvSpPr>
        <p:spPr>
          <a:xfrm rot="0">
            <a:off x="7863953" y="5841851"/>
            <a:ext cx="2757164" cy="2425965"/>
          </a:xfrm>
          <a:prstGeom prst="rect">
            <a:avLst/>
          </a:prstGeom>
        </p:spPr>
        <p:txBody>
          <a:bodyPr anchor="t" rtlCol="false" tIns="0" lIns="0" bIns="0" rIns="0">
            <a:spAutoFit/>
          </a:bodyPr>
          <a:lstStyle/>
          <a:p>
            <a:pPr algn="ctr">
              <a:lnSpc>
                <a:spcPts val="2761"/>
              </a:lnSpc>
            </a:pPr>
            <a:r>
              <a:rPr lang="en-US" sz="1972">
                <a:solidFill>
                  <a:srgbClr val="01070A"/>
                </a:solidFill>
                <a:latin typeface="Dosis"/>
                <a:ea typeface="Dosis"/>
                <a:cs typeface="Dosis"/>
                <a:sym typeface="Dosis"/>
              </a:rPr>
              <a:t>Normalization is scaling the data so that all features have similar values. This can</a:t>
            </a:r>
          </a:p>
          <a:p>
            <a:pPr algn="ctr">
              <a:lnSpc>
                <a:spcPts val="2761"/>
              </a:lnSpc>
            </a:pPr>
            <a:r>
              <a:rPr lang="en-US" sz="1972">
                <a:solidFill>
                  <a:srgbClr val="01070A"/>
                </a:solidFill>
                <a:latin typeface="Dosis"/>
                <a:ea typeface="Dosis"/>
                <a:cs typeface="Dosis"/>
                <a:sym typeface="Dosis"/>
              </a:rPr>
              <a:t>improve the performance of machine learning models by making the parts more</a:t>
            </a:r>
          </a:p>
          <a:p>
            <a:pPr algn="ctr">
              <a:lnSpc>
                <a:spcPts val="2761"/>
              </a:lnSpc>
            </a:pPr>
            <a:r>
              <a:rPr lang="en-US" sz="1972">
                <a:solidFill>
                  <a:srgbClr val="01070A"/>
                </a:solidFill>
                <a:latin typeface="Dosis"/>
                <a:ea typeface="Dosis"/>
                <a:cs typeface="Dosis"/>
                <a:sym typeface="Dosis"/>
              </a:rPr>
              <a:t>comparable.</a:t>
            </a:r>
          </a:p>
        </p:txBody>
      </p:sp>
      <p:sp>
        <p:nvSpPr>
          <p:cNvPr name="TextBox 30" id="30"/>
          <p:cNvSpPr txBox="true"/>
          <p:nvPr/>
        </p:nvSpPr>
        <p:spPr>
          <a:xfrm rot="0">
            <a:off x="11049742" y="5841851"/>
            <a:ext cx="2757164" cy="2425664"/>
          </a:xfrm>
          <a:prstGeom prst="rect">
            <a:avLst/>
          </a:prstGeom>
        </p:spPr>
        <p:txBody>
          <a:bodyPr anchor="t" rtlCol="false" tIns="0" lIns="0" bIns="0" rIns="0">
            <a:spAutoFit/>
          </a:bodyPr>
          <a:lstStyle/>
          <a:p>
            <a:pPr algn="ctr">
              <a:lnSpc>
                <a:spcPts val="2761"/>
              </a:lnSpc>
            </a:pPr>
            <a:r>
              <a:rPr lang="en-US" sz="1972">
                <a:solidFill>
                  <a:srgbClr val="01070A"/>
                </a:solidFill>
                <a:latin typeface="Dosis"/>
                <a:ea typeface="Dosis"/>
                <a:cs typeface="Dosis"/>
                <a:sym typeface="Dosis"/>
              </a:rPr>
              <a:t>The second phase will involve training the machine learning model on the collected data.</a:t>
            </a:r>
          </a:p>
          <a:p>
            <a:pPr algn="ctr">
              <a:lnSpc>
                <a:spcPts val="2761"/>
              </a:lnSpc>
            </a:pPr>
            <a:r>
              <a:rPr lang="en-US" sz="1972">
                <a:solidFill>
                  <a:srgbClr val="01070A"/>
                </a:solidFill>
                <a:latin typeface="Dosis"/>
                <a:ea typeface="Dosis"/>
                <a:cs typeface="Dosis"/>
                <a:sym typeface="Dosis"/>
              </a:rPr>
              <a:t>The model will be prepared using a supervised learning algorithm like SVM.</a:t>
            </a:r>
          </a:p>
        </p:txBody>
      </p:sp>
      <p:sp>
        <p:nvSpPr>
          <p:cNvPr name="TextBox 31" id="31"/>
          <p:cNvSpPr txBox="true"/>
          <p:nvPr/>
        </p:nvSpPr>
        <p:spPr>
          <a:xfrm rot="0">
            <a:off x="14235530" y="5841851"/>
            <a:ext cx="2757164" cy="3416449"/>
          </a:xfrm>
          <a:prstGeom prst="rect">
            <a:avLst/>
          </a:prstGeom>
        </p:spPr>
        <p:txBody>
          <a:bodyPr anchor="t" rtlCol="false" tIns="0" lIns="0" bIns="0" rIns="0">
            <a:spAutoFit/>
          </a:bodyPr>
          <a:lstStyle/>
          <a:p>
            <a:pPr algn="ctr">
              <a:lnSpc>
                <a:spcPts val="2761"/>
              </a:lnSpc>
            </a:pPr>
            <a:r>
              <a:rPr lang="en-US" sz="1972">
                <a:solidFill>
                  <a:srgbClr val="01070A"/>
                </a:solidFill>
                <a:latin typeface="Dosis"/>
                <a:ea typeface="Dosis"/>
                <a:cs typeface="Dosis"/>
                <a:sym typeface="Dosis"/>
              </a:rPr>
              <a:t>The third phase will involve evaluating the machine learning model's performance on a</a:t>
            </a:r>
            <a:r>
              <a:rPr lang="en-US" sz="1972">
                <a:solidFill>
                  <a:srgbClr val="01070A"/>
                </a:solidFill>
                <a:latin typeface="Dosis"/>
                <a:ea typeface="Dosis"/>
                <a:cs typeface="Dosis"/>
                <a:sym typeface="Dosis"/>
              </a:rPr>
              <a:t>holdout dataset of unseen transactions. The model's performance will be evaluated using accuracy, precision, and recall metrics.</a:t>
            </a:r>
          </a:p>
          <a:p>
            <a:pPr algn="ctr">
              <a:lnSpc>
                <a:spcPts val="2761"/>
              </a:lnSpc>
            </a:pPr>
          </a:p>
        </p:txBody>
      </p:sp>
      <p:sp>
        <p:nvSpPr>
          <p:cNvPr name="TextBox 32" id="32"/>
          <p:cNvSpPr txBox="true"/>
          <p:nvPr/>
        </p:nvSpPr>
        <p:spPr>
          <a:xfrm rot="0">
            <a:off x="1453965" y="5074737"/>
            <a:ext cx="2636708" cy="375267"/>
          </a:xfrm>
          <a:prstGeom prst="rect">
            <a:avLst/>
          </a:prstGeom>
        </p:spPr>
        <p:txBody>
          <a:bodyPr anchor="t" rtlCol="false" tIns="0" lIns="0" bIns="0" rIns="0">
            <a:spAutoFit/>
          </a:bodyPr>
          <a:lstStyle/>
          <a:p>
            <a:pPr algn="ctr" marL="0" indent="0" lvl="0">
              <a:lnSpc>
                <a:spcPts val="3039"/>
              </a:lnSpc>
              <a:spcBef>
                <a:spcPct val="0"/>
              </a:spcBef>
            </a:pPr>
            <a:r>
              <a:rPr lang="en-US" sz="2171">
                <a:solidFill>
                  <a:srgbClr val="01070A"/>
                </a:solidFill>
                <a:latin typeface="Carelia"/>
                <a:ea typeface="Carelia"/>
                <a:cs typeface="Carelia"/>
                <a:sym typeface="Carelia"/>
              </a:rPr>
              <a:t>Data Collection</a:t>
            </a:r>
          </a:p>
        </p:txBody>
      </p:sp>
      <p:sp>
        <p:nvSpPr>
          <p:cNvPr name="TextBox 33" id="33"/>
          <p:cNvSpPr txBox="true"/>
          <p:nvPr/>
        </p:nvSpPr>
        <p:spPr>
          <a:xfrm rot="0">
            <a:off x="4579526" y="5074737"/>
            <a:ext cx="2404739" cy="375251"/>
          </a:xfrm>
          <a:prstGeom prst="rect">
            <a:avLst/>
          </a:prstGeom>
        </p:spPr>
        <p:txBody>
          <a:bodyPr anchor="t" rtlCol="false" tIns="0" lIns="0" bIns="0" rIns="0">
            <a:spAutoFit/>
          </a:bodyPr>
          <a:lstStyle/>
          <a:p>
            <a:pPr algn="ctr" marL="0" indent="0" lvl="0">
              <a:lnSpc>
                <a:spcPts val="3039"/>
              </a:lnSpc>
              <a:spcBef>
                <a:spcPct val="0"/>
              </a:spcBef>
            </a:pPr>
            <a:r>
              <a:rPr lang="en-US" sz="2171">
                <a:solidFill>
                  <a:srgbClr val="01070A"/>
                </a:solidFill>
                <a:latin typeface="Carelia"/>
                <a:ea typeface="Carelia"/>
                <a:cs typeface="Carelia"/>
                <a:sym typeface="Carelia"/>
              </a:rPr>
              <a:t>Data Cleaning</a:t>
            </a:r>
          </a:p>
        </p:txBody>
      </p:sp>
      <p:sp>
        <p:nvSpPr>
          <p:cNvPr name="TextBox 34" id="34"/>
          <p:cNvSpPr txBox="true"/>
          <p:nvPr/>
        </p:nvSpPr>
        <p:spPr>
          <a:xfrm rot="0">
            <a:off x="7765522" y="5074737"/>
            <a:ext cx="3009576" cy="375267"/>
          </a:xfrm>
          <a:prstGeom prst="rect">
            <a:avLst/>
          </a:prstGeom>
        </p:spPr>
        <p:txBody>
          <a:bodyPr anchor="t" rtlCol="false" tIns="0" lIns="0" bIns="0" rIns="0">
            <a:spAutoFit/>
          </a:bodyPr>
          <a:lstStyle/>
          <a:p>
            <a:pPr algn="ctr" marL="0" indent="0" lvl="0">
              <a:lnSpc>
                <a:spcPts val="3039"/>
              </a:lnSpc>
              <a:spcBef>
                <a:spcPct val="0"/>
              </a:spcBef>
            </a:pPr>
            <a:r>
              <a:rPr lang="en-US" sz="2171">
                <a:solidFill>
                  <a:srgbClr val="01070A"/>
                </a:solidFill>
                <a:latin typeface="Carelia"/>
                <a:ea typeface="Carelia"/>
                <a:cs typeface="Carelia"/>
                <a:sym typeface="Carelia"/>
              </a:rPr>
              <a:t>Normalization</a:t>
            </a:r>
          </a:p>
        </p:txBody>
      </p:sp>
      <p:sp>
        <p:nvSpPr>
          <p:cNvPr name="TextBox 35" id="35"/>
          <p:cNvSpPr txBox="true"/>
          <p:nvPr/>
        </p:nvSpPr>
        <p:spPr>
          <a:xfrm rot="0">
            <a:off x="10951310" y="5074737"/>
            <a:ext cx="2404739" cy="375267"/>
          </a:xfrm>
          <a:prstGeom prst="rect">
            <a:avLst/>
          </a:prstGeom>
        </p:spPr>
        <p:txBody>
          <a:bodyPr anchor="t" rtlCol="false" tIns="0" lIns="0" bIns="0" rIns="0">
            <a:spAutoFit/>
          </a:bodyPr>
          <a:lstStyle/>
          <a:p>
            <a:pPr algn="ctr" marL="0" indent="0" lvl="0">
              <a:lnSpc>
                <a:spcPts val="3039"/>
              </a:lnSpc>
              <a:spcBef>
                <a:spcPct val="0"/>
              </a:spcBef>
            </a:pPr>
            <a:r>
              <a:rPr lang="en-US" sz="2171">
                <a:solidFill>
                  <a:srgbClr val="01070A"/>
                </a:solidFill>
                <a:latin typeface="Carelia"/>
                <a:ea typeface="Carelia"/>
                <a:cs typeface="Carelia"/>
                <a:sym typeface="Carelia"/>
              </a:rPr>
              <a:t>Model Training</a:t>
            </a:r>
          </a:p>
        </p:txBody>
      </p:sp>
      <p:sp>
        <p:nvSpPr>
          <p:cNvPr name="TextBox 36" id="36"/>
          <p:cNvSpPr txBox="true"/>
          <p:nvPr/>
        </p:nvSpPr>
        <p:spPr>
          <a:xfrm rot="0">
            <a:off x="14223598" y="5074737"/>
            <a:ext cx="2404739" cy="375267"/>
          </a:xfrm>
          <a:prstGeom prst="rect">
            <a:avLst/>
          </a:prstGeom>
        </p:spPr>
        <p:txBody>
          <a:bodyPr anchor="t" rtlCol="false" tIns="0" lIns="0" bIns="0" rIns="0">
            <a:spAutoFit/>
          </a:bodyPr>
          <a:lstStyle/>
          <a:p>
            <a:pPr algn="ctr" marL="0" indent="0" lvl="0">
              <a:lnSpc>
                <a:spcPts val="3039"/>
              </a:lnSpc>
              <a:spcBef>
                <a:spcPct val="0"/>
              </a:spcBef>
            </a:pPr>
            <a:r>
              <a:rPr lang="en-US" sz="2171">
                <a:solidFill>
                  <a:srgbClr val="01070A"/>
                </a:solidFill>
                <a:latin typeface="Carelia"/>
                <a:ea typeface="Carelia"/>
                <a:cs typeface="Carelia"/>
                <a:sym typeface="Carelia"/>
              </a:rPr>
              <a:t>Model Evaluation</a:t>
            </a:r>
          </a:p>
        </p:txBody>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4022081" y="2471291"/>
            <a:ext cx="9795825" cy="6787009"/>
          </a:xfrm>
          <a:custGeom>
            <a:avLst/>
            <a:gdLst/>
            <a:ahLst/>
            <a:cxnLst/>
            <a:rect r="r" b="b" t="t" l="l"/>
            <a:pathLst>
              <a:path h="6787009" w="9795825">
                <a:moveTo>
                  <a:pt x="0" y="0"/>
                </a:moveTo>
                <a:lnTo>
                  <a:pt x="9795825" y="0"/>
                </a:lnTo>
                <a:lnTo>
                  <a:pt x="9795825" y="6787009"/>
                </a:lnTo>
                <a:lnTo>
                  <a:pt x="0" y="6787009"/>
                </a:lnTo>
                <a:lnTo>
                  <a:pt x="0" y="0"/>
                </a:lnTo>
                <a:close/>
              </a:path>
            </a:pathLst>
          </a:custGeom>
          <a:blipFill>
            <a:blip r:embed="rId3"/>
            <a:stretch>
              <a:fillRect l="0" t="0" r="0" b="0"/>
            </a:stretch>
          </a:blipFill>
        </p:spPr>
      </p:sp>
      <p:sp>
        <p:nvSpPr>
          <p:cNvPr name="TextBox 4" id="4"/>
          <p:cNvSpPr txBox="true"/>
          <p:nvPr/>
        </p:nvSpPr>
        <p:spPr>
          <a:xfrm rot="0">
            <a:off x="5227885" y="1162717"/>
            <a:ext cx="7832231" cy="811273"/>
          </a:xfrm>
          <a:prstGeom prst="rect">
            <a:avLst/>
          </a:prstGeom>
        </p:spPr>
        <p:txBody>
          <a:bodyPr anchor="t" rtlCol="false" tIns="0" lIns="0" bIns="0" rIns="0">
            <a:spAutoFit/>
          </a:bodyPr>
          <a:lstStyle/>
          <a:p>
            <a:pPr algn="ctr" marL="0" indent="0" lvl="0">
              <a:lnSpc>
                <a:spcPts val="6732"/>
              </a:lnSpc>
              <a:spcBef>
                <a:spcPct val="0"/>
              </a:spcBef>
            </a:pPr>
            <a:r>
              <a:rPr lang="en-US" sz="4808">
                <a:solidFill>
                  <a:srgbClr val="01070A"/>
                </a:solidFill>
                <a:latin typeface="Carelia"/>
                <a:ea typeface="Carelia"/>
                <a:cs typeface="Carelia"/>
                <a:sym typeface="Carelia"/>
              </a:rPr>
              <a:t>Continue...</a:t>
            </a:r>
          </a:p>
        </p:txBody>
      </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DAGAKVqRb3A</dc:identifier>
  <dcterms:modified xsi:type="dcterms:W3CDTF">2011-08-01T06:04:30Z</dcterms:modified>
  <cp:revision>1</cp:revision>
  <dc:title>1061</dc:title>
</cp:coreProperties>
</file>