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59" r:id="rId6"/>
    <p:sldId id="272" r:id="rId7"/>
    <p:sldId id="260" r:id="rId8"/>
    <p:sldId id="273" r:id="rId9"/>
    <p:sldId id="261" r:id="rId10"/>
    <p:sldId id="274" r:id="rId11"/>
    <p:sldId id="275" r:id="rId12"/>
    <p:sldId id="262" r:id="rId13"/>
    <p:sldId id="263" r:id="rId14"/>
    <p:sldId id="264" r:id="rId15"/>
    <p:sldId id="265" r:id="rId16"/>
    <p:sldId id="26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FA89D-E958-4FDD-9C43-4F878D29D33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C027-FBA5-4B25-A36A-F9D459B5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8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1327-1962-4E46-9C4E-EBCFDA2F1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8FF0A-1059-4CBD-81A7-3892EE2DD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2DFF8-A938-45BF-8EA1-FD296C50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4A23-91F2-406F-A798-90CBF7DFFC0E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81BB4-109D-4258-9D7D-FCC83B79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67BE-FBE5-4858-B19A-11AB2A33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0BB8-AB25-406D-A80B-39091DF9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27C09-C7D9-47E5-8152-885A3A130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2863-38A3-4F1A-90A7-2CD3F028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1935-74C0-4D6E-910D-FE24BE4650EE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3D696-6DD2-4B4E-9F6B-6A4535FF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AD87E-3C80-4C2E-9C2C-DB189C02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A6837-E0E0-4BC8-8035-93038FA6B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128D2-FC4D-4E1A-BE8D-9EB2D6325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B5ABC-1A88-4EB0-BF39-7E2D3839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CF67-DEBB-4DA5-9CCF-40DB62B6FE1A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E113-6198-4A06-960B-0A790EC7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7D5E2-A923-4625-8A14-DB0A8F74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0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C764-3D2F-4507-A043-40A9FA73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4118-CB0C-44F9-9537-960EF582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0435-5B79-483D-844C-A4689D2E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BD8-0667-4F35-9657-D988B6EC6AB8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C4DE-76DC-4EF6-AF6E-F1FD8ED4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BF22-ED97-4161-A80A-2CBCEF38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CE7F6C-34D9-4C92-9E23-19BDEE0D97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74" y="-13252"/>
            <a:ext cx="2603863" cy="7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5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AE60-BA87-49E2-8D1C-00A62994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4E1C-1A62-499D-9B85-0C3983FA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E4A1-AC4E-4A9F-9C4B-9ADC2D3D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6FA3-8B3E-4BD2-82CE-64980A057AB8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F4D89-5AE4-4F57-995C-72543533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4274-AE0E-4F7A-AC17-B8FD3FC0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1FF1-7415-4B5C-AF5B-F1CCA0DA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0034-E79B-47F3-BC41-488564A82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0D663-7460-4F57-8714-2CF17AAD7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EE6D0-07FB-41C2-9F0C-F2776190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6B54-3122-42B4-9638-7607CAA5C6AD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A874-3D54-4760-961C-2B3FAAB7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7CB2A-02B2-4DD6-B10F-E5DEE3D7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04BF-C656-402D-B237-C96F5CCC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0AEAB-52DF-4272-A0AD-8D9FD1B0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215D0-060B-405C-8B61-9449613B9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BD0C2-5042-48A5-8729-5F4763475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F68DF-C63C-4F1D-A2F6-9C7C800F8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F9015-C9A9-4936-8A81-068CB54C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BC28-49A8-480E-B21B-7F47BD6FD085}" type="datetime1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BF2E0-599A-4C6F-9935-11E23A53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14054-D201-4064-9EB2-8D8CAC27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16ED-6049-4E03-A572-63F7D95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133E4-2AF8-4F57-A1AF-93174D19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4B4-07B8-4085-AA4B-5729F290CF9A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6EF9A-4B1E-4085-8236-D585AEAF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04779-5646-4817-8FAD-6E7AD98C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8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9EADF-0FD0-448D-966A-7DD64347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16F5-302D-4043-B17C-99CC06A22F50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BB679-B9A3-4AB2-953B-62DC9471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68987-845B-4D10-AFA3-841AA41B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1565-D595-494E-8069-36F51C94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808EB-FC95-4486-88F3-3FB9E0C2F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53773-5D91-49A5-B8EB-F6E1664E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AAA47-3314-4666-824D-C6DE83ED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6F6E-05CC-4D54-8E0D-6980D4BD525C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CF2F6-FBFE-41D4-93F3-099529BE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96DBE-7493-4C52-9DC5-F2CD2B6D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50F2-50F9-4229-90F2-09ED5D58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E7941-9F34-49E8-8467-A29077AB7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E7ED3-7897-4134-9E72-45DFF8639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18DDC-A10F-4B08-AB6A-9103366F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64F3-50DB-4BC1-BBA2-7BDF5B15EF3B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4B9EF-D7DB-4C38-A53E-E905194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4F50A-A447-47A6-9780-BE74B657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Grayscale/>
                    </a14:imgEffect>
                    <a14:imgEffect>
                      <a14:sharpenSoften amount="-34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2CFA0-6730-4796-A565-104161CF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DDAC3-AC6F-49B2-B121-4C0286BC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14C63-5C61-4EB5-B3D9-3EE6CF9C8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3E36-4FA0-411B-AAAD-EA2730A0594C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759A-85DA-43B1-BF92-75DC1C805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30E2-A905-453C-8F38-31B474B56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2811A-E679-4994-8D7C-EA712CFE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introduction-to-ifpug-function-point-analysis-tutor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4D62-BD59-4D86-983C-26F0DABB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453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Software Estimation Technique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 Point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23332-8913-4AD7-A774-A1E41A516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777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Shamim Al Mamun, PhD</a:t>
            </a:r>
          </a:p>
          <a:p>
            <a:r>
              <a:rPr lang="en-US" dirty="0"/>
              <a:t>Associate Professor</a:t>
            </a:r>
          </a:p>
          <a:p>
            <a:r>
              <a:rPr lang="en-US" dirty="0"/>
              <a:t>Institute of Information technology</a:t>
            </a:r>
          </a:p>
          <a:p>
            <a:r>
              <a:rPr lang="en-US" dirty="0"/>
              <a:t>Jahangirnagar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A8B40-CC0B-42CC-83D1-7F81B480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16B8A-4942-46FE-B82A-F712C55C5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661"/>
            <a:ext cx="3876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7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E0E1-799F-4B8D-8640-FB487157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4610"/>
          </a:xfrm>
        </p:spPr>
        <p:txBody>
          <a:bodyPr/>
          <a:lstStyle/>
          <a:p>
            <a:r>
              <a:rPr lang="en-US" dirty="0"/>
              <a:t>UFP tables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EF8BE11-F40D-40E3-8092-80791585D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304059"/>
              </p:ext>
            </p:extLst>
          </p:nvPr>
        </p:nvGraphicFramePr>
        <p:xfrm>
          <a:off x="3542714" y="3839023"/>
          <a:ext cx="5106572" cy="2560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76643">
                  <a:extLst>
                    <a:ext uri="{9D8B030D-6E8A-4147-A177-3AD203B41FA5}">
                      <a16:colId xmlns:a16="http://schemas.microsoft.com/office/drawing/2014/main" val="1901816610"/>
                    </a:ext>
                  </a:extLst>
                </a:gridCol>
                <a:gridCol w="1276643">
                  <a:extLst>
                    <a:ext uri="{9D8B030D-6E8A-4147-A177-3AD203B41FA5}">
                      <a16:colId xmlns:a16="http://schemas.microsoft.com/office/drawing/2014/main" val="2967505360"/>
                    </a:ext>
                  </a:extLst>
                </a:gridCol>
                <a:gridCol w="1276643">
                  <a:extLst>
                    <a:ext uri="{9D8B030D-6E8A-4147-A177-3AD203B41FA5}">
                      <a16:colId xmlns:a16="http://schemas.microsoft.com/office/drawing/2014/main" val="39658619"/>
                    </a:ext>
                  </a:extLst>
                </a:gridCol>
                <a:gridCol w="1276643">
                  <a:extLst>
                    <a:ext uri="{9D8B030D-6E8A-4147-A177-3AD203B41FA5}">
                      <a16:colId xmlns:a16="http://schemas.microsoft.com/office/drawing/2014/main" val="1420065371"/>
                    </a:ext>
                  </a:extLst>
                </a:gridCol>
              </a:tblGrid>
              <a:tr h="36174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716634"/>
                  </a:ext>
                </a:extLst>
              </a:tr>
              <a:tr h="3617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949276"/>
                  </a:ext>
                </a:extLst>
              </a:tr>
              <a:tr h="361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62733"/>
                  </a:ext>
                </a:extLst>
              </a:tr>
              <a:tr h="361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856839"/>
                  </a:ext>
                </a:extLst>
              </a:tr>
              <a:tr h="361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15307"/>
                  </a:ext>
                </a:extLst>
              </a:tr>
              <a:tr h="361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724705"/>
                  </a:ext>
                </a:extLst>
              </a:tr>
              <a:tr h="361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04252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27529-B913-4B6D-8B79-CB66B8F1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1A21E-B3D4-4AC6-B286-274C79AB904B}"/>
              </a:ext>
            </a:extLst>
          </p:cNvPr>
          <p:cNvSpPr txBox="1"/>
          <p:nvPr/>
        </p:nvSpPr>
        <p:spPr>
          <a:xfrm>
            <a:off x="1209822" y="1603717"/>
            <a:ext cx="107131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the weight is calculated?</a:t>
            </a:r>
          </a:p>
          <a:p>
            <a:r>
              <a:rPr lang="en-US" dirty="0"/>
              <a:t>It is totally dependent on a company how they are counting their product complexity </a:t>
            </a:r>
          </a:p>
          <a:p>
            <a:r>
              <a:rPr lang="en-US" dirty="0"/>
              <a:t>and updated the functional point tables time to time over development period.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each function identified above the function is further classified as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simple, average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complex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a weight is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given to each. The sum of the weights quantifies the size of information processing and is referred to as the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Unadjusted Function points.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465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C61-9D83-4500-A04B-01CADAC7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Then find each component’s complexity weight and sum it to find sub total of a single unit.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59778A-0D09-499A-8442-FF99DB0BE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700" y="3263896"/>
            <a:ext cx="6586538" cy="213519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601E1-0E9C-49C5-9080-0E384E455F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" r="4017" b="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D4DB0-9F5A-4D80-94FA-DBE9E046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9F42811A-E679-4994-8D7C-EA712CFECCEA}" type="slidenum">
              <a:rPr lang="en-US" smtClean="0"/>
              <a:pPr defTabSz="457200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1096CDDE-0CA5-4612-82DC-68113D025626}"/>
              </a:ext>
            </a:extLst>
          </p:cNvPr>
          <p:cNvSpPr/>
          <p:nvPr/>
        </p:nvSpPr>
        <p:spPr>
          <a:xfrm rot="2552664">
            <a:off x="4046959" y="2133424"/>
            <a:ext cx="2067951" cy="58862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7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0742-14C0-451B-A491-EAB7C259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calculating UFP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1A20-F071-4397-9B4E-A168E9A6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current developing software identifies the following UFP complexity for development, Then What will be the total UFP?</a:t>
            </a:r>
          </a:p>
          <a:p>
            <a:endParaRPr lang="en-US" dirty="0"/>
          </a:p>
          <a:p>
            <a:r>
              <a:rPr lang="en-US" dirty="0"/>
              <a:t>EI = 10 (Low complexity)</a:t>
            </a:r>
          </a:p>
          <a:p>
            <a:r>
              <a:rPr lang="en-US" dirty="0"/>
              <a:t>EO=13 (High complexity)</a:t>
            </a:r>
          </a:p>
          <a:p>
            <a:r>
              <a:rPr lang="en-US" dirty="0"/>
              <a:t>EQ = 4 (Average complexity)</a:t>
            </a:r>
          </a:p>
          <a:p>
            <a:r>
              <a:rPr lang="en-US" dirty="0"/>
              <a:t>EQ = 2(High complexity)</a:t>
            </a:r>
          </a:p>
          <a:p>
            <a:r>
              <a:rPr lang="en-US" dirty="0"/>
              <a:t>ILF = 2 (Average complexity)</a:t>
            </a:r>
          </a:p>
          <a:p>
            <a:r>
              <a:rPr lang="en-US" dirty="0"/>
              <a:t>EIF = 9 (low complexity)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7C92-BE3B-4436-972E-52776693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54BD093-6AE1-4DF6-B4B5-0366C4108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764554"/>
              </p:ext>
            </p:extLst>
          </p:nvPr>
        </p:nvGraphicFramePr>
        <p:xfrm>
          <a:off x="7413674" y="3491008"/>
          <a:ext cx="4525108" cy="286534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31277">
                  <a:extLst>
                    <a:ext uri="{9D8B030D-6E8A-4147-A177-3AD203B41FA5}">
                      <a16:colId xmlns:a16="http://schemas.microsoft.com/office/drawing/2014/main" val="1901816610"/>
                    </a:ext>
                  </a:extLst>
                </a:gridCol>
                <a:gridCol w="1131277">
                  <a:extLst>
                    <a:ext uri="{9D8B030D-6E8A-4147-A177-3AD203B41FA5}">
                      <a16:colId xmlns:a16="http://schemas.microsoft.com/office/drawing/2014/main" val="2967505360"/>
                    </a:ext>
                  </a:extLst>
                </a:gridCol>
                <a:gridCol w="1131277">
                  <a:extLst>
                    <a:ext uri="{9D8B030D-6E8A-4147-A177-3AD203B41FA5}">
                      <a16:colId xmlns:a16="http://schemas.microsoft.com/office/drawing/2014/main" val="39658619"/>
                    </a:ext>
                  </a:extLst>
                </a:gridCol>
                <a:gridCol w="1131277">
                  <a:extLst>
                    <a:ext uri="{9D8B030D-6E8A-4147-A177-3AD203B41FA5}">
                      <a16:colId xmlns:a16="http://schemas.microsoft.com/office/drawing/2014/main" val="1420065371"/>
                    </a:ext>
                  </a:extLst>
                </a:gridCol>
              </a:tblGrid>
              <a:tr h="26831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716634"/>
                  </a:ext>
                </a:extLst>
              </a:tr>
              <a:tr h="6707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949276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62733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856839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15307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724705"/>
                  </a:ext>
                </a:extLst>
              </a:tr>
              <a:tr h="3171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042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4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D35BA3-9A40-4088-98A6-BA353108CF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Total UFP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3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b="0" i="1" smtClean="0">
                                <a:latin typeface="Cambria Math" panose="02040503050406030204" pitchFamily="18" charset="0"/>
                              </a:rPr>
                              <m:t>𝐴𝑙𝑙</m:t>
                            </m:r>
                            <m:r>
                              <a:rPr lang="en-US" sz="3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100" b="0" i="1" smtClean="0">
                                <a:latin typeface="Cambria Math" panose="02040503050406030204" pitchFamily="18" charset="0"/>
                              </a:rPr>
                              <m:t>𝑢𝑛𝑖𝑡𝑠</m:t>
                            </m:r>
                            <m:r>
                              <a:rPr lang="en-US" sz="3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100" b="0" i="1" smtClean="0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=30+91+16+12+30+45=214</m:t>
                        </m:r>
                      </m:e>
                    </m:nary>
                  </m:oMath>
                </a14:m>
                <a:endParaRPr lang="en-US" sz="31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D35BA3-9A40-4088-98A6-BA353108C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E78C6-1C4F-4B94-9620-02771AC9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31B7D5A-A5D2-40B6-A974-ED9B5DC48C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485212"/>
              </p:ext>
            </p:extLst>
          </p:nvPr>
        </p:nvGraphicFramePr>
        <p:xfrm>
          <a:off x="7413674" y="3491008"/>
          <a:ext cx="4525108" cy="286534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31277">
                  <a:extLst>
                    <a:ext uri="{9D8B030D-6E8A-4147-A177-3AD203B41FA5}">
                      <a16:colId xmlns:a16="http://schemas.microsoft.com/office/drawing/2014/main" val="1901816610"/>
                    </a:ext>
                  </a:extLst>
                </a:gridCol>
                <a:gridCol w="1131277">
                  <a:extLst>
                    <a:ext uri="{9D8B030D-6E8A-4147-A177-3AD203B41FA5}">
                      <a16:colId xmlns:a16="http://schemas.microsoft.com/office/drawing/2014/main" val="2967505360"/>
                    </a:ext>
                  </a:extLst>
                </a:gridCol>
                <a:gridCol w="1131277">
                  <a:extLst>
                    <a:ext uri="{9D8B030D-6E8A-4147-A177-3AD203B41FA5}">
                      <a16:colId xmlns:a16="http://schemas.microsoft.com/office/drawing/2014/main" val="39658619"/>
                    </a:ext>
                  </a:extLst>
                </a:gridCol>
                <a:gridCol w="1131277">
                  <a:extLst>
                    <a:ext uri="{9D8B030D-6E8A-4147-A177-3AD203B41FA5}">
                      <a16:colId xmlns:a16="http://schemas.microsoft.com/office/drawing/2014/main" val="1420065371"/>
                    </a:ext>
                  </a:extLst>
                </a:gridCol>
              </a:tblGrid>
              <a:tr h="26831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716634"/>
                  </a:ext>
                </a:extLst>
              </a:tr>
              <a:tr h="6707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949276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62733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856839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15307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724705"/>
                  </a:ext>
                </a:extLst>
              </a:tr>
              <a:tr h="3171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042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1F9386-9B37-4D9B-B667-329BBF89439F}"/>
                  </a:ext>
                </a:extLst>
              </p:cNvPr>
              <p:cNvSpPr txBox="1"/>
              <p:nvPr/>
            </p:nvSpPr>
            <p:spPr>
              <a:xfrm>
                <a:off x="1097279" y="2512916"/>
                <a:ext cx="4161793" cy="3508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𝐸𝐼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=10×3=30</m:t>
                      </m:r>
                    </m:oMath>
                  </m:oMathPara>
                </a14:m>
                <a:endParaRPr lang="en-US" sz="3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𝐸𝑂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=13×7=91</m:t>
                      </m:r>
                    </m:oMath>
                  </m:oMathPara>
                </a14:m>
                <a:endParaRPr lang="en-US" sz="3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𝐸𝑄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=4×4=16</m:t>
                      </m:r>
                    </m:oMath>
                  </m:oMathPara>
                </a14:m>
                <a:endParaRPr lang="en-US" sz="3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𝐸𝑄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=2×6=12</m:t>
                      </m:r>
                    </m:oMath>
                  </m:oMathPara>
                </a14:m>
                <a:endParaRPr lang="en-US" sz="3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𝐼𝐿𝐹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=2×10=30</m:t>
                      </m:r>
                    </m:oMath>
                  </m:oMathPara>
                </a14:m>
                <a:endParaRPr lang="en-US" sz="3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𝐸𝐼𝐹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=9×5=45</m:t>
                      </m:r>
                    </m:oMath>
                  </m:oMathPara>
                </a14:m>
                <a:endParaRPr lang="en-US" sz="3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1F9386-9B37-4D9B-B667-329BBF89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512916"/>
                <a:ext cx="4161793" cy="3508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59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2D9E-1188-4D5A-982B-D1627C5B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total Complexity Adjustment Factor (CAF)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2A18-65A8-46FF-8771-12DF20F1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the eq. 2 in slide no.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Where, Factors are obtained from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General System Characteristics (GSCs).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4AC83-6BE5-42B9-AB0E-3278FF6D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8039E3-F920-495C-BEBB-DBF020A0FA73}"/>
                  </a:ext>
                </a:extLst>
              </p:cNvPr>
              <p:cNvSpPr txBox="1"/>
              <p:nvPr/>
            </p:nvSpPr>
            <p:spPr>
              <a:xfrm>
                <a:off x="2180492" y="2442320"/>
                <a:ext cx="7030329" cy="986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𝐶𝐴𝐹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=0.65+0.01∗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(2)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8039E3-F920-495C-BEBB-DBF020A0F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492" y="2442320"/>
                <a:ext cx="7030329" cy="986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16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D1DD9-0C8B-4A68-A13F-9730F60AFB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GCS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8755-F0EA-440D-8899-CC39D60C52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91445"/>
            <a:ext cx="5838680" cy="530143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000" b="0" i="0" dirty="0">
                <a:effectLst/>
              </a:rPr>
              <a:t>Total complexity adjustment value is counted based on responses to questions called complexity weighting factors in the table below.  Each complexity weighting factor is assigned a value (complexity adjustment value) that ranges between 0 (not important) to 5 (absolutely essential). 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In another word, we can say it as degree of influence that are based on response to standard questions.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0-No influence</a:t>
            </a:r>
          </a:p>
          <a:p>
            <a:pPr marL="0" indent="0" algn="just">
              <a:buNone/>
            </a:pPr>
            <a:r>
              <a:rPr lang="en-US" sz="2000" dirty="0"/>
              <a:t>1- Incidental</a:t>
            </a:r>
          </a:p>
          <a:p>
            <a:pPr marL="0" indent="0" algn="just">
              <a:buNone/>
            </a:pPr>
            <a:r>
              <a:rPr lang="en-US" sz="2000" dirty="0"/>
              <a:t>2- Moderate</a:t>
            </a:r>
          </a:p>
          <a:p>
            <a:pPr marL="0" indent="0" algn="just">
              <a:buNone/>
            </a:pPr>
            <a:r>
              <a:rPr lang="en-US" sz="2000" dirty="0"/>
              <a:t>3-Average</a:t>
            </a:r>
          </a:p>
          <a:p>
            <a:pPr marL="0" indent="0" algn="just">
              <a:buNone/>
            </a:pPr>
            <a:r>
              <a:rPr lang="en-US" sz="2000" dirty="0"/>
              <a:t>4-Significant</a:t>
            </a:r>
          </a:p>
          <a:p>
            <a:pPr marL="0" indent="0" algn="just">
              <a:buNone/>
            </a:pPr>
            <a:r>
              <a:rPr lang="en-US" sz="2000" dirty="0"/>
              <a:t>5- Essential</a:t>
            </a:r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5C7A5-F4A7-413B-B5B8-55EACBB36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6" b="-2"/>
          <a:stretch/>
        </p:blipFill>
        <p:spPr>
          <a:xfrm>
            <a:off x="6676880" y="1904282"/>
            <a:ext cx="4676919" cy="32022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42D7F-F2E8-487F-A8F9-7140C458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F42811A-E679-4994-8D7C-EA712CFEC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314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B011-EAB7-4298-9B3E-5ADCC068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may be the standard questions for finding factor value 0~5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94ACE-D939-4C33-8640-94EBAB05C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Suppose,</a:t>
                </a:r>
              </a:p>
              <a:p>
                <a:r>
                  <a:rPr lang="en-US" dirty="0"/>
                  <a:t>F1: Does this system required a reliable backup and recovery?</a:t>
                </a:r>
              </a:p>
              <a:p>
                <a:pPr marL="0" indent="0">
                  <a:buNone/>
                </a:pPr>
                <a:r>
                  <a:rPr lang="en-US" dirty="0"/>
                  <a:t>	Answer is Average means value is 3</a:t>
                </a:r>
              </a:p>
              <a:p>
                <a:r>
                  <a:rPr lang="en-US" dirty="0"/>
                  <a:t>F2: Is data communication is required?</a:t>
                </a:r>
              </a:p>
              <a:p>
                <a:pPr marL="0" indent="0">
                  <a:buNone/>
                </a:pPr>
                <a:r>
                  <a:rPr lang="en-US" dirty="0"/>
                  <a:t>	Answer is Moderate- means value is 2</a:t>
                </a:r>
              </a:p>
              <a:p>
                <a:pPr marL="0" indent="0">
                  <a:buNone/>
                </a:pPr>
                <a:r>
                  <a:rPr lang="en-US" dirty="0"/>
                  <a:t>F3:</a:t>
                </a:r>
              </a:p>
              <a:p>
                <a:pPr marL="0" indent="0">
                  <a:buNone/>
                </a:pP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F14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Find 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. Suppose, our system gives the total Complexity factor value is 15</a:t>
                </a:r>
              </a:p>
              <a:p>
                <a:pPr marL="0" indent="0">
                  <a:buNone/>
                </a:pPr>
                <a:r>
                  <a:rPr lang="en-US" dirty="0"/>
                  <a:t>Compute the total CAF according to the eq. no 2. and substitute the values to the eq. no. 1 for getting Total FP.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94ACE-D939-4C33-8640-94EBAB05C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38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8A14F-4C42-4A0E-83CF-9DD736DE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5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4A43-4DF0-4DC9-88B6-27ACC211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materials for theory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2130-E73B-4B2F-8602-5964994D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1. Software Project planning chapter 23- Summerville, edition-9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2. https://www.simplilearn.com/introduction-to-ifpug-function-point-analysis-tutorial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D7DEB-A1A1-4DF8-93D8-6AF7D39E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7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D7BF-A2E8-48E0-ADC4-DCC2D4F0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Function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F755-EB28-4A18-9592-291031C59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Functional Point is appeared to be the solution of size measurement problem of a software.</a:t>
            </a:r>
          </a:p>
          <a:p>
            <a:pPr marL="0" indent="0">
              <a:buNone/>
            </a:pPr>
            <a:r>
              <a:rPr lang="en-US" dirty="0"/>
              <a:t>In other words,</a:t>
            </a:r>
          </a:p>
          <a:p>
            <a:pPr marL="0" indent="0" algn="just">
              <a:buNone/>
            </a:pPr>
            <a:r>
              <a:rPr lang="en-US" i="1" dirty="0">
                <a:latin typeface="Book Antiqua" panose="02040602050305030304" pitchFamily="18" charset="0"/>
              </a:rPr>
              <a:t>     “The function point is a "unit of measurement" to express the amount of business functionality an information system (as a product) provides to a user. Function points are used to compute a functional size measurement (FSM) of software. The cost (in currency or hours) of a single unit is calculated from past projects.”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4CC45-FC48-4A47-B1AC-4BFB6911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CFB9-8FD7-4B2E-9A5B-806C0C7B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/>
              </a:rPr>
              <a:t>Objectives of FPA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D1C4-6596-4450-A4BF-366265A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Roboto"/>
              </a:rPr>
              <a:t>The objective of FPA is to measure functionality that the user requests and receives.</a:t>
            </a:r>
          </a:p>
          <a:p>
            <a:pPr algn="just" fontAlgn="base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Roboto"/>
              </a:rPr>
              <a:t>The objective of FPA is to measure software development and maintenance independently of technology used for implementation.</a:t>
            </a:r>
          </a:p>
          <a:p>
            <a:pPr algn="just" fontAlgn="base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Roboto"/>
              </a:rPr>
              <a:t>It should be simple enough to minimize the overhead of the measurement process.</a:t>
            </a:r>
          </a:p>
          <a:p>
            <a:pPr algn="just" fontAlgn="base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Roboto"/>
              </a:rPr>
              <a:t>It should be a consistent measure among various projects and organizations.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CA6BD-6A4D-42A9-923F-D15B2A2F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4152-076C-4561-85A1-F629D474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Features of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4E2F-109E-4C60-AF09-92448E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to the programming language.</a:t>
            </a:r>
          </a:p>
          <a:p>
            <a:r>
              <a:rPr lang="en-US" dirty="0"/>
              <a:t>Estimate development effort in early phases.</a:t>
            </a:r>
          </a:p>
          <a:p>
            <a:r>
              <a:rPr lang="en-US" dirty="0"/>
              <a:t>Directly linked with the software requirements.</a:t>
            </a:r>
          </a:p>
          <a:p>
            <a:r>
              <a:rPr lang="en-US" dirty="0"/>
              <a:t>Based on user's external view of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5C406-06CF-4A56-8530-6604999F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8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FEB5-76DE-46D0-8B5D-9E6134B8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6BBA-7C46-459A-B801-8D892A77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principle of the functional point analysis is to decomposed into functional units.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functional units are-</a:t>
            </a:r>
          </a:p>
          <a:p>
            <a:pPr marL="514350" indent="-514350">
              <a:buAutoNum type="arabicPeriod"/>
            </a:pPr>
            <a:r>
              <a:rPr lang="en-US" dirty="0"/>
              <a:t>Input: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Information entering the system</a:t>
            </a:r>
          </a:p>
          <a:p>
            <a:pPr marL="514350" indent="-514350">
              <a:buAutoNum type="arabicPeriod"/>
            </a:pPr>
            <a:r>
              <a:rPr lang="en-US" dirty="0"/>
              <a:t>Output: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Information leaving the system</a:t>
            </a:r>
          </a:p>
          <a:p>
            <a:pPr marL="514350" indent="-514350">
              <a:buAutoNum type="arabicPeriod"/>
            </a:pPr>
            <a:r>
              <a:rPr lang="en-US" dirty="0"/>
              <a:t>Enquires: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Request for instant access of information </a:t>
            </a:r>
          </a:p>
          <a:p>
            <a:pPr marL="514350" indent="-514350">
              <a:buAutoNum type="arabicPeriod"/>
            </a:pPr>
            <a:r>
              <a:rPr lang="en-US" dirty="0"/>
              <a:t>Internal Logical files: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Information held within the system</a:t>
            </a:r>
          </a:p>
          <a:p>
            <a:pPr marL="514350" indent="-514350">
              <a:buAutoNum type="arabicPeriod"/>
            </a:pPr>
            <a:r>
              <a:rPr lang="en-US" dirty="0"/>
              <a:t>External Logical files: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Information held by other systems are used by             the system being analyzed.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8D981-4731-4EA6-A1C2-3C956F44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1890-2E8C-42DA-BF2F-0E652C56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Functional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07B7-8DAB-4941-BE19-4834DF7D3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Functional units are categories into two parts</a:t>
            </a:r>
          </a:p>
          <a:p>
            <a:pPr marL="514350" indent="-514350">
              <a:buAutoNum type="arabicPeriod"/>
            </a:pPr>
            <a:r>
              <a:rPr lang="en-US" dirty="0"/>
              <a:t>transactional functional type</a:t>
            </a:r>
          </a:p>
          <a:p>
            <a:pPr marL="1428750" lvl="2" indent="-514350">
              <a:buFont typeface="Arial" panose="020B0604020202020204" pitchFamily="34" charset="0"/>
              <a:buAutoNum type="arabicPeriod"/>
            </a:pPr>
            <a:r>
              <a:rPr lang="en-US" dirty="0"/>
              <a:t>External input (EI)</a:t>
            </a:r>
          </a:p>
          <a:p>
            <a:pPr marL="1428750" lvl="2" indent="-514350">
              <a:buAutoNum type="arabicPeriod"/>
            </a:pPr>
            <a:r>
              <a:rPr lang="en-US" dirty="0"/>
              <a:t>External output (EO)</a:t>
            </a:r>
          </a:p>
          <a:p>
            <a:pPr marL="1428750" lvl="2" indent="-514350">
              <a:buAutoNum type="arabicPeriod"/>
            </a:pPr>
            <a:r>
              <a:rPr lang="en-US" dirty="0"/>
              <a:t>External Inquiries (EQ)</a:t>
            </a:r>
          </a:p>
          <a:p>
            <a:pPr marL="1428750" lvl="2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 functional type</a:t>
            </a:r>
          </a:p>
          <a:p>
            <a:pPr marL="1428750" lvl="2" indent="-514350">
              <a:buAutoNum type="arabicPeriod"/>
            </a:pPr>
            <a:r>
              <a:rPr lang="en-US" dirty="0"/>
              <a:t>Internal Logical Files (ILF)</a:t>
            </a:r>
          </a:p>
          <a:p>
            <a:pPr marL="1428750" lvl="2" indent="-514350">
              <a:buAutoNum type="arabicPeriod"/>
            </a:pPr>
            <a:r>
              <a:rPr lang="en-US" dirty="0"/>
              <a:t>External Interface Files (EIF)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669A0-8913-4BD0-A6BC-B593CACE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79151-8AF5-4186-9BC8-C1ACB58F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42811A-E679-4994-8D7C-EA712CFECCE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6" name="Picture 15" descr="A picture containing toy&#10;&#10;Description automatically generated">
            <a:extLst>
              <a:ext uri="{FF2B5EF4-FFF2-40B4-BE49-F238E27FC236}">
                <a16:creationId xmlns:a16="http://schemas.microsoft.com/office/drawing/2014/main" id="{6691BDFD-A932-4890-A0B4-B27AE4E31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28" y="443175"/>
            <a:ext cx="2100776" cy="178566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EFC0350-37B2-4711-AFC3-DFF766D1B886}"/>
              </a:ext>
            </a:extLst>
          </p:cNvPr>
          <p:cNvGrpSpPr/>
          <p:nvPr/>
        </p:nvGrpSpPr>
        <p:grpSpPr>
          <a:xfrm>
            <a:off x="534572" y="1265708"/>
            <a:ext cx="10172114" cy="5459974"/>
            <a:chOff x="534572" y="1265708"/>
            <a:chExt cx="10172114" cy="5459974"/>
          </a:xfrm>
        </p:grpSpPr>
        <p:pic>
          <p:nvPicPr>
            <p:cNvPr id="8" name="Picture 7" descr="A picture containing egg, cake, table, food&#10;&#10;Description automatically generated">
              <a:extLst>
                <a:ext uri="{FF2B5EF4-FFF2-40B4-BE49-F238E27FC236}">
                  <a16:creationId xmlns:a16="http://schemas.microsoft.com/office/drawing/2014/main" id="{F1884852-5D25-4FBF-950F-81620D4C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779" y="1400713"/>
              <a:ext cx="2171504" cy="2171504"/>
            </a:xfrm>
            <a:prstGeom prst="rect">
              <a:avLst/>
            </a:prstGeom>
          </p:spPr>
        </p:pic>
        <p:pic>
          <p:nvPicPr>
            <p:cNvPr id="6" name="Picture 5" descr="A desktop computer monitor sitting on top of a desk&#10;&#10;Description automatically generated">
              <a:extLst>
                <a:ext uri="{FF2B5EF4-FFF2-40B4-BE49-F238E27FC236}">
                  <a16:creationId xmlns:a16="http://schemas.microsoft.com/office/drawing/2014/main" id="{A1925537-14CA-40C1-96F5-0C3F625ED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777" y="3721881"/>
              <a:ext cx="2171506" cy="217150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0F87E3-5A9C-43DD-AF5C-874922DC7570}"/>
                </a:ext>
              </a:extLst>
            </p:cNvPr>
            <p:cNvSpPr/>
            <p:nvPr/>
          </p:nvSpPr>
          <p:spPr>
            <a:xfrm>
              <a:off x="534572" y="1400713"/>
              <a:ext cx="2602523" cy="469059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686D1FC2-79CB-4F66-BD1A-E5600F696169}"/>
                </a:ext>
              </a:extLst>
            </p:cNvPr>
            <p:cNvSpPr/>
            <p:nvPr/>
          </p:nvSpPr>
          <p:spPr>
            <a:xfrm>
              <a:off x="5613009" y="4065563"/>
              <a:ext cx="2602523" cy="135049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ILF</a:t>
              </a:r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EAB3FB1A-C429-40FF-A337-0CC20161263B}"/>
                </a:ext>
              </a:extLst>
            </p:cNvPr>
            <p:cNvSpPr/>
            <p:nvPr/>
          </p:nvSpPr>
          <p:spPr>
            <a:xfrm>
              <a:off x="7594209" y="4370363"/>
              <a:ext cx="2602523" cy="135049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ILF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A75B9A-F6D8-40EA-B1FD-3693440B962C}"/>
                </a:ext>
              </a:extLst>
            </p:cNvPr>
            <p:cNvSpPr/>
            <p:nvPr/>
          </p:nvSpPr>
          <p:spPr>
            <a:xfrm>
              <a:off x="5036234" y="3953022"/>
              <a:ext cx="5655212" cy="194036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6D6EC7-76AD-49E0-BFE3-9BC90C0CCFD7}"/>
                </a:ext>
              </a:extLst>
            </p:cNvPr>
            <p:cNvSpPr/>
            <p:nvPr/>
          </p:nvSpPr>
          <p:spPr>
            <a:xfrm>
              <a:off x="4896729" y="1265708"/>
              <a:ext cx="5809957" cy="96265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Other Applications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82B47AE9-6902-4D79-8737-D423FC96B508}"/>
                </a:ext>
              </a:extLst>
            </p:cNvPr>
            <p:cNvSpPr/>
            <p:nvPr/>
          </p:nvSpPr>
          <p:spPr>
            <a:xfrm>
              <a:off x="3127717" y="3863927"/>
              <a:ext cx="1908517" cy="595532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EI</a:t>
              </a:r>
            </a:p>
          </p:txBody>
        </p:sp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id="{DFAF5DFE-7CD5-453D-8DD2-0BBD182706C4}"/>
                </a:ext>
              </a:extLst>
            </p:cNvPr>
            <p:cNvSpPr/>
            <p:nvPr/>
          </p:nvSpPr>
          <p:spPr>
            <a:xfrm>
              <a:off x="3127716" y="4631054"/>
              <a:ext cx="1908517" cy="584299"/>
            </a:xfrm>
            <a:prstGeom prst="lef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EO</a:t>
              </a:r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BCAEA2CA-CEA3-4A7B-8744-28D88D027221}"/>
                </a:ext>
              </a:extLst>
            </p:cNvPr>
            <p:cNvSpPr/>
            <p:nvPr/>
          </p:nvSpPr>
          <p:spPr>
            <a:xfrm>
              <a:off x="3137095" y="5416062"/>
              <a:ext cx="1899138" cy="584299"/>
            </a:xfrm>
            <a:prstGeom prst="left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EQ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486577BB-C082-498D-BEDD-71DDAA4E31FB}"/>
                </a:ext>
              </a:extLst>
            </p:cNvPr>
            <p:cNvSpPr/>
            <p:nvPr/>
          </p:nvSpPr>
          <p:spPr>
            <a:xfrm rot="5400000">
              <a:off x="5056392" y="2779264"/>
              <a:ext cx="1697322" cy="595532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EI</a:t>
              </a:r>
            </a:p>
          </p:txBody>
        </p:sp>
        <p:sp>
          <p:nvSpPr>
            <p:cNvPr id="27" name="Arrow: Left 26">
              <a:extLst>
                <a:ext uri="{FF2B5EF4-FFF2-40B4-BE49-F238E27FC236}">
                  <a16:creationId xmlns:a16="http://schemas.microsoft.com/office/drawing/2014/main" id="{74BBF43B-A4C8-4441-BD67-E497919F4400}"/>
                </a:ext>
              </a:extLst>
            </p:cNvPr>
            <p:cNvSpPr/>
            <p:nvPr/>
          </p:nvSpPr>
          <p:spPr>
            <a:xfrm rot="5400000">
              <a:off x="6102585" y="2798311"/>
              <a:ext cx="1724187" cy="584299"/>
            </a:xfrm>
            <a:prstGeom prst="lef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EO</a:t>
              </a:r>
            </a:p>
          </p:txBody>
        </p:sp>
        <p:sp>
          <p:nvSpPr>
            <p:cNvPr id="29" name="Arrow: Left-Right 28">
              <a:extLst>
                <a:ext uri="{FF2B5EF4-FFF2-40B4-BE49-F238E27FC236}">
                  <a16:creationId xmlns:a16="http://schemas.microsoft.com/office/drawing/2014/main" id="{9D78FB78-FB9B-4B55-A95F-4AD4495D0AA0}"/>
                </a:ext>
              </a:extLst>
            </p:cNvPr>
            <p:cNvSpPr/>
            <p:nvPr/>
          </p:nvSpPr>
          <p:spPr>
            <a:xfrm rot="5400000">
              <a:off x="7293779" y="2798429"/>
              <a:ext cx="1724420" cy="584299"/>
            </a:xfrm>
            <a:prstGeom prst="left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EQ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152404DC-87F3-4F61-B483-C4EA106C11FA}"/>
                </a:ext>
              </a:extLst>
            </p:cNvPr>
            <p:cNvSpPr/>
            <p:nvPr/>
          </p:nvSpPr>
          <p:spPr>
            <a:xfrm rot="5400000">
              <a:off x="8484218" y="2779262"/>
              <a:ext cx="1697322" cy="595532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ELF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BFE8EB-ED5B-4C3E-8F78-A9D612CB3A26}"/>
                </a:ext>
              </a:extLst>
            </p:cNvPr>
            <p:cNvSpPr txBox="1"/>
            <p:nvPr/>
          </p:nvSpPr>
          <p:spPr>
            <a:xfrm>
              <a:off x="1223889" y="6356350"/>
              <a:ext cx="735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DABFDF-5F36-406D-B6A0-9D1223A103B8}"/>
                </a:ext>
              </a:extLst>
            </p:cNvPr>
            <p:cNvSpPr txBox="1"/>
            <p:nvPr/>
          </p:nvSpPr>
          <p:spPr>
            <a:xfrm>
              <a:off x="7256828" y="6091311"/>
              <a:ext cx="206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Boundaries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70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D56B-7B30-4DAE-A7E8-71C3E00B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35EA1-848A-4B72-91DE-D483D65B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picture containing sitting, table, computer, computer&#10;&#10;Description automatically generated">
            <a:extLst>
              <a:ext uri="{FF2B5EF4-FFF2-40B4-BE49-F238E27FC236}">
                <a16:creationId xmlns:a16="http://schemas.microsoft.com/office/drawing/2014/main" id="{57F470B3-A9C0-4263-9E46-2D9E34B0A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14" y="941168"/>
            <a:ext cx="9479571" cy="5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3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E49B-97E3-4826-B555-D4C802F6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FPA of a product?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44258-DED7-4786-9DFF-7940E6506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Unadjusted Functional Point (UFP)</a:t>
                </a:r>
              </a:p>
              <a:p>
                <a:pPr marL="0" indent="0">
                  <a:buNone/>
                </a:pPr>
                <a:r>
                  <a:rPr lang="en-US" dirty="0"/>
                  <a:t>Adjusted Functional Point (AFP)</a:t>
                </a:r>
              </a:p>
              <a:p>
                <a:pPr marL="0" indent="0">
                  <a:buNone/>
                </a:pPr>
                <a:r>
                  <a:rPr lang="en-US" dirty="0"/>
                  <a:t>Complexity Adjustment Factor (CAF)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𝐴𝐹𝑃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𝑈𝐹𝑃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𝐶𝐴𝐹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(1)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𝐶𝐴𝐹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=0.65+0.01∗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(2)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44258-DED7-4786-9DFF-7940E6506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4EC18-768A-41D5-8B66-A6A3FBF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811A-E679-4994-8D7C-EA712CFECC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893</Words>
  <Application>Microsoft Office PowerPoint</Application>
  <PresentationFormat>Widescreen</PresentationFormat>
  <Paragraphs>215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Book Antiqua</vt:lpstr>
      <vt:lpstr>Calibri</vt:lpstr>
      <vt:lpstr>Cambria Math</vt:lpstr>
      <vt:lpstr>Constantia</vt:lpstr>
      <vt:lpstr>Franklin Gothic Book</vt:lpstr>
      <vt:lpstr>Roboto</vt:lpstr>
      <vt:lpstr>Times New Roman</vt:lpstr>
      <vt:lpstr>verdana</vt:lpstr>
      <vt:lpstr>Wingdings</vt:lpstr>
      <vt:lpstr>Office Theme</vt:lpstr>
      <vt:lpstr>Software Estimation Technique Function Point Analysis</vt:lpstr>
      <vt:lpstr>What is Function Point?</vt:lpstr>
      <vt:lpstr>Objectives of FPA</vt:lpstr>
      <vt:lpstr>Special Features of FP</vt:lpstr>
      <vt:lpstr>Principle of FP</vt:lpstr>
      <vt:lpstr>Categories of Functional units</vt:lpstr>
      <vt:lpstr>PowerPoint Presentation</vt:lpstr>
      <vt:lpstr>Example </vt:lpstr>
      <vt:lpstr>How to calculate FPA of a product?</vt:lpstr>
      <vt:lpstr>UFP tables</vt:lpstr>
      <vt:lpstr>Then find each component’s complexity weight and sum it to find sub total of a single unit.</vt:lpstr>
      <vt:lpstr>Example of calculating UFP</vt:lpstr>
      <vt:lpstr>Total UFP = ∑▒〖(All units value)=30+91+16+12+30+45=214〗</vt:lpstr>
      <vt:lpstr>Calculating total Complexity Adjustment Factor (CAF)</vt:lpstr>
      <vt:lpstr>GCS</vt:lpstr>
      <vt:lpstr>What may be the standard questions for finding factor value 0~5</vt:lpstr>
      <vt:lpstr>Reading materials for theory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Point Analysis</dc:title>
  <dc:creator>Shamim Al Mamun</dc:creator>
  <cp:lastModifiedBy>Shamim Al Mamun</cp:lastModifiedBy>
  <cp:revision>3</cp:revision>
  <dcterms:created xsi:type="dcterms:W3CDTF">2020-08-07T19:21:15Z</dcterms:created>
  <dcterms:modified xsi:type="dcterms:W3CDTF">2020-08-08T07:28:52Z</dcterms:modified>
</cp:coreProperties>
</file>