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7"/>
  </p:notesMasterIdLst>
  <p:sldIdLst>
    <p:sldId id="306" r:id="rId5"/>
    <p:sldId id="307" r:id="rId6"/>
    <p:sldId id="314" r:id="rId7"/>
    <p:sldId id="308" r:id="rId8"/>
    <p:sldId id="321" r:id="rId9"/>
    <p:sldId id="319" r:id="rId10"/>
    <p:sldId id="327" r:id="rId11"/>
    <p:sldId id="320" r:id="rId12"/>
    <p:sldId id="309" r:id="rId13"/>
    <p:sldId id="315" r:id="rId14"/>
    <p:sldId id="316" r:id="rId15"/>
    <p:sldId id="317" r:id="rId16"/>
    <p:sldId id="318" r:id="rId17"/>
    <p:sldId id="322" r:id="rId18"/>
    <p:sldId id="323" r:id="rId19"/>
    <p:sldId id="324" r:id="rId20"/>
    <p:sldId id="326" r:id="rId21"/>
    <p:sldId id="325" r:id="rId22"/>
    <p:sldId id="328" r:id="rId23"/>
    <p:sldId id="329" r:id="rId24"/>
    <p:sldId id="311" r:id="rId25"/>
    <p:sldId id="3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3" d="100"/>
          <a:sy n="83" d="100"/>
        </p:scale>
        <p:origin x="686" y="10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578043" y="590062"/>
            <a:ext cx="5764866" cy="2838938"/>
          </a:xfrm>
        </p:spPr>
        <p:txBody>
          <a:bodyPr>
            <a:normAutofit fontScale="90000"/>
          </a:bodyPr>
          <a:lstStyle/>
          <a:p>
            <a:r>
              <a:rPr lang="en-US" spc="400" dirty="0"/>
              <a:t>Message encryption and decryption</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578044" y="3739764"/>
            <a:ext cx="4517954" cy="1198120"/>
          </a:xfrm>
        </p:spPr>
        <p:txBody>
          <a:bodyPr>
            <a:normAutofit/>
          </a:bodyPr>
          <a:lstStyle/>
          <a:p>
            <a:pPr algn="l"/>
            <a:r>
              <a:rPr lang="en-US" dirty="0"/>
              <a:t>DEPARTMENT OF COMPUTER SCIENCE AND ENGINEERING</a:t>
            </a:r>
          </a:p>
          <a:p>
            <a:pPr algn="l"/>
            <a:r>
              <a:rPr lang="en-US" dirty="0"/>
              <a:t>(SUPERVISOR: MS. SURBHI JHA)</a:t>
            </a:r>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2" descr="Noida Institute of Engineering &amp; Technology invites eligible candidates for  appearing in Walk in interview for the following Teaching Faculty,  Administrative Positions and Various Non-Teaching posts - Faculty Tick |  Teaching Faculty">
            <a:extLst>
              <a:ext uri="{FF2B5EF4-FFF2-40B4-BE49-F238E27FC236}">
                <a16:creationId xmlns:a16="http://schemas.microsoft.com/office/drawing/2014/main" id="{7EEFE277-633F-9BF8-337B-E5A0075701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453" t="20510" r="23483" b="33428"/>
          <a:stretch/>
        </p:blipFill>
        <p:spPr bwMode="auto">
          <a:xfrm>
            <a:off x="7654411" y="3187867"/>
            <a:ext cx="4038624" cy="2301914"/>
          </a:xfrm>
          <a:prstGeom prst="rect">
            <a:avLst/>
          </a:prstGeom>
          <a:noFill/>
          <a:extLst>
            <a:ext uri="{909E8E84-426E-40DD-AFC4-6F175D3DCCD1}">
              <a14:hiddenFill xmlns:a14="http://schemas.microsoft.com/office/drawing/2010/main">
                <a:solidFill>
                  <a:srgbClr val="FFFFFF"/>
                </a:solidFill>
              </a14:hiddenFill>
            </a:ext>
          </a:extLst>
        </p:spPr>
      </p:pic>
      <p:sp>
        <p:nvSpPr>
          <p:cNvPr id="1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
        <p:nvSpPr>
          <p:cNvPr id="2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BF7C3D8-60FF-6662-2316-2563A889C873}"/>
              </a:ext>
            </a:extLst>
          </p:cNvPr>
          <p:cNvSpPr>
            <a:spLocks noGrp="1"/>
          </p:cNvSpPr>
          <p:nvPr>
            <p:ph idx="1"/>
          </p:nvPr>
        </p:nvSpPr>
        <p:spPr>
          <a:xfrm>
            <a:off x="388574" y="1001314"/>
            <a:ext cx="8090408" cy="5357922"/>
          </a:xfrm>
        </p:spPr>
        <p:txBody>
          <a:bodyPr>
            <a:normAutofit fontScale="92500" lnSpcReduction="20000"/>
          </a:bodyPr>
          <a:lstStyle/>
          <a:p>
            <a:r>
              <a:rPr lang="en-IN" sz="1400" dirty="0">
                <a:latin typeface="Arial" panose="020B0604020202020204" pitchFamily="34" charset="0"/>
                <a:cs typeface="Arial" panose="020B0604020202020204" pitchFamily="34" charset="0"/>
              </a:rPr>
              <a:t># import </a:t>
            </a:r>
            <a:r>
              <a:rPr lang="en-IN" sz="1400" dirty="0" err="1">
                <a:latin typeface="Arial" panose="020B0604020202020204" pitchFamily="34" charset="0"/>
                <a:cs typeface="Arial" panose="020B0604020202020204" pitchFamily="34" charset="0"/>
              </a:rPr>
              <a:t>tkinter</a:t>
            </a:r>
            <a:r>
              <a:rPr lang="en-IN" sz="1400" dirty="0">
                <a:latin typeface="Arial" panose="020B0604020202020204" pitchFamily="34" charset="0"/>
                <a:cs typeface="Arial" panose="020B0604020202020204" pitchFamily="34" charset="0"/>
              </a:rPr>
              <a:t> module</a:t>
            </a:r>
          </a:p>
          <a:p>
            <a:r>
              <a:rPr lang="en-IN" sz="1400" dirty="0">
                <a:latin typeface="Arial" panose="020B0604020202020204" pitchFamily="34" charset="0"/>
                <a:cs typeface="Arial" panose="020B0604020202020204" pitchFamily="34" charset="0"/>
              </a:rPr>
              <a:t>from </a:t>
            </a:r>
            <a:r>
              <a:rPr lang="en-IN" sz="1400" dirty="0" err="1">
                <a:latin typeface="Arial" panose="020B0604020202020204" pitchFamily="34" charset="0"/>
                <a:cs typeface="Arial" panose="020B0604020202020204" pitchFamily="34" charset="0"/>
              </a:rPr>
              <a:t>tkinter</a:t>
            </a:r>
            <a:r>
              <a:rPr lang="en-IN" sz="1400" dirty="0">
                <a:latin typeface="Arial" panose="020B0604020202020204" pitchFamily="34" charset="0"/>
                <a:cs typeface="Arial" panose="020B0604020202020204" pitchFamily="34" charset="0"/>
              </a:rPr>
              <a:t> import *</a:t>
            </a:r>
          </a:p>
          <a:p>
            <a:r>
              <a:rPr lang="en-IN" sz="1400" dirty="0">
                <a:latin typeface="Arial" panose="020B0604020202020204" pitchFamily="34" charset="0"/>
                <a:cs typeface="Arial" panose="020B0604020202020204" pitchFamily="34" charset="0"/>
              </a:rPr>
              <a:t># import other necessary modules</a:t>
            </a:r>
          </a:p>
          <a:p>
            <a:r>
              <a:rPr lang="en-IN" sz="1400" dirty="0">
                <a:latin typeface="Arial" panose="020B0604020202020204" pitchFamily="34" charset="0"/>
                <a:cs typeface="Arial" panose="020B0604020202020204" pitchFamily="34" charset="0"/>
              </a:rPr>
              <a:t>import random</a:t>
            </a:r>
          </a:p>
          <a:p>
            <a:r>
              <a:rPr lang="en-IN" sz="1400" dirty="0">
                <a:latin typeface="Arial" panose="020B0604020202020204" pitchFamily="34" charset="0"/>
                <a:cs typeface="Arial" panose="020B0604020202020204" pitchFamily="34" charset="0"/>
              </a:rPr>
              <a:t>import time</a:t>
            </a:r>
          </a:p>
          <a:p>
            <a:r>
              <a:rPr lang="en-IN" sz="1400" dirty="0">
                <a:latin typeface="Arial" panose="020B0604020202020204" pitchFamily="34" charset="0"/>
                <a:cs typeface="Arial" panose="020B0604020202020204" pitchFamily="34" charset="0"/>
              </a:rPr>
              <a:t>import datetime</a:t>
            </a:r>
          </a:p>
          <a:p>
            <a:r>
              <a:rPr lang="en-IN" sz="1400" dirty="0">
                <a:latin typeface="Arial" panose="020B0604020202020204" pitchFamily="34" charset="0"/>
                <a:cs typeface="Arial" panose="020B0604020202020204" pitchFamily="34" charset="0"/>
              </a:rPr>
              <a:t># creating root object</a:t>
            </a:r>
          </a:p>
          <a:p>
            <a:r>
              <a:rPr lang="en-IN" sz="1400" dirty="0">
                <a:latin typeface="Arial" panose="020B0604020202020204" pitchFamily="34" charset="0"/>
                <a:cs typeface="Arial" panose="020B0604020202020204" pitchFamily="34" charset="0"/>
              </a:rPr>
              <a:t>root = Tk()</a:t>
            </a:r>
          </a:p>
          <a:p>
            <a:r>
              <a:rPr lang="en-IN" sz="1400" dirty="0">
                <a:latin typeface="Arial" panose="020B0604020202020204" pitchFamily="34" charset="0"/>
                <a:cs typeface="Arial" panose="020B0604020202020204" pitchFamily="34" charset="0"/>
              </a:rPr>
              <a:t># defining size of window</a:t>
            </a:r>
          </a:p>
          <a:p>
            <a:r>
              <a:rPr lang="en-IN" sz="1400" dirty="0" err="1">
                <a:latin typeface="Arial" panose="020B0604020202020204" pitchFamily="34" charset="0"/>
                <a:cs typeface="Arial" panose="020B0604020202020204" pitchFamily="34" charset="0"/>
              </a:rPr>
              <a:t>root.geometry</a:t>
            </a:r>
            <a:r>
              <a:rPr lang="en-IN" sz="1400">
                <a:latin typeface="Arial" panose="020B0604020202020204" pitchFamily="34" charset="0"/>
                <a:cs typeface="Arial" panose="020B0604020202020204" pitchFamily="34" charset="0"/>
              </a:rPr>
              <a:t>("1600x8000")</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 setting up the title of window</a:t>
            </a:r>
          </a:p>
          <a:p>
            <a:r>
              <a:rPr lang="en-IN" sz="1400" dirty="0" err="1">
                <a:latin typeface="Arial" panose="020B0604020202020204" pitchFamily="34" charset="0"/>
                <a:cs typeface="Arial" panose="020B0604020202020204" pitchFamily="34" charset="0"/>
              </a:rPr>
              <a:t>root.title</a:t>
            </a:r>
            <a:r>
              <a:rPr lang="en-IN" sz="1400" dirty="0">
                <a:latin typeface="Arial" panose="020B0604020202020204" pitchFamily="34" charset="0"/>
                <a:cs typeface="Arial" panose="020B0604020202020204" pitchFamily="34" charset="0"/>
              </a:rPr>
              <a:t>("Message Encryption and Decryption")</a:t>
            </a:r>
          </a:p>
          <a:p>
            <a:r>
              <a:rPr lang="en-IN" sz="1400" dirty="0">
                <a:latin typeface="Arial" panose="020B0604020202020204" pitchFamily="34" charset="0"/>
                <a:cs typeface="Arial" panose="020B0604020202020204" pitchFamily="34" charset="0"/>
              </a:rPr>
              <a:t>Tops = Frame(root, width = 1600, relief = SUNKEN)</a:t>
            </a:r>
          </a:p>
          <a:p>
            <a:r>
              <a:rPr lang="en-IN" sz="1400" dirty="0" err="1">
                <a:latin typeface="Arial" panose="020B0604020202020204" pitchFamily="34" charset="0"/>
                <a:cs typeface="Arial" panose="020B0604020202020204" pitchFamily="34" charset="0"/>
              </a:rPr>
              <a:t>Tops.pack</a:t>
            </a:r>
            <a:r>
              <a:rPr lang="en-IN" sz="1400" dirty="0">
                <a:latin typeface="Arial" panose="020B0604020202020204" pitchFamily="34" charset="0"/>
                <a:cs typeface="Arial" panose="020B0604020202020204" pitchFamily="34" charset="0"/>
              </a:rPr>
              <a:t>(side = TOP)</a:t>
            </a:r>
          </a:p>
          <a:p>
            <a:r>
              <a:rPr lang="en-IN" sz="1400" dirty="0">
                <a:latin typeface="Arial" panose="020B0604020202020204" pitchFamily="34" charset="0"/>
                <a:cs typeface="Arial" panose="020B0604020202020204" pitchFamily="34" charset="0"/>
              </a:rPr>
              <a:t>f1 = Frame(root, width = 800, height = 700,</a:t>
            </a:r>
          </a:p>
          <a:p>
            <a:r>
              <a:rPr lang="en-IN" sz="1400" dirty="0">
                <a:latin typeface="Arial" panose="020B0604020202020204" pitchFamily="34" charset="0"/>
                <a:cs typeface="Arial" panose="020B0604020202020204" pitchFamily="34" charset="0"/>
              </a:rPr>
              <a:t>relief = SUNKEN)</a:t>
            </a:r>
          </a:p>
          <a:p>
            <a:r>
              <a:rPr lang="en-IN" sz="1400" dirty="0">
                <a:latin typeface="Arial" panose="020B0604020202020204" pitchFamily="34" charset="0"/>
                <a:cs typeface="Arial" panose="020B0604020202020204" pitchFamily="34" charset="0"/>
              </a:rPr>
              <a:t>f1.pack(side = LEFT)</a:t>
            </a:r>
          </a:p>
        </p:txBody>
      </p:sp>
      <p:sp>
        <p:nvSpPr>
          <p:cNvPr id="7" name="Slide Number Placeholder 6">
            <a:extLst>
              <a:ext uri="{FF2B5EF4-FFF2-40B4-BE49-F238E27FC236}">
                <a16:creationId xmlns:a16="http://schemas.microsoft.com/office/drawing/2014/main" id="{FC7FFDFF-0E23-0B2A-75BC-12F611E0E676}"/>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2" name="TextBox 1">
            <a:extLst>
              <a:ext uri="{FF2B5EF4-FFF2-40B4-BE49-F238E27FC236}">
                <a16:creationId xmlns:a16="http://schemas.microsoft.com/office/drawing/2014/main" id="{23C1C2AE-11D9-9910-4998-43246500D571}"/>
              </a:ext>
            </a:extLst>
          </p:cNvPr>
          <p:cNvSpPr txBox="1"/>
          <p:nvPr/>
        </p:nvSpPr>
        <p:spPr>
          <a:xfrm>
            <a:off x="443345" y="332511"/>
            <a:ext cx="4442691" cy="461665"/>
          </a:xfrm>
          <a:prstGeom prst="rect">
            <a:avLst/>
          </a:prstGeom>
          <a:noFill/>
        </p:spPr>
        <p:txBody>
          <a:bodyPr wrap="square" rtlCol="0">
            <a:spAutoFit/>
          </a:bodyPr>
          <a:lstStyle/>
          <a:p>
            <a:r>
              <a:rPr lang="en-US" sz="2400" dirty="0"/>
              <a:t>Creating Root Window</a:t>
            </a:r>
            <a:endParaRPr lang="en-IN" sz="2400" dirty="0"/>
          </a:p>
        </p:txBody>
      </p:sp>
    </p:spTree>
    <p:extLst>
      <p:ext uri="{BB962C8B-B14F-4D97-AF65-F5344CB8AC3E}">
        <p14:creationId xmlns:p14="http://schemas.microsoft.com/office/powerpoint/2010/main" val="345645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7DBEFA-4D7E-BD42-5A4D-916315ACB50E}"/>
              </a:ext>
            </a:extLst>
          </p:cNvPr>
          <p:cNvSpPr>
            <a:spLocks noGrp="1"/>
          </p:cNvSpPr>
          <p:nvPr>
            <p:ph idx="1"/>
          </p:nvPr>
        </p:nvSpPr>
        <p:spPr>
          <a:xfrm>
            <a:off x="258618" y="988291"/>
            <a:ext cx="7389091" cy="5587999"/>
          </a:xfrm>
        </p:spPr>
        <p:txBody>
          <a:bodyPr>
            <a:normAutofit fontScale="92500" lnSpcReduction="10000"/>
          </a:bodyPr>
          <a:lstStyle/>
          <a:p>
            <a:r>
              <a:rPr lang="en-IN" sz="1400" dirty="0" err="1"/>
              <a:t>localtime</a:t>
            </a:r>
            <a:r>
              <a:rPr lang="en-IN" sz="1400" dirty="0"/>
              <a:t> = </a:t>
            </a:r>
            <a:r>
              <a:rPr lang="en-IN" sz="1400" dirty="0" err="1"/>
              <a:t>time.asctime</a:t>
            </a:r>
            <a:r>
              <a:rPr lang="en-IN" sz="1400" dirty="0"/>
              <a:t>(</a:t>
            </a:r>
            <a:r>
              <a:rPr lang="en-IN" sz="1400" dirty="0" err="1"/>
              <a:t>time.localtime</a:t>
            </a:r>
            <a:r>
              <a:rPr lang="en-IN" sz="1400" dirty="0"/>
              <a:t>(</a:t>
            </a:r>
            <a:r>
              <a:rPr lang="en-IN" sz="1400" dirty="0" err="1"/>
              <a:t>time.time</a:t>
            </a:r>
            <a:r>
              <a:rPr lang="en-IN" sz="1400" dirty="0"/>
              <a:t>()))</a:t>
            </a:r>
          </a:p>
          <a:p>
            <a:r>
              <a:rPr lang="en-IN" sz="1400" dirty="0" err="1"/>
              <a:t>lblInfo</a:t>
            </a:r>
            <a:r>
              <a:rPr lang="en-IN" sz="1400" dirty="0"/>
              <a:t> = Label(Tops, font = ('</a:t>
            </a:r>
            <a:r>
              <a:rPr lang="en-IN" sz="1400" dirty="0" err="1"/>
              <a:t>helvetica</a:t>
            </a:r>
            <a:r>
              <a:rPr lang="en-IN" sz="1400" dirty="0"/>
              <a:t>', 50, 'bold’),</a:t>
            </a:r>
          </a:p>
          <a:p>
            <a:r>
              <a:rPr lang="en-IN" sz="1400" dirty="0"/>
              <a:t>text = "SECRET MESSAGING \n Cipher",</a:t>
            </a:r>
          </a:p>
          <a:p>
            <a:r>
              <a:rPr lang="en-IN" sz="1400" dirty="0" err="1"/>
              <a:t>fg</a:t>
            </a:r>
            <a:r>
              <a:rPr lang="en-IN" sz="1400" dirty="0"/>
              <a:t> = "Black", bd = 10, anchor='w')					</a:t>
            </a:r>
          </a:p>
          <a:p>
            <a:r>
              <a:rPr lang="en-IN" sz="1400" dirty="0" err="1"/>
              <a:t>lblInfo.grid</a:t>
            </a:r>
            <a:r>
              <a:rPr lang="en-IN" sz="1400" dirty="0"/>
              <a:t>(row = 0, column = 0)</a:t>
            </a:r>
          </a:p>
          <a:p>
            <a:r>
              <a:rPr lang="en-IN" sz="1400" dirty="0" err="1"/>
              <a:t>lblInfo</a:t>
            </a:r>
            <a:r>
              <a:rPr lang="en-IN" sz="1400" dirty="0"/>
              <a:t> = Label(Tops, font=('arial', 20, 'bold'),</a:t>
            </a:r>
          </a:p>
          <a:p>
            <a:r>
              <a:rPr lang="en-IN" sz="1400" dirty="0"/>
              <a:t>text = </a:t>
            </a:r>
            <a:r>
              <a:rPr lang="en-IN" sz="1400" dirty="0" err="1"/>
              <a:t>localtime</a:t>
            </a:r>
            <a:r>
              <a:rPr lang="en-IN" sz="1400" dirty="0"/>
              <a:t>, </a:t>
            </a:r>
            <a:r>
              <a:rPr lang="en-IN" sz="1400" dirty="0" err="1"/>
              <a:t>fg</a:t>
            </a:r>
            <a:r>
              <a:rPr lang="en-IN" sz="1400" dirty="0"/>
              <a:t> = "Steel Blue",</a:t>
            </a:r>
          </a:p>
          <a:p>
            <a:r>
              <a:rPr lang="en-IN" sz="1400" dirty="0"/>
              <a:t>bd = 10, anchor = 'w')				</a:t>
            </a:r>
          </a:p>
          <a:p>
            <a:r>
              <a:rPr lang="en-IN" sz="1400" dirty="0" err="1"/>
              <a:t>lblInfo.grid</a:t>
            </a:r>
            <a:r>
              <a:rPr lang="en-IN" sz="1400" dirty="0"/>
              <a:t>(row = 1, column = 0)</a:t>
            </a:r>
          </a:p>
          <a:p>
            <a:r>
              <a:rPr lang="en-IN" sz="1400" dirty="0"/>
              <a:t>rand = </a:t>
            </a:r>
            <a:r>
              <a:rPr lang="en-IN" sz="1400" dirty="0" err="1"/>
              <a:t>StringVar</a:t>
            </a:r>
            <a:r>
              <a:rPr lang="en-IN" sz="1400" dirty="0"/>
              <a:t>()</a:t>
            </a:r>
          </a:p>
          <a:p>
            <a:r>
              <a:rPr lang="en-IN" sz="1400" dirty="0" err="1"/>
              <a:t>Msg</a:t>
            </a:r>
            <a:r>
              <a:rPr lang="en-IN" sz="1400" dirty="0"/>
              <a:t> = </a:t>
            </a:r>
            <a:r>
              <a:rPr lang="en-IN" sz="1400" dirty="0" err="1"/>
              <a:t>StringVar</a:t>
            </a:r>
            <a:r>
              <a:rPr lang="en-IN" sz="1400" dirty="0"/>
              <a:t>()</a:t>
            </a:r>
          </a:p>
          <a:p>
            <a:r>
              <a:rPr lang="en-IN" sz="1400" dirty="0"/>
              <a:t>key = </a:t>
            </a:r>
            <a:r>
              <a:rPr lang="en-IN" sz="1400" dirty="0" err="1"/>
              <a:t>StringVar</a:t>
            </a:r>
            <a:r>
              <a:rPr lang="en-IN" sz="1400" dirty="0"/>
              <a:t>()</a:t>
            </a:r>
          </a:p>
          <a:p>
            <a:r>
              <a:rPr lang="en-IN" sz="1400" dirty="0"/>
              <a:t>mode = </a:t>
            </a:r>
            <a:r>
              <a:rPr lang="en-IN" sz="1400" dirty="0" err="1"/>
              <a:t>StringVar</a:t>
            </a:r>
            <a:r>
              <a:rPr lang="en-IN" sz="1400" dirty="0"/>
              <a:t>()</a:t>
            </a:r>
          </a:p>
          <a:p>
            <a:r>
              <a:rPr lang="en-IN" sz="1400" dirty="0"/>
              <a:t>Result = </a:t>
            </a:r>
            <a:r>
              <a:rPr lang="en-IN" sz="1400" dirty="0" err="1"/>
              <a:t>StringVar</a:t>
            </a:r>
            <a:r>
              <a:rPr lang="en-IN" sz="1400" dirty="0"/>
              <a:t>()</a:t>
            </a:r>
          </a:p>
          <a:p>
            <a:r>
              <a:rPr lang="en-IN" sz="1400" dirty="0"/>
              <a:t># exit function</a:t>
            </a:r>
          </a:p>
          <a:p>
            <a:r>
              <a:rPr lang="en-IN" sz="1400" dirty="0"/>
              <a:t>def </a:t>
            </a:r>
            <a:r>
              <a:rPr lang="en-IN" sz="1400" dirty="0" err="1"/>
              <a:t>qExit</a:t>
            </a:r>
            <a:r>
              <a:rPr lang="en-IN" sz="1400" dirty="0"/>
              <a:t>():</a:t>
            </a:r>
          </a:p>
          <a:p>
            <a:r>
              <a:rPr lang="en-IN" sz="1400" dirty="0" err="1"/>
              <a:t>root.destroy</a:t>
            </a:r>
            <a:r>
              <a:rPr lang="en-IN" sz="1400" dirty="0"/>
              <a:t>()</a:t>
            </a:r>
          </a:p>
        </p:txBody>
      </p:sp>
      <p:sp>
        <p:nvSpPr>
          <p:cNvPr id="7" name="Slide Number Placeholder 6">
            <a:extLst>
              <a:ext uri="{FF2B5EF4-FFF2-40B4-BE49-F238E27FC236}">
                <a16:creationId xmlns:a16="http://schemas.microsoft.com/office/drawing/2014/main" id="{DC7117A0-A04E-8FEE-D9E2-C24A2CE3CE60}"/>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2" name="TextBox 1">
            <a:extLst>
              <a:ext uri="{FF2B5EF4-FFF2-40B4-BE49-F238E27FC236}">
                <a16:creationId xmlns:a16="http://schemas.microsoft.com/office/drawing/2014/main" id="{ED4B1770-7CAD-C580-2159-699E1458A140}"/>
              </a:ext>
            </a:extLst>
          </p:cNvPr>
          <p:cNvSpPr txBox="1"/>
          <p:nvPr/>
        </p:nvSpPr>
        <p:spPr>
          <a:xfrm>
            <a:off x="360218" y="314036"/>
            <a:ext cx="4590473" cy="461665"/>
          </a:xfrm>
          <a:prstGeom prst="rect">
            <a:avLst/>
          </a:prstGeom>
          <a:noFill/>
        </p:spPr>
        <p:txBody>
          <a:bodyPr wrap="square" rtlCol="0">
            <a:spAutoFit/>
          </a:bodyPr>
          <a:lstStyle/>
          <a:p>
            <a:r>
              <a:rPr lang="en-US" sz="2400" dirty="0"/>
              <a:t>Time and exit function</a:t>
            </a:r>
            <a:endParaRPr lang="en-IN" sz="2400" dirty="0"/>
          </a:p>
        </p:txBody>
      </p:sp>
    </p:spTree>
    <p:extLst>
      <p:ext uri="{BB962C8B-B14F-4D97-AF65-F5344CB8AC3E}">
        <p14:creationId xmlns:p14="http://schemas.microsoft.com/office/powerpoint/2010/main" val="6257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1FD60D1-0FB1-A5F8-E709-08A64942ED7D}"/>
              </a:ext>
            </a:extLst>
          </p:cNvPr>
          <p:cNvSpPr>
            <a:spLocks noGrp="1"/>
          </p:cNvSpPr>
          <p:nvPr>
            <p:ph idx="1"/>
          </p:nvPr>
        </p:nvSpPr>
        <p:spPr>
          <a:xfrm>
            <a:off x="434109" y="983673"/>
            <a:ext cx="6911571" cy="5948218"/>
          </a:xfrm>
        </p:spPr>
        <p:txBody>
          <a:bodyPr>
            <a:normAutofit/>
          </a:bodyPr>
          <a:lstStyle/>
          <a:p>
            <a:pPr>
              <a:lnSpc>
                <a:spcPct val="120000"/>
              </a:lnSpc>
            </a:pPr>
            <a:r>
              <a:rPr lang="en-IN" sz="1300" dirty="0"/>
              <a:t>def Reset():</a:t>
            </a:r>
          </a:p>
          <a:p>
            <a:pPr>
              <a:lnSpc>
                <a:spcPct val="120000"/>
              </a:lnSpc>
            </a:pPr>
            <a:r>
              <a:rPr lang="en-IN" sz="1300" dirty="0" err="1"/>
              <a:t>rand.set</a:t>
            </a:r>
            <a:r>
              <a:rPr lang="en-IN" sz="1300" dirty="0"/>
              <a:t>("")</a:t>
            </a:r>
          </a:p>
          <a:p>
            <a:pPr>
              <a:lnSpc>
                <a:spcPct val="120000"/>
              </a:lnSpc>
            </a:pPr>
            <a:r>
              <a:rPr lang="en-IN" sz="1300" dirty="0" err="1"/>
              <a:t>Msg.set</a:t>
            </a:r>
            <a:r>
              <a:rPr lang="en-IN" sz="1300" dirty="0"/>
              <a:t>("")</a:t>
            </a:r>
          </a:p>
          <a:p>
            <a:pPr>
              <a:lnSpc>
                <a:spcPct val="120000"/>
              </a:lnSpc>
            </a:pPr>
            <a:r>
              <a:rPr lang="en-IN" sz="1300" dirty="0" err="1"/>
              <a:t>key.set</a:t>
            </a:r>
            <a:r>
              <a:rPr lang="en-IN" sz="1300" dirty="0"/>
              <a:t>("")</a:t>
            </a:r>
          </a:p>
          <a:p>
            <a:pPr>
              <a:lnSpc>
                <a:spcPct val="120000"/>
              </a:lnSpc>
            </a:pPr>
            <a:r>
              <a:rPr lang="en-IN" sz="1300" dirty="0" err="1"/>
              <a:t>mode.set</a:t>
            </a:r>
            <a:r>
              <a:rPr lang="en-IN" sz="1300" dirty="0"/>
              <a:t>("")</a:t>
            </a:r>
          </a:p>
          <a:p>
            <a:pPr>
              <a:lnSpc>
                <a:spcPct val="120000"/>
              </a:lnSpc>
            </a:pPr>
            <a:r>
              <a:rPr lang="en-IN" sz="1300" dirty="0" err="1"/>
              <a:t>Result.set</a:t>
            </a:r>
            <a:r>
              <a:rPr lang="en-IN" sz="1300" dirty="0"/>
              <a:t>("")</a:t>
            </a:r>
          </a:p>
          <a:p>
            <a:pPr>
              <a:lnSpc>
                <a:spcPct val="120000"/>
              </a:lnSpc>
            </a:pPr>
            <a:r>
              <a:rPr lang="en-IN" sz="1300" dirty="0"/>
              <a:t># reference</a:t>
            </a:r>
          </a:p>
          <a:p>
            <a:pPr>
              <a:lnSpc>
                <a:spcPct val="120000"/>
              </a:lnSpc>
            </a:pPr>
            <a:r>
              <a:rPr lang="en-IN" sz="1300" dirty="0" err="1"/>
              <a:t>lblReference</a:t>
            </a:r>
            <a:r>
              <a:rPr lang="en-IN" sz="1300" dirty="0"/>
              <a:t> = Label(f1, font = ('arial', 16, 'bold'),</a:t>
            </a:r>
          </a:p>
          <a:p>
            <a:pPr>
              <a:lnSpc>
                <a:spcPct val="120000"/>
              </a:lnSpc>
            </a:pPr>
            <a:r>
              <a:rPr lang="en-IN" sz="1300" dirty="0"/>
              <a:t>text = "Name:", bd = 16, anchor = "w")			</a:t>
            </a:r>
          </a:p>
          <a:p>
            <a:pPr>
              <a:lnSpc>
                <a:spcPct val="120000"/>
              </a:lnSpc>
            </a:pPr>
            <a:r>
              <a:rPr lang="en-IN" sz="1300" dirty="0" err="1"/>
              <a:t>lblReference.grid</a:t>
            </a:r>
            <a:r>
              <a:rPr lang="en-IN" sz="1300" dirty="0"/>
              <a:t>(row = 0, column = 0)</a:t>
            </a:r>
          </a:p>
          <a:p>
            <a:pPr>
              <a:lnSpc>
                <a:spcPct val="120000"/>
              </a:lnSpc>
            </a:pPr>
            <a:r>
              <a:rPr lang="en-IN" sz="1300" dirty="0" err="1"/>
              <a:t>txtReference</a:t>
            </a:r>
            <a:r>
              <a:rPr lang="en-IN" sz="1300" dirty="0"/>
              <a:t> = Entry(f1, font = ('arial', 16, 'bold'),</a:t>
            </a:r>
          </a:p>
          <a:p>
            <a:pPr>
              <a:lnSpc>
                <a:spcPct val="120000"/>
              </a:lnSpc>
            </a:pPr>
            <a:r>
              <a:rPr lang="en-IN" sz="1300" dirty="0" err="1"/>
              <a:t>textvariable</a:t>
            </a:r>
            <a:r>
              <a:rPr lang="en-IN" sz="1300" dirty="0"/>
              <a:t> = rand, bd = 10, </a:t>
            </a:r>
            <a:r>
              <a:rPr lang="en-IN" sz="1300" dirty="0" err="1"/>
              <a:t>insertwidth</a:t>
            </a:r>
            <a:r>
              <a:rPr lang="en-IN" sz="1300" dirty="0"/>
              <a:t> = 4,				</a:t>
            </a:r>
          </a:p>
          <a:p>
            <a:pPr>
              <a:lnSpc>
                <a:spcPct val="120000"/>
              </a:lnSpc>
            </a:pPr>
            <a:r>
              <a:rPr lang="en-IN" sz="1300" dirty="0" err="1"/>
              <a:t>bg</a:t>
            </a:r>
            <a:r>
              <a:rPr lang="en-IN" sz="1300" dirty="0"/>
              <a:t> = "powder blue", justify = 'right')</a:t>
            </a:r>
          </a:p>
          <a:p>
            <a:pPr>
              <a:lnSpc>
                <a:spcPct val="120000"/>
              </a:lnSpc>
            </a:pPr>
            <a:r>
              <a:rPr lang="en-IN" sz="1300" dirty="0" err="1"/>
              <a:t>txtReference.grid</a:t>
            </a:r>
            <a:r>
              <a:rPr lang="en-IN" sz="1300" dirty="0"/>
              <a:t>(row = 0, column = 1)</a:t>
            </a:r>
          </a:p>
        </p:txBody>
      </p:sp>
      <p:sp>
        <p:nvSpPr>
          <p:cNvPr id="7" name="Slide Number Placeholder 6">
            <a:extLst>
              <a:ext uri="{FF2B5EF4-FFF2-40B4-BE49-F238E27FC236}">
                <a16:creationId xmlns:a16="http://schemas.microsoft.com/office/drawing/2014/main" id="{9373C559-083C-6987-CE55-499B60C8FEAA}"/>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2" name="TextBox 1">
            <a:extLst>
              <a:ext uri="{FF2B5EF4-FFF2-40B4-BE49-F238E27FC236}">
                <a16:creationId xmlns:a16="http://schemas.microsoft.com/office/drawing/2014/main" id="{68E2CFA1-744E-24E8-0DA8-11BE67FD6E2D}"/>
              </a:ext>
            </a:extLst>
          </p:cNvPr>
          <p:cNvSpPr txBox="1"/>
          <p:nvPr/>
        </p:nvSpPr>
        <p:spPr>
          <a:xfrm>
            <a:off x="461817" y="350982"/>
            <a:ext cx="4525598" cy="830997"/>
          </a:xfrm>
          <a:prstGeom prst="rect">
            <a:avLst/>
          </a:prstGeom>
          <a:noFill/>
        </p:spPr>
        <p:txBody>
          <a:bodyPr wrap="none" rtlCol="0">
            <a:spAutoFit/>
          </a:bodyPr>
          <a:lstStyle/>
          <a:p>
            <a:r>
              <a:rPr lang="en-IN" sz="2400" dirty="0"/>
              <a:t>Function to reset the window</a:t>
            </a:r>
          </a:p>
          <a:p>
            <a:endParaRPr lang="en-IN" sz="2400" dirty="0"/>
          </a:p>
        </p:txBody>
      </p:sp>
    </p:spTree>
    <p:extLst>
      <p:ext uri="{BB962C8B-B14F-4D97-AF65-F5344CB8AC3E}">
        <p14:creationId xmlns:p14="http://schemas.microsoft.com/office/powerpoint/2010/main" val="165494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F8255-768A-4B80-3F95-D05C18B5D6CB}"/>
              </a:ext>
            </a:extLst>
          </p:cNvPr>
          <p:cNvSpPr>
            <a:spLocks noGrp="1"/>
          </p:cNvSpPr>
          <p:nvPr>
            <p:ph type="title"/>
          </p:nvPr>
        </p:nvSpPr>
        <p:spPr>
          <a:xfrm>
            <a:off x="341745" y="369455"/>
            <a:ext cx="9827491" cy="6206835"/>
          </a:xfrm>
        </p:spPr>
        <p:txBody>
          <a:bodyPr>
            <a:noAutofit/>
          </a:bodyPr>
          <a:lstStyle/>
          <a:p>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lblMsg</a:t>
            </a:r>
            <a:r>
              <a:rPr lang="en-IN" sz="1300" dirty="0">
                <a:latin typeface="Arial" panose="020B0604020202020204" pitchFamily="34" charset="0"/>
                <a:cs typeface="Arial" panose="020B0604020202020204" pitchFamily="34" charset="0"/>
              </a:rPr>
              <a:t> = Label(f1, font = ('arial', 16, 'bold’), text = "MESSAGE", bd = 16, anchor = "w")	</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lblMsg.grid</a:t>
            </a:r>
            <a:r>
              <a:rPr lang="en-IN" sz="1300" dirty="0">
                <a:latin typeface="Arial" panose="020B0604020202020204" pitchFamily="34" charset="0"/>
                <a:cs typeface="Arial" panose="020B0604020202020204" pitchFamily="34" charset="0"/>
              </a:rPr>
              <a:t>(row = 1, column = 0)</a:t>
            </a:r>
            <a:br>
              <a:rPr lang="en-IN" sz="1300" dirty="0">
                <a:latin typeface="Arial" panose="020B0604020202020204" pitchFamily="34" charset="0"/>
                <a:cs typeface="Arial" panose="020B0604020202020204" pitchFamily="34" charset="0"/>
              </a:rPr>
            </a:b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txtMsg</a:t>
            </a:r>
            <a:r>
              <a:rPr lang="en-IN" sz="1300" dirty="0">
                <a:latin typeface="Arial" panose="020B0604020202020204" pitchFamily="34" charset="0"/>
                <a:cs typeface="Arial" panose="020B0604020202020204" pitchFamily="34" charset="0"/>
              </a:rPr>
              <a:t> = Entry(f1, font = ('arial', 16, 'bold'), </a:t>
            </a:r>
            <a:r>
              <a:rPr lang="en-IN" sz="1300" dirty="0" err="1">
                <a:latin typeface="Arial" panose="020B0604020202020204" pitchFamily="34" charset="0"/>
                <a:cs typeface="Arial" panose="020B0604020202020204" pitchFamily="34" charset="0"/>
              </a:rPr>
              <a:t>textvariable</a:t>
            </a:r>
            <a:r>
              <a:rPr lang="en-IN" sz="1300" dirty="0">
                <a:latin typeface="Arial" panose="020B0604020202020204" pitchFamily="34" charset="0"/>
                <a:cs typeface="Arial" panose="020B0604020202020204" pitchFamily="34" charset="0"/>
              </a:rPr>
              <a:t> = </a:t>
            </a:r>
            <a:r>
              <a:rPr lang="en-IN" sz="1300" dirty="0" err="1">
                <a:latin typeface="Arial" panose="020B0604020202020204" pitchFamily="34" charset="0"/>
                <a:cs typeface="Arial" panose="020B0604020202020204" pitchFamily="34" charset="0"/>
              </a:rPr>
              <a:t>Msg</a:t>
            </a:r>
            <a:r>
              <a:rPr lang="en-IN" sz="1300" dirty="0">
                <a:latin typeface="Arial" panose="020B0604020202020204" pitchFamily="34" charset="0"/>
                <a:cs typeface="Arial" panose="020B0604020202020204" pitchFamily="34" charset="0"/>
              </a:rPr>
              <a:t>, bd = 10, </a:t>
            </a:r>
            <a:r>
              <a:rPr lang="en-IN" sz="1300" dirty="0" err="1">
                <a:latin typeface="Arial" panose="020B0604020202020204" pitchFamily="34" charset="0"/>
                <a:cs typeface="Arial" panose="020B0604020202020204" pitchFamily="34" charset="0"/>
              </a:rPr>
              <a:t>insertwidth</a:t>
            </a:r>
            <a:r>
              <a:rPr lang="en-IN" sz="1300" dirty="0">
                <a:latin typeface="Arial" panose="020B0604020202020204" pitchFamily="34" charset="0"/>
                <a:cs typeface="Arial" panose="020B0604020202020204" pitchFamily="34" charset="0"/>
              </a:rPr>
              <a:t> = 4, </a:t>
            </a:r>
            <a:r>
              <a:rPr lang="en-IN" sz="1300" dirty="0" err="1">
                <a:latin typeface="Arial" panose="020B0604020202020204" pitchFamily="34" charset="0"/>
                <a:cs typeface="Arial" panose="020B0604020202020204" pitchFamily="34" charset="0"/>
              </a:rPr>
              <a:t>bg</a:t>
            </a:r>
            <a:r>
              <a:rPr lang="en-IN" sz="1300" dirty="0">
                <a:latin typeface="Arial" panose="020B0604020202020204" pitchFamily="34" charset="0"/>
                <a:cs typeface="Arial" panose="020B0604020202020204" pitchFamily="34" charset="0"/>
              </a:rPr>
              <a:t> = "powder blue", justify = 'right')</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txtMsg.grid</a:t>
            </a:r>
            <a:r>
              <a:rPr lang="en-IN" sz="1300" dirty="0">
                <a:latin typeface="Arial" panose="020B0604020202020204" pitchFamily="34" charset="0"/>
                <a:cs typeface="Arial" panose="020B0604020202020204" pitchFamily="34" charset="0"/>
              </a:rPr>
              <a:t>(row = 1, column = 1)</a:t>
            </a:r>
            <a:br>
              <a:rPr lang="en-IN" sz="1300" dirty="0">
                <a:latin typeface="Arial" panose="020B0604020202020204" pitchFamily="34" charset="0"/>
                <a:cs typeface="Arial" panose="020B0604020202020204" pitchFamily="34" charset="0"/>
              </a:rPr>
            </a:b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lblkey</a:t>
            </a:r>
            <a:r>
              <a:rPr lang="en-IN" sz="1300" dirty="0">
                <a:latin typeface="Arial" panose="020B0604020202020204" pitchFamily="34" charset="0"/>
                <a:cs typeface="Arial" panose="020B0604020202020204" pitchFamily="34" charset="0"/>
              </a:rPr>
              <a:t> = Label(f1, font = ('arial', 16, 'bold'),text = "KEY", bd = 16, anchor = "w")</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lblkey.grid</a:t>
            </a:r>
            <a:r>
              <a:rPr lang="en-IN" sz="1300" dirty="0">
                <a:latin typeface="Arial" panose="020B0604020202020204" pitchFamily="34" charset="0"/>
                <a:cs typeface="Arial" panose="020B0604020202020204" pitchFamily="34" charset="0"/>
              </a:rPr>
              <a:t>(row = 2, column = 0)</a:t>
            </a:r>
            <a:br>
              <a:rPr lang="en-IN" sz="1300" dirty="0">
                <a:latin typeface="Arial" panose="020B0604020202020204" pitchFamily="34" charset="0"/>
                <a:cs typeface="Arial" panose="020B0604020202020204" pitchFamily="34" charset="0"/>
              </a:rPr>
            </a:b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txtkey</a:t>
            </a:r>
            <a:r>
              <a:rPr lang="en-IN" sz="1300" dirty="0">
                <a:latin typeface="Arial" panose="020B0604020202020204" pitchFamily="34" charset="0"/>
                <a:cs typeface="Arial" panose="020B0604020202020204" pitchFamily="34" charset="0"/>
              </a:rPr>
              <a:t> = Entry(f1, font = ('arial', 16, 'bold'),</a:t>
            </a:r>
            <a:r>
              <a:rPr lang="en-IN" sz="1300" dirty="0" err="1">
                <a:latin typeface="Arial" panose="020B0604020202020204" pitchFamily="34" charset="0"/>
                <a:cs typeface="Arial" panose="020B0604020202020204" pitchFamily="34" charset="0"/>
              </a:rPr>
              <a:t>textvariable</a:t>
            </a:r>
            <a:r>
              <a:rPr lang="en-IN" sz="1300" dirty="0">
                <a:latin typeface="Arial" panose="020B0604020202020204" pitchFamily="34" charset="0"/>
                <a:cs typeface="Arial" panose="020B0604020202020204" pitchFamily="34" charset="0"/>
              </a:rPr>
              <a:t> = key, bd = 10, </a:t>
            </a:r>
            <a:r>
              <a:rPr lang="en-IN" sz="1300" dirty="0" err="1">
                <a:latin typeface="Arial" panose="020B0604020202020204" pitchFamily="34" charset="0"/>
                <a:cs typeface="Arial" panose="020B0604020202020204" pitchFamily="34" charset="0"/>
              </a:rPr>
              <a:t>insertwidth</a:t>
            </a:r>
            <a:r>
              <a:rPr lang="en-IN" sz="1300" dirty="0">
                <a:latin typeface="Arial" panose="020B0604020202020204" pitchFamily="34" charset="0"/>
                <a:cs typeface="Arial" panose="020B0604020202020204" pitchFamily="34" charset="0"/>
              </a:rPr>
              <a:t> = 4,bg = "powder blue", justify = 'right')</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txtkey.grid</a:t>
            </a:r>
            <a:r>
              <a:rPr lang="en-IN" sz="1300" dirty="0">
                <a:latin typeface="Arial" panose="020B0604020202020204" pitchFamily="34" charset="0"/>
                <a:cs typeface="Arial" panose="020B0604020202020204" pitchFamily="34" charset="0"/>
              </a:rPr>
              <a:t>(row = 2, column = 1)</a:t>
            </a:r>
            <a:br>
              <a:rPr lang="en-IN" sz="1300" dirty="0">
                <a:latin typeface="Arial" panose="020B0604020202020204" pitchFamily="34" charset="0"/>
                <a:cs typeface="Arial" panose="020B0604020202020204" pitchFamily="34" charset="0"/>
              </a:rPr>
            </a:b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lblmode</a:t>
            </a:r>
            <a:r>
              <a:rPr lang="en-IN" sz="1300" dirty="0">
                <a:latin typeface="Arial" panose="020B0604020202020204" pitchFamily="34" charset="0"/>
                <a:cs typeface="Arial" panose="020B0604020202020204" pitchFamily="34" charset="0"/>
              </a:rPr>
              <a:t> = Label(f1, font = ('arial', 16, 'bold'),text = "MODE(e for encrypt, d for decrypt)",bd = 16, anchor = "w“)</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lblmode.grid</a:t>
            </a:r>
            <a:r>
              <a:rPr lang="en-IN" sz="1300" dirty="0">
                <a:latin typeface="Arial" panose="020B0604020202020204" pitchFamily="34" charset="0"/>
                <a:cs typeface="Arial" panose="020B0604020202020204" pitchFamily="34" charset="0"/>
              </a:rPr>
              <a:t>(row = 3, column = 0)</a:t>
            </a:r>
            <a:br>
              <a:rPr lang="en-IN" sz="1300" dirty="0">
                <a:latin typeface="Arial" panose="020B0604020202020204" pitchFamily="34" charset="0"/>
                <a:cs typeface="Arial" panose="020B0604020202020204" pitchFamily="34" charset="0"/>
              </a:rPr>
            </a:b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txtmode</a:t>
            </a:r>
            <a:r>
              <a:rPr lang="en-IN" sz="1300" dirty="0">
                <a:latin typeface="Arial" panose="020B0604020202020204" pitchFamily="34" charset="0"/>
                <a:cs typeface="Arial" panose="020B0604020202020204" pitchFamily="34" charset="0"/>
              </a:rPr>
              <a:t> = Entry(f1, font = ('arial', 16, 'bold'),</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textvariable</a:t>
            </a:r>
            <a:r>
              <a:rPr lang="en-IN" sz="1300" dirty="0">
                <a:latin typeface="Arial" panose="020B0604020202020204" pitchFamily="34" charset="0"/>
                <a:cs typeface="Arial" panose="020B0604020202020204" pitchFamily="34" charset="0"/>
              </a:rPr>
              <a:t> = mode, bd = 10, </a:t>
            </a:r>
            <a:r>
              <a:rPr lang="en-IN" sz="1300" dirty="0" err="1">
                <a:latin typeface="Arial" panose="020B0604020202020204" pitchFamily="34" charset="0"/>
                <a:cs typeface="Arial" panose="020B0604020202020204" pitchFamily="34" charset="0"/>
              </a:rPr>
              <a:t>insertwidth</a:t>
            </a:r>
            <a:r>
              <a:rPr lang="en-IN" sz="1300" dirty="0">
                <a:latin typeface="Arial" panose="020B0604020202020204" pitchFamily="34" charset="0"/>
                <a:cs typeface="Arial" panose="020B0604020202020204" pitchFamily="34" charset="0"/>
              </a:rPr>
              <a:t> = 4,</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bg</a:t>
            </a:r>
            <a:r>
              <a:rPr lang="en-IN" sz="1300" dirty="0">
                <a:latin typeface="Arial" panose="020B0604020202020204" pitchFamily="34" charset="0"/>
                <a:cs typeface="Arial" panose="020B0604020202020204" pitchFamily="34" charset="0"/>
              </a:rPr>
              <a:t> = "powder blue", justify = 'right')</a:t>
            </a:r>
            <a:br>
              <a:rPr lang="en-IN" sz="1300" dirty="0">
                <a:latin typeface="Arial" panose="020B0604020202020204" pitchFamily="34" charset="0"/>
                <a:cs typeface="Arial" panose="020B0604020202020204" pitchFamily="34" charset="0"/>
              </a:rPr>
            </a:br>
            <a:r>
              <a:rPr lang="en-IN" sz="1300" dirty="0">
                <a:latin typeface="Arial" panose="020B0604020202020204" pitchFamily="34" charset="0"/>
                <a:cs typeface="Arial" panose="020B0604020202020204" pitchFamily="34" charset="0"/>
              </a:rPr>
              <a:t>				</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txtmode.grid</a:t>
            </a:r>
            <a:r>
              <a:rPr lang="en-IN" sz="1300" dirty="0">
                <a:latin typeface="Arial" panose="020B0604020202020204" pitchFamily="34" charset="0"/>
                <a:cs typeface="Arial" panose="020B0604020202020204" pitchFamily="34" charset="0"/>
              </a:rPr>
              <a:t>(row = 3, column = 1)</a:t>
            </a:r>
            <a:br>
              <a:rPr lang="en-IN" sz="1300" dirty="0">
                <a:latin typeface="Arial" panose="020B0604020202020204" pitchFamily="34" charset="0"/>
                <a:cs typeface="Arial" panose="020B0604020202020204" pitchFamily="34" charset="0"/>
              </a:rPr>
            </a:b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lblService</a:t>
            </a:r>
            <a:r>
              <a:rPr lang="en-IN" sz="1300" dirty="0">
                <a:latin typeface="Arial" panose="020B0604020202020204" pitchFamily="34" charset="0"/>
                <a:cs typeface="Arial" panose="020B0604020202020204" pitchFamily="34" charset="0"/>
              </a:rPr>
              <a:t> = Label(f1, font = ('arial', 16, 'bold'),</a:t>
            </a:r>
            <a:br>
              <a:rPr lang="en-IN" sz="1300" dirty="0">
                <a:latin typeface="Arial" panose="020B0604020202020204" pitchFamily="34" charset="0"/>
                <a:cs typeface="Arial" panose="020B0604020202020204" pitchFamily="34" charset="0"/>
              </a:rPr>
            </a:br>
            <a:r>
              <a:rPr lang="en-IN" sz="1300" dirty="0">
                <a:latin typeface="Arial" panose="020B0604020202020204" pitchFamily="34" charset="0"/>
                <a:cs typeface="Arial" panose="020B0604020202020204" pitchFamily="34" charset="0"/>
              </a:rPr>
              <a:t>text = "The Result-", bd = 16, anchor = "w")</a:t>
            </a:r>
            <a:br>
              <a:rPr lang="en-IN" sz="1300" dirty="0">
                <a:latin typeface="Arial" panose="020B0604020202020204" pitchFamily="34" charset="0"/>
                <a:cs typeface="Arial" panose="020B0604020202020204" pitchFamily="34" charset="0"/>
              </a:rPr>
            </a:br>
            <a:r>
              <a:rPr lang="en-IN" sz="1300" dirty="0">
                <a:latin typeface="Arial" panose="020B0604020202020204" pitchFamily="34" charset="0"/>
                <a:cs typeface="Arial" panose="020B0604020202020204" pitchFamily="34" charset="0"/>
              </a:rPr>
              <a:t>			</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lblService.grid</a:t>
            </a:r>
            <a:r>
              <a:rPr lang="en-IN" sz="1300" dirty="0">
                <a:latin typeface="Arial" panose="020B0604020202020204" pitchFamily="34" charset="0"/>
                <a:cs typeface="Arial" panose="020B0604020202020204" pitchFamily="34" charset="0"/>
              </a:rPr>
              <a:t>(row = 2, column = 2)</a:t>
            </a:r>
            <a:br>
              <a:rPr lang="en-IN" sz="1300" dirty="0">
                <a:latin typeface="Arial" panose="020B0604020202020204" pitchFamily="34" charset="0"/>
                <a:cs typeface="Arial" panose="020B0604020202020204" pitchFamily="34" charset="0"/>
              </a:rPr>
            </a:b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txtService</a:t>
            </a:r>
            <a:r>
              <a:rPr lang="en-IN" sz="1300" dirty="0">
                <a:latin typeface="Arial" panose="020B0604020202020204" pitchFamily="34" charset="0"/>
                <a:cs typeface="Arial" panose="020B0604020202020204" pitchFamily="34" charset="0"/>
              </a:rPr>
              <a:t> = Entry(f1, font = ('arial', 16, 'bold'), </a:t>
            </a:r>
            <a:r>
              <a:rPr lang="en-IN" sz="1300" dirty="0" err="1">
                <a:latin typeface="Arial" panose="020B0604020202020204" pitchFamily="34" charset="0"/>
                <a:cs typeface="Arial" panose="020B0604020202020204" pitchFamily="34" charset="0"/>
              </a:rPr>
              <a:t>textvariable</a:t>
            </a:r>
            <a:r>
              <a:rPr lang="en-IN" sz="1300" dirty="0">
                <a:latin typeface="Arial" panose="020B0604020202020204" pitchFamily="34" charset="0"/>
                <a:cs typeface="Arial" panose="020B0604020202020204" pitchFamily="34" charset="0"/>
              </a:rPr>
              <a:t> = Result, bd = 10, </a:t>
            </a:r>
            <a:r>
              <a:rPr lang="en-IN" sz="1300" dirty="0" err="1">
                <a:latin typeface="Arial" panose="020B0604020202020204" pitchFamily="34" charset="0"/>
                <a:cs typeface="Arial" panose="020B0604020202020204" pitchFamily="34" charset="0"/>
              </a:rPr>
              <a:t>insertwidth</a:t>
            </a:r>
            <a:r>
              <a:rPr lang="en-IN" sz="1300" dirty="0">
                <a:latin typeface="Arial" panose="020B0604020202020204" pitchFamily="34" charset="0"/>
                <a:cs typeface="Arial" panose="020B0604020202020204" pitchFamily="34" charset="0"/>
              </a:rPr>
              <a:t> = 4,</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bg</a:t>
            </a:r>
            <a:r>
              <a:rPr lang="en-IN" sz="1300" dirty="0">
                <a:latin typeface="Arial" panose="020B0604020202020204" pitchFamily="34" charset="0"/>
                <a:cs typeface="Arial" panose="020B0604020202020204" pitchFamily="34" charset="0"/>
              </a:rPr>
              <a:t> = "powder blue", justify = 'right')</a:t>
            </a:r>
            <a:br>
              <a:rPr lang="en-IN" sz="1300" dirty="0">
                <a:latin typeface="Arial" panose="020B0604020202020204" pitchFamily="34" charset="0"/>
                <a:cs typeface="Arial" panose="020B0604020202020204" pitchFamily="34" charset="0"/>
              </a:rPr>
            </a:br>
            <a:r>
              <a:rPr lang="en-IN" sz="1300" dirty="0">
                <a:latin typeface="Arial" panose="020B0604020202020204" pitchFamily="34" charset="0"/>
                <a:cs typeface="Arial" panose="020B0604020202020204" pitchFamily="34" charset="0"/>
              </a:rPr>
              <a:t>						</a:t>
            </a:r>
            <a:br>
              <a:rPr lang="en-IN" sz="1300" dirty="0">
                <a:latin typeface="Arial" panose="020B0604020202020204" pitchFamily="34" charset="0"/>
                <a:cs typeface="Arial" panose="020B0604020202020204" pitchFamily="34" charset="0"/>
              </a:rPr>
            </a:br>
            <a:r>
              <a:rPr lang="en-IN" sz="1300" dirty="0" err="1">
                <a:latin typeface="Arial" panose="020B0604020202020204" pitchFamily="34" charset="0"/>
                <a:cs typeface="Arial" panose="020B0604020202020204" pitchFamily="34" charset="0"/>
              </a:rPr>
              <a:t>txtService.grid</a:t>
            </a:r>
            <a:r>
              <a:rPr lang="en-IN" sz="1300" dirty="0">
                <a:latin typeface="Arial" panose="020B0604020202020204" pitchFamily="34" charset="0"/>
                <a:cs typeface="Arial" panose="020B0604020202020204" pitchFamily="34" charset="0"/>
              </a:rPr>
              <a:t>(row = 2, column = 3)</a:t>
            </a:r>
          </a:p>
        </p:txBody>
      </p:sp>
      <p:sp>
        <p:nvSpPr>
          <p:cNvPr id="7" name="Slide Number Placeholder 6">
            <a:extLst>
              <a:ext uri="{FF2B5EF4-FFF2-40B4-BE49-F238E27FC236}">
                <a16:creationId xmlns:a16="http://schemas.microsoft.com/office/drawing/2014/main" id="{5F331A4D-E48C-C0A3-92D5-0A921994827E}"/>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2" name="TextBox 1">
            <a:extLst>
              <a:ext uri="{FF2B5EF4-FFF2-40B4-BE49-F238E27FC236}">
                <a16:creationId xmlns:a16="http://schemas.microsoft.com/office/drawing/2014/main" id="{AC73F345-BDAE-0D3B-9288-0861059843F5}"/>
              </a:ext>
            </a:extLst>
          </p:cNvPr>
          <p:cNvSpPr txBox="1"/>
          <p:nvPr/>
        </p:nvSpPr>
        <p:spPr>
          <a:xfrm>
            <a:off x="683491" y="277091"/>
            <a:ext cx="4553527" cy="461665"/>
          </a:xfrm>
          <a:prstGeom prst="rect">
            <a:avLst/>
          </a:prstGeom>
          <a:noFill/>
        </p:spPr>
        <p:txBody>
          <a:bodyPr wrap="square" rtlCol="0">
            <a:spAutoFit/>
          </a:bodyPr>
          <a:lstStyle/>
          <a:p>
            <a:r>
              <a:rPr lang="en-IN" sz="2400" dirty="0">
                <a:latin typeface="+mj-lt"/>
                <a:cs typeface="Arial" panose="020B0604020202020204" pitchFamily="34" charset="0"/>
              </a:rPr>
              <a:t>Labels</a:t>
            </a:r>
            <a:endParaRPr lang="en-IN" sz="2400" dirty="0">
              <a:latin typeface="+mj-lt"/>
            </a:endParaRPr>
          </a:p>
        </p:txBody>
      </p:sp>
    </p:spTree>
    <p:extLst>
      <p:ext uri="{BB962C8B-B14F-4D97-AF65-F5344CB8AC3E}">
        <p14:creationId xmlns:p14="http://schemas.microsoft.com/office/powerpoint/2010/main" val="425216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E66FB1-0B79-6B88-515E-26A52AD2EEC8}"/>
              </a:ext>
            </a:extLst>
          </p:cNvPr>
          <p:cNvSpPr>
            <a:spLocks noGrp="1"/>
          </p:cNvSpPr>
          <p:nvPr>
            <p:ph type="title"/>
          </p:nvPr>
        </p:nvSpPr>
        <p:spPr>
          <a:xfrm>
            <a:off x="278202" y="-401418"/>
            <a:ext cx="6190488" cy="1179576"/>
          </a:xfrm>
        </p:spPr>
        <p:txBody>
          <a:bodyPr>
            <a:normAutofit/>
          </a:bodyPr>
          <a:lstStyle/>
          <a:p>
            <a:r>
              <a:rPr lang="en-US" sz="2400" dirty="0"/>
              <a:t>Function to encode</a:t>
            </a:r>
            <a:endParaRPr lang="en-IN" sz="2400" dirty="0"/>
          </a:p>
        </p:txBody>
      </p:sp>
      <p:sp>
        <p:nvSpPr>
          <p:cNvPr id="4" name="Content Placeholder 3">
            <a:extLst>
              <a:ext uri="{FF2B5EF4-FFF2-40B4-BE49-F238E27FC236}">
                <a16:creationId xmlns:a16="http://schemas.microsoft.com/office/drawing/2014/main" id="{E11F8F0E-767B-04E8-FF38-24E2046D9B8E}"/>
              </a:ext>
            </a:extLst>
          </p:cNvPr>
          <p:cNvSpPr>
            <a:spLocks noGrp="1"/>
          </p:cNvSpPr>
          <p:nvPr>
            <p:ph idx="1"/>
          </p:nvPr>
        </p:nvSpPr>
        <p:spPr>
          <a:xfrm>
            <a:off x="813446" y="1476987"/>
            <a:ext cx="6190488" cy="3346704"/>
          </a:xfrm>
        </p:spPr>
        <p:txBody>
          <a:bodyPr>
            <a:normAutofit fontScale="62500" lnSpcReduction="20000"/>
          </a:bodyPr>
          <a:lstStyle/>
          <a:p>
            <a:r>
              <a:rPr lang="en-IN" dirty="0"/>
              <a:t>def encode(key, clear):</a:t>
            </a:r>
          </a:p>
          <a:p>
            <a:r>
              <a:rPr lang="en-IN" dirty="0"/>
              <a:t>	enc = []</a:t>
            </a:r>
          </a:p>
          <a:p>
            <a:r>
              <a:rPr lang="en-IN" dirty="0"/>
              <a:t>	</a:t>
            </a:r>
          </a:p>
          <a:p>
            <a:r>
              <a:rPr lang="en-IN" dirty="0"/>
              <a:t>	for </a:t>
            </a:r>
            <a:r>
              <a:rPr lang="en-IN" dirty="0" err="1"/>
              <a:t>i</a:t>
            </a:r>
            <a:r>
              <a:rPr lang="en-IN" dirty="0"/>
              <a:t> in range(</a:t>
            </a:r>
            <a:r>
              <a:rPr lang="en-IN" dirty="0" err="1"/>
              <a:t>len</a:t>
            </a:r>
            <a:r>
              <a:rPr lang="en-IN" dirty="0"/>
              <a:t>(clear)):</a:t>
            </a:r>
          </a:p>
          <a:p>
            <a:r>
              <a:rPr lang="en-IN" dirty="0"/>
              <a:t>		</a:t>
            </a:r>
            <a:r>
              <a:rPr lang="en-IN" dirty="0" err="1"/>
              <a:t>key_c</a:t>
            </a:r>
            <a:r>
              <a:rPr lang="en-IN" dirty="0"/>
              <a:t> = key[</a:t>
            </a:r>
            <a:r>
              <a:rPr lang="en-IN" dirty="0" err="1"/>
              <a:t>i</a:t>
            </a:r>
            <a:r>
              <a:rPr lang="en-IN" dirty="0"/>
              <a:t> % </a:t>
            </a:r>
            <a:r>
              <a:rPr lang="en-IN" dirty="0" err="1"/>
              <a:t>len</a:t>
            </a:r>
            <a:r>
              <a:rPr lang="en-IN" dirty="0"/>
              <a:t>(key)]</a:t>
            </a:r>
          </a:p>
          <a:p>
            <a:r>
              <a:rPr lang="en-IN" dirty="0"/>
              <a:t>		</a:t>
            </a:r>
            <a:r>
              <a:rPr lang="en-IN" dirty="0" err="1"/>
              <a:t>enc_c</a:t>
            </a:r>
            <a:r>
              <a:rPr lang="en-IN" dirty="0"/>
              <a:t> = chr((</a:t>
            </a:r>
            <a:r>
              <a:rPr lang="en-IN" dirty="0" err="1"/>
              <a:t>ord</a:t>
            </a:r>
            <a:r>
              <a:rPr lang="en-IN" dirty="0"/>
              <a:t>(clear[</a:t>
            </a:r>
            <a:r>
              <a:rPr lang="en-IN" dirty="0" err="1"/>
              <a:t>i</a:t>
            </a:r>
            <a:r>
              <a:rPr lang="en-IN" dirty="0"/>
              <a:t>]) +</a:t>
            </a:r>
          </a:p>
          <a:p>
            <a:r>
              <a:rPr lang="en-IN" dirty="0"/>
              <a:t>					</a:t>
            </a:r>
            <a:r>
              <a:rPr lang="en-IN" dirty="0" err="1"/>
              <a:t>ord</a:t>
            </a:r>
            <a:r>
              <a:rPr lang="en-IN" dirty="0"/>
              <a:t>(</a:t>
            </a:r>
            <a:r>
              <a:rPr lang="en-IN" dirty="0" err="1"/>
              <a:t>key_c</a:t>
            </a:r>
            <a:r>
              <a:rPr lang="en-IN" dirty="0"/>
              <a:t>)) % 256)</a:t>
            </a:r>
          </a:p>
          <a:p>
            <a:r>
              <a:rPr lang="en-IN" dirty="0"/>
              <a:t>					</a:t>
            </a:r>
          </a:p>
          <a:p>
            <a:r>
              <a:rPr lang="en-IN" dirty="0"/>
              <a:t>		</a:t>
            </a:r>
            <a:r>
              <a:rPr lang="en-IN" dirty="0" err="1"/>
              <a:t>enc.append</a:t>
            </a:r>
            <a:r>
              <a:rPr lang="en-IN" dirty="0"/>
              <a:t>(</a:t>
            </a:r>
            <a:r>
              <a:rPr lang="en-IN" dirty="0" err="1"/>
              <a:t>enc_c</a:t>
            </a:r>
            <a:r>
              <a:rPr lang="en-IN" dirty="0"/>
              <a:t>)</a:t>
            </a:r>
          </a:p>
          <a:p>
            <a:r>
              <a:rPr lang="en-IN" dirty="0"/>
              <a:t>		</a:t>
            </a:r>
          </a:p>
          <a:p>
            <a:r>
              <a:rPr lang="en-IN" dirty="0"/>
              <a:t>	return base64.urlsafe_b64encode("".join(enc).encode()).decode()</a:t>
            </a:r>
          </a:p>
          <a:p>
            <a:endParaRPr lang="en-IN" dirty="0"/>
          </a:p>
        </p:txBody>
      </p:sp>
      <p:sp>
        <p:nvSpPr>
          <p:cNvPr id="7" name="Slide Number Placeholder 6">
            <a:extLst>
              <a:ext uri="{FF2B5EF4-FFF2-40B4-BE49-F238E27FC236}">
                <a16:creationId xmlns:a16="http://schemas.microsoft.com/office/drawing/2014/main" id="{50FC4D60-6CA4-1BE4-DA43-A27F4F43C06E}"/>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Tree>
    <p:extLst>
      <p:ext uri="{BB962C8B-B14F-4D97-AF65-F5344CB8AC3E}">
        <p14:creationId xmlns:p14="http://schemas.microsoft.com/office/powerpoint/2010/main" val="398283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0463B4-757E-9A9D-FD40-217719B62D29}"/>
              </a:ext>
            </a:extLst>
          </p:cNvPr>
          <p:cNvSpPr>
            <a:spLocks noGrp="1"/>
          </p:cNvSpPr>
          <p:nvPr>
            <p:ph type="title"/>
          </p:nvPr>
        </p:nvSpPr>
        <p:spPr>
          <a:xfrm>
            <a:off x="518349" y="-327522"/>
            <a:ext cx="6190488" cy="1179576"/>
          </a:xfrm>
        </p:spPr>
        <p:txBody>
          <a:bodyPr>
            <a:normAutofit/>
          </a:bodyPr>
          <a:lstStyle/>
          <a:p>
            <a:r>
              <a:rPr lang="en-US" sz="2400" dirty="0"/>
              <a:t>Function to decode</a:t>
            </a:r>
            <a:endParaRPr lang="en-IN" sz="2400" dirty="0"/>
          </a:p>
        </p:txBody>
      </p:sp>
      <p:sp>
        <p:nvSpPr>
          <p:cNvPr id="4" name="Content Placeholder 3">
            <a:extLst>
              <a:ext uri="{FF2B5EF4-FFF2-40B4-BE49-F238E27FC236}">
                <a16:creationId xmlns:a16="http://schemas.microsoft.com/office/drawing/2014/main" id="{6E91005B-8E58-58EE-98BD-5B89B55F27BC}"/>
              </a:ext>
            </a:extLst>
          </p:cNvPr>
          <p:cNvSpPr>
            <a:spLocks noGrp="1"/>
          </p:cNvSpPr>
          <p:nvPr>
            <p:ph idx="1"/>
          </p:nvPr>
        </p:nvSpPr>
        <p:spPr>
          <a:xfrm>
            <a:off x="748791" y="950513"/>
            <a:ext cx="8579935" cy="5635013"/>
          </a:xfrm>
        </p:spPr>
        <p:txBody>
          <a:bodyPr>
            <a:normAutofit fontScale="62500" lnSpcReduction="20000"/>
          </a:bodyPr>
          <a:lstStyle/>
          <a:p>
            <a:r>
              <a:rPr lang="en-IN" dirty="0"/>
              <a:t>def decode(key, enc):</a:t>
            </a:r>
          </a:p>
          <a:p>
            <a:r>
              <a:rPr lang="en-IN" dirty="0"/>
              <a:t>dec = []	</a:t>
            </a:r>
          </a:p>
          <a:p>
            <a:r>
              <a:rPr lang="en-IN" dirty="0"/>
              <a:t>enc = base64.urlsafe_b64decode(enc).decode()</a:t>
            </a:r>
          </a:p>
          <a:p>
            <a:r>
              <a:rPr lang="en-IN" dirty="0"/>
              <a:t>for </a:t>
            </a:r>
            <a:r>
              <a:rPr lang="en-IN" dirty="0" err="1"/>
              <a:t>i</a:t>
            </a:r>
            <a:r>
              <a:rPr lang="en-IN" dirty="0"/>
              <a:t> in range(</a:t>
            </a:r>
            <a:r>
              <a:rPr lang="en-IN" dirty="0" err="1"/>
              <a:t>len</a:t>
            </a:r>
            <a:r>
              <a:rPr lang="en-IN" dirty="0"/>
              <a:t>(enc)):</a:t>
            </a:r>
          </a:p>
          <a:p>
            <a:r>
              <a:rPr lang="en-IN" dirty="0"/>
              <a:t>	</a:t>
            </a:r>
            <a:r>
              <a:rPr lang="en-IN" dirty="0" err="1"/>
              <a:t>key_c</a:t>
            </a:r>
            <a:r>
              <a:rPr lang="en-IN" dirty="0"/>
              <a:t> = key[</a:t>
            </a:r>
            <a:r>
              <a:rPr lang="en-IN" dirty="0" err="1"/>
              <a:t>i</a:t>
            </a:r>
            <a:r>
              <a:rPr lang="en-IN" dirty="0"/>
              <a:t> % </a:t>
            </a:r>
            <a:r>
              <a:rPr lang="en-IN" dirty="0" err="1"/>
              <a:t>len</a:t>
            </a:r>
            <a:r>
              <a:rPr lang="en-IN" dirty="0"/>
              <a:t>(key)]</a:t>
            </a:r>
          </a:p>
          <a:p>
            <a:r>
              <a:rPr lang="en-IN" dirty="0"/>
              <a:t>	</a:t>
            </a:r>
            <a:r>
              <a:rPr lang="en-IN" dirty="0" err="1"/>
              <a:t>dec_c</a:t>
            </a:r>
            <a:r>
              <a:rPr lang="en-IN" dirty="0"/>
              <a:t> = chr((256 + </a:t>
            </a:r>
            <a:r>
              <a:rPr lang="en-IN" dirty="0" err="1"/>
              <a:t>ord</a:t>
            </a:r>
            <a:r>
              <a:rPr lang="en-IN" dirty="0"/>
              <a:t>(enc[</a:t>
            </a:r>
            <a:r>
              <a:rPr lang="en-IN" dirty="0" err="1"/>
              <a:t>i</a:t>
            </a:r>
            <a:r>
              <a:rPr lang="en-IN" dirty="0"/>
              <a:t>]) -</a:t>
            </a:r>
          </a:p>
          <a:p>
            <a:r>
              <a:rPr lang="en-IN" dirty="0"/>
              <a:t>	</a:t>
            </a:r>
            <a:r>
              <a:rPr lang="en-IN" dirty="0" err="1"/>
              <a:t>ord</a:t>
            </a:r>
            <a:r>
              <a:rPr lang="en-IN" dirty="0"/>
              <a:t>(</a:t>
            </a:r>
            <a:r>
              <a:rPr lang="en-IN" dirty="0" err="1"/>
              <a:t>key_c</a:t>
            </a:r>
            <a:r>
              <a:rPr lang="en-IN" dirty="0"/>
              <a:t>)) % 256)</a:t>
            </a:r>
          </a:p>
          <a:p>
            <a:r>
              <a:rPr lang="en-IN" dirty="0"/>
              <a:t>	</a:t>
            </a:r>
            <a:r>
              <a:rPr lang="en-IN" dirty="0" err="1"/>
              <a:t>dec.append</a:t>
            </a:r>
            <a:r>
              <a:rPr lang="en-IN" dirty="0"/>
              <a:t>(</a:t>
            </a:r>
            <a:r>
              <a:rPr lang="en-IN" dirty="0" err="1"/>
              <a:t>dec_c</a:t>
            </a:r>
            <a:r>
              <a:rPr lang="en-IN" dirty="0"/>
              <a:t>)</a:t>
            </a:r>
          </a:p>
          <a:p>
            <a:r>
              <a:rPr lang="en-IN" dirty="0"/>
              <a:t>	return "".join(dec)</a:t>
            </a:r>
          </a:p>
          <a:p>
            <a:r>
              <a:rPr lang="en-IN" dirty="0"/>
              <a:t>def Ref():</a:t>
            </a:r>
          </a:p>
          <a:p>
            <a:r>
              <a:rPr lang="en-IN" dirty="0"/>
              <a:t>	print("Message= ", (</a:t>
            </a:r>
            <a:r>
              <a:rPr lang="en-IN" dirty="0" err="1"/>
              <a:t>Msg.get</a:t>
            </a:r>
            <a:r>
              <a:rPr lang="en-IN" dirty="0"/>
              <a:t>()))</a:t>
            </a:r>
          </a:p>
          <a:p>
            <a:r>
              <a:rPr lang="en-IN" dirty="0"/>
              <a:t>	clear = </a:t>
            </a:r>
            <a:r>
              <a:rPr lang="en-IN" dirty="0" err="1"/>
              <a:t>Msg.get</a:t>
            </a:r>
            <a:r>
              <a:rPr lang="en-IN" dirty="0"/>
              <a:t>()</a:t>
            </a:r>
          </a:p>
          <a:p>
            <a:r>
              <a:rPr lang="en-IN" dirty="0"/>
              <a:t>	k = </a:t>
            </a:r>
            <a:r>
              <a:rPr lang="en-IN" dirty="0" err="1"/>
              <a:t>key.get</a:t>
            </a:r>
            <a:r>
              <a:rPr lang="en-IN" dirty="0"/>
              <a:t>()</a:t>
            </a:r>
          </a:p>
          <a:p>
            <a:r>
              <a:rPr lang="en-IN" dirty="0"/>
              <a:t>	m = </a:t>
            </a:r>
            <a:r>
              <a:rPr lang="en-IN" dirty="0" err="1"/>
              <a:t>mode.get</a:t>
            </a:r>
            <a:r>
              <a:rPr lang="en-IN" dirty="0"/>
              <a:t>()</a:t>
            </a:r>
          </a:p>
          <a:p>
            <a:r>
              <a:rPr lang="en-IN" dirty="0"/>
              <a:t>	if (m == 'e'):</a:t>
            </a:r>
          </a:p>
          <a:p>
            <a:r>
              <a:rPr lang="en-IN" dirty="0"/>
              <a:t>		</a:t>
            </a:r>
            <a:r>
              <a:rPr lang="en-IN" dirty="0" err="1"/>
              <a:t>Result.set</a:t>
            </a:r>
            <a:r>
              <a:rPr lang="en-IN" dirty="0"/>
              <a:t>(encode(k, clear))</a:t>
            </a:r>
          </a:p>
          <a:p>
            <a:r>
              <a:rPr lang="en-IN" dirty="0"/>
              <a:t>	else:</a:t>
            </a:r>
          </a:p>
          <a:p>
            <a:r>
              <a:rPr lang="en-IN" dirty="0"/>
              <a:t>		</a:t>
            </a:r>
            <a:r>
              <a:rPr lang="en-IN" dirty="0" err="1"/>
              <a:t>Result.set</a:t>
            </a:r>
            <a:r>
              <a:rPr lang="en-IN" dirty="0"/>
              <a:t>(decode(k, clear))</a:t>
            </a:r>
          </a:p>
          <a:p>
            <a:endParaRPr lang="en-IN" dirty="0"/>
          </a:p>
        </p:txBody>
      </p:sp>
      <p:sp>
        <p:nvSpPr>
          <p:cNvPr id="7" name="Slide Number Placeholder 6">
            <a:extLst>
              <a:ext uri="{FF2B5EF4-FFF2-40B4-BE49-F238E27FC236}">
                <a16:creationId xmlns:a16="http://schemas.microsoft.com/office/drawing/2014/main" id="{DA1EFA67-2203-371D-92F1-42697CA1BFC1}"/>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Tree>
    <p:extLst>
      <p:ext uri="{BB962C8B-B14F-4D97-AF65-F5344CB8AC3E}">
        <p14:creationId xmlns:p14="http://schemas.microsoft.com/office/powerpoint/2010/main" val="173232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AC872E-8D31-2078-E24A-F395F949D759}"/>
              </a:ext>
            </a:extLst>
          </p:cNvPr>
          <p:cNvSpPr>
            <a:spLocks noGrp="1"/>
          </p:cNvSpPr>
          <p:nvPr>
            <p:ph type="title"/>
          </p:nvPr>
        </p:nvSpPr>
        <p:spPr>
          <a:xfrm>
            <a:off x="629184" y="-364467"/>
            <a:ext cx="6190488" cy="1179576"/>
          </a:xfrm>
        </p:spPr>
        <p:txBody>
          <a:bodyPr>
            <a:normAutofit/>
          </a:bodyPr>
          <a:lstStyle/>
          <a:p>
            <a:r>
              <a:rPr lang="en-US" sz="2400" dirty="0"/>
              <a:t>Buttons</a:t>
            </a:r>
            <a:endParaRPr lang="en-IN" sz="2400" dirty="0"/>
          </a:p>
        </p:txBody>
      </p:sp>
      <p:sp>
        <p:nvSpPr>
          <p:cNvPr id="4" name="Content Placeholder 3">
            <a:extLst>
              <a:ext uri="{FF2B5EF4-FFF2-40B4-BE49-F238E27FC236}">
                <a16:creationId xmlns:a16="http://schemas.microsoft.com/office/drawing/2014/main" id="{A2EA1F31-9575-88CF-9F32-3D60D8A5D781}"/>
              </a:ext>
            </a:extLst>
          </p:cNvPr>
          <p:cNvSpPr>
            <a:spLocks noGrp="1"/>
          </p:cNvSpPr>
          <p:nvPr>
            <p:ph idx="1"/>
          </p:nvPr>
        </p:nvSpPr>
        <p:spPr>
          <a:xfrm>
            <a:off x="721082" y="1246909"/>
            <a:ext cx="9134117" cy="5119255"/>
          </a:xfrm>
        </p:spPr>
        <p:txBody>
          <a:bodyPr>
            <a:normAutofit/>
          </a:bodyPr>
          <a:lstStyle/>
          <a:p>
            <a:r>
              <a:rPr lang="en-IN" sz="1300" dirty="0" err="1"/>
              <a:t>btnTotal</a:t>
            </a:r>
            <a:r>
              <a:rPr lang="en-IN" sz="1300" dirty="0"/>
              <a:t> = Button(f1, </a:t>
            </a:r>
            <a:r>
              <a:rPr lang="en-IN" sz="1300" dirty="0" err="1"/>
              <a:t>padx</a:t>
            </a:r>
            <a:r>
              <a:rPr lang="en-IN" sz="1300" dirty="0"/>
              <a:t> = 16, </a:t>
            </a:r>
            <a:r>
              <a:rPr lang="en-IN" sz="1300" dirty="0" err="1"/>
              <a:t>pady</a:t>
            </a:r>
            <a:r>
              <a:rPr lang="en-IN" sz="1300" dirty="0"/>
              <a:t> = 8, bd = 16, </a:t>
            </a:r>
            <a:r>
              <a:rPr lang="en-IN" sz="1300" dirty="0" err="1"/>
              <a:t>fg</a:t>
            </a:r>
            <a:r>
              <a:rPr lang="en-IN" sz="1300" dirty="0"/>
              <a:t> = "black", font = ('arial', 16, 'bold'), width = 10, text = "Show Message", </a:t>
            </a:r>
            <a:r>
              <a:rPr lang="en-IN" sz="1300" dirty="0" err="1"/>
              <a:t>bg</a:t>
            </a:r>
            <a:r>
              <a:rPr lang="en-IN" sz="1300" dirty="0"/>
              <a:t> = "powder blue", command = Ref).grid(row = 7, column = 1)</a:t>
            </a:r>
          </a:p>
          <a:p>
            <a:endParaRPr lang="en-IN" sz="1300" dirty="0"/>
          </a:p>
          <a:p>
            <a:r>
              <a:rPr lang="en-IN" sz="1300" dirty="0"/>
              <a:t># Reset button</a:t>
            </a:r>
          </a:p>
          <a:p>
            <a:r>
              <a:rPr lang="en-IN" sz="1300" dirty="0" err="1"/>
              <a:t>btnReset</a:t>
            </a:r>
            <a:r>
              <a:rPr lang="en-IN" sz="1300" dirty="0"/>
              <a:t> = Button(f1, </a:t>
            </a:r>
            <a:r>
              <a:rPr lang="en-IN" sz="1300" dirty="0" err="1"/>
              <a:t>padx</a:t>
            </a:r>
            <a:r>
              <a:rPr lang="en-IN" sz="1300" dirty="0"/>
              <a:t> = 16, </a:t>
            </a:r>
            <a:r>
              <a:rPr lang="en-IN" sz="1300" dirty="0" err="1"/>
              <a:t>pady</a:t>
            </a:r>
            <a:r>
              <a:rPr lang="en-IN" sz="1300" dirty="0"/>
              <a:t> = 8, bd = 16,fg= "black", font = ('arial', 16, 'bold'), width = 10, text = "Reset", </a:t>
            </a:r>
            <a:r>
              <a:rPr lang="en-IN" sz="1300" dirty="0" err="1"/>
              <a:t>bg</a:t>
            </a:r>
            <a:r>
              <a:rPr lang="en-IN" sz="1300" dirty="0"/>
              <a:t> = "green", command = Reset).grid(row = 7, column = 2)</a:t>
            </a:r>
          </a:p>
          <a:p>
            <a:endParaRPr lang="en-IN" sz="1300" dirty="0"/>
          </a:p>
          <a:p>
            <a:r>
              <a:rPr lang="en-IN" sz="1300" dirty="0"/>
              <a:t># Exit button</a:t>
            </a:r>
          </a:p>
          <a:p>
            <a:r>
              <a:rPr lang="en-IN" sz="1300" dirty="0" err="1"/>
              <a:t>btnExit</a:t>
            </a:r>
            <a:r>
              <a:rPr lang="en-IN" sz="1300" dirty="0"/>
              <a:t> = Button(f1, </a:t>
            </a:r>
            <a:r>
              <a:rPr lang="en-IN" sz="1300" dirty="0" err="1"/>
              <a:t>padx</a:t>
            </a:r>
            <a:r>
              <a:rPr lang="en-IN" sz="1300" dirty="0"/>
              <a:t> = 16, </a:t>
            </a:r>
            <a:r>
              <a:rPr lang="en-IN" sz="1300" dirty="0" err="1"/>
              <a:t>pady</a:t>
            </a:r>
            <a:r>
              <a:rPr lang="en-IN" sz="1300" dirty="0"/>
              <a:t> = 8, bd = 16, </a:t>
            </a:r>
            <a:r>
              <a:rPr lang="en-IN" sz="1300" dirty="0" err="1"/>
              <a:t>fg</a:t>
            </a:r>
            <a:r>
              <a:rPr lang="en-IN" sz="1300" dirty="0"/>
              <a:t> = "black", font = ('arial', 16, 'bold'),</a:t>
            </a:r>
          </a:p>
          <a:p>
            <a:r>
              <a:rPr lang="en-IN" sz="1300" dirty="0"/>
              <a:t>width = 10, text = "Exit", </a:t>
            </a:r>
            <a:r>
              <a:rPr lang="en-IN" sz="1300" dirty="0" err="1"/>
              <a:t>bg</a:t>
            </a:r>
            <a:r>
              <a:rPr lang="en-IN" sz="1300" dirty="0"/>
              <a:t> = "red", command = </a:t>
            </a:r>
            <a:r>
              <a:rPr lang="en-IN" sz="1300" dirty="0" err="1"/>
              <a:t>qExit</a:t>
            </a:r>
            <a:r>
              <a:rPr lang="en-IN" sz="1300" dirty="0"/>
              <a:t>).grid(row = 7, column = 3)</a:t>
            </a:r>
          </a:p>
          <a:p>
            <a:endParaRPr lang="en-IN" sz="1300" dirty="0"/>
          </a:p>
          <a:p>
            <a:r>
              <a:rPr lang="en-IN" sz="1300" dirty="0"/>
              <a:t># keeps window alive</a:t>
            </a:r>
          </a:p>
          <a:p>
            <a:r>
              <a:rPr lang="en-IN" sz="1300" dirty="0" err="1"/>
              <a:t>root.mainloop</a:t>
            </a:r>
            <a:r>
              <a:rPr lang="en-IN" sz="1300" dirty="0"/>
              <a:t>()</a:t>
            </a:r>
          </a:p>
          <a:p>
            <a:endParaRPr lang="en-IN" sz="1300" dirty="0"/>
          </a:p>
          <a:p>
            <a:endParaRPr lang="en-IN" sz="1300" dirty="0"/>
          </a:p>
        </p:txBody>
      </p:sp>
      <p:sp>
        <p:nvSpPr>
          <p:cNvPr id="7" name="Slide Number Placeholder 6">
            <a:extLst>
              <a:ext uri="{FF2B5EF4-FFF2-40B4-BE49-F238E27FC236}">
                <a16:creationId xmlns:a16="http://schemas.microsoft.com/office/drawing/2014/main" id="{1BE3A5A9-9427-D1D8-2860-164AA6FE1F18}"/>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2251958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dirty="0"/>
              <a:t>Final snapshot</a:t>
            </a:r>
          </a:p>
        </p:txBody>
      </p:sp>
    </p:spTree>
    <p:extLst>
      <p:ext uri="{BB962C8B-B14F-4D97-AF65-F5344CB8AC3E}">
        <p14:creationId xmlns:p14="http://schemas.microsoft.com/office/powerpoint/2010/main" val="387855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EF50231-F323-7609-C1A5-9A57F0526747}"/>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
        <p:nvSpPr>
          <p:cNvPr id="2" name="Title 2">
            <a:extLst>
              <a:ext uri="{FF2B5EF4-FFF2-40B4-BE49-F238E27FC236}">
                <a16:creationId xmlns:a16="http://schemas.microsoft.com/office/drawing/2014/main" id="{B24BEE0E-55CD-48DE-C115-7A14187B5902}"/>
              </a:ext>
            </a:extLst>
          </p:cNvPr>
          <p:cNvSpPr>
            <a:spLocks noGrp="1"/>
          </p:cNvSpPr>
          <p:nvPr>
            <p:ph type="title"/>
          </p:nvPr>
        </p:nvSpPr>
        <p:spPr>
          <a:xfrm>
            <a:off x="684599" y="-309049"/>
            <a:ext cx="6190488" cy="1179576"/>
          </a:xfrm>
        </p:spPr>
        <p:txBody>
          <a:bodyPr>
            <a:normAutofit/>
          </a:bodyPr>
          <a:lstStyle/>
          <a:p>
            <a:r>
              <a:rPr lang="en-US" sz="4400" dirty="0"/>
              <a:t>FIRST INTERFACE</a:t>
            </a:r>
            <a:endParaRPr lang="en-IN" sz="4400" dirty="0"/>
          </a:p>
        </p:txBody>
      </p:sp>
      <p:pic>
        <p:nvPicPr>
          <p:cNvPr id="4" name="Picture 3">
            <a:extLst>
              <a:ext uri="{FF2B5EF4-FFF2-40B4-BE49-F238E27FC236}">
                <a16:creationId xmlns:a16="http://schemas.microsoft.com/office/drawing/2014/main" id="{06FEDBFE-D261-E069-0F13-7299F26B6EF8}"/>
              </a:ext>
            </a:extLst>
          </p:cNvPr>
          <p:cNvPicPr>
            <a:picLocks noChangeAspect="1"/>
          </p:cNvPicPr>
          <p:nvPr/>
        </p:nvPicPr>
        <p:blipFill>
          <a:blip r:embed="rId2"/>
          <a:stretch>
            <a:fillRect/>
          </a:stretch>
        </p:blipFill>
        <p:spPr>
          <a:xfrm>
            <a:off x="1469607" y="1173018"/>
            <a:ext cx="9022901" cy="5075382"/>
          </a:xfrm>
          <a:prstGeom prst="rect">
            <a:avLst/>
          </a:prstGeom>
        </p:spPr>
      </p:pic>
    </p:spTree>
    <p:extLst>
      <p:ext uri="{BB962C8B-B14F-4D97-AF65-F5344CB8AC3E}">
        <p14:creationId xmlns:p14="http://schemas.microsoft.com/office/powerpoint/2010/main" val="237207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359541-961A-9627-B6CD-064164EAE428}"/>
              </a:ext>
            </a:extLst>
          </p:cNvPr>
          <p:cNvSpPr>
            <a:spLocks noGrp="1"/>
          </p:cNvSpPr>
          <p:nvPr>
            <p:ph type="title"/>
          </p:nvPr>
        </p:nvSpPr>
        <p:spPr>
          <a:xfrm>
            <a:off x="684599" y="-309049"/>
            <a:ext cx="6190488" cy="1179576"/>
          </a:xfrm>
        </p:spPr>
        <p:txBody>
          <a:bodyPr>
            <a:normAutofit/>
          </a:bodyPr>
          <a:lstStyle/>
          <a:p>
            <a:r>
              <a:rPr lang="en-US" sz="4400" dirty="0"/>
              <a:t>ENCODING</a:t>
            </a:r>
            <a:endParaRPr lang="en-IN" sz="4400" dirty="0"/>
          </a:p>
        </p:txBody>
      </p:sp>
      <p:sp>
        <p:nvSpPr>
          <p:cNvPr id="7" name="Slide Number Placeholder 6">
            <a:extLst>
              <a:ext uri="{FF2B5EF4-FFF2-40B4-BE49-F238E27FC236}">
                <a16:creationId xmlns:a16="http://schemas.microsoft.com/office/drawing/2014/main" id="{118BF6B3-CEDD-FAEB-3EF1-1F8CC46D2B42}"/>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9" name="Picture 8">
            <a:extLst>
              <a:ext uri="{FF2B5EF4-FFF2-40B4-BE49-F238E27FC236}">
                <a16:creationId xmlns:a16="http://schemas.microsoft.com/office/drawing/2014/main" id="{53AE82C1-D92C-AD6A-CBCC-6FCC52B73A36}"/>
              </a:ext>
            </a:extLst>
          </p:cNvPr>
          <p:cNvPicPr>
            <a:picLocks noChangeAspect="1"/>
          </p:cNvPicPr>
          <p:nvPr/>
        </p:nvPicPr>
        <p:blipFill>
          <a:blip r:embed="rId2"/>
          <a:stretch>
            <a:fillRect/>
          </a:stretch>
        </p:blipFill>
        <p:spPr>
          <a:xfrm>
            <a:off x="1598919" y="1265380"/>
            <a:ext cx="9152211" cy="5148119"/>
          </a:xfrm>
          <a:prstGeom prst="rect">
            <a:avLst/>
          </a:prstGeom>
        </p:spPr>
      </p:pic>
    </p:spTree>
    <p:extLst>
      <p:ext uri="{BB962C8B-B14F-4D97-AF65-F5344CB8AC3E}">
        <p14:creationId xmlns:p14="http://schemas.microsoft.com/office/powerpoint/2010/main" val="105563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
        <p:nvSpPr>
          <p:cNvPr id="5" name="Title 4">
            <a:extLst>
              <a:ext uri="{FF2B5EF4-FFF2-40B4-BE49-F238E27FC236}">
                <a16:creationId xmlns:a16="http://schemas.microsoft.com/office/drawing/2014/main" id="{07D2087A-B0FE-0602-0929-EA06BE174974}"/>
              </a:ext>
            </a:extLst>
          </p:cNvPr>
          <p:cNvSpPr>
            <a:spLocks noGrp="1"/>
          </p:cNvSpPr>
          <p:nvPr>
            <p:ph type="title"/>
          </p:nvPr>
        </p:nvSpPr>
        <p:spPr>
          <a:xfrm>
            <a:off x="4313382" y="566293"/>
            <a:ext cx="7286844" cy="2276856"/>
          </a:xfrm>
        </p:spPr>
        <p:txBody>
          <a:bodyPr>
            <a:normAutofit/>
          </a:bodyPr>
          <a:lstStyle/>
          <a:p>
            <a:r>
              <a:rPr lang="en-US" sz="5400" dirty="0"/>
              <a:t>Team members</a:t>
            </a:r>
            <a:endParaRPr lang="en-IN" sz="5400" dirty="0"/>
          </a:p>
        </p:txBody>
      </p:sp>
      <p:sp>
        <p:nvSpPr>
          <p:cNvPr id="12" name="Rectangle 11">
            <a:extLst>
              <a:ext uri="{FF2B5EF4-FFF2-40B4-BE49-F238E27FC236}">
                <a16:creationId xmlns:a16="http://schemas.microsoft.com/office/drawing/2014/main" id="{1C7D85D5-1737-527C-500E-C1B07BD5F133}"/>
              </a:ext>
            </a:extLst>
          </p:cNvPr>
          <p:cNvSpPr/>
          <p:nvPr/>
        </p:nvSpPr>
        <p:spPr>
          <a:xfrm>
            <a:off x="5735782" y="3075709"/>
            <a:ext cx="6077528" cy="26046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BDC6C5E5-1073-2FA3-18F5-FF22464D9219}"/>
              </a:ext>
            </a:extLst>
          </p:cNvPr>
          <p:cNvCxnSpPr>
            <a:cxnSpLocks/>
          </p:cNvCxnSpPr>
          <p:nvPr/>
        </p:nvCxnSpPr>
        <p:spPr>
          <a:xfrm>
            <a:off x="8229600" y="3075709"/>
            <a:ext cx="0" cy="26046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8B08E1-34CF-BA95-DFC1-4818ACF56D80}"/>
              </a:ext>
            </a:extLst>
          </p:cNvPr>
          <p:cNvCxnSpPr>
            <a:cxnSpLocks/>
          </p:cNvCxnSpPr>
          <p:nvPr/>
        </p:nvCxnSpPr>
        <p:spPr>
          <a:xfrm>
            <a:off x="10220037" y="3075709"/>
            <a:ext cx="0" cy="26046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C33588-D6B3-C373-FF56-786F9D7C4EE4}"/>
              </a:ext>
            </a:extLst>
          </p:cNvPr>
          <p:cNvCxnSpPr>
            <a:cxnSpLocks/>
          </p:cNvCxnSpPr>
          <p:nvPr/>
        </p:nvCxnSpPr>
        <p:spPr>
          <a:xfrm flipH="1">
            <a:off x="5735782" y="4341091"/>
            <a:ext cx="607752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DEBEB6-6B1F-FFD0-43B9-2C12A86CE58F}"/>
              </a:ext>
            </a:extLst>
          </p:cNvPr>
          <p:cNvCxnSpPr>
            <a:cxnSpLocks/>
          </p:cNvCxnSpPr>
          <p:nvPr/>
        </p:nvCxnSpPr>
        <p:spPr>
          <a:xfrm flipH="1">
            <a:off x="5735782" y="5010727"/>
            <a:ext cx="607752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F43967-817A-35D1-57AD-20771D42A7ED}"/>
              </a:ext>
            </a:extLst>
          </p:cNvPr>
          <p:cNvCxnSpPr>
            <a:cxnSpLocks/>
          </p:cNvCxnSpPr>
          <p:nvPr/>
        </p:nvCxnSpPr>
        <p:spPr>
          <a:xfrm flipH="1">
            <a:off x="5811982" y="5680362"/>
            <a:ext cx="6001328" cy="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2055DD4-F982-E4FB-30D5-C2D1949E6D6F}"/>
              </a:ext>
            </a:extLst>
          </p:cNvPr>
          <p:cNvSpPr txBox="1"/>
          <p:nvPr/>
        </p:nvSpPr>
        <p:spPr>
          <a:xfrm>
            <a:off x="6434105" y="3168191"/>
            <a:ext cx="1939633" cy="369332"/>
          </a:xfrm>
          <a:prstGeom prst="rect">
            <a:avLst/>
          </a:prstGeom>
          <a:noFill/>
        </p:spPr>
        <p:txBody>
          <a:bodyPr wrap="square" rtlCol="0">
            <a:spAutoFit/>
          </a:bodyPr>
          <a:lstStyle/>
          <a:p>
            <a:r>
              <a:rPr lang="en-US" dirty="0"/>
              <a:t>NAME</a:t>
            </a:r>
            <a:endParaRPr lang="en-IN" dirty="0"/>
          </a:p>
        </p:txBody>
      </p:sp>
      <p:sp>
        <p:nvSpPr>
          <p:cNvPr id="19" name="TextBox 18">
            <a:extLst>
              <a:ext uri="{FF2B5EF4-FFF2-40B4-BE49-F238E27FC236}">
                <a16:creationId xmlns:a16="http://schemas.microsoft.com/office/drawing/2014/main" id="{A2297FF5-116C-0F62-351B-0BF9C2F54EA2}"/>
              </a:ext>
            </a:extLst>
          </p:cNvPr>
          <p:cNvSpPr txBox="1"/>
          <p:nvPr/>
        </p:nvSpPr>
        <p:spPr>
          <a:xfrm>
            <a:off x="8451273" y="3168191"/>
            <a:ext cx="1348502" cy="369330"/>
          </a:xfrm>
          <a:prstGeom prst="rect">
            <a:avLst/>
          </a:prstGeom>
          <a:noFill/>
        </p:spPr>
        <p:txBody>
          <a:bodyPr wrap="square" rtlCol="0">
            <a:spAutoFit/>
          </a:bodyPr>
          <a:lstStyle/>
          <a:p>
            <a:r>
              <a:rPr lang="en-US" dirty="0"/>
              <a:t>ROLL NO.</a:t>
            </a:r>
            <a:endParaRPr lang="en-IN" dirty="0"/>
          </a:p>
        </p:txBody>
      </p:sp>
      <p:sp>
        <p:nvSpPr>
          <p:cNvPr id="20" name="TextBox 19">
            <a:extLst>
              <a:ext uri="{FF2B5EF4-FFF2-40B4-BE49-F238E27FC236}">
                <a16:creationId xmlns:a16="http://schemas.microsoft.com/office/drawing/2014/main" id="{D45A2624-35F0-C6B4-9D26-60A0DDA728C5}"/>
              </a:ext>
            </a:extLst>
          </p:cNvPr>
          <p:cNvSpPr txBox="1"/>
          <p:nvPr/>
        </p:nvSpPr>
        <p:spPr>
          <a:xfrm>
            <a:off x="10605299" y="3168191"/>
            <a:ext cx="1046016" cy="369332"/>
          </a:xfrm>
          <a:prstGeom prst="rect">
            <a:avLst/>
          </a:prstGeom>
          <a:noFill/>
        </p:spPr>
        <p:txBody>
          <a:bodyPr wrap="square" rtlCol="0">
            <a:spAutoFit/>
          </a:bodyPr>
          <a:lstStyle/>
          <a:p>
            <a:r>
              <a:rPr lang="en-US" dirty="0"/>
              <a:t>ROLE</a:t>
            </a:r>
            <a:endParaRPr lang="en-IN" dirty="0"/>
          </a:p>
        </p:txBody>
      </p:sp>
      <p:cxnSp>
        <p:nvCxnSpPr>
          <p:cNvPr id="21" name="Straight Connector 20">
            <a:extLst>
              <a:ext uri="{FF2B5EF4-FFF2-40B4-BE49-F238E27FC236}">
                <a16:creationId xmlns:a16="http://schemas.microsoft.com/office/drawing/2014/main" id="{020FAC55-42D1-0EC3-5E57-A6ED2BAE9212}"/>
              </a:ext>
            </a:extLst>
          </p:cNvPr>
          <p:cNvCxnSpPr>
            <a:cxnSpLocks/>
          </p:cNvCxnSpPr>
          <p:nvPr/>
        </p:nvCxnSpPr>
        <p:spPr>
          <a:xfrm flipH="1">
            <a:off x="5735782" y="3613727"/>
            <a:ext cx="607752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EE66DAC-E9CD-D19A-D1CD-B5A4B6D408B3}"/>
              </a:ext>
            </a:extLst>
          </p:cNvPr>
          <p:cNvSpPr txBox="1"/>
          <p:nvPr/>
        </p:nvSpPr>
        <p:spPr>
          <a:xfrm>
            <a:off x="5755897" y="3779857"/>
            <a:ext cx="2540000" cy="369332"/>
          </a:xfrm>
          <a:prstGeom prst="rect">
            <a:avLst/>
          </a:prstGeom>
          <a:noFill/>
        </p:spPr>
        <p:txBody>
          <a:bodyPr wrap="square" rtlCol="0">
            <a:spAutoFit/>
          </a:bodyPr>
          <a:lstStyle/>
          <a:p>
            <a:r>
              <a:rPr lang="en-US" dirty="0"/>
              <a:t>SHAKIL UR REHMAN</a:t>
            </a:r>
            <a:endParaRPr lang="en-IN" dirty="0"/>
          </a:p>
        </p:txBody>
      </p:sp>
      <p:sp>
        <p:nvSpPr>
          <p:cNvPr id="23" name="TextBox 22">
            <a:extLst>
              <a:ext uri="{FF2B5EF4-FFF2-40B4-BE49-F238E27FC236}">
                <a16:creationId xmlns:a16="http://schemas.microsoft.com/office/drawing/2014/main" id="{BF9408FF-564A-09A1-656F-17C45C1D12CE}"/>
              </a:ext>
            </a:extLst>
          </p:cNvPr>
          <p:cNvSpPr txBox="1"/>
          <p:nvPr/>
        </p:nvSpPr>
        <p:spPr>
          <a:xfrm>
            <a:off x="8297539" y="3782414"/>
            <a:ext cx="1998697" cy="369332"/>
          </a:xfrm>
          <a:prstGeom prst="rect">
            <a:avLst/>
          </a:prstGeom>
          <a:noFill/>
        </p:spPr>
        <p:txBody>
          <a:bodyPr wrap="square" rtlCol="0">
            <a:spAutoFit/>
          </a:bodyPr>
          <a:lstStyle/>
          <a:p>
            <a:r>
              <a:rPr lang="en-US" dirty="0"/>
              <a:t>2101330100205</a:t>
            </a:r>
            <a:endParaRPr lang="en-IN" dirty="0"/>
          </a:p>
        </p:txBody>
      </p:sp>
      <p:sp>
        <p:nvSpPr>
          <p:cNvPr id="24" name="TextBox 23">
            <a:extLst>
              <a:ext uri="{FF2B5EF4-FFF2-40B4-BE49-F238E27FC236}">
                <a16:creationId xmlns:a16="http://schemas.microsoft.com/office/drawing/2014/main" id="{6599BC07-6C6C-4F59-9D80-4EB1EE6BA132}"/>
              </a:ext>
            </a:extLst>
          </p:cNvPr>
          <p:cNvSpPr txBox="1"/>
          <p:nvPr/>
        </p:nvSpPr>
        <p:spPr>
          <a:xfrm>
            <a:off x="10198859" y="3784584"/>
            <a:ext cx="1790340" cy="338554"/>
          </a:xfrm>
          <a:prstGeom prst="rect">
            <a:avLst/>
          </a:prstGeom>
          <a:noFill/>
        </p:spPr>
        <p:txBody>
          <a:bodyPr wrap="square" rtlCol="0">
            <a:spAutoFit/>
          </a:bodyPr>
          <a:lstStyle/>
          <a:p>
            <a:r>
              <a:rPr lang="en-US" sz="1600" dirty="0"/>
              <a:t>PPT+CODING</a:t>
            </a:r>
            <a:endParaRPr lang="en-IN" sz="1600" dirty="0"/>
          </a:p>
        </p:txBody>
      </p:sp>
      <p:sp>
        <p:nvSpPr>
          <p:cNvPr id="25" name="TextBox 24">
            <a:extLst>
              <a:ext uri="{FF2B5EF4-FFF2-40B4-BE49-F238E27FC236}">
                <a16:creationId xmlns:a16="http://schemas.microsoft.com/office/drawing/2014/main" id="{11220507-2306-001A-779B-22310F0543A4}"/>
              </a:ext>
            </a:extLst>
          </p:cNvPr>
          <p:cNvSpPr txBox="1"/>
          <p:nvPr/>
        </p:nvSpPr>
        <p:spPr>
          <a:xfrm>
            <a:off x="5801014" y="4479879"/>
            <a:ext cx="2449765" cy="369332"/>
          </a:xfrm>
          <a:prstGeom prst="rect">
            <a:avLst/>
          </a:prstGeom>
          <a:noFill/>
        </p:spPr>
        <p:txBody>
          <a:bodyPr wrap="square" rtlCol="0">
            <a:spAutoFit/>
          </a:bodyPr>
          <a:lstStyle/>
          <a:p>
            <a:r>
              <a:rPr lang="en-US" dirty="0"/>
              <a:t>SANDEEP SOLANKI</a:t>
            </a:r>
            <a:endParaRPr lang="en-IN" dirty="0"/>
          </a:p>
        </p:txBody>
      </p:sp>
      <p:sp>
        <p:nvSpPr>
          <p:cNvPr id="26" name="TextBox 25">
            <a:extLst>
              <a:ext uri="{FF2B5EF4-FFF2-40B4-BE49-F238E27FC236}">
                <a16:creationId xmlns:a16="http://schemas.microsoft.com/office/drawing/2014/main" id="{89831097-8E97-7070-939E-CA816F263002}"/>
              </a:ext>
            </a:extLst>
          </p:cNvPr>
          <p:cNvSpPr txBox="1"/>
          <p:nvPr/>
        </p:nvSpPr>
        <p:spPr>
          <a:xfrm>
            <a:off x="8305800" y="4479879"/>
            <a:ext cx="1893059" cy="369332"/>
          </a:xfrm>
          <a:prstGeom prst="rect">
            <a:avLst/>
          </a:prstGeom>
          <a:noFill/>
        </p:spPr>
        <p:txBody>
          <a:bodyPr wrap="square" rtlCol="0">
            <a:spAutoFit/>
          </a:bodyPr>
          <a:lstStyle/>
          <a:p>
            <a:r>
              <a:rPr lang="en-US" dirty="0"/>
              <a:t>2101330100200</a:t>
            </a:r>
            <a:endParaRPr lang="en-IN" dirty="0"/>
          </a:p>
        </p:txBody>
      </p:sp>
      <p:sp>
        <p:nvSpPr>
          <p:cNvPr id="27" name="TextBox 26">
            <a:extLst>
              <a:ext uri="{FF2B5EF4-FFF2-40B4-BE49-F238E27FC236}">
                <a16:creationId xmlns:a16="http://schemas.microsoft.com/office/drawing/2014/main" id="{13C79C42-8913-3E3F-A1C7-AE9C522B6797}"/>
              </a:ext>
            </a:extLst>
          </p:cNvPr>
          <p:cNvSpPr txBox="1"/>
          <p:nvPr/>
        </p:nvSpPr>
        <p:spPr>
          <a:xfrm>
            <a:off x="8305800" y="5158630"/>
            <a:ext cx="1914235" cy="369332"/>
          </a:xfrm>
          <a:prstGeom prst="rect">
            <a:avLst/>
          </a:prstGeom>
          <a:noFill/>
        </p:spPr>
        <p:txBody>
          <a:bodyPr wrap="square" rtlCol="0">
            <a:spAutoFit/>
          </a:bodyPr>
          <a:lstStyle/>
          <a:p>
            <a:r>
              <a:rPr lang="en-US" dirty="0"/>
              <a:t>2101330100222</a:t>
            </a:r>
            <a:endParaRPr lang="en-IN" dirty="0"/>
          </a:p>
        </p:txBody>
      </p:sp>
      <p:sp>
        <p:nvSpPr>
          <p:cNvPr id="28" name="TextBox 27">
            <a:extLst>
              <a:ext uri="{FF2B5EF4-FFF2-40B4-BE49-F238E27FC236}">
                <a16:creationId xmlns:a16="http://schemas.microsoft.com/office/drawing/2014/main" id="{5133929C-4E7F-B0FA-A560-D2C71808124B}"/>
              </a:ext>
            </a:extLst>
          </p:cNvPr>
          <p:cNvSpPr txBox="1"/>
          <p:nvPr/>
        </p:nvSpPr>
        <p:spPr>
          <a:xfrm>
            <a:off x="10307775" y="4465905"/>
            <a:ext cx="1357740" cy="369332"/>
          </a:xfrm>
          <a:prstGeom prst="rect">
            <a:avLst/>
          </a:prstGeom>
          <a:noFill/>
        </p:spPr>
        <p:txBody>
          <a:bodyPr wrap="square" rtlCol="0">
            <a:spAutoFit/>
          </a:bodyPr>
          <a:lstStyle/>
          <a:p>
            <a:r>
              <a:rPr lang="en-US" dirty="0"/>
              <a:t>CODING</a:t>
            </a:r>
            <a:endParaRPr lang="en-IN" dirty="0"/>
          </a:p>
        </p:txBody>
      </p:sp>
      <p:sp>
        <p:nvSpPr>
          <p:cNvPr id="29" name="TextBox 28">
            <a:extLst>
              <a:ext uri="{FF2B5EF4-FFF2-40B4-BE49-F238E27FC236}">
                <a16:creationId xmlns:a16="http://schemas.microsoft.com/office/drawing/2014/main" id="{4A01BC3A-96AF-CBAB-1435-515495DC4AAD}"/>
              </a:ext>
            </a:extLst>
          </p:cNvPr>
          <p:cNvSpPr txBox="1"/>
          <p:nvPr/>
        </p:nvSpPr>
        <p:spPr>
          <a:xfrm>
            <a:off x="10337801" y="5109364"/>
            <a:ext cx="1357740" cy="369332"/>
          </a:xfrm>
          <a:prstGeom prst="rect">
            <a:avLst/>
          </a:prstGeom>
          <a:noFill/>
        </p:spPr>
        <p:txBody>
          <a:bodyPr wrap="square" rtlCol="0">
            <a:spAutoFit/>
          </a:bodyPr>
          <a:lstStyle/>
          <a:p>
            <a:r>
              <a:rPr lang="en-US" dirty="0"/>
              <a:t>CODING</a:t>
            </a:r>
            <a:endParaRPr lang="en-IN" dirty="0"/>
          </a:p>
        </p:txBody>
      </p:sp>
      <p:pic>
        <p:nvPicPr>
          <p:cNvPr id="1028" name="Picture 4" descr="The Difference Between Teamwork and Team Building">
            <a:extLst>
              <a:ext uri="{FF2B5EF4-FFF2-40B4-BE49-F238E27FC236}">
                <a16:creationId xmlns:a16="http://schemas.microsoft.com/office/drawing/2014/main" id="{2BA7925E-D2C6-B714-F1A6-D1A05E71C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423" y="3491582"/>
            <a:ext cx="4311213" cy="2414279"/>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5514E3A-B657-9986-7CD9-9765CCB66723}"/>
              </a:ext>
            </a:extLst>
          </p:cNvPr>
          <p:cNvSpPr txBox="1"/>
          <p:nvPr/>
        </p:nvSpPr>
        <p:spPr>
          <a:xfrm>
            <a:off x="5735780" y="5149513"/>
            <a:ext cx="2730320" cy="369332"/>
          </a:xfrm>
          <a:prstGeom prst="rect">
            <a:avLst/>
          </a:prstGeom>
          <a:noFill/>
        </p:spPr>
        <p:txBody>
          <a:bodyPr wrap="square" rtlCol="0">
            <a:spAutoFit/>
          </a:bodyPr>
          <a:lstStyle/>
          <a:p>
            <a:r>
              <a:rPr lang="en-US" dirty="0"/>
              <a:t>SIMRAN UPADHYAY</a:t>
            </a:r>
            <a:endParaRPr lang="en-IN"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1A27E-6D51-EA3D-D880-C8B9B9A5E538}"/>
              </a:ext>
            </a:extLst>
          </p:cNvPr>
          <p:cNvSpPr>
            <a:spLocks noGrp="1"/>
          </p:cNvSpPr>
          <p:nvPr>
            <p:ph type="title"/>
          </p:nvPr>
        </p:nvSpPr>
        <p:spPr>
          <a:xfrm>
            <a:off x="583000" y="-327520"/>
            <a:ext cx="6190488" cy="1179576"/>
          </a:xfrm>
        </p:spPr>
        <p:txBody>
          <a:bodyPr>
            <a:normAutofit/>
          </a:bodyPr>
          <a:lstStyle/>
          <a:p>
            <a:r>
              <a:rPr lang="en-US" sz="4400" dirty="0"/>
              <a:t>DECODING</a:t>
            </a:r>
            <a:endParaRPr lang="en-IN" sz="4400" dirty="0"/>
          </a:p>
        </p:txBody>
      </p:sp>
      <p:sp>
        <p:nvSpPr>
          <p:cNvPr id="7" name="Slide Number Placeholder 6">
            <a:extLst>
              <a:ext uri="{FF2B5EF4-FFF2-40B4-BE49-F238E27FC236}">
                <a16:creationId xmlns:a16="http://schemas.microsoft.com/office/drawing/2014/main" id="{C94D0AB7-F9A4-797A-DB10-36E6A3EFC880}"/>
              </a:ext>
            </a:extLst>
          </p:cNvPr>
          <p:cNvSpPr>
            <a:spLocks noGrp="1"/>
          </p:cNvSpPr>
          <p:nvPr>
            <p:ph type="sldNum" sz="quarter" idx="12"/>
          </p:nvPr>
        </p:nvSpPr>
        <p:spPr/>
        <p:txBody>
          <a:bodyPr/>
          <a:lstStyle/>
          <a:p>
            <a:fld id="{D8DA9DAA-006C-4F4B-980E-E3DF019B24E2}" type="slidenum">
              <a:rPr lang="en-US" smtClean="0"/>
              <a:pPr/>
              <a:t>20</a:t>
            </a:fld>
            <a:endParaRPr lang="en-US" dirty="0"/>
          </a:p>
        </p:txBody>
      </p:sp>
      <p:pic>
        <p:nvPicPr>
          <p:cNvPr id="9" name="Picture 8">
            <a:extLst>
              <a:ext uri="{FF2B5EF4-FFF2-40B4-BE49-F238E27FC236}">
                <a16:creationId xmlns:a16="http://schemas.microsoft.com/office/drawing/2014/main" id="{4A6320E7-7367-8454-D112-87D20E1D91F4}"/>
              </a:ext>
            </a:extLst>
          </p:cNvPr>
          <p:cNvPicPr>
            <a:picLocks noChangeAspect="1"/>
          </p:cNvPicPr>
          <p:nvPr/>
        </p:nvPicPr>
        <p:blipFill>
          <a:blip r:embed="rId2"/>
          <a:stretch>
            <a:fillRect/>
          </a:stretch>
        </p:blipFill>
        <p:spPr>
          <a:xfrm>
            <a:off x="1464475" y="1320800"/>
            <a:ext cx="9286651" cy="5223741"/>
          </a:xfrm>
          <a:prstGeom prst="rect">
            <a:avLst/>
          </a:prstGeom>
        </p:spPr>
      </p:pic>
    </p:spTree>
    <p:extLst>
      <p:ext uri="{BB962C8B-B14F-4D97-AF65-F5344CB8AC3E}">
        <p14:creationId xmlns:p14="http://schemas.microsoft.com/office/powerpoint/2010/main" val="86911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lstStyle/>
          <a:p>
            <a:r>
              <a:rPr lang="en-US" dirty="0"/>
              <a:t>IN THIS PROJECT WE TRIED TO BUILD A GUI INTERFACE USING WHICH A USER CAN ENCRYPT MESSAGE AND CAN DECRYPT IT USING SPECIFIC KEY.</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21</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22</a:t>
            </a:fld>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SHAKIL UR REHMAN</a:t>
            </a:r>
          </a:p>
          <a:p>
            <a:r>
              <a:rPr lang="en-US" dirty="0"/>
              <a:t>SANDEEP SOLANKI</a:t>
            </a:r>
          </a:p>
          <a:p>
            <a:r>
              <a:rPr lang="en-US" dirty="0"/>
              <a:t>SIMRAN UPADHYAY</a:t>
            </a:r>
            <a:endParaRPr lang="en-IN" dirty="0"/>
          </a:p>
          <a:p>
            <a:endParaRPr lang="en-US" dirty="0"/>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73CC05-92ED-3BB4-FCC0-1113BE148149}"/>
              </a:ext>
            </a:extLst>
          </p:cNvPr>
          <p:cNvSpPr>
            <a:spLocks noGrp="1"/>
          </p:cNvSpPr>
          <p:nvPr>
            <p:ph type="title"/>
          </p:nvPr>
        </p:nvSpPr>
        <p:spPr>
          <a:xfrm>
            <a:off x="693835" y="-290575"/>
            <a:ext cx="6190488" cy="1179576"/>
          </a:xfrm>
        </p:spPr>
        <p:txBody>
          <a:bodyPr>
            <a:normAutofit/>
          </a:bodyPr>
          <a:lstStyle/>
          <a:p>
            <a:r>
              <a:rPr lang="en-US" sz="4400" dirty="0"/>
              <a:t>INDEX</a:t>
            </a:r>
            <a:endParaRPr lang="en-IN" sz="4400" dirty="0"/>
          </a:p>
        </p:txBody>
      </p:sp>
      <p:sp>
        <p:nvSpPr>
          <p:cNvPr id="4" name="Content Placeholder 3">
            <a:extLst>
              <a:ext uri="{FF2B5EF4-FFF2-40B4-BE49-F238E27FC236}">
                <a16:creationId xmlns:a16="http://schemas.microsoft.com/office/drawing/2014/main" id="{94B595FF-4BB5-800C-D20E-89A7ECE8794E}"/>
              </a:ext>
            </a:extLst>
          </p:cNvPr>
          <p:cNvSpPr>
            <a:spLocks noGrp="1"/>
          </p:cNvSpPr>
          <p:nvPr>
            <p:ph idx="1"/>
          </p:nvPr>
        </p:nvSpPr>
        <p:spPr>
          <a:xfrm>
            <a:off x="831920" y="1430805"/>
            <a:ext cx="6190488" cy="3346704"/>
          </a:xfrm>
        </p:spPr>
        <p:txBody>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PROPOSED SYSTEM</a:t>
            </a:r>
          </a:p>
          <a:p>
            <a:pPr marL="342900" indent="-342900">
              <a:buFont typeface="Arial" panose="020B0604020202020204" pitchFamily="34" charset="0"/>
              <a:buChar char="•"/>
            </a:pPr>
            <a:r>
              <a:rPr lang="en-US" dirty="0"/>
              <a:t>LITERATURE SURVEY</a:t>
            </a:r>
          </a:p>
          <a:p>
            <a:pPr marL="342900" indent="-342900">
              <a:buFont typeface="Arial" panose="020B0604020202020204" pitchFamily="34" charset="0"/>
              <a:buChar char="•"/>
            </a:pPr>
            <a:r>
              <a:rPr lang="en-US" dirty="0"/>
              <a:t>IMPLEMENTATION OF CODE</a:t>
            </a:r>
          </a:p>
          <a:p>
            <a:pPr marL="342900" indent="-342900">
              <a:buFont typeface="Arial" panose="020B0604020202020204" pitchFamily="34" charset="0"/>
              <a:buChar char="•"/>
            </a:pPr>
            <a:r>
              <a:rPr lang="en-US" dirty="0"/>
              <a:t>RESULTS</a:t>
            </a:r>
          </a:p>
          <a:p>
            <a:pPr marL="342900" indent="-342900">
              <a:buFont typeface="Arial" panose="020B0604020202020204" pitchFamily="34" charset="0"/>
              <a:buChar char="•"/>
            </a:pPr>
            <a:r>
              <a:rPr lang="en-US"/>
              <a:t>SUMMARY</a:t>
            </a:r>
            <a:endParaRPr lang="en-IN" dirty="0"/>
          </a:p>
        </p:txBody>
      </p:sp>
      <p:sp>
        <p:nvSpPr>
          <p:cNvPr id="7" name="Slide Number Placeholder 6">
            <a:extLst>
              <a:ext uri="{FF2B5EF4-FFF2-40B4-BE49-F238E27FC236}">
                <a16:creationId xmlns:a16="http://schemas.microsoft.com/office/drawing/2014/main" id="{3EFFF740-1909-0709-5315-7277137CB7AE}"/>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52667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7" name="Straight Connector 205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59" name="Rectangle 205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44236" y="-258616"/>
            <a:ext cx="6155988" cy="1182927"/>
          </a:xfrm>
        </p:spPr>
        <p:txBody>
          <a:bodyPr vert="horz" lIns="91440" tIns="45720" rIns="91440" bIns="45720" rtlCol="0" anchor="b">
            <a:normAutofit/>
          </a:bodyPr>
          <a:lstStyle/>
          <a:p>
            <a:r>
              <a:rPr lang="en-US" sz="4400" kern="1200" dirty="0">
                <a:solidFill>
                  <a:schemeClr val="tx1"/>
                </a:solidFill>
                <a:latin typeface="+mj-lt"/>
                <a:ea typeface="+mj-ea"/>
                <a:cs typeface="+mj-cs"/>
              </a:rPr>
              <a:t>INTRODUCTION</a:t>
            </a:r>
          </a:p>
        </p:txBody>
      </p:sp>
      <p:cxnSp>
        <p:nvCxnSpPr>
          <p:cNvPr id="2061" name="Straight Connector 206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800" b="0" i="0" dirty="0">
                <a:effectLst/>
              </a:rPr>
              <a:t>Encryption is the process by which a readable message is converted to an unreadable form to prevent unauthorized parties from reading it.</a:t>
            </a:r>
          </a:p>
          <a:p>
            <a:pPr indent="-228600">
              <a:lnSpc>
                <a:spcPct val="90000"/>
              </a:lnSpc>
              <a:buFont typeface="Arial" panose="020B0604020202020204" pitchFamily="34" charset="0"/>
              <a:buChar char="•"/>
            </a:pPr>
            <a:r>
              <a:rPr lang="en-US" sz="1800" b="0" i="0" dirty="0">
                <a:effectLst/>
              </a:rPr>
              <a:t>Decryption is the process of converting an encrypted message back to its original (readable) format. </a:t>
            </a:r>
            <a:endParaRPr lang="en-US" sz="1800" dirty="0"/>
          </a:p>
        </p:txBody>
      </p:sp>
      <p:pic>
        <p:nvPicPr>
          <p:cNvPr id="2052" name="Picture 4" descr="What types of encryption are there? | ICO">
            <a:extLst>
              <a:ext uri="{FF2B5EF4-FFF2-40B4-BE49-F238E27FC236}">
                <a16:creationId xmlns:a16="http://schemas.microsoft.com/office/drawing/2014/main" id="{A010499C-D6D0-6AC4-2377-301C6B909A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653" y="2309112"/>
            <a:ext cx="3548404" cy="2891949"/>
          </a:xfrm>
          <a:prstGeom prst="rect">
            <a:avLst/>
          </a:prstGeom>
          <a:noFill/>
          <a:extLst>
            <a:ext uri="{909E8E84-426E-40DD-AFC4-6F175D3DCCD1}">
              <a14:hiddenFill xmlns:a14="http://schemas.microsoft.com/office/drawing/2010/main">
                <a:solidFill>
                  <a:srgbClr val="FFFFFF"/>
                </a:solidFill>
              </a14:hiddenFill>
            </a:ext>
          </a:extLst>
        </p:spPr>
      </p:pic>
      <p:sp>
        <p:nvSpPr>
          <p:cNvPr id="206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06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441B1C-5693-9A7D-A49D-47B639E23CBF}"/>
              </a:ext>
            </a:extLst>
          </p:cNvPr>
          <p:cNvSpPr>
            <a:spLocks noGrp="1"/>
          </p:cNvSpPr>
          <p:nvPr>
            <p:ph type="title"/>
          </p:nvPr>
        </p:nvSpPr>
        <p:spPr>
          <a:xfrm>
            <a:off x="407508" y="-382943"/>
            <a:ext cx="6926164" cy="1179576"/>
          </a:xfrm>
        </p:spPr>
        <p:txBody>
          <a:bodyPr>
            <a:normAutofit/>
          </a:bodyPr>
          <a:lstStyle/>
          <a:p>
            <a:r>
              <a:rPr lang="en-US" sz="4400" dirty="0"/>
              <a:t>PROPOSED SYSTEM</a:t>
            </a:r>
            <a:endParaRPr lang="en-IN" sz="4400" dirty="0"/>
          </a:p>
        </p:txBody>
      </p:sp>
      <p:sp>
        <p:nvSpPr>
          <p:cNvPr id="7" name="Slide Number Placeholder 6">
            <a:extLst>
              <a:ext uri="{FF2B5EF4-FFF2-40B4-BE49-F238E27FC236}">
                <a16:creationId xmlns:a16="http://schemas.microsoft.com/office/drawing/2014/main" id="{5F5FE40F-DAAD-FC31-33D9-6C0526499A8B}"/>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2" name="TextBox 1">
            <a:extLst>
              <a:ext uri="{FF2B5EF4-FFF2-40B4-BE49-F238E27FC236}">
                <a16:creationId xmlns:a16="http://schemas.microsoft.com/office/drawing/2014/main" id="{4ECD221C-0689-70AD-56DB-06650004D377}"/>
              </a:ext>
            </a:extLst>
          </p:cNvPr>
          <p:cNvSpPr txBox="1"/>
          <p:nvPr/>
        </p:nvSpPr>
        <p:spPr>
          <a:xfrm>
            <a:off x="1209963" y="1514763"/>
            <a:ext cx="5791200" cy="3970318"/>
          </a:xfrm>
          <a:prstGeom prst="rect">
            <a:avLst/>
          </a:prstGeom>
          <a:noFill/>
        </p:spPr>
        <p:txBody>
          <a:bodyPr wrap="square" rtlCol="0">
            <a:spAutoFit/>
          </a:bodyPr>
          <a:lstStyle/>
          <a:p>
            <a:r>
              <a:rPr lang="en-US" dirty="0"/>
              <a:t>HARDWARE REQUIREMENTS</a:t>
            </a:r>
          </a:p>
          <a:p>
            <a:endParaRPr lang="en-US" dirty="0"/>
          </a:p>
          <a:p>
            <a:endParaRPr lang="en-US" dirty="0"/>
          </a:p>
          <a:p>
            <a:pPr marL="285750" indent="-285750">
              <a:buFont typeface="Arial" panose="020B0604020202020204" pitchFamily="34" charset="0"/>
              <a:buChar char="•"/>
            </a:pPr>
            <a:r>
              <a:rPr lang="en-US" dirty="0"/>
              <a:t>PROCESSOR – Core i5</a:t>
            </a:r>
          </a:p>
          <a:p>
            <a:pPr marL="285750" indent="-285750">
              <a:buFont typeface="Arial" panose="020B0604020202020204" pitchFamily="34" charset="0"/>
              <a:buChar char="•"/>
            </a:pPr>
            <a:r>
              <a:rPr lang="en-US" dirty="0"/>
              <a:t>RAM MEMORY – 4GB</a:t>
            </a:r>
          </a:p>
          <a:p>
            <a:pPr marL="285750" indent="-285750">
              <a:buFont typeface="Arial" panose="020B0604020202020204" pitchFamily="34" charset="0"/>
              <a:buChar char="•"/>
            </a:pPr>
            <a:r>
              <a:rPr lang="en-US" dirty="0"/>
              <a:t>LAPTOP OR DESKTOP</a:t>
            </a:r>
          </a:p>
          <a:p>
            <a:endParaRPr lang="en-US" dirty="0"/>
          </a:p>
          <a:p>
            <a:endParaRPr lang="en-US" dirty="0"/>
          </a:p>
          <a:p>
            <a:r>
              <a:rPr lang="en-US" dirty="0"/>
              <a:t>SOFTWARE REQUIREMENTS</a:t>
            </a:r>
          </a:p>
          <a:p>
            <a:endParaRPr lang="en-US" dirty="0"/>
          </a:p>
          <a:p>
            <a:pPr marL="285750" indent="-285750">
              <a:buFont typeface="Arial" panose="020B0604020202020204" pitchFamily="34" charset="0"/>
              <a:buChar char="•"/>
            </a:pPr>
            <a:r>
              <a:rPr lang="en-US" dirty="0"/>
              <a:t>Windows 7 or higher</a:t>
            </a:r>
          </a:p>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Eclipse IDE</a:t>
            </a:r>
          </a:p>
          <a:p>
            <a:endParaRPr lang="en-US" dirty="0"/>
          </a:p>
        </p:txBody>
      </p:sp>
    </p:spTree>
    <p:extLst>
      <p:ext uri="{BB962C8B-B14F-4D97-AF65-F5344CB8AC3E}">
        <p14:creationId xmlns:p14="http://schemas.microsoft.com/office/powerpoint/2010/main" val="113824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1A50C-10C3-E5CB-CC30-40AB9DDF70C0}"/>
              </a:ext>
            </a:extLst>
          </p:cNvPr>
          <p:cNvSpPr>
            <a:spLocks noGrp="1"/>
          </p:cNvSpPr>
          <p:nvPr>
            <p:ph type="title"/>
          </p:nvPr>
        </p:nvSpPr>
        <p:spPr>
          <a:xfrm>
            <a:off x="638418" y="-244397"/>
            <a:ext cx="7591183" cy="1179576"/>
          </a:xfrm>
        </p:spPr>
        <p:txBody>
          <a:bodyPr>
            <a:normAutofit/>
          </a:bodyPr>
          <a:lstStyle/>
          <a:p>
            <a:r>
              <a:rPr lang="en-US" sz="4400" dirty="0"/>
              <a:t>LITERATURE SURVEY</a:t>
            </a:r>
            <a:endParaRPr lang="en-IN" sz="4400" dirty="0"/>
          </a:p>
        </p:txBody>
      </p:sp>
      <p:sp>
        <p:nvSpPr>
          <p:cNvPr id="7" name="Slide Number Placeholder 6">
            <a:extLst>
              <a:ext uri="{FF2B5EF4-FFF2-40B4-BE49-F238E27FC236}">
                <a16:creationId xmlns:a16="http://schemas.microsoft.com/office/drawing/2014/main" id="{651C2713-78D6-E2FE-376D-04976C141331}"/>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
        <p:nvSpPr>
          <p:cNvPr id="8" name="TextBox 7">
            <a:extLst>
              <a:ext uri="{FF2B5EF4-FFF2-40B4-BE49-F238E27FC236}">
                <a16:creationId xmlns:a16="http://schemas.microsoft.com/office/drawing/2014/main" id="{FC83F1E7-B81A-3FEC-6520-3C886294D9C7}"/>
              </a:ext>
            </a:extLst>
          </p:cNvPr>
          <p:cNvSpPr txBox="1"/>
          <p:nvPr/>
        </p:nvSpPr>
        <p:spPr>
          <a:xfrm>
            <a:off x="803565" y="1304639"/>
            <a:ext cx="6474690"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inter-regular"/>
              </a:rPr>
              <a:t>The concept of how to achieve privacy has not been changed for thousands of years: the message cannot be encrypted. The message must be rendered as opaque to all the unauthorized parties. A good encryption/decryption technique is used to achieve privacy to some extent. This technique ensures that the eavesdropper cannot understand the contents of the message.</a:t>
            </a:r>
          </a:p>
          <a:p>
            <a:pPr marL="285750" indent="-285750">
              <a:buFont typeface="Arial" panose="020B0604020202020204" pitchFamily="34" charset="0"/>
              <a:buChar char="•"/>
            </a:pPr>
            <a:endParaRPr lang="en-US" dirty="0">
              <a:solidFill>
                <a:srgbClr val="333333"/>
              </a:solidFill>
              <a:latin typeface="inter-regular"/>
            </a:endParaRPr>
          </a:p>
          <a:p>
            <a:pPr marL="285750" indent="-285750">
              <a:buFont typeface="Arial" panose="020B0604020202020204" pitchFamily="34" charset="0"/>
              <a:buChar char="•"/>
            </a:pPr>
            <a:r>
              <a:rPr lang="en-US" dirty="0">
                <a:solidFill>
                  <a:srgbClr val="333333"/>
                </a:solidFill>
                <a:latin typeface="inter-regular"/>
              </a:rPr>
              <a:t>The data which is to be encrypted at the sender site is known as plaintext, and the encrypted data is known as ciphertext. The data is decrypted at the receiver site.</a:t>
            </a:r>
          </a:p>
          <a:p>
            <a:pPr marL="285750" indent="-285750">
              <a:buFont typeface="Arial" panose="020B0604020202020204" pitchFamily="34" charset="0"/>
              <a:buChar char="•"/>
            </a:pPr>
            <a:endParaRPr lang="en-US" b="0" i="0" dirty="0">
              <a:solidFill>
                <a:srgbClr val="21242C"/>
              </a:solidFill>
              <a:effectLst/>
              <a:latin typeface="Lato" panose="020F0502020204030203" pitchFamily="34" charset="0"/>
            </a:endParaRPr>
          </a:p>
          <a:p>
            <a:pPr marL="285750" indent="-285750">
              <a:buFont typeface="Arial" panose="020B0604020202020204" pitchFamily="34" charset="0"/>
              <a:buChar char="•"/>
            </a:pPr>
            <a:endParaRPr lang="en-US" b="0" i="0" dirty="0">
              <a:solidFill>
                <a:srgbClr val="21242C"/>
              </a:solidFill>
              <a:effectLst/>
              <a:latin typeface="Lato" panose="020F0502020204030203" pitchFamily="34" charset="0"/>
            </a:endParaRPr>
          </a:p>
          <a:p>
            <a:pPr marL="285750" indent="-285750">
              <a:buFont typeface="Arial" panose="020B0604020202020204" pitchFamily="34" charset="0"/>
              <a:buChar char="•"/>
            </a:pPr>
            <a:endParaRPr lang="en-IN" dirty="0"/>
          </a:p>
        </p:txBody>
      </p:sp>
      <p:pic>
        <p:nvPicPr>
          <p:cNvPr id="3074" name="Picture 2" descr="Computer Network Privacy">
            <a:extLst>
              <a:ext uri="{FF2B5EF4-FFF2-40B4-BE49-F238E27FC236}">
                <a16:creationId xmlns:a16="http://schemas.microsoft.com/office/drawing/2014/main" id="{23A50347-6E04-2694-8F62-BA181F46E9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0" r="2559"/>
          <a:stretch/>
        </p:blipFill>
        <p:spPr bwMode="auto">
          <a:xfrm>
            <a:off x="7527636" y="1930399"/>
            <a:ext cx="4294910" cy="1583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8671AD-AE6A-E041-0710-6AD925219317}"/>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4098" name="Picture 2" descr="What is Encryption? Why it's Important? A Brief Overview">
            <a:extLst>
              <a:ext uri="{FF2B5EF4-FFF2-40B4-BE49-F238E27FC236}">
                <a16:creationId xmlns:a16="http://schemas.microsoft.com/office/drawing/2014/main" id="{889CAD7E-28FC-26DB-DD6E-E4CED59D4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845" y="2007899"/>
            <a:ext cx="9067800" cy="3267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0F2D031-112A-7367-55E1-24B0B47E54F0}"/>
              </a:ext>
            </a:extLst>
          </p:cNvPr>
          <p:cNvSpPr txBox="1"/>
          <p:nvPr/>
        </p:nvSpPr>
        <p:spPr>
          <a:xfrm>
            <a:off x="110837" y="101601"/>
            <a:ext cx="8339142" cy="769441"/>
          </a:xfrm>
          <a:prstGeom prst="rect">
            <a:avLst/>
          </a:prstGeom>
          <a:noFill/>
        </p:spPr>
        <p:txBody>
          <a:bodyPr wrap="none" rtlCol="0">
            <a:spAutoFit/>
          </a:bodyPr>
          <a:lstStyle/>
          <a:p>
            <a:r>
              <a:rPr lang="en-US" sz="4400" dirty="0">
                <a:latin typeface="+mj-lt"/>
                <a:cs typeface="Arial" panose="020B0604020202020204" pitchFamily="34" charset="0"/>
              </a:rPr>
              <a:t>PICTORIAL REPRESENTATION</a:t>
            </a:r>
            <a:endParaRPr lang="en-IN" sz="4400" dirty="0">
              <a:latin typeface="+mj-lt"/>
              <a:cs typeface="Arial" panose="020B0604020202020204" pitchFamily="34" charset="0"/>
            </a:endParaRPr>
          </a:p>
        </p:txBody>
      </p:sp>
    </p:spTree>
    <p:extLst>
      <p:ext uri="{BB962C8B-B14F-4D97-AF65-F5344CB8AC3E}">
        <p14:creationId xmlns:p14="http://schemas.microsoft.com/office/powerpoint/2010/main" val="291951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A63B2C-242C-8F92-8B1C-3D7B1DC9D075}"/>
              </a:ext>
            </a:extLst>
          </p:cNvPr>
          <p:cNvSpPr>
            <a:spLocks noGrp="1"/>
          </p:cNvSpPr>
          <p:nvPr>
            <p:ph type="title"/>
          </p:nvPr>
        </p:nvSpPr>
        <p:spPr>
          <a:xfrm>
            <a:off x="472164" y="-244392"/>
            <a:ext cx="6190488" cy="1179576"/>
          </a:xfrm>
        </p:spPr>
        <p:txBody>
          <a:bodyPr>
            <a:normAutofit/>
          </a:bodyPr>
          <a:lstStyle/>
          <a:p>
            <a:r>
              <a:rPr lang="en-US" sz="4400" dirty="0"/>
              <a:t>FLOWCHART</a:t>
            </a:r>
            <a:endParaRPr lang="en-IN" sz="4400" dirty="0"/>
          </a:p>
        </p:txBody>
      </p:sp>
      <p:sp>
        <p:nvSpPr>
          <p:cNvPr id="7" name="Slide Number Placeholder 6">
            <a:extLst>
              <a:ext uri="{FF2B5EF4-FFF2-40B4-BE49-F238E27FC236}">
                <a16:creationId xmlns:a16="http://schemas.microsoft.com/office/drawing/2014/main" id="{25F9CCA8-330D-8C6F-A789-8B400B18F677}"/>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4098" name="Picture 2" descr="Flowchart of RSA encryption and decryption operations | Download Scientific  Diagram">
            <a:extLst>
              <a:ext uri="{FF2B5EF4-FFF2-40B4-BE49-F238E27FC236}">
                <a16:creationId xmlns:a16="http://schemas.microsoft.com/office/drawing/2014/main" id="{30B7EAB0-7684-E1FB-CB4D-223132EC5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92" y="1362940"/>
            <a:ext cx="809625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69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SOURCE </a:t>
            </a:r>
            <a:r>
              <a:rPr lang="en-US" b="1" cap="all" spc="400" dirty="0">
                <a:solidFill>
                  <a:schemeClr val="bg1"/>
                </a:solidFill>
                <a:latin typeface="+mn-lt"/>
              </a:rPr>
              <a:t>CODE</a:t>
            </a:r>
            <a:endParaRPr lang="en-US" dirty="0"/>
          </a:p>
        </p:txBody>
      </p:sp>
    </p:spTree>
    <p:extLst>
      <p:ext uri="{BB962C8B-B14F-4D97-AF65-F5344CB8AC3E}">
        <p14:creationId xmlns:p14="http://schemas.microsoft.com/office/powerpoint/2010/main" val="222788251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{B9384B8E-D298-4BF0-A574-5F3365257FDF}tf89338750_win32</Template>
  <TotalTime>113</TotalTime>
  <Words>1535</Words>
  <Application>Microsoft Office PowerPoint</Application>
  <PresentationFormat>Widescreen</PresentationFormat>
  <Paragraphs>173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inter-regular</vt:lpstr>
      <vt:lpstr>Lato</vt:lpstr>
      <vt:lpstr>Univers</vt:lpstr>
      <vt:lpstr>GradientUnivers</vt:lpstr>
      <vt:lpstr>Message encryption and decryption</vt:lpstr>
      <vt:lpstr>Team members</vt:lpstr>
      <vt:lpstr>INDEX</vt:lpstr>
      <vt:lpstr>INTRODUCTION</vt:lpstr>
      <vt:lpstr>PROPOSED SYSTEM</vt:lpstr>
      <vt:lpstr>LITERATURE SURVEY</vt:lpstr>
      <vt:lpstr>PowerPoint Presentation</vt:lpstr>
      <vt:lpstr>FLOWCHART</vt:lpstr>
      <vt:lpstr>SOURCE CODE</vt:lpstr>
      <vt:lpstr>PowerPoint Presentation</vt:lpstr>
      <vt:lpstr>PowerPoint Presentation</vt:lpstr>
      <vt:lpstr>PowerPoint Presentation</vt:lpstr>
      <vt:lpstr> lblMsg = Label(f1, font = ('arial', 16, 'bold’), text = "MESSAGE", bd = 16, anchor = "w")  lblMsg.grid(row = 1, column = 0)  txtMsg = Entry(f1, font = ('arial', 16, 'bold'), textvariable = Msg, bd = 10, insertwidth = 4, bg = "powder blue", justify = 'right') txtMsg.grid(row = 1, column = 1)  lblkey = Label(f1, font = ('arial', 16, 'bold'),text = "KEY", bd = 16, anchor = "w") lblkey.grid(row = 2, column = 0)  txtkey = Entry(f1, font = ('arial', 16, 'bold'),textvariable = key, bd = 10, insertwidth = 4,bg = "powder blue", justify = 'right') txtkey.grid(row = 2, column = 1)  lblmode = Label(f1, font = ('arial', 16, 'bold'),text = "MODE(e for encrypt, d for decrypt)",bd = 16, anchor = "w“) lblmode.grid(row = 3, column = 0)  txtmode = Entry(f1, font = ('arial', 16, 'bold'), textvariable = mode, bd = 10, insertwidth = 4, bg = "powder blue", justify = 'right')      txtmode.grid(row = 3, column = 1)  lblService = Label(f1, font = ('arial', 16, 'bold'), text = "The Result-", bd = 16, anchor = "w")     lblService.grid(row = 2, column = 2)  txtService = Entry(f1, font = ('arial', 16, 'bold'), textvariable = Result, bd = 10, insertwidth = 4, bg = "powder blue", justify = 'right')        txtService.grid(row = 2, column = 3)</vt:lpstr>
      <vt:lpstr>Function to encode</vt:lpstr>
      <vt:lpstr>Function to decode</vt:lpstr>
      <vt:lpstr>Buttons</vt:lpstr>
      <vt:lpstr>Final snapshot</vt:lpstr>
      <vt:lpstr>FIRST INTERFACE</vt:lpstr>
      <vt:lpstr>ENCODING</vt:lpstr>
      <vt:lpstr>DECODING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encryption and decryption</dc:title>
  <dc:creator>ASIF ZEA</dc:creator>
  <cp:lastModifiedBy>Asif Zea</cp:lastModifiedBy>
  <cp:revision>10</cp:revision>
  <dcterms:created xsi:type="dcterms:W3CDTF">2023-02-24T15:35:54Z</dcterms:created>
  <dcterms:modified xsi:type="dcterms:W3CDTF">2023-04-11T11:08:22Z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