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7th </a:t>
            </a:r>
            <a:r>
              <a:rPr spc="-10" dirty="0"/>
              <a:t>July</a:t>
            </a:r>
            <a:r>
              <a:rPr spc="-55" dirty="0"/>
              <a:t> </a:t>
            </a:r>
            <a:r>
              <a:rPr spc="-5"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Swakkhar</a:t>
            </a:r>
            <a:r>
              <a:rPr spc="-30" dirty="0"/>
              <a:t> </a:t>
            </a:r>
            <a:r>
              <a:rPr spc="-5" dirty="0"/>
              <a:t>Shatabda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6D6E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7th </a:t>
            </a:r>
            <a:r>
              <a:rPr spc="-10" dirty="0"/>
              <a:t>July</a:t>
            </a:r>
            <a:r>
              <a:rPr spc="-55" dirty="0"/>
              <a:t> </a:t>
            </a:r>
            <a:r>
              <a:rPr spc="-5"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Swakkhar</a:t>
            </a:r>
            <a:r>
              <a:rPr spc="-30" dirty="0"/>
              <a:t> </a:t>
            </a:r>
            <a:r>
              <a:rPr spc="-5" dirty="0"/>
              <a:t>Shatabda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6D6E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7th </a:t>
            </a:r>
            <a:r>
              <a:rPr spc="-10" dirty="0"/>
              <a:t>July</a:t>
            </a:r>
            <a:r>
              <a:rPr spc="-55" dirty="0"/>
              <a:t> </a:t>
            </a:r>
            <a:r>
              <a:rPr spc="-5"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Swakkhar</a:t>
            </a:r>
            <a:r>
              <a:rPr spc="-30" dirty="0"/>
              <a:t> </a:t>
            </a:r>
            <a:r>
              <a:rPr spc="-5" dirty="0"/>
              <a:t>Shatabda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6D6E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7th </a:t>
            </a:r>
            <a:r>
              <a:rPr spc="-10" dirty="0"/>
              <a:t>July</a:t>
            </a:r>
            <a:r>
              <a:rPr spc="-55" dirty="0"/>
              <a:t> </a:t>
            </a:r>
            <a:r>
              <a:rPr spc="-5" dirty="0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Swakkhar</a:t>
            </a:r>
            <a:r>
              <a:rPr spc="-30" dirty="0"/>
              <a:t> </a:t>
            </a:r>
            <a:r>
              <a:rPr spc="-5" dirty="0"/>
              <a:t>Shatabda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7th </a:t>
            </a:r>
            <a:r>
              <a:rPr spc="-10" dirty="0"/>
              <a:t>July</a:t>
            </a:r>
            <a:r>
              <a:rPr spc="-55" dirty="0"/>
              <a:t> </a:t>
            </a:r>
            <a:r>
              <a:rPr spc="-5" dirty="0"/>
              <a:t>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Swakkhar</a:t>
            </a:r>
            <a:r>
              <a:rPr spc="-30" dirty="0"/>
              <a:t> </a:t>
            </a:r>
            <a:r>
              <a:rPr spc="-5" dirty="0"/>
              <a:t>Shatabda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17" y="108224"/>
            <a:ext cx="315722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6D6E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77677" y="3331556"/>
            <a:ext cx="499745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7th </a:t>
            </a:r>
            <a:r>
              <a:rPr spc="-10" dirty="0"/>
              <a:t>July</a:t>
            </a:r>
            <a:r>
              <a:rPr spc="-55" dirty="0"/>
              <a:t> </a:t>
            </a:r>
            <a:r>
              <a:rPr spc="-5"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7932" y="3331556"/>
            <a:ext cx="74295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Swakkhar</a:t>
            </a:r>
            <a:r>
              <a:rPr spc="-30" dirty="0"/>
              <a:t> </a:t>
            </a:r>
            <a:r>
              <a:rPr spc="-5" dirty="0"/>
              <a:t>Shatabda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9305" y="3331556"/>
            <a:ext cx="2832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990" y="2227460"/>
            <a:ext cx="3799459" cy="10618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solidFill>
                  <a:srgbClr val="6D6E71"/>
                </a:solidFill>
                <a:latin typeface="Arial"/>
                <a:cs typeface="Arial"/>
              </a:rPr>
              <a:t>Assessment</a:t>
            </a:r>
            <a:endParaRPr sz="1700" dirty="0">
              <a:latin typeface="Arial"/>
              <a:cs typeface="Arial"/>
            </a:endParaRPr>
          </a:p>
          <a:p>
            <a:pPr marL="20320">
              <a:lnSpc>
                <a:spcPts val="1415"/>
              </a:lnSpc>
              <a:spcBef>
                <a:spcPts val="40"/>
              </a:spcBef>
            </a:pPr>
            <a:r>
              <a:rPr sz="1200" spc="-5" dirty="0">
                <a:solidFill>
                  <a:srgbClr val="6D6E71"/>
                </a:solidFill>
                <a:latin typeface="Bookman Uralic"/>
                <a:cs typeface="Bookman Uralic"/>
              </a:rPr>
              <a:t>CSE 4000A &amp; CSE</a:t>
            </a:r>
            <a:r>
              <a:rPr sz="1200" spc="-70" dirty="0">
                <a:solidFill>
                  <a:srgbClr val="6D6E71"/>
                </a:solidFill>
                <a:latin typeface="Bookman Uralic"/>
                <a:cs typeface="Bookman Uralic"/>
              </a:rPr>
              <a:t> </a:t>
            </a:r>
            <a:r>
              <a:rPr sz="1200" spc="-5" dirty="0">
                <a:solidFill>
                  <a:srgbClr val="6D6E71"/>
                </a:solidFill>
                <a:latin typeface="Bookman Uralic"/>
                <a:cs typeface="Bookman Uralic"/>
              </a:rPr>
              <a:t>4000B</a:t>
            </a:r>
            <a:endParaRPr sz="1200" dirty="0">
              <a:latin typeface="Bookman Uralic"/>
              <a:cs typeface="Bookman Uralic"/>
            </a:endParaRPr>
          </a:p>
          <a:p>
            <a:pPr marL="20320">
              <a:lnSpc>
                <a:spcPts val="1415"/>
              </a:lnSpc>
            </a:pPr>
            <a:r>
              <a:rPr sz="1200" spc="-5" dirty="0">
                <a:solidFill>
                  <a:srgbClr val="6D6E71"/>
                </a:solidFill>
                <a:latin typeface="Bookman Uralic"/>
                <a:cs typeface="Bookman Uralic"/>
              </a:rPr>
              <a:t>Final </a:t>
            </a:r>
            <a:r>
              <a:rPr sz="1200" spc="-20" dirty="0">
                <a:solidFill>
                  <a:srgbClr val="6D6E71"/>
                </a:solidFill>
                <a:latin typeface="Bookman Uralic"/>
                <a:cs typeface="Bookman Uralic"/>
              </a:rPr>
              <a:t>Year </a:t>
            </a:r>
            <a:r>
              <a:rPr sz="1200" spc="-5" dirty="0">
                <a:solidFill>
                  <a:srgbClr val="6D6E71"/>
                </a:solidFill>
                <a:latin typeface="Bookman Uralic"/>
                <a:cs typeface="Bookman Uralic"/>
              </a:rPr>
              <a:t>Design</a:t>
            </a:r>
            <a:r>
              <a:rPr sz="1200" spc="-20" dirty="0">
                <a:solidFill>
                  <a:srgbClr val="6D6E71"/>
                </a:solidFill>
                <a:latin typeface="Bookman Uralic"/>
                <a:cs typeface="Bookman Uralic"/>
              </a:rPr>
              <a:t> </a:t>
            </a:r>
            <a:r>
              <a:rPr sz="1200" spc="-5" dirty="0" smtClean="0">
                <a:solidFill>
                  <a:srgbClr val="6D6E71"/>
                </a:solidFill>
                <a:latin typeface="Bookman Uralic"/>
                <a:cs typeface="Bookman Uralic"/>
              </a:rPr>
              <a:t>Project</a:t>
            </a:r>
            <a:endParaRPr lang="en-US" sz="1200" spc="-5" dirty="0" smtClean="0">
              <a:solidFill>
                <a:srgbClr val="6D6E71"/>
              </a:solidFill>
              <a:latin typeface="Bookman Uralic"/>
              <a:cs typeface="Bookman Uralic"/>
            </a:endParaRPr>
          </a:p>
          <a:p>
            <a:pPr marL="20320">
              <a:lnSpc>
                <a:spcPts val="1415"/>
              </a:lnSpc>
            </a:pPr>
            <a:endParaRPr sz="1200" spc="-5" dirty="0" smtClean="0">
              <a:solidFill>
                <a:srgbClr val="6D6E71"/>
              </a:solidFill>
              <a:latin typeface="Bookman Uralic"/>
              <a:cs typeface="Bookman Uralic"/>
            </a:endParaRPr>
          </a:p>
          <a:p>
            <a:pPr marL="20320">
              <a:lnSpc>
                <a:spcPct val="100000"/>
              </a:lnSpc>
              <a:spcBef>
                <a:spcPts val="1170"/>
              </a:spcBef>
            </a:pPr>
            <a:r>
              <a:rPr lang="en-US" sz="600" b="1" spc="-5" dirty="0" smtClean="0">
                <a:latin typeface="Arial"/>
                <a:cs typeface="Arial"/>
              </a:rPr>
              <a:t>                                           </a:t>
            </a:r>
            <a:r>
              <a:rPr lang="en-US" sz="600" b="1" spc="-5" dirty="0" smtClean="0">
                <a:solidFill>
                  <a:srgbClr val="990000"/>
                </a:solidFill>
                <a:latin typeface="Arial"/>
                <a:cs typeface="Arial"/>
              </a:rPr>
              <a:t>Credit: Modified slides based on the slides prepared by Prof. </a:t>
            </a:r>
            <a:r>
              <a:rPr sz="600" b="1" spc="-5" dirty="0" err="1" smtClean="0">
                <a:solidFill>
                  <a:srgbClr val="990000"/>
                </a:solidFill>
                <a:latin typeface="Arial"/>
                <a:cs typeface="Arial"/>
              </a:rPr>
              <a:t>Swakkhar</a:t>
            </a:r>
            <a:r>
              <a:rPr sz="600" b="1" spc="-10" dirty="0" smtClean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600" b="1" spc="-5" dirty="0" err="1" smtClean="0">
                <a:solidFill>
                  <a:srgbClr val="990000"/>
                </a:solidFill>
                <a:latin typeface="Arial"/>
                <a:cs typeface="Arial"/>
              </a:rPr>
              <a:t>Shatabda</a:t>
            </a:r>
            <a:endParaRPr sz="600" dirty="0">
              <a:solidFill>
                <a:srgbClr val="99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226" y="0"/>
            <a:ext cx="4330974" cy="1548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774" y="1686864"/>
            <a:ext cx="1470025" cy="28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30022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Outline of the </a:t>
            </a:r>
            <a:r>
              <a:rPr spc="5" dirty="0"/>
              <a:t>Project</a:t>
            </a:r>
            <a:r>
              <a:rPr spc="-90" dirty="0"/>
              <a:t> </a:t>
            </a:r>
            <a:r>
              <a:rPr spc="15" dirty="0"/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392811" y="6881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2811" y="8779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186" y="10613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186" y="12131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186" y="13650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811" y="15485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186" y="173193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186" y="18711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3274" y="20355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274" y="21747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6186" y="235191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811" y="25354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186" y="28706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186" y="302249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186" y="31743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7270" y="585836"/>
            <a:ext cx="1743710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299720">
              <a:lnSpc>
                <a:spcPct val="1131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Title of </a:t>
            </a:r>
            <a:r>
              <a:rPr sz="1100" spc="-10" dirty="0">
                <a:latin typeface="Arial"/>
                <a:cs typeface="Arial"/>
              </a:rPr>
              <a:t>the, Abstract  </a:t>
            </a:r>
            <a:r>
              <a:rPr sz="1100" spc="-5" dirty="0">
                <a:latin typeface="Arial"/>
                <a:cs typeface="Arial"/>
              </a:rPr>
              <a:t>Chapter 1: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  <a:p>
            <a:pPr marL="294005" marR="3606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Problem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Statement  Motivation / Scope  Goals /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Objectives</a:t>
            </a:r>
            <a:endParaRPr sz="10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85"/>
              </a:spcBef>
            </a:pPr>
            <a:r>
              <a:rPr sz="1100" spc="-5" dirty="0">
                <a:latin typeface="Arial"/>
                <a:cs typeface="Arial"/>
              </a:rPr>
              <a:t>Chapter 2: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Background</a:t>
            </a:r>
            <a:endParaRPr sz="1100">
              <a:latin typeface="Arial"/>
              <a:cs typeface="Arial"/>
            </a:endParaRPr>
          </a:p>
          <a:p>
            <a:pPr marL="294005">
              <a:lnSpc>
                <a:spcPts val="115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Preliminaries</a:t>
            </a:r>
            <a:endParaRPr sz="1000">
              <a:latin typeface="Arial"/>
              <a:cs typeface="Arial"/>
            </a:endParaRPr>
          </a:p>
          <a:p>
            <a:pPr marL="294005">
              <a:lnSpc>
                <a:spcPts val="1150"/>
              </a:lnSpc>
            </a:pPr>
            <a:r>
              <a:rPr sz="1000" spc="-15" dirty="0">
                <a:latin typeface="Arial"/>
                <a:cs typeface="Arial"/>
              </a:rPr>
              <a:t>Review </a:t>
            </a:r>
            <a:r>
              <a:rPr sz="1000" spc="-5" dirty="0">
                <a:latin typeface="Arial"/>
                <a:cs typeface="Arial"/>
              </a:rPr>
              <a:t>of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literature</a:t>
            </a:r>
            <a:endParaRPr sz="1000">
              <a:latin typeface="Arial"/>
              <a:cs typeface="Arial"/>
            </a:endParaRPr>
          </a:p>
          <a:p>
            <a:pPr marL="570865" marR="170815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Arial"/>
                <a:cs typeface="Arial"/>
              </a:rPr>
              <a:t>Similar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Applications  Research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Papers</a:t>
            </a:r>
            <a:endParaRPr sz="90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latin typeface="Arial"/>
                <a:cs typeface="Arial"/>
              </a:rPr>
              <a:t>Gap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 marL="12700" marR="467995" indent="4445">
              <a:lnSpc>
                <a:spcPts val="12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Chapter 3: </a:t>
            </a:r>
            <a:r>
              <a:rPr sz="1100" spc="-10" dirty="0">
                <a:latin typeface="Arial"/>
                <a:cs typeface="Arial"/>
              </a:rPr>
              <a:t>Problem  </a:t>
            </a:r>
            <a:r>
              <a:rPr sz="1100" spc="-5" dirty="0">
                <a:latin typeface="Arial"/>
                <a:cs typeface="Arial"/>
              </a:rPr>
              <a:t>Analysis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Design</a:t>
            </a:r>
            <a:endParaRPr sz="1100">
              <a:latin typeface="Arial"/>
              <a:cs typeface="Arial"/>
            </a:endParaRPr>
          </a:p>
          <a:p>
            <a:pPr marL="294005" marR="5080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latin typeface="Arial"/>
                <a:cs typeface="Arial"/>
              </a:rPr>
              <a:t>Requirement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Engineering  Detailed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Design</a:t>
            </a:r>
            <a:endParaRPr sz="1000">
              <a:latin typeface="Arial"/>
              <a:cs typeface="Arial"/>
            </a:endParaRPr>
          </a:p>
          <a:p>
            <a:pPr marL="294005">
              <a:lnSpc>
                <a:spcPts val="1190"/>
              </a:lnSpc>
            </a:pPr>
            <a:r>
              <a:rPr sz="1000" spc="-5" dirty="0">
                <a:latin typeface="Arial"/>
                <a:cs typeface="Arial"/>
              </a:rPr>
              <a:t>Plan and </a:t>
            </a:r>
            <a:r>
              <a:rPr sz="1000" spc="-35" dirty="0">
                <a:latin typeface="Arial"/>
                <a:cs typeface="Arial"/>
              </a:rPr>
              <a:t>Task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Allocation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50667" y="6881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0667" y="10500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34042" y="13852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34042" y="18407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4042" y="199257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4042" y="214440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4042" y="25999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79699" y="609357"/>
            <a:ext cx="1751964" cy="2517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2860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Chapter 4: </a:t>
            </a:r>
            <a:r>
              <a:rPr sz="1100" spc="-15" dirty="0">
                <a:latin typeface="Arial"/>
                <a:cs typeface="Arial"/>
              </a:rPr>
              <a:t>Development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Validation</a:t>
            </a:r>
            <a:endParaRPr sz="1100">
              <a:latin typeface="Arial"/>
              <a:cs typeface="Arial"/>
            </a:endParaRPr>
          </a:p>
          <a:p>
            <a:pPr marL="12700" marR="135255">
              <a:lnSpc>
                <a:spcPts val="1200"/>
              </a:lnSpc>
              <a:spcBef>
                <a:spcPts val="315"/>
              </a:spcBef>
            </a:pPr>
            <a:r>
              <a:rPr sz="1100" spc="-5" dirty="0">
                <a:latin typeface="Arial"/>
                <a:cs typeface="Arial"/>
              </a:rPr>
              <a:t>Chapter 5: Standards </a:t>
            </a:r>
            <a:r>
              <a:rPr sz="1100" spc="-10" dirty="0">
                <a:latin typeface="Arial"/>
                <a:cs typeface="Arial"/>
              </a:rPr>
              <a:t>and  Constraints</a:t>
            </a:r>
            <a:endParaRPr sz="1100">
              <a:latin typeface="Arial"/>
              <a:cs typeface="Arial"/>
            </a:endParaRPr>
          </a:p>
          <a:p>
            <a:pPr marL="289560" marR="525780">
              <a:lnSpc>
                <a:spcPct val="100000"/>
              </a:lnSpc>
              <a:spcBef>
                <a:spcPts val="150"/>
              </a:spcBef>
            </a:pPr>
            <a:r>
              <a:rPr sz="1000" spc="-5" dirty="0">
                <a:latin typeface="Arial"/>
                <a:cs typeface="Arial"/>
              </a:rPr>
              <a:t>Standards and  Compliance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  Specification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25"/>
              </a:spcBef>
            </a:pPr>
            <a:r>
              <a:rPr sz="1000" spc="-5" dirty="0">
                <a:latin typeface="Arial"/>
                <a:cs typeface="Arial"/>
              </a:rPr>
              <a:t>Impacts and Constraints  Budget and Cost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Analysis  </a:t>
            </a:r>
            <a:r>
              <a:rPr sz="1000" spc="-10" dirty="0">
                <a:latin typeface="Arial"/>
                <a:cs typeface="Arial"/>
              </a:rPr>
              <a:t>Compliance </a:t>
            </a:r>
            <a:r>
              <a:rPr sz="1000" spc="-5" dirty="0">
                <a:latin typeface="Arial"/>
                <a:cs typeface="Arial"/>
              </a:rPr>
              <a:t>with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  </a:t>
            </a:r>
            <a:r>
              <a:rPr sz="1000" spc="-5" dirty="0">
                <a:latin typeface="Arial"/>
                <a:cs typeface="Arial"/>
              </a:rPr>
              <a:t>Engineering  Requirements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40"/>
              </a:lnSpc>
            </a:pPr>
            <a:r>
              <a:rPr sz="1000" dirty="0">
                <a:latin typeface="Arial"/>
                <a:cs typeface="Arial"/>
              </a:rPr>
              <a:t>Learning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Experience</a:t>
            </a:r>
            <a:endParaRPr sz="1000">
              <a:latin typeface="Arial"/>
              <a:cs typeface="Arial"/>
            </a:endParaRPr>
          </a:p>
          <a:p>
            <a:pPr marL="12700" marR="351155">
              <a:lnSpc>
                <a:spcPct val="125299"/>
              </a:lnSpc>
              <a:spcBef>
                <a:spcPts val="20"/>
              </a:spcBef>
            </a:pPr>
            <a:r>
              <a:rPr sz="1100" spc="-5" dirty="0">
                <a:latin typeface="Arial"/>
                <a:cs typeface="Arial"/>
              </a:rPr>
              <a:t>Chapter 6: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Conclusion  </a:t>
            </a:r>
            <a:r>
              <a:rPr sz="1100" spc="-10" dirty="0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0667" y="28036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50667" y="30136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9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Course Activities - </a:t>
            </a:r>
            <a:r>
              <a:rPr spc="10" dirty="0"/>
              <a:t>CSE</a:t>
            </a:r>
            <a:r>
              <a:rPr spc="-10" dirty="0"/>
              <a:t> </a:t>
            </a:r>
            <a:r>
              <a:rPr spc="10" dirty="0"/>
              <a:t>4000A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4958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325" y="6792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325" y="8310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0348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50" y="12246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25" y="1408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25" y="155986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50" y="17433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325" y="19267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2325" y="20786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25" y="22304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7982" y="391947"/>
            <a:ext cx="3625850" cy="21551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Arial"/>
                <a:cs typeface="Arial"/>
              </a:rPr>
              <a:t>Continuous </a:t>
            </a:r>
            <a:r>
              <a:rPr sz="1100" spc="-5" dirty="0">
                <a:latin typeface="Arial"/>
                <a:cs typeface="Arial"/>
              </a:rPr>
              <a:t>Assessment </a:t>
            </a:r>
            <a:r>
              <a:rPr sz="1100" spc="-10" dirty="0">
                <a:latin typeface="Arial"/>
                <a:cs typeface="Arial"/>
              </a:rPr>
              <a:t>20%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(Teacher)</a:t>
            </a:r>
            <a:endParaRPr sz="1100">
              <a:latin typeface="Arial"/>
              <a:cs typeface="Arial"/>
            </a:endParaRPr>
          </a:p>
          <a:p>
            <a:pPr marL="289560" marR="255905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Arial"/>
                <a:cs typeface="Arial"/>
              </a:rPr>
              <a:t>Weekly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Tasks  </a:t>
            </a:r>
            <a:r>
              <a:rPr sz="1000" dirty="0">
                <a:latin typeface="Arial"/>
                <a:cs typeface="Arial"/>
              </a:rPr>
              <a:t>Journals</a:t>
            </a:r>
            <a:endParaRPr sz="1000">
              <a:latin typeface="Arial"/>
              <a:cs typeface="Arial"/>
            </a:endParaRPr>
          </a:p>
          <a:p>
            <a:pPr marL="12700" marR="2035810">
              <a:lnSpc>
                <a:spcPct val="113199"/>
              </a:lnSpc>
              <a:spcBef>
                <a:spcPts val="175"/>
              </a:spcBef>
            </a:pPr>
            <a:r>
              <a:rPr sz="1100" spc="-25" dirty="0">
                <a:latin typeface="Arial"/>
                <a:cs typeface="Arial"/>
              </a:rPr>
              <a:t>Teamwork </a:t>
            </a:r>
            <a:r>
              <a:rPr sz="1100" spc="-10" dirty="0">
                <a:latin typeface="Arial"/>
                <a:cs typeface="Arial"/>
              </a:rPr>
              <a:t>10%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(Teacher)  </a:t>
            </a:r>
            <a:r>
              <a:rPr sz="1100" spc="-5" dirty="0">
                <a:latin typeface="Arial"/>
                <a:cs typeface="Arial"/>
              </a:rPr>
              <a:t>Interim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Report</a:t>
            </a:r>
            <a:endParaRPr sz="1100">
              <a:latin typeface="Arial"/>
              <a:cs typeface="Arial"/>
            </a:endParaRPr>
          </a:p>
          <a:p>
            <a:pPr marR="2355850" algn="ctr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Mentor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20%</a:t>
            </a:r>
            <a:endParaRPr sz="1000">
              <a:latin typeface="Arial"/>
              <a:cs typeface="Arial"/>
            </a:endParaRPr>
          </a:p>
          <a:p>
            <a:pPr marR="2300605" algn="ctr">
              <a:lnSpc>
                <a:spcPts val="1200"/>
              </a:lnSpc>
            </a:pPr>
            <a:r>
              <a:rPr sz="1000" spc="-20" dirty="0">
                <a:latin typeface="Arial"/>
                <a:cs typeface="Arial"/>
              </a:rPr>
              <a:t>Teacher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20%</a:t>
            </a:r>
            <a:endParaRPr sz="1000">
              <a:latin typeface="Arial"/>
              <a:cs typeface="Arial"/>
            </a:endParaRPr>
          </a:p>
          <a:p>
            <a:pPr marR="2350135" algn="ctr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Interim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Presentation</a:t>
            </a:r>
            <a:endParaRPr sz="1100">
              <a:latin typeface="Arial"/>
              <a:cs typeface="Arial"/>
            </a:endParaRPr>
          </a:p>
          <a:p>
            <a:pPr marR="2355850" algn="ctr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Mentor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R="2300605" algn="ctr">
              <a:lnSpc>
                <a:spcPts val="1195"/>
              </a:lnSpc>
            </a:pPr>
            <a:r>
              <a:rPr sz="1000" spc="-20" dirty="0">
                <a:latin typeface="Arial"/>
                <a:cs typeface="Arial"/>
              </a:rPr>
              <a:t>Teacher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Q&amp;A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Arial"/>
                <a:cs typeface="Arial"/>
              </a:rPr>
              <a:t>All activities will </a:t>
            </a:r>
            <a:r>
              <a:rPr sz="1100" spc="-10" dirty="0">
                <a:latin typeface="Arial"/>
                <a:cs typeface="Arial"/>
              </a:rPr>
              <a:t>be measured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individual </a:t>
            </a:r>
            <a:r>
              <a:rPr sz="1100" spc="-10" dirty="0">
                <a:latin typeface="Arial"/>
                <a:cs typeface="Arial"/>
              </a:rPr>
              <a:t>and team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950" y="24341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10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17" y="108224"/>
            <a:ext cx="30511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5" dirty="0">
                <a:solidFill>
                  <a:srgbClr val="6D6E71"/>
                </a:solidFill>
                <a:latin typeface="Arial"/>
                <a:cs typeface="Arial"/>
              </a:rPr>
              <a:t>CO </a:t>
            </a:r>
            <a:r>
              <a:rPr sz="1700" b="1" spc="10" dirty="0">
                <a:solidFill>
                  <a:srgbClr val="6D6E71"/>
                </a:solidFill>
                <a:latin typeface="Arial"/>
                <a:cs typeface="Arial"/>
              </a:rPr>
              <a:t>Assessment </a:t>
            </a:r>
            <a:r>
              <a:rPr sz="1700" b="1" spc="5" dirty="0">
                <a:solidFill>
                  <a:srgbClr val="6D6E71"/>
                </a:solidFill>
                <a:latin typeface="Arial"/>
                <a:cs typeface="Arial"/>
              </a:rPr>
              <a:t>- </a:t>
            </a:r>
            <a:r>
              <a:rPr sz="1700" b="1" spc="10" dirty="0">
                <a:solidFill>
                  <a:srgbClr val="6D6E71"/>
                </a:solidFill>
                <a:latin typeface="Arial"/>
                <a:cs typeface="Arial"/>
              </a:rPr>
              <a:t>CSE</a:t>
            </a:r>
            <a:r>
              <a:rPr sz="1700" b="1" spc="-55" dirty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6D6E71"/>
                </a:solidFill>
                <a:latin typeface="Arial"/>
                <a:cs typeface="Arial"/>
              </a:rPr>
              <a:t>4000A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748" y="505015"/>
          <a:ext cx="4308474" cy="246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/>
                <a:gridCol w="943610"/>
                <a:gridCol w="871855"/>
                <a:gridCol w="497839"/>
                <a:gridCol w="943610"/>
              </a:tblGrid>
              <a:tr h="15689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Measurement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Part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Marks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Assessor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tabLst>
                          <a:tab pos="814705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CO1:Real	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life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Problem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Chapter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CO2: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Gap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Ana-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lysis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Chapter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552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CO3:</a:t>
                      </a:r>
                      <a:r>
                        <a:rPr sz="1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Require-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 marR="67945">
                        <a:lnSpc>
                          <a:spcPts val="1200"/>
                        </a:lnSpc>
                        <a:spcBef>
                          <a:spcPts val="35"/>
                        </a:spcBef>
                        <a:tabLst>
                          <a:tab pos="760095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ments	and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Standards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3.1,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552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CO4:</a:t>
                      </a:r>
                      <a:r>
                        <a:rPr sz="1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Compon-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 marR="6794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ents,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Plan and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Budget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3.2-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5.3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11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CO5:</a:t>
                      </a:r>
                      <a:r>
                        <a:rPr sz="10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Commu-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Presentation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Teacher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(15%)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Mentor(15%)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552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CO9: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Teamwork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Journal,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 marR="46990" indent="-635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Weekly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Activit-  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11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Course Activities - </a:t>
            </a:r>
            <a:r>
              <a:rPr spc="10" dirty="0"/>
              <a:t>CSE</a:t>
            </a:r>
            <a:r>
              <a:rPr spc="-10" dirty="0"/>
              <a:t> </a:t>
            </a:r>
            <a:r>
              <a:rPr spc="10" dirty="0"/>
              <a:t>4000B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4958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325" y="6792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325" y="8310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0348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50" y="12246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25" y="1408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25" y="155986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50" y="17433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325" y="19267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2325" y="207862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2325" y="22304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7982" y="391947"/>
            <a:ext cx="3625850" cy="21551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Arial"/>
                <a:cs typeface="Arial"/>
              </a:rPr>
              <a:t>Continuous </a:t>
            </a:r>
            <a:r>
              <a:rPr sz="1100" spc="-5" dirty="0">
                <a:latin typeface="Arial"/>
                <a:cs typeface="Arial"/>
              </a:rPr>
              <a:t>Assessment </a:t>
            </a:r>
            <a:r>
              <a:rPr sz="1100" spc="-10" dirty="0">
                <a:latin typeface="Arial"/>
                <a:cs typeface="Arial"/>
              </a:rPr>
              <a:t>20%</a:t>
            </a:r>
            <a:r>
              <a:rPr sz="1100" spc="-5" dirty="0">
                <a:latin typeface="Arial"/>
                <a:cs typeface="Arial"/>
              </a:rPr>
              <a:t> (Mentor)</a:t>
            </a:r>
            <a:endParaRPr sz="1100">
              <a:latin typeface="Arial"/>
              <a:cs typeface="Arial"/>
            </a:endParaRPr>
          </a:p>
          <a:p>
            <a:pPr marL="289560" marR="255905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Arial"/>
                <a:cs typeface="Arial"/>
              </a:rPr>
              <a:t>Weekly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Tasks  </a:t>
            </a:r>
            <a:r>
              <a:rPr sz="1000" dirty="0">
                <a:latin typeface="Arial"/>
                <a:cs typeface="Arial"/>
              </a:rPr>
              <a:t>Journals</a:t>
            </a:r>
            <a:endParaRPr sz="1000">
              <a:latin typeface="Arial"/>
              <a:cs typeface="Arial"/>
            </a:endParaRPr>
          </a:p>
          <a:p>
            <a:pPr marL="12700" marR="2096135">
              <a:lnSpc>
                <a:spcPct val="113199"/>
              </a:lnSpc>
              <a:spcBef>
                <a:spcPts val="175"/>
              </a:spcBef>
            </a:pPr>
            <a:r>
              <a:rPr sz="1100" spc="-25" dirty="0">
                <a:latin typeface="Arial"/>
                <a:cs typeface="Arial"/>
              </a:rPr>
              <a:t>Teamwork </a:t>
            </a:r>
            <a:r>
              <a:rPr sz="1100" spc="-10" dirty="0">
                <a:latin typeface="Arial"/>
                <a:cs typeface="Arial"/>
              </a:rPr>
              <a:t>10%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(Mentor)  Final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Report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Mentor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20%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20" dirty="0">
                <a:latin typeface="Arial"/>
                <a:cs typeface="Arial"/>
              </a:rPr>
              <a:t>Teacher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20%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Final Presentation </a:t>
            </a:r>
            <a:r>
              <a:rPr sz="1100" spc="-10" dirty="0">
                <a:latin typeface="Arial"/>
                <a:cs typeface="Arial"/>
              </a:rPr>
              <a:t>&amp; Demo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Mentor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20" dirty="0">
                <a:latin typeface="Arial"/>
                <a:cs typeface="Arial"/>
              </a:rPr>
              <a:t>Teacher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Q&amp;A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Arial"/>
                <a:cs typeface="Arial"/>
              </a:rPr>
              <a:t>All activities will </a:t>
            </a:r>
            <a:r>
              <a:rPr sz="1100" spc="-10" dirty="0">
                <a:latin typeface="Arial"/>
                <a:cs typeface="Arial"/>
              </a:rPr>
              <a:t>be measured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individual </a:t>
            </a:r>
            <a:r>
              <a:rPr sz="1100" spc="-10" dirty="0">
                <a:latin typeface="Arial"/>
                <a:cs typeface="Arial"/>
              </a:rPr>
              <a:t>and team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8950" y="24341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12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17" y="108224"/>
            <a:ext cx="30511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5" dirty="0">
                <a:solidFill>
                  <a:srgbClr val="6D6E71"/>
                </a:solidFill>
                <a:latin typeface="Arial"/>
                <a:cs typeface="Arial"/>
              </a:rPr>
              <a:t>CO </a:t>
            </a:r>
            <a:r>
              <a:rPr sz="1700" b="1" spc="10" dirty="0">
                <a:solidFill>
                  <a:srgbClr val="6D6E71"/>
                </a:solidFill>
                <a:latin typeface="Arial"/>
                <a:cs typeface="Arial"/>
              </a:rPr>
              <a:t>Assessment </a:t>
            </a:r>
            <a:r>
              <a:rPr sz="1700" b="1" spc="5" dirty="0">
                <a:solidFill>
                  <a:srgbClr val="6D6E71"/>
                </a:solidFill>
                <a:latin typeface="Arial"/>
                <a:cs typeface="Arial"/>
              </a:rPr>
              <a:t>- </a:t>
            </a:r>
            <a:r>
              <a:rPr sz="1700" b="1" spc="10" dirty="0">
                <a:solidFill>
                  <a:srgbClr val="6D6E71"/>
                </a:solidFill>
                <a:latin typeface="Arial"/>
                <a:cs typeface="Arial"/>
              </a:rPr>
              <a:t>CSE</a:t>
            </a:r>
            <a:r>
              <a:rPr sz="1700" b="1" spc="-55" dirty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6D6E71"/>
                </a:solidFill>
                <a:latin typeface="Arial"/>
                <a:cs typeface="Arial"/>
              </a:rPr>
              <a:t>4000B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748" y="505015"/>
          <a:ext cx="4308474" cy="2631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"/>
                <a:gridCol w="943610"/>
                <a:gridCol w="871855"/>
                <a:gridCol w="497839"/>
                <a:gridCol w="943610"/>
              </a:tblGrid>
              <a:tr h="15689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Measurement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Part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Marks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Assessor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0552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CO3:</a:t>
                      </a:r>
                      <a:r>
                        <a:rPr sz="1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Require-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 marR="67945">
                        <a:lnSpc>
                          <a:spcPts val="1200"/>
                        </a:lnSpc>
                        <a:spcBef>
                          <a:spcPts val="35"/>
                        </a:spcBef>
                        <a:tabLst>
                          <a:tab pos="760095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ments	and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Standards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3.1,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9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CO6:Design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Chapter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11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tabLst>
                          <a:tab pos="518795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CO7:	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Environ-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5.2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tabLst>
                          <a:tab pos="546735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CO8:	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Society,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Ethics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5.2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5" dirty="0">
                          <a:latin typeface="Arial"/>
                          <a:cs typeface="Arial"/>
                        </a:rPr>
                        <a:t>CO9: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Teamwork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Peer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Observa-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tion,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Journal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C10: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Tool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Val-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idation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Chapter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724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CO11:</a:t>
                      </a:r>
                      <a:r>
                        <a:rPr sz="10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Commu-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Presentation,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Demo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–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Teacher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(15%)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Mentor(15%)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83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CO12: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Learning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5.5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Mentor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89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Eng.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Report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5.4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05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Teacher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13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31496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Weekly </a:t>
            </a:r>
            <a:r>
              <a:rPr spc="5" dirty="0"/>
              <a:t>Activities - </a:t>
            </a:r>
            <a:r>
              <a:rPr spc="10" dirty="0"/>
              <a:t>CSE</a:t>
            </a:r>
            <a:r>
              <a:rPr spc="-5" dirty="0"/>
              <a:t> </a:t>
            </a:r>
            <a:r>
              <a:rPr spc="10" dirty="0"/>
              <a:t>4000A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50" y="393494"/>
            <a:ext cx="3768700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328295">
              <a:lnSpc>
                <a:spcPct val="125299"/>
              </a:lnSpc>
              <a:spcBef>
                <a:spcPts val="100"/>
              </a:spcBef>
            </a:pP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W1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Course </a:t>
            </a:r>
            <a:r>
              <a:rPr sz="1100" spc="-5" dirty="0">
                <a:latin typeface="Arial"/>
                <a:cs typeface="Arial"/>
              </a:rPr>
              <a:t>details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intro to selection of topics  </a:t>
            </a:r>
            <a:r>
              <a:rPr sz="1100" spc="-25" dirty="0" smtClean="0">
                <a:solidFill>
                  <a:srgbClr val="6D6E71"/>
                </a:solidFill>
                <a:latin typeface="Arial"/>
                <a:cs typeface="Arial"/>
              </a:rPr>
              <a:t>W2</a:t>
            </a:r>
            <a:r>
              <a:rPr lang="en-US" sz="1100" spc="-2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Topic </a:t>
            </a:r>
            <a:r>
              <a:rPr sz="1100" spc="-5" dirty="0">
                <a:latin typeface="Arial"/>
                <a:cs typeface="Arial"/>
              </a:rPr>
              <a:t>Presentation, </a:t>
            </a:r>
            <a:r>
              <a:rPr sz="1100" spc="-10" dirty="0">
                <a:latin typeface="Arial"/>
                <a:cs typeface="Arial"/>
              </a:rPr>
              <a:t>Justify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topic</a:t>
            </a:r>
            <a:endParaRPr sz="1100" dirty="0">
              <a:latin typeface="Arial"/>
              <a:cs typeface="Arial"/>
            </a:endParaRPr>
          </a:p>
          <a:p>
            <a:pPr marL="289560" marR="1130935">
              <a:lnSpc>
                <a:spcPct val="125299"/>
              </a:lnSpc>
            </a:pPr>
            <a:r>
              <a:rPr sz="1100" dirty="0" smtClean="0">
                <a:solidFill>
                  <a:srgbClr val="6D6E71"/>
                </a:solidFill>
                <a:latin typeface="Arial"/>
                <a:cs typeface="Arial"/>
              </a:rPr>
              <a:t>W3</a:t>
            </a:r>
            <a:r>
              <a:rPr lang="en-US" sz="110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latin typeface="Arial"/>
                <a:cs typeface="Arial"/>
              </a:rPr>
              <a:t>Art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Science of Writing  </a:t>
            </a:r>
            <a:endParaRPr lang="en-US" sz="1100" spc="-5" dirty="0" smtClean="0">
              <a:latin typeface="Arial"/>
              <a:cs typeface="Arial"/>
            </a:endParaRPr>
          </a:p>
          <a:p>
            <a:pPr marL="289560" marR="1130935">
              <a:lnSpc>
                <a:spcPct val="125299"/>
              </a:lnSpc>
            </a:pPr>
            <a:r>
              <a:rPr sz="1100" dirty="0" smtClean="0">
                <a:solidFill>
                  <a:srgbClr val="6D6E71"/>
                </a:solidFill>
                <a:latin typeface="Arial"/>
                <a:cs typeface="Arial"/>
              </a:rPr>
              <a:t>W4</a:t>
            </a:r>
            <a:r>
              <a:rPr lang="en-US" sz="110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latin typeface="Arial"/>
                <a:cs typeface="Arial"/>
              </a:rPr>
              <a:t>Art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Science of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Presentation 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W5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Literature </a:t>
            </a:r>
            <a:r>
              <a:rPr sz="1100" spc="-20" dirty="0">
                <a:latin typeface="Arial"/>
                <a:cs typeface="Arial"/>
              </a:rPr>
              <a:t>Review  </a:t>
            </a:r>
            <a:endParaRPr lang="en-US" sz="1100" spc="-20" dirty="0" smtClean="0">
              <a:latin typeface="Arial"/>
              <a:cs typeface="Arial"/>
            </a:endParaRPr>
          </a:p>
          <a:p>
            <a:pPr marL="289560" marR="1130935">
              <a:lnSpc>
                <a:spcPct val="125299"/>
              </a:lnSpc>
            </a:pP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W6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Constraints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Standards</a:t>
            </a:r>
            <a:endParaRPr sz="1100" dirty="0">
              <a:latin typeface="Arial"/>
              <a:cs typeface="Arial"/>
            </a:endParaRPr>
          </a:p>
          <a:p>
            <a:pPr marL="166370" marR="344805" indent="122555">
              <a:lnSpc>
                <a:spcPct val="125299"/>
              </a:lnSpc>
            </a:pP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W7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and </a:t>
            </a:r>
            <a:r>
              <a:rPr sz="1100" spc="-5" dirty="0">
                <a:latin typeface="Arial"/>
                <a:cs typeface="Arial"/>
              </a:rPr>
              <a:t>Ethical </a:t>
            </a:r>
            <a:r>
              <a:rPr sz="1100" spc="-10" dirty="0">
                <a:latin typeface="Arial"/>
                <a:cs typeface="Arial"/>
              </a:rPr>
              <a:t>Constraints  </a:t>
            </a: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W8-9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Weekly </a:t>
            </a:r>
            <a:r>
              <a:rPr sz="1100" spc="-10" dirty="0">
                <a:latin typeface="Arial"/>
                <a:cs typeface="Arial"/>
              </a:rPr>
              <a:t>Progress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5" dirty="0">
                <a:latin typeface="Arial"/>
                <a:cs typeface="Arial"/>
              </a:rPr>
              <a:t>via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Presentation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W11-12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Weekly </a:t>
            </a:r>
            <a:r>
              <a:rPr sz="1100" spc="-10" dirty="0">
                <a:latin typeface="Arial"/>
                <a:cs typeface="Arial"/>
              </a:rPr>
              <a:t>Progress </a:t>
            </a:r>
            <a:r>
              <a:rPr sz="1100" spc="-5" dirty="0">
                <a:latin typeface="Arial"/>
                <a:cs typeface="Arial"/>
              </a:rPr>
              <a:t>of Final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Presentation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14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348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How </a:t>
            </a:r>
            <a:r>
              <a:rPr spc="10" dirty="0"/>
              <a:t>to Maintain </a:t>
            </a:r>
            <a:r>
              <a:rPr spc="-5" dirty="0"/>
              <a:t>Weekly</a:t>
            </a:r>
            <a:r>
              <a:rPr spc="-75" dirty="0"/>
              <a:t> </a:t>
            </a:r>
            <a:r>
              <a:rPr spc="10" dirty="0"/>
              <a:t>Journal?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4844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950" y="8285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50" y="1172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4966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25" y="165475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25" y="18065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25" y="195841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2325" y="226208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325" y="256574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7982" y="405649"/>
            <a:ext cx="3933825" cy="29349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What is a </a:t>
            </a:r>
            <a:r>
              <a:rPr sz="1100" spc="-5" dirty="0">
                <a:latin typeface="Arial"/>
                <a:cs typeface="Arial"/>
              </a:rPr>
              <a:t>Journal: </a:t>
            </a:r>
            <a:r>
              <a:rPr sz="1100" spc="-10" dirty="0">
                <a:latin typeface="Arial"/>
                <a:cs typeface="Arial"/>
              </a:rPr>
              <a:t>A reflective document that provides personal,  </a:t>
            </a:r>
            <a:r>
              <a:rPr sz="1100" spc="-5" dirty="0">
                <a:latin typeface="Arial"/>
                <a:cs typeface="Arial"/>
              </a:rPr>
              <a:t>thoughtful analysis of individual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participation/progress</a:t>
            </a:r>
            <a:endParaRPr sz="1100" dirty="0">
              <a:latin typeface="Arial"/>
              <a:cs typeface="Arial"/>
            </a:endParaRPr>
          </a:p>
          <a:p>
            <a:pPr marL="12700" marR="25400">
              <a:lnSpc>
                <a:spcPct val="102600"/>
              </a:lnSpc>
            </a:pPr>
            <a:r>
              <a:rPr sz="1100" spc="-25" dirty="0">
                <a:latin typeface="Arial"/>
                <a:cs typeface="Arial"/>
              </a:rPr>
              <a:t>Why </a:t>
            </a:r>
            <a:r>
              <a:rPr sz="1100" spc="-15" dirty="0">
                <a:latin typeface="Arial"/>
                <a:cs typeface="Arial"/>
              </a:rPr>
              <a:t>keep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journal: articulate </a:t>
            </a:r>
            <a:r>
              <a:rPr sz="1100" spc="-10" dirty="0">
                <a:latin typeface="Arial"/>
                <a:cs typeface="Arial"/>
              </a:rPr>
              <a:t>what </a:t>
            </a:r>
            <a:r>
              <a:rPr sz="1100" spc="-2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learned </a:t>
            </a:r>
            <a:r>
              <a:rPr sz="1100" spc="-10" dirty="0">
                <a:latin typeface="Arial"/>
                <a:cs typeface="Arial"/>
              </a:rPr>
              <a:t>as a leadership  </a:t>
            </a:r>
            <a:r>
              <a:rPr sz="1100" spc="-5" dirty="0">
                <a:latin typeface="Arial"/>
                <a:cs typeface="Arial"/>
              </a:rPr>
              <a:t>major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20" dirty="0">
                <a:latin typeface="Arial"/>
                <a:cs typeface="Arial"/>
              </a:rPr>
              <a:t>why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do </a:t>
            </a:r>
            <a:r>
              <a:rPr sz="1100" spc="-5" dirty="0">
                <a:latin typeface="Arial"/>
                <a:cs typeface="Arial"/>
              </a:rPr>
              <a:t>the things </a:t>
            </a:r>
            <a:r>
              <a:rPr sz="1100" spc="-15" dirty="0">
                <a:latin typeface="Arial"/>
                <a:cs typeface="Arial"/>
              </a:rPr>
              <a:t>you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</a:t>
            </a:r>
            <a:endParaRPr sz="1100" dirty="0">
              <a:latin typeface="Arial"/>
              <a:cs typeface="Arial"/>
            </a:endParaRPr>
          </a:p>
          <a:p>
            <a:pPr marL="12700" marR="366395">
              <a:lnSpc>
                <a:spcPct val="102699"/>
              </a:lnSpc>
            </a:pPr>
            <a:r>
              <a:rPr sz="1100" spc="-5" dirty="0">
                <a:latin typeface="Arial"/>
                <a:cs typeface="Arial"/>
              </a:rPr>
              <a:t>Submit </a:t>
            </a:r>
            <a:r>
              <a:rPr sz="1100" spc="-10" dirty="0">
                <a:latin typeface="Arial"/>
                <a:cs typeface="Arial"/>
              </a:rPr>
              <a:t>weekly </a:t>
            </a:r>
            <a:r>
              <a:rPr sz="1100" spc="-5" dirty="0">
                <a:latin typeface="Arial"/>
                <a:cs typeface="Arial"/>
              </a:rPr>
              <a:t>journal entries. At the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5" dirty="0">
                <a:latin typeface="Arial"/>
                <a:cs typeface="Arial"/>
              </a:rPr>
              <a:t>semester,  </a:t>
            </a:r>
            <a:r>
              <a:rPr sz="1100" spc="-5" dirty="0">
                <a:latin typeface="Arial"/>
                <a:cs typeface="Arial"/>
              </a:rPr>
              <a:t>submit full, </a:t>
            </a:r>
            <a:r>
              <a:rPr sz="1100" spc="-10" dirty="0">
                <a:latin typeface="Arial"/>
                <a:cs typeface="Arial"/>
              </a:rPr>
              <a:t>aggregated </a:t>
            </a:r>
            <a:r>
              <a:rPr sz="1100" spc="-5" dirty="0">
                <a:latin typeface="Arial"/>
                <a:cs typeface="Arial"/>
              </a:rPr>
              <a:t>collection of entries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185"/>
              </a:lnSpc>
            </a:pPr>
            <a:r>
              <a:rPr sz="1100" spc="-5" dirty="0">
                <a:latin typeface="Arial"/>
                <a:cs typeface="Arial"/>
              </a:rPr>
              <a:t>“thoughtful” Journal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entry</a:t>
            </a:r>
          </a:p>
          <a:p>
            <a:pPr marL="289560" marR="1271905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What did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learn </a:t>
            </a:r>
            <a:r>
              <a:rPr sz="1000" spc="-5" dirty="0">
                <a:latin typeface="Arial"/>
                <a:cs typeface="Arial"/>
              </a:rPr>
              <a:t>during this interaction?  What did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contribute?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Independent research/readings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15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done to </a:t>
            </a:r>
            <a:r>
              <a:rPr sz="1000" dirty="0">
                <a:latin typeface="Arial"/>
                <a:cs typeface="Arial"/>
              </a:rPr>
              <a:t>support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Arial"/>
                <a:cs typeface="Arial"/>
              </a:rPr>
              <a:t>project</a:t>
            </a:r>
            <a:endParaRPr sz="1000" dirty="0">
              <a:latin typeface="Arial"/>
              <a:cs typeface="Arial"/>
            </a:endParaRPr>
          </a:p>
          <a:p>
            <a:pPr marL="289560" marR="95885">
              <a:lnSpc>
                <a:spcPts val="1200"/>
              </a:lnSpc>
              <a:spcBef>
                <a:spcPts val="35"/>
              </a:spcBef>
            </a:pPr>
            <a:r>
              <a:rPr sz="1000" spc="-10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technological skills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need to </a:t>
            </a:r>
            <a:r>
              <a:rPr sz="1000" spc="-10" dirty="0">
                <a:latin typeface="Arial"/>
                <a:cs typeface="Arial"/>
              </a:rPr>
              <a:t>develop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spc="-10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plans </a:t>
            </a:r>
            <a:r>
              <a:rPr sz="1000" spc="-15" dirty="0">
                <a:latin typeface="Arial"/>
                <a:cs typeface="Arial"/>
              </a:rPr>
              <a:t>for  </a:t>
            </a:r>
            <a:r>
              <a:rPr sz="1000" spc="-5" dirty="0">
                <a:latin typeface="Arial"/>
                <a:cs typeface="Arial"/>
              </a:rPr>
              <a:t>going about doing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What happened when I </a:t>
            </a:r>
            <a:r>
              <a:rPr sz="1000" dirty="0">
                <a:latin typeface="Arial"/>
                <a:cs typeface="Arial"/>
              </a:rPr>
              <a:t>tried </a:t>
            </a:r>
            <a:r>
              <a:rPr sz="1000" spc="-5" dirty="0">
                <a:latin typeface="Arial"/>
                <a:cs typeface="Arial"/>
              </a:rPr>
              <a:t>something </a:t>
            </a:r>
            <a:r>
              <a:rPr sz="1000" spc="-10" dirty="0">
                <a:latin typeface="Arial"/>
                <a:cs typeface="Arial"/>
              </a:rPr>
              <a:t>new? </a:t>
            </a:r>
            <a:r>
              <a:rPr sz="1000" spc="-15" dirty="0">
                <a:latin typeface="Arial"/>
                <a:cs typeface="Arial"/>
              </a:rPr>
              <a:t>Why </a:t>
            </a:r>
            <a:r>
              <a:rPr sz="1000" spc="-5" dirty="0">
                <a:latin typeface="Arial"/>
                <a:cs typeface="Arial"/>
              </a:rPr>
              <a:t>did I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5" dirty="0" smtClean="0">
                <a:latin typeface="Arial"/>
                <a:cs typeface="Arial"/>
              </a:rPr>
              <a:t>succ</a:t>
            </a:r>
            <a:r>
              <a:rPr lang="en-US" sz="1000" spc="-5" dirty="0" smtClean="0">
                <a:latin typeface="Arial"/>
                <a:cs typeface="Arial"/>
              </a:rPr>
              <a:t>eed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or</a:t>
            </a:r>
            <a:r>
              <a:rPr sz="1000" spc="-10" dirty="0">
                <a:latin typeface="Arial"/>
                <a:cs typeface="Arial"/>
              </a:rPr>
              <a:t> fail?</a:t>
            </a:r>
            <a:endParaRPr sz="1000" dirty="0">
              <a:latin typeface="Arial"/>
              <a:cs typeface="Arial"/>
            </a:endParaRPr>
          </a:p>
          <a:p>
            <a:pPr marL="12700" marR="24130">
              <a:lnSpc>
                <a:spcPct val="102600"/>
              </a:lnSpc>
              <a:spcBef>
                <a:spcPts val="20"/>
              </a:spcBef>
            </a:pPr>
            <a:r>
              <a:rPr sz="1100" spc="-6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honest 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journal entries. If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not  </a:t>
            </a:r>
            <a:r>
              <a:rPr sz="1100" spc="-15" dirty="0">
                <a:latin typeface="Arial"/>
                <a:cs typeface="Arial"/>
              </a:rPr>
              <a:t>spent </a:t>
            </a:r>
            <a:r>
              <a:rPr sz="1100" spc="-20" dirty="0">
                <a:latin typeface="Arial"/>
                <a:cs typeface="Arial"/>
              </a:rPr>
              <a:t>any </a:t>
            </a:r>
            <a:r>
              <a:rPr sz="1100" spc="-10" dirty="0">
                <a:latin typeface="Arial"/>
                <a:cs typeface="Arial"/>
              </a:rPr>
              <a:t>time or </a:t>
            </a:r>
            <a:r>
              <a:rPr sz="1100" spc="-20" dirty="0">
                <a:latin typeface="Arial"/>
                <a:cs typeface="Arial"/>
              </a:rPr>
              <a:t>given any </a:t>
            </a:r>
            <a:r>
              <a:rPr sz="1100" spc="-15" dirty="0">
                <a:latin typeface="Arial"/>
                <a:cs typeface="Arial"/>
              </a:rPr>
              <a:t>thought </a:t>
            </a:r>
            <a:r>
              <a:rPr sz="1100" spc="-10" dirty="0">
                <a:latin typeface="Arial"/>
                <a:cs typeface="Arial"/>
              </a:rPr>
              <a:t>to this course/project during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week, </a:t>
            </a:r>
            <a:r>
              <a:rPr sz="1100" spc="-5" dirty="0">
                <a:latin typeface="Arial"/>
                <a:cs typeface="Arial"/>
              </a:rPr>
              <a:t>then that is what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should record.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8950" y="28833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15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2472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Facts </a:t>
            </a:r>
            <a:r>
              <a:rPr spc="10" dirty="0"/>
              <a:t>about </a:t>
            </a:r>
            <a:r>
              <a:rPr spc="5" dirty="0"/>
              <a:t>this</a:t>
            </a:r>
            <a:r>
              <a:rPr spc="-35" dirty="0"/>
              <a:t> </a:t>
            </a:r>
            <a:r>
              <a:rPr spc="5" dirty="0"/>
              <a:t>course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4844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950" y="6565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50" y="8285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0006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50" y="1172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8417" y="1382865"/>
            <a:ext cx="4331335" cy="1810385"/>
            <a:chOff x="138417" y="1382865"/>
            <a:chExt cx="4331335" cy="1810385"/>
          </a:xfrm>
        </p:grpSpPr>
        <p:sp>
          <p:nvSpPr>
            <p:cNvPr id="9" name="object 9"/>
            <p:cNvSpPr/>
            <p:nvPr/>
          </p:nvSpPr>
          <p:spPr>
            <a:xfrm>
              <a:off x="138417" y="1382865"/>
              <a:ext cx="4331335" cy="246379"/>
            </a:xfrm>
            <a:custGeom>
              <a:avLst/>
              <a:gdLst/>
              <a:ahLst/>
              <a:cxnLst/>
              <a:rect l="l" t="t" r="r" b="b"/>
              <a:pathLst>
                <a:path w="4331335" h="246380">
                  <a:moveTo>
                    <a:pt x="4331157" y="0"/>
                  </a:moveTo>
                  <a:lnTo>
                    <a:pt x="0" y="0"/>
                  </a:lnTo>
                  <a:lnTo>
                    <a:pt x="0" y="246354"/>
                  </a:lnTo>
                  <a:lnTo>
                    <a:pt x="4331157" y="246354"/>
                  </a:lnTo>
                  <a:lnTo>
                    <a:pt x="4331157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417" y="1629219"/>
              <a:ext cx="4331335" cy="1564005"/>
            </a:xfrm>
            <a:custGeom>
              <a:avLst/>
              <a:gdLst/>
              <a:ahLst/>
              <a:cxnLst/>
              <a:rect l="l" t="t" r="r" b="b"/>
              <a:pathLst>
                <a:path w="4331335" h="1564005">
                  <a:moveTo>
                    <a:pt x="4331157" y="0"/>
                  </a:moveTo>
                  <a:lnTo>
                    <a:pt x="0" y="0"/>
                  </a:lnTo>
                  <a:lnTo>
                    <a:pt x="0" y="1563624"/>
                  </a:lnTo>
                  <a:lnTo>
                    <a:pt x="4331157" y="1563624"/>
                  </a:lnTo>
                  <a:lnTo>
                    <a:pt x="433115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293" y="1727949"/>
              <a:ext cx="73025" cy="1219200"/>
            </a:xfrm>
            <a:custGeom>
              <a:avLst/>
              <a:gdLst/>
              <a:ahLst/>
              <a:cxnLst/>
              <a:rect l="l" t="t" r="r" b="b"/>
              <a:pathLst>
                <a:path w="73025" h="1219200">
                  <a:moveTo>
                    <a:pt x="72453" y="1146327"/>
                  </a:moveTo>
                  <a:lnTo>
                    <a:pt x="0" y="1146327"/>
                  </a:lnTo>
                  <a:lnTo>
                    <a:pt x="0" y="1218780"/>
                  </a:lnTo>
                  <a:lnTo>
                    <a:pt x="72453" y="1218780"/>
                  </a:lnTo>
                  <a:lnTo>
                    <a:pt x="72453" y="1146327"/>
                  </a:lnTo>
                  <a:close/>
                </a:path>
                <a:path w="73025" h="1219200">
                  <a:moveTo>
                    <a:pt x="72453" y="764222"/>
                  </a:moveTo>
                  <a:lnTo>
                    <a:pt x="0" y="764222"/>
                  </a:lnTo>
                  <a:lnTo>
                    <a:pt x="0" y="836676"/>
                  </a:lnTo>
                  <a:lnTo>
                    <a:pt x="72453" y="836676"/>
                  </a:lnTo>
                  <a:lnTo>
                    <a:pt x="72453" y="764222"/>
                  </a:lnTo>
                  <a:close/>
                </a:path>
                <a:path w="73025" h="1219200">
                  <a:moveTo>
                    <a:pt x="72453" y="210032"/>
                  </a:moveTo>
                  <a:lnTo>
                    <a:pt x="0" y="210032"/>
                  </a:lnTo>
                  <a:lnTo>
                    <a:pt x="0" y="282486"/>
                  </a:lnTo>
                  <a:lnTo>
                    <a:pt x="72453" y="282486"/>
                  </a:lnTo>
                  <a:lnTo>
                    <a:pt x="72453" y="210032"/>
                  </a:lnTo>
                  <a:close/>
                </a:path>
                <a:path w="73025" h="1219200">
                  <a:moveTo>
                    <a:pt x="72453" y="0"/>
                  </a:moveTo>
                  <a:lnTo>
                    <a:pt x="0" y="0"/>
                  </a:lnTo>
                  <a:lnTo>
                    <a:pt x="0" y="72453"/>
                  </a:lnTo>
                  <a:lnTo>
                    <a:pt x="72453" y="72453"/>
                  </a:lnTo>
                  <a:lnTo>
                    <a:pt x="72453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0060" y="405649"/>
            <a:ext cx="4187190" cy="27539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0" marR="13512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Course Title: Final </a:t>
            </a:r>
            <a:r>
              <a:rPr sz="1100" spc="-45" dirty="0">
                <a:latin typeface="Arial"/>
                <a:cs typeface="Arial"/>
              </a:rPr>
              <a:t>Year </a:t>
            </a:r>
            <a:r>
              <a:rPr sz="1100" spc="-5" dirty="0">
                <a:latin typeface="Arial"/>
                <a:cs typeface="Arial"/>
              </a:rPr>
              <a:t>Design Project  Course Code: </a:t>
            </a:r>
            <a:r>
              <a:rPr sz="1100" spc="-10" dirty="0">
                <a:latin typeface="Arial"/>
                <a:cs typeface="Arial"/>
              </a:rPr>
              <a:t>CSE </a:t>
            </a:r>
            <a:r>
              <a:rPr sz="1100" spc="-5" dirty="0">
                <a:latin typeface="Arial"/>
                <a:cs typeface="Arial"/>
              </a:rPr>
              <a:t>4000A, </a:t>
            </a:r>
            <a:r>
              <a:rPr sz="1100" spc="-10" dirty="0">
                <a:latin typeface="Arial"/>
                <a:cs typeface="Arial"/>
              </a:rPr>
              <a:t>CSE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4000B</a:t>
            </a:r>
            <a:endParaRPr sz="1100" dirty="0">
              <a:latin typeface="Arial"/>
              <a:cs typeface="Arial"/>
            </a:endParaRPr>
          </a:p>
          <a:p>
            <a:pPr marL="400050" marR="107569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CSE 4000A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pre-requisite of </a:t>
            </a:r>
            <a:r>
              <a:rPr sz="1100" spc="-10" dirty="0">
                <a:latin typeface="Arial"/>
                <a:cs typeface="Arial"/>
              </a:rPr>
              <a:t>CSE 4000B  </a:t>
            </a:r>
            <a:r>
              <a:rPr sz="1100" spc="-35" dirty="0">
                <a:latin typeface="Arial"/>
                <a:cs typeface="Arial"/>
              </a:rPr>
              <a:t>Total </a:t>
            </a:r>
            <a:r>
              <a:rPr sz="1100" spc="-5" dirty="0">
                <a:latin typeface="Arial"/>
                <a:cs typeface="Arial"/>
              </a:rPr>
              <a:t>Credit </a:t>
            </a:r>
            <a:r>
              <a:rPr sz="1100" dirty="0">
                <a:latin typeface="Arial"/>
                <a:cs typeface="Arial"/>
              </a:rPr>
              <a:t>Hour: </a:t>
            </a:r>
            <a:r>
              <a:rPr sz="1100" spc="-5" dirty="0">
                <a:latin typeface="Arial"/>
                <a:cs typeface="Arial"/>
              </a:rPr>
              <a:t>2.0+2.0 </a:t>
            </a:r>
            <a:r>
              <a:rPr sz="1100" spc="-10" dirty="0">
                <a:latin typeface="Arial"/>
                <a:cs typeface="Arial"/>
              </a:rPr>
              <a:t>=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4.0</a:t>
            </a:r>
            <a:endParaRPr sz="1100" dirty="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In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each course, a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student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must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get at least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C</a:t>
            </a:r>
            <a:r>
              <a:rPr sz="1100" spc="5" dirty="0">
                <a:solidFill>
                  <a:srgbClr val="ED1C2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grade!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Requirements 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FYDP</a:t>
            </a:r>
            <a:endParaRPr sz="1200" dirty="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575"/>
              </a:spcBef>
            </a:pPr>
            <a:r>
              <a:rPr sz="1100" spc="-5" dirty="0">
                <a:latin typeface="Arial"/>
                <a:cs typeface="Arial"/>
              </a:rPr>
              <a:t>Required </a:t>
            </a:r>
            <a:r>
              <a:rPr sz="1100" spc="-2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BAETE</a:t>
            </a:r>
            <a:endParaRPr sz="1100" dirty="0">
              <a:latin typeface="Arial"/>
              <a:cs typeface="Arial"/>
            </a:endParaRPr>
          </a:p>
          <a:p>
            <a:pPr marL="454659" marR="30924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Represents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culminating </a:t>
            </a:r>
            <a:r>
              <a:rPr sz="1100" spc="-10" dirty="0">
                <a:latin typeface="Arial"/>
                <a:cs typeface="Arial"/>
              </a:rPr>
              <a:t>demonstration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program  </a:t>
            </a:r>
            <a:r>
              <a:rPr sz="1100" spc="-5" dirty="0">
                <a:latin typeface="Arial"/>
                <a:cs typeface="Arial"/>
              </a:rPr>
              <a:t>outcomes at the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5" dirty="0" smtClean="0">
                <a:latin typeface="Arial"/>
                <a:cs typeface="Arial"/>
              </a:rPr>
              <a:t>of</a:t>
            </a: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dirty="0" smtClean="0">
                <a:solidFill>
                  <a:srgbClr val="ED1C24"/>
                </a:solidFill>
                <a:latin typeface="Arial"/>
                <a:cs typeface="Arial"/>
              </a:rPr>
              <a:t>solving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complex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engineering 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problems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49580" marR="5080" indent="444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Based on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knowledge and </a:t>
            </a:r>
            <a:r>
              <a:rPr sz="1100" spc="-5" dirty="0">
                <a:latin typeface="Arial"/>
                <a:cs typeface="Arial"/>
              </a:rPr>
              <a:t>skills acquired in earlier course  work</a:t>
            </a:r>
            <a:endParaRPr sz="1100" dirty="0">
              <a:latin typeface="Arial"/>
              <a:cs typeface="Arial"/>
            </a:endParaRPr>
          </a:p>
          <a:p>
            <a:pPr marL="454659" marR="14604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Incorporating appropriate engineering standards </a:t>
            </a:r>
            <a:r>
              <a:rPr sz="1100" spc="-10" dirty="0" smtClean="0">
                <a:latin typeface="Arial"/>
                <a:cs typeface="Arial"/>
              </a:rPr>
              <a:t>and</a:t>
            </a:r>
            <a:r>
              <a:rPr lang="en-US" sz="1100" spc="-1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solidFill>
                  <a:srgbClr val="ED1C24"/>
                </a:solidFill>
                <a:latin typeface="Arial"/>
                <a:cs typeface="Arial"/>
              </a:rPr>
              <a:t>multiple 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realistic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 constraints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1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2694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Program </a:t>
            </a:r>
            <a:r>
              <a:rPr spc="10" dirty="0"/>
              <a:t>Outcomes</a:t>
            </a:r>
            <a:r>
              <a:rPr spc="-40" dirty="0"/>
              <a:t> </a:t>
            </a:r>
            <a:r>
              <a:rPr spc="10" dirty="0"/>
              <a:t>(POs)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654" y="393494"/>
            <a:ext cx="2532596" cy="2544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753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a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Engineering</a:t>
            </a:r>
            <a:r>
              <a:rPr sz="1100" spc="-50" dirty="0" smtClean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knowledge  </a:t>
            </a: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b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Problem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</a:t>
            </a:r>
            <a:endParaRPr sz="1100" dirty="0">
              <a:latin typeface="Arial"/>
              <a:cs typeface="Arial"/>
            </a:endParaRPr>
          </a:p>
          <a:p>
            <a:pPr marL="12700" marR="43180" indent="7620">
              <a:lnSpc>
                <a:spcPct val="125299"/>
              </a:lnSpc>
            </a:pP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c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Design/development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solutions  </a:t>
            </a: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d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Investigation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e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Modern </a:t>
            </a:r>
            <a:r>
              <a:rPr sz="1100" spc="-5" dirty="0">
                <a:latin typeface="Arial"/>
                <a:cs typeface="Arial"/>
              </a:rPr>
              <a:t>tool </a:t>
            </a:r>
            <a:r>
              <a:rPr sz="1100" spc="-10" dirty="0" smtClean="0">
                <a:latin typeface="Arial"/>
                <a:cs typeface="Arial"/>
              </a:rPr>
              <a:t>usage</a:t>
            </a:r>
            <a:endParaRPr lang="en-US"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f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engineer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society</a:t>
            </a:r>
            <a:endParaRPr sz="1100" dirty="0">
              <a:latin typeface="Arial"/>
              <a:cs typeface="Arial"/>
            </a:endParaRPr>
          </a:p>
          <a:p>
            <a:pPr marL="12700" marR="161925">
              <a:lnSpc>
                <a:spcPct val="125299"/>
              </a:lnSpc>
            </a:pP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g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Environment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sustainability  </a:t>
            </a: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h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Ethics</a:t>
            </a:r>
            <a:endParaRPr lang="en-US" sz="1100" dirty="0">
              <a:latin typeface="Arial"/>
              <a:cs typeface="Arial"/>
            </a:endParaRPr>
          </a:p>
          <a:p>
            <a:pPr marL="12700" marR="161925">
              <a:lnSpc>
                <a:spcPct val="125299"/>
              </a:lnSpc>
            </a:pP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I </a:t>
            </a:r>
            <a:r>
              <a:rPr sz="1100" spc="-5" dirty="0" smtClean="0">
                <a:latin typeface="Arial"/>
                <a:cs typeface="Arial"/>
              </a:rPr>
              <a:t>Individual </a:t>
            </a:r>
            <a:r>
              <a:rPr sz="1100" spc="-5" dirty="0">
                <a:latin typeface="Arial"/>
                <a:cs typeface="Arial"/>
              </a:rPr>
              <a:t>work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teamwork  </a:t>
            </a: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j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Communication</a:t>
            </a:r>
            <a:endParaRPr sz="1100" dirty="0">
              <a:latin typeface="Arial"/>
              <a:cs typeface="Arial"/>
            </a:endParaRPr>
          </a:p>
          <a:p>
            <a:pPr marL="58419" marR="5080" indent="-38735">
              <a:lnSpc>
                <a:spcPct val="125299"/>
              </a:lnSpc>
            </a:pPr>
            <a:r>
              <a:rPr sz="1100" spc="-10" dirty="0">
                <a:solidFill>
                  <a:srgbClr val="6D6E71"/>
                </a:solidFill>
                <a:latin typeface="Arial"/>
                <a:cs typeface="Arial"/>
              </a:rPr>
              <a:t>PO </a:t>
            </a: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k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and </a:t>
            </a:r>
            <a:r>
              <a:rPr sz="1100" spc="-5" dirty="0" smtClean="0">
                <a:latin typeface="Arial"/>
                <a:cs typeface="Arial"/>
              </a:rPr>
              <a:t>finance</a:t>
            </a:r>
            <a:endParaRPr lang="en-US" sz="1100" spc="-5" dirty="0" smtClean="0">
              <a:latin typeface="Arial"/>
              <a:cs typeface="Arial"/>
            </a:endParaRPr>
          </a:p>
          <a:p>
            <a:pPr marL="58419" marR="5080" indent="-38735">
              <a:lnSpc>
                <a:spcPct val="125299"/>
              </a:lnSpc>
            </a:pPr>
            <a:r>
              <a:rPr sz="1100" spc="-10" dirty="0" smtClean="0">
                <a:solidFill>
                  <a:srgbClr val="6D6E71"/>
                </a:solidFill>
                <a:latin typeface="Arial"/>
                <a:cs typeface="Arial"/>
              </a:rPr>
              <a:t>PO l</a:t>
            </a:r>
            <a:r>
              <a:rPr lang="en-US" sz="1100" spc="-10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Life-long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learning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2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25615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Course </a:t>
            </a:r>
            <a:r>
              <a:rPr spc="10" dirty="0"/>
              <a:t>Outcomes</a:t>
            </a:r>
            <a:r>
              <a:rPr spc="-45" dirty="0"/>
              <a:t> </a:t>
            </a:r>
            <a:r>
              <a:rPr spc="10" dirty="0"/>
              <a:t>(COs)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553" y="437272"/>
            <a:ext cx="4222115" cy="240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66395" marR="502920" indent="-354330">
              <a:lnSpc>
                <a:spcPct val="102600"/>
              </a:lnSpc>
              <a:spcBef>
                <a:spcPts val="55"/>
              </a:spcBef>
            </a:pP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CO1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Identify </a:t>
            </a:r>
            <a:r>
              <a:rPr sz="1100" spc="-10" dirty="0">
                <a:latin typeface="Arial"/>
                <a:cs typeface="Arial"/>
              </a:rPr>
              <a:t>a real-life problem </a:t>
            </a:r>
            <a:r>
              <a:rPr sz="1100" spc="-5" dirty="0">
                <a:latin typeface="Arial"/>
                <a:cs typeface="Arial"/>
              </a:rPr>
              <a:t>that can </a:t>
            </a:r>
            <a:r>
              <a:rPr sz="1100" spc="-10" dirty="0">
                <a:latin typeface="Arial"/>
                <a:cs typeface="Arial"/>
              </a:rPr>
              <a:t>be translated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an  </a:t>
            </a:r>
            <a:r>
              <a:rPr sz="1100" spc="-5" dirty="0">
                <a:latin typeface="Arial"/>
                <a:cs typeface="Arial"/>
              </a:rPr>
              <a:t>engineering and/or computing solution through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design,  </a:t>
            </a:r>
            <a:r>
              <a:rPr sz="1100" spc="-15" dirty="0">
                <a:latin typeface="Arial"/>
                <a:cs typeface="Arial"/>
              </a:rPr>
              <a:t>development </a:t>
            </a:r>
            <a:r>
              <a:rPr sz="1100" spc="-10" dirty="0">
                <a:latin typeface="Arial"/>
                <a:cs typeface="Arial"/>
              </a:rPr>
              <a:t>and validation. (</a:t>
            </a:r>
            <a:r>
              <a:rPr sz="1100" b="1" spc="-10" dirty="0">
                <a:latin typeface="Arial"/>
                <a:cs typeface="Arial"/>
              </a:rPr>
              <a:t>b </a:t>
            </a: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Analysis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66395" marR="57150" indent="-354330">
              <a:lnSpc>
                <a:spcPct val="102600"/>
              </a:lnSpc>
              <a:spcBef>
                <a:spcPts val="300"/>
              </a:spcBef>
            </a:pP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CO2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Identify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existing </a:t>
            </a:r>
            <a:r>
              <a:rPr sz="1100" spc="-5" dirty="0">
                <a:latin typeface="Arial"/>
                <a:cs typeface="Arial"/>
              </a:rPr>
              <a:t>solutions of </a:t>
            </a:r>
            <a:r>
              <a:rPr sz="1100" spc="-10" dirty="0">
                <a:latin typeface="Arial"/>
                <a:cs typeface="Arial"/>
              </a:rPr>
              <a:t>a problem, </a:t>
            </a:r>
            <a:r>
              <a:rPr sz="1100" spc="-5" dirty="0">
                <a:latin typeface="Arial"/>
                <a:cs typeface="Arial"/>
              </a:rPr>
              <a:t>critically </a:t>
            </a:r>
            <a:r>
              <a:rPr sz="1100" spc="-15" dirty="0">
                <a:latin typeface="Arial"/>
                <a:cs typeface="Arial"/>
              </a:rPr>
              <a:t>review  </a:t>
            </a:r>
            <a:r>
              <a:rPr sz="1100" spc="-5" dirty="0">
                <a:latin typeface="Arial"/>
                <a:cs typeface="Arial"/>
              </a:rPr>
              <a:t>these solutions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conduct </a:t>
            </a:r>
            <a:r>
              <a:rPr sz="1100" spc="-10" dirty="0">
                <a:latin typeface="Arial"/>
                <a:cs typeface="Arial"/>
              </a:rPr>
              <a:t>a gap analysis. (</a:t>
            </a: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10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Investigation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66395" marR="5080" indent="-354330">
              <a:lnSpc>
                <a:spcPct val="102600"/>
              </a:lnSpc>
              <a:spcBef>
                <a:spcPts val="300"/>
              </a:spcBef>
            </a:pP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CO3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Identify </a:t>
            </a:r>
            <a:r>
              <a:rPr sz="1100" spc="-5" dirty="0">
                <a:latin typeface="Arial"/>
                <a:cs typeface="Arial"/>
              </a:rPr>
              <a:t>outcomes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functional requirements of the proposed  </a:t>
            </a:r>
            <a:r>
              <a:rPr sz="1100" spc="-15" dirty="0">
                <a:latin typeface="Arial"/>
                <a:cs typeface="Arial"/>
              </a:rPr>
              <a:t>solution considering </a:t>
            </a:r>
            <a:r>
              <a:rPr sz="1100" spc="-20" dirty="0">
                <a:latin typeface="Arial"/>
                <a:cs typeface="Arial"/>
              </a:rPr>
              <a:t>software </a:t>
            </a:r>
            <a:r>
              <a:rPr sz="1100" spc="-15" dirty="0">
                <a:latin typeface="Arial"/>
                <a:cs typeface="Arial"/>
              </a:rPr>
              <a:t>and/or </a:t>
            </a:r>
            <a:r>
              <a:rPr sz="1100" spc="-20" dirty="0">
                <a:latin typeface="Arial"/>
                <a:cs typeface="Arial"/>
              </a:rPr>
              <a:t>hardware </a:t>
            </a:r>
            <a:r>
              <a:rPr sz="1100" spc="-15" dirty="0">
                <a:latin typeface="Arial"/>
                <a:cs typeface="Arial"/>
              </a:rPr>
              <a:t>specification and  </a:t>
            </a:r>
            <a:r>
              <a:rPr sz="1100" spc="-10" dirty="0">
                <a:latin typeface="Arial"/>
                <a:cs typeface="Arial"/>
              </a:rPr>
              <a:t>standards. 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b="1" spc="-5" dirty="0">
                <a:latin typeface="Arial"/>
                <a:cs typeface="Arial"/>
              </a:rPr>
              <a:t>b </a:t>
            </a: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analysis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66395" marR="5080" indent="-354330">
              <a:lnSpc>
                <a:spcPct val="102600"/>
              </a:lnSpc>
              <a:spcBef>
                <a:spcPts val="300"/>
              </a:spcBef>
            </a:pP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CO4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Identify </a:t>
            </a:r>
            <a:r>
              <a:rPr sz="1100" spc="-5" dirty="0">
                <a:latin typeface="Arial"/>
                <a:cs typeface="Arial"/>
              </a:rPr>
              <a:t>sub-components of </a:t>
            </a:r>
            <a:r>
              <a:rPr sz="1100" spc="-10" dirty="0">
                <a:latin typeface="Arial"/>
                <a:cs typeface="Arial"/>
              </a:rPr>
              <a:t>a complex problem, </a:t>
            </a:r>
            <a:r>
              <a:rPr sz="1100" spc="-5" dirty="0">
                <a:latin typeface="Arial"/>
                <a:cs typeface="Arial"/>
              </a:rPr>
              <a:t>prepare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timeline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appropriate </a:t>
            </a:r>
            <a:r>
              <a:rPr sz="1100" spc="-15" dirty="0">
                <a:latin typeface="Arial"/>
                <a:cs typeface="Arial"/>
              </a:rPr>
              <a:t>budget </a:t>
            </a:r>
            <a:r>
              <a:rPr sz="1100" spc="-10" dirty="0">
                <a:latin typeface="Arial"/>
                <a:cs typeface="Arial"/>
              </a:rPr>
              <a:t>using the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 </a:t>
            </a:r>
            <a:r>
              <a:rPr sz="1100" spc="-5" dirty="0">
                <a:latin typeface="Arial"/>
                <a:cs typeface="Arial"/>
              </a:rPr>
              <a:t>skill. (</a:t>
            </a:r>
            <a:r>
              <a:rPr sz="1100" b="1" spc="-5" dirty="0">
                <a:latin typeface="Arial"/>
                <a:cs typeface="Arial"/>
              </a:rPr>
              <a:t>k </a:t>
            </a:r>
            <a:r>
              <a:rPr sz="1100" b="1" spc="-10" dirty="0">
                <a:latin typeface="Arial"/>
                <a:cs typeface="Arial"/>
              </a:rPr>
              <a:t>Project management and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finance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66395" marR="88900" indent="-354330">
              <a:lnSpc>
                <a:spcPct val="102600"/>
              </a:lnSpc>
              <a:spcBef>
                <a:spcPts val="300"/>
              </a:spcBef>
            </a:pPr>
            <a:r>
              <a:rPr sz="1100" spc="-5" dirty="0" smtClean="0">
                <a:solidFill>
                  <a:srgbClr val="6D6E71"/>
                </a:solidFill>
                <a:latin typeface="Arial"/>
                <a:cs typeface="Arial"/>
              </a:rPr>
              <a:t>CO5</a:t>
            </a:r>
            <a:r>
              <a:rPr lang="en-US" sz="11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Present </a:t>
            </a:r>
            <a:r>
              <a:rPr sz="1100" spc="-5" dirty="0">
                <a:latin typeface="Arial"/>
                <a:cs typeface="Arial"/>
              </a:rPr>
              <a:t>current status of the project through written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10" dirty="0">
                <a:latin typeface="Arial"/>
                <a:cs typeface="Arial"/>
              </a:rPr>
              <a:t>and  oral presentations. (</a:t>
            </a:r>
            <a:r>
              <a:rPr sz="1100" b="1" spc="-10" dirty="0">
                <a:latin typeface="Arial"/>
                <a:cs typeface="Arial"/>
              </a:rPr>
              <a:t>j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Communication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3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25615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Course </a:t>
            </a:r>
            <a:r>
              <a:rPr spc="10" dirty="0"/>
              <a:t>Outcomes</a:t>
            </a:r>
            <a:r>
              <a:rPr spc="-45" dirty="0"/>
              <a:t> </a:t>
            </a:r>
            <a:r>
              <a:rPr spc="10" dirty="0"/>
              <a:t>(COs)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922" y="441711"/>
            <a:ext cx="4267835" cy="2910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115" marR="208279" indent="-329565">
              <a:lnSpc>
                <a:spcPct val="100000"/>
              </a:lnSpc>
              <a:spcBef>
                <a:spcPts val="95"/>
              </a:spcBef>
            </a:pPr>
            <a:r>
              <a:rPr sz="1000" spc="-5" dirty="0" smtClean="0">
                <a:solidFill>
                  <a:srgbClr val="6D6E71"/>
                </a:solidFill>
                <a:latin typeface="Arial"/>
                <a:cs typeface="Arial"/>
              </a:rPr>
              <a:t>CO6</a:t>
            </a:r>
            <a:r>
              <a:rPr lang="en-US" sz="10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latin typeface="Arial"/>
                <a:cs typeface="Arial"/>
              </a:rPr>
              <a:t>Analyze</a:t>
            </a:r>
            <a:r>
              <a:rPr sz="1000" spc="-5" dirty="0">
                <a:latin typeface="Arial"/>
                <a:cs typeface="Arial"/>
              </a:rPr>
              <a:t>, design, build, and </a:t>
            </a:r>
            <a:r>
              <a:rPr sz="1000" spc="-10" dirty="0">
                <a:latin typeface="Arial"/>
                <a:cs typeface="Arial"/>
              </a:rPr>
              <a:t>evaluate </a:t>
            </a:r>
            <a:r>
              <a:rPr sz="1000" spc="-5" dirty="0">
                <a:latin typeface="Arial"/>
                <a:cs typeface="Arial"/>
              </a:rPr>
              <a:t>engineering/computing  system/subsystem with </a:t>
            </a:r>
            <a:r>
              <a:rPr sz="1000" spc="-10" dirty="0">
                <a:latin typeface="Arial"/>
                <a:cs typeface="Arial"/>
              </a:rPr>
              <a:t>given </a:t>
            </a:r>
            <a:r>
              <a:rPr sz="1000" spc="-5" dirty="0">
                <a:latin typeface="Arial"/>
                <a:cs typeface="Arial"/>
              </a:rPr>
              <a:t>specifications and requirements. (</a:t>
            </a:r>
            <a:r>
              <a:rPr sz="1000" b="1" spc="-5" dirty="0">
                <a:latin typeface="Arial"/>
                <a:cs typeface="Arial"/>
              </a:rPr>
              <a:t>c  Design/development of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solutions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412115" marR="393065" indent="-329565">
              <a:lnSpc>
                <a:spcPct val="100000"/>
              </a:lnSpc>
              <a:spcBef>
                <a:spcPts val="385"/>
              </a:spcBef>
            </a:pPr>
            <a:r>
              <a:rPr sz="1000" spc="-5" dirty="0" smtClean="0">
                <a:solidFill>
                  <a:srgbClr val="6D6E71"/>
                </a:solidFill>
                <a:latin typeface="Arial"/>
                <a:cs typeface="Arial"/>
              </a:rPr>
              <a:t>CO7</a:t>
            </a:r>
            <a:r>
              <a:rPr lang="en-US" sz="10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latin typeface="Arial"/>
                <a:cs typeface="Arial"/>
              </a:rPr>
              <a:t>Identify </a:t>
            </a:r>
            <a:r>
              <a:rPr sz="1000" spc="-5" dirty="0">
                <a:latin typeface="Arial"/>
                <a:cs typeface="Arial"/>
              </a:rPr>
              <a:t>the impact of environmental considerations and the  sustainability of a system/subsystem of a complete project. (</a:t>
            </a:r>
            <a:r>
              <a:rPr sz="1000" b="1" spc="-5" dirty="0">
                <a:latin typeface="Arial"/>
                <a:cs typeface="Arial"/>
              </a:rPr>
              <a:t>g  </a:t>
            </a:r>
            <a:r>
              <a:rPr sz="1000" b="1" spc="-10" dirty="0">
                <a:latin typeface="Arial"/>
                <a:cs typeface="Arial"/>
              </a:rPr>
              <a:t>Environment </a:t>
            </a:r>
            <a:r>
              <a:rPr sz="1000" b="1" spc="-5" dirty="0">
                <a:latin typeface="Arial"/>
                <a:cs typeface="Arial"/>
              </a:rPr>
              <a:t>and sustainability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412115" marR="5080" indent="-329565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solidFill>
                  <a:srgbClr val="6D6E71"/>
                </a:solidFill>
                <a:latin typeface="Arial"/>
                <a:cs typeface="Arial"/>
              </a:rPr>
              <a:t>CO8 </a:t>
            </a:r>
            <a:r>
              <a:rPr sz="1000" spc="-15" dirty="0">
                <a:latin typeface="Arial"/>
                <a:cs typeface="Arial"/>
              </a:rPr>
              <a:t>Assess professional, </a:t>
            </a:r>
            <a:r>
              <a:rPr sz="1000" spc="-10" dirty="0">
                <a:latin typeface="Arial"/>
                <a:cs typeface="Arial"/>
              </a:rPr>
              <a:t>ethical, </a:t>
            </a:r>
            <a:r>
              <a:rPr sz="1000" spc="-15" dirty="0">
                <a:latin typeface="Arial"/>
                <a:cs typeface="Arial"/>
              </a:rPr>
              <a:t>and social impacts and </a:t>
            </a:r>
            <a:r>
              <a:rPr sz="1000" spc="-10" dirty="0">
                <a:latin typeface="Arial"/>
                <a:cs typeface="Arial"/>
              </a:rPr>
              <a:t>responsibilities of  </a:t>
            </a:r>
            <a:r>
              <a:rPr sz="1000" spc="-5" dirty="0">
                <a:latin typeface="Arial"/>
                <a:cs typeface="Arial"/>
              </a:rPr>
              <a:t>the design project. (</a:t>
            </a:r>
            <a:r>
              <a:rPr sz="1000" b="1" spc="-5" dirty="0">
                <a:latin typeface="Arial"/>
                <a:cs typeface="Arial"/>
              </a:rPr>
              <a:t>f The Engineer and society h</a:t>
            </a:r>
            <a:r>
              <a:rPr sz="1000" b="1" spc="7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Ethics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412115" marR="90805" indent="-329565">
              <a:lnSpc>
                <a:spcPct val="100000"/>
              </a:lnSpc>
              <a:spcBef>
                <a:spcPts val="390"/>
              </a:spcBef>
            </a:pPr>
            <a:r>
              <a:rPr sz="1000" spc="-5" dirty="0" smtClean="0">
                <a:solidFill>
                  <a:srgbClr val="6D6E71"/>
                </a:solidFill>
                <a:latin typeface="Arial"/>
                <a:cs typeface="Arial"/>
              </a:rPr>
              <a:t>CO9</a:t>
            </a:r>
            <a:r>
              <a:rPr lang="en-US" sz="10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latin typeface="Arial"/>
                <a:cs typeface="Arial"/>
              </a:rPr>
              <a:t>Function </a:t>
            </a:r>
            <a:r>
              <a:rPr sz="1000" spc="-10" dirty="0">
                <a:latin typeface="Arial"/>
                <a:cs typeface="Arial"/>
              </a:rPr>
              <a:t>effectively </a:t>
            </a:r>
            <a:r>
              <a:rPr sz="1000" spc="-5" dirty="0">
                <a:latin typeface="Arial"/>
                <a:cs typeface="Arial"/>
              </a:rPr>
              <a:t>in a multi-disciplinary team. (( </a:t>
            </a:r>
            <a:r>
              <a:rPr sz="1000" b="1" spc="-5" dirty="0">
                <a:latin typeface="Arial"/>
                <a:cs typeface="Arial"/>
              </a:rPr>
              <a:t>i Individual </a:t>
            </a:r>
            <a:r>
              <a:rPr sz="1000" b="1" spc="-10" dirty="0">
                <a:latin typeface="Arial"/>
                <a:cs typeface="Arial"/>
              </a:rPr>
              <a:t>work  </a:t>
            </a:r>
            <a:r>
              <a:rPr sz="1000" b="1" spc="-5" dirty="0">
                <a:latin typeface="Arial"/>
                <a:cs typeface="Arial"/>
              </a:rPr>
              <a:t>and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teamwork</a:t>
            </a:r>
            <a:r>
              <a:rPr sz="1000" spc="-5" dirty="0">
                <a:latin typeface="Arial"/>
                <a:cs typeface="Arial"/>
              </a:rPr>
              <a:t>))</a:t>
            </a:r>
            <a:endParaRPr sz="1000" dirty="0">
              <a:latin typeface="Arial"/>
              <a:cs typeface="Arial"/>
            </a:endParaRPr>
          </a:p>
          <a:p>
            <a:pPr marL="408940" marR="5080" indent="-396875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solidFill>
                  <a:srgbClr val="6D6E71"/>
                </a:solidFill>
                <a:latin typeface="Arial"/>
                <a:cs typeface="Arial"/>
              </a:rPr>
              <a:t>CO10 </a:t>
            </a:r>
            <a:r>
              <a:rPr sz="1000" spc="-15" dirty="0">
                <a:latin typeface="Arial"/>
                <a:cs typeface="Arial"/>
              </a:rPr>
              <a:t>Use </a:t>
            </a:r>
            <a:r>
              <a:rPr sz="1000" spc="-10" dirty="0">
                <a:latin typeface="Arial"/>
                <a:cs typeface="Arial"/>
              </a:rPr>
              <a:t>modern </a:t>
            </a:r>
            <a:r>
              <a:rPr sz="1000" spc="-15" dirty="0">
                <a:latin typeface="Arial"/>
                <a:cs typeface="Arial"/>
              </a:rPr>
              <a:t>analysis and design tools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15" dirty="0">
                <a:latin typeface="Arial"/>
                <a:cs typeface="Arial"/>
              </a:rPr>
              <a:t>the process </a:t>
            </a:r>
            <a:r>
              <a:rPr sz="1000" spc="-10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designing and  </a:t>
            </a:r>
            <a:r>
              <a:rPr sz="1000" spc="-5" dirty="0">
                <a:latin typeface="Arial"/>
                <a:cs typeface="Arial"/>
              </a:rPr>
              <a:t>validating a system and subsystem. (</a:t>
            </a:r>
            <a:r>
              <a:rPr sz="1000" b="1" spc="-5" dirty="0">
                <a:latin typeface="Arial"/>
                <a:cs typeface="Arial"/>
              </a:rPr>
              <a:t>e Modern tool</a:t>
            </a:r>
            <a:r>
              <a:rPr sz="1000" b="1" spc="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usage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412115" marR="187325" indent="-400050">
              <a:lnSpc>
                <a:spcPct val="100000"/>
              </a:lnSpc>
              <a:spcBef>
                <a:spcPts val="390"/>
              </a:spcBef>
            </a:pPr>
            <a:r>
              <a:rPr sz="1000" spc="-5" dirty="0" smtClean="0">
                <a:solidFill>
                  <a:srgbClr val="6D6E71"/>
                </a:solidFill>
                <a:latin typeface="Arial"/>
                <a:cs typeface="Arial"/>
              </a:rPr>
              <a:t>CO11</a:t>
            </a:r>
            <a:r>
              <a:rPr lang="en-US" sz="10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latin typeface="Arial"/>
                <a:cs typeface="Arial"/>
              </a:rPr>
              <a:t>Present </a:t>
            </a:r>
            <a:r>
              <a:rPr sz="1000" spc="-5" dirty="0">
                <a:latin typeface="Arial"/>
                <a:cs typeface="Arial"/>
              </a:rPr>
              <a:t>design project results through written technical documents  and oral presentations. (</a:t>
            </a:r>
            <a:r>
              <a:rPr sz="1000" b="1" spc="-5" dirty="0">
                <a:latin typeface="Arial"/>
                <a:cs typeface="Arial"/>
              </a:rPr>
              <a:t>j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Communication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412115" marR="309245" indent="-400050">
              <a:lnSpc>
                <a:spcPct val="100000"/>
              </a:lnSpc>
              <a:spcBef>
                <a:spcPts val="390"/>
              </a:spcBef>
            </a:pPr>
            <a:r>
              <a:rPr sz="1000" spc="-5" dirty="0" smtClean="0">
                <a:solidFill>
                  <a:srgbClr val="6D6E71"/>
                </a:solidFill>
                <a:latin typeface="Arial"/>
                <a:cs typeface="Arial"/>
              </a:rPr>
              <a:t>CO12</a:t>
            </a:r>
            <a:r>
              <a:rPr lang="en-US" sz="1000" spc="-5" dirty="0" smtClean="0">
                <a:solidFill>
                  <a:srgbClr val="6D6E7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latin typeface="Arial"/>
                <a:cs typeface="Arial"/>
              </a:rPr>
              <a:t>Identify </a:t>
            </a:r>
            <a:r>
              <a:rPr sz="1000" spc="-5" dirty="0">
                <a:latin typeface="Arial"/>
                <a:cs typeface="Arial"/>
              </a:rPr>
              <a:t>and engage in independent </a:t>
            </a:r>
            <a:r>
              <a:rPr sz="1000" dirty="0">
                <a:latin typeface="Arial"/>
                <a:cs typeface="Arial"/>
              </a:rPr>
              <a:t>learning </a:t>
            </a:r>
            <a:r>
              <a:rPr sz="1000" spc="-5" dirty="0">
                <a:latin typeface="Arial"/>
                <a:cs typeface="Arial"/>
              </a:rPr>
              <a:t>activities due to  technological changes as required in the process of design and  </a:t>
            </a:r>
            <a:r>
              <a:rPr sz="1000" spc="-10" dirty="0">
                <a:latin typeface="Arial"/>
                <a:cs typeface="Arial"/>
              </a:rPr>
              <a:t>development </a:t>
            </a:r>
            <a:r>
              <a:rPr sz="1000" spc="-5" dirty="0">
                <a:latin typeface="Arial"/>
                <a:cs typeface="Arial"/>
              </a:rPr>
              <a:t>of the project. (</a:t>
            </a:r>
            <a:r>
              <a:rPr sz="1000" b="1" spc="-5" dirty="0">
                <a:latin typeface="Arial"/>
                <a:cs typeface="Arial"/>
              </a:rPr>
              <a:t>k Lifelong</a:t>
            </a:r>
            <a:r>
              <a:rPr sz="1000" b="1" spc="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Learning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4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28987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Course </a:t>
            </a:r>
            <a:r>
              <a:rPr spc="-10" dirty="0"/>
              <a:t>Teacher </a:t>
            </a:r>
            <a:r>
              <a:rPr spc="10" dirty="0"/>
              <a:t>and</a:t>
            </a:r>
            <a:r>
              <a:rPr spc="-20" dirty="0"/>
              <a:t> </a:t>
            </a:r>
            <a:r>
              <a:rPr spc="10" dirty="0"/>
              <a:t>Mentor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5160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950" y="7058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325" y="88927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0727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25" y="125620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325" y="14080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2325" y="171169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50" y="20470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325" y="22304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2325" y="23822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7982" y="413738"/>
            <a:ext cx="3608704" cy="207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6470">
              <a:lnSpc>
                <a:spcPct val="113199"/>
              </a:lnSpc>
              <a:spcBef>
                <a:spcPts val="100"/>
              </a:spcBef>
            </a:pPr>
            <a:r>
              <a:rPr sz="1100" spc="-60" dirty="0">
                <a:latin typeface="Arial"/>
                <a:cs typeface="Arial"/>
              </a:rPr>
              <a:t>Two </a:t>
            </a:r>
            <a:r>
              <a:rPr sz="1100" spc="-10" dirty="0">
                <a:latin typeface="Arial"/>
                <a:cs typeface="Arial"/>
              </a:rPr>
              <a:t>separate </a:t>
            </a:r>
            <a:r>
              <a:rPr sz="1100" spc="-5" dirty="0">
                <a:latin typeface="Arial"/>
                <a:cs typeface="Arial"/>
              </a:rPr>
              <a:t>persons  Course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teacher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Who is conducting CSE 4000A in the first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trimester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/>
                <a:cs typeface="Arial"/>
              </a:rPr>
              <a:t>Mentor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Arial"/>
                <a:cs typeface="Arial"/>
              </a:rPr>
              <a:t>Faculty </a:t>
            </a:r>
            <a:r>
              <a:rPr sz="1000" spc="-5" dirty="0">
                <a:latin typeface="Arial"/>
                <a:cs typeface="Arial"/>
              </a:rPr>
              <a:t>member who will </a:t>
            </a:r>
            <a:r>
              <a:rPr sz="1000" dirty="0">
                <a:latin typeface="Arial"/>
                <a:cs typeface="Arial"/>
              </a:rPr>
              <a:t>supervise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FYDP</a:t>
            </a:r>
            <a:endParaRPr sz="1000" dirty="0">
              <a:latin typeface="Arial"/>
              <a:cs typeface="Arial"/>
            </a:endParaRPr>
          </a:p>
          <a:p>
            <a:pPr marL="289560" marR="12827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Will work as a guide and advise the students </a:t>
            </a:r>
            <a:r>
              <a:rPr sz="1000" spc="-10" dirty="0">
                <a:latin typeface="Arial"/>
                <a:cs typeface="Arial"/>
              </a:rPr>
              <a:t>towards </a:t>
            </a:r>
            <a:r>
              <a:rPr sz="1000" spc="-5" dirty="0">
                <a:latin typeface="Arial"/>
                <a:cs typeface="Arial"/>
              </a:rPr>
              <a:t>the  successful completion of the project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The students </a:t>
            </a:r>
            <a:r>
              <a:rPr sz="1000" spc="-5" dirty="0" smtClean="0">
                <a:latin typeface="Arial"/>
                <a:cs typeface="Arial"/>
              </a:rPr>
              <a:t>will </a:t>
            </a:r>
            <a:r>
              <a:rPr sz="1000" spc="-5" dirty="0">
                <a:latin typeface="Arial"/>
                <a:cs typeface="Arial"/>
              </a:rPr>
              <a:t>solely be responsible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successful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completion of 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FYDP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course teacher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one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section</a:t>
            </a:r>
            <a:endParaRPr sz="1100" dirty="0">
              <a:latin typeface="Arial"/>
              <a:cs typeface="Arial"/>
            </a:endParaRPr>
          </a:p>
          <a:p>
            <a:pPr marL="289560" marR="23241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Might be mentor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other section of the same trimester  Or mentor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other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trimesters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5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2172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Selection of</a:t>
            </a:r>
            <a:r>
              <a:rPr spc="-70" dirty="0"/>
              <a:t> </a:t>
            </a:r>
            <a:r>
              <a:rPr spc="5" dirty="0"/>
              <a:t>Mentors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5160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982" y="437272"/>
            <a:ext cx="3889375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5499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students’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should talk to their desired </a:t>
            </a:r>
            <a:r>
              <a:rPr sz="1100" spc="-10" dirty="0">
                <a:latin typeface="Arial"/>
                <a:cs typeface="Arial"/>
              </a:rPr>
              <a:t>faculty  </a:t>
            </a:r>
            <a:r>
              <a:rPr sz="1100" spc="-5" dirty="0">
                <a:latin typeface="Arial"/>
                <a:cs typeface="Arial"/>
              </a:rPr>
              <a:t>member(s)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After the </a:t>
            </a:r>
            <a:r>
              <a:rPr sz="1100" spc="-10" dirty="0">
                <a:latin typeface="Arial"/>
                <a:cs typeface="Arial"/>
              </a:rPr>
              <a:t>faculty member agrees,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should fill </a:t>
            </a:r>
            <a:r>
              <a:rPr lang="en-US" sz="1100" spc="-10" dirty="0" smtClean="0">
                <a:latin typeface="Arial"/>
                <a:cs typeface="Arial"/>
              </a:rPr>
              <a:t>out </a:t>
            </a:r>
            <a:r>
              <a:rPr sz="1100" spc="-10" dirty="0" smtClean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form  </a:t>
            </a:r>
            <a:r>
              <a:rPr sz="1100" spc="-5" dirty="0">
                <a:latin typeface="Arial"/>
                <a:cs typeface="Arial"/>
              </a:rPr>
              <a:t>collecting the signature of the </a:t>
            </a:r>
            <a:r>
              <a:rPr sz="1100" spc="-10" dirty="0">
                <a:latin typeface="Arial"/>
                <a:cs typeface="Arial"/>
              </a:rPr>
              <a:t>faculty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member</a:t>
            </a:r>
            <a:endParaRPr sz="1100" dirty="0">
              <a:latin typeface="Arial"/>
              <a:cs typeface="Arial"/>
            </a:endParaRPr>
          </a:p>
          <a:p>
            <a:pPr marL="12700" marR="27559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After the submission of the </a:t>
            </a:r>
            <a:r>
              <a:rPr sz="1100" spc="-10" dirty="0">
                <a:latin typeface="Arial"/>
                <a:cs typeface="Arial"/>
              </a:rPr>
              <a:t>form, </a:t>
            </a:r>
            <a:r>
              <a:rPr sz="1100" spc="-5" dirty="0">
                <a:latin typeface="Arial"/>
                <a:cs typeface="Arial"/>
              </a:rPr>
              <a:t>the department will finally  assign the mentor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after </a:t>
            </a:r>
            <a:r>
              <a:rPr sz="1100" spc="-10" dirty="0">
                <a:latin typeface="Arial"/>
                <a:cs typeface="Arial"/>
              </a:rPr>
              <a:t>checking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availability </a:t>
            </a:r>
            <a:r>
              <a:rPr sz="1100" spc="-5" dirty="0">
                <a:latin typeface="Arial"/>
                <a:cs typeface="Arial"/>
              </a:rPr>
              <a:t>of the mentor</a:t>
            </a:r>
            <a:endParaRPr sz="1100" dirty="0">
              <a:latin typeface="Arial"/>
              <a:cs typeface="Arial"/>
            </a:endParaRPr>
          </a:p>
          <a:p>
            <a:pPr marL="12700" marR="9080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A faculty </a:t>
            </a:r>
            <a:r>
              <a:rPr sz="1100" spc="-5" dirty="0">
                <a:latin typeface="Arial"/>
                <a:cs typeface="Arial"/>
              </a:rPr>
              <a:t>will not </a:t>
            </a:r>
            <a:r>
              <a:rPr sz="1100" spc="-10" dirty="0">
                <a:latin typeface="Arial"/>
                <a:cs typeface="Arial"/>
              </a:rPr>
              <a:t>be allowed </a:t>
            </a:r>
            <a:r>
              <a:rPr sz="1100" spc="-5" dirty="0">
                <a:latin typeface="Arial"/>
                <a:cs typeface="Arial"/>
              </a:rPr>
              <a:t>to supervise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than </a:t>
            </a:r>
            <a:r>
              <a:rPr sz="1100" spc="-10" dirty="0">
                <a:latin typeface="Arial"/>
                <a:cs typeface="Arial"/>
              </a:rPr>
              <a:t>3 </a:t>
            </a:r>
            <a:r>
              <a:rPr sz="1100" spc="-5" dirty="0">
                <a:latin typeface="Arial"/>
                <a:cs typeface="Arial"/>
              </a:rPr>
              <a:t>projects  </a:t>
            </a:r>
            <a:r>
              <a:rPr sz="1100" spc="-10" dirty="0">
                <a:latin typeface="Arial"/>
                <a:cs typeface="Arial"/>
              </a:rPr>
              <a:t>simultaneously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950" y="8981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2802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50" y="18344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6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16776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External</a:t>
            </a:r>
            <a:r>
              <a:rPr spc="-65" dirty="0"/>
              <a:t> </a:t>
            </a:r>
            <a:r>
              <a:rPr spc="10" dirty="0"/>
              <a:t>Mentor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5160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3410" y="393494"/>
            <a:ext cx="3791585" cy="1172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students can also approach </a:t>
            </a:r>
            <a:r>
              <a:rPr sz="1100" spc="-10" dirty="0">
                <a:latin typeface="Arial"/>
                <a:cs typeface="Arial"/>
              </a:rPr>
              <a:t>an external</a:t>
            </a:r>
            <a:r>
              <a:rPr sz="1100" spc="-5" dirty="0">
                <a:latin typeface="Arial"/>
                <a:cs typeface="Arial"/>
              </a:rPr>
              <a:t> mentor</a:t>
            </a:r>
            <a:endParaRPr sz="1100">
              <a:latin typeface="Arial"/>
              <a:cs typeface="Arial"/>
            </a:endParaRPr>
          </a:p>
          <a:p>
            <a:pPr marL="12700" marR="135890" indent="444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Students are </a:t>
            </a:r>
            <a:r>
              <a:rPr sz="1100" spc="-10" dirty="0">
                <a:latin typeface="Arial"/>
                <a:cs typeface="Arial"/>
              </a:rPr>
              <a:t>encouraged </a:t>
            </a:r>
            <a:r>
              <a:rPr sz="1100" spc="-5" dirty="0">
                <a:latin typeface="Arial"/>
                <a:cs typeface="Arial"/>
              </a:rPr>
              <a:t>to approach </a:t>
            </a:r>
            <a:r>
              <a:rPr sz="1100" spc="-10" dirty="0">
                <a:latin typeface="Arial"/>
                <a:cs typeface="Arial"/>
              </a:rPr>
              <a:t>members </a:t>
            </a:r>
            <a:r>
              <a:rPr sz="1100" spc="-5" dirty="0">
                <a:latin typeface="Arial"/>
                <a:cs typeface="Arial"/>
              </a:rPr>
              <a:t>of Industry  Advisory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Panel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(</a:t>
            </a:r>
            <a:r>
              <a:rPr sz="1100" spc="-5" dirty="0">
                <a:solidFill>
                  <a:srgbClr val="0B599D"/>
                </a:solidFill>
                <a:latin typeface="Arial"/>
                <a:cs typeface="Arial"/>
              </a:rPr>
              <a:t>cse.uiu.ac.bd/about-cse/industry-advisory-panel/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Department will also assign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internal mentor to </a:t>
            </a:r>
            <a:r>
              <a:rPr sz="1100" spc="-15" dirty="0">
                <a:latin typeface="Arial"/>
                <a:cs typeface="Arial"/>
              </a:rPr>
              <a:t>oversee </a:t>
            </a:r>
            <a:r>
              <a:rPr sz="1100" spc="-5" dirty="0">
                <a:latin typeface="Arial"/>
                <a:cs typeface="Arial"/>
              </a:rPr>
              <a:t>the  quality of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950" y="7260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2802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7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17" y="108224"/>
            <a:ext cx="275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Selecting a topic </a:t>
            </a:r>
            <a:r>
              <a:rPr spc="-5" dirty="0"/>
              <a:t>for</a:t>
            </a:r>
            <a:r>
              <a:rPr spc="-75" dirty="0"/>
              <a:t> </a:t>
            </a:r>
            <a:r>
              <a:rPr spc="10" dirty="0"/>
              <a:t>FYDP</a:t>
            </a:r>
          </a:p>
        </p:txBody>
      </p:sp>
      <p:sp>
        <p:nvSpPr>
          <p:cNvPr id="3" name="object 3"/>
          <p:cNvSpPr/>
          <p:nvPr/>
        </p:nvSpPr>
        <p:spPr>
          <a:xfrm>
            <a:off x="438950" y="5160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991" y="437272"/>
            <a:ext cx="3922395" cy="24847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145" marR="2413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topic should reflect the passion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interest of the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-10" dirty="0">
                <a:latin typeface="Arial"/>
                <a:cs typeface="Arial"/>
              </a:rPr>
              <a:t>students.</a:t>
            </a:r>
            <a:endParaRPr sz="1100">
              <a:latin typeface="Arial"/>
              <a:cs typeface="Arial"/>
            </a:endParaRPr>
          </a:p>
          <a:p>
            <a:pPr marL="17145" marR="692785">
              <a:lnSpc>
                <a:spcPct val="102699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topic should </a:t>
            </a:r>
            <a:r>
              <a:rPr sz="1100" spc="-10" dirty="0">
                <a:latin typeface="Arial"/>
                <a:cs typeface="Arial"/>
              </a:rPr>
              <a:t>be realistic,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practical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and  applications.</a:t>
            </a:r>
            <a:endParaRPr sz="1100">
              <a:latin typeface="Arial"/>
              <a:cs typeface="Arial"/>
            </a:endParaRPr>
          </a:p>
          <a:p>
            <a:pPr marL="17145" marR="9334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project idea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come </a:t>
            </a:r>
            <a:r>
              <a:rPr sz="1100" spc="-5" dirty="0">
                <a:latin typeface="Arial"/>
                <a:cs typeface="Arial"/>
              </a:rPr>
              <a:t>from the </a:t>
            </a:r>
            <a:r>
              <a:rPr sz="1100" spc="-10" dirty="0">
                <a:latin typeface="Arial"/>
                <a:cs typeface="Arial"/>
              </a:rPr>
              <a:t>experience, </a:t>
            </a:r>
            <a:r>
              <a:rPr sz="1100" spc="-5" dirty="0">
                <a:latin typeface="Arial"/>
                <a:cs typeface="Arial"/>
              </a:rPr>
              <a:t>thoughts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learning of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students</a:t>
            </a:r>
            <a:endParaRPr sz="1100">
              <a:latin typeface="Arial"/>
              <a:cs typeface="Arial"/>
            </a:endParaRPr>
          </a:p>
          <a:p>
            <a:pPr marL="17145" marR="5143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Students are highly </a:t>
            </a:r>
            <a:r>
              <a:rPr sz="1100" spc="-10" dirty="0">
                <a:latin typeface="Arial"/>
                <a:cs typeface="Arial"/>
              </a:rPr>
              <a:t>encouraged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survey and analyze </a:t>
            </a:r>
            <a:r>
              <a:rPr sz="1100" spc="-5" dirty="0">
                <a:latin typeface="Arial"/>
                <a:cs typeface="Arial"/>
              </a:rPr>
              <a:t>societal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industrial </a:t>
            </a:r>
            <a:r>
              <a:rPr sz="1100" spc="-10" dirty="0">
                <a:latin typeface="Arial"/>
                <a:cs typeface="Arial"/>
              </a:rPr>
              <a:t>needs</a:t>
            </a:r>
            <a:endParaRPr sz="11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/>
                <a:cs typeface="Arial"/>
              </a:rPr>
              <a:t>Faculty </a:t>
            </a:r>
            <a:r>
              <a:rPr sz="1100" spc="-10" dirty="0">
                <a:latin typeface="Arial"/>
                <a:cs typeface="Arial"/>
              </a:rPr>
              <a:t>members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already </a:t>
            </a:r>
            <a:r>
              <a:rPr sz="1100" spc="-15" dirty="0">
                <a:latin typeface="Arial"/>
                <a:cs typeface="Arial"/>
              </a:rPr>
              <a:t>given </a:t>
            </a: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sample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topics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Students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propose their </a:t>
            </a:r>
            <a:r>
              <a:rPr sz="1100" spc="-15" dirty="0">
                <a:latin typeface="Arial"/>
                <a:cs typeface="Arial"/>
              </a:rPr>
              <a:t>own </a:t>
            </a:r>
            <a:r>
              <a:rPr sz="1100" spc="-5" dirty="0">
                <a:latin typeface="Arial"/>
                <a:cs typeface="Arial"/>
              </a:rPr>
              <a:t>topic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approach </a:t>
            </a: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10" dirty="0">
                <a:latin typeface="Arial"/>
                <a:cs typeface="Arial"/>
              </a:rPr>
              <a:t>faculty  member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their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mentor</a:t>
            </a:r>
            <a:endParaRPr sz="1100">
              <a:latin typeface="Arial"/>
              <a:cs typeface="Arial"/>
            </a:endParaRPr>
          </a:p>
          <a:p>
            <a:pPr marL="12700" marR="177800" indent="444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The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topic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the mentor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must be </a:t>
            </a:r>
            <a:r>
              <a:rPr sz="1100" spc="-15" dirty="0">
                <a:solidFill>
                  <a:srgbClr val="ED1C24"/>
                </a:solidFill>
                <a:latin typeface="Arial"/>
                <a:cs typeface="Arial"/>
              </a:rPr>
              <a:t>fixed </a:t>
            </a:r>
            <a:r>
              <a:rPr sz="1100" spc="-20" dirty="0">
                <a:solidFill>
                  <a:srgbClr val="ED1C24"/>
                </a:solidFill>
                <a:latin typeface="Arial"/>
                <a:cs typeface="Arial"/>
              </a:rPr>
              <a:t>by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end </a:t>
            </a:r>
            <a:r>
              <a:rPr sz="1100" spc="-5" dirty="0">
                <a:solidFill>
                  <a:srgbClr val="ED1C24"/>
                </a:solidFill>
                <a:latin typeface="Arial"/>
                <a:cs typeface="Arial"/>
              </a:rPr>
              <a:t>of second  </a:t>
            </a:r>
            <a:r>
              <a:rPr sz="1100" spc="-10" dirty="0">
                <a:solidFill>
                  <a:srgbClr val="ED1C24"/>
                </a:solidFill>
                <a:latin typeface="Arial"/>
                <a:cs typeface="Arial"/>
              </a:rPr>
              <a:t>week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950" y="8981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50" y="12802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50" y="16623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950" y="20444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50" y="22545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50" y="26366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26968"/>
            <a:ext cx="4608195" cy="129539"/>
          </a:xfrm>
          <a:custGeom>
            <a:avLst/>
            <a:gdLst/>
            <a:ahLst/>
            <a:cxnLst/>
            <a:rect l="l" t="t" r="r" b="b"/>
            <a:pathLst>
              <a:path w="4608195" h="129539">
                <a:moveTo>
                  <a:pt x="4608004" y="0"/>
                </a:moveTo>
                <a:lnTo>
                  <a:pt x="0" y="0"/>
                </a:lnTo>
                <a:lnTo>
                  <a:pt x="0" y="129032"/>
                </a:lnTo>
                <a:lnTo>
                  <a:pt x="4608004" y="12903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07820" y="3331556"/>
            <a:ext cx="47307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Assessment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5" dirty="0"/>
              <a:t>8 /</a:t>
            </a:r>
            <a:r>
              <a:rPr spc="-70" dirty="0"/>
              <a:t> </a:t>
            </a:r>
            <a:r>
              <a:rPr spc="-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1396</Words>
  <Application>Microsoft Office PowerPoint</Application>
  <PresentationFormat>Custom</PresentationFormat>
  <Paragraphs>258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Facts about this course</vt:lpstr>
      <vt:lpstr>Program Outcomes (POs)</vt:lpstr>
      <vt:lpstr>Course Outcomes (COs)</vt:lpstr>
      <vt:lpstr>Course Outcomes (COs)</vt:lpstr>
      <vt:lpstr>Course Teacher and Mentor</vt:lpstr>
      <vt:lpstr>Selection of Mentors</vt:lpstr>
      <vt:lpstr>External Mentor</vt:lpstr>
      <vt:lpstr>Selecting a topic for FYDP</vt:lpstr>
      <vt:lpstr>Outline of the Project Report</vt:lpstr>
      <vt:lpstr>Course Activities - CSE 4000A</vt:lpstr>
      <vt:lpstr>PowerPoint Presentation</vt:lpstr>
      <vt:lpstr>Course Activities - CSE 4000B</vt:lpstr>
      <vt:lpstr>PowerPoint Presentation</vt:lpstr>
      <vt:lpstr>Weekly Activities - CSE 4000A</vt:lpstr>
      <vt:lpstr>How to Maintain Weekly Journal?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- CSE 4000A &amp; CSE 4000B  Final Year Design Project</dc:title>
  <dc:creator>Swakkhar Shatabda</dc:creator>
  <cp:lastModifiedBy>Dr. Al-Sakib Khan Pathan</cp:lastModifiedBy>
  <cp:revision>9</cp:revision>
  <dcterms:created xsi:type="dcterms:W3CDTF">2023-01-28T03:21:56Z</dcterms:created>
  <dcterms:modified xsi:type="dcterms:W3CDTF">2023-01-28T04:04:38Z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2023-01-28T00:00:00Z</vt:filetime>
  </property>
</Properties>
</file>