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0"/>
  </p:notesMasterIdLst>
  <p:sldIdLst>
    <p:sldId id="256" r:id="rId38"/>
    <p:sldId id="257" r:id="rId39"/>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Open Sans" charset="1" panose="020B0606030504020204"/>
      <p:regular r:id="rId12"/>
    </p:embeddedFont>
    <p:embeddedFont>
      <p:font typeface="Open Sans Bold" charset="1" panose="020B0806030504020204"/>
      <p:regular r:id="rId13"/>
    </p:embeddedFont>
    <p:embeddedFont>
      <p:font typeface="Open Sans Italics" charset="1" panose="020B0606030504020204"/>
      <p:regular r:id="rId14"/>
    </p:embeddedFont>
    <p:embeddedFont>
      <p:font typeface="Open Sans Bold Italics" charset="1" panose="020B0806030504020204"/>
      <p:regular r:id="rId15"/>
    </p:embeddedFont>
    <p:embeddedFont>
      <p:font typeface="Open Sans Light" charset="1" panose="020B0306030504020204"/>
      <p:regular r:id="rId16"/>
    </p:embeddedFont>
    <p:embeddedFont>
      <p:font typeface="Open Sans Light Italics" charset="1" panose="020B0306030504020204"/>
      <p:regular r:id="rId17"/>
    </p:embeddedFont>
    <p:embeddedFont>
      <p:font typeface="Open Sans Ultra-Bold" charset="1" panose="00000000000000000000"/>
      <p:regular r:id="rId18"/>
    </p:embeddedFont>
    <p:embeddedFont>
      <p:font typeface="Open Sans Ultra-Bold Italics" charset="1" panose="00000000000000000000"/>
      <p:regular r:id="rId19"/>
    </p:embeddedFont>
    <p:embeddedFont>
      <p:font typeface="Montserrat" charset="1" panose="00000500000000000000"/>
      <p:regular r:id="rId20"/>
    </p:embeddedFont>
    <p:embeddedFont>
      <p:font typeface="Montserrat Bold" charset="1" panose="00000800000000000000"/>
      <p:regular r:id="rId21"/>
    </p:embeddedFont>
    <p:embeddedFont>
      <p:font typeface="Montserrat Italics" charset="1" panose="00000500000000000000"/>
      <p:regular r:id="rId22"/>
    </p:embeddedFont>
    <p:embeddedFont>
      <p:font typeface="Montserrat Bold Italics" charset="1" panose="00000800000000000000"/>
      <p:regular r:id="rId23"/>
    </p:embeddedFont>
    <p:embeddedFont>
      <p:font typeface="Montserrat Thin" charset="1" panose="00000300000000000000"/>
      <p:regular r:id="rId24"/>
    </p:embeddedFont>
    <p:embeddedFont>
      <p:font typeface="Montserrat Thin Italics" charset="1" panose="00000300000000000000"/>
      <p:regular r:id="rId25"/>
    </p:embeddedFont>
    <p:embeddedFont>
      <p:font typeface="Montserrat Extra-Light" charset="1" panose="00000300000000000000"/>
      <p:regular r:id="rId26"/>
    </p:embeddedFont>
    <p:embeddedFont>
      <p:font typeface="Montserrat Extra-Light Italics" charset="1" panose="00000300000000000000"/>
      <p:regular r:id="rId27"/>
    </p:embeddedFont>
    <p:embeddedFont>
      <p:font typeface="Montserrat Light" charset="1" panose="00000400000000000000"/>
      <p:regular r:id="rId28"/>
    </p:embeddedFont>
    <p:embeddedFont>
      <p:font typeface="Montserrat Light Italics" charset="1" panose="00000400000000000000"/>
      <p:regular r:id="rId29"/>
    </p:embeddedFont>
    <p:embeddedFont>
      <p:font typeface="Montserrat Medium" charset="1" panose="00000600000000000000"/>
      <p:regular r:id="rId30"/>
    </p:embeddedFont>
    <p:embeddedFont>
      <p:font typeface="Montserrat Medium Italics" charset="1" panose="00000600000000000000"/>
      <p:regular r:id="rId31"/>
    </p:embeddedFont>
    <p:embeddedFont>
      <p:font typeface="Montserrat Semi-Bold" charset="1" panose="00000700000000000000"/>
      <p:regular r:id="rId32"/>
    </p:embeddedFont>
    <p:embeddedFont>
      <p:font typeface="Montserrat Semi-Bold Italics" charset="1" panose="00000700000000000000"/>
      <p:regular r:id="rId33"/>
    </p:embeddedFont>
    <p:embeddedFont>
      <p:font typeface="Montserrat Ultra-Bold" charset="1" panose="00000900000000000000"/>
      <p:regular r:id="rId34"/>
    </p:embeddedFont>
    <p:embeddedFont>
      <p:font typeface="Montserrat Ultra-Bold Italics" charset="1" panose="00000900000000000000"/>
      <p:regular r:id="rId35"/>
    </p:embeddedFont>
    <p:embeddedFont>
      <p:font typeface="Montserrat Heavy" charset="1" panose="00000A00000000000000"/>
      <p:regular r:id="rId36"/>
    </p:embeddedFont>
    <p:embeddedFont>
      <p:font typeface="Montserrat Heavy Italics" charset="1" panose="00000A0000000000000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slides/slide1.xml" Type="http://schemas.openxmlformats.org/officeDocument/2006/relationships/slide"/><Relationship Id="rId39" Target="slides/slide2.xml" Type="http://schemas.openxmlformats.org/officeDocument/2006/relationships/slide"/><Relationship Id="rId4" Target="theme/theme1.xml" Type="http://schemas.openxmlformats.org/officeDocument/2006/relationships/theme"/><Relationship Id="rId40" Target="notesMasters/notesMaster1.xml" Type="http://schemas.openxmlformats.org/officeDocument/2006/relationships/notesMaster"/><Relationship Id="rId41" Target="theme/theme2.xml" Type="http://schemas.openxmlformats.org/officeDocument/2006/relationships/theme"/><Relationship Id="rId42" Target="notesSlides/notesSlide1.xml" Type="http://schemas.openxmlformats.org/officeDocument/2006/relationships/notesSlide"/><Relationship Id="rId43" Target="notesSlides/notesSlide2.xml" Type="http://schemas.openxmlformats.org/officeDocument/2006/relationships/note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order to deal with the current challenges that haunt the agricultural industry it is very important that we track all the macro and micro stats of our industry.</a:t>
            </a:r>
          </a:p>
          <a:p>
            <a:r>
              <a:rPr lang="en-US"/>
              <a:t>So let us start by asking ourselves which industry-wide stats should we track and look deeper into to track the efficiency of the agricultural industry in waste management based on the data from 2016-2019.</a:t>
            </a:r>
          </a:p>
          <a:p>
            <a:r>
              <a:rPr lang="en-US"/>
              <a:t/>
            </a:r>
          </a:p>
          <a:p>
            <a:r>
              <a:rPr lang="en-US"/>
              <a:t>To get a holistic view of how our industry is performing we measure our industry metrics as a percentage of the whole industry.  At first glance, we notice the staggering share of price per tonne of the agricultural industry compared to all the other as they make up more than 25% of the industry total, infact they actually spend the most per tonne of waste among all the other industries.  But on the brighter side we see that since 2016 this share of price per tonne has steadily decreased indicating that the agricultural industry might have improved efficiency in waste management. However, even though the price per tonne has decreased the share of waste intensity has been increasing over the years. This means that a larger quantity of waste is being generated per unit of output produced by the industry. This could indicate a fall in efficiency in the production agricultural goods. If we look deeper into the comparison we will notice that the agricultural industry is the only industry to have rising waste intensity over each year since 2016. This helps us to rule out that production inefficiency is a economy-wide trend and solidify that it is specific to the agricultural industry.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let us take a closer look to see whats happening inside the industry. In doing so let us answer which waste categories have been the driving force behind the trend in supply-usage across 2016-2019. </a:t>
            </a:r>
          </a:p>
          <a:p>
            <a:r>
              <a:rPr lang="en-US"/>
              <a:t/>
            </a:r>
          </a:p>
          <a:p>
            <a:r>
              <a:rPr lang="en-US"/>
              <a:t>the term 2018-2019 has been a good period in terms of ESG for the agricultural industry as for the first time in 3 years their total waste usage surpassed their waste supply however waste supplied was also highest in the 3 years exceeding the previous term by 20000.</a:t>
            </a:r>
          </a:p>
          <a:p>
            <a:r>
              <a:rPr lang="en-US"/>
              <a:t>Further investigation shows us that waste supplied rose almost in all categories but the increase in organic waste usage drove the overall waste usage higher than the waste supply. </a:t>
            </a:r>
          </a:p>
          <a:p>
            <a:r>
              <a:rPr lang="en-US"/>
              <a:t>One important point to note is that the only waste that is used is organic waste so even though the waste usage is higher than the waste supply waste generated in other categories is not consumed and is contributing to overall waste generation.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 Id="rId4" Target="../media/image2.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3.jpeg" Type="http://schemas.openxmlformats.org/officeDocument/2006/relationships/image"/><Relationship Id="rId4" Target="../media/image4.jpeg" Type="http://schemas.openxmlformats.org/officeDocument/2006/relationships/image"/><Relationship Id="rId5" Target="../media/image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550530" y="2308754"/>
            <a:ext cx="6472729" cy="4200998"/>
            <a:chOff x="0" y="0"/>
            <a:chExt cx="1756049" cy="1139729"/>
          </a:xfrm>
        </p:grpSpPr>
        <p:sp>
          <p:nvSpPr>
            <p:cNvPr name="Freeform 3" id="3"/>
            <p:cNvSpPr/>
            <p:nvPr/>
          </p:nvSpPr>
          <p:spPr>
            <a:xfrm flipH="false" flipV="false" rot="0">
              <a:off x="0" y="0"/>
              <a:ext cx="1756049" cy="1139729"/>
            </a:xfrm>
            <a:custGeom>
              <a:avLst/>
              <a:gdLst/>
              <a:ahLst/>
              <a:cxnLst/>
              <a:rect r="r" b="b" t="t" l="l"/>
              <a:pathLst>
                <a:path h="1139729" w="1756049">
                  <a:moveTo>
                    <a:pt x="61000" y="0"/>
                  </a:moveTo>
                  <a:lnTo>
                    <a:pt x="1695049" y="0"/>
                  </a:lnTo>
                  <a:cubicBezTo>
                    <a:pt x="1728738" y="0"/>
                    <a:pt x="1756049" y="27311"/>
                    <a:pt x="1756049" y="61000"/>
                  </a:cubicBezTo>
                  <a:lnTo>
                    <a:pt x="1756049" y="1078729"/>
                  </a:lnTo>
                  <a:cubicBezTo>
                    <a:pt x="1756049" y="1112419"/>
                    <a:pt x="1728738" y="1139729"/>
                    <a:pt x="1695049" y="1139729"/>
                  </a:cubicBezTo>
                  <a:lnTo>
                    <a:pt x="61000" y="1139729"/>
                  </a:lnTo>
                  <a:cubicBezTo>
                    <a:pt x="27311" y="1139729"/>
                    <a:pt x="0" y="1112419"/>
                    <a:pt x="0" y="1078729"/>
                  </a:cubicBezTo>
                  <a:lnTo>
                    <a:pt x="0" y="61000"/>
                  </a:lnTo>
                  <a:cubicBezTo>
                    <a:pt x="0" y="27311"/>
                    <a:pt x="27311" y="0"/>
                    <a:pt x="61000" y="0"/>
                  </a:cubicBezTo>
                  <a:close/>
                </a:path>
              </a:pathLst>
            </a:custGeom>
            <a:solidFill>
              <a:srgbClr val="9FCEFB"/>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9769723" y="2438282"/>
            <a:ext cx="6034343" cy="3941943"/>
          </a:xfrm>
          <a:custGeom>
            <a:avLst/>
            <a:gdLst/>
            <a:ahLst/>
            <a:cxnLst/>
            <a:rect r="r" b="b" t="t" l="l"/>
            <a:pathLst>
              <a:path h="3941943" w="6034343">
                <a:moveTo>
                  <a:pt x="0" y="0"/>
                </a:moveTo>
                <a:lnTo>
                  <a:pt x="6034344" y="0"/>
                </a:lnTo>
                <a:lnTo>
                  <a:pt x="6034344" y="3941943"/>
                </a:lnTo>
                <a:lnTo>
                  <a:pt x="0" y="3941943"/>
                </a:lnTo>
                <a:lnTo>
                  <a:pt x="0" y="0"/>
                </a:lnTo>
                <a:close/>
              </a:path>
            </a:pathLst>
          </a:custGeom>
          <a:blipFill>
            <a:blip r:embed="rId3"/>
            <a:stretch>
              <a:fillRect l="-1220" t="0" r="-1220" b="0"/>
            </a:stretch>
          </a:blipFill>
        </p:spPr>
      </p:sp>
      <p:grpSp>
        <p:nvGrpSpPr>
          <p:cNvPr name="Group 6" id="6"/>
          <p:cNvGrpSpPr/>
          <p:nvPr/>
        </p:nvGrpSpPr>
        <p:grpSpPr>
          <a:xfrm rot="0">
            <a:off x="1284127" y="2308754"/>
            <a:ext cx="6265967" cy="4200998"/>
            <a:chOff x="0" y="0"/>
            <a:chExt cx="1699954" cy="1139729"/>
          </a:xfrm>
        </p:grpSpPr>
        <p:sp>
          <p:nvSpPr>
            <p:cNvPr name="Freeform 7" id="7"/>
            <p:cNvSpPr/>
            <p:nvPr/>
          </p:nvSpPr>
          <p:spPr>
            <a:xfrm flipH="false" flipV="false" rot="0">
              <a:off x="0" y="0"/>
              <a:ext cx="1699954" cy="1139729"/>
            </a:xfrm>
            <a:custGeom>
              <a:avLst/>
              <a:gdLst/>
              <a:ahLst/>
              <a:cxnLst/>
              <a:rect r="r" b="b" t="t" l="l"/>
              <a:pathLst>
                <a:path h="1139729" w="1699954">
                  <a:moveTo>
                    <a:pt x="63013" y="0"/>
                  </a:moveTo>
                  <a:lnTo>
                    <a:pt x="1636941" y="0"/>
                  </a:lnTo>
                  <a:cubicBezTo>
                    <a:pt x="1671743" y="0"/>
                    <a:pt x="1699954" y="28212"/>
                    <a:pt x="1699954" y="63013"/>
                  </a:cubicBezTo>
                  <a:lnTo>
                    <a:pt x="1699954" y="1076716"/>
                  </a:lnTo>
                  <a:cubicBezTo>
                    <a:pt x="1699954" y="1111517"/>
                    <a:pt x="1671743" y="1139729"/>
                    <a:pt x="1636941" y="1139729"/>
                  </a:cubicBezTo>
                  <a:lnTo>
                    <a:pt x="63013" y="1139729"/>
                  </a:lnTo>
                  <a:cubicBezTo>
                    <a:pt x="28212" y="1139729"/>
                    <a:pt x="0" y="1111517"/>
                    <a:pt x="0" y="1076716"/>
                  </a:cubicBezTo>
                  <a:lnTo>
                    <a:pt x="0" y="63013"/>
                  </a:lnTo>
                  <a:cubicBezTo>
                    <a:pt x="0" y="28212"/>
                    <a:pt x="28212" y="0"/>
                    <a:pt x="63013" y="0"/>
                  </a:cubicBezTo>
                  <a:close/>
                </a:path>
              </a:pathLst>
            </a:custGeom>
            <a:solidFill>
              <a:srgbClr val="9FCEFB"/>
            </a:solidFill>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541005" y="2429017"/>
            <a:ext cx="5730441" cy="3947534"/>
          </a:xfrm>
          <a:custGeom>
            <a:avLst/>
            <a:gdLst/>
            <a:ahLst/>
            <a:cxnLst/>
            <a:rect r="r" b="b" t="t" l="l"/>
            <a:pathLst>
              <a:path h="3947534" w="5730441">
                <a:moveTo>
                  <a:pt x="0" y="0"/>
                </a:moveTo>
                <a:lnTo>
                  <a:pt x="5730440" y="0"/>
                </a:lnTo>
                <a:lnTo>
                  <a:pt x="5730440" y="3947534"/>
                </a:lnTo>
                <a:lnTo>
                  <a:pt x="0" y="3947534"/>
                </a:lnTo>
                <a:lnTo>
                  <a:pt x="0" y="0"/>
                </a:lnTo>
                <a:close/>
              </a:path>
            </a:pathLst>
          </a:custGeom>
          <a:blipFill>
            <a:blip r:embed="rId4"/>
            <a:stretch>
              <a:fillRect l="0" t="0" r="0" b="0"/>
            </a:stretch>
          </a:blipFill>
        </p:spPr>
      </p:sp>
      <p:grpSp>
        <p:nvGrpSpPr>
          <p:cNvPr name="Group 10" id="10"/>
          <p:cNvGrpSpPr/>
          <p:nvPr/>
        </p:nvGrpSpPr>
        <p:grpSpPr>
          <a:xfrm rot="0">
            <a:off x="7844584" y="3867658"/>
            <a:ext cx="1411456" cy="1083190"/>
            <a:chOff x="0" y="0"/>
            <a:chExt cx="812800" cy="623765"/>
          </a:xfrm>
        </p:grpSpPr>
        <p:sp>
          <p:nvSpPr>
            <p:cNvPr name="Freeform 11" id="11"/>
            <p:cNvSpPr/>
            <p:nvPr/>
          </p:nvSpPr>
          <p:spPr>
            <a:xfrm flipH="false" flipV="false" rot="0">
              <a:off x="0" y="0"/>
              <a:ext cx="812800" cy="623765"/>
            </a:xfrm>
            <a:custGeom>
              <a:avLst/>
              <a:gdLst/>
              <a:ahLst/>
              <a:cxnLst/>
              <a:rect r="r" b="b" t="t" l="l"/>
              <a:pathLst>
                <a:path h="623765" w="812800">
                  <a:moveTo>
                    <a:pt x="812800" y="311883"/>
                  </a:moveTo>
                  <a:lnTo>
                    <a:pt x="406400" y="0"/>
                  </a:lnTo>
                  <a:lnTo>
                    <a:pt x="406400" y="203200"/>
                  </a:lnTo>
                  <a:lnTo>
                    <a:pt x="0" y="203200"/>
                  </a:lnTo>
                  <a:lnTo>
                    <a:pt x="0" y="420565"/>
                  </a:lnTo>
                  <a:lnTo>
                    <a:pt x="406400" y="420565"/>
                  </a:lnTo>
                  <a:lnTo>
                    <a:pt x="406400" y="623765"/>
                  </a:lnTo>
                  <a:lnTo>
                    <a:pt x="812800" y="311883"/>
                  </a:lnTo>
                  <a:close/>
                </a:path>
              </a:pathLst>
            </a:custGeom>
            <a:solidFill>
              <a:srgbClr val="003F67"/>
            </a:solidFill>
          </p:spPr>
        </p:sp>
        <p:sp>
          <p:nvSpPr>
            <p:cNvPr name="TextBox 12" id="12"/>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028700" y="816483"/>
            <a:ext cx="13958359" cy="529209"/>
          </a:xfrm>
          <a:prstGeom prst="rect">
            <a:avLst/>
          </a:prstGeom>
        </p:spPr>
        <p:txBody>
          <a:bodyPr anchor="t" rtlCol="false" tIns="0" lIns="0" bIns="0" rIns="0">
            <a:spAutoFit/>
          </a:bodyPr>
          <a:lstStyle/>
          <a:p>
            <a:pPr>
              <a:lnSpc>
                <a:spcPts val="3947"/>
              </a:lnSpc>
            </a:pPr>
            <a:r>
              <a:rPr lang="en-US" sz="4200">
                <a:solidFill>
                  <a:srgbClr val="64BB25"/>
                </a:solidFill>
                <a:latin typeface="Montserrat Heavy"/>
              </a:rPr>
              <a:t>ESG Performance Tracking - Industry stats</a:t>
            </a:r>
          </a:p>
        </p:txBody>
      </p:sp>
      <p:sp>
        <p:nvSpPr>
          <p:cNvPr name="TextBox 14" id="14"/>
          <p:cNvSpPr txBox="true"/>
          <p:nvPr/>
        </p:nvSpPr>
        <p:spPr>
          <a:xfrm rot="0">
            <a:off x="0" y="1408124"/>
            <a:ext cx="17100623" cy="790574"/>
          </a:xfrm>
          <a:prstGeom prst="rect">
            <a:avLst/>
          </a:prstGeom>
        </p:spPr>
        <p:txBody>
          <a:bodyPr anchor="t" rtlCol="false" tIns="0" lIns="0" bIns="0" rIns="0">
            <a:spAutoFit/>
          </a:bodyPr>
          <a:lstStyle/>
          <a:p>
            <a:pPr algn="ctr">
              <a:lnSpc>
                <a:spcPts val="3150"/>
              </a:lnSpc>
              <a:spcBef>
                <a:spcPct val="0"/>
              </a:spcBef>
            </a:pPr>
            <a:r>
              <a:rPr lang="en-US" sz="2250">
                <a:solidFill>
                  <a:srgbClr val="000000"/>
                </a:solidFill>
                <a:latin typeface="Montserrat Classic Bold"/>
              </a:rPr>
              <a:t>Which industry statistics should we track to track the performance of the agricultural industry in waste management?</a:t>
            </a:r>
          </a:p>
        </p:txBody>
      </p:sp>
      <p:grpSp>
        <p:nvGrpSpPr>
          <p:cNvPr name="Group 15" id="15"/>
          <p:cNvGrpSpPr/>
          <p:nvPr/>
        </p:nvGrpSpPr>
        <p:grpSpPr>
          <a:xfrm rot="0">
            <a:off x="2487478" y="6738353"/>
            <a:ext cx="12125668" cy="1345755"/>
            <a:chOff x="0" y="0"/>
            <a:chExt cx="3408155" cy="378251"/>
          </a:xfrm>
        </p:grpSpPr>
        <p:sp>
          <p:nvSpPr>
            <p:cNvPr name="Freeform 16" id="16"/>
            <p:cNvSpPr/>
            <p:nvPr/>
          </p:nvSpPr>
          <p:spPr>
            <a:xfrm flipH="false" flipV="false" rot="0">
              <a:off x="0" y="0"/>
              <a:ext cx="3408155" cy="378251"/>
            </a:xfrm>
            <a:custGeom>
              <a:avLst/>
              <a:gdLst/>
              <a:ahLst/>
              <a:cxnLst/>
              <a:rect r="r" b="b" t="t" l="l"/>
              <a:pathLst>
                <a:path h="378251" w="3408155">
                  <a:moveTo>
                    <a:pt x="32562" y="0"/>
                  </a:moveTo>
                  <a:lnTo>
                    <a:pt x="3375593" y="0"/>
                  </a:lnTo>
                  <a:cubicBezTo>
                    <a:pt x="3384229" y="0"/>
                    <a:pt x="3392511" y="3431"/>
                    <a:pt x="3398618" y="9537"/>
                  </a:cubicBezTo>
                  <a:cubicBezTo>
                    <a:pt x="3404724" y="15644"/>
                    <a:pt x="3408155" y="23926"/>
                    <a:pt x="3408155" y="32562"/>
                  </a:cubicBezTo>
                  <a:lnTo>
                    <a:pt x="3408155" y="345688"/>
                  </a:lnTo>
                  <a:cubicBezTo>
                    <a:pt x="3408155" y="363672"/>
                    <a:pt x="3393577" y="378251"/>
                    <a:pt x="3375593" y="378251"/>
                  </a:cubicBezTo>
                  <a:lnTo>
                    <a:pt x="32562" y="378251"/>
                  </a:lnTo>
                  <a:cubicBezTo>
                    <a:pt x="14579" y="378251"/>
                    <a:pt x="0" y="363672"/>
                    <a:pt x="0" y="345688"/>
                  </a:cubicBezTo>
                  <a:lnTo>
                    <a:pt x="0" y="32562"/>
                  </a:lnTo>
                  <a:cubicBezTo>
                    <a:pt x="0" y="14579"/>
                    <a:pt x="14579" y="0"/>
                    <a:pt x="32562" y="0"/>
                  </a:cubicBezTo>
                  <a:close/>
                </a:path>
              </a:pathLst>
            </a:custGeom>
            <a:solidFill>
              <a:srgbClr val="C1FF72"/>
            </a:solidFill>
          </p:spPr>
        </p:sp>
        <p:sp>
          <p:nvSpPr>
            <p:cNvPr name="TextBox 17" id="17"/>
            <p:cNvSpPr txBox="true"/>
            <p:nvPr/>
          </p:nvSpPr>
          <p:spPr>
            <a:xfrm>
              <a:off x="0" y="-38100"/>
              <a:ext cx="812800" cy="850900"/>
            </a:xfrm>
            <a:prstGeom prst="rect">
              <a:avLst/>
            </a:prstGeom>
          </p:spPr>
          <p:txBody>
            <a:bodyPr anchor="ctr" rtlCol="false" tIns="50800" lIns="50800" bIns="50800" rIns="50800"/>
            <a:lstStyle/>
            <a:p>
              <a:pPr algn="ctr" marL="410209" indent="-205105" lvl="1">
                <a:lnSpc>
                  <a:spcPts val="2659"/>
                </a:lnSpc>
                <a:buFont typeface="Arial"/>
                <a:buChar char="•"/>
              </a:pPr>
              <a:r>
                <a:rPr lang="en-US" sz="1899">
                  <a:solidFill>
                    <a:srgbClr val="000000"/>
                  </a:solidFill>
                  <a:latin typeface="Montserrat Classic"/>
                </a:rPr>
                <a:t>The agriculture industry </a:t>
              </a:r>
              <a:r>
                <a:rPr lang="en-US" sz="1899">
                  <a:solidFill>
                    <a:srgbClr val="000000"/>
                  </a:solidFill>
                  <a:latin typeface="Montserrat Classic Bold"/>
                </a:rPr>
                <a:t>spends the most</a:t>
              </a:r>
              <a:r>
                <a:rPr lang="en-US" sz="1899">
                  <a:solidFill>
                    <a:srgbClr val="000000"/>
                  </a:solidFill>
                  <a:latin typeface="Montserrat Classic"/>
                </a:rPr>
                <a:t> per tonne of waste </a:t>
              </a:r>
            </a:p>
            <a:p>
              <a:pPr algn="ctr" marL="410209" indent="-205105" lvl="1">
                <a:lnSpc>
                  <a:spcPts val="2659"/>
                </a:lnSpc>
                <a:buFont typeface="Arial"/>
                <a:buChar char="•"/>
              </a:pPr>
              <a:r>
                <a:rPr lang="en-US" sz="1899">
                  <a:solidFill>
                    <a:srgbClr val="000000"/>
                  </a:solidFill>
                  <a:latin typeface="Montserrat Classic"/>
                </a:rPr>
                <a:t>Share of </a:t>
              </a:r>
              <a:r>
                <a:rPr lang="en-US" sz="1899">
                  <a:solidFill>
                    <a:srgbClr val="000000"/>
                  </a:solidFill>
                  <a:latin typeface="Montserrat Classic Bold"/>
                </a:rPr>
                <a:t>waste intensity</a:t>
              </a:r>
              <a:r>
                <a:rPr lang="en-US" sz="1899">
                  <a:solidFill>
                    <a:srgbClr val="000000"/>
                  </a:solidFill>
                  <a:latin typeface="Montserrat Classic"/>
                </a:rPr>
                <a:t> from the agriculture industry </a:t>
              </a:r>
              <a:r>
                <a:rPr lang="en-US" sz="1899">
                  <a:solidFill>
                    <a:srgbClr val="000000"/>
                  </a:solidFill>
                  <a:latin typeface="Montserrat Classic Bold"/>
                </a:rPr>
                <a:t>increased</a:t>
              </a:r>
              <a:r>
                <a:rPr lang="en-US" sz="1899">
                  <a:solidFill>
                    <a:srgbClr val="000000"/>
                  </a:solidFill>
                  <a:latin typeface="Montserrat Classic"/>
                </a:rPr>
                <a:t> over the years</a:t>
              </a:r>
            </a:p>
            <a:p>
              <a:pPr algn="ctr" marL="410209" indent="-205105" lvl="1">
                <a:lnSpc>
                  <a:spcPts val="2659"/>
                </a:lnSpc>
                <a:buFont typeface="Arial"/>
                <a:buChar char="•"/>
              </a:pPr>
              <a:r>
                <a:rPr lang="en-US" sz="1899">
                  <a:solidFill>
                    <a:srgbClr val="000000"/>
                  </a:solidFill>
                  <a:latin typeface="Montserrat Classic"/>
                </a:rPr>
                <a:t> The </a:t>
              </a:r>
              <a:r>
                <a:rPr lang="en-US" sz="1899">
                  <a:solidFill>
                    <a:srgbClr val="000000"/>
                  </a:solidFill>
                  <a:latin typeface="Montserrat Classic Bold"/>
                </a:rPr>
                <a:t>only industry</a:t>
              </a:r>
              <a:r>
                <a:rPr lang="en-US" sz="1899">
                  <a:solidFill>
                    <a:srgbClr val="000000"/>
                  </a:solidFill>
                  <a:latin typeface="Montserrat Classic"/>
                </a:rPr>
                <a:t> to have rising waste intensity over each year </a:t>
              </a:r>
            </a:p>
          </p:txBody>
        </p:sp>
      </p:grpSp>
      <p:grpSp>
        <p:nvGrpSpPr>
          <p:cNvPr name="Group 18" id="18"/>
          <p:cNvGrpSpPr/>
          <p:nvPr/>
        </p:nvGrpSpPr>
        <p:grpSpPr>
          <a:xfrm rot="0">
            <a:off x="3437977" y="7914079"/>
            <a:ext cx="10516271" cy="1960284"/>
            <a:chOff x="0" y="0"/>
            <a:chExt cx="2955803" cy="550976"/>
          </a:xfrm>
        </p:grpSpPr>
        <p:sp>
          <p:nvSpPr>
            <p:cNvPr name="Freeform 19" id="19"/>
            <p:cNvSpPr/>
            <p:nvPr/>
          </p:nvSpPr>
          <p:spPr>
            <a:xfrm flipH="false" flipV="false" rot="0">
              <a:off x="0" y="0"/>
              <a:ext cx="2955803" cy="550976"/>
            </a:xfrm>
            <a:custGeom>
              <a:avLst/>
              <a:gdLst/>
              <a:ahLst/>
              <a:cxnLst/>
              <a:rect r="r" b="b" t="t" l="l"/>
              <a:pathLst>
                <a:path h="550976" w="2955803">
                  <a:moveTo>
                    <a:pt x="37545" y="0"/>
                  </a:moveTo>
                  <a:lnTo>
                    <a:pt x="2918258" y="0"/>
                  </a:lnTo>
                  <a:cubicBezTo>
                    <a:pt x="2938993" y="0"/>
                    <a:pt x="2955803" y="16810"/>
                    <a:pt x="2955803" y="37545"/>
                  </a:cubicBezTo>
                  <a:lnTo>
                    <a:pt x="2955803" y="513430"/>
                  </a:lnTo>
                  <a:cubicBezTo>
                    <a:pt x="2955803" y="534166"/>
                    <a:pt x="2938993" y="550976"/>
                    <a:pt x="2918258" y="550976"/>
                  </a:cubicBezTo>
                  <a:lnTo>
                    <a:pt x="37545" y="550976"/>
                  </a:lnTo>
                  <a:cubicBezTo>
                    <a:pt x="16810" y="550976"/>
                    <a:pt x="0" y="534166"/>
                    <a:pt x="0" y="513430"/>
                  </a:cubicBezTo>
                  <a:lnTo>
                    <a:pt x="0" y="37545"/>
                  </a:lnTo>
                  <a:cubicBezTo>
                    <a:pt x="0" y="16810"/>
                    <a:pt x="16810" y="0"/>
                    <a:pt x="37545" y="0"/>
                  </a:cubicBezTo>
                  <a:close/>
                </a:path>
              </a:pathLst>
            </a:custGeom>
            <a:solidFill>
              <a:srgbClr val="EFA5D3"/>
            </a:solidFill>
          </p:spPr>
        </p:sp>
        <p:sp>
          <p:nvSpPr>
            <p:cNvPr name="TextBox 20" id="20"/>
            <p:cNvSpPr txBox="true"/>
            <p:nvPr/>
          </p:nvSpPr>
          <p:spPr>
            <a:xfrm>
              <a:off x="0" y="-38100"/>
              <a:ext cx="812800" cy="850900"/>
            </a:xfrm>
            <a:prstGeom prst="rect">
              <a:avLst/>
            </a:prstGeom>
          </p:spPr>
          <p:txBody>
            <a:bodyPr anchor="ctr" rtlCol="false" tIns="50800" lIns="50800" bIns="50800" rIns="50800"/>
            <a:lstStyle/>
            <a:p>
              <a:pPr algn="ctr">
                <a:lnSpc>
                  <a:spcPts val="2659"/>
                </a:lnSpc>
              </a:pPr>
              <a:r>
                <a:rPr lang="en-US" sz="1899">
                  <a:solidFill>
                    <a:srgbClr val="000000"/>
                  </a:solidFill>
                  <a:latin typeface="Montserrat Classic Bold"/>
                </a:rPr>
                <a:t>Waste intensity: </a:t>
              </a:r>
              <a:r>
                <a:rPr lang="en-US" sz="1899">
                  <a:solidFill>
                    <a:srgbClr val="000000"/>
                  </a:solidFill>
                  <a:latin typeface="Montserrat Classic"/>
                </a:rPr>
                <a:t>Total waste produced as a share of gross value added.</a:t>
              </a:r>
            </a:p>
            <a:p>
              <a:pPr algn="ctr">
                <a:lnSpc>
                  <a:spcPts val="2659"/>
                </a:lnSpc>
              </a:pPr>
              <a:r>
                <a:rPr lang="en-US" sz="1899">
                  <a:solidFill>
                    <a:srgbClr val="000000"/>
                  </a:solidFill>
                  <a:latin typeface="Montserrat Classic Bold"/>
                </a:rPr>
                <a:t>Rising waste intensity and high price: </a:t>
              </a:r>
              <a:r>
                <a:rPr lang="en-US" sz="1899">
                  <a:solidFill>
                    <a:srgbClr val="000000"/>
                  </a:solidFill>
                  <a:latin typeface="Montserrat Classic"/>
                </a:rPr>
                <a:t>The agriculture industry has rising waste intensity combined with highest price per tonne indicating a very expensive industry</a:t>
              </a:r>
              <a:r>
                <a:rPr lang="en-US" sz="1899">
                  <a:solidFill>
                    <a:srgbClr val="000000"/>
                  </a:solidFill>
                  <a:latin typeface="Montserrat Classic Light"/>
                </a:rPr>
                <a:t>. </a:t>
              </a:r>
            </a:p>
            <a:p>
              <a:pPr algn="ctr">
                <a:lnSpc>
                  <a:spcPts val="2659"/>
                </a:lnSpc>
              </a:pPr>
              <a:r>
                <a:rPr lang="en-US" sz="1899">
                  <a:solidFill>
                    <a:srgbClr val="000000"/>
                  </a:solidFill>
                  <a:latin typeface="Montserrat Classic Bold"/>
                </a:rPr>
                <a:t>Tracking </a:t>
              </a:r>
              <a:r>
                <a:rPr lang="en-US" sz="1899">
                  <a:solidFill>
                    <a:srgbClr val="000000"/>
                  </a:solidFill>
                  <a:latin typeface="Montserrat Classic"/>
                </a:rPr>
                <a:t>the statistics across industries in this manner will reveal areas of improvement.</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223039" y="4214086"/>
            <a:ext cx="5623947" cy="3751593"/>
            <a:chOff x="0" y="0"/>
            <a:chExt cx="1525775" cy="1017806"/>
          </a:xfrm>
        </p:grpSpPr>
        <p:sp>
          <p:nvSpPr>
            <p:cNvPr name="Freeform 3" id="3"/>
            <p:cNvSpPr/>
            <p:nvPr/>
          </p:nvSpPr>
          <p:spPr>
            <a:xfrm flipH="false" flipV="false" rot="0">
              <a:off x="0" y="0"/>
              <a:ext cx="1525775" cy="1017806"/>
            </a:xfrm>
            <a:custGeom>
              <a:avLst/>
              <a:gdLst/>
              <a:ahLst/>
              <a:cxnLst/>
              <a:rect r="r" b="b" t="t" l="l"/>
              <a:pathLst>
                <a:path h="1017806" w="1525775">
                  <a:moveTo>
                    <a:pt x="70207" y="0"/>
                  </a:moveTo>
                  <a:lnTo>
                    <a:pt x="1455568" y="0"/>
                  </a:lnTo>
                  <a:cubicBezTo>
                    <a:pt x="1494342" y="0"/>
                    <a:pt x="1525775" y="31433"/>
                    <a:pt x="1525775" y="70207"/>
                  </a:cubicBezTo>
                  <a:lnTo>
                    <a:pt x="1525775" y="947599"/>
                  </a:lnTo>
                  <a:cubicBezTo>
                    <a:pt x="1525775" y="966219"/>
                    <a:pt x="1518378" y="984076"/>
                    <a:pt x="1505212" y="997243"/>
                  </a:cubicBezTo>
                  <a:cubicBezTo>
                    <a:pt x="1492045" y="1010409"/>
                    <a:pt x="1474188" y="1017806"/>
                    <a:pt x="1455568" y="1017806"/>
                  </a:cubicBezTo>
                  <a:lnTo>
                    <a:pt x="70207" y="1017806"/>
                  </a:lnTo>
                  <a:cubicBezTo>
                    <a:pt x="31433" y="1017806"/>
                    <a:pt x="0" y="986373"/>
                    <a:pt x="0" y="947599"/>
                  </a:cubicBezTo>
                  <a:lnTo>
                    <a:pt x="0" y="70207"/>
                  </a:lnTo>
                  <a:cubicBezTo>
                    <a:pt x="0" y="31433"/>
                    <a:pt x="31433" y="0"/>
                    <a:pt x="70207" y="0"/>
                  </a:cubicBezTo>
                  <a:close/>
                </a:path>
              </a:pathLst>
            </a:custGeom>
            <a:solidFill>
              <a:srgbClr val="9FCEFB"/>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8673" y="1929032"/>
            <a:ext cx="6054367" cy="3869833"/>
            <a:chOff x="0" y="0"/>
            <a:chExt cx="1642547" cy="1049884"/>
          </a:xfrm>
        </p:grpSpPr>
        <p:sp>
          <p:nvSpPr>
            <p:cNvPr name="Freeform 6" id="6"/>
            <p:cNvSpPr/>
            <p:nvPr/>
          </p:nvSpPr>
          <p:spPr>
            <a:xfrm flipH="false" flipV="false" rot="0">
              <a:off x="0" y="0"/>
              <a:ext cx="1642547" cy="1049884"/>
            </a:xfrm>
            <a:custGeom>
              <a:avLst/>
              <a:gdLst/>
              <a:ahLst/>
              <a:cxnLst/>
              <a:rect r="r" b="b" t="t" l="l"/>
              <a:pathLst>
                <a:path h="1049884" w="1642547">
                  <a:moveTo>
                    <a:pt x="65215" y="0"/>
                  </a:moveTo>
                  <a:lnTo>
                    <a:pt x="1577332" y="0"/>
                  </a:lnTo>
                  <a:cubicBezTo>
                    <a:pt x="1594628" y="0"/>
                    <a:pt x="1611216" y="6871"/>
                    <a:pt x="1623446" y="19101"/>
                  </a:cubicBezTo>
                  <a:cubicBezTo>
                    <a:pt x="1635677" y="31331"/>
                    <a:pt x="1642547" y="47919"/>
                    <a:pt x="1642547" y="65215"/>
                  </a:cubicBezTo>
                  <a:lnTo>
                    <a:pt x="1642547" y="984669"/>
                  </a:lnTo>
                  <a:cubicBezTo>
                    <a:pt x="1642547" y="1020686"/>
                    <a:pt x="1613349" y="1049884"/>
                    <a:pt x="1577332" y="1049884"/>
                  </a:cubicBezTo>
                  <a:lnTo>
                    <a:pt x="65215" y="1049884"/>
                  </a:lnTo>
                  <a:cubicBezTo>
                    <a:pt x="47919" y="1049884"/>
                    <a:pt x="31331" y="1043013"/>
                    <a:pt x="19101" y="1030783"/>
                  </a:cubicBezTo>
                  <a:cubicBezTo>
                    <a:pt x="6871" y="1018553"/>
                    <a:pt x="0" y="1001965"/>
                    <a:pt x="0" y="984669"/>
                  </a:cubicBezTo>
                  <a:lnTo>
                    <a:pt x="0" y="65215"/>
                  </a:lnTo>
                  <a:cubicBezTo>
                    <a:pt x="0" y="47919"/>
                    <a:pt x="6871" y="31331"/>
                    <a:pt x="19101" y="19101"/>
                  </a:cubicBezTo>
                  <a:cubicBezTo>
                    <a:pt x="31331" y="6871"/>
                    <a:pt x="47919" y="0"/>
                    <a:pt x="65215" y="0"/>
                  </a:cubicBezTo>
                  <a:close/>
                </a:path>
              </a:pathLst>
            </a:custGeom>
            <a:solidFill>
              <a:srgbClr val="9FCEFB"/>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6405912" y="4407169"/>
            <a:ext cx="5258201" cy="3365426"/>
          </a:xfrm>
          <a:custGeom>
            <a:avLst/>
            <a:gdLst/>
            <a:ahLst/>
            <a:cxnLst/>
            <a:rect r="r" b="b" t="t" l="l"/>
            <a:pathLst>
              <a:path h="3365426" w="5258201">
                <a:moveTo>
                  <a:pt x="0" y="0"/>
                </a:moveTo>
                <a:lnTo>
                  <a:pt x="5258201" y="0"/>
                </a:lnTo>
                <a:lnTo>
                  <a:pt x="5258201" y="3365426"/>
                </a:lnTo>
                <a:lnTo>
                  <a:pt x="0" y="3365426"/>
                </a:lnTo>
                <a:lnTo>
                  <a:pt x="0" y="0"/>
                </a:lnTo>
                <a:close/>
              </a:path>
            </a:pathLst>
          </a:custGeom>
          <a:blipFill>
            <a:blip r:embed="rId3"/>
            <a:stretch>
              <a:fillRect l="0" t="0" r="0" b="0"/>
            </a:stretch>
          </a:blipFill>
        </p:spPr>
      </p:sp>
      <p:grpSp>
        <p:nvGrpSpPr>
          <p:cNvPr name="Group 9" id="9"/>
          <p:cNvGrpSpPr/>
          <p:nvPr/>
        </p:nvGrpSpPr>
        <p:grpSpPr>
          <a:xfrm rot="0">
            <a:off x="11846986" y="6379684"/>
            <a:ext cx="6054367" cy="3799565"/>
            <a:chOff x="0" y="0"/>
            <a:chExt cx="1642547" cy="1030820"/>
          </a:xfrm>
        </p:grpSpPr>
        <p:sp>
          <p:nvSpPr>
            <p:cNvPr name="Freeform 10" id="10"/>
            <p:cNvSpPr/>
            <p:nvPr/>
          </p:nvSpPr>
          <p:spPr>
            <a:xfrm flipH="false" flipV="false" rot="0">
              <a:off x="0" y="0"/>
              <a:ext cx="1642547" cy="1030820"/>
            </a:xfrm>
            <a:custGeom>
              <a:avLst/>
              <a:gdLst/>
              <a:ahLst/>
              <a:cxnLst/>
              <a:rect r="r" b="b" t="t" l="l"/>
              <a:pathLst>
                <a:path h="1030820" w="1642547">
                  <a:moveTo>
                    <a:pt x="65215" y="0"/>
                  </a:moveTo>
                  <a:lnTo>
                    <a:pt x="1577332" y="0"/>
                  </a:lnTo>
                  <a:cubicBezTo>
                    <a:pt x="1594628" y="0"/>
                    <a:pt x="1611216" y="6871"/>
                    <a:pt x="1623446" y="19101"/>
                  </a:cubicBezTo>
                  <a:cubicBezTo>
                    <a:pt x="1635677" y="31331"/>
                    <a:pt x="1642547" y="47919"/>
                    <a:pt x="1642547" y="65215"/>
                  </a:cubicBezTo>
                  <a:lnTo>
                    <a:pt x="1642547" y="965605"/>
                  </a:lnTo>
                  <a:cubicBezTo>
                    <a:pt x="1642547" y="982901"/>
                    <a:pt x="1635677" y="999489"/>
                    <a:pt x="1623446" y="1011719"/>
                  </a:cubicBezTo>
                  <a:cubicBezTo>
                    <a:pt x="1611216" y="1023950"/>
                    <a:pt x="1594628" y="1030820"/>
                    <a:pt x="1577332" y="1030820"/>
                  </a:cubicBezTo>
                  <a:lnTo>
                    <a:pt x="65215" y="1030820"/>
                  </a:lnTo>
                  <a:cubicBezTo>
                    <a:pt x="47919" y="1030820"/>
                    <a:pt x="31331" y="1023950"/>
                    <a:pt x="19101" y="1011719"/>
                  </a:cubicBezTo>
                  <a:cubicBezTo>
                    <a:pt x="6871" y="999489"/>
                    <a:pt x="0" y="982901"/>
                    <a:pt x="0" y="965605"/>
                  </a:cubicBezTo>
                  <a:lnTo>
                    <a:pt x="0" y="65215"/>
                  </a:lnTo>
                  <a:cubicBezTo>
                    <a:pt x="0" y="47919"/>
                    <a:pt x="6871" y="31331"/>
                    <a:pt x="19101" y="19101"/>
                  </a:cubicBezTo>
                  <a:cubicBezTo>
                    <a:pt x="31331" y="6871"/>
                    <a:pt x="47919" y="0"/>
                    <a:pt x="65215" y="0"/>
                  </a:cubicBezTo>
                  <a:close/>
                </a:path>
              </a:pathLst>
            </a:custGeom>
            <a:solidFill>
              <a:srgbClr val="9FCEFB"/>
            </a:solidFill>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12036255" y="6581518"/>
            <a:ext cx="5675828" cy="3395897"/>
          </a:xfrm>
          <a:custGeom>
            <a:avLst/>
            <a:gdLst/>
            <a:ahLst/>
            <a:cxnLst/>
            <a:rect r="r" b="b" t="t" l="l"/>
            <a:pathLst>
              <a:path h="3395897" w="5675828">
                <a:moveTo>
                  <a:pt x="0" y="0"/>
                </a:moveTo>
                <a:lnTo>
                  <a:pt x="5675828" y="0"/>
                </a:lnTo>
                <a:lnTo>
                  <a:pt x="5675828" y="3395897"/>
                </a:lnTo>
                <a:lnTo>
                  <a:pt x="0" y="3395897"/>
                </a:lnTo>
                <a:lnTo>
                  <a:pt x="0" y="0"/>
                </a:lnTo>
                <a:close/>
              </a:path>
            </a:pathLst>
          </a:custGeom>
          <a:blipFill>
            <a:blip r:embed="rId4"/>
            <a:stretch>
              <a:fillRect l="0" t="0" r="0" b="0"/>
            </a:stretch>
          </a:blipFill>
        </p:spPr>
      </p:sp>
      <p:grpSp>
        <p:nvGrpSpPr>
          <p:cNvPr name="Group 13" id="13"/>
          <p:cNvGrpSpPr/>
          <p:nvPr/>
        </p:nvGrpSpPr>
        <p:grpSpPr>
          <a:xfrm rot="0">
            <a:off x="168673" y="6619924"/>
            <a:ext cx="5660939" cy="1345755"/>
            <a:chOff x="0" y="0"/>
            <a:chExt cx="1591117" cy="378251"/>
          </a:xfrm>
        </p:grpSpPr>
        <p:sp>
          <p:nvSpPr>
            <p:cNvPr name="Freeform 14" id="14"/>
            <p:cNvSpPr/>
            <p:nvPr/>
          </p:nvSpPr>
          <p:spPr>
            <a:xfrm flipH="false" flipV="false" rot="0">
              <a:off x="0" y="0"/>
              <a:ext cx="1591117" cy="378251"/>
            </a:xfrm>
            <a:custGeom>
              <a:avLst/>
              <a:gdLst/>
              <a:ahLst/>
              <a:cxnLst/>
              <a:rect r="r" b="b" t="t" l="l"/>
              <a:pathLst>
                <a:path h="378251" w="1591117">
                  <a:moveTo>
                    <a:pt x="69748" y="0"/>
                  </a:moveTo>
                  <a:lnTo>
                    <a:pt x="1521370" y="0"/>
                  </a:lnTo>
                  <a:cubicBezTo>
                    <a:pt x="1539868" y="0"/>
                    <a:pt x="1557608" y="7348"/>
                    <a:pt x="1570689" y="20429"/>
                  </a:cubicBezTo>
                  <a:cubicBezTo>
                    <a:pt x="1583769" y="33509"/>
                    <a:pt x="1591117" y="51250"/>
                    <a:pt x="1591117" y="69748"/>
                  </a:cubicBezTo>
                  <a:lnTo>
                    <a:pt x="1591117" y="308503"/>
                  </a:lnTo>
                  <a:cubicBezTo>
                    <a:pt x="1591117" y="327001"/>
                    <a:pt x="1583769" y="344742"/>
                    <a:pt x="1570689" y="357822"/>
                  </a:cubicBezTo>
                  <a:cubicBezTo>
                    <a:pt x="1557608" y="370902"/>
                    <a:pt x="1539868" y="378251"/>
                    <a:pt x="1521370" y="378251"/>
                  </a:cubicBezTo>
                  <a:lnTo>
                    <a:pt x="69748" y="378251"/>
                  </a:lnTo>
                  <a:cubicBezTo>
                    <a:pt x="51250" y="378251"/>
                    <a:pt x="33509" y="370902"/>
                    <a:pt x="20429" y="357822"/>
                  </a:cubicBezTo>
                  <a:cubicBezTo>
                    <a:pt x="7348" y="344742"/>
                    <a:pt x="0" y="327001"/>
                    <a:pt x="0" y="308503"/>
                  </a:cubicBezTo>
                  <a:lnTo>
                    <a:pt x="0" y="69748"/>
                  </a:lnTo>
                  <a:cubicBezTo>
                    <a:pt x="0" y="51250"/>
                    <a:pt x="7348" y="33509"/>
                    <a:pt x="20429" y="20429"/>
                  </a:cubicBezTo>
                  <a:cubicBezTo>
                    <a:pt x="33509" y="7348"/>
                    <a:pt x="51250" y="0"/>
                    <a:pt x="69748" y="0"/>
                  </a:cubicBezTo>
                  <a:close/>
                </a:path>
              </a:pathLst>
            </a:custGeom>
            <a:solidFill>
              <a:srgbClr val="C1FF72"/>
            </a:solidFill>
          </p:spPr>
        </p:sp>
        <p:sp>
          <p:nvSpPr>
            <p:cNvPr name="TextBox 15" id="15"/>
            <p:cNvSpPr txBox="true"/>
            <p:nvPr/>
          </p:nvSpPr>
          <p:spPr>
            <a:xfrm>
              <a:off x="0" y="-38100"/>
              <a:ext cx="812800" cy="850900"/>
            </a:xfrm>
            <a:prstGeom prst="rect">
              <a:avLst/>
            </a:prstGeom>
          </p:spPr>
          <p:txBody>
            <a:bodyPr anchor="ctr" rtlCol="false" tIns="50800" lIns="50800" bIns="50800" rIns="50800"/>
            <a:lstStyle/>
            <a:p>
              <a:pPr algn="ctr">
                <a:lnSpc>
                  <a:spcPts val="2659"/>
                </a:lnSpc>
              </a:pPr>
              <a:r>
                <a:rPr lang="en-US" sz="1899">
                  <a:solidFill>
                    <a:srgbClr val="000000"/>
                  </a:solidFill>
                  <a:latin typeface="Montserrat Classic"/>
                </a:rPr>
                <a:t>Usage of physical waste surpassed the supply for the first time in three years in 2018-2019</a:t>
              </a:r>
            </a:p>
          </p:txBody>
        </p:sp>
      </p:grpSp>
      <p:grpSp>
        <p:nvGrpSpPr>
          <p:cNvPr name="Group 16" id="16"/>
          <p:cNvGrpSpPr/>
          <p:nvPr/>
        </p:nvGrpSpPr>
        <p:grpSpPr>
          <a:xfrm rot="0">
            <a:off x="12208936" y="3008137"/>
            <a:ext cx="5503147" cy="2790728"/>
            <a:chOff x="0" y="0"/>
            <a:chExt cx="1546767" cy="784389"/>
          </a:xfrm>
        </p:grpSpPr>
        <p:sp>
          <p:nvSpPr>
            <p:cNvPr name="Freeform 17" id="17"/>
            <p:cNvSpPr/>
            <p:nvPr/>
          </p:nvSpPr>
          <p:spPr>
            <a:xfrm flipH="false" flipV="false" rot="0">
              <a:off x="0" y="0"/>
              <a:ext cx="1546767" cy="784389"/>
            </a:xfrm>
            <a:custGeom>
              <a:avLst/>
              <a:gdLst/>
              <a:ahLst/>
              <a:cxnLst/>
              <a:rect r="r" b="b" t="t" l="l"/>
              <a:pathLst>
                <a:path h="784389" w="1546767">
                  <a:moveTo>
                    <a:pt x="71748" y="0"/>
                  </a:moveTo>
                  <a:lnTo>
                    <a:pt x="1475019" y="0"/>
                  </a:lnTo>
                  <a:cubicBezTo>
                    <a:pt x="1514644" y="0"/>
                    <a:pt x="1546767" y="32123"/>
                    <a:pt x="1546767" y="71748"/>
                  </a:cubicBezTo>
                  <a:lnTo>
                    <a:pt x="1546767" y="712641"/>
                  </a:lnTo>
                  <a:cubicBezTo>
                    <a:pt x="1546767" y="752266"/>
                    <a:pt x="1514644" y="784389"/>
                    <a:pt x="1475019" y="784389"/>
                  </a:cubicBezTo>
                  <a:lnTo>
                    <a:pt x="71748" y="784389"/>
                  </a:lnTo>
                  <a:cubicBezTo>
                    <a:pt x="52719" y="784389"/>
                    <a:pt x="34470" y="776830"/>
                    <a:pt x="21014" y="763374"/>
                  </a:cubicBezTo>
                  <a:cubicBezTo>
                    <a:pt x="7559" y="749919"/>
                    <a:pt x="0" y="731670"/>
                    <a:pt x="0" y="712641"/>
                  </a:cubicBezTo>
                  <a:lnTo>
                    <a:pt x="0" y="71748"/>
                  </a:lnTo>
                  <a:cubicBezTo>
                    <a:pt x="0" y="32123"/>
                    <a:pt x="32123" y="0"/>
                    <a:pt x="71748" y="0"/>
                  </a:cubicBezTo>
                  <a:close/>
                </a:path>
              </a:pathLst>
            </a:custGeom>
            <a:solidFill>
              <a:srgbClr val="C1FF72"/>
            </a:solidFill>
          </p:spPr>
        </p:sp>
        <p:sp>
          <p:nvSpPr>
            <p:cNvPr name="TextBox 18" id="18"/>
            <p:cNvSpPr txBox="true"/>
            <p:nvPr/>
          </p:nvSpPr>
          <p:spPr>
            <a:xfrm>
              <a:off x="0" y="-38100"/>
              <a:ext cx="812800" cy="850900"/>
            </a:xfrm>
            <a:prstGeom prst="rect">
              <a:avLst/>
            </a:prstGeom>
          </p:spPr>
          <p:txBody>
            <a:bodyPr anchor="ctr" rtlCol="false" tIns="50800" lIns="50800" bIns="50800" rIns="50800"/>
            <a:lstStyle/>
            <a:p>
              <a:pPr algn="ctr" marL="410209" indent="-205105" lvl="1">
                <a:lnSpc>
                  <a:spcPts val="2659"/>
                </a:lnSpc>
                <a:buFont typeface="Arial"/>
                <a:buChar char="•"/>
              </a:pPr>
              <a:r>
                <a:rPr lang="en-US" sz="1899">
                  <a:solidFill>
                    <a:srgbClr val="000000"/>
                  </a:solidFill>
                  <a:latin typeface="Montserrat Classic"/>
                </a:rPr>
                <a:t>Overall waste supply increased by 20000 tonnes between 2017-18 and 2018-19</a:t>
              </a:r>
            </a:p>
            <a:p>
              <a:pPr algn="ctr" marL="410209" indent="-205105" lvl="1">
                <a:lnSpc>
                  <a:spcPts val="2659"/>
                </a:lnSpc>
                <a:buFont typeface="Arial"/>
                <a:buChar char="•"/>
              </a:pPr>
              <a:r>
                <a:rPr lang="en-US" sz="1899">
                  <a:solidFill>
                    <a:srgbClr val="000000"/>
                  </a:solidFill>
                  <a:latin typeface="Montserrat Classic"/>
                </a:rPr>
                <a:t>Masonry materials is the highest wasted category</a:t>
              </a:r>
            </a:p>
          </p:txBody>
        </p:sp>
      </p:grpSp>
      <p:grpSp>
        <p:nvGrpSpPr>
          <p:cNvPr name="Group 19" id="19"/>
          <p:cNvGrpSpPr/>
          <p:nvPr/>
        </p:nvGrpSpPr>
        <p:grpSpPr>
          <a:xfrm rot="0">
            <a:off x="5829612" y="8460852"/>
            <a:ext cx="5217281" cy="1594896"/>
            <a:chOff x="0" y="0"/>
            <a:chExt cx="1466418" cy="448277"/>
          </a:xfrm>
        </p:grpSpPr>
        <p:sp>
          <p:nvSpPr>
            <p:cNvPr name="Freeform 20" id="20"/>
            <p:cNvSpPr/>
            <p:nvPr/>
          </p:nvSpPr>
          <p:spPr>
            <a:xfrm flipH="false" flipV="false" rot="0">
              <a:off x="0" y="0"/>
              <a:ext cx="1466418" cy="448277"/>
            </a:xfrm>
            <a:custGeom>
              <a:avLst/>
              <a:gdLst/>
              <a:ahLst/>
              <a:cxnLst/>
              <a:rect r="r" b="b" t="t" l="l"/>
              <a:pathLst>
                <a:path h="448277" w="1466418">
                  <a:moveTo>
                    <a:pt x="75679" y="0"/>
                  </a:moveTo>
                  <a:lnTo>
                    <a:pt x="1390740" y="0"/>
                  </a:lnTo>
                  <a:cubicBezTo>
                    <a:pt x="1410811" y="0"/>
                    <a:pt x="1430060" y="7973"/>
                    <a:pt x="1444253" y="22166"/>
                  </a:cubicBezTo>
                  <a:cubicBezTo>
                    <a:pt x="1458445" y="36358"/>
                    <a:pt x="1466418" y="55608"/>
                    <a:pt x="1466418" y="75679"/>
                  </a:cubicBezTo>
                  <a:lnTo>
                    <a:pt x="1466418" y="372598"/>
                  </a:lnTo>
                  <a:cubicBezTo>
                    <a:pt x="1466418" y="392669"/>
                    <a:pt x="1458445" y="411918"/>
                    <a:pt x="1444253" y="426111"/>
                  </a:cubicBezTo>
                  <a:cubicBezTo>
                    <a:pt x="1430060" y="440303"/>
                    <a:pt x="1410811" y="448277"/>
                    <a:pt x="1390740" y="448277"/>
                  </a:cubicBezTo>
                  <a:lnTo>
                    <a:pt x="75679" y="448277"/>
                  </a:lnTo>
                  <a:cubicBezTo>
                    <a:pt x="33883" y="448277"/>
                    <a:pt x="0" y="414394"/>
                    <a:pt x="0" y="372598"/>
                  </a:cubicBezTo>
                  <a:lnTo>
                    <a:pt x="0" y="75679"/>
                  </a:lnTo>
                  <a:cubicBezTo>
                    <a:pt x="0" y="55608"/>
                    <a:pt x="7973" y="36358"/>
                    <a:pt x="22166" y="22166"/>
                  </a:cubicBezTo>
                  <a:cubicBezTo>
                    <a:pt x="36358" y="7973"/>
                    <a:pt x="55608" y="0"/>
                    <a:pt x="75679" y="0"/>
                  </a:cubicBezTo>
                  <a:close/>
                </a:path>
              </a:pathLst>
            </a:custGeom>
            <a:solidFill>
              <a:srgbClr val="EFA5D3"/>
            </a:solidFill>
          </p:spPr>
        </p:sp>
        <p:sp>
          <p:nvSpPr>
            <p:cNvPr name="TextBox 21" id="21"/>
            <p:cNvSpPr txBox="true"/>
            <p:nvPr/>
          </p:nvSpPr>
          <p:spPr>
            <a:xfrm>
              <a:off x="0" y="-38100"/>
              <a:ext cx="812800" cy="850900"/>
            </a:xfrm>
            <a:prstGeom prst="rect">
              <a:avLst/>
            </a:prstGeom>
          </p:spPr>
          <p:txBody>
            <a:bodyPr anchor="ctr" rtlCol="false" tIns="50800" lIns="50800" bIns="50800" rIns="50800"/>
            <a:lstStyle/>
            <a:p>
              <a:pPr algn="ctr">
                <a:lnSpc>
                  <a:spcPts val="2659"/>
                </a:lnSpc>
              </a:pPr>
              <a:r>
                <a:rPr lang="en-US" sz="1899">
                  <a:solidFill>
                    <a:srgbClr val="000000"/>
                  </a:solidFill>
                  <a:latin typeface="Montserrat Classic"/>
                </a:rPr>
                <a:t>Even though higher waste usage, supply increased in almost all categories. Only organic waste is used, so not all wastage is consumed</a:t>
              </a:r>
            </a:p>
          </p:txBody>
        </p:sp>
      </p:grpSp>
      <p:sp>
        <p:nvSpPr>
          <p:cNvPr name="Freeform 22" id="22"/>
          <p:cNvSpPr/>
          <p:nvPr/>
        </p:nvSpPr>
        <p:spPr>
          <a:xfrm flipH="false" flipV="false" rot="0">
            <a:off x="460704" y="2052359"/>
            <a:ext cx="5470305" cy="3623179"/>
          </a:xfrm>
          <a:custGeom>
            <a:avLst/>
            <a:gdLst/>
            <a:ahLst/>
            <a:cxnLst/>
            <a:rect r="r" b="b" t="t" l="l"/>
            <a:pathLst>
              <a:path h="3623179" w="5470305">
                <a:moveTo>
                  <a:pt x="0" y="0"/>
                </a:moveTo>
                <a:lnTo>
                  <a:pt x="5470304" y="0"/>
                </a:lnTo>
                <a:lnTo>
                  <a:pt x="5470304" y="3623179"/>
                </a:lnTo>
                <a:lnTo>
                  <a:pt x="0" y="3623179"/>
                </a:lnTo>
                <a:lnTo>
                  <a:pt x="0" y="0"/>
                </a:lnTo>
                <a:close/>
              </a:path>
            </a:pathLst>
          </a:custGeom>
          <a:blipFill>
            <a:blip r:embed="rId5"/>
            <a:stretch>
              <a:fillRect l="0" t="-3291" r="0" b="-3291"/>
            </a:stretch>
          </a:blipFill>
        </p:spPr>
      </p:sp>
      <p:sp>
        <p:nvSpPr>
          <p:cNvPr name="TextBox 23" id="23"/>
          <p:cNvSpPr txBox="true"/>
          <p:nvPr/>
        </p:nvSpPr>
        <p:spPr>
          <a:xfrm rot="0">
            <a:off x="540282" y="816483"/>
            <a:ext cx="13958359" cy="529209"/>
          </a:xfrm>
          <a:prstGeom prst="rect">
            <a:avLst/>
          </a:prstGeom>
        </p:spPr>
        <p:txBody>
          <a:bodyPr anchor="t" rtlCol="false" tIns="0" lIns="0" bIns="0" rIns="0">
            <a:spAutoFit/>
          </a:bodyPr>
          <a:lstStyle/>
          <a:p>
            <a:pPr>
              <a:lnSpc>
                <a:spcPts val="3947"/>
              </a:lnSpc>
            </a:pPr>
            <a:r>
              <a:rPr lang="en-US" sz="4200">
                <a:solidFill>
                  <a:srgbClr val="64BB25"/>
                </a:solidFill>
                <a:latin typeface="Montserrat Heavy"/>
              </a:rPr>
              <a:t>ESG Performance Tracking - Supply and Usage</a:t>
            </a:r>
          </a:p>
        </p:txBody>
      </p:sp>
      <p:sp>
        <p:nvSpPr>
          <p:cNvPr name="TextBox 24" id="24"/>
          <p:cNvSpPr txBox="true"/>
          <p:nvPr/>
        </p:nvSpPr>
        <p:spPr>
          <a:xfrm rot="0">
            <a:off x="1520947" y="1307592"/>
            <a:ext cx="14864655" cy="372745"/>
          </a:xfrm>
          <a:prstGeom prst="rect">
            <a:avLst/>
          </a:prstGeom>
        </p:spPr>
        <p:txBody>
          <a:bodyPr anchor="t" rtlCol="false" tIns="0" lIns="0" bIns="0" rIns="0">
            <a:spAutoFit/>
          </a:bodyPr>
          <a:lstStyle/>
          <a:p>
            <a:pPr algn="ctr">
              <a:lnSpc>
                <a:spcPts val="3079"/>
              </a:lnSpc>
              <a:spcBef>
                <a:spcPct val="0"/>
              </a:spcBef>
            </a:pPr>
            <a:r>
              <a:rPr lang="en-US" sz="2199">
                <a:solidFill>
                  <a:srgbClr val="000000"/>
                </a:solidFill>
                <a:latin typeface="Montserrat Classic Bold"/>
              </a:rPr>
              <a:t>Which waste categories have been the driving force behind the trend in supply-usage across 2016-2019?  </a:t>
            </a:r>
          </a:p>
        </p:txBody>
      </p:sp>
      <p:grpSp>
        <p:nvGrpSpPr>
          <p:cNvPr name="Group 25" id="25"/>
          <p:cNvGrpSpPr/>
          <p:nvPr/>
        </p:nvGrpSpPr>
        <p:grpSpPr>
          <a:xfrm rot="0">
            <a:off x="6629705" y="2123890"/>
            <a:ext cx="5217281" cy="1594896"/>
            <a:chOff x="0" y="0"/>
            <a:chExt cx="1466418" cy="448277"/>
          </a:xfrm>
        </p:grpSpPr>
        <p:sp>
          <p:nvSpPr>
            <p:cNvPr name="Freeform 26" id="26"/>
            <p:cNvSpPr/>
            <p:nvPr/>
          </p:nvSpPr>
          <p:spPr>
            <a:xfrm flipH="false" flipV="false" rot="0">
              <a:off x="0" y="0"/>
              <a:ext cx="1466418" cy="448277"/>
            </a:xfrm>
            <a:custGeom>
              <a:avLst/>
              <a:gdLst/>
              <a:ahLst/>
              <a:cxnLst/>
              <a:rect r="r" b="b" t="t" l="l"/>
              <a:pathLst>
                <a:path h="448277" w="1466418">
                  <a:moveTo>
                    <a:pt x="75679" y="0"/>
                  </a:moveTo>
                  <a:lnTo>
                    <a:pt x="1390740" y="0"/>
                  </a:lnTo>
                  <a:cubicBezTo>
                    <a:pt x="1410811" y="0"/>
                    <a:pt x="1430060" y="7973"/>
                    <a:pt x="1444253" y="22166"/>
                  </a:cubicBezTo>
                  <a:cubicBezTo>
                    <a:pt x="1458445" y="36358"/>
                    <a:pt x="1466418" y="55608"/>
                    <a:pt x="1466418" y="75679"/>
                  </a:cubicBezTo>
                  <a:lnTo>
                    <a:pt x="1466418" y="372598"/>
                  </a:lnTo>
                  <a:cubicBezTo>
                    <a:pt x="1466418" y="392669"/>
                    <a:pt x="1458445" y="411918"/>
                    <a:pt x="1444253" y="426111"/>
                  </a:cubicBezTo>
                  <a:cubicBezTo>
                    <a:pt x="1430060" y="440303"/>
                    <a:pt x="1410811" y="448277"/>
                    <a:pt x="1390740" y="448277"/>
                  </a:cubicBezTo>
                  <a:lnTo>
                    <a:pt x="75679" y="448277"/>
                  </a:lnTo>
                  <a:cubicBezTo>
                    <a:pt x="33883" y="448277"/>
                    <a:pt x="0" y="414394"/>
                    <a:pt x="0" y="372598"/>
                  </a:cubicBezTo>
                  <a:lnTo>
                    <a:pt x="0" y="75679"/>
                  </a:lnTo>
                  <a:cubicBezTo>
                    <a:pt x="0" y="55608"/>
                    <a:pt x="7973" y="36358"/>
                    <a:pt x="22166" y="22166"/>
                  </a:cubicBezTo>
                  <a:cubicBezTo>
                    <a:pt x="36358" y="7973"/>
                    <a:pt x="55608" y="0"/>
                    <a:pt x="75679" y="0"/>
                  </a:cubicBezTo>
                  <a:close/>
                </a:path>
              </a:pathLst>
            </a:custGeom>
            <a:solidFill>
              <a:srgbClr val="EFA5D3"/>
            </a:solidFill>
          </p:spPr>
        </p:sp>
        <p:sp>
          <p:nvSpPr>
            <p:cNvPr name="TextBox 27" id="27"/>
            <p:cNvSpPr txBox="true"/>
            <p:nvPr/>
          </p:nvSpPr>
          <p:spPr>
            <a:xfrm>
              <a:off x="0" y="-38100"/>
              <a:ext cx="812800" cy="850900"/>
            </a:xfrm>
            <a:prstGeom prst="rect">
              <a:avLst/>
            </a:prstGeom>
          </p:spPr>
          <p:txBody>
            <a:bodyPr anchor="ctr" rtlCol="false" tIns="50800" lIns="50800" bIns="50800" rIns="50800"/>
            <a:lstStyle/>
            <a:p>
              <a:pPr algn="ctr">
                <a:lnSpc>
                  <a:spcPts val="2659"/>
                </a:lnSpc>
              </a:pPr>
              <a:r>
                <a:rPr lang="en-US" sz="1899">
                  <a:solidFill>
                    <a:srgbClr val="000000"/>
                  </a:solidFill>
                  <a:latin typeface="Montserrat Classic"/>
                </a:rPr>
                <a:t>Lower Gross value added for the agricultural industry but higher waste suppy in 2018-19</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DAFvcnrznGM</dc:identifier>
  <dcterms:modified xsi:type="dcterms:W3CDTF">2011-08-01T06:04:30Z</dcterms:modified>
  <cp:revision>1</cp:revision>
  <dc:title>Copy of Aaron Rana</dc:title>
</cp:coreProperties>
</file>