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5A83200-E598-4988-A20E-0C155EA7000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1F15207-B669-4800-B244-470350DC51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2592288"/>
          </a:xfrm>
        </p:spPr>
        <p:txBody>
          <a:bodyPr/>
          <a:lstStyle/>
          <a:p>
            <a:r>
              <a:rPr lang="en-GB" dirty="0" smtClean="0"/>
              <a:t>Impact of weather &amp; Socio-Eco factors on Covid-19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Muhammad </a:t>
            </a:r>
            <a:r>
              <a:rPr lang="en-GB" b="1" dirty="0" err="1" smtClean="0"/>
              <a:t>Shakir</a:t>
            </a:r>
            <a:r>
              <a:rPr lang="en-GB" b="1" dirty="0" smtClean="0"/>
              <a:t> </a:t>
            </a:r>
            <a:r>
              <a:rPr lang="en-GB" b="1" dirty="0" err="1" smtClean="0"/>
              <a:t>Aleem</a:t>
            </a:r>
            <a:endParaRPr lang="en-GB" b="1" dirty="0" smtClean="0"/>
          </a:p>
          <a:p>
            <a:r>
              <a:rPr lang="en-GB" b="1" dirty="0" smtClean="0"/>
              <a:t>Supervisor: </a:t>
            </a:r>
            <a:r>
              <a:rPr lang="en-GB" b="1" dirty="0" err="1" smtClean="0"/>
              <a:t>Obinna</a:t>
            </a:r>
            <a:r>
              <a:rPr lang="en-GB" b="1" dirty="0" smtClean="0"/>
              <a:t> </a:t>
            </a:r>
            <a:r>
              <a:rPr lang="en-GB" b="1" dirty="0" err="1" smtClean="0"/>
              <a:t>Izima</a:t>
            </a:r>
            <a:endParaRPr lang="en-GB" b="1" dirty="0" smtClean="0"/>
          </a:p>
          <a:p>
            <a:r>
              <a:rPr lang="en-GB" b="1" dirty="0" smtClean="0"/>
              <a:t>Student id : 10534253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29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05472"/>
            <a:ext cx="8229600" cy="4491880"/>
          </a:xfrm>
        </p:spPr>
        <p:txBody>
          <a:bodyPr>
            <a:normAutofit/>
          </a:bodyPr>
          <a:lstStyle/>
          <a:p>
            <a:r>
              <a:rPr lang="en-GB" dirty="0" smtClean="0"/>
              <a:t>Dataset divided into 70% and 30% for training and test sets.</a:t>
            </a:r>
          </a:p>
          <a:p>
            <a:r>
              <a:rPr lang="en-GB" dirty="0" smtClean="0"/>
              <a:t>Regression/Classification </a:t>
            </a:r>
            <a:r>
              <a:rPr lang="en-GB" dirty="0" smtClean="0"/>
              <a:t>models are built for individual dependent variables.</a:t>
            </a:r>
          </a:p>
          <a:p>
            <a:r>
              <a:rPr lang="en-GB" dirty="0" smtClean="0"/>
              <a:t>For classification modelling, “High” and “Low” labels are applied to dependent variables.</a:t>
            </a:r>
          </a:p>
          <a:p>
            <a:r>
              <a:rPr lang="en-GB" dirty="0" smtClean="0"/>
              <a:t>For </a:t>
            </a:r>
            <a:r>
              <a:rPr lang="en-GB" dirty="0" err="1" smtClean="0"/>
              <a:t>Daily_cases</a:t>
            </a:r>
            <a:r>
              <a:rPr lang="en-GB" dirty="0" smtClean="0"/>
              <a:t>: count of cases above “1000” assigned “High” and lower than “1000” is assigned “Low”.</a:t>
            </a:r>
          </a:p>
          <a:p>
            <a:r>
              <a:rPr lang="en-GB" dirty="0" smtClean="0"/>
              <a:t>For </a:t>
            </a:r>
            <a:r>
              <a:rPr lang="en-GB" dirty="0" err="1" smtClean="0"/>
              <a:t>Daily_death</a:t>
            </a:r>
            <a:r>
              <a:rPr lang="en-GB" dirty="0" smtClean="0"/>
              <a:t>: count of deaths above “100” assigned “High” and lower than “100” is assigned “Low”.</a:t>
            </a:r>
          </a:p>
          <a:p>
            <a:r>
              <a:rPr lang="en-GB" dirty="0" smtClean="0"/>
              <a:t>For classification modelling, smote method is used to balance data as high counts were very low.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preparation for modelling(Cont.)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11441"/>
              </p:ext>
            </p:extLst>
          </p:nvPr>
        </p:nvGraphicFramePr>
        <p:xfrm>
          <a:off x="395536" y="1340768"/>
          <a:ext cx="8280921" cy="52858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109"/>
                <a:gridCol w="1669980"/>
                <a:gridCol w="1195148"/>
                <a:gridCol w="2096436"/>
                <a:gridCol w="2096436"/>
                <a:gridCol w="698812"/>
              </a:tblGrid>
              <a:tr h="669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Target variable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Transformation 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 variable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P-values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Evaluation Score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86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Daily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 transform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Latitude,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Longitude, </a:t>
                      </a:r>
                      <a:endParaRPr lang="en-US" sz="11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Precipitation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Temperature, </a:t>
                      </a:r>
                      <a:endParaRPr lang="en-US" sz="11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Fog_Presence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0.000,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0.000,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0.186,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0.378,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0.598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28.93,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45.78,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1.23,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46.50,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1.69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0.0129</a:t>
                      </a:r>
                      <a:r>
                        <a:rPr lang="en-US" sz="1100" dirty="0">
                          <a:effectLst/>
                        </a:rPr>
                        <a:t> 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25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cases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MinMaxScaler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Latitude</a:t>
                      </a:r>
                      <a:r>
                        <a:rPr lang="en-US" sz="1100" dirty="0" smtClean="0">
                          <a:effectLst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Precipitation,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Longitude,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Wind_speed</a:t>
                      </a:r>
                      <a:r>
                        <a:rPr lang="en-US" sz="1100" dirty="0"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Fog_Presence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0.000</a:t>
                      </a: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0.003,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0.042</a:t>
                      </a: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0.158,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0.235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1.16,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3.65,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3.09,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1.63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0.0055</a:t>
                      </a:r>
                      <a:r>
                        <a:rPr lang="en-US" sz="1100" dirty="0">
                          <a:effectLst/>
                        </a:rPr>
                        <a:t> 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25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Death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 transform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Latitude,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Longitude</a:t>
                      </a:r>
                      <a:r>
                        <a:rPr lang="en-US" sz="1100" dirty="0" smtClean="0">
                          <a:effectLst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Precipitation,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</a:rPr>
                        <a:t>Fog_Presence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Temperature,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0.000,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0.012,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0.023</a:t>
                      </a: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0.039,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28.93,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45.78,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1.23</a:t>
                      </a: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1.69,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46.50,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0.012</a:t>
                      </a:r>
                      <a:r>
                        <a:rPr lang="en-US" sz="1100" dirty="0">
                          <a:effectLst/>
                        </a:rPr>
                        <a:t> 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253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Death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MinMaxScaler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Latitude</a:t>
                      </a:r>
                      <a:r>
                        <a:rPr lang="en-US" sz="1100" dirty="0" smtClean="0">
                          <a:effectLst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Precipitation,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effectLst/>
                        </a:rPr>
                        <a:t>Fog_Presence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Temperature,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Wind_speed</a:t>
                      </a:r>
                      <a:r>
                        <a:rPr lang="en-US" sz="1100" dirty="0" smtClean="0">
                          <a:effectLst/>
                        </a:rPr>
                        <a:t>,</a:t>
                      </a:r>
                      <a:endParaRPr lang="en-US" sz="1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0.000</a:t>
                      </a: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0.003,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0.013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0.146,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0.220</a:t>
                      </a: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4.78,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1.16,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1.63,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4.33,</a:t>
                      </a:r>
                      <a:endParaRPr lang="en-GB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3.38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0.003</a:t>
                      </a:r>
                      <a:r>
                        <a:rPr lang="en-US" sz="1100" dirty="0">
                          <a:effectLst/>
                        </a:rPr>
                        <a:t> 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01608" cy="858424"/>
          </a:xfrm>
        </p:spPr>
        <p:txBody>
          <a:bodyPr/>
          <a:lstStyle/>
          <a:p>
            <a:r>
              <a:rPr lang="en-GB" dirty="0" smtClean="0"/>
              <a:t>Regression modelling outcomes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9177" y="953244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Multi-linear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805883"/>
          </a:xfrm>
        </p:spPr>
        <p:txBody>
          <a:bodyPr/>
          <a:lstStyle/>
          <a:p>
            <a:r>
              <a:rPr lang="en-GB" b="1" dirty="0" smtClean="0"/>
              <a:t>Linear regression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rmAutofit fontScale="90000"/>
          </a:bodyPr>
          <a:lstStyle/>
          <a:p>
            <a:r>
              <a:rPr lang="en-GB" dirty="0"/>
              <a:t>Regression modelling </a:t>
            </a:r>
            <a:r>
              <a:rPr lang="en-GB" dirty="0" smtClean="0"/>
              <a:t>outcomes(Cont.)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5"/>
              </p:ext>
            </p:extLst>
          </p:nvPr>
        </p:nvGraphicFramePr>
        <p:xfrm>
          <a:off x="4427984" y="2420888"/>
          <a:ext cx="3384376" cy="1157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864096"/>
                <a:gridCol w="1440160"/>
              </a:tblGrid>
              <a:tr h="47426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Dependent</a:t>
                      </a:r>
                      <a:r>
                        <a:rPr lang="en-GB" sz="1400" baseline="0" dirty="0" smtClean="0"/>
                        <a:t> variable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Intercept</a:t>
                      </a:r>
                      <a:endParaRPr lang="en-US" sz="1400" dirty="0"/>
                    </a:p>
                  </a:txBody>
                  <a:tcPr/>
                </a:tc>
              </a:tr>
              <a:tr h="33484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Daily cases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50.46510316</a:t>
                      </a:r>
                      <a:endParaRPr lang="en-US" sz="1400" dirty="0"/>
                    </a:p>
                  </a:txBody>
                  <a:tcPr/>
                </a:tc>
              </a:tr>
              <a:tr h="27101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Daily death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-0.01688669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01297"/>
              </p:ext>
            </p:extLst>
          </p:nvPr>
        </p:nvGraphicFramePr>
        <p:xfrm>
          <a:off x="395536" y="3068960"/>
          <a:ext cx="3816424" cy="3370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080120"/>
                <a:gridCol w="1512168"/>
              </a:tblGrid>
              <a:tr h="67319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Coefficients (daily cases)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Coefficients (death cases)</a:t>
                      </a:r>
                      <a:endParaRPr lang="en-US" sz="1400" dirty="0"/>
                    </a:p>
                  </a:txBody>
                  <a:tcPr/>
                </a:tc>
              </a:tr>
              <a:tr h="33914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3.606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2.33347516e-01</a:t>
                      </a:r>
                      <a:endParaRPr lang="en-US" sz="1400" dirty="0"/>
                    </a:p>
                  </a:txBody>
                  <a:tcPr/>
                </a:tc>
              </a:tr>
              <a:tr h="339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-0.288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2.81383458e-03</a:t>
                      </a:r>
                      <a:endParaRPr lang="en-US" sz="1400" dirty="0"/>
                    </a:p>
                  </a:txBody>
                  <a:tcPr/>
                </a:tc>
              </a:tr>
              <a:tr h="339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1.380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1.53265362e-01</a:t>
                      </a:r>
                      <a:endParaRPr lang="en-US" sz="1400" dirty="0"/>
                    </a:p>
                  </a:txBody>
                  <a:tcPr/>
                </a:tc>
              </a:tr>
              <a:tr h="475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Wind_speed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-3.510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-1.52593421e-01</a:t>
                      </a:r>
                      <a:endParaRPr lang="en-US" sz="1400" dirty="0"/>
                    </a:p>
                  </a:txBody>
                  <a:tcPr/>
                </a:tc>
              </a:tr>
              <a:tr h="475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101.715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2.85253703e+00</a:t>
                      </a:r>
                      <a:endParaRPr lang="en-US" sz="1400" dirty="0"/>
                    </a:p>
                  </a:txBody>
                  <a:tcPr/>
                </a:tc>
              </a:tr>
              <a:tr h="671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Fog_Presence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-21.125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-4.68842488e+00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61965"/>
              </p:ext>
            </p:extLst>
          </p:nvPr>
        </p:nvGraphicFramePr>
        <p:xfrm>
          <a:off x="4427984" y="3717032"/>
          <a:ext cx="4283967" cy="2664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357"/>
                <a:gridCol w="1452147"/>
                <a:gridCol w="1364463"/>
              </a:tblGrid>
              <a:tr h="666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Error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death error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Daily cases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6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11.632046168505786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203.8356469550698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6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1874.690015625511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242288.92083921688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60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MAE square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>
                          <a:effectLst/>
                        </a:rPr>
                        <a:t>3.410578568000712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</a:rPr>
                        <a:t>14.277102190398084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9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916832"/>
            <a:ext cx="8136904" cy="4536504"/>
          </a:xfrm>
        </p:spPr>
        <p:txBody>
          <a:bodyPr>
            <a:normAutofit/>
          </a:bodyPr>
          <a:lstStyle/>
          <a:p>
            <a:r>
              <a:rPr lang="en-GB" b="1" dirty="0" smtClean="0"/>
              <a:t>LASSO</a:t>
            </a:r>
          </a:p>
          <a:p>
            <a:pPr lvl="1"/>
            <a:r>
              <a:rPr lang="en-GB" sz="1600" dirty="0" smtClean="0"/>
              <a:t>Evaluation</a:t>
            </a:r>
          </a:p>
          <a:p>
            <a:pPr lvl="2"/>
            <a:r>
              <a:rPr lang="en-GB" sz="1600" dirty="0" smtClean="0"/>
              <a:t>Daily cases : Temperature and fog coefficients are less significant. The most significant features are “latitude” and “precipitation”.</a:t>
            </a:r>
          </a:p>
          <a:p>
            <a:pPr lvl="2"/>
            <a:r>
              <a:rPr lang="en-GB" sz="1600" dirty="0" smtClean="0"/>
              <a:t>Daily deaths: “Longitude” is not significant feature. </a:t>
            </a:r>
            <a:r>
              <a:rPr lang="en-GB" sz="1600" dirty="0"/>
              <a:t>The most significant features are “latitude” and “precipitation</a:t>
            </a:r>
            <a:r>
              <a:rPr lang="en-GB" sz="1600" dirty="0" smtClean="0"/>
              <a:t>”</a:t>
            </a:r>
            <a:r>
              <a:rPr lang="en-US" sz="1600" dirty="0" smtClean="0"/>
              <a:t>.</a:t>
            </a:r>
            <a:endParaRPr lang="en-GB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modelling outcomes(Cont.)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63330"/>
              </p:ext>
            </p:extLst>
          </p:nvPr>
        </p:nvGraphicFramePr>
        <p:xfrm>
          <a:off x="827584" y="4077072"/>
          <a:ext cx="6300700" cy="2232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  <a:gridCol w="1260140"/>
                <a:gridCol w="1302442"/>
                <a:gridCol w="1217838"/>
              </a:tblGrid>
              <a:tr h="930103">
                <a:tc>
                  <a:txBody>
                    <a:bodyPr/>
                    <a:lstStyle/>
                    <a:p>
                      <a:r>
                        <a:rPr lang="en-GB" dirty="0" smtClean="0"/>
                        <a:t>Dependent</a:t>
                      </a:r>
                      <a:r>
                        <a:rPr lang="en-GB" baseline="0" dirty="0" smtClean="0"/>
                        <a:t>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R-square</a:t>
                      </a:r>
                      <a:endParaRPr lang="en-US" dirty="0"/>
                    </a:p>
                  </a:txBody>
                  <a:tcPr/>
                </a:tc>
              </a:tr>
              <a:tr h="651072">
                <a:tc>
                  <a:txBody>
                    <a:bodyPr/>
                    <a:lstStyle/>
                    <a:p>
                      <a:r>
                        <a:rPr lang="en-GB" dirty="0" smtClean="0"/>
                        <a:t>Daily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</a:t>
                      </a:r>
                      <a:endParaRPr lang="en-US" dirty="0"/>
                    </a:p>
                  </a:txBody>
                  <a:tcPr/>
                </a:tc>
              </a:tr>
              <a:tr h="651072">
                <a:tc>
                  <a:txBody>
                    <a:bodyPr/>
                    <a:lstStyle/>
                    <a:p>
                      <a:r>
                        <a:rPr lang="en-GB" dirty="0" smtClean="0"/>
                        <a:t>Daily 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9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Logistic regression</a:t>
            </a:r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dirty="0"/>
          </a:p>
          <a:p>
            <a:endParaRPr lang="en-GB" sz="1600" dirty="0" smtClean="0"/>
          </a:p>
          <a:p>
            <a:r>
              <a:rPr lang="en-GB" sz="1600" dirty="0" smtClean="0"/>
              <a:t>Explained </a:t>
            </a:r>
            <a:r>
              <a:rPr lang="en-GB" sz="1600" dirty="0"/>
              <a:t>variance score for daily </a:t>
            </a:r>
            <a:r>
              <a:rPr lang="en-GB" sz="1600" dirty="0" smtClean="0"/>
              <a:t>cases: </a:t>
            </a:r>
            <a:r>
              <a:rPr lang="en-US" sz="1600" dirty="0"/>
              <a:t>-</a:t>
            </a:r>
            <a:r>
              <a:rPr lang="en-US" sz="1600" dirty="0" smtClean="0"/>
              <a:t>0.4507</a:t>
            </a:r>
            <a:endParaRPr lang="en-GB" sz="1600" dirty="0"/>
          </a:p>
          <a:p>
            <a:r>
              <a:rPr lang="en-GB" sz="1600" dirty="0" smtClean="0"/>
              <a:t>Explained variance score for daily deaths : </a:t>
            </a:r>
            <a:r>
              <a:rPr lang="en-US" sz="1600" dirty="0"/>
              <a:t>-</a:t>
            </a:r>
            <a:r>
              <a:rPr lang="en-US" sz="1600" dirty="0" smtClean="0"/>
              <a:t>0.1026</a:t>
            </a:r>
          </a:p>
          <a:p>
            <a:r>
              <a:rPr lang="en-GB" b="1" dirty="0" smtClean="0"/>
              <a:t>Random forest</a:t>
            </a:r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600" dirty="0" smtClean="0"/>
              <a:t>For daily cases (feature importance): Longitude, latitude and temperature are significant features.</a:t>
            </a:r>
          </a:p>
          <a:p>
            <a:r>
              <a:rPr lang="en-GB" sz="1600" dirty="0" smtClean="0"/>
              <a:t>For daily </a:t>
            </a:r>
            <a:r>
              <a:rPr lang="en-GB" sz="1600" dirty="0"/>
              <a:t>death (feature importance):  </a:t>
            </a:r>
            <a:r>
              <a:rPr lang="en-GB" sz="1600" dirty="0" smtClean="0"/>
              <a:t>Latitude, longitude and temperature are significant features.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 modelling outcomes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73699"/>
              </p:ext>
            </p:extLst>
          </p:nvPr>
        </p:nvGraphicFramePr>
        <p:xfrm>
          <a:off x="827584" y="1556792"/>
          <a:ext cx="518457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</a:tblGrid>
              <a:tr h="355804">
                <a:tc>
                  <a:txBody>
                    <a:bodyPr/>
                    <a:lstStyle/>
                    <a:p>
                      <a:r>
                        <a:rPr lang="en-GB" dirty="0" smtClean="0"/>
                        <a:t>Dependent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Accuracy of train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Accuracy of test set</a:t>
                      </a:r>
                      <a:endParaRPr lang="en-US" dirty="0"/>
                    </a:p>
                  </a:txBody>
                  <a:tcPr/>
                </a:tc>
              </a:tr>
              <a:tr h="203317">
                <a:tc>
                  <a:txBody>
                    <a:bodyPr/>
                    <a:lstStyle/>
                    <a:p>
                      <a:r>
                        <a:rPr lang="en-GB" dirty="0" smtClean="0"/>
                        <a:t>Daily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b="0" dirty="0"/>
                    </a:p>
                  </a:txBody>
                  <a:tcPr/>
                </a:tc>
              </a:tr>
              <a:tr h="203317">
                <a:tc>
                  <a:txBody>
                    <a:bodyPr/>
                    <a:lstStyle/>
                    <a:p>
                      <a:r>
                        <a:rPr lang="en-GB" dirty="0" smtClean="0"/>
                        <a:t>Daily 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91102"/>
              </p:ext>
            </p:extLst>
          </p:nvPr>
        </p:nvGraphicFramePr>
        <p:xfrm>
          <a:off x="899592" y="3933056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Dependent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Explained variance</a:t>
                      </a:r>
                      <a:r>
                        <a:rPr lang="en-GB" baseline="0" dirty="0" smtClean="0"/>
                        <a:t>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Daily</a:t>
                      </a:r>
                      <a:r>
                        <a:rPr lang="en-GB" baseline="0" dirty="0" smtClean="0"/>
                        <a:t>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Daily 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121992"/>
              </p:ext>
            </p:extLst>
          </p:nvPr>
        </p:nvGraphicFramePr>
        <p:xfrm>
          <a:off x="395536" y="3356992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Socio-eco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Correlation with Covid-19 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 Ratio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-0.009264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 Expectancy (F)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0.014775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Age%_65+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0.026643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Median_Age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0.040044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 Expectancy (M)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0.041933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Lung Patients (M)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0.358871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Lung Patients (F)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0.440292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0.939469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Social-economic factors </a:t>
            </a:r>
            <a:r>
              <a:rPr lang="en-GB" dirty="0" smtClean="0"/>
              <a:t>vs Covid-19 cases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7920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Second part of the project is to find correlation ship between Social economical factors and </a:t>
            </a:r>
            <a:r>
              <a:rPr lang="en-GB" dirty="0" smtClean="0"/>
              <a:t>total Covid-19 cases to population </a:t>
            </a:r>
            <a:r>
              <a:rPr lang="en-GB" dirty="0" smtClean="0"/>
              <a:t>ratio of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Collected data of some countries which include following features. New column added in dataset which is ratio of covid-19 cases and population of each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536504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From regression analysis</a:t>
            </a:r>
          </a:p>
          <a:p>
            <a:pPr lvl="1"/>
            <a:r>
              <a:rPr lang="en-GB" dirty="0" smtClean="0"/>
              <a:t>Current dataset is not good enough to predict covid-19 cases/death by environmental factors.</a:t>
            </a:r>
          </a:p>
          <a:p>
            <a:pPr lvl="1"/>
            <a:r>
              <a:rPr lang="en-GB" dirty="0" smtClean="0"/>
              <a:t>Locations(latitude and longitude) and </a:t>
            </a:r>
            <a:r>
              <a:rPr lang="en-GB" dirty="0" smtClean="0"/>
              <a:t>Precipitation are </a:t>
            </a:r>
            <a:r>
              <a:rPr lang="en-GB" dirty="0" smtClean="0"/>
              <a:t>most significant factors of environment in Covid-19 spread.</a:t>
            </a:r>
          </a:p>
          <a:p>
            <a:pPr lvl="1"/>
            <a:r>
              <a:rPr lang="en-GB" dirty="0" smtClean="0"/>
              <a:t>Environmental factors are more correlated with daily cases as compare to daily death.</a:t>
            </a:r>
          </a:p>
          <a:p>
            <a:r>
              <a:rPr lang="en-GB" b="1" dirty="0" smtClean="0"/>
              <a:t>From classification analysis</a:t>
            </a:r>
          </a:p>
          <a:p>
            <a:pPr lvl="1"/>
            <a:r>
              <a:rPr lang="en-GB" dirty="0" smtClean="0"/>
              <a:t>Classification models are preforming well to predict whether specific weather condition cause high or low severity.</a:t>
            </a:r>
          </a:p>
          <a:p>
            <a:pPr lvl="1"/>
            <a:r>
              <a:rPr lang="en-GB" dirty="0" smtClean="0"/>
              <a:t>Similar to regression, classification also identified that location and temperature are key factors in high and low daily covid-19 cases/death.</a:t>
            </a:r>
          </a:p>
          <a:p>
            <a:r>
              <a:rPr lang="en-GB" b="1" dirty="0" smtClean="0"/>
              <a:t>Socio-Eco factors vs Covid-19</a:t>
            </a:r>
          </a:p>
          <a:p>
            <a:pPr lvl="1"/>
            <a:r>
              <a:rPr lang="en-GB" dirty="0" smtClean="0"/>
              <a:t>It is concluded from visualisation and correlation figures that Population and lung patients(M/F) are strongly linked with total Covid-19 cases. </a:t>
            </a:r>
          </a:p>
          <a:p>
            <a:pPr lvl="1"/>
            <a:r>
              <a:rPr lang="en-GB" dirty="0" smtClean="0"/>
              <a:t>Most less significant factors are sex ratio, life expectancy of female and percentage of age above 65.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dataset with large </a:t>
            </a:r>
            <a:r>
              <a:rPr lang="en-GB" dirty="0" smtClean="0"/>
              <a:t>duration (not just 3 months data) and </a:t>
            </a:r>
            <a:r>
              <a:rPr lang="en-GB" dirty="0" smtClean="0"/>
              <a:t>with more environmental factors.</a:t>
            </a:r>
          </a:p>
          <a:p>
            <a:r>
              <a:rPr lang="en-GB" dirty="0" smtClean="0"/>
              <a:t>Build confusion matrix for classification </a:t>
            </a:r>
            <a:r>
              <a:rPr lang="en-GB" dirty="0" smtClean="0"/>
              <a:t>models.</a:t>
            </a:r>
            <a:endParaRPr lang="en-GB" dirty="0" smtClean="0"/>
          </a:p>
          <a:p>
            <a:r>
              <a:rPr lang="en-GB" dirty="0" smtClean="0"/>
              <a:t>Collect remaining countries’ social-eco data and run regression models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3808" y="3890665"/>
            <a:ext cx="3124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Question?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26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Business Objectives:</a:t>
            </a:r>
          </a:p>
          <a:p>
            <a:pPr lvl="1"/>
            <a:r>
              <a:rPr lang="en-GB" dirty="0" smtClean="0"/>
              <a:t>Identify key features that could cause covid-19 spread to countries </a:t>
            </a:r>
            <a:r>
              <a:rPr lang="en-GB" dirty="0" smtClean="0"/>
              <a:t>and organisations </a:t>
            </a:r>
            <a:r>
              <a:rPr lang="en-GB" dirty="0" smtClean="0"/>
              <a:t>so that could plan  better.</a:t>
            </a:r>
            <a:endParaRPr lang="en-GB" dirty="0" smtClean="0"/>
          </a:p>
          <a:p>
            <a:pPr lvl="1"/>
            <a:r>
              <a:rPr lang="en-GB" dirty="0" smtClean="0"/>
              <a:t>Predict covid-19 spread based on environmental factors.</a:t>
            </a:r>
          </a:p>
          <a:p>
            <a:r>
              <a:rPr lang="en-GB" b="1" dirty="0" smtClean="0"/>
              <a:t>Project Objectives:</a:t>
            </a:r>
          </a:p>
          <a:p>
            <a:pPr lvl="1"/>
            <a:r>
              <a:rPr lang="en-GB" dirty="0" smtClean="0"/>
              <a:t>Whether environmental factors impact covid-19 cases and death or not.</a:t>
            </a:r>
          </a:p>
          <a:p>
            <a:pPr lvl="1"/>
            <a:r>
              <a:rPr lang="en-GB" dirty="0" smtClean="0"/>
              <a:t>Can environmental factors predict daily covid-19 </a:t>
            </a:r>
            <a:r>
              <a:rPr lang="en-GB" dirty="0" smtClean="0"/>
              <a:t>spread/death.</a:t>
            </a:r>
            <a:endParaRPr lang="en-GB" dirty="0" smtClean="0"/>
          </a:p>
          <a:p>
            <a:pPr lvl="1"/>
            <a:r>
              <a:rPr lang="en-GB" dirty="0" smtClean="0"/>
              <a:t>Assign </a:t>
            </a:r>
            <a:r>
              <a:rPr lang="en-GB" dirty="0" smtClean="0"/>
              <a:t>labels(severity</a:t>
            </a:r>
            <a:r>
              <a:rPr lang="en-GB" dirty="0" smtClean="0"/>
              <a:t>) to target variables and then try to predict whether environmental factors predict </a:t>
            </a:r>
            <a:r>
              <a:rPr lang="en-GB" dirty="0" smtClean="0"/>
              <a:t>labels(severity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Visualize socio-economic data to find out correlation between total covid-19 spread and factors of countries.</a:t>
            </a:r>
            <a:endParaRPr lang="en-US" dirty="0"/>
          </a:p>
          <a:p>
            <a:r>
              <a:rPr lang="en-GB" b="1" dirty="0" smtClean="0"/>
              <a:t>Hypothesis </a:t>
            </a:r>
          </a:p>
          <a:p>
            <a:pPr lvl="1"/>
            <a:r>
              <a:rPr lang="en-GB" b="1" dirty="0" smtClean="0"/>
              <a:t>Null hypothesis – </a:t>
            </a:r>
            <a:r>
              <a:rPr lang="en-GB" dirty="0" smtClean="0"/>
              <a:t>No weather factor has influence on daily cases and deaths.</a:t>
            </a:r>
          </a:p>
          <a:p>
            <a:pPr lvl="1"/>
            <a:r>
              <a:rPr lang="en-GB" b="1" dirty="0" smtClean="0"/>
              <a:t>Alternative hypothesis – </a:t>
            </a:r>
            <a:r>
              <a:rPr lang="en-GB" dirty="0" smtClean="0"/>
              <a:t>weather factor(s) has some influence on daily cases and deaths.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02512"/>
            <a:ext cx="6840760" cy="53388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0653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Regression models</a:t>
            </a:r>
            <a:endParaRPr lang="en-US" b="1" dirty="0" smtClean="0"/>
          </a:p>
          <a:p>
            <a:r>
              <a:rPr lang="en-US" b="1" dirty="0" smtClean="0"/>
              <a:t>Multi-linear </a:t>
            </a:r>
            <a:r>
              <a:rPr lang="en-US" b="1" dirty="0"/>
              <a:t>regression:</a:t>
            </a:r>
            <a:r>
              <a:rPr lang="en-US" dirty="0"/>
              <a:t> T</a:t>
            </a:r>
            <a:r>
              <a:rPr lang="en-US" dirty="0" smtClean="0"/>
              <a:t>o find the most correlated features and build prediction model.</a:t>
            </a:r>
            <a:endParaRPr lang="en-US" dirty="0"/>
          </a:p>
          <a:p>
            <a:r>
              <a:rPr lang="en-US" b="1" dirty="0"/>
              <a:t>Linear regression: </a:t>
            </a:r>
            <a:r>
              <a:rPr lang="en-GB" dirty="0" smtClean="0"/>
              <a:t>Which environmental factors  impact more on Covid-19  cases and deaths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Lasso regression:</a:t>
            </a:r>
            <a:r>
              <a:rPr lang="en-US" dirty="0"/>
              <a:t> </a:t>
            </a:r>
            <a:r>
              <a:rPr lang="en-US" dirty="0" smtClean="0"/>
              <a:t>Lasso </a:t>
            </a:r>
            <a:r>
              <a:rPr lang="en-US" dirty="0"/>
              <a:t>also key to build </a:t>
            </a:r>
            <a:r>
              <a:rPr lang="en-US" dirty="0" smtClean="0"/>
              <a:t>predictive model and variables selection.</a:t>
            </a:r>
          </a:p>
          <a:p>
            <a:pPr marL="0" indent="0">
              <a:buNone/>
            </a:pPr>
            <a:r>
              <a:rPr lang="en-GB" b="1" dirty="0" smtClean="0"/>
              <a:t>Classification models</a:t>
            </a:r>
            <a:endParaRPr lang="en-US" b="1" dirty="0"/>
          </a:p>
          <a:p>
            <a:r>
              <a:rPr lang="en-US" b="1" dirty="0"/>
              <a:t>Logistic </a:t>
            </a:r>
            <a:r>
              <a:rPr lang="en-US" b="1" dirty="0" smtClean="0"/>
              <a:t>regression: </a:t>
            </a:r>
            <a:r>
              <a:rPr lang="en-US" dirty="0" smtClean="0"/>
              <a:t>It </a:t>
            </a:r>
            <a:r>
              <a:rPr lang="en-US" dirty="0"/>
              <a:t>is good model for labelled data. It is easier to implement, interpret, and very efficient to </a:t>
            </a:r>
            <a:r>
              <a:rPr lang="en-US" dirty="0" smtClean="0"/>
              <a:t>train.</a:t>
            </a:r>
            <a:endParaRPr lang="en-US" dirty="0"/>
          </a:p>
          <a:p>
            <a:r>
              <a:rPr lang="en-US" b="1" dirty="0"/>
              <a:t>Random Forest:</a:t>
            </a:r>
            <a:r>
              <a:rPr lang="en-US" dirty="0"/>
              <a:t> </a:t>
            </a:r>
            <a:r>
              <a:rPr lang="en-US" dirty="0" smtClean="0"/>
              <a:t>low </a:t>
            </a:r>
            <a:r>
              <a:rPr lang="en-US" dirty="0"/>
              <a:t>correlation decision tree to predict label variable. It is also efficient than decision tree. It can reduce overfitting, bias and overall variance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39" y="1550112"/>
            <a:ext cx="8229600" cy="5191256"/>
          </a:xfrm>
        </p:spPr>
        <p:txBody>
          <a:bodyPr>
            <a:normAutofit/>
          </a:bodyPr>
          <a:lstStyle/>
          <a:p>
            <a:r>
              <a:rPr lang="en-GB" b="1" dirty="0" smtClean="0"/>
              <a:t>Original dataset</a:t>
            </a:r>
          </a:p>
          <a:p>
            <a:pPr marL="0" indent="0">
              <a:buNone/>
            </a:pPr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 smtClean="0"/>
          </a:p>
          <a:p>
            <a:r>
              <a:rPr lang="en-GB" sz="2000" dirty="0" smtClean="0"/>
              <a:t>Dependent variables are “</a:t>
            </a:r>
            <a:r>
              <a:rPr lang="en-GB" sz="2000" dirty="0" err="1" smtClean="0"/>
              <a:t>Daily_cases</a:t>
            </a:r>
            <a:r>
              <a:rPr lang="en-GB" sz="2000" dirty="0" smtClean="0"/>
              <a:t>” and “</a:t>
            </a:r>
            <a:r>
              <a:rPr lang="en-GB" sz="2000" dirty="0" err="1" smtClean="0"/>
              <a:t>Daily_death</a:t>
            </a:r>
            <a:r>
              <a:rPr lang="en-GB" sz="2000" dirty="0" smtClean="0"/>
              <a:t>”.</a:t>
            </a:r>
          </a:p>
          <a:p>
            <a:r>
              <a:rPr lang="en-GB" sz="2000" dirty="0" smtClean="0"/>
              <a:t>Following features have been select for modelling:</a:t>
            </a:r>
          </a:p>
          <a:p>
            <a:pPr lvl="1"/>
            <a:r>
              <a:rPr lang="en-GB" sz="1600" dirty="0" err="1" smtClean="0"/>
              <a:t>Daily_cases</a:t>
            </a:r>
            <a:r>
              <a:rPr lang="en-GB" sz="1600" dirty="0" smtClean="0"/>
              <a:t>, </a:t>
            </a:r>
            <a:r>
              <a:rPr lang="en-GB" sz="1600" dirty="0" err="1" smtClean="0"/>
              <a:t>Daily_death</a:t>
            </a:r>
            <a:r>
              <a:rPr lang="en-GB" sz="1600" dirty="0" smtClean="0"/>
              <a:t>, Latitude, Longitude, </a:t>
            </a:r>
            <a:r>
              <a:rPr lang="en-GB" sz="1600" dirty="0" err="1" smtClean="0"/>
              <a:t>Temparature</a:t>
            </a:r>
            <a:r>
              <a:rPr lang="en-GB" sz="1600" dirty="0" smtClean="0"/>
              <a:t>, </a:t>
            </a:r>
            <a:r>
              <a:rPr lang="en-GB" sz="1600" dirty="0" err="1" smtClean="0"/>
              <a:t>Wind_speed</a:t>
            </a:r>
            <a:r>
              <a:rPr lang="en-GB" sz="1600" dirty="0" smtClean="0"/>
              <a:t>, Precipitation, </a:t>
            </a:r>
            <a:r>
              <a:rPr lang="en-GB" sz="1600" dirty="0" err="1" smtClean="0"/>
              <a:t>Fog_Presence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/>
          <a:lstStyle/>
          <a:p>
            <a:r>
              <a:rPr lang="en-GB" dirty="0" smtClean="0"/>
              <a:t>Dataset &amp; data preparation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2621" y="2060848"/>
            <a:ext cx="8208912" cy="3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492897"/>
            <a:ext cx="7408333" cy="3168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Date </a:t>
            </a:r>
            <a:r>
              <a:rPr lang="en-GB" dirty="0" smtClean="0"/>
              <a:t>converted </a:t>
            </a:r>
            <a:r>
              <a:rPr lang="en-GB" dirty="0" smtClean="0"/>
              <a:t>into Weekdays to visualized which day(s) of </a:t>
            </a:r>
            <a:r>
              <a:rPr lang="en-GB" dirty="0" smtClean="0"/>
              <a:t>week reported </a:t>
            </a:r>
            <a:r>
              <a:rPr lang="en-GB" dirty="0" smtClean="0"/>
              <a:t>more covid-19 cases/death.</a:t>
            </a:r>
          </a:p>
          <a:p>
            <a:r>
              <a:rPr lang="en-GB" dirty="0" smtClean="0"/>
              <a:t>Target variable “</a:t>
            </a:r>
            <a:r>
              <a:rPr lang="en-GB" dirty="0" err="1" smtClean="0"/>
              <a:t>daily_cases</a:t>
            </a:r>
            <a:r>
              <a:rPr lang="en-GB" dirty="0" smtClean="0"/>
              <a:t>” contains zero value. Those row contains zeros are filtered out.</a:t>
            </a:r>
          </a:p>
          <a:p>
            <a:r>
              <a:rPr lang="en-GB" dirty="0" smtClean="0"/>
              <a:t>Remove outliers: replace maximum values with second last maximum values.</a:t>
            </a:r>
          </a:p>
          <a:p>
            <a:r>
              <a:rPr lang="en-GB" dirty="0" smtClean="0"/>
              <a:t>Do </a:t>
            </a:r>
            <a:r>
              <a:rPr lang="en-GB" dirty="0" smtClean="0"/>
              <a:t>log transform to make features normally distributed but it did not impact.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Dataset and Data preparation(cont.)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5490"/>
            <a:ext cx="8352928" cy="41057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Heat Maps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740" y="5805264"/>
            <a:ext cx="850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“Temperature” most inversely while “latitude” is most directly proportional to daily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1186159"/>
            <a:ext cx="81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Environmental factors vs daily cases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09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4" y="1555491"/>
            <a:ext cx="8280921" cy="441302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Heat Maps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740" y="6021288"/>
            <a:ext cx="864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dirty="0" err="1" smtClean="0"/>
              <a:t>Fog_presence</a:t>
            </a:r>
            <a:r>
              <a:rPr lang="en-GB" dirty="0" smtClean="0"/>
              <a:t>” most inversely while “latitude” is most directly proportional to daily cases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1186159"/>
            <a:ext cx="813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Environmental factors vs daily death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25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of standardization methods and models used for modelling.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preparation for modelling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90631"/>
              </p:ext>
            </p:extLst>
          </p:nvPr>
        </p:nvGraphicFramePr>
        <p:xfrm>
          <a:off x="755576" y="2636912"/>
          <a:ext cx="7560840" cy="266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396101"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r>
                        <a:rPr lang="en-GB" baseline="0" dirty="0" smtClean="0"/>
                        <a:t> prep method</a:t>
                      </a:r>
                      <a:endParaRPr lang="en-US" dirty="0"/>
                    </a:p>
                  </a:txBody>
                  <a:tcPr/>
                </a:tc>
              </a:tr>
              <a:tr h="683680">
                <a:tc>
                  <a:txBody>
                    <a:bodyPr/>
                    <a:lstStyle/>
                    <a:p>
                      <a:r>
                        <a:rPr lang="en-GB" dirty="0" smtClean="0"/>
                        <a:t>Multi-linear</a:t>
                      </a:r>
                      <a:r>
                        <a:rPr lang="en-GB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Log transformation</a:t>
                      </a:r>
                    </a:p>
                    <a:p>
                      <a:r>
                        <a:rPr lang="en-GB" dirty="0" err="1" smtClean="0"/>
                        <a:t>MinMaxScaler</a:t>
                      </a:r>
                      <a:endParaRPr lang="en-US" dirty="0"/>
                    </a:p>
                  </a:txBody>
                  <a:tcPr/>
                </a:tc>
              </a:tr>
              <a:tr h="396101">
                <a:tc>
                  <a:txBody>
                    <a:bodyPr/>
                    <a:lstStyle/>
                    <a:p>
                      <a:r>
                        <a:rPr lang="en-GB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scaling or standardization applied</a:t>
                      </a:r>
                      <a:endParaRPr lang="en-US" dirty="0"/>
                    </a:p>
                  </a:txBody>
                  <a:tcPr/>
                </a:tc>
              </a:tr>
              <a:tr h="396101">
                <a:tc>
                  <a:txBody>
                    <a:bodyPr/>
                    <a:lstStyle/>
                    <a:p>
                      <a:r>
                        <a:rPr lang="en-GB" dirty="0" smtClean="0"/>
                        <a:t>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StandardScaler</a:t>
                      </a:r>
                      <a:endParaRPr lang="en-US" dirty="0"/>
                    </a:p>
                  </a:txBody>
                  <a:tcPr/>
                </a:tc>
              </a:tr>
              <a:tr h="396101">
                <a:tc>
                  <a:txBody>
                    <a:bodyPr/>
                    <a:lstStyle/>
                    <a:p>
                      <a:r>
                        <a:rPr lang="en-GB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MinMaxScaler</a:t>
                      </a:r>
                      <a:endParaRPr lang="en-US" dirty="0"/>
                    </a:p>
                  </a:txBody>
                  <a:tcPr/>
                </a:tc>
              </a:tr>
              <a:tr h="396101">
                <a:tc>
                  <a:txBody>
                    <a:bodyPr/>
                    <a:lstStyle/>
                    <a:p>
                      <a:r>
                        <a:rPr lang="en-GB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scaling</a:t>
                      </a:r>
                      <a:r>
                        <a:rPr lang="en-GB" baseline="0" dirty="0" smtClean="0"/>
                        <a:t> or standardization applied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8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6872</TotalTime>
  <Words>1189</Words>
  <Application>Microsoft Office PowerPoint</Application>
  <PresentationFormat>On-screen Show (4:3)</PresentationFormat>
  <Paragraphs>301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Impact of weather &amp; Socio-Eco factors on Covid-19</vt:lpstr>
      <vt:lpstr>Business objectives</vt:lpstr>
      <vt:lpstr>Process flow</vt:lpstr>
      <vt:lpstr>Prediction models</vt:lpstr>
      <vt:lpstr>Dataset &amp; data preparation</vt:lpstr>
      <vt:lpstr>Dataset and Data preparation(cont.)</vt:lpstr>
      <vt:lpstr>Heat Maps</vt:lpstr>
      <vt:lpstr>Heat Maps</vt:lpstr>
      <vt:lpstr>Data preparation for modelling</vt:lpstr>
      <vt:lpstr>Data preparation for modelling(Cont.)</vt:lpstr>
      <vt:lpstr>Regression modelling outcomes</vt:lpstr>
      <vt:lpstr>Regression modelling outcomes(Cont.)</vt:lpstr>
      <vt:lpstr>Regression modelling outcomes(Cont.)</vt:lpstr>
      <vt:lpstr>Classification modelling outcomes</vt:lpstr>
      <vt:lpstr>Social-economic factors vs Covid-19 cases</vt:lpstr>
      <vt:lpstr>Conclusions</vt:lpstr>
      <vt:lpstr>Future works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environmental impact</dc:title>
  <dc:creator>MyFirstLaptop</dc:creator>
  <cp:lastModifiedBy>MyFirstLaptop</cp:lastModifiedBy>
  <cp:revision>104</cp:revision>
  <dcterms:created xsi:type="dcterms:W3CDTF">2021-08-17T16:51:39Z</dcterms:created>
  <dcterms:modified xsi:type="dcterms:W3CDTF">2021-08-26T06:29:42Z</dcterms:modified>
</cp:coreProperties>
</file>