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0" r:id="rId5"/>
    <p:sldId id="271" r:id="rId6"/>
    <p:sldId id="273" r:id="rId7"/>
    <p:sldId id="274" r:id="rId8"/>
    <p:sldId id="275" r:id="rId9"/>
    <p:sldId id="277" r:id="rId10"/>
    <p:sldId id="276" r:id="rId11"/>
    <p:sldId id="259" r:id="rId12"/>
    <p:sldId id="278" r:id="rId13"/>
    <p:sldId id="279" r:id="rId14"/>
    <p:sldId id="280" r:id="rId15"/>
    <p:sldId id="282" r:id="rId16"/>
    <p:sldId id="281" r:id="rId17"/>
    <p:sldId id="283" r:id="rId18"/>
    <p:sldId id="285" r:id="rId19"/>
    <p:sldId id="286" r:id="rId20"/>
    <p:sldId id="260" r:id="rId21"/>
    <p:sldId id="284" r:id="rId22"/>
    <p:sldId id="268" r:id="rId23"/>
    <p:sldId id="269" r:id="rId24"/>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754"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750" b="0" i="0">
                <a:solidFill>
                  <a:srgbClr val="222020"/>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750" b="0" i="0">
                <a:solidFill>
                  <a:srgbClr val="222020"/>
                </a:solidFill>
                <a:latin typeface="Tahoma"/>
                <a:cs typeface="Tahom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750" b="0" i="0">
                <a:solidFill>
                  <a:srgbClr val="222020"/>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8F4F0"/>
          </a:solidFill>
        </p:spPr>
        <p:txBody>
          <a:bodyPr wrap="square" lIns="0" tIns="0" rIns="0" bIns="0" rtlCol="0"/>
          <a:lstStyle/>
          <a:p>
            <a:endParaRPr/>
          </a:p>
        </p:txBody>
      </p:sp>
      <p:sp>
        <p:nvSpPr>
          <p:cNvPr id="2" name="Holder 2"/>
          <p:cNvSpPr>
            <a:spLocks noGrp="1"/>
          </p:cNvSpPr>
          <p:nvPr>
            <p:ph type="title"/>
          </p:nvPr>
        </p:nvSpPr>
        <p:spPr>
          <a:xfrm>
            <a:off x="4065867" y="2386165"/>
            <a:ext cx="10168965" cy="1054100"/>
          </a:xfrm>
          <a:prstGeom prst="rect">
            <a:avLst/>
          </a:prstGeom>
        </p:spPr>
        <p:txBody>
          <a:bodyPr wrap="square" lIns="0" tIns="0" rIns="0" bIns="0">
            <a:spAutoFit/>
          </a:bodyPr>
          <a:lstStyle>
            <a:lvl1pPr>
              <a:defRPr sz="6750" b="0" i="0">
                <a:solidFill>
                  <a:srgbClr val="222020"/>
                </a:solidFill>
                <a:latin typeface="Tahoma"/>
                <a:cs typeface="Tahoma"/>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9" y="0"/>
            <a:ext cx="902335" cy="10287000"/>
          </a:xfrm>
          <a:custGeom>
            <a:avLst/>
            <a:gdLst/>
            <a:ahLst/>
            <a:cxnLst/>
            <a:rect l="l" t="t" r="r" b="b"/>
            <a:pathLst>
              <a:path w="902335" h="10287000">
                <a:moveTo>
                  <a:pt x="902047" y="0"/>
                </a:moveTo>
                <a:lnTo>
                  <a:pt x="0" y="0"/>
                </a:lnTo>
                <a:lnTo>
                  <a:pt x="0" y="10286556"/>
                </a:lnTo>
                <a:lnTo>
                  <a:pt x="451381" y="10286556"/>
                </a:lnTo>
                <a:lnTo>
                  <a:pt x="902047" y="10286556"/>
                </a:lnTo>
                <a:lnTo>
                  <a:pt x="902047" y="0"/>
                </a:lnTo>
                <a:close/>
              </a:path>
            </a:pathLst>
          </a:custGeom>
          <a:solidFill>
            <a:srgbClr val="222020"/>
          </a:solidFill>
        </p:spPr>
        <p:txBody>
          <a:bodyPr wrap="square" lIns="0" tIns="0" rIns="0" bIns="0" rtlCol="0"/>
          <a:lstStyle/>
          <a:p>
            <a:endParaRPr/>
          </a:p>
        </p:txBody>
      </p:sp>
      <p:sp>
        <p:nvSpPr>
          <p:cNvPr id="3" name="object 3"/>
          <p:cNvSpPr/>
          <p:nvPr/>
        </p:nvSpPr>
        <p:spPr>
          <a:xfrm>
            <a:off x="14991080" y="534238"/>
            <a:ext cx="548640" cy="548640"/>
          </a:xfrm>
          <a:custGeom>
            <a:avLst/>
            <a:gdLst/>
            <a:ahLst/>
            <a:cxnLst/>
            <a:rect l="l" t="t" r="r" b="b"/>
            <a:pathLst>
              <a:path w="548640" h="548640">
                <a:moveTo>
                  <a:pt x="0" y="0"/>
                </a:moveTo>
                <a:lnTo>
                  <a:pt x="0" y="548589"/>
                </a:lnTo>
                <a:lnTo>
                  <a:pt x="548640" y="548589"/>
                </a:lnTo>
                <a:lnTo>
                  <a:pt x="0" y="0"/>
                </a:lnTo>
                <a:close/>
              </a:path>
            </a:pathLst>
          </a:custGeom>
          <a:solidFill>
            <a:srgbClr val="222020"/>
          </a:solidFill>
        </p:spPr>
        <p:txBody>
          <a:bodyPr wrap="square" lIns="0" tIns="0" rIns="0" bIns="0" rtlCol="0"/>
          <a:lstStyle/>
          <a:p>
            <a:endParaRPr/>
          </a:p>
        </p:txBody>
      </p:sp>
      <p:sp>
        <p:nvSpPr>
          <p:cNvPr id="4" name="object 4"/>
          <p:cNvSpPr/>
          <p:nvPr/>
        </p:nvSpPr>
        <p:spPr>
          <a:xfrm>
            <a:off x="15655670" y="534238"/>
            <a:ext cx="548640" cy="548640"/>
          </a:xfrm>
          <a:custGeom>
            <a:avLst/>
            <a:gdLst/>
            <a:ahLst/>
            <a:cxnLst/>
            <a:rect l="l" t="t" r="r" b="b"/>
            <a:pathLst>
              <a:path w="548640" h="548640">
                <a:moveTo>
                  <a:pt x="0" y="0"/>
                </a:moveTo>
                <a:lnTo>
                  <a:pt x="0" y="548589"/>
                </a:lnTo>
                <a:lnTo>
                  <a:pt x="548513" y="548589"/>
                </a:lnTo>
                <a:lnTo>
                  <a:pt x="0" y="0"/>
                </a:lnTo>
                <a:close/>
              </a:path>
            </a:pathLst>
          </a:custGeom>
          <a:solidFill>
            <a:srgbClr val="222020"/>
          </a:solidFill>
        </p:spPr>
        <p:txBody>
          <a:bodyPr wrap="square" lIns="0" tIns="0" rIns="0" bIns="0" rtlCol="0"/>
          <a:lstStyle/>
          <a:p>
            <a:endParaRPr/>
          </a:p>
        </p:txBody>
      </p:sp>
      <p:sp>
        <p:nvSpPr>
          <p:cNvPr id="5" name="object 5"/>
          <p:cNvSpPr/>
          <p:nvPr/>
        </p:nvSpPr>
        <p:spPr>
          <a:xfrm>
            <a:off x="16320896" y="534238"/>
            <a:ext cx="548640" cy="548640"/>
          </a:xfrm>
          <a:custGeom>
            <a:avLst/>
            <a:gdLst/>
            <a:ahLst/>
            <a:cxnLst/>
            <a:rect l="l" t="t" r="r" b="b"/>
            <a:pathLst>
              <a:path w="548640" h="548640">
                <a:moveTo>
                  <a:pt x="0" y="0"/>
                </a:moveTo>
                <a:lnTo>
                  <a:pt x="0" y="548589"/>
                </a:lnTo>
                <a:lnTo>
                  <a:pt x="548640" y="548589"/>
                </a:lnTo>
                <a:lnTo>
                  <a:pt x="0" y="0"/>
                </a:lnTo>
                <a:close/>
              </a:path>
            </a:pathLst>
          </a:custGeom>
          <a:solidFill>
            <a:srgbClr val="222020"/>
          </a:solidFill>
        </p:spPr>
        <p:txBody>
          <a:bodyPr wrap="square" lIns="0" tIns="0" rIns="0" bIns="0" rtlCol="0"/>
          <a:lstStyle/>
          <a:p>
            <a:endParaRPr/>
          </a:p>
        </p:txBody>
      </p:sp>
      <p:sp>
        <p:nvSpPr>
          <p:cNvPr id="6" name="object 6"/>
          <p:cNvSpPr/>
          <p:nvPr/>
        </p:nvSpPr>
        <p:spPr>
          <a:xfrm>
            <a:off x="9403183" y="6482033"/>
            <a:ext cx="8884920" cy="3805554"/>
          </a:xfrm>
          <a:custGeom>
            <a:avLst/>
            <a:gdLst/>
            <a:ahLst/>
            <a:cxnLst/>
            <a:rect l="l" t="t" r="r" b="b"/>
            <a:pathLst>
              <a:path w="8884919" h="3805554">
                <a:moveTo>
                  <a:pt x="0" y="3804964"/>
                </a:moveTo>
                <a:lnTo>
                  <a:pt x="918146" y="2213941"/>
                </a:lnTo>
                <a:lnTo>
                  <a:pt x="3368318" y="1558044"/>
                </a:lnTo>
                <a:lnTo>
                  <a:pt x="4207034" y="105116"/>
                </a:lnTo>
                <a:lnTo>
                  <a:pt x="5679487" y="499663"/>
                </a:lnTo>
                <a:lnTo>
                  <a:pt x="7543612" y="0"/>
                </a:lnTo>
                <a:lnTo>
                  <a:pt x="8496883" y="952540"/>
                </a:lnTo>
                <a:lnTo>
                  <a:pt x="8884818" y="952540"/>
                </a:lnTo>
              </a:path>
            </a:pathLst>
          </a:custGeom>
          <a:ln w="18719">
            <a:solidFill>
              <a:srgbClr val="222020"/>
            </a:solidFill>
          </a:ln>
        </p:spPr>
        <p:txBody>
          <a:bodyPr wrap="square" lIns="0" tIns="0" rIns="0" bIns="0" rtlCol="0"/>
          <a:lstStyle/>
          <a:p>
            <a:endParaRPr/>
          </a:p>
        </p:txBody>
      </p:sp>
      <p:sp>
        <p:nvSpPr>
          <p:cNvPr id="7" name="object 7"/>
          <p:cNvSpPr txBox="1">
            <a:spLocks noGrp="1"/>
          </p:cNvSpPr>
          <p:nvPr>
            <p:ph type="title"/>
          </p:nvPr>
        </p:nvSpPr>
        <p:spPr>
          <a:xfrm>
            <a:off x="3050026" y="3380135"/>
            <a:ext cx="9000084" cy="1769715"/>
          </a:xfrm>
          <a:prstGeom prst="rect">
            <a:avLst/>
          </a:prstGeom>
        </p:spPr>
        <p:txBody>
          <a:bodyPr vert="horz" wrap="square" lIns="0" tIns="101600" rIns="0" bIns="0" rtlCol="0">
            <a:spAutoFit/>
          </a:bodyPr>
          <a:lstStyle/>
          <a:p>
            <a:pPr marL="12700" marR="5080" algn="ctr">
              <a:lnSpc>
                <a:spcPts val="6520"/>
              </a:lnSpc>
              <a:spcBef>
                <a:spcPts val="800"/>
              </a:spcBef>
            </a:pPr>
            <a:r>
              <a:rPr sz="5900" b="1" spc="105" dirty="0">
                <a:latin typeface="+mn-lt"/>
              </a:rPr>
              <a:t>St</a:t>
            </a:r>
            <a:r>
              <a:rPr sz="5900" b="1" spc="-360" dirty="0">
                <a:latin typeface="+mn-lt"/>
              </a:rPr>
              <a:t>r</a:t>
            </a:r>
            <a:r>
              <a:rPr sz="5900" b="1" spc="-60" dirty="0">
                <a:latin typeface="+mn-lt"/>
              </a:rPr>
              <a:t>ategic</a:t>
            </a:r>
            <a:r>
              <a:rPr sz="5900" b="1" spc="-570" dirty="0">
                <a:latin typeface="+mn-lt"/>
              </a:rPr>
              <a:t> </a:t>
            </a:r>
            <a:r>
              <a:rPr sz="5900" b="1" spc="-204" dirty="0">
                <a:latin typeface="+mn-lt"/>
              </a:rPr>
              <a:t>Insights</a:t>
            </a:r>
            <a:r>
              <a:rPr sz="5900" b="1" spc="-170" dirty="0">
                <a:latin typeface="+mn-lt"/>
              </a:rPr>
              <a:t>:</a:t>
            </a:r>
            <a:r>
              <a:rPr sz="5900" b="1" spc="-560" dirty="0">
                <a:latin typeface="+mn-lt"/>
              </a:rPr>
              <a:t> </a:t>
            </a:r>
            <a:r>
              <a:rPr sz="5900" b="1" spc="-10" dirty="0">
                <a:latin typeface="+mn-lt"/>
              </a:rPr>
              <a:t>Competitive </a:t>
            </a:r>
            <a:r>
              <a:rPr sz="5900" b="1" spc="-50" dirty="0">
                <a:latin typeface="+mn-lt"/>
              </a:rPr>
              <a:t>Analysis</a:t>
            </a:r>
            <a:endParaRPr sz="5900" b="1" dirty="0">
              <a:latin typeface="+mn-lt"/>
            </a:endParaRPr>
          </a:p>
        </p:txBody>
      </p:sp>
      <p:sp>
        <p:nvSpPr>
          <p:cNvPr id="8" name="object 8"/>
          <p:cNvSpPr/>
          <p:nvPr/>
        </p:nvSpPr>
        <p:spPr>
          <a:xfrm>
            <a:off x="1588322" y="7555687"/>
            <a:ext cx="386080" cy="386080"/>
          </a:xfrm>
          <a:custGeom>
            <a:avLst/>
            <a:gdLst/>
            <a:ahLst/>
            <a:cxnLst/>
            <a:rect l="l" t="t" r="r" b="b"/>
            <a:pathLst>
              <a:path w="386080" h="386079">
                <a:moveTo>
                  <a:pt x="0" y="93599"/>
                </a:moveTo>
                <a:lnTo>
                  <a:pt x="93598" y="0"/>
                </a:lnTo>
                <a:lnTo>
                  <a:pt x="192950" y="99352"/>
                </a:lnTo>
                <a:lnTo>
                  <a:pt x="292302" y="0"/>
                </a:lnTo>
                <a:lnTo>
                  <a:pt x="385901" y="93599"/>
                </a:lnTo>
                <a:lnTo>
                  <a:pt x="286549" y="192951"/>
                </a:lnTo>
                <a:lnTo>
                  <a:pt x="385901" y="292303"/>
                </a:lnTo>
                <a:lnTo>
                  <a:pt x="292302" y="385902"/>
                </a:lnTo>
                <a:lnTo>
                  <a:pt x="192950" y="286550"/>
                </a:lnTo>
                <a:lnTo>
                  <a:pt x="93598" y="385902"/>
                </a:lnTo>
                <a:lnTo>
                  <a:pt x="0" y="292303"/>
                </a:lnTo>
                <a:lnTo>
                  <a:pt x="99351" y="192951"/>
                </a:lnTo>
                <a:lnTo>
                  <a:pt x="0" y="93599"/>
                </a:lnTo>
                <a:close/>
              </a:path>
            </a:pathLst>
          </a:custGeom>
          <a:ln w="18719">
            <a:solidFill>
              <a:srgbClr val="222020"/>
            </a:solidFill>
          </a:ln>
        </p:spPr>
        <p:txBody>
          <a:bodyPr wrap="square" lIns="0" tIns="0" rIns="0" bIns="0" rtlCol="0"/>
          <a:lstStyle/>
          <a:p>
            <a:endParaRPr/>
          </a:p>
        </p:txBody>
      </p:sp>
      <p:sp>
        <p:nvSpPr>
          <p:cNvPr id="9" name="object 9"/>
          <p:cNvSpPr/>
          <p:nvPr/>
        </p:nvSpPr>
        <p:spPr>
          <a:xfrm>
            <a:off x="2126128" y="7555687"/>
            <a:ext cx="386080" cy="386080"/>
          </a:xfrm>
          <a:custGeom>
            <a:avLst/>
            <a:gdLst/>
            <a:ahLst/>
            <a:cxnLst/>
            <a:rect l="l" t="t" r="r" b="b"/>
            <a:pathLst>
              <a:path w="386080" h="386079">
                <a:moveTo>
                  <a:pt x="0" y="93599"/>
                </a:moveTo>
                <a:lnTo>
                  <a:pt x="93598" y="0"/>
                </a:lnTo>
                <a:lnTo>
                  <a:pt x="192963" y="99352"/>
                </a:lnTo>
                <a:lnTo>
                  <a:pt x="292315" y="0"/>
                </a:lnTo>
                <a:lnTo>
                  <a:pt x="385901" y="93599"/>
                </a:lnTo>
                <a:lnTo>
                  <a:pt x="286549" y="192951"/>
                </a:lnTo>
                <a:lnTo>
                  <a:pt x="385901" y="292303"/>
                </a:lnTo>
                <a:lnTo>
                  <a:pt x="292315" y="385902"/>
                </a:lnTo>
                <a:lnTo>
                  <a:pt x="192963" y="286550"/>
                </a:lnTo>
                <a:lnTo>
                  <a:pt x="93598" y="385902"/>
                </a:lnTo>
                <a:lnTo>
                  <a:pt x="0" y="292303"/>
                </a:lnTo>
                <a:lnTo>
                  <a:pt x="99364" y="192951"/>
                </a:lnTo>
                <a:lnTo>
                  <a:pt x="0" y="93599"/>
                </a:lnTo>
                <a:close/>
              </a:path>
            </a:pathLst>
          </a:custGeom>
          <a:ln w="18719">
            <a:solidFill>
              <a:srgbClr val="222020"/>
            </a:solidFill>
          </a:ln>
        </p:spPr>
        <p:txBody>
          <a:bodyPr wrap="square" lIns="0" tIns="0" rIns="0" bIns="0" rtlCol="0"/>
          <a:lstStyle/>
          <a:p>
            <a:endParaRPr/>
          </a:p>
        </p:txBody>
      </p:sp>
      <p:sp>
        <p:nvSpPr>
          <p:cNvPr id="10" name="object 10"/>
          <p:cNvSpPr/>
          <p:nvPr/>
        </p:nvSpPr>
        <p:spPr>
          <a:xfrm>
            <a:off x="2663946" y="7555687"/>
            <a:ext cx="386080" cy="386080"/>
          </a:xfrm>
          <a:custGeom>
            <a:avLst/>
            <a:gdLst/>
            <a:ahLst/>
            <a:cxnLst/>
            <a:rect l="l" t="t" r="r" b="b"/>
            <a:pathLst>
              <a:path w="386080" h="386079">
                <a:moveTo>
                  <a:pt x="0" y="93599"/>
                </a:moveTo>
                <a:lnTo>
                  <a:pt x="93598" y="0"/>
                </a:lnTo>
                <a:lnTo>
                  <a:pt x="192950" y="99352"/>
                </a:lnTo>
                <a:lnTo>
                  <a:pt x="292302" y="0"/>
                </a:lnTo>
                <a:lnTo>
                  <a:pt x="385901" y="93599"/>
                </a:lnTo>
                <a:lnTo>
                  <a:pt x="286536" y="192951"/>
                </a:lnTo>
                <a:lnTo>
                  <a:pt x="385901" y="292303"/>
                </a:lnTo>
                <a:lnTo>
                  <a:pt x="292302" y="385902"/>
                </a:lnTo>
                <a:lnTo>
                  <a:pt x="192950" y="286550"/>
                </a:lnTo>
                <a:lnTo>
                  <a:pt x="93598" y="385902"/>
                </a:lnTo>
                <a:lnTo>
                  <a:pt x="0" y="292303"/>
                </a:lnTo>
                <a:lnTo>
                  <a:pt x="99351" y="192951"/>
                </a:lnTo>
                <a:lnTo>
                  <a:pt x="0" y="93599"/>
                </a:lnTo>
                <a:close/>
              </a:path>
            </a:pathLst>
          </a:custGeom>
          <a:ln w="18719">
            <a:solidFill>
              <a:srgbClr val="222020"/>
            </a:solidFill>
          </a:ln>
        </p:spPr>
        <p:txBody>
          <a:bodyPr wrap="square" lIns="0" tIns="0" rIns="0" bIns="0" rtlCol="0"/>
          <a:lstStyle/>
          <a:p>
            <a:endParaRPr/>
          </a:p>
        </p:txBody>
      </p:sp>
      <p:sp>
        <p:nvSpPr>
          <p:cNvPr id="11" name="object 11"/>
          <p:cNvSpPr/>
          <p:nvPr/>
        </p:nvSpPr>
        <p:spPr>
          <a:xfrm>
            <a:off x="1588322" y="8117979"/>
            <a:ext cx="386080" cy="386080"/>
          </a:xfrm>
          <a:custGeom>
            <a:avLst/>
            <a:gdLst/>
            <a:ahLst/>
            <a:cxnLst/>
            <a:rect l="l" t="t" r="r" b="b"/>
            <a:pathLst>
              <a:path w="386080" h="386079">
                <a:moveTo>
                  <a:pt x="0" y="93599"/>
                </a:moveTo>
                <a:lnTo>
                  <a:pt x="93598" y="0"/>
                </a:lnTo>
                <a:lnTo>
                  <a:pt x="192950" y="99352"/>
                </a:lnTo>
                <a:lnTo>
                  <a:pt x="292302" y="0"/>
                </a:lnTo>
                <a:lnTo>
                  <a:pt x="385901" y="93599"/>
                </a:lnTo>
                <a:lnTo>
                  <a:pt x="286549" y="192951"/>
                </a:lnTo>
                <a:lnTo>
                  <a:pt x="385901" y="292303"/>
                </a:lnTo>
                <a:lnTo>
                  <a:pt x="292302" y="385902"/>
                </a:lnTo>
                <a:lnTo>
                  <a:pt x="192950" y="286550"/>
                </a:lnTo>
                <a:lnTo>
                  <a:pt x="93598" y="385902"/>
                </a:lnTo>
                <a:lnTo>
                  <a:pt x="0" y="292303"/>
                </a:lnTo>
                <a:lnTo>
                  <a:pt x="99351" y="192951"/>
                </a:lnTo>
                <a:lnTo>
                  <a:pt x="0" y="93599"/>
                </a:lnTo>
                <a:close/>
              </a:path>
            </a:pathLst>
          </a:custGeom>
          <a:ln w="18719">
            <a:solidFill>
              <a:srgbClr val="222020"/>
            </a:solidFill>
          </a:ln>
        </p:spPr>
        <p:txBody>
          <a:bodyPr wrap="square" lIns="0" tIns="0" rIns="0" bIns="0" rtlCol="0"/>
          <a:lstStyle/>
          <a:p>
            <a:endParaRPr/>
          </a:p>
        </p:txBody>
      </p:sp>
      <p:sp>
        <p:nvSpPr>
          <p:cNvPr id="12" name="object 12"/>
          <p:cNvSpPr/>
          <p:nvPr/>
        </p:nvSpPr>
        <p:spPr>
          <a:xfrm>
            <a:off x="2126128" y="8117979"/>
            <a:ext cx="386080" cy="386080"/>
          </a:xfrm>
          <a:custGeom>
            <a:avLst/>
            <a:gdLst/>
            <a:ahLst/>
            <a:cxnLst/>
            <a:rect l="l" t="t" r="r" b="b"/>
            <a:pathLst>
              <a:path w="386080" h="386079">
                <a:moveTo>
                  <a:pt x="0" y="93599"/>
                </a:moveTo>
                <a:lnTo>
                  <a:pt x="93598" y="0"/>
                </a:lnTo>
                <a:lnTo>
                  <a:pt x="192963" y="99352"/>
                </a:lnTo>
                <a:lnTo>
                  <a:pt x="292315" y="0"/>
                </a:lnTo>
                <a:lnTo>
                  <a:pt x="385901" y="93599"/>
                </a:lnTo>
                <a:lnTo>
                  <a:pt x="286549" y="192951"/>
                </a:lnTo>
                <a:lnTo>
                  <a:pt x="385901" y="292303"/>
                </a:lnTo>
                <a:lnTo>
                  <a:pt x="292315" y="385902"/>
                </a:lnTo>
                <a:lnTo>
                  <a:pt x="192963" y="286550"/>
                </a:lnTo>
                <a:lnTo>
                  <a:pt x="93598" y="385902"/>
                </a:lnTo>
                <a:lnTo>
                  <a:pt x="0" y="292303"/>
                </a:lnTo>
                <a:lnTo>
                  <a:pt x="99364" y="192951"/>
                </a:lnTo>
                <a:lnTo>
                  <a:pt x="0" y="93599"/>
                </a:lnTo>
                <a:close/>
              </a:path>
            </a:pathLst>
          </a:custGeom>
          <a:ln w="18719">
            <a:solidFill>
              <a:srgbClr val="222020"/>
            </a:solidFill>
          </a:ln>
        </p:spPr>
        <p:txBody>
          <a:bodyPr wrap="square" lIns="0" tIns="0" rIns="0" bIns="0" rtlCol="0"/>
          <a:lstStyle/>
          <a:p>
            <a:endParaRPr/>
          </a:p>
        </p:txBody>
      </p:sp>
      <p:sp>
        <p:nvSpPr>
          <p:cNvPr id="13" name="object 13"/>
          <p:cNvSpPr/>
          <p:nvPr/>
        </p:nvSpPr>
        <p:spPr>
          <a:xfrm>
            <a:off x="2663946" y="8117979"/>
            <a:ext cx="386080" cy="386080"/>
          </a:xfrm>
          <a:custGeom>
            <a:avLst/>
            <a:gdLst/>
            <a:ahLst/>
            <a:cxnLst/>
            <a:rect l="l" t="t" r="r" b="b"/>
            <a:pathLst>
              <a:path w="386080" h="386079">
                <a:moveTo>
                  <a:pt x="0" y="93599"/>
                </a:moveTo>
                <a:lnTo>
                  <a:pt x="93598" y="0"/>
                </a:lnTo>
                <a:lnTo>
                  <a:pt x="192950" y="99352"/>
                </a:lnTo>
                <a:lnTo>
                  <a:pt x="292302" y="0"/>
                </a:lnTo>
                <a:lnTo>
                  <a:pt x="385901" y="93599"/>
                </a:lnTo>
                <a:lnTo>
                  <a:pt x="286536" y="192951"/>
                </a:lnTo>
                <a:lnTo>
                  <a:pt x="385901" y="292303"/>
                </a:lnTo>
                <a:lnTo>
                  <a:pt x="292302" y="385902"/>
                </a:lnTo>
                <a:lnTo>
                  <a:pt x="192950" y="286550"/>
                </a:lnTo>
                <a:lnTo>
                  <a:pt x="93598" y="385902"/>
                </a:lnTo>
                <a:lnTo>
                  <a:pt x="0" y="292303"/>
                </a:lnTo>
                <a:lnTo>
                  <a:pt x="99351" y="192951"/>
                </a:lnTo>
                <a:lnTo>
                  <a:pt x="0" y="93599"/>
                </a:lnTo>
                <a:close/>
              </a:path>
            </a:pathLst>
          </a:custGeom>
          <a:ln w="18719">
            <a:solidFill>
              <a:srgbClr val="222020"/>
            </a:solidFill>
          </a:ln>
        </p:spPr>
        <p:txBody>
          <a:bodyPr wrap="square" lIns="0" tIns="0" rIns="0" bIns="0" rtlCol="0"/>
          <a:lstStyle/>
          <a:p>
            <a:endParaRPr/>
          </a:p>
        </p:txBody>
      </p:sp>
      <p:sp>
        <p:nvSpPr>
          <p:cNvPr id="14" name="object 14"/>
          <p:cNvSpPr/>
          <p:nvPr/>
        </p:nvSpPr>
        <p:spPr>
          <a:xfrm>
            <a:off x="1588322" y="8680272"/>
            <a:ext cx="386080" cy="386080"/>
          </a:xfrm>
          <a:custGeom>
            <a:avLst/>
            <a:gdLst/>
            <a:ahLst/>
            <a:cxnLst/>
            <a:rect l="l" t="t" r="r" b="b"/>
            <a:pathLst>
              <a:path w="386080" h="386079">
                <a:moveTo>
                  <a:pt x="0" y="93599"/>
                </a:moveTo>
                <a:lnTo>
                  <a:pt x="93598" y="0"/>
                </a:lnTo>
                <a:lnTo>
                  <a:pt x="192950" y="99352"/>
                </a:lnTo>
                <a:lnTo>
                  <a:pt x="292302" y="0"/>
                </a:lnTo>
                <a:lnTo>
                  <a:pt x="385901" y="93599"/>
                </a:lnTo>
                <a:lnTo>
                  <a:pt x="286549" y="192951"/>
                </a:lnTo>
                <a:lnTo>
                  <a:pt x="385901" y="292303"/>
                </a:lnTo>
                <a:lnTo>
                  <a:pt x="292302" y="385900"/>
                </a:lnTo>
                <a:lnTo>
                  <a:pt x="192950" y="286550"/>
                </a:lnTo>
                <a:lnTo>
                  <a:pt x="93598" y="385900"/>
                </a:lnTo>
                <a:lnTo>
                  <a:pt x="0" y="292303"/>
                </a:lnTo>
                <a:lnTo>
                  <a:pt x="99351" y="192951"/>
                </a:lnTo>
                <a:lnTo>
                  <a:pt x="0" y="93599"/>
                </a:lnTo>
                <a:close/>
              </a:path>
            </a:pathLst>
          </a:custGeom>
          <a:ln w="18719">
            <a:solidFill>
              <a:srgbClr val="222020"/>
            </a:solidFill>
          </a:ln>
        </p:spPr>
        <p:txBody>
          <a:bodyPr wrap="square" lIns="0" tIns="0" rIns="0" bIns="0" rtlCol="0"/>
          <a:lstStyle/>
          <a:p>
            <a:endParaRPr/>
          </a:p>
        </p:txBody>
      </p:sp>
      <p:sp>
        <p:nvSpPr>
          <p:cNvPr id="15" name="object 15"/>
          <p:cNvSpPr/>
          <p:nvPr/>
        </p:nvSpPr>
        <p:spPr>
          <a:xfrm>
            <a:off x="2126128" y="8680272"/>
            <a:ext cx="386080" cy="386080"/>
          </a:xfrm>
          <a:custGeom>
            <a:avLst/>
            <a:gdLst/>
            <a:ahLst/>
            <a:cxnLst/>
            <a:rect l="l" t="t" r="r" b="b"/>
            <a:pathLst>
              <a:path w="386080" h="386079">
                <a:moveTo>
                  <a:pt x="0" y="93599"/>
                </a:moveTo>
                <a:lnTo>
                  <a:pt x="93598" y="0"/>
                </a:lnTo>
                <a:lnTo>
                  <a:pt x="192963" y="99352"/>
                </a:lnTo>
                <a:lnTo>
                  <a:pt x="292315" y="0"/>
                </a:lnTo>
                <a:lnTo>
                  <a:pt x="385901" y="93599"/>
                </a:lnTo>
                <a:lnTo>
                  <a:pt x="286549" y="192951"/>
                </a:lnTo>
                <a:lnTo>
                  <a:pt x="385901" y="292303"/>
                </a:lnTo>
                <a:lnTo>
                  <a:pt x="292315" y="385900"/>
                </a:lnTo>
                <a:lnTo>
                  <a:pt x="192963" y="286550"/>
                </a:lnTo>
                <a:lnTo>
                  <a:pt x="93598" y="385900"/>
                </a:lnTo>
                <a:lnTo>
                  <a:pt x="0" y="292303"/>
                </a:lnTo>
                <a:lnTo>
                  <a:pt x="99364" y="192951"/>
                </a:lnTo>
                <a:lnTo>
                  <a:pt x="0" y="93599"/>
                </a:lnTo>
                <a:close/>
              </a:path>
            </a:pathLst>
          </a:custGeom>
          <a:ln w="18719">
            <a:solidFill>
              <a:srgbClr val="222020"/>
            </a:solidFill>
          </a:ln>
        </p:spPr>
        <p:txBody>
          <a:bodyPr wrap="square" lIns="0" tIns="0" rIns="0" bIns="0" rtlCol="0"/>
          <a:lstStyle/>
          <a:p>
            <a:endParaRPr/>
          </a:p>
        </p:txBody>
      </p:sp>
      <p:sp>
        <p:nvSpPr>
          <p:cNvPr id="16" name="object 16"/>
          <p:cNvSpPr/>
          <p:nvPr/>
        </p:nvSpPr>
        <p:spPr>
          <a:xfrm>
            <a:off x="2663946" y="8680272"/>
            <a:ext cx="386080" cy="386080"/>
          </a:xfrm>
          <a:custGeom>
            <a:avLst/>
            <a:gdLst/>
            <a:ahLst/>
            <a:cxnLst/>
            <a:rect l="l" t="t" r="r" b="b"/>
            <a:pathLst>
              <a:path w="386080" h="386079">
                <a:moveTo>
                  <a:pt x="0" y="93599"/>
                </a:moveTo>
                <a:lnTo>
                  <a:pt x="93598" y="0"/>
                </a:lnTo>
                <a:lnTo>
                  <a:pt x="192950" y="99352"/>
                </a:lnTo>
                <a:lnTo>
                  <a:pt x="292302" y="0"/>
                </a:lnTo>
                <a:lnTo>
                  <a:pt x="385901" y="93599"/>
                </a:lnTo>
                <a:lnTo>
                  <a:pt x="286536" y="192951"/>
                </a:lnTo>
                <a:lnTo>
                  <a:pt x="385901" y="292303"/>
                </a:lnTo>
                <a:lnTo>
                  <a:pt x="292302" y="385900"/>
                </a:lnTo>
                <a:lnTo>
                  <a:pt x="192950" y="286550"/>
                </a:lnTo>
                <a:lnTo>
                  <a:pt x="93598" y="385900"/>
                </a:lnTo>
                <a:lnTo>
                  <a:pt x="0" y="292303"/>
                </a:lnTo>
                <a:lnTo>
                  <a:pt x="99351" y="192951"/>
                </a:lnTo>
                <a:lnTo>
                  <a:pt x="0" y="93599"/>
                </a:lnTo>
                <a:close/>
              </a:path>
            </a:pathLst>
          </a:custGeom>
          <a:ln w="18719">
            <a:solidFill>
              <a:srgbClr val="222020"/>
            </a:solidFill>
          </a:ln>
        </p:spPr>
        <p:txBody>
          <a:bodyPr wrap="square" lIns="0" tIns="0" rIns="0" bIns="0" rtlCol="0"/>
          <a:lstStyle/>
          <a:p>
            <a:endParaRPr/>
          </a:p>
        </p:txBody>
      </p:sp>
      <p:pic>
        <p:nvPicPr>
          <p:cNvPr id="18" name="Picture 17">
            <a:extLst>
              <a:ext uri="{FF2B5EF4-FFF2-40B4-BE49-F238E27FC236}">
                <a16:creationId xmlns:a16="http://schemas.microsoft.com/office/drawing/2014/main" id="{F83D0D16-73D6-4204-693B-4ABFBE401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411" y="227481"/>
            <a:ext cx="3393150" cy="809245"/>
          </a:xfrm>
          <a:prstGeom prst="rect">
            <a:avLst/>
          </a:prstGeom>
        </p:spPr>
      </p:pic>
      <p:sp>
        <p:nvSpPr>
          <p:cNvPr id="20" name="TextBox 19">
            <a:extLst>
              <a:ext uri="{FF2B5EF4-FFF2-40B4-BE49-F238E27FC236}">
                <a16:creationId xmlns:a16="http://schemas.microsoft.com/office/drawing/2014/main" id="{47B1247E-1294-0CE6-7E04-6DA9B4211627}"/>
              </a:ext>
            </a:extLst>
          </p:cNvPr>
          <p:cNvSpPr txBox="1"/>
          <p:nvPr/>
        </p:nvSpPr>
        <p:spPr>
          <a:xfrm>
            <a:off x="14158340" y="8158411"/>
            <a:ext cx="1907160" cy="1815882"/>
          </a:xfrm>
          <a:prstGeom prst="rect">
            <a:avLst/>
          </a:prstGeom>
          <a:noFill/>
        </p:spPr>
        <p:txBody>
          <a:bodyPr wrap="square" rtlCol="0">
            <a:spAutoFit/>
          </a:bodyPr>
          <a:lstStyle/>
          <a:p>
            <a:r>
              <a:rPr lang="en-IN" sz="2800" dirty="0"/>
              <a:t>By,</a:t>
            </a:r>
          </a:p>
          <a:p>
            <a:pPr lvl="1"/>
            <a:r>
              <a:rPr lang="en-IN" sz="2800" dirty="0"/>
              <a:t>Shakira </a:t>
            </a:r>
          </a:p>
          <a:p>
            <a:pPr lvl="1"/>
            <a:r>
              <a:rPr lang="en-IN" sz="2800" dirty="0"/>
              <a:t>Nafiya</a:t>
            </a:r>
          </a:p>
          <a:p>
            <a:pPr lvl="1"/>
            <a:r>
              <a:rPr lang="en-IN" sz="2800" dirty="0"/>
              <a:t>Rakeek</a:t>
            </a:r>
          </a:p>
        </p:txBody>
      </p:sp>
      <p:sp>
        <p:nvSpPr>
          <p:cNvPr id="21" name="TextBox 20">
            <a:extLst>
              <a:ext uri="{FF2B5EF4-FFF2-40B4-BE49-F238E27FC236}">
                <a16:creationId xmlns:a16="http://schemas.microsoft.com/office/drawing/2014/main" id="{1E16F8F8-A134-2A9F-4CF2-38507724D904}"/>
              </a:ext>
            </a:extLst>
          </p:cNvPr>
          <p:cNvSpPr txBox="1"/>
          <p:nvPr/>
        </p:nvSpPr>
        <p:spPr>
          <a:xfrm>
            <a:off x="14604110" y="9866547"/>
            <a:ext cx="1600200" cy="400110"/>
          </a:xfrm>
          <a:prstGeom prst="rect">
            <a:avLst/>
          </a:prstGeom>
          <a:noFill/>
        </p:spPr>
        <p:txBody>
          <a:bodyPr wrap="square" rtlCol="0">
            <a:spAutoFit/>
          </a:bodyPr>
          <a:lstStyle/>
          <a:p>
            <a:r>
              <a:rPr lang="en-IN" sz="2000" b="1" dirty="0"/>
              <a:t>19-11-2024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02742-66EF-642A-E37E-5ED989B85BA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377AD58-9B63-5170-9193-F4BDF264E3B1}"/>
              </a:ext>
            </a:extLst>
          </p:cNvPr>
          <p:cNvSpPr/>
          <p:nvPr/>
        </p:nvSpPr>
        <p:spPr>
          <a:xfrm>
            <a:off x="87838" y="87858"/>
            <a:ext cx="386080" cy="386080"/>
          </a:xfrm>
          <a:custGeom>
            <a:avLst/>
            <a:gdLst/>
            <a:ahLst/>
            <a:cxnLst/>
            <a:rect l="l" t="t" r="r" b="b"/>
            <a:pathLst>
              <a:path w="386080" h="386080">
                <a:moveTo>
                  <a:pt x="0" y="93599"/>
                </a:moveTo>
                <a:lnTo>
                  <a:pt x="93598" y="0"/>
                </a:lnTo>
                <a:lnTo>
                  <a:pt x="192950" y="99352"/>
                </a:lnTo>
                <a:lnTo>
                  <a:pt x="292308" y="0"/>
                </a:lnTo>
                <a:lnTo>
                  <a:pt x="385901" y="93599"/>
                </a:lnTo>
                <a:lnTo>
                  <a:pt x="286549" y="192951"/>
                </a:lnTo>
                <a:lnTo>
                  <a:pt x="385901" y="292303"/>
                </a:lnTo>
                <a:lnTo>
                  <a:pt x="292308" y="385902"/>
                </a:lnTo>
                <a:lnTo>
                  <a:pt x="192950" y="286550"/>
                </a:lnTo>
                <a:lnTo>
                  <a:pt x="93598" y="385902"/>
                </a:lnTo>
                <a:lnTo>
                  <a:pt x="0" y="292303"/>
                </a:lnTo>
                <a:lnTo>
                  <a:pt x="99357" y="192951"/>
                </a:lnTo>
                <a:lnTo>
                  <a:pt x="0" y="93599"/>
                </a:lnTo>
                <a:close/>
              </a:path>
            </a:pathLst>
          </a:custGeom>
          <a:ln w="18719">
            <a:solidFill>
              <a:srgbClr val="222020"/>
            </a:solidFill>
          </a:ln>
        </p:spPr>
        <p:txBody>
          <a:bodyPr wrap="square" lIns="0" tIns="0" rIns="0" bIns="0" rtlCol="0"/>
          <a:lstStyle/>
          <a:p>
            <a:endParaRPr/>
          </a:p>
        </p:txBody>
      </p:sp>
      <p:sp>
        <p:nvSpPr>
          <p:cNvPr id="3" name="object 3">
            <a:extLst>
              <a:ext uri="{FF2B5EF4-FFF2-40B4-BE49-F238E27FC236}">
                <a16:creationId xmlns:a16="http://schemas.microsoft.com/office/drawing/2014/main" id="{4246F917-EA39-75B9-3966-0DF3EFD6A8A0}"/>
              </a:ext>
            </a:extLst>
          </p:cNvPr>
          <p:cNvSpPr/>
          <p:nvPr/>
        </p:nvSpPr>
        <p:spPr>
          <a:xfrm>
            <a:off x="625654" y="87858"/>
            <a:ext cx="386080" cy="386080"/>
          </a:xfrm>
          <a:custGeom>
            <a:avLst/>
            <a:gdLst/>
            <a:ahLst/>
            <a:cxnLst/>
            <a:rect l="l" t="t" r="r" b="b"/>
            <a:pathLst>
              <a:path w="386080" h="386080">
                <a:moveTo>
                  <a:pt x="0" y="93599"/>
                </a:moveTo>
                <a:lnTo>
                  <a:pt x="93592" y="0"/>
                </a:lnTo>
                <a:lnTo>
                  <a:pt x="192950" y="99352"/>
                </a:lnTo>
                <a:lnTo>
                  <a:pt x="292302" y="0"/>
                </a:lnTo>
                <a:lnTo>
                  <a:pt x="385896" y="93599"/>
                </a:lnTo>
                <a:lnTo>
                  <a:pt x="286543" y="192951"/>
                </a:lnTo>
                <a:lnTo>
                  <a:pt x="385896" y="292303"/>
                </a:lnTo>
                <a:lnTo>
                  <a:pt x="292302" y="385902"/>
                </a:lnTo>
                <a:lnTo>
                  <a:pt x="192950" y="286550"/>
                </a:lnTo>
                <a:lnTo>
                  <a:pt x="93592" y="385902"/>
                </a:lnTo>
                <a:lnTo>
                  <a:pt x="0" y="292303"/>
                </a:lnTo>
                <a:lnTo>
                  <a:pt x="99351" y="192951"/>
                </a:lnTo>
                <a:lnTo>
                  <a:pt x="0" y="93599"/>
                </a:lnTo>
                <a:close/>
              </a:path>
            </a:pathLst>
          </a:custGeom>
          <a:ln w="18719">
            <a:solidFill>
              <a:srgbClr val="222020"/>
            </a:solidFill>
          </a:ln>
        </p:spPr>
        <p:txBody>
          <a:bodyPr wrap="square" lIns="0" tIns="0" rIns="0" bIns="0" rtlCol="0"/>
          <a:lstStyle/>
          <a:p>
            <a:endParaRPr/>
          </a:p>
        </p:txBody>
      </p:sp>
      <p:sp>
        <p:nvSpPr>
          <p:cNvPr id="4" name="object 4">
            <a:extLst>
              <a:ext uri="{FF2B5EF4-FFF2-40B4-BE49-F238E27FC236}">
                <a16:creationId xmlns:a16="http://schemas.microsoft.com/office/drawing/2014/main" id="{B01B4AE0-604F-E0E5-65E9-CF144359818B}"/>
              </a:ext>
            </a:extLst>
          </p:cNvPr>
          <p:cNvSpPr/>
          <p:nvPr/>
        </p:nvSpPr>
        <p:spPr>
          <a:xfrm>
            <a:off x="1163463" y="87858"/>
            <a:ext cx="386080" cy="386080"/>
          </a:xfrm>
          <a:custGeom>
            <a:avLst/>
            <a:gdLst/>
            <a:ahLst/>
            <a:cxnLst/>
            <a:rect l="l" t="t" r="r" b="b"/>
            <a:pathLst>
              <a:path w="386080" h="386080">
                <a:moveTo>
                  <a:pt x="0" y="93599"/>
                </a:moveTo>
                <a:lnTo>
                  <a:pt x="93598" y="0"/>
                </a:lnTo>
                <a:lnTo>
                  <a:pt x="192957" y="99352"/>
                </a:lnTo>
                <a:lnTo>
                  <a:pt x="292308" y="0"/>
                </a:lnTo>
                <a:lnTo>
                  <a:pt x="385907" y="93599"/>
                </a:lnTo>
                <a:lnTo>
                  <a:pt x="286543" y="192951"/>
                </a:lnTo>
                <a:lnTo>
                  <a:pt x="385907" y="292303"/>
                </a:lnTo>
                <a:lnTo>
                  <a:pt x="292308" y="385902"/>
                </a:lnTo>
                <a:lnTo>
                  <a:pt x="192957" y="286550"/>
                </a:lnTo>
                <a:lnTo>
                  <a:pt x="93598" y="385902"/>
                </a:lnTo>
                <a:lnTo>
                  <a:pt x="0" y="292303"/>
                </a:lnTo>
                <a:lnTo>
                  <a:pt x="99358" y="192951"/>
                </a:lnTo>
                <a:lnTo>
                  <a:pt x="0" y="93599"/>
                </a:lnTo>
                <a:close/>
              </a:path>
            </a:pathLst>
          </a:custGeom>
          <a:ln w="18719">
            <a:solidFill>
              <a:srgbClr val="222020"/>
            </a:solidFill>
          </a:ln>
        </p:spPr>
        <p:txBody>
          <a:bodyPr wrap="square" lIns="0" tIns="0" rIns="0" bIns="0" rtlCol="0"/>
          <a:lstStyle/>
          <a:p>
            <a:endParaRPr/>
          </a:p>
        </p:txBody>
      </p:sp>
      <p:sp>
        <p:nvSpPr>
          <p:cNvPr id="5" name="object 5">
            <a:extLst>
              <a:ext uri="{FF2B5EF4-FFF2-40B4-BE49-F238E27FC236}">
                <a16:creationId xmlns:a16="http://schemas.microsoft.com/office/drawing/2014/main" id="{D716AC33-C42E-89E5-13E6-DB5785877E81}"/>
              </a:ext>
            </a:extLst>
          </p:cNvPr>
          <p:cNvSpPr/>
          <p:nvPr/>
        </p:nvSpPr>
        <p:spPr>
          <a:xfrm>
            <a:off x="87838" y="650151"/>
            <a:ext cx="386080" cy="386080"/>
          </a:xfrm>
          <a:custGeom>
            <a:avLst/>
            <a:gdLst/>
            <a:ahLst/>
            <a:cxnLst/>
            <a:rect l="l" t="t" r="r" b="b"/>
            <a:pathLst>
              <a:path w="386080" h="386080">
                <a:moveTo>
                  <a:pt x="0" y="93599"/>
                </a:moveTo>
                <a:lnTo>
                  <a:pt x="93598" y="0"/>
                </a:lnTo>
                <a:lnTo>
                  <a:pt x="192950" y="99364"/>
                </a:lnTo>
                <a:lnTo>
                  <a:pt x="292308" y="0"/>
                </a:lnTo>
                <a:lnTo>
                  <a:pt x="385901" y="93599"/>
                </a:lnTo>
                <a:lnTo>
                  <a:pt x="286549" y="192951"/>
                </a:lnTo>
                <a:lnTo>
                  <a:pt x="385901" y="292315"/>
                </a:lnTo>
                <a:lnTo>
                  <a:pt x="292308" y="385902"/>
                </a:lnTo>
                <a:lnTo>
                  <a:pt x="192950" y="286550"/>
                </a:lnTo>
                <a:lnTo>
                  <a:pt x="93598" y="385902"/>
                </a:lnTo>
                <a:lnTo>
                  <a:pt x="0" y="292315"/>
                </a:lnTo>
                <a:lnTo>
                  <a:pt x="99357" y="192951"/>
                </a:lnTo>
                <a:lnTo>
                  <a:pt x="0" y="93599"/>
                </a:lnTo>
                <a:close/>
              </a:path>
            </a:pathLst>
          </a:custGeom>
          <a:ln w="18719">
            <a:solidFill>
              <a:srgbClr val="222020"/>
            </a:solidFill>
          </a:ln>
        </p:spPr>
        <p:txBody>
          <a:bodyPr wrap="square" lIns="0" tIns="0" rIns="0" bIns="0" rtlCol="0"/>
          <a:lstStyle/>
          <a:p>
            <a:endParaRPr/>
          </a:p>
        </p:txBody>
      </p:sp>
      <p:sp>
        <p:nvSpPr>
          <p:cNvPr id="6" name="object 6">
            <a:extLst>
              <a:ext uri="{FF2B5EF4-FFF2-40B4-BE49-F238E27FC236}">
                <a16:creationId xmlns:a16="http://schemas.microsoft.com/office/drawing/2014/main" id="{112FA7D0-EBBD-EB84-1C41-E62795BDB883}"/>
              </a:ext>
            </a:extLst>
          </p:cNvPr>
          <p:cNvSpPr/>
          <p:nvPr/>
        </p:nvSpPr>
        <p:spPr>
          <a:xfrm>
            <a:off x="625654" y="650151"/>
            <a:ext cx="386080" cy="386080"/>
          </a:xfrm>
          <a:custGeom>
            <a:avLst/>
            <a:gdLst/>
            <a:ahLst/>
            <a:cxnLst/>
            <a:rect l="l" t="t" r="r" b="b"/>
            <a:pathLst>
              <a:path w="386080" h="386080">
                <a:moveTo>
                  <a:pt x="0" y="93599"/>
                </a:moveTo>
                <a:lnTo>
                  <a:pt x="93592" y="0"/>
                </a:lnTo>
                <a:lnTo>
                  <a:pt x="192950" y="99364"/>
                </a:lnTo>
                <a:lnTo>
                  <a:pt x="292302" y="0"/>
                </a:lnTo>
                <a:lnTo>
                  <a:pt x="385896" y="93599"/>
                </a:lnTo>
                <a:lnTo>
                  <a:pt x="286543" y="192951"/>
                </a:lnTo>
                <a:lnTo>
                  <a:pt x="385896" y="292315"/>
                </a:lnTo>
                <a:lnTo>
                  <a:pt x="292302" y="385902"/>
                </a:lnTo>
                <a:lnTo>
                  <a:pt x="192950" y="286550"/>
                </a:lnTo>
                <a:lnTo>
                  <a:pt x="93592" y="385902"/>
                </a:lnTo>
                <a:lnTo>
                  <a:pt x="0" y="292315"/>
                </a:lnTo>
                <a:lnTo>
                  <a:pt x="99351" y="192951"/>
                </a:lnTo>
                <a:lnTo>
                  <a:pt x="0" y="93599"/>
                </a:lnTo>
                <a:close/>
              </a:path>
            </a:pathLst>
          </a:custGeom>
          <a:ln w="18719">
            <a:solidFill>
              <a:srgbClr val="222020"/>
            </a:solidFill>
          </a:ln>
        </p:spPr>
        <p:txBody>
          <a:bodyPr wrap="square" lIns="0" tIns="0" rIns="0" bIns="0" rtlCol="0"/>
          <a:lstStyle/>
          <a:p>
            <a:endParaRPr/>
          </a:p>
        </p:txBody>
      </p:sp>
      <p:sp>
        <p:nvSpPr>
          <p:cNvPr id="7" name="object 7">
            <a:extLst>
              <a:ext uri="{FF2B5EF4-FFF2-40B4-BE49-F238E27FC236}">
                <a16:creationId xmlns:a16="http://schemas.microsoft.com/office/drawing/2014/main" id="{7135678A-F482-6CA7-98A0-6674692D4BB0}"/>
              </a:ext>
            </a:extLst>
          </p:cNvPr>
          <p:cNvSpPr/>
          <p:nvPr/>
        </p:nvSpPr>
        <p:spPr>
          <a:xfrm>
            <a:off x="1163463" y="650151"/>
            <a:ext cx="386080" cy="386080"/>
          </a:xfrm>
          <a:custGeom>
            <a:avLst/>
            <a:gdLst/>
            <a:ahLst/>
            <a:cxnLst/>
            <a:rect l="l" t="t" r="r" b="b"/>
            <a:pathLst>
              <a:path w="386080" h="386080">
                <a:moveTo>
                  <a:pt x="0" y="93599"/>
                </a:moveTo>
                <a:lnTo>
                  <a:pt x="93598" y="0"/>
                </a:lnTo>
                <a:lnTo>
                  <a:pt x="192957" y="99364"/>
                </a:lnTo>
                <a:lnTo>
                  <a:pt x="292308" y="0"/>
                </a:lnTo>
                <a:lnTo>
                  <a:pt x="385907" y="93599"/>
                </a:lnTo>
                <a:lnTo>
                  <a:pt x="286543" y="192951"/>
                </a:lnTo>
                <a:lnTo>
                  <a:pt x="385907" y="292315"/>
                </a:lnTo>
                <a:lnTo>
                  <a:pt x="292308" y="385902"/>
                </a:lnTo>
                <a:lnTo>
                  <a:pt x="192957" y="286550"/>
                </a:lnTo>
                <a:lnTo>
                  <a:pt x="93598" y="385902"/>
                </a:lnTo>
                <a:lnTo>
                  <a:pt x="0" y="292315"/>
                </a:lnTo>
                <a:lnTo>
                  <a:pt x="99358" y="192951"/>
                </a:lnTo>
                <a:lnTo>
                  <a:pt x="0" y="93599"/>
                </a:lnTo>
                <a:close/>
              </a:path>
            </a:pathLst>
          </a:custGeom>
          <a:ln w="18719">
            <a:solidFill>
              <a:srgbClr val="222020"/>
            </a:solidFill>
          </a:ln>
        </p:spPr>
        <p:txBody>
          <a:bodyPr wrap="square" lIns="0" tIns="0" rIns="0" bIns="0" rtlCol="0"/>
          <a:lstStyle/>
          <a:p>
            <a:endParaRPr/>
          </a:p>
        </p:txBody>
      </p:sp>
      <p:sp>
        <p:nvSpPr>
          <p:cNvPr id="8" name="object 8">
            <a:extLst>
              <a:ext uri="{FF2B5EF4-FFF2-40B4-BE49-F238E27FC236}">
                <a16:creationId xmlns:a16="http://schemas.microsoft.com/office/drawing/2014/main" id="{3C41568B-CDE6-604A-2AEE-DAEA12ECDEAB}"/>
              </a:ext>
            </a:extLst>
          </p:cNvPr>
          <p:cNvSpPr/>
          <p:nvPr/>
        </p:nvSpPr>
        <p:spPr>
          <a:xfrm>
            <a:off x="87838" y="1212443"/>
            <a:ext cx="386080" cy="386080"/>
          </a:xfrm>
          <a:custGeom>
            <a:avLst/>
            <a:gdLst/>
            <a:ahLst/>
            <a:cxnLst/>
            <a:rect l="l" t="t" r="r" b="b"/>
            <a:pathLst>
              <a:path w="386080" h="386080">
                <a:moveTo>
                  <a:pt x="0" y="93599"/>
                </a:moveTo>
                <a:lnTo>
                  <a:pt x="93598" y="0"/>
                </a:lnTo>
                <a:lnTo>
                  <a:pt x="192950" y="99364"/>
                </a:lnTo>
                <a:lnTo>
                  <a:pt x="292308" y="0"/>
                </a:lnTo>
                <a:lnTo>
                  <a:pt x="385901" y="93599"/>
                </a:lnTo>
                <a:lnTo>
                  <a:pt x="286549" y="192951"/>
                </a:lnTo>
                <a:lnTo>
                  <a:pt x="385901" y="292315"/>
                </a:lnTo>
                <a:lnTo>
                  <a:pt x="292308" y="385902"/>
                </a:lnTo>
                <a:lnTo>
                  <a:pt x="192950" y="286550"/>
                </a:lnTo>
                <a:lnTo>
                  <a:pt x="93598" y="385902"/>
                </a:lnTo>
                <a:lnTo>
                  <a:pt x="0" y="292315"/>
                </a:lnTo>
                <a:lnTo>
                  <a:pt x="99357" y="192951"/>
                </a:lnTo>
                <a:lnTo>
                  <a:pt x="0" y="93599"/>
                </a:lnTo>
                <a:close/>
              </a:path>
            </a:pathLst>
          </a:custGeom>
          <a:ln w="18719">
            <a:solidFill>
              <a:srgbClr val="222020"/>
            </a:solidFill>
          </a:ln>
        </p:spPr>
        <p:txBody>
          <a:bodyPr wrap="square" lIns="0" tIns="0" rIns="0" bIns="0" rtlCol="0"/>
          <a:lstStyle/>
          <a:p>
            <a:endParaRPr/>
          </a:p>
        </p:txBody>
      </p:sp>
      <p:sp>
        <p:nvSpPr>
          <p:cNvPr id="9" name="object 9">
            <a:extLst>
              <a:ext uri="{FF2B5EF4-FFF2-40B4-BE49-F238E27FC236}">
                <a16:creationId xmlns:a16="http://schemas.microsoft.com/office/drawing/2014/main" id="{D148D811-162A-DBA1-86A8-1F45D359AE74}"/>
              </a:ext>
            </a:extLst>
          </p:cNvPr>
          <p:cNvSpPr/>
          <p:nvPr/>
        </p:nvSpPr>
        <p:spPr>
          <a:xfrm>
            <a:off x="625654" y="1212443"/>
            <a:ext cx="386080" cy="386080"/>
          </a:xfrm>
          <a:custGeom>
            <a:avLst/>
            <a:gdLst/>
            <a:ahLst/>
            <a:cxnLst/>
            <a:rect l="l" t="t" r="r" b="b"/>
            <a:pathLst>
              <a:path w="386080" h="386080">
                <a:moveTo>
                  <a:pt x="0" y="93599"/>
                </a:moveTo>
                <a:lnTo>
                  <a:pt x="93592" y="0"/>
                </a:lnTo>
                <a:lnTo>
                  <a:pt x="192950" y="99364"/>
                </a:lnTo>
                <a:lnTo>
                  <a:pt x="292302" y="0"/>
                </a:lnTo>
                <a:lnTo>
                  <a:pt x="385896" y="93599"/>
                </a:lnTo>
                <a:lnTo>
                  <a:pt x="286543" y="192951"/>
                </a:lnTo>
                <a:lnTo>
                  <a:pt x="385896" y="292315"/>
                </a:lnTo>
                <a:lnTo>
                  <a:pt x="292302" y="385902"/>
                </a:lnTo>
                <a:lnTo>
                  <a:pt x="192950" y="286550"/>
                </a:lnTo>
                <a:lnTo>
                  <a:pt x="93592" y="385902"/>
                </a:lnTo>
                <a:lnTo>
                  <a:pt x="0" y="292315"/>
                </a:lnTo>
                <a:lnTo>
                  <a:pt x="99351" y="192951"/>
                </a:lnTo>
                <a:lnTo>
                  <a:pt x="0" y="93599"/>
                </a:lnTo>
                <a:close/>
              </a:path>
            </a:pathLst>
          </a:custGeom>
          <a:ln w="18719">
            <a:solidFill>
              <a:srgbClr val="222020"/>
            </a:solidFill>
          </a:ln>
        </p:spPr>
        <p:txBody>
          <a:bodyPr wrap="square" lIns="0" tIns="0" rIns="0" bIns="0" rtlCol="0"/>
          <a:lstStyle/>
          <a:p>
            <a:endParaRPr/>
          </a:p>
        </p:txBody>
      </p:sp>
      <p:sp>
        <p:nvSpPr>
          <p:cNvPr id="10" name="object 10">
            <a:extLst>
              <a:ext uri="{FF2B5EF4-FFF2-40B4-BE49-F238E27FC236}">
                <a16:creationId xmlns:a16="http://schemas.microsoft.com/office/drawing/2014/main" id="{A9669887-CFBA-B166-5ECA-9F20F635D4BB}"/>
              </a:ext>
            </a:extLst>
          </p:cNvPr>
          <p:cNvSpPr/>
          <p:nvPr/>
        </p:nvSpPr>
        <p:spPr>
          <a:xfrm>
            <a:off x="1163463" y="1212443"/>
            <a:ext cx="386080" cy="386080"/>
          </a:xfrm>
          <a:custGeom>
            <a:avLst/>
            <a:gdLst/>
            <a:ahLst/>
            <a:cxnLst/>
            <a:rect l="l" t="t" r="r" b="b"/>
            <a:pathLst>
              <a:path w="386080" h="386080">
                <a:moveTo>
                  <a:pt x="0" y="93599"/>
                </a:moveTo>
                <a:lnTo>
                  <a:pt x="93598" y="0"/>
                </a:lnTo>
                <a:lnTo>
                  <a:pt x="192957" y="99364"/>
                </a:lnTo>
                <a:lnTo>
                  <a:pt x="292308" y="0"/>
                </a:lnTo>
                <a:lnTo>
                  <a:pt x="385907" y="93599"/>
                </a:lnTo>
                <a:lnTo>
                  <a:pt x="286543" y="192951"/>
                </a:lnTo>
                <a:lnTo>
                  <a:pt x="385907" y="292315"/>
                </a:lnTo>
                <a:lnTo>
                  <a:pt x="292308" y="385902"/>
                </a:lnTo>
                <a:lnTo>
                  <a:pt x="192957" y="286550"/>
                </a:lnTo>
                <a:lnTo>
                  <a:pt x="93598" y="385902"/>
                </a:lnTo>
                <a:lnTo>
                  <a:pt x="0" y="292315"/>
                </a:lnTo>
                <a:lnTo>
                  <a:pt x="99358" y="192951"/>
                </a:lnTo>
                <a:lnTo>
                  <a:pt x="0" y="93599"/>
                </a:lnTo>
                <a:close/>
              </a:path>
            </a:pathLst>
          </a:custGeom>
          <a:ln w="18719">
            <a:solidFill>
              <a:srgbClr val="222020"/>
            </a:solidFill>
          </a:ln>
        </p:spPr>
        <p:txBody>
          <a:bodyPr wrap="square" lIns="0" tIns="0" rIns="0" bIns="0" rtlCol="0"/>
          <a:lstStyle/>
          <a:p>
            <a:endParaRPr/>
          </a:p>
        </p:txBody>
      </p:sp>
      <p:sp>
        <p:nvSpPr>
          <p:cNvPr id="11" name="object 11">
            <a:extLst>
              <a:ext uri="{FF2B5EF4-FFF2-40B4-BE49-F238E27FC236}">
                <a16:creationId xmlns:a16="http://schemas.microsoft.com/office/drawing/2014/main" id="{08E32A26-C1D2-CA34-F9E6-A4F505ED7FFA}"/>
              </a:ext>
            </a:extLst>
          </p:cNvPr>
          <p:cNvSpPr/>
          <p:nvPr/>
        </p:nvSpPr>
        <p:spPr>
          <a:xfrm>
            <a:off x="16737804" y="8688235"/>
            <a:ext cx="386080" cy="386080"/>
          </a:xfrm>
          <a:custGeom>
            <a:avLst/>
            <a:gdLst/>
            <a:ahLst/>
            <a:cxnLst/>
            <a:rect l="l" t="t" r="r" b="b"/>
            <a:pathLst>
              <a:path w="386080" h="386079">
                <a:moveTo>
                  <a:pt x="0" y="93599"/>
                </a:moveTo>
                <a:lnTo>
                  <a:pt x="93598" y="0"/>
                </a:lnTo>
                <a:lnTo>
                  <a:pt x="193039" y="99364"/>
                </a:lnTo>
                <a:lnTo>
                  <a:pt x="292353" y="0"/>
                </a:lnTo>
                <a:lnTo>
                  <a:pt x="385952" y="93599"/>
                </a:lnTo>
                <a:lnTo>
                  <a:pt x="286511" y="192951"/>
                </a:lnTo>
                <a:lnTo>
                  <a:pt x="385952" y="292315"/>
                </a:lnTo>
                <a:lnTo>
                  <a:pt x="292353" y="385909"/>
                </a:lnTo>
                <a:lnTo>
                  <a:pt x="193039" y="286550"/>
                </a:lnTo>
                <a:lnTo>
                  <a:pt x="93598" y="385909"/>
                </a:lnTo>
                <a:lnTo>
                  <a:pt x="0" y="292315"/>
                </a:lnTo>
                <a:lnTo>
                  <a:pt x="99440" y="192951"/>
                </a:lnTo>
                <a:lnTo>
                  <a:pt x="0" y="93599"/>
                </a:lnTo>
                <a:close/>
              </a:path>
            </a:pathLst>
          </a:custGeom>
          <a:ln w="18719">
            <a:solidFill>
              <a:srgbClr val="222020"/>
            </a:solidFill>
          </a:ln>
        </p:spPr>
        <p:txBody>
          <a:bodyPr wrap="square" lIns="0" tIns="0" rIns="0" bIns="0" rtlCol="0"/>
          <a:lstStyle/>
          <a:p>
            <a:endParaRPr/>
          </a:p>
        </p:txBody>
      </p:sp>
      <p:sp>
        <p:nvSpPr>
          <p:cNvPr id="12" name="object 12">
            <a:extLst>
              <a:ext uri="{FF2B5EF4-FFF2-40B4-BE49-F238E27FC236}">
                <a16:creationId xmlns:a16="http://schemas.microsoft.com/office/drawing/2014/main" id="{60359DE8-5B71-FD0A-6E55-F3007D732F90}"/>
              </a:ext>
            </a:extLst>
          </p:cNvPr>
          <p:cNvSpPr/>
          <p:nvPr/>
        </p:nvSpPr>
        <p:spPr>
          <a:xfrm>
            <a:off x="17275647" y="8688235"/>
            <a:ext cx="386080" cy="386080"/>
          </a:xfrm>
          <a:custGeom>
            <a:avLst/>
            <a:gdLst/>
            <a:ahLst/>
            <a:cxnLst/>
            <a:rect l="l" t="t" r="r" b="b"/>
            <a:pathLst>
              <a:path w="386080" h="386079">
                <a:moveTo>
                  <a:pt x="0" y="93599"/>
                </a:moveTo>
                <a:lnTo>
                  <a:pt x="93598" y="0"/>
                </a:lnTo>
                <a:lnTo>
                  <a:pt x="192912" y="99364"/>
                </a:lnTo>
                <a:lnTo>
                  <a:pt x="292353" y="0"/>
                </a:lnTo>
                <a:lnTo>
                  <a:pt x="385952" y="93599"/>
                </a:lnTo>
                <a:lnTo>
                  <a:pt x="286511" y="192951"/>
                </a:lnTo>
                <a:lnTo>
                  <a:pt x="385952" y="292315"/>
                </a:lnTo>
                <a:lnTo>
                  <a:pt x="292353" y="385909"/>
                </a:lnTo>
                <a:lnTo>
                  <a:pt x="192912" y="286550"/>
                </a:lnTo>
                <a:lnTo>
                  <a:pt x="93598" y="385909"/>
                </a:lnTo>
                <a:lnTo>
                  <a:pt x="0" y="292315"/>
                </a:lnTo>
                <a:lnTo>
                  <a:pt x="99313" y="192951"/>
                </a:lnTo>
                <a:lnTo>
                  <a:pt x="0" y="93599"/>
                </a:lnTo>
                <a:close/>
              </a:path>
            </a:pathLst>
          </a:custGeom>
          <a:ln w="18719">
            <a:solidFill>
              <a:srgbClr val="222020"/>
            </a:solidFill>
          </a:ln>
        </p:spPr>
        <p:txBody>
          <a:bodyPr wrap="square" lIns="0" tIns="0" rIns="0" bIns="0" rtlCol="0"/>
          <a:lstStyle/>
          <a:p>
            <a:endParaRPr/>
          </a:p>
        </p:txBody>
      </p:sp>
      <p:sp>
        <p:nvSpPr>
          <p:cNvPr id="13" name="object 13">
            <a:extLst>
              <a:ext uri="{FF2B5EF4-FFF2-40B4-BE49-F238E27FC236}">
                <a16:creationId xmlns:a16="http://schemas.microsoft.com/office/drawing/2014/main" id="{C587CCDE-C162-A806-163A-B519C4331F4E}"/>
              </a:ext>
            </a:extLst>
          </p:cNvPr>
          <p:cNvSpPr/>
          <p:nvPr/>
        </p:nvSpPr>
        <p:spPr>
          <a:xfrm>
            <a:off x="17813492" y="8688235"/>
            <a:ext cx="386080" cy="386080"/>
          </a:xfrm>
          <a:custGeom>
            <a:avLst/>
            <a:gdLst/>
            <a:ahLst/>
            <a:cxnLst/>
            <a:rect l="l" t="t" r="r" b="b"/>
            <a:pathLst>
              <a:path w="386080" h="386079">
                <a:moveTo>
                  <a:pt x="0" y="93599"/>
                </a:moveTo>
                <a:lnTo>
                  <a:pt x="93598" y="0"/>
                </a:lnTo>
                <a:lnTo>
                  <a:pt x="192912" y="99364"/>
                </a:lnTo>
                <a:lnTo>
                  <a:pt x="292226" y="0"/>
                </a:lnTo>
                <a:lnTo>
                  <a:pt x="385825" y="93599"/>
                </a:lnTo>
                <a:lnTo>
                  <a:pt x="286511" y="192951"/>
                </a:lnTo>
                <a:lnTo>
                  <a:pt x="385825" y="292315"/>
                </a:lnTo>
                <a:lnTo>
                  <a:pt x="292226" y="385909"/>
                </a:lnTo>
                <a:lnTo>
                  <a:pt x="192912" y="286550"/>
                </a:lnTo>
                <a:lnTo>
                  <a:pt x="93598" y="385909"/>
                </a:lnTo>
                <a:lnTo>
                  <a:pt x="0" y="292315"/>
                </a:lnTo>
                <a:lnTo>
                  <a:pt x="99313" y="192951"/>
                </a:lnTo>
                <a:lnTo>
                  <a:pt x="0" y="93599"/>
                </a:lnTo>
                <a:close/>
              </a:path>
            </a:pathLst>
          </a:custGeom>
          <a:ln w="18719">
            <a:solidFill>
              <a:srgbClr val="222020"/>
            </a:solidFill>
          </a:ln>
        </p:spPr>
        <p:txBody>
          <a:bodyPr wrap="square" lIns="0" tIns="0" rIns="0" bIns="0" rtlCol="0"/>
          <a:lstStyle/>
          <a:p>
            <a:endParaRPr/>
          </a:p>
        </p:txBody>
      </p:sp>
      <p:sp>
        <p:nvSpPr>
          <p:cNvPr id="14" name="object 14">
            <a:extLst>
              <a:ext uri="{FF2B5EF4-FFF2-40B4-BE49-F238E27FC236}">
                <a16:creationId xmlns:a16="http://schemas.microsoft.com/office/drawing/2014/main" id="{A76F3B8E-BE43-5C66-0E14-7231CDC72C81}"/>
              </a:ext>
            </a:extLst>
          </p:cNvPr>
          <p:cNvSpPr/>
          <p:nvPr/>
        </p:nvSpPr>
        <p:spPr>
          <a:xfrm>
            <a:off x="16737804" y="9250536"/>
            <a:ext cx="386080" cy="386080"/>
          </a:xfrm>
          <a:custGeom>
            <a:avLst/>
            <a:gdLst/>
            <a:ahLst/>
            <a:cxnLst/>
            <a:rect l="l" t="t" r="r" b="b"/>
            <a:pathLst>
              <a:path w="386080" h="386079">
                <a:moveTo>
                  <a:pt x="0" y="93592"/>
                </a:moveTo>
                <a:lnTo>
                  <a:pt x="93598" y="0"/>
                </a:lnTo>
                <a:lnTo>
                  <a:pt x="193039" y="99352"/>
                </a:lnTo>
                <a:lnTo>
                  <a:pt x="292353" y="0"/>
                </a:lnTo>
                <a:lnTo>
                  <a:pt x="385952" y="93592"/>
                </a:lnTo>
                <a:lnTo>
                  <a:pt x="286511" y="192949"/>
                </a:lnTo>
                <a:lnTo>
                  <a:pt x="385952" y="292301"/>
                </a:lnTo>
                <a:lnTo>
                  <a:pt x="292353" y="385900"/>
                </a:lnTo>
                <a:lnTo>
                  <a:pt x="193039" y="286542"/>
                </a:lnTo>
                <a:lnTo>
                  <a:pt x="93598" y="385900"/>
                </a:lnTo>
                <a:lnTo>
                  <a:pt x="0" y="292301"/>
                </a:lnTo>
                <a:lnTo>
                  <a:pt x="99440" y="192949"/>
                </a:lnTo>
                <a:lnTo>
                  <a:pt x="0" y="93592"/>
                </a:lnTo>
                <a:close/>
              </a:path>
            </a:pathLst>
          </a:custGeom>
          <a:ln w="18719">
            <a:solidFill>
              <a:srgbClr val="222020"/>
            </a:solidFill>
          </a:ln>
        </p:spPr>
        <p:txBody>
          <a:bodyPr wrap="square" lIns="0" tIns="0" rIns="0" bIns="0" rtlCol="0"/>
          <a:lstStyle/>
          <a:p>
            <a:endParaRPr/>
          </a:p>
        </p:txBody>
      </p:sp>
      <p:sp>
        <p:nvSpPr>
          <p:cNvPr id="15" name="object 15">
            <a:extLst>
              <a:ext uri="{FF2B5EF4-FFF2-40B4-BE49-F238E27FC236}">
                <a16:creationId xmlns:a16="http://schemas.microsoft.com/office/drawing/2014/main" id="{76B9C483-B28C-1CC5-1832-669E97F2E646}"/>
              </a:ext>
            </a:extLst>
          </p:cNvPr>
          <p:cNvSpPr/>
          <p:nvPr/>
        </p:nvSpPr>
        <p:spPr>
          <a:xfrm>
            <a:off x="17275647" y="9250536"/>
            <a:ext cx="386080" cy="386080"/>
          </a:xfrm>
          <a:custGeom>
            <a:avLst/>
            <a:gdLst/>
            <a:ahLst/>
            <a:cxnLst/>
            <a:rect l="l" t="t" r="r" b="b"/>
            <a:pathLst>
              <a:path w="386080" h="386079">
                <a:moveTo>
                  <a:pt x="0" y="93592"/>
                </a:moveTo>
                <a:lnTo>
                  <a:pt x="93598" y="0"/>
                </a:lnTo>
                <a:lnTo>
                  <a:pt x="192912" y="99352"/>
                </a:lnTo>
                <a:lnTo>
                  <a:pt x="292353" y="0"/>
                </a:lnTo>
                <a:lnTo>
                  <a:pt x="385952" y="93592"/>
                </a:lnTo>
                <a:lnTo>
                  <a:pt x="286511" y="192949"/>
                </a:lnTo>
                <a:lnTo>
                  <a:pt x="385952" y="292301"/>
                </a:lnTo>
                <a:lnTo>
                  <a:pt x="292353" y="385900"/>
                </a:lnTo>
                <a:lnTo>
                  <a:pt x="192912" y="286542"/>
                </a:lnTo>
                <a:lnTo>
                  <a:pt x="93598" y="385900"/>
                </a:lnTo>
                <a:lnTo>
                  <a:pt x="0" y="292301"/>
                </a:lnTo>
                <a:lnTo>
                  <a:pt x="99313" y="192949"/>
                </a:lnTo>
                <a:lnTo>
                  <a:pt x="0" y="93592"/>
                </a:lnTo>
                <a:close/>
              </a:path>
            </a:pathLst>
          </a:custGeom>
          <a:ln w="18719">
            <a:solidFill>
              <a:srgbClr val="222020"/>
            </a:solidFill>
          </a:ln>
        </p:spPr>
        <p:txBody>
          <a:bodyPr wrap="square" lIns="0" tIns="0" rIns="0" bIns="0" rtlCol="0"/>
          <a:lstStyle/>
          <a:p>
            <a:endParaRPr/>
          </a:p>
        </p:txBody>
      </p:sp>
      <p:sp>
        <p:nvSpPr>
          <p:cNvPr id="16" name="object 16">
            <a:extLst>
              <a:ext uri="{FF2B5EF4-FFF2-40B4-BE49-F238E27FC236}">
                <a16:creationId xmlns:a16="http://schemas.microsoft.com/office/drawing/2014/main" id="{C56A6EF6-0A48-5B99-2D98-8159AFC33EE1}"/>
              </a:ext>
            </a:extLst>
          </p:cNvPr>
          <p:cNvSpPr/>
          <p:nvPr/>
        </p:nvSpPr>
        <p:spPr>
          <a:xfrm>
            <a:off x="17813492" y="9250536"/>
            <a:ext cx="386080" cy="386080"/>
          </a:xfrm>
          <a:custGeom>
            <a:avLst/>
            <a:gdLst/>
            <a:ahLst/>
            <a:cxnLst/>
            <a:rect l="l" t="t" r="r" b="b"/>
            <a:pathLst>
              <a:path w="386080" h="386079">
                <a:moveTo>
                  <a:pt x="0" y="93592"/>
                </a:moveTo>
                <a:lnTo>
                  <a:pt x="93598" y="0"/>
                </a:lnTo>
                <a:lnTo>
                  <a:pt x="192912" y="99352"/>
                </a:lnTo>
                <a:lnTo>
                  <a:pt x="292226" y="0"/>
                </a:lnTo>
                <a:lnTo>
                  <a:pt x="385825" y="93592"/>
                </a:lnTo>
                <a:lnTo>
                  <a:pt x="286511" y="192949"/>
                </a:lnTo>
                <a:lnTo>
                  <a:pt x="385825" y="292301"/>
                </a:lnTo>
                <a:lnTo>
                  <a:pt x="292226" y="385900"/>
                </a:lnTo>
                <a:lnTo>
                  <a:pt x="192912" y="286542"/>
                </a:lnTo>
                <a:lnTo>
                  <a:pt x="93598" y="385900"/>
                </a:lnTo>
                <a:lnTo>
                  <a:pt x="0" y="292301"/>
                </a:lnTo>
                <a:lnTo>
                  <a:pt x="99313" y="192949"/>
                </a:lnTo>
                <a:lnTo>
                  <a:pt x="0" y="93592"/>
                </a:lnTo>
                <a:close/>
              </a:path>
            </a:pathLst>
          </a:custGeom>
          <a:ln w="18719">
            <a:solidFill>
              <a:srgbClr val="222020"/>
            </a:solidFill>
          </a:ln>
        </p:spPr>
        <p:txBody>
          <a:bodyPr wrap="square" lIns="0" tIns="0" rIns="0" bIns="0" rtlCol="0"/>
          <a:lstStyle/>
          <a:p>
            <a:endParaRPr/>
          </a:p>
        </p:txBody>
      </p:sp>
      <p:sp>
        <p:nvSpPr>
          <p:cNvPr id="17" name="object 17">
            <a:extLst>
              <a:ext uri="{FF2B5EF4-FFF2-40B4-BE49-F238E27FC236}">
                <a16:creationId xmlns:a16="http://schemas.microsoft.com/office/drawing/2014/main" id="{02961913-B6DC-02CA-904C-A9DC4CC4957B}"/>
              </a:ext>
            </a:extLst>
          </p:cNvPr>
          <p:cNvSpPr/>
          <p:nvPr/>
        </p:nvSpPr>
        <p:spPr>
          <a:xfrm>
            <a:off x="16737804" y="9812828"/>
            <a:ext cx="386080" cy="386080"/>
          </a:xfrm>
          <a:custGeom>
            <a:avLst/>
            <a:gdLst/>
            <a:ahLst/>
            <a:cxnLst/>
            <a:rect l="l" t="t" r="r" b="b"/>
            <a:pathLst>
              <a:path w="386080" h="386079">
                <a:moveTo>
                  <a:pt x="0" y="93592"/>
                </a:moveTo>
                <a:lnTo>
                  <a:pt x="93598" y="0"/>
                </a:lnTo>
                <a:lnTo>
                  <a:pt x="193039" y="99357"/>
                </a:lnTo>
                <a:lnTo>
                  <a:pt x="292353" y="0"/>
                </a:lnTo>
                <a:lnTo>
                  <a:pt x="385952" y="93592"/>
                </a:lnTo>
                <a:lnTo>
                  <a:pt x="286511" y="192949"/>
                </a:lnTo>
                <a:lnTo>
                  <a:pt x="385952" y="292308"/>
                </a:lnTo>
                <a:lnTo>
                  <a:pt x="292353" y="385900"/>
                </a:lnTo>
                <a:lnTo>
                  <a:pt x="193039" y="286547"/>
                </a:lnTo>
                <a:lnTo>
                  <a:pt x="93598" y="385900"/>
                </a:lnTo>
                <a:lnTo>
                  <a:pt x="0" y="292308"/>
                </a:lnTo>
                <a:lnTo>
                  <a:pt x="99440" y="192949"/>
                </a:lnTo>
                <a:lnTo>
                  <a:pt x="0" y="93592"/>
                </a:lnTo>
                <a:close/>
              </a:path>
            </a:pathLst>
          </a:custGeom>
          <a:ln w="18719">
            <a:solidFill>
              <a:srgbClr val="222020"/>
            </a:solidFill>
          </a:ln>
        </p:spPr>
        <p:txBody>
          <a:bodyPr wrap="square" lIns="0" tIns="0" rIns="0" bIns="0" rtlCol="0"/>
          <a:lstStyle/>
          <a:p>
            <a:endParaRPr/>
          </a:p>
        </p:txBody>
      </p:sp>
      <p:sp>
        <p:nvSpPr>
          <p:cNvPr id="18" name="object 18">
            <a:extLst>
              <a:ext uri="{FF2B5EF4-FFF2-40B4-BE49-F238E27FC236}">
                <a16:creationId xmlns:a16="http://schemas.microsoft.com/office/drawing/2014/main" id="{913EF3CF-21A0-6660-A75A-43C0911C6817}"/>
              </a:ext>
            </a:extLst>
          </p:cNvPr>
          <p:cNvSpPr/>
          <p:nvPr/>
        </p:nvSpPr>
        <p:spPr>
          <a:xfrm>
            <a:off x="17275647" y="9812828"/>
            <a:ext cx="386080" cy="386080"/>
          </a:xfrm>
          <a:custGeom>
            <a:avLst/>
            <a:gdLst/>
            <a:ahLst/>
            <a:cxnLst/>
            <a:rect l="l" t="t" r="r" b="b"/>
            <a:pathLst>
              <a:path w="386080" h="386079">
                <a:moveTo>
                  <a:pt x="0" y="93592"/>
                </a:moveTo>
                <a:lnTo>
                  <a:pt x="93598" y="0"/>
                </a:lnTo>
                <a:lnTo>
                  <a:pt x="192912" y="99357"/>
                </a:lnTo>
                <a:lnTo>
                  <a:pt x="292353" y="0"/>
                </a:lnTo>
                <a:lnTo>
                  <a:pt x="385952" y="93592"/>
                </a:lnTo>
                <a:lnTo>
                  <a:pt x="286511" y="192949"/>
                </a:lnTo>
                <a:lnTo>
                  <a:pt x="385952" y="292308"/>
                </a:lnTo>
                <a:lnTo>
                  <a:pt x="292353" y="385900"/>
                </a:lnTo>
                <a:lnTo>
                  <a:pt x="192912" y="286547"/>
                </a:lnTo>
                <a:lnTo>
                  <a:pt x="93598" y="385900"/>
                </a:lnTo>
                <a:lnTo>
                  <a:pt x="0" y="292308"/>
                </a:lnTo>
                <a:lnTo>
                  <a:pt x="99313" y="192949"/>
                </a:lnTo>
                <a:lnTo>
                  <a:pt x="0" y="93592"/>
                </a:lnTo>
                <a:close/>
              </a:path>
            </a:pathLst>
          </a:custGeom>
          <a:ln w="18719">
            <a:solidFill>
              <a:srgbClr val="222020"/>
            </a:solidFill>
          </a:ln>
        </p:spPr>
        <p:txBody>
          <a:bodyPr wrap="square" lIns="0" tIns="0" rIns="0" bIns="0" rtlCol="0"/>
          <a:lstStyle/>
          <a:p>
            <a:endParaRPr/>
          </a:p>
        </p:txBody>
      </p:sp>
      <p:sp>
        <p:nvSpPr>
          <p:cNvPr id="19" name="object 19">
            <a:extLst>
              <a:ext uri="{FF2B5EF4-FFF2-40B4-BE49-F238E27FC236}">
                <a16:creationId xmlns:a16="http://schemas.microsoft.com/office/drawing/2014/main" id="{BDE65656-957D-80CE-FF03-0CCBA3CF3448}"/>
              </a:ext>
            </a:extLst>
          </p:cNvPr>
          <p:cNvSpPr/>
          <p:nvPr/>
        </p:nvSpPr>
        <p:spPr>
          <a:xfrm>
            <a:off x="17813492" y="9812828"/>
            <a:ext cx="386080" cy="386080"/>
          </a:xfrm>
          <a:custGeom>
            <a:avLst/>
            <a:gdLst/>
            <a:ahLst/>
            <a:cxnLst/>
            <a:rect l="l" t="t" r="r" b="b"/>
            <a:pathLst>
              <a:path w="386080" h="386079">
                <a:moveTo>
                  <a:pt x="0" y="93592"/>
                </a:moveTo>
                <a:lnTo>
                  <a:pt x="93598" y="0"/>
                </a:lnTo>
                <a:lnTo>
                  <a:pt x="192912" y="99357"/>
                </a:lnTo>
                <a:lnTo>
                  <a:pt x="292226" y="0"/>
                </a:lnTo>
                <a:lnTo>
                  <a:pt x="385825" y="93592"/>
                </a:lnTo>
                <a:lnTo>
                  <a:pt x="286511" y="192949"/>
                </a:lnTo>
                <a:lnTo>
                  <a:pt x="385825" y="292308"/>
                </a:lnTo>
                <a:lnTo>
                  <a:pt x="292226" y="385900"/>
                </a:lnTo>
                <a:lnTo>
                  <a:pt x="192912" y="286547"/>
                </a:lnTo>
                <a:lnTo>
                  <a:pt x="93598" y="385900"/>
                </a:lnTo>
                <a:lnTo>
                  <a:pt x="0" y="292308"/>
                </a:lnTo>
                <a:lnTo>
                  <a:pt x="99313" y="192949"/>
                </a:lnTo>
                <a:lnTo>
                  <a:pt x="0" y="93592"/>
                </a:lnTo>
                <a:close/>
              </a:path>
            </a:pathLst>
          </a:custGeom>
          <a:ln w="18719">
            <a:solidFill>
              <a:srgbClr val="222020"/>
            </a:solidFill>
          </a:ln>
        </p:spPr>
        <p:txBody>
          <a:bodyPr wrap="square" lIns="0" tIns="0" rIns="0" bIns="0" rtlCol="0"/>
          <a:lstStyle/>
          <a:p>
            <a:endParaRPr/>
          </a:p>
        </p:txBody>
      </p:sp>
      <p:sp>
        <p:nvSpPr>
          <p:cNvPr id="20" name="object 20">
            <a:extLst>
              <a:ext uri="{FF2B5EF4-FFF2-40B4-BE49-F238E27FC236}">
                <a16:creationId xmlns:a16="http://schemas.microsoft.com/office/drawing/2014/main" id="{5DB6C547-7CC4-269A-6F33-5ED4B5F2FADA}"/>
              </a:ext>
            </a:extLst>
          </p:cNvPr>
          <p:cNvSpPr/>
          <p:nvPr/>
        </p:nvSpPr>
        <p:spPr>
          <a:xfrm>
            <a:off x="14110589" y="519125"/>
            <a:ext cx="561975" cy="648970"/>
          </a:xfrm>
          <a:custGeom>
            <a:avLst/>
            <a:gdLst/>
            <a:ahLst/>
            <a:cxnLst/>
            <a:rect l="l" t="t" r="r" b="b"/>
            <a:pathLst>
              <a:path w="561975" h="648969">
                <a:moveTo>
                  <a:pt x="0" y="0"/>
                </a:moveTo>
                <a:lnTo>
                  <a:pt x="0" y="648589"/>
                </a:lnTo>
                <a:lnTo>
                  <a:pt x="561594" y="323926"/>
                </a:lnTo>
                <a:lnTo>
                  <a:pt x="0" y="0"/>
                </a:lnTo>
                <a:close/>
              </a:path>
            </a:pathLst>
          </a:custGeom>
          <a:solidFill>
            <a:srgbClr val="222020"/>
          </a:solidFill>
        </p:spPr>
        <p:txBody>
          <a:bodyPr wrap="square" lIns="0" tIns="0" rIns="0" bIns="0" rtlCol="0"/>
          <a:lstStyle/>
          <a:p>
            <a:endParaRPr/>
          </a:p>
        </p:txBody>
      </p:sp>
      <p:sp>
        <p:nvSpPr>
          <p:cNvPr id="21" name="object 21">
            <a:extLst>
              <a:ext uri="{FF2B5EF4-FFF2-40B4-BE49-F238E27FC236}">
                <a16:creationId xmlns:a16="http://schemas.microsoft.com/office/drawing/2014/main" id="{0A5F2D3B-B7BC-8CF1-5017-57478C2A71DB}"/>
              </a:ext>
            </a:extLst>
          </p:cNvPr>
          <p:cNvSpPr/>
          <p:nvPr/>
        </p:nvSpPr>
        <p:spPr>
          <a:xfrm>
            <a:off x="14732635" y="519125"/>
            <a:ext cx="561975" cy="648970"/>
          </a:xfrm>
          <a:custGeom>
            <a:avLst/>
            <a:gdLst/>
            <a:ahLst/>
            <a:cxnLst/>
            <a:rect l="l" t="t" r="r" b="b"/>
            <a:pathLst>
              <a:path w="561975" h="648969">
                <a:moveTo>
                  <a:pt x="0" y="0"/>
                </a:moveTo>
                <a:lnTo>
                  <a:pt x="0" y="648589"/>
                </a:lnTo>
                <a:lnTo>
                  <a:pt x="561594" y="323926"/>
                </a:lnTo>
                <a:lnTo>
                  <a:pt x="0" y="0"/>
                </a:lnTo>
                <a:close/>
              </a:path>
            </a:pathLst>
          </a:custGeom>
          <a:solidFill>
            <a:srgbClr val="222020"/>
          </a:solidFill>
        </p:spPr>
        <p:txBody>
          <a:bodyPr wrap="square" lIns="0" tIns="0" rIns="0" bIns="0" rtlCol="0"/>
          <a:lstStyle/>
          <a:p>
            <a:endParaRPr/>
          </a:p>
        </p:txBody>
      </p:sp>
      <p:sp>
        <p:nvSpPr>
          <p:cNvPr id="22" name="object 22">
            <a:extLst>
              <a:ext uri="{FF2B5EF4-FFF2-40B4-BE49-F238E27FC236}">
                <a16:creationId xmlns:a16="http://schemas.microsoft.com/office/drawing/2014/main" id="{79C305D9-2457-2D57-EC0C-C812DC2070C9}"/>
              </a:ext>
            </a:extLst>
          </p:cNvPr>
          <p:cNvSpPr/>
          <p:nvPr/>
        </p:nvSpPr>
        <p:spPr>
          <a:xfrm>
            <a:off x="15354045" y="519125"/>
            <a:ext cx="561975" cy="648970"/>
          </a:xfrm>
          <a:custGeom>
            <a:avLst/>
            <a:gdLst/>
            <a:ahLst/>
            <a:cxnLst/>
            <a:rect l="l" t="t" r="r" b="b"/>
            <a:pathLst>
              <a:path w="561975" h="648969">
                <a:moveTo>
                  <a:pt x="0" y="0"/>
                </a:moveTo>
                <a:lnTo>
                  <a:pt x="0" y="648589"/>
                </a:lnTo>
                <a:lnTo>
                  <a:pt x="561594" y="323926"/>
                </a:lnTo>
                <a:lnTo>
                  <a:pt x="0" y="0"/>
                </a:lnTo>
                <a:close/>
              </a:path>
            </a:pathLst>
          </a:custGeom>
          <a:solidFill>
            <a:srgbClr val="222020"/>
          </a:solidFill>
        </p:spPr>
        <p:txBody>
          <a:bodyPr wrap="square" lIns="0" tIns="0" rIns="0" bIns="0" rtlCol="0"/>
          <a:lstStyle/>
          <a:p>
            <a:endParaRPr/>
          </a:p>
        </p:txBody>
      </p:sp>
      <p:sp>
        <p:nvSpPr>
          <p:cNvPr id="23" name="object 23">
            <a:extLst>
              <a:ext uri="{FF2B5EF4-FFF2-40B4-BE49-F238E27FC236}">
                <a16:creationId xmlns:a16="http://schemas.microsoft.com/office/drawing/2014/main" id="{A5C27DA8-84B9-8E93-0C27-B11B2E6BD256}"/>
              </a:ext>
            </a:extLst>
          </p:cNvPr>
          <p:cNvSpPr/>
          <p:nvPr/>
        </p:nvSpPr>
        <p:spPr>
          <a:xfrm>
            <a:off x="15975330" y="519125"/>
            <a:ext cx="561975" cy="648970"/>
          </a:xfrm>
          <a:custGeom>
            <a:avLst/>
            <a:gdLst/>
            <a:ahLst/>
            <a:cxnLst/>
            <a:rect l="l" t="t" r="r" b="b"/>
            <a:pathLst>
              <a:path w="561975" h="648969">
                <a:moveTo>
                  <a:pt x="0" y="0"/>
                </a:moveTo>
                <a:lnTo>
                  <a:pt x="0" y="648589"/>
                </a:lnTo>
                <a:lnTo>
                  <a:pt x="561594" y="323926"/>
                </a:lnTo>
                <a:lnTo>
                  <a:pt x="0" y="0"/>
                </a:lnTo>
                <a:close/>
              </a:path>
            </a:pathLst>
          </a:custGeom>
          <a:solidFill>
            <a:srgbClr val="222020"/>
          </a:solidFill>
        </p:spPr>
        <p:txBody>
          <a:bodyPr wrap="square" lIns="0" tIns="0" rIns="0" bIns="0" rtlCol="0"/>
          <a:lstStyle/>
          <a:p>
            <a:endParaRPr/>
          </a:p>
        </p:txBody>
      </p:sp>
      <p:sp>
        <p:nvSpPr>
          <p:cNvPr id="24" name="object 24">
            <a:extLst>
              <a:ext uri="{FF2B5EF4-FFF2-40B4-BE49-F238E27FC236}">
                <a16:creationId xmlns:a16="http://schemas.microsoft.com/office/drawing/2014/main" id="{ECE94A0A-C5D0-387C-C5B3-0DBFACDB7BC6}"/>
              </a:ext>
            </a:extLst>
          </p:cNvPr>
          <p:cNvSpPr/>
          <p:nvPr/>
        </p:nvSpPr>
        <p:spPr>
          <a:xfrm>
            <a:off x="16597376" y="519125"/>
            <a:ext cx="561975" cy="648970"/>
          </a:xfrm>
          <a:custGeom>
            <a:avLst/>
            <a:gdLst/>
            <a:ahLst/>
            <a:cxnLst/>
            <a:rect l="l" t="t" r="r" b="b"/>
            <a:pathLst>
              <a:path w="561975" h="648969">
                <a:moveTo>
                  <a:pt x="0" y="0"/>
                </a:moveTo>
                <a:lnTo>
                  <a:pt x="0" y="648589"/>
                </a:lnTo>
                <a:lnTo>
                  <a:pt x="561594" y="323926"/>
                </a:lnTo>
                <a:lnTo>
                  <a:pt x="0" y="0"/>
                </a:lnTo>
                <a:close/>
              </a:path>
            </a:pathLst>
          </a:custGeom>
          <a:solidFill>
            <a:srgbClr val="222020"/>
          </a:solidFill>
        </p:spPr>
        <p:txBody>
          <a:bodyPr wrap="square" lIns="0" tIns="0" rIns="0" bIns="0" rtlCol="0"/>
          <a:lstStyle/>
          <a:p>
            <a:endParaRPr/>
          </a:p>
        </p:txBody>
      </p:sp>
      <p:sp>
        <p:nvSpPr>
          <p:cNvPr id="25" name="object 25">
            <a:extLst>
              <a:ext uri="{FF2B5EF4-FFF2-40B4-BE49-F238E27FC236}">
                <a16:creationId xmlns:a16="http://schemas.microsoft.com/office/drawing/2014/main" id="{128195E8-180B-FBB0-C009-C3C687FCC983}"/>
              </a:ext>
            </a:extLst>
          </p:cNvPr>
          <p:cNvSpPr/>
          <p:nvPr/>
        </p:nvSpPr>
        <p:spPr>
          <a:xfrm>
            <a:off x="17218787" y="519125"/>
            <a:ext cx="559435" cy="647700"/>
          </a:xfrm>
          <a:custGeom>
            <a:avLst/>
            <a:gdLst/>
            <a:ahLst/>
            <a:cxnLst/>
            <a:rect l="l" t="t" r="r" b="b"/>
            <a:pathLst>
              <a:path w="559434" h="647700">
                <a:moveTo>
                  <a:pt x="0" y="0"/>
                </a:moveTo>
                <a:lnTo>
                  <a:pt x="0" y="647699"/>
                </a:lnTo>
                <a:lnTo>
                  <a:pt x="1536" y="647699"/>
                </a:lnTo>
                <a:lnTo>
                  <a:pt x="558925" y="325468"/>
                </a:lnTo>
                <a:lnTo>
                  <a:pt x="558925" y="322386"/>
                </a:lnTo>
                <a:lnTo>
                  <a:pt x="0" y="0"/>
                </a:lnTo>
                <a:close/>
              </a:path>
            </a:pathLst>
          </a:custGeom>
          <a:solidFill>
            <a:srgbClr val="222020"/>
          </a:solidFill>
        </p:spPr>
        <p:txBody>
          <a:bodyPr wrap="square" lIns="0" tIns="0" rIns="0" bIns="0" rtlCol="0"/>
          <a:lstStyle/>
          <a:p>
            <a:endParaRPr/>
          </a:p>
        </p:txBody>
      </p:sp>
      <p:sp>
        <p:nvSpPr>
          <p:cNvPr id="26" name="object 26">
            <a:extLst>
              <a:ext uri="{FF2B5EF4-FFF2-40B4-BE49-F238E27FC236}">
                <a16:creationId xmlns:a16="http://schemas.microsoft.com/office/drawing/2014/main" id="{3F3EA194-9C4A-DCDB-195E-8E87FA7E7DE3}"/>
              </a:ext>
            </a:extLst>
          </p:cNvPr>
          <p:cNvSpPr/>
          <p:nvPr/>
        </p:nvSpPr>
        <p:spPr>
          <a:xfrm>
            <a:off x="3614356" y="9119520"/>
            <a:ext cx="561975" cy="648970"/>
          </a:xfrm>
          <a:custGeom>
            <a:avLst/>
            <a:gdLst/>
            <a:ahLst/>
            <a:cxnLst/>
            <a:rect l="l" t="t" r="r" b="b"/>
            <a:pathLst>
              <a:path w="561975" h="648970">
                <a:moveTo>
                  <a:pt x="561581" y="0"/>
                </a:moveTo>
                <a:lnTo>
                  <a:pt x="0" y="323933"/>
                </a:lnTo>
                <a:lnTo>
                  <a:pt x="561581" y="648592"/>
                </a:lnTo>
                <a:lnTo>
                  <a:pt x="561581" y="0"/>
                </a:lnTo>
                <a:close/>
              </a:path>
            </a:pathLst>
          </a:custGeom>
          <a:solidFill>
            <a:srgbClr val="222020"/>
          </a:solidFill>
        </p:spPr>
        <p:txBody>
          <a:bodyPr wrap="square" lIns="0" tIns="0" rIns="0" bIns="0" rtlCol="0"/>
          <a:lstStyle/>
          <a:p>
            <a:endParaRPr/>
          </a:p>
        </p:txBody>
      </p:sp>
      <p:sp>
        <p:nvSpPr>
          <p:cNvPr id="27" name="object 27">
            <a:extLst>
              <a:ext uri="{FF2B5EF4-FFF2-40B4-BE49-F238E27FC236}">
                <a16:creationId xmlns:a16="http://schemas.microsoft.com/office/drawing/2014/main" id="{489B4C02-F40C-E3BA-6134-2A9F0B50C46D}"/>
              </a:ext>
            </a:extLst>
          </p:cNvPr>
          <p:cNvSpPr/>
          <p:nvPr/>
        </p:nvSpPr>
        <p:spPr>
          <a:xfrm>
            <a:off x="2992996" y="9119520"/>
            <a:ext cx="561975" cy="648970"/>
          </a:xfrm>
          <a:custGeom>
            <a:avLst/>
            <a:gdLst/>
            <a:ahLst/>
            <a:cxnLst/>
            <a:rect l="l" t="t" r="r" b="b"/>
            <a:pathLst>
              <a:path w="561975" h="648970">
                <a:moveTo>
                  <a:pt x="561594" y="0"/>
                </a:moveTo>
                <a:lnTo>
                  <a:pt x="0" y="323933"/>
                </a:lnTo>
                <a:lnTo>
                  <a:pt x="561594" y="648592"/>
                </a:lnTo>
                <a:lnTo>
                  <a:pt x="561594" y="0"/>
                </a:lnTo>
                <a:close/>
              </a:path>
            </a:pathLst>
          </a:custGeom>
          <a:solidFill>
            <a:srgbClr val="222020"/>
          </a:solidFill>
        </p:spPr>
        <p:txBody>
          <a:bodyPr wrap="square" lIns="0" tIns="0" rIns="0" bIns="0" rtlCol="0"/>
          <a:lstStyle/>
          <a:p>
            <a:endParaRPr/>
          </a:p>
        </p:txBody>
      </p:sp>
      <p:sp>
        <p:nvSpPr>
          <p:cNvPr id="28" name="object 28">
            <a:extLst>
              <a:ext uri="{FF2B5EF4-FFF2-40B4-BE49-F238E27FC236}">
                <a16:creationId xmlns:a16="http://schemas.microsoft.com/office/drawing/2014/main" id="{08843471-1252-0D1F-80C3-02E16A21E7C4}"/>
              </a:ext>
            </a:extLst>
          </p:cNvPr>
          <p:cNvSpPr/>
          <p:nvPr/>
        </p:nvSpPr>
        <p:spPr>
          <a:xfrm>
            <a:off x="2371648" y="9119520"/>
            <a:ext cx="561975" cy="648970"/>
          </a:xfrm>
          <a:custGeom>
            <a:avLst/>
            <a:gdLst/>
            <a:ahLst/>
            <a:cxnLst/>
            <a:rect l="l" t="t" r="r" b="b"/>
            <a:pathLst>
              <a:path w="561975" h="648970">
                <a:moveTo>
                  <a:pt x="561594" y="0"/>
                </a:moveTo>
                <a:lnTo>
                  <a:pt x="0" y="323933"/>
                </a:lnTo>
                <a:lnTo>
                  <a:pt x="561594" y="648592"/>
                </a:lnTo>
                <a:lnTo>
                  <a:pt x="561594" y="0"/>
                </a:lnTo>
                <a:close/>
              </a:path>
            </a:pathLst>
          </a:custGeom>
          <a:solidFill>
            <a:srgbClr val="222020"/>
          </a:solidFill>
        </p:spPr>
        <p:txBody>
          <a:bodyPr wrap="square" lIns="0" tIns="0" rIns="0" bIns="0" rtlCol="0"/>
          <a:lstStyle/>
          <a:p>
            <a:endParaRPr/>
          </a:p>
        </p:txBody>
      </p:sp>
      <p:sp>
        <p:nvSpPr>
          <p:cNvPr id="29" name="object 29">
            <a:extLst>
              <a:ext uri="{FF2B5EF4-FFF2-40B4-BE49-F238E27FC236}">
                <a16:creationId xmlns:a16="http://schemas.microsoft.com/office/drawing/2014/main" id="{77E139D6-8051-4DFB-33CF-7EB496D0DD16}"/>
              </a:ext>
            </a:extLst>
          </p:cNvPr>
          <p:cNvSpPr/>
          <p:nvPr/>
        </p:nvSpPr>
        <p:spPr>
          <a:xfrm>
            <a:off x="1749577" y="9119520"/>
            <a:ext cx="561975" cy="648970"/>
          </a:xfrm>
          <a:custGeom>
            <a:avLst/>
            <a:gdLst/>
            <a:ahLst/>
            <a:cxnLst/>
            <a:rect l="l" t="t" r="r" b="b"/>
            <a:pathLst>
              <a:path w="561975" h="648970">
                <a:moveTo>
                  <a:pt x="561594" y="0"/>
                </a:moveTo>
                <a:lnTo>
                  <a:pt x="0" y="323933"/>
                </a:lnTo>
                <a:lnTo>
                  <a:pt x="561594" y="648592"/>
                </a:lnTo>
                <a:lnTo>
                  <a:pt x="561594" y="0"/>
                </a:lnTo>
                <a:close/>
              </a:path>
            </a:pathLst>
          </a:custGeom>
          <a:solidFill>
            <a:srgbClr val="222020"/>
          </a:solidFill>
        </p:spPr>
        <p:txBody>
          <a:bodyPr wrap="square" lIns="0" tIns="0" rIns="0" bIns="0" rtlCol="0"/>
          <a:lstStyle/>
          <a:p>
            <a:endParaRPr/>
          </a:p>
        </p:txBody>
      </p:sp>
      <p:sp>
        <p:nvSpPr>
          <p:cNvPr id="30" name="object 30">
            <a:extLst>
              <a:ext uri="{FF2B5EF4-FFF2-40B4-BE49-F238E27FC236}">
                <a16:creationId xmlns:a16="http://schemas.microsoft.com/office/drawing/2014/main" id="{C38398D1-D155-C178-98B4-C553448CBC91}"/>
              </a:ext>
            </a:extLst>
          </p:cNvPr>
          <p:cNvSpPr/>
          <p:nvPr/>
        </p:nvSpPr>
        <p:spPr>
          <a:xfrm>
            <a:off x="1128231" y="9119520"/>
            <a:ext cx="561975" cy="648970"/>
          </a:xfrm>
          <a:custGeom>
            <a:avLst/>
            <a:gdLst/>
            <a:ahLst/>
            <a:cxnLst/>
            <a:rect l="l" t="t" r="r" b="b"/>
            <a:pathLst>
              <a:path w="561975" h="648970">
                <a:moveTo>
                  <a:pt x="561592" y="0"/>
                </a:moveTo>
                <a:lnTo>
                  <a:pt x="0" y="323933"/>
                </a:lnTo>
                <a:lnTo>
                  <a:pt x="561592" y="648592"/>
                </a:lnTo>
                <a:lnTo>
                  <a:pt x="561592" y="0"/>
                </a:lnTo>
                <a:close/>
              </a:path>
            </a:pathLst>
          </a:custGeom>
          <a:solidFill>
            <a:srgbClr val="222020"/>
          </a:solidFill>
        </p:spPr>
        <p:txBody>
          <a:bodyPr wrap="square" lIns="0" tIns="0" rIns="0" bIns="0" rtlCol="0"/>
          <a:lstStyle/>
          <a:p>
            <a:endParaRPr/>
          </a:p>
        </p:txBody>
      </p:sp>
      <p:sp>
        <p:nvSpPr>
          <p:cNvPr id="31" name="object 31">
            <a:extLst>
              <a:ext uri="{FF2B5EF4-FFF2-40B4-BE49-F238E27FC236}">
                <a16:creationId xmlns:a16="http://schemas.microsoft.com/office/drawing/2014/main" id="{059C426B-856B-475E-D6A1-C286E8D395D4}"/>
              </a:ext>
            </a:extLst>
          </p:cNvPr>
          <p:cNvSpPr/>
          <p:nvPr/>
        </p:nvSpPr>
        <p:spPr>
          <a:xfrm>
            <a:off x="506878" y="9119520"/>
            <a:ext cx="561975" cy="648970"/>
          </a:xfrm>
          <a:custGeom>
            <a:avLst/>
            <a:gdLst/>
            <a:ahLst/>
            <a:cxnLst/>
            <a:rect l="l" t="t" r="r" b="b"/>
            <a:pathLst>
              <a:path w="561975" h="648970">
                <a:moveTo>
                  <a:pt x="561592" y="0"/>
                </a:moveTo>
                <a:lnTo>
                  <a:pt x="0" y="323933"/>
                </a:lnTo>
                <a:lnTo>
                  <a:pt x="561592" y="648592"/>
                </a:lnTo>
                <a:lnTo>
                  <a:pt x="561592" y="0"/>
                </a:lnTo>
                <a:close/>
              </a:path>
            </a:pathLst>
          </a:custGeom>
          <a:solidFill>
            <a:srgbClr val="222020"/>
          </a:solidFill>
        </p:spPr>
        <p:txBody>
          <a:bodyPr wrap="square" lIns="0" tIns="0" rIns="0" bIns="0" rtlCol="0"/>
          <a:lstStyle/>
          <a:p>
            <a:endParaRPr/>
          </a:p>
        </p:txBody>
      </p:sp>
      <p:sp>
        <p:nvSpPr>
          <p:cNvPr id="36" name="Title 35">
            <a:extLst>
              <a:ext uri="{FF2B5EF4-FFF2-40B4-BE49-F238E27FC236}">
                <a16:creationId xmlns:a16="http://schemas.microsoft.com/office/drawing/2014/main" id="{64C893B7-085B-9CB6-4B67-DA5F1AE47C11}"/>
              </a:ext>
            </a:extLst>
          </p:cNvPr>
          <p:cNvSpPr>
            <a:spLocks noGrp="1"/>
          </p:cNvSpPr>
          <p:nvPr>
            <p:ph type="title"/>
          </p:nvPr>
        </p:nvSpPr>
        <p:spPr>
          <a:xfrm>
            <a:off x="2357692" y="234652"/>
            <a:ext cx="8289129" cy="738664"/>
          </a:xfrm>
        </p:spPr>
        <p:txBody>
          <a:bodyPr wrap="square" lIns="0" tIns="0" rIns="0" bIns="0">
            <a:spAutoFit/>
          </a:bodyPr>
          <a:lstStyle/>
          <a:p>
            <a:r>
              <a:rPr lang="en-IN" sz="4800" b="1" dirty="0">
                <a:latin typeface="+mj-lt"/>
              </a:rPr>
              <a:t>Competitor Feature Matrix</a:t>
            </a:r>
          </a:p>
        </p:txBody>
      </p:sp>
      <p:pic>
        <p:nvPicPr>
          <p:cNvPr id="35" name="Picture 34">
            <a:extLst>
              <a:ext uri="{FF2B5EF4-FFF2-40B4-BE49-F238E27FC236}">
                <a16:creationId xmlns:a16="http://schemas.microsoft.com/office/drawing/2014/main" id="{F70D2149-7806-42D1-C6C0-CA3BC072B3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621" y="1166825"/>
            <a:ext cx="11017327" cy="4410908"/>
          </a:xfrm>
          <a:prstGeom prst="rect">
            <a:avLst/>
          </a:prstGeom>
        </p:spPr>
      </p:pic>
      <p:pic>
        <p:nvPicPr>
          <p:cNvPr id="39" name="Picture 38">
            <a:extLst>
              <a:ext uri="{FF2B5EF4-FFF2-40B4-BE49-F238E27FC236}">
                <a16:creationId xmlns:a16="http://schemas.microsoft.com/office/drawing/2014/main" id="{890F4078-9876-5E31-FDFA-55FED9C164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3621" y="5577733"/>
            <a:ext cx="11017327" cy="3372321"/>
          </a:xfrm>
          <a:prstGeom prst="rect">
            <a:avLst/>
          </a:prstGeom>
        </p:spPr>
      </p:pic>
    </p:spTree>
    <p:extLst>
      <p:ext uri="{BB962C8B-B14F-4D97-AF65-F5344CB8AC3E}">
        <p14:creationId xmlns:p14="http://schemas.microsoft.com/office/powerpoint/2010/main" val="2793410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9749818"/>
            <a:ext cx="18288000" cy="538480"/>
          </a:xfrm>
          <a:custGeom>
            <a:avLst/>
            <a:gdLst/>
            <a:ahLst/>
            <a:cxnLst/>
            <a:rect l="l" t="t" r="r" b="b"/>
            <a:pathLst>
              <a:path w="18288000" h="538479">
                <a:moveTo>
                  <a:pt x="0" y="537944"/>
                </a:moveTo>
                <a:lnTo>
                  <a:pt x="0" y="0"/>
                </a:lnTo>
                <a:lnTo>
                  <a:pt x="18287999" y="0"/>
                </a:lnTo>
                <a:lnTo>
                  <a:pt x="18287999" y="537944"/>
                </a:lnTo>
                <a:lnTo>
                  <a:pt x="0" y="537944"/>
                </a:lnTo>
                <a:close/>
              </a:path>
            </a:pathLst>
          </a:custGeom>
          <a:solidFill>
            <a:srgbClr val="222020"/>
          </a:solidFill>
        </p:spPr>
        <p:txBody>
          <a:bodyPr wrap="square" lIns="0" tIns="0" rIns="0" bIns="0" rtlCol="0"/>
          <a:lstStyle/>
          <a:p>
            <a:endParaRPr/>
          </a:p>
        </p:txBody>
      </p:sp>
      <p:sp>
        <p:nvSpPr>
          <p:cNvPr id="5" name="object 5"/>
          <p:cNvSpPr/>
          <p:nvPr/>
        </p:nvSpPr>
        <p:spPr>
          <a:xfrm>
            <a:off x="15932150" y="489077"/>
            <a:ext cx="1510030" cy="386080"/>
          </a:xfrm>
          <a:custGeom>
            <a:avLst/>
            <a:gdLst/>
            <a:ahLst/>
            <a:cxnLst/>
            <a:rect l="l" t="t" r="r" b="b"/>
            <a:pathLst>
              <a:path w="1510029" h="386079">
                <a:moveTo>
                  <a:pt x="1416143" y="0"/>
                </a:moveTo>
                <a:lnTo>
                  <a:pt x="1509741" y="93575"/>
                </a:lnTo>
                <a:lnTo>
                  <a:pt x="1410389" y="192904"/>
                </a:lnTo>
                <a:lnTo>
                  <a:pt x="1509741" y="292232"/>
                </a:lnTo>
                <a:lnTo>
                  <a:pt x="1416143" y="385804"/>
                </a:lnTo>
                <a:lnTo>
                  <a:pt x="1316792" y="286477"/>
                </a:lnTo>
                <a:lnTo>
                  <a:pt x="1217441" y="385804"/>
                </a:lnTo>
                <a:lnTo>
                  <a:pt x="1123856" y="292232"/>
                </a:lnTo>
                <a:lnTo>
                  <a:pt x="1223207" y="192904"/>
                </a:lnTo>
                <a:lnTo>
                  <a:pt x="1123856" y="93575"/>
                </a:lnTo>
                <a:lnTo>
                  <a:pt x="1217441" y="0"/>
                </a:lnTo>
                <a:lnTo>
                  <a:pt x="1316792" y="99330"/>
                </a:lnTo>
                <a:lnTo>
                  <a:pt x="1416143" y="0"/>
                </a:lnTo>
                <a:close/>
              </a:path>
              <a:path w="1510029" h="386079">
                <a:moveTo>
                  <a:pt x="854583" y="0"/>
                </a:moveTo>
                <a:lnTo>
                  <a:pt x="948181" y="93575"/>
                </a:lnTo>
                <a:lnTo>
                  <a:pt x="848830" y="192904"/>
                </a:lnTo>
                <a:lnTo>
                  <a:pt x="948181" y="292232"/>
                </a:lnTo>
                <a:lnTo>
                  <a:pt x="854583" y="385804"/>
                </a:lnTo>
                <a:lnTo>
                  <a:pt x="755232" y="286477"/>
                </a:lnTo>
                <a:lnTo>
                  <a:pt x="655881" y="385804"/>
                </a:lnTo>
                <a:lnTo>
                  <a:pt x="562283" y="292232"/>
                </a:lnTo>
                <a:lnTo>
                  <a:pt x="661635" y="192904"/>
                </a:lnTo>
                <a:lnTo>
                  <a:pt x="562283" y="93575"/>
                </a:lnTo>
                <a:lnTo>
                  <a:pt x="655881" y="0"/>
                </a:lnTo>
                <a:lnTo>
                  <a:pt x="755232" y="99330"/>
                </a:lnTo>
                <a:lnTo>
                  <a:pt x="854583" y="0"/>
                </a:lnTo>
                <a:close/>
              </a:path>
              <a:path w="1510029" h="386079">
                <a:moveTo>
                  <a:pt x="292300" y="0"/>
                </a:moveTo>
                <a:lnTo>
                  <a:pt x="385897" y="93575"/>
                </a:lnTo>
                <a:lnTo>
                  <a:pt x="286546" y="192904"/>
                </a:lnTo>
                <a:lnTo>
                  <a:pt x="385897" y="292232"/>
                </a:lnTo>
                <a:lnTo>
                  <a:pt x="292300" y="385804"/>
                </a:lnTo>
                <a:lnTo>
                  <a:pt x="192948" y="286477"/>
                </a:lnTo>
                <a:lnTo>
                  <a:pt x="93597" y="385804"/>
                </a:lnTo>
                <a:lnTo>
                  <a:pt x="0" y="292232"/>
                </a:lnTo>
                <a:lnTo>
                  <a:pt x="99351" y="192904"/>
                </a:lnTo>
                <a:lnTo>
                  <a:pt x="0" y="93575"/>
                </a:lnTo>
                <a:lnTo>
                  <a:pt x="93597" y="0"/>
                </a:lnTo>
                <a:lnTo>
                  <a:pt x="192948" y="99330"/>
                </a:lnTo>
                <a:lnTo>
                  <a:pt x="292300" y="0"/>
                </a:lnTo>
                <a:close/>
              </a:path>
            </a:pathLst>
          </a:custGeom>
          <a:ln w="18716">
            <a:solidFill>
              <a:srgbClr val="222020"/>
            </a:solidFill>
          </a:ln>
        </p:spPr>
        <p:txBody>
          <a:bodyPr wrap="square" lIns="0" tIns="0" rIns="0" bIns="0" rtlCol="0"/>
          <a:lstStyle/>
          <a:p>
            <a:endParaRPr/>
          </a:p>
        </p:txBody>
      </p:sp>
      <p:sp>
        <p:nvSpPr>
          <p:cNvPr id="6" name="object 6"/>
          <p:cNvSpPr txBox="1">
            <a:spLocks noGrp="1"/>
          </p:cNvSpPr>
          <p:nvPr>
            <p:ph type="title"/>
          </p:nvPr>
        </p:nvSpPr>
        <p:spPr>
          <a:xfrm>
            <a:off x="2444750" y="196850"/>
            <a:ext cx="6132830" cy="936154"/>
          </a:xfrm>
          <a:prstGeom prst="rect">
            <a:avLst/>
          </a:prstGeom>
        </p:spPr>
        <p:txBody>
          <a:bodyPr vert="horz" wrap="square" lIns="0" tIns="12700" rIns="0" bIns="0" rtlCol="0">
            <a:spAutoFit/>
          </a:bodyPr>
          <a:lstStyle/>
          <a:p>
            <a:r>
              <a:rPr lang="en-IN" sz="6000" b="1" dirty="0">
                <a:latin typeface="+mj-lt"/>
              </a:rPr>
              <a:t>Data Insights</a:t>
            </a:r>
          </a:p>
        </p:txBody>
      </p:sp>
      <p:sp>
        <p:nvSpPr>
          <p:cNvPr id="11" name="object 11"/>
          <p:cNvSpPr/>
          <p:nvPr/>
        </p:nvSpPr>
        <p:spPr>
          <a:xfrm>
            <a:off x="345668" y="60769"/>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2" name="object 12"/>
          <p:cNvSpPr/>
          <p:nvPr/>
        </p:nvSpPr>
        <p:spPr>
          <a:xfrm>
            <a:off x="345668" y="682117"/>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3" name="object 13"/>
          <p:cNvSpPr/>
          <p:nvPr/>
        </p:nvSpPr>
        <p:spPr>
          <a:xfrm>
            <a:off x="345668" y="1304188"/>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4" name="object 14"/>
          <p:cNvSpPr/>
          <p:nvPr/>
        </p:nvSpPr>
        <p:spPr>
          <a:xfrm>
            <a:off x="345668" y="1925536"/>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5" name="object 15"/>
          <p:cNvSpPr/>
          <p:nvPr/>
        </p:nvSpPr>
        <p:spPr>
          <a:xfrm>
            <a:off x="345668" y="2546883"/>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pic>
        <p:nvPicPr>
          <p:cNvPr id="26" name="Picture 25">
            <a:extLst>
              <a:ext uri="{FF2B5EF4-FFF2-40B4-BE49-F238E27FC236}">
                <a16:creationId xmlns:a16="http://schemas.microsoft.com/office/drawing/2014/main" id="{AAA75F08-8E10-3533-B048-A951F2806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750" y="1748598"/>
            <a:ext cx="12557360" cy="6982057"/>
          </a:xfrm>
          <a:prstGeom prst="rect">
            <a:avLst/>
          </a:prstGeom>
        </p:spPr>
      </p:pic>
      <p:sp>
        <p:nvSpPr>
          <p:cNvPr id="27" name="object 5">
            <a:extLst>
              <a:ext uri="{FF2B5EF4-FFF2-40B4-BE49-F238E27FC236}">
                <a16:creationId xmlns:a16="http://schemas.microsoft.com/office/drawing/2014/main" id="{EDEA13E1-BE1B-B69A-464F-30D173A9B6AE}"/>
              </a:ext>
            </a:extLst>
          </p:cNvPr>
          <p:cNvSpPr/>
          <p:nvPr/>
        </p:nvSpPr>
        <p:spPr>
          <a:xfrm>
            <a:off x="15932150" y="8748144"/>
            <a:ext cx="1510030" cy="386080"/>
          </a:xfrm>
          <a:custGeom>
            <a:avLst/>
            <a:gdLst/>
            <a:ahLst/>
            <a:cxnLst/>
            <a:rect l="l" t="t" r="r" b="b"/>
            <a:pathLst>
              <a:path w="1510029" h="386079">
                <a:moveTo>
                  <a:pt x="1416143" y="0"/>
                </a:moveTo>
                <a:lnTo>
                  <a:pt x="1509741" y="93575"/>
                </a:lnTo>
                <a:lnTo>
                  <a:pt x="1410389" y="192904"/>
                </a:lnTo>
                <a:lnTo>
                  <a:pt x="1509741" y="292232"/>
                </a:lnTo>
                <a:lnTo>
                  <a:pt x="1416143" y="385804"/>
                </a:lnTo>
                <a:lnTo>
                  <a:pt x="1316792" y="286477"/>
                </a:lnTo>
                <a:lnTo>
                  <a:pt x="1217441" y="385804"/>
                </a:lnTo>
                <a:lnTo>
                  <a:pt x="1123856" y="292232"/>
                </a:lnTo>
                <a:lnTo>
                  <a:pt x="1223207" y="192904"/>
                </a:lnTo>
                <a:lnTo>
                  <a:pt x="1123856" y="93575"/>
                </a:lnTo>
                <a:lnTo>
                  <a:pt x="1217441" y="0"/>
                </a:lnTo>
                <a:lnTo>
                  <a:pt x="1316792" y="99330"/>
                </a:lnTo>
                <a:lnTo>
                  <a:pt x="1416143" y="0"/>
                </a:lnTo>
                <a:close/>
              </a:path>
              <a:path w="1510029" h="386079">
                <a:moveTo>
                  <a:pt x="854583" y="0"/>
                </a:moveTo>
                <a:lnTo>
                  <a:pt x="948181" y="93575"/>
                </a:lnTo>
                <a:lnTo>
                  <a:pt x="848830" y="192904"/>
                </a:lnTo>
                <a:lnTo>
                  <a:pt x="948181" y="292232"/>
                </a:lnTo>
                <a:lnTo>
                  <a:pt x="854583" y="385804"/>
                </a:lnTo>
                <a:lnTo>
                  <a:pt x="755232" y="286477"/>
                </a:lnTo>
                <a:lnTo>
                  <a:pt x="655881" y="385804"/>
                </a:lnTo>
                <a:lnTo>
                  <a:pt x="562283" y="292232"/>
                </a:lnTo>
                <a:lnTo>
                  <a:pt x="661635" y="192904"/>
                </a:lnTo>
                <a:lnTo>
                  <a:pt x="562283" y="93575"/>
                </a:lnTo>
                <a:lnTo>
                  <a:pt x="655881" y="0"/>
                </a:lnTo>
                <a:lnTo>
                  <a:pt x="755232" y="99330"/>
                </a:lnTo>
                <a:lnTo>
                  <a:pt x="854583" y="0"/>
                </a:lnTo>
                <a:close/>
              </a:path>
              <a:path w="1510029" h="386079">
                <a:moveTo>
                  <a:pt x="292300" y="0"/>
                </a:moveTo>
                <a:lnTo>
                  <a:pt x="385897" y="93575"/>
                </a:lnTo>
                <a:lnTo>
                  <a:pt x="286546" y="192904"/>
                </a:lnTo>
                <a:lnTo>
                  <a:pt x="385897" y="292232"/>
                </a:lnTo>
                <a:lnTo>
                  <a:pt x="292300" y="385804"/>
                </a:lnTo>
                <a:lnTo>
                  <a:pt x="192948" y="286477"/>
                </a:lnTo>
                <a:lnTo>
                  <a:pt x="93597" y="385804"/>
                </a:lnTo>
                <a:lnTo>
                  <a:pt x="0" y="292232"/>
                </a:lnTo>
                <a:lnTo>
                  <a:pt x="99351" y="192904"/>
                </a:lnTo>
                <a:lnTo>
                  <a:pt x="0" y="93575"/>
                </a:lnTo>
                <a:lnTo>
                  <a:pt x="93597" y="0"/>
                </a:lnTo>
                <a:lnTo>
                  <a:pt x="192948" y="99330"/>
                </a:lnTo>
                <a:lnTo>
                  <a:pt x="292300" y="0"/>
                </a:lnTo>
                <a:close/>
              </a:path>
            </a:pathLst>
          </a:custGeom>
          <a:ln w="18716">
            <a:solidFill>
              <a:srgbClr val="222020"/>
            </a:solidFill>
          </a:ln>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5EE8B-4869-FAD5-7F32-6821386866D2}"/>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B1032567-3589-B9A2-4CF4-05C8796ADFC3}"/>
              </a:ext>
            </a:extLst>
          </p:cNvPr>
          <p:cNvSpPr/>
          <p:nvPr/>
        </p:nvSpPr>
        <p:spPr>
          <a:xfrm>
            <a:off x="0" y="9749818"/>
            <a:ext cx="18288000" cy="538480"/>
          </a:xfrm>
          <a:custGeom>
            <a:avLst/>
            <a:gdLst/>
            <a:ahLst/>
            <a:cxnLst/>
            <a:rect l="l" t="t" r="r" b="b"/>
            <a:pathLst>
              <a:path w="18288000" h="538479">
                <a:moveTo>
                  <a:pt x="0" y="537944"/>
                </a:moveTo>
                <a:lnTo>
                  <a:pt x="0" y="0"/>
                </a:lnTo>
                <a:lnTo>
                  <a:pt x="18287999" y="0"/>
                </a:lnTo>
                <a:lnTo>
                  <a:pt x="18287999" y="537944"/>
                </a:lnTo>
                <a:lnTo>
                  <a:pt x="0" y="537944"/>
                </a:lnTo>
                <a:close/>
              </a:path>
            </a:pathLst>
          </a:custGeom>
          <a:solidFill>
            <a:srgbClr val="222020"/>
          </a:solidFill>
        </p:spPr>
        <p:txBody>
          <a:bodyPr wrap="square" lIns="0" tIns="0" rIns="0" bIns="0" rtlCol="0"/>
          <a:lstStyle/>
          <a:p>
            <a:endParaRPr/>
          </a:p>
        </p:txBody>
      </p:sp>
      <p:sp>
        <p:nvSpPr>
          <p:cNvPr id="5" name="object 5">
            <a:extLst>
              <a:ext uri="{FF2B5EF4-FFF2-40B4-BE49-F238E27FC236}">
                <a16:creationId xmlns:a16="http://schemas.microsoft.com/office/drawing/2014/main" id="{C5766811-BE4D-C6AF-819A-2C701886C598}"/>
              </a:ext>
            </a:extLst>
          </p:cNvPr>
          <p:cNvSpPr/>
          <p:nvPr/>
        </p:nvSpPr>
        <p:spPr>
          <a:xfrm>
            <a:off x="14103350" y="1732496"/>
            <a:ext cx="1510030" cy="386080"/>
          </a:xfrm>
          <a:custGeom>
            <a:avLst/>
            <a:gdLst/>
            <a:ahLst/>
            <a:cxnLst/>
            <a:rect l="l" t="t" r="r" b="b"/>
            <a:pathLst>
              <a:path w="1510029" h="386079">
                <a:moveTo>
                  <a:pt x="1416143" y="0"/>
                </a:moveTo>
                <a:lnTo>
                  <a:pt x="1509741" y="93575"/>
                </a:lnTo>
                <a:lnTo>
                  <a:pt x="1410389" y="192904"/>
                </a:lnTo>
                <a:lnTo>
                  <a:pt x="1509741" y="292232"/>
                </a:lnTo>
                <a:lnTo>
                  <a:pt x="1416143" y="385804"/>
                </a:lnTo>
                <a:lnTo>
                  <a:pt x="1316792" y="286477"/>
                </a:lnTo>
                <a:lnTo>
                  <a:pt x="1217441" y="385804"/>
                </a:lnTo>
                <a:lnTo>
                  <a:pt x="1123856" y="292232"/>
                </a:lnTo>
                <a:lnTo>
                  <a:pt x="1223207" y="192904"/>
                </a:lnTo>
                <a:lnTo>
                  <a:pt x="1123856" y="93575"/>
                </a:lnTo>
                <a:lnTo>
                  <a:pt x="1217441" y="0"/>
                </a:lnTo>
                <a:lnTo>
                  <a:pt x="1316792" y="99330"/>
                </a:lnTo>
                <a:lnTo>
                  <a:pt x="1416143" y="0"/>
                </a:lnTo>
                <a:close/>
              </a:path>
              <a:path w="1510029" h="386079">
                <a:moveTo>
                  <a:pt x="854583" y="0"/>
                </a:moveTo>
                <a:lnTo>
                  <a:pt x="948181" y="93575"/>
                </a:lnTo>
                <a:lnTo>
                  <a:pt x="848830" y="192904"/>
                </a:lnTo>
                <a:lnTo>
                  <a:pt x="948181" y="292232"/>
                </a:lnTo>
                <a:lnTo>
                  <a:pt x="854583" y="385804"/>
                </a:lnTo>
                <a:lnTo>
                  <a:pt x="755232" y="286477"/>
                </a:lnTo>
                <a:lnTo>
                  <a:pt x="655881" y="385804"/>
                </a:lnTo>
                <a:lnTo>
                  <a:pt x="562283" y="292232"/>
                </a:lnTo>
                <a:lnTo>
                  <a:pt x="661635" y="192904"/>
                </a:lnTo>
                <a:lnTo>
                  <a:pt x="562283" y="93575"/>
                </a:lnTo>
                <a:lnTo>
                  <a:pt x="655881" y="0"/>
                </a:lnTo>
                <a:lnTo>
                  <a:pt x="755232" y="99330"/>
                </a:lnTo>
                <a:lnTo>
                  <a:pt x="854583" y="0"/>
                </a:lnTo>
                <a:close/>
              </a:path>
              <a:path w="1510029" h="386079">
                <a:moveTo>
                  <a:pt x="292300" y="0"/>
                </a:moveTo>
                <a:lnTo>
                  <a:pt x="385897" y="93575"/>
                </a:lnTo>
                <a:lnTo>
                  <a:pt x="286546" y="192904"/>
                </a:lnTo>
                <a:lnTo>
                  <a:pt x="385897" y="292232"/>
                </a:lnTo>
                <a:lnTo>
                  <a:pt x="292300" y="385804"/>
                </a:lnTo>
                <a:lnTo>
                  <a:pt x="192948" y="286477"/>
                </a:lnTo>
                <a:lnTo>
                  <a:pt x="93597" y="385804"/>
                </a:lnTo>
                <a:lnTo>
                  <a:pt x="0" y="292232"/>
                </a:lnTo>
                <a:lnTo>
                  <a:pt x="99351" y="192904"/>
                </a:lnTo>
                <a:lnTo>
                  <a:pt x="0" y="93575"/>
                </a:lnTo>
                <a:lnTo>
                  <a:pt x="93597" y="0"/>
                </a:lnTo>
                <a:lnTo>
                  <a:pt x="192948" y="99330"/>
                </a:lnTo>
                <a:lnTo>
                  <a:pt x="292300" y="0"/>
                </a:lnTo>
                <a:close/>
              </a:path>
            </a:pathLst>
          </a:custGeom>
          <a:ln w="18716">
            <a:solidFill>
              <a:srgbClr val="222020"/>
            </a:solidFill>
          </a:ln>
        </p:spPr>
        <p:txBody>
          <a:bodyPr wrap="square" lIns="0" tIns="0" rIns="0" bIns="0" rtlCol="0"/>
          <a:lstStyle/>
          <a:p>
            <a:endParaRPr/>
          </a:p>
        </p:txBody>
      </p:sp>
      <p:sp>
        <p:nvSpPr>
          <p:cNvPr id="6" name="object 6">
            <a:extLst>
              <a:ext uri="{FF2B5EF4-FFF2-40B4-BE49-F238E27FC236}">
                <a16:creationId xmlns:a16="http://schemas.microsoft.com/office/drawing/2014/main" id="{879466B7-5491-FD57-13B4-71DABCD0B0CB}"/>
              </a:ext>
            </a:extLst>
          </p:cNvPr>
          <p:cNvSpPr txBox="1">
            <a:spLocks noGrp="1"/>
          </p:cNvSpPr>
          <p:nvPr>
            <p:ph type="title"/>
          </p:nvPr>
        </p:nvSpPr>
        <p:spPr>
          <a:xfrm>
            <a:off x="1655230" y="718307"/>
            <a:ext cx="9296400" cy="1051570"/>
          </a:xfrm>
          <a:prstGeom prst="rect">
            <a:avLst/>
          </a:prstGeom>
        </p:spPr>
        <p:txBody>
          <a:bodyPr vert="horz" wrap="square" lIns="0" tIns="12700" rIns="0" bIns="0" rtlCol="0">
            <a:spAutoFit/>
          </a:bodyPr>
          <a:lstStyle/>
          <a:p>
            <a:r>
              <a:rPr lang="en-IN" b="1" dirty="0">
                <a:latin typeface="+mn-lt"/>
              </a:rPr>
              <a:t>Social Media Analysis</a:t>
            </a:r>
            <a:endParaRPr lang="en-IN" dirty="0">
              <a:latin typeface="+mn-lt"/>
            </a:endParaRPr>
          </a:p>
        </p:txBody>
      </p:sp>
      <p:sp>
        <p:nvSpPr>
          <p:cNvPr id="11" name="object 11">
            <a:extLst>
              <a:ext uri="{FF2B5EF4-FFF2-40B4-BE49-F238E27FC236}">
                <a16:creationId xmlns:a16="http://schemas.microsoft.com/office/drawing/2014/main" id="{5DE52EB5-16BF-D7B1-C004-78B9B7D65E33}"/>
              </a:ext>
            </a:extLst>
          </p:cNvPr>
          <p:cNvSpPr/>
          <p:nvPr/>
        </p:nvSpPr>
        <p:spPr>
          <a:xfrm>
            <a:off x="345668" y="60769"/>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2" name="object 12">
            <a:extLst>
              <a:ext uri="{FF2B5EF4-FFF2-40B4-BE49-F238E27FC236}">
                <a16:creationId xmlns:a16="http://schemas.microsoft.com/office/drawing/2014/main" id="{6A4137CD-BF3F-4913-0389-9D1DF3F47336}"/>
              </a:ext>
            </a:extLst>
          </p:cNvPr>
          <p:cNvSpPr/>
          <p:nvPr/>
        </p:nvSpPr>
        <p:spPr>
          <a:xfrm>
            <a:off x="345668" y="682117"/>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3" name="object 13">
            <a:extLst>
              <a:ext uri="{FF2B5EF4-FFF2-40B4-BE49-F238E27FC236}">
                <a16:creationId xmlns:a16="http://schemas.microsoft.com/office/drawing/2014/main" id="{3BB9D1D0-7411-7749-D74C-544BA88FDB7D}"/>
              </a:ext>
            </a:extLst>
          </p:cNvPr>
          <p:cNvSpPr/>
          <p:nvPr/>
        </p:nvSpPr>
        <p:spPr>
          <a:xfrm>
            <a:off x="345668" y="1304188"/>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4" name="object 14">
            <a:extLst>
              <a:ext uri="{FF2B5EF4-FFF2-40B4-BE49-F238E27FC236}">
                <a16:creationId xmlns:a16="http://schemas.microsoft.com/office/drawing/2014/main" id="{99EC0AE1-8117-1631-AC46-E520172C6643}"/>
              </a:ext>
            </a:extLst>
          </p:cNvPr>
          <p:cNvSpPr/>
          <p:nvPr/>
        </p:nvSpPr>
        <p:spPr>
          <a:xfrm>
            <a:off x="345668" y="1925536"/>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5" name="object 15">
            <a:extLst>
              <a:ext uri="{FF2B5EF4-FFF2-40B4-BE49-F238E27FC236}">
                <a16:creationId xmlns:a16="http://schemas.microsoft.com/office/drawing/2014/main" id="{31D4213B-F120-EDDA-7A3D-9A5C1F8E4EA0}"/>
              </a:ext>
            </a:extLst>
          </p:cNvPr>
          <p:cNvSpPr/>
          <p:nvPr/>
        </p:nvSpPr>
        <p:spPr>
          <a:xfrm>
            <a:off x="345668" y="2546883"/>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27" name="object 5">
            <a:extLst>
              <a:ext uri="{FF2B5EF4-FFF2-40B4-BE49-F238E27FC236}">
                <a16:creationId xmlns:a16="http://schemas.microsoft.com/office/drawing/2014/main" id="{B8FAF736-737F-9192-3D46-127149ECC8A0}"/>
              </a:ext>
            </a:extLst>
          </p:cNvPr>
          <p:cNvSpPr/>
          <p:nvPr/>
        </p:nvSpPr>
        <p:spPr>
          <a:xfrm>
            <a:off x="14103350" y="8035156"/>
            <a:ext cx="1510030" cy="386080"/>
          </a:xfrm>
          <a:custGeom>
            <a:avLst/>
            <a:gdLst/>
            <a:ahLst/>
            <a:cxnLst/>
            <a:rect l="l" t="t" r="r" b="b"/>
            <a:pathLst>
              <a:path w="1510029" h="386079">
                <a:moveTo>
                  <a:pt x="1416143" y="0"/>
                </a:moveTo>
                <a:lnTo>
                  <a:pt x="1509741" y="93575"/>
                </a:lnTo>
                <a:lnTo>
                  <a:pt x="1410389" y="192904"/>
                </a:lnTo>
                <a:lnTo>
                  <a:pt x="1509741" y="292232"/>
                </a:lnTo>
                <a:lnTo>
                  <a:pt x="1416143" y="385804"/>
                </a:lnTo>
                <a:lnTo>
                  <a:pt x="1316792" y="286477"/>
                </a:lnTo>
                <a:lnTo>
                  <a:pt x="1217441" y="385804"/>
                </a:lnTo>
                <a:lnTo>
                  <a:pt x="1123856" y="292232"/>
                </a:lnTo>
                <a:lnTo>
                  <a:pt x="1223207" y="192904"/>
                </a:lnTo>
                <a:lnTo>
                  <a:pt x="1123856" y="93575"/>
                </a:lnTo>
                <a:lnTo>
                  <a:pt x="1217441" y="0"/>
                </a:lnTo>
                <a:lnTo>
                  <a:pt x="1316792" y="99330"/>
                </a:lnTo>
                <a:lnTo>
                  <a:pt x="1416143" y="0"/>
                </a:lnTo>
                <a:close/>
              </a:path>
              <a:path w="1510029" h="386079">
                <a:moveTo>
                  <a:pt x="854583" y="0"/>
                </a:moveTo>
                <a:lnTo>
                  <a:pt x="948181" y="93575"/>
                </a:lnTo>
                <a:lnTo>
                  <a:pt x="848830" y="192904"/>
                </a:lnTo>
                <a:lnTo>
                  <a:pt x="948181" y="292232"/>
                </a:lnTo>
                <a:lnTo>
                  <a:pt x="854583" y="385804"/>
                </a:lnTo>
                <a:lnTo>
                  <a:pt x="755232" y="286477"/>
                </a:lnTo>
                <a:lnTo>
                  <a:pt x="655881" y="385804"/>
                </a:lnTo>
                <a:lnTo>
                  <a:pt x="562283" y="292232"/>
                </a:lnTo>
                <a:lnTo>
                  <a:pt x="661635" y="192904"/>
                </a:lnTo>
                <a:lnTo>
                  <a:pt x="562283" y="93575"/>
                </a:lnTo>
                <a:lnTo>
                  <a:pt x="655881" y="0"/>
                </a:lnTo>
                <a:lnTo>
                  <a:pt x="755232" y="99330"/>
                </a:lnTo>
                <a:lnTo>
                  <a:pt x="854583" y="0"/>
                </a:lnTo>
                <a:close/>
              </a:path>
              <a:path w="1510029" h="386079">
                <a:moveTo>
                  <a:pt x="292300" y="0"/>
                </a:moveTo>
                <a:lnTo>
                  <a:pt x="385897" y="93575"/>
                </a:lnTo>
                <a:lnTo>
                  <a:pt x="286546" y="192904"/>
                </a:lnTo>
                <a:lnTo>
                  <a:pt x="385897" y="292232"/>
                </a:lnTo>
                <a:lnTo>
                  <a:pt x="292300" y="385804"/>
                </a:lnTo>
                <a:lnTo>
                  <a:pt x="192948" y="286477"/>
                </a:lnTo>
                <a:lnTo>
                  <a:pt x="93597" y="385804"/>
                </a:lnTo>
                <a:lnTo>
                  <a:pt x="0" y="292232"/>
                </a:lnTo>
                <a:lnTo>
                  <a:pt x="99351" y="192904"/>
                </a:lnTo>
                <a:lnTo>
                  <a:pt x="0" y="93575"/>
                </a:lnTo>
                <a:lnTo>
                  <a:pt x="93597" y="0"/>
                </a:lnTo>
                <a:lnTo>
                  <a:pt x="192948" y="99330"/>
                </a:lnTo>
                <a:lnTo>
                  <a:pt x="292300" y="0"/>
                </a:lnTo>
                <a:close/>
              </a:path>
            </a:pathLst>
          </a:custGeom>
          <a:ln w="18716">
            <a:solidFill>
              <a:srgbClr val="222020"/>
            </a:solidFill>
          </a:ln>
        </p:spPr>
        <p:txBody>
          <a:bodyPr wrap="square" lIns="0" tIns="0" rIns="0" bIns="0" rtlCol="0"/>
          <a:lstStyle/>
          <a:p>
            <a:endParaRPr/>
          </a:p>
        </p:txBody>
      </p:sp>
      <p:sp>
        <p:nvSpPr>
          <p:cNvPr id="10" name="TextBox 9">
            <a:extLst>
              <a:ext uri="{FF2B5EF4-FFF2-40B4-BE49-F238E27FC236}">
                <a16:creationId xmlns:a16="http://schemas.microsoft.com/office/drawing/2014/main" id="{7F18CECF-C27C-FEC0-3334-04B7CE1FA683}"/>
              </a:ext>
            </a:extLst>
          </p:cNvPr>
          <p:cNvSpPr txBox="1"/>
          <p:nvPr/>
        </p:nvSpPr>
        <p:spPr>
          <a:xfrm>
            <a:off x="11895330" y="2684287"/>
            <a:ext cx="5486400" cy="4493538"/>
          </a:xfrm>
          <a:prstGeom prst="rect">
            <a:avLst/>
          </a:prstGeom>
          <a:noFill/>
        </p:spPr>
        <p:txBody>
          <a:bodyPr wrap="square">
            <a:spAutoFit/>
          </a:bodyPr>
          <a:lstStyle/>
          <a:p>
            <a:r>
              <a:rPr lang="en-US" sz="2200" dirty="0"/>
              <a:t>The chart highlights the social media presence of various institutes, showcasing their follower distribution across Instagram, LinkedIn, and YouTube. Micro-Degree stands out with a dominant YouTube following, while Zephyr Technologies excels on Instagram. CleanCode-Curiosity IT maintains a balanced presence across platforms, and IPCS Global has a notable YouTube reach. Other institutes, like Eye Q dot Net and Octa-Wave Technology, show relatively lower engagement. This analysis provides insights into competitors' digital outreach strategies.</a:t>
            </a:r>
            <a:endParaRPr lang="en-IN" sz="2200" dirty="0"/>
          </a:p>
        </p:txBody>
      </p:sp>
      <p:pic>
        <p:nvPicPr>
          <p:cNvPr id="4" name="Picture 3">
            <a:extLst>
              <a:ext uri="{FF2B5EF4-FFF2-40B4-BE49-F238E27FC236}">
                <a16:creationId xmlns:a16="http://schemas.microsoft.com/office/drawing/2014/main" id="{C8494479-E870-CBFE-E3D1-BF0D92244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080" y="1855365"/>
            <a:ext cx="9706700" cy="7176819"/>
          </a:xfrm>
          <a:prstGeom prst="rect">
            <a:avLst/>
          </a:prstGeom>
        </p:spPr>
      </p:pic>
    </p:spTree>
    <p:extLst>
      <p:ext uri="{BB962C8B-B14F-4D97-AF65-F5344CB8AC3E}">
        <p14:creationId xmlns:p14="http://schemas.microsoft.com/office/powerpoint/2010/main" val="2306005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7D3F0-447E-80FB-14FF-8D37F11BCF40}"/>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6D86E3FA-B5ED-CF41-45CE-C2F5C59EEB43}"/>
              </a:ext>
            </a:extLst>
          </p:cNvPr>
          <p:cNvSpPr/>
          <p:nvPr/>
        </p:nvSpPr>
        <p:spPr>
          <a:xfrm>
            <a:off x="0" y="9749818"/>
            <a:ext cx="18288000" cy="538480"/>
          </a:xfrm>
          <a:custGeom>
            <a:avLst/>
            <a:gdLst/>
            <a:ahLst/>
            <a:cxnLst/>
            <a:rect l="l" t="t" r="r" b="b"/>
            <a:pathLst>
              <a:path w="18288000" h="538479">
                <a:moveTo>
                  <a:pt x="0" y="537944"/>
                </a:moveTo>
                <a:lnTo>
                  <a:pt x="0" y="0"/>
                </a:lnTo>
                <a:lnTo>
                  <a:pt x="18287999" y="0"/>
                </a:lnTo>
                <a:lnTo>
                  <a:pt x="18287999" y="537944"/>
                </a:lnTo>
                <a:lnTo>
                  <a:pt x="0" y="537944"/>
                </a:lnTo>
                <a:close/>
              </a:path>
            </a:pathLst>
          </a:custGeom>
          <a:solidFill>
            <a:srgbClr val="222020"/>
          </a:solidFill>
        </p:spPr>
        <p:txBody>
          <a:bodyPr wrap="square" lIns="0" tIns="0" rIns="0" bIns="0" rtlCol="0"/>
          <a:lstStyle/>
          <a:p>
            <a:endParaRPr/>
          </a:p>
        </p:txBody>
      </p:sp>
      <p:sp>
        <p:nvSpPr>
          <p:cNvPr id="5" name="object 5">
            <a:extLst>
              <a:ext uri="{FF2B5EF4-FFF2-40B4-BE49-F238E27FC236}">
                <a16:creationId xmlns:a16="http://schemas.microsoft.com/office/drawing/2014/main" id="{40707015-02B8-2843-32EB-9DF184F2A31D}"/>
              </a:ext>
            </a:extLst>
          </p:cNvPr>
          <p:cNvSpPr/>
          <p:nvPr/>
        </p:nvSpPr>
        <p:spPr>
          <a:xfrm>
            <a:off x="14542110" y="1516811"/>
            <a:ext cx="1510030" cy="386080"/>
          </a:xfrm>
          <a:custGeom>
            <a:avLst/>
            <a:gdLst/>
            <a:ahLst/>
            <a:cxnLst/>
            <a:rect l="l" t="t" r="r" b="b"/>
            <a:pathLst>
              <a:path w="1510029" h="386079">
                <a:moveTo>
                  <a:pt x="1416143" y="0"/>
                </a:moveTo>
                <a:lnTo>
                  <a:pt x="1509741" y="93575"/>
                </a:lnTo>
                <a:lnTo>
                  <a:pt x="1410389" y="192904"/>
                </a:lnTo>
                <a:lnTo>
                  <a:pt x="1509741" y="292232"/>
                </a:lnTo>
                <a:lnTo>
                  <a:pt x="1416143" y="385804"/>
                </a:lnTo>
                <a:lnTo>
                  <a:pt x="1316792" y="286477"/>
                </a:lnTo>
                <a:lnTo>
                  <a:pt x="1217441" y="385804"/>
                </a:lnTo>
                <a:lnTo>
                  <a:pt x="1123856" y="292232"/>
                </a:lnTo>
                <a:lnTo>
                  <a:pt x="1223207" y="192904"/>
                </a:lnTo>
                <a:lnTo>
                  <a:pt x="1123856" y="93575"/>
                </a:lnTo>
                <a:lnTo>
                  <a:pt x="1217441" y="0"/>
                </a:lnTo>
                <a:lnTo>
                  <a:pt x="1316792" y="99330"/>
                </a:lnTo>
                <a:lnTo>
                  <a:pt x="1416143" y="0"/>
                </a:lnTo>
                <a:close/>
              </a:path>
              <a:path w="1510029" h="386079">
                <a:moveTo>
                  <a:pt x="854583" y="0"/>
                </a:moveTo>
                <a:lnTo>
                  <a:pt x="948181" y="93575"/>
                </a:lnTo>
                <a:lnTo>
                  <a:pt x="848830" y="192904"/>
                </a:lnTo>
                <a:lnTo>
                  <a:pt x="948181" y="292232"/>
                </a:lnTo>
                <a:lnTo>
                  <a:pt x="854583" y="385804"/>
                </a:lnTo>
                <a:lnTo>
                  <a:pt x="755232" y="286477"/>
                </a:lnTo>
                <a:lnTo>
                  <a:pt x="655881" y="385804"/>
                </a:lnTo>
                <a:lnTo>
                  <a:pt x="562283" y="292232"/>
                </a:lnTo>
                <a:lnTo>
                  <a:pt x="661635" y="192904"/>
                </a:lnTo>
                <a:lnTo>
                  <a:pt x="562283" y="93575"/>
                </a:lnTo>
                <a:lnTo>
                  <a:pt x="655881" y="0"/>
                </a:lnTo>
                <a:lnTo>
                  <a:pt x="755232" y="99330"/>
                </a:lnTo>
                <a:lnTo>
                  <a:pt x="854583" y="0"/>
                </a:lnTo>
                <a:close/>
              </a:path>
              <a:path w="1510029" h="386079">
                <a:moveTo>
                  <a:pt x="292300" y="0"/>
                </a:moveTo>
                <a:lnTo>
                  <a:pt x="385897" y="93575"/>
                </a:lnTo>
                <a:lnTo>
                  <a:pt x="286546" y="192904"/>
                </a:lnTo>
                <a:lnTo>
                  <a:pt x="385897" y="292232"/>
                </a:lnTo>
                <a:lnTo>
                  <a:pt x="292300" y="385804"/>
                </a:lnTo>
                <a:lnTo>
                  <a:pt x="192948" y="286477"/>
                </a:lnTo>
                <a:lnTo>
                  <a:pt x="93597" y="385804"/>
                </a:lnTo>
                <a:lnTo>
                  <a:pt x="0" y="292232"/>
                </a:lnTo>
                <a:lnTo>
                  <a:pt x="99351" y="192904"/>
                </a:lnTo>
                <a:lnTo>
                  <a:pt x="0" y="93575"/>
                </a:lnTo>
                <a:lnTo>
                  <a:pt x="93597" y="0"/>
                </a:lnTo>
                <a:lnTo>
                  <a:pt x="192948" y="99330"/>
                </a:lnTo>
                <a:lnTo>
                  <a:pt x="292300" y="0"/>
                </a:lnTo>
                <a:close/>
              </a:path>
            </a:pathLst>
          </a:custGeom>
          <a:ln w="18716">
            <a:solidFill>
              <a:srgbClr val="222020"/>
            </a:solidFill>
          </a:ln>
        </p:spPr>
        <p:txBody>
          <a:bodyPr wrap="square" lIns="0" tIns="0" rIns="0" bIns="0" rtlCol="0"/>
          <a:lstStyle/>
          <a:p>
            <a:endParaRPr/>
          </a:p>
        </p:txBody>
      </p:sp>
      <p:sp>
        <p:nvSpPr>
          <p:cNvPr id="6" name="object 6">
            <a:extLst>
              <a:ext uri="{FF2B5EF4-FFF2-40B4-BE49-F238E27FC236}">
                <a16:creationId xmlns:a16="http://schemas.microsoft.com/office/drawing/2014/main" id="{1AF321F0-0FD9-3306-46D6-66E38DA677B5}"/>
              </a:ext>
            </a:extLst>
          </p:cNvPr>
          <p:cNvSpPr txBox="1">
            <a:spLocks noGrp="1"/>
          </p:cNvSpPr>
          <p:nvPr>
            <p:ph type="title"/>
          </p:nvPr>
        </p:nvSpPr>
        <p:spPr>
          <a:xfrm>
            <a:off x="1655762" y="489077"/>
            <a:ext cx="10668000" cy="843821"/>
          </a:xfrm>
          <a:prstGeom prst="rect">
            <a:avLst/>
          </a:prstGeom>
        </p:spPr>
        <p:txBody>
          <a:bodyPr vert="horz" wrap="square" lIns="0" tIns="12700" rIns="0" bIns="0" rtlCol="0">
            <a:spAutoFit/>
          </a:bodyPr>
          <a:lstStyle/>
          <a:p>
            <a:r>
              <a:rPr lang="en-IN" sz="5400" b="1" dirty="0">
                <a:latin typeface="+mn-lt"/>
              </a:rPr>
              <a:t>Staffs And Students Analysis</a:t>
            </a:r>
            <a:endParaRPr lang="en-IN" sz="5400" dirty="0">
              <a:latin typeface="+mn-lt"/>
            </a:endParaRPr>
          </a:p>
        </p:txBody>
      </p:sp>
      <p:sp>
        <p:nvSpPr>
          <p:cNvPr id="11" name="object 11">
            <a:extLst>
              <a:ext uri="{FF2B5EF4-FFF2-40B4-BE49-F238E27FC236}">
                <a16:creationId xmlns:a16="http://schemas.microsoft.com/office/drawing/2014/main" id="{A906CCCC-5DBD-2CAF-BC79-35E9A67227D1}"/>
              </a:ext>
            </a:extLst>
          </p:cNvPr>
          <p:cNvSpPr/>
          <p:nvPr/>
        </p:nvSpPr>
        <p:spPr>
          <a:xfrm>
            <a:off x="345668" y="60769"/>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2" name="object 12">
            <a:extLst>
              <a:ext uri="{FF2B5EF4-FFF2-40B4-BE49-F238E27FC236}">
                <a16:creationId xmlns:a16="http://schemas.microsoft.com/office/drawing/2014/main" id="{E6B676D5-A1ED-866F-7774-7A1E178C1C30}"/>
              </a:ext>
            </a:extLst>
          </p:cNvPr>
          <p:cNvSpPr/>
          <p:nvPr/>
        </p:nvSpPr>
        <p:spPr>
          <a:xfrm>
            <a:off x="345668" y="682117"/>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3" name="object 13">
            <a:extLst>
              <a:ext uri="{FF2B5EF4-FFF2-40B4-BE49-F238E27FC236}">
                <a16:creationId xmlns:a16="http://schemas.microsoft.com/office/drawing/2014/main" id="{93F3A46D-A7DE-2999-7D7F-37120F10F57C}"/>
              </a:ext>
            </a:extLst>
          </p:cNvPr>
          <p:cNvSpPr/>
          <p:nvPr/>
        </p:nvSpPr>
        <p:spPr>
          <a:xfrm>
            <a:off x="345668" y="1304188"/>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4" name="object 14">
            <a:extLst>
              <a:ext uri="{FF2B5EF4-FFF2-40B4-BE49-F238E27FC236}">
                <a16:creationId xmlns:a16="http://schemas.microsoft.com/office/drawing/2014/main" id="{50CE5D61-98D0-A2CE-0930-E434B082184E}"/>
              </a:ext>
            </a:extLst>
          </p:cNvPr>
          <p:cNvSpPr/>
          <p:nvPr/>
        </p:nvSpPr>
        <p:spPr>
          <a:xfrm>
            <a:off x="345668" y="1925536"/>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5" name="object 15">
            <a:extLst>
              <a:ext uri="{FF2B5EF4-FFF2-40B4-BE49-F238E27FC236}">
                <a16:creationId xmlns:a16="http://schemas.microsoft.com/office/drawing/2014/main" id="{19DD7800-2822-FF32-FE06-AFDA34BC6857}"/>
              </a:ext>
            </a:extLst>
          </p:cNvPr>
          <p:cNvSpPr/>
          <p:nvPr/>
        </p:nvSpPr>
        <p:spPr>
          <a:xfrm>
            <a:off x="345668" y="2546883"/>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27" name="object 5">
            <a:extLst>
              <a:ext uri="{FF2B5EF4-FFF2-40B4-BE49-F238E27FC236}">
                <a16:creationId xmlns:a16="http://schemas.microsoft.com/office/drawing/2014/main" id="{706AFC30-F8DD-933B-4C7D-8106CC38731C}"/>
              </a:ext>
            </a:extLst>
          </p:cNvPr>
          <p:cNvSpPr/>
          <p:nvPr/>
        </p:nvSpPr>
        <p:spPr>
          <a:xfrm>
            <a:off x="14542110" y="7718909"/>
            <a:ext cx="1510030" cy="386080"/>
          </a:xfrm>
          <a:custGeom>
            <a:avLst/>
            <a:gdLst/>
            <a:ahLst/>
            <a:cxnLst/>
            <a:rect l="l" t="t" r="r" b="b"/>
            <a:pathLst>
              <a:path w="1510029" h="386079">
                <a:moveTo>
                  <a:pt x="1416143" y="0"/>
                </a:moveTo>
                <a:lnTo>
                  <a:pt x="1509741" y="93575"/>
                </a:lnTo>
                <a:lnTo>
                  <a:pt x="1410389" y="192904"/>
                </a:lnTo>
                <a:lnTo>
                  <a:pt x="1509741" y="292232"/>
                </a:lnTo>
                <a:lnTo>
                  <a:pt x="1416143" y="385804"/>
                </a:lnTo>
                <a:lnTo>
                  <a:pt x="1316792" y="286477"/>
                </a:lnTo>
                <a:lnTo>
                  <a:pt x="1217441" y="385804"/>
                </a:lnTo>
                <a:lnTo>
                  <a:pt x="1123856" y="292232"/>
                </a:lnTo>
                <a:lnTo>
                  <a:pt x="1223207" y="192904"/>
                </a:lnTo>
                <a:lnTo>
                  <a:pt x="1123856" y="93575"/>
                </a:lnTo>
                <a:lnTo>
                  <a:pt x="1217441" y="0"/>
                </a:lnTo>
                <a:lnTo>
                  <a:pt x="1316792" y="99330"/>
                </a:lnTo>
                <a:lnTo>
                  <a:pt x="1416143" y="0"/>
                </a:lnTo>
                <a:close/>
              </a:path>
              <a:path w="1510029" h="386079">
                <a:moveTo>
                  <a:pt x="854583" y="0"/>
                </a:moveTo>
                <a:lnTo>
                  <a:pt x="948181" y="93575"/>
                </a:lnTo>
                <a:lnTo>
                  <a:pt x="848830" y="192904"/>
                </a:lnTo>
                <a:lnTo>
                  <a:pt x="948181" y="292232"/>
                </a:lnTo>
                <a:lnTo>
                  <a:pt x="854583" y="385804"/>
                </a:lnTo>
                <a:lnTo>
                  <a:pt x="755232" y="286477"/>
                </a:lnTo>
                <a:lnTo>
                  <a:pt x="655881" y="385804"/>
                </a:lnTo>
                <a:lnTo>
                  <a:pt x="562283" y="292232"/>
                </a:lnTo>
                <a:lnTo>
                  <a:pt x="661635" y="192904"/>
                </a:lnTo>
                <a:lnTo>
                  <a:pt x="562283" y="93575"/>
                </a:lnTo>
                <a:lnTo>
                  <a:pt x="655881" y="0"/>
                </a:lnTo>
                <a:lnTo>
                  <a:pt x="755232" y="99330"/>
                </a:lnTo>
                <a:lnTo>
                  <a:pt x="854583" y="0"/>
                </a:lnTo>
                <a:close/>
              </a:path>
              <a:path w="1510029" h="386079">
                <a:moveTo>
                  <a:pt x="292300" y="0"/>
                </a:moveTo>
                <a:lnTo>
                  <a:pt x="385897" y="93575"/>
                </a:lnTo>
                <a:lnTo>
                  <a:pt x="286546" y="192904"/>
                </a:lnTo>
                <a:lnTo>
                  <a:pt x="385897" y="292232"/>
                </a:lnTo>
                <a:lnTo>
                  <a:pt x="292300" y="385804"/>
                </a:lnTo>
                <a:lnTo>
                  <a:pt x="192948" y="286477"/>
                </a:lnTo>
                <a:lnTo>
                  <a:pt x="93597" y="385804"/>
                </a:lnTo>
                <a:lnTo>
                  <a:pt x="0" y="292232"/>
                </a:lnTo>
                <a:lnTo>
                  <a:pt x="99351" y="192904"/>
                </a:lnTo>
                <a:lnTo>
                  <a:pt x="0" y="93575"/>
                </a:lnTo>
                <a:lnTo>
                  <a:pt x="93597" y="0"/>
                </a:lnTo>
                <a:lnTo>
                  <a:pt x="192948" y="99330"/>
                </a:lnTo>
                <a:lnTo>
                  <a:pt x="292300" y="0"/>
                </a:lnTo>
                <a:close/>
              </a:path>
            </a:pathLst>
          </a:custGeom>
          <a:ln w="18716">
            <a:solidFill>
              <a:srgbClr val="222020"/>
            </a:solidFill>
          </a:ln>
        </p:spPr>
        <p:txBody>
          <a:bodyPr wrap="square" lIns="0" tIns="0" rIns="0" bIns="0" rtlCol="0"/>
          <a:lstStyle/>
          <a:p>
            <a:endParaRPr/>
          </a:p>
        </p:txBody>
      </p:sp>
      <p:sp>
        <p:nvSpPr>
          <p:cNvPr id="9" name="Rectangle 1">
            <a:extLst>
              <a:ext uri="{FF2B5EF4-FFF2-40B4-BE49-F238E27FC236}">
                <a16:creationId xmlns:a16="http://schemas.microsoft.com/office/drawing/2014/main" id="{BB01D580-0C9C-3BFD-064F-36874B52DC09}"/>
              </a:ext>
            </a:extLst>
          </p:cNvPr>
          <p:cNvSpPr>
            <a:spLocks noChangeArrowheads="1"/>
          </p:cNvSpPr>
          <p:nvPr/>
        </p:nvSpPr>
        <p:spPr bwMode="auto">
          <a:xfrm rot="10800000" flipV="1">
            <a:off x="12639218" y="2557028"/>
            <a:ext cx="5315814"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rPr>
              <a:t>The chart compares the number of students and staff across various institutes. Micro-Degree has the highest number of students, significantly surpassing other institutes, with a proportional staff count. G tec and Zephyr Technologies follow, showing a balanced ratio of students to staff. Most other institutes, including CleanCode and IPCS Global, have comparatively smaller student and staff numbers. This analysis highlights Micro-Degree’s dominance in student enrollment and resource allocation among competitors.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pic>
        <p:nvPicPr>
          <p:cNvPr id="4" name="Picture 3">
            <a:extLst>
              <a:ext uri="{FF2B5EF4-FFF2-40B4-BE49-F238E27FC236}">
                <a16:creationId xmlns:a16="http://schemas.microsoft.com/office/drawing/2014/main" id="{7F3A58B7-685F-F6A7-1CDD-D76B15485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106" y="2150988"/>
            <a:ext cx="10935311" cy="6691934"/>
          </a:xfrm>
          <a:prstGeom prst="rect">
            <a:avLst/>
          </a:prstGeom>
        </p:spPr>
      </p:pic>
    </p:spTree>
    <p:extLst>
      <p:ext uri="{BB962C8B-B14F-4D97-AF65-F5344CB8AC3E}">
        <p14:creationId xmlns:p14="http://schemas.microsoft.com/office/powerpoint/2010/main" val="335324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13AC8-362B-2327-CBAE-06FB372FC78A}"/>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837C2BE3-BAC7-223F-F60A-514086FB34BF}"/>
              </a:ext>
            </a:extLst>
          </p:cNvPr>
          <p:cNvSpPr/>
          <p:nvPr/>
        </p:nvSpPr>
        <p:spPr>
          <a:xfrm>
            <a:off x="0" y="9749818"/>
            <a:ext cx="18288000" cy="538480"/>
          </a:xfrm>
          <a:custGeom>
            <a:avLst/>
            <a:gdLst/>
            <a:ahLst/>
            <a:cxnLst/>
            <a:rect l="l" t="t" r="r" b="b"/>
            <a:pathLst>
              <a:path w="18288000" h="538479">
                <a:moveTo>
                  <a:pt x="0" y="537944"/>
                </a:moveTo>
                <a:lnTo>
                  <a:pt x="0" y="0"/>
                </a:lnTo>
                <a:lnTo>
                  <a:pt x="18287999" y="0"/>
                </a:lnTo>
                <a:lnTo>
                  <a:pt x="18287999" y="537944"/>
                </a:lnTo>
                <a:lnTo>
                  <a:pt x="0" y="537944"/>
                </a:lnTo>
                <a:close/>
              </a:path>
            </a:pathLst>
          </a:custGeom>
          <a:solidFill>
            <a:srgbClr val="222020"/>
          </a:solidFill>
        </p:spPr>
        <p:txBody>
          <a:bodyPr wrap="square" lIns="0" tIns="0" rIns="0" bIns="0" rtlCol="0"/>
          <a:lstStyle/>
          <a:p>
            <a:endParaRPr/>
          </a:p>
        </p:txBody>
      </p:sp>
      <p:sp>
        <p:nvSpPr>
          <p:cNvPr id="5" name="object 5">
            <a:extLst>
              <a:ext uri="{FF2B5EF4-FFF2-40B4-BE49-F238E27FC236}">
                <a16:creationId xmlns:a16="http://schemas.microsoft.com/office/drawing/2014/main" id="{1EB2AC5B-1BA6-B761-43B4-6599136E551D}"/>
              </a:ext>
            </a:extLst>
          </p:cNvPr>
          <p:cNvSpPr/>
          <p:nvPr/>
        </p:nvSpPr>
        <p:spPr>
          <a:xfrm>
            <a:off x="15932150" y="489077"/>
            <a:ext cx="1510030" cy="386080"/>
          </a:xfrm>
          <a:custGeom>
            <a:avLst/>
            <a:gdLst/>
            <a:ahLst/>
            <a:cxnLst/>
            <a:rect l="l" t="t" r="r" b="b"/>
            <a:pathLst>
              <a:path w="1510029" h="386079">
                <a:moveTo>
                  <a:pt x="1416143" y="0"/>
                </a:moveTo>
                <a:lnTo>
                  <a:pt x="1509741" y="93575"/>
                </a:lnTo>
                <a:lnTo>
                  <a:pt x="1410389" y="192904"/>
                </a:lnTo>
                <a:lnTo>
                  <a:pt x="1509741" y="292232"/>
                </a:lnTo>
                <a:lnTo>
                  <a:pt x="1416143" y="385804"/>
                </a:lnTo>
                <a:lnTo>
                  <a:pt x="1316792" y="286477"/>
                </a:lnTo>
                <a:lnTo>
                  <a:pt x="1217441" y="385804"/>
                </a:lnTo>
                <a:lnTo>
                  <a:pt x="1123856" y="292232"/>
                </a:lnTo>
                <a:lnTo>
                  <a:pt x="1223207" y="192904"/>
                </a:lnTo>
                <a:lnTo>
                  <a:pt x="1123856" y="93575"/>
                </a:lnTo>
                <a:lnTo>
                  <a:pt x="1217441" y="0"/>
                </a:lnTo>
                <a:lnTo>
                  <a:pt x="1316792" y="99330"/>
                </a:lnTo>
                <a:lnTo>
                  <a:pt x="1416143" y="0"/>
                </a:lnTo>
                <a:close/>
              </a:path>
              <a:path w="1510029" h="386079">
                <a:moveTo>
                  <a:pt x="854583" y="0"/>
                </a:moveTo>
                <a:lnTo>
                  <a:pt x="948181" y="93575"/>
                </a:lnTo>
                <a:lnTo>
                  <a:pt x="848830" y="192904"/>
                </a:lnTo>
                <a:lnTo>
                  <a:pt x="948181" y="292232"/>
                </a:lnTo>
                <a:lnTo>
                  <a:pt x="854583" y="385804"/>
                </a:lnTo>
                <a:lnTo>
                  <a:pt x="755232" y="286477"/>
                </a:lnTo>
                <a:lnTo>
                  <a:pt x="655881" y="385804"/>
                </a:lnTo>
                <a:lnTo>
                  <a:pt x="562283" y="292232"/>
                </a:lnTo>
                <a:lnTo>
                  <a:pt x="661635" y="192904"/>
                </a:lnTo>
                <a:lnTo>
                  <a:pt x="562283" y="93575"/>
                </a:lnTo>
                <a:lnTo>
                  <a:pt x="655881" y="0"/>
                </a:lnTo>
                <a:lnTo>
                  <a:pt x="755232" y="99330"/>
                </a:lnTo>
                <a:lnTo>
                  <a:pt x="854583" y="0"/>
                </a:lnTo>
                <a:close/>
              </a:path>
              <a:path w="1510029" h="386079">
                <a:moveTo>
                  <a:pt x="292300" y="0"/>
                </a:moveTo>
                <a:lnTo>
                  <a:pt x="385897" y="93575"/>
                </a:lnTo>
                <a:lnTo>
                  <a:pt x="286546" y="192904"/>
                </a:lnTo>
                <a:lnTo>
                  <a:pt x="385897" y="292232"/>
                </a:lnTo>
                <a:lnTo>
                  <a:pt x="292300" y="385804"/>
                </a:lnTo>
                <a:lnTo>
                  <a:pt x="192948" y="286477"/>
                </a:lnTo>
                <a:lnTo>
                  <a:pt x="93597" y="385804"/>
                </a:lnTo>
                <a:lnTo>
                  <a:pt x="0" y="292232"/>
                </a:lnTo>
                <a:lnTo>
                  <a:pt x="99351" y="192904"/>
                </a:lnTo>
                <a:lnTo>
                  <a:pt x="0" y="93575"/>
                </a:lnTo>
                <a:lnTo>
                  <a:pt x="93597" y="0"/>
                </a:lnTo>
                <a:lnTo>
                  <a:pt x="192948" y="99330"/>
                </a:lnTo>
                <a:lnTo>
                  <a:pt x="292300" y="0"/>
                </a:lnTo>
                <a:close/>
              </a:path>
            </a:pathLst>
          </a:custGeom>
          <a:ln w="18716">
            <a:solidFill>
              <a:srgbClr val="222020"/>
            </a:solidFill>
          </a:ln>
        </p:spPr>
        <p:txBody>
          <a:bodyPr wrap="square" lIns="0" tIns="0" rIns="0" bIns="0" rtlCol="0"/>
          <a:lstStyle/>
          <a:p>
            <a:endParaRPr/>
          </a:p>
        </p:txBody>
      </p:sp>
      <p:sp>
        <p:nvSpPr>
          <p:cNvPr id="6" name="object 6">
            <a:extLst>
              <a:ext uri="{FF2B5EF4-FFF2-40B4-BE49-F238E27FC236}">
                <a16:creationId xmlns:a16="http://schemas.microsoft.com/office/drawing/2014/main" id="{85EFD8D8-7A33-8533-DCCC-05F7F993E761}"/>
              </a:ext>
            </a:extLst>
          </p:cNvPr>
          <p:cNvSpPr txBox="1">
            <a:spLocks noGrp="1"/>
          </p:cNvSpPr>
          <p:nvPr>
            <p:ph type="title"/>
          </p:nvPr>
        </p:nvSpPr>
        <p:spPr>
          <a:xfrm>
            <a:off x="1758950" y="699706"/>
            <a:ext cx="10591800" cy="843821"/>
          </a:xfrm>
          <a:prstGeom prst="rect">
            <a:avLst/>
          </a:prstGeom>
        </p:spPr>
        <p:txBody>
          <a:bodyPr vert="horz" wrap="square" lIns="0" tIns="12700" rIns="0" bIns="0" rtlCol="0">
            <a:spAutoFit/>
          </a:bodyPr>
          <a:lstStyle/>
          <a:p>
            <a:r>
              <a:rPr lang="en-IN" sz="5400" b="1" dirty="0">
                <a:latin typeface="+mn-lt"/>
              </a:rPr>
              <a:t>Certifications Provided</a:t>
            </a:r>
            <a:endParaRPr lang="en-IN" sz="5400" dirty="0">
              <a:latin typeface="+mn-lt"/>
            </a:endParaRPr>
          </a:p>
        </p:txBody>
      </p:sp>
      <p:sp>
        <p:nvSpPr>
          <p:cNvPr id="11" name="object 11">
            <a:extLst>
              <a:ext uri="{FF2B5EF4-FFF2-40B4-BE49-F238E27FC236}">
                <a16:creationId xmlns:a16="http://schemas.microsoft.com/office/drawing/2014/main" id="{78EA310C-CA4A-3CE4-1FF5-73C834196B95}"/>
              </a:ext>
            </a:extLst>
          </p:cNvPr>
          <p:cNvSpPr/>
          <p:nvPr/>
        </p:nvSpPr>
        <p:spPr>
          <a:xfrm>
            <a:off x="345668" y="60769"/>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2" name="object 12">
            <a:extLst>
              <a:ext uri="{FF2B5EF4-FFF2-40B4-BE49-F238E27FC236}">
                <a16:creationId xmlns:a16="http://schemas.microsoft.com/office/drawing/2014/main" id="{5ED0F7B7-84CA-ACBF-1473-C4D5EB3B51E9}"/>
              </a:ext>
            </a:extLst>
          </p:cNvPr>
          <p:cNvSpPr/>
          <p:nvPr/>
        </p:nvSpPr>
        <p:spPr>
          <a:xfrm>
            <a:off x="345668" y="682117"/>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3" name="object 13">
            <a:extLst>
              <a:ext uri="{FF2B5EF4-FFF2-40B4-BE49-F238E27FC236}">
                <a16:creationId xmlns:a16="http://schemas.microsoft.com/office/drawing/2014/main" id="{1196A561-5F43-2EAF-AC1C-6CEEC9B5BC80}"/>
              </a:ext>
            </a:extLst>
          </p:cNvPr>
          <p:cNvSpPr/>
          <p:nvPr/>
        </p:nvSpPr>
        <p:spPr>
          <a:xfrm>
            <a:off x="345668" y="1304188"/>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4" name="object 14">
            <a:extLst>
              <a:ext uri="{FF2B5EF4-FFF2-40B4-BE49-F238E27FC236}">
                <a16:creationId xmlns:a16="http://schemas.microsoft.com/office/drawing/2014/main" id="{9AA8C624-70F4-442E-F8D1-F155E1433D9F}"/>
              </a:ext>
            </a:extLst>
          </p:cNvPr>
          <p:cNvSpPr/>
          <p:nvPr/>
        </p:nvSpPr>
        <p:spPr>
          <a:xfrm>
            <a:off x="345668" y="1925536"/>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5" name="object 15">
            <a:extLst>
              <a:ext uri="{FF2B5EF4-FFF2-40B4-BE49-F238E27FC236}">
                <a16:creationId xmlns:a16="http://schemas.microsoft.com/office/drawing/2014/main" id="{47ECBC61-6330-BE7D-476D-B8D9720727D9}"/>
              </a:ext>
            </a:extLst>
          </p:cNvPr>
          <p:cNvSpPr/>
          <p:nvPr/>
        </p:nvSpPr>
        <p:spPr>
          <a:xfrm>
            <a:off x="345668" y="2546883"/>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27" name="object 5">
            <a:extLst>
              <a:ext uri="{FF2B5EF4-FFF2-40B4-BE49-F238E27FC236}">
                <a16:creationId xmlns:a16="http://schemas.microsoft.com/office/drawing/2014/main" id="{AAE11F88-921C-E280-AA87-4BC0AA340AAC}"/>
              </a:ext>
            </a:extLst>
          </p:cNvPr>
          <p:cNvSpPr/>
          <p:nvPr/>
        </p:nvSpPr>
        <p:spPr>
          <a:xfrm>
            <a:off x="15932150" y="8748144"/>
            <a:ext cx="1510030" cy="386080"/>
          </a:xfrm>
          <a:custGeom>
            <a:avLst/>
            <a:gdLst/>
            <a:ahLst/>
            <a:cxnLst/>
            <a:rect l="l" t="t" r="r" b="b"/>
            <a:pathLst>
              <a:path w="1510029" h="386079">
                <a:moveTo>
                  <a:pt x="1416143" y="0"/>
                </a:moveTo>
                <a:lnTo>
                  <a:pt x="1509741" y="93575"/>
                </a:lnTo>
                <a:lnTo>
                  <a:pt x="1410389" y="192904"/>
                </a:lnTo>
                <a:lnTo>
                  <a:pt x="1509741" y="292232"/>
                </a:lnTo>
                <a:lnTo>
                  <a:pt x="1416143" y="385804"/>
                </a:lnTo>
                <a:lnTo>
                  <a:pt x="1316792" y="286477"/>
                </a:lnTo>
                <a:lnTo>
                  <a:pt x="1217441" y="385804"/>
                </a:lnTo>
                <a:lnTo>
                  <a:pt x="1123856" y="292232"/>
                </a:lnTo>
                <a:lnTo>
                  <a:pt x="1223207" y="192904"/>
                </a:lnTo>
                <a:lnTo>
                  <a:pt x="1123856" y="93575"/>
                </a:lnTo>
                <a:lnTo>
                  <a:pt x="1217441" y="0"/>
                </a:lnTo>
                <a:lnTo>
                  <a:pt x="1316792" y="99330"/>
                </a:lnTo>
                <a:lnTo>
                  <a:pt x="1416143" y="0"/>
                </a:lnTo>
                <a:close/>
              </a:path>
              <a:path w="1510029" h="386079">
                <a:moveTo>
                  <a:pt x="854583" y="0"/>
                </a:moveTo>
                <a:lnTo>
                  <a:pt x="948181" y="93575"/>
                </a:lnTo>
                <a:lnTo>
                  <a:pt x="848830" y="192904"/>
                </a:lnTo>
                <a:lnTo>
                  <a:pt x="948181" y="292232"/>
                </a:lnTo>
                <a:lnTo>
                  <a:pt x="854583" y="385804"/>
                </a:lnTo>
                <a:lnTo>
                  <a:pt x="755232" y="286477"/>
                </a:lnTo>
                <a:lnTo>
                  <a:pt x="655881" y="385804"/>
                </a:lnTo>
                <a:lnTo>
                  <a:pt x="562283" y="292232"/>
                </a:lnTo>
                <a:lnTo>
                  <a:pt x="661635" y="192904"/>
                </a:lnTo>
                <a:lnTo>
                  <a:pt x="562283" y="93575"/>
                </a:lnTo>
                <a:lnTo>
                  <a:pt x="655881" y="0"/>
                </a:lnTo>
                <a:lnTo>
                  <a:pt x="755232" y="99330"/>
                </a:lnTo>
                <a:lnTo>
                  <a:pt x="854583" y="0"/>
                </a:lnTo>
                <a:close/>
              </a:path>
              <a:path w="1510029" h="386079">
                <a:moveTo>
                  <a:pt x="292300" y="0"/>
                </a:moveTo>
                <a:lnTo>
                  <a:pt x="385897" y="93575"/>
                </a:lnTo>
                <a:lnTo>
                  <a:pt x="286546" y="192904"/>
                </a:lnTo>
                <a:lnTo>
                  <a:pt x="385897" y="292232"/>
                </a:lnTo>
                <a:lnTo>
                  <a:pt x="292300" y="385804"/>
                </a:lnTo>
                <a:lnTo>
                  <a:pt x="192948" y="286477"/>
                </a:lnTo>
                <a:lnTo>
                  <a:pt x="93597" y="385804"/>
                </a:lnTo>
                <a:lnTo>
                  <a:pt x="0" y="292232"/>
                </a:lnTo>
                <a:lnTo>
                  <a:pt x="99351" y="192904"/>
                </a:lnTo>
                <a:lnTo>
                  <a:pt x="0" y="93575"/>
                </a:lnTo>
                <a:lnTo>
                  <a:pt x="93597" y="0"/>
                </a:lnTo>
                <a:lnTo>
                  <a:pt x="192948" y="99330"/>
                </a:lnTo>
                <a:lnTo>
                  <a:pt x="292300" y="0"/>
                </a:lnTo>
                <a:close/>
              </a:path>
            </a:pathLst>
          </a:custGeom>
          <a:ln w="18716">
            <a:solidFill>
              <a:srgbClr val="222020"/>
            </a:solidFill>
          </a:ln>
        </p:spPr>
        <p:txBody>
          <a:bodyPr wrap="square" lIns="0" tIns="0" rIns="0" bIns="0" rtlCol="0"/>
          <a:lstStyle/>
          <a:p>
            <a:endParaRPr/>
          </a:p>
        </p:txBody>
      </p:sp>
      <p:pic>
        <p:nvPicPr>
          <p:cNvPr id="8" name="Picture 7">
            <a:extLst>
              <a:ext uri="{FF2B5EF4-FFF2-40B4-BE49-F238E27FC236}">
                <a16:creationId xmlns:a16="http://schemas.microsoft.com/office/drawing/2014/main" id="{416117C0-EB8F-A939-2A4D-2FFA76B01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550" y="2558246"/>
            <a:ext cx="6348346" cy="5183208"/>
          </a:xfrm>
          <a:prstGeom prst="rect">
            <a:avLst/>
          </a:prstGeom>
        </p:spPr>
      </p:pic>
      <p:pic>
        <p:nvPicPr>
          <p:cNvPr id="10" name="Picture 9">
            <a:extLst>
              <a:ext uri="{FF2B5EF4-FFF2-40B4-BE49-F238E27FC236}">
                <a16:creationId xmlns:a16="http://schemas.microsoft.com/office/drawing/2014/main" id="{E872ABD1-0AFF-B841-FA88-D7708B71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4625" y="2558246"/>
            <a:ext cx="8766748" cy="5183207"/>
          </a:xfrm>
          <a:prstGeom prst="rect">
            <a:avLst/>
          </a:prstGeom>
        </p:spPr>
      </p:pic>
    </p:spTree>
    <p:extLst>
      <p:ext uri="{BB962C8B-B14F-4D97-AF65-F5344CB8AC3E}">
        <p14:creationId xmlns:p14="http://schemas.microsoft.com/office/powerpoint/2010/main" val="1146501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16155-CAA2-E1AC-45CE-00622B505FAC}"/>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71D1A683-76B8-E0E0-71B9-CD9501A42474}"/>
              </a:ext>
            </a:extLst>
          </p:cNvPr>
          <p:cNvSpPr/>
          <p:nvPr/>
        </p:nvSpPr>
        <p:spPr>
          <a:xfrm>
            <a:off x="0" y="9749818"/>
            <a:ext cx="18288000" cy="538480"/>
          </a:xfrm>
          <a:custGeom>
            <a:avLst/>
            <a:gdLst/>
            <a:ahLst/>
            <a:cxnLst/>
            <a:rect l="l" t="t" r="r" b="b"/>
            <a:pathLst>
              <a:path w="18288000" h="538479">
                <a:moveTo>
                  <a:pt x="0" y="537944"/>
                </a:moveTo>
                <a:lnTo>
                  <a:pt x="0" y="0"/>
                </a:lnTo>
                <a:lnTo>
                  <a:pt x="18287999" y="0"/>
                </a:lnTo>
                <a:lnTo>
                  <a:pt x="18287999" y="537944"/>
                </a:lnTo>
                <a:lnTo>
                  <a:pt x="0" y="537944"/>
                </a:lnTo>
                <a:close/>
              </a:path>
            </a:pathLst>
          </a:custGeom>
          <a:solidFill>
            <a:srgbClr val="222020"/>
          </a:solidFill>
        </p:spPr>
        <p:txBody>
          <a:bodyPr wrap="square" lIns="0" tIns="0" rIns="0" bIns="0" rtlCol="0"/>
          <a:lstStyle/>
          <a:p>
            <a:endParaRPr/>
          </a:p>
        </p:txBody>
      </p:sp>
      <p:sp>
        <p:nvSpPr>
          <p:cNvPr id="5" name="object 5">
            <a:extLst>
              <a:ext uri="{FF2B5EF4-FFF2-40B4-BE49-F238E27FC236}">
                <a16:creationId xmlns:a16="http://schemas.microsoft.com/office/drawing/2014/main" id="{6D81CB91-1FE8-4BA1-5B85-7BFC093133FA}"/>
              </a:ext>
            </a:extLst>
          </p:cNvPr>
          <p:cNvSpPr/>
          <p:nvPr/>
        </p:nvSpPr>
        <p:spPr>
          <a:xfrm>
            <a:off x="13798550" y="1615337"/>
            <a:ext cx="1510030" cy="386080"/>
          </a:xfrm>
          <a:custGeom>
            <a:avLst/>
            <a:gdLst/>
            <a:ahLst/>
            <a:cxnLst/>
            <a:rect l="l" t="t" r="r" b="b"/>
            <a:pathLst>
              <a:path w="1510029" h="386079">
                <a:moveTo>
                  <a:pt x="1416143" y="0"/>
                </a:moveTo>
                <a:lnTo>
                  <a:pt x="1509741" y="93575"/>
                </a:lnTo>
                <a:lnTo>
                  <a:pt x="1410389" y="192904"/>
                </a:lnTo>
                <a:lnTo>
                  <a:pt x="1509741" y="292232"/>
                </a:lnTo>
                <a:lnTo>
                  <a:pt x="1416143" y="385804"/>
                </a:lnTo>
                <a:lnTo>
                  <a:pt x="1316792" y="286477"/>
                </a:lnTo>
                <a:lnTo>
                  <a:pt x="1217441" y="385804"/>
                </a:lnTo>
                <a:lnTo>
                  <a:pt x="1123856" y="292232"/>
                </a:lnTo>
                <a:lnTo>
                  <a:pt x="1223207" y="192904"/>
                </a:lnTo>
                <a:lnTo>
                  <a:pt x="1123856" y="93575"/>
                </a:lnTo>
                <a:lnTo>
                  <a:pt x="1217441" y="0"/>
                </a:lnTo>
                <a:lnTo>
                  <a:pt x="1316792" y="99330"/>
                </a:lnTo>
                <a:lnTo>
                  <a:pt x="1416143" y="0"/>
                </a:lnTo>
                <a:close/>
              </a:path>
              <a:path w="1510029" h="386079">
                <a:moveTo>
                  <a:pt x="854583" y="0"/>
                </a:moveTo>
                <a:lnTo>
                  <a:pt x="948181" y="93575"/>
                </a:lnTo>
                <a:lnTo>
                  <a:pt x="848830" y="192904"/>
                </a:lnTo>
                <a:lnTo>
                  <a:pt x="948181" y="292232"/>
                </a:lnTo>
                <a:lnTo>
                  <a:pt x="854583" y="385804"/>
                </a:lnTo>
                <a:lnTo>
                  <a:pt x="755232" y="286477"/>
                </a:lnTo>
                <a:lnTo>
                  <a:pt x="655881" y="385804"/>
                </a:lnTo>
                <a:lnTo>
                  <a:pt x="562283" y="292232"/>
                </a:lnTo>
                <a:lnTo>
                  <a:pt x="661635" y="192904"/>
                </a:lnTo>
                <a:lnTo>
                  <a:pt x="562283" y="93575"/>
                </a:lnTo>
                <a:lnTo>
                  <a:pt x="655881" y="0"/>
                </a:lnTo>
                <a:lnTo>
                  <a:pt x="755232" y="99330"/>
                </a:lnTo>
                <a:lnTo>
                  <a:pt x="854583" y="0"/>
                </a:lnTo>
                <a:close/>
              </a:path>
              <a:path w="1510029" h="386079">
                <a:moveTo>
                  <a:pt x="292300" y="0"/>
                </a:moveTo>
                <a:lnTo>
                  <a:pt x="385897" y="93575"/>
                </a:lnTo>
                <a:lnTo>
                  <a:pt x="286546" y="192904"/>
                </a:lnTo>
                <a:lnTo>
                  <a:pt x="385897" y="292232"/>
                </a:lnTo>
                <a:lnTo>
                  <a:pt x="292300" y="385804"/>
                </a:lnTo>
                <a:lnTo>
                  <a:pt x="192948" y="286477"/>
                </a:lnTo>
                <a:lnTo>
                  <a:pt x="93597" y="385804"/>
                </a:lnTo>
                <a:lnTo>
                  <a:pt x="0" y="292232"/>
                </a:lnTo>
                <a:lnTo>
                  <a:pt x="99351" y="192904"/>
                </a:lnTo>
                <a:lnTo>
                  <a:pt x="0" y="93575"/>
                </a:lnTo>
                <a:lnTo>
                  <a:pt x="93597" y="0"/>
                </a:lnTo>
                <a:lnTo>
                  <a:pt x="192948" y="99330"/>
                </a:lnTo>
                <a:lnTo>
                  <a:pt x="292300" y="0"/>
                </a:lnTo>
                <a:close/>
              </a:path>
            </a:pathLst>
          </a:custGeom>
          <a:ln w="18716">
            <a:solidFill>
              <a:srgbClr val="222020"/>
            </a:solidFill>
          </a:ln>
        </p:spPr>
        <p:txBody>
          <a:bodyPr wrap="square" lIns="0" tIns="0" rIns="0" bIns="0" rtlCol="0"/>
          <a:lstStyle/>
          <a:p>
            <a:endParaRPr/>
          </a:p>
        </p:txBody>
      </p:sp>
      <p:sp>
        <p:nvSpPr>
          <p:cNvPr id="6" name="object 6">
            <a:extLst>
              <a:ext uri="{FF2B5EF4-FFF2-40B4-BE49-F238E27FC236}">
                <a16:creationId xmlns:a16="http://schemas.microsoft.com/office/drawing/2014/main" id="{D11E926E-E19C-32C7-836F-38D891390B3E}"/>
              </a:ext>
            </a:extLst>
          </p:cNvPr>
          <p:cNvSpPr txBox="1">
            <a:spLocks noGrp="1"/>
          </p:cNvSpPr>
          <p:nvPr>
            <p:ph type="title"/>
          </p:nvPr>
        </p:nvSpPr>
        <p:spPr>
          <a:xfrm>
            <a:off x="2108552" y="656844"/>
            <a:ext cx="6477000" cy="843821"/>
          </a:xfrm>
          <a:prstGeom prst="rect">
            <a:avLst/>
          </a:prstGeom>
        </p:spPr>
        <p:txBody>
          <a:bodyPr vert="horz" wrap="square" lIns="0" tIns="12700" rIns="0" bIns="0" rtlCol="0">
            <a:spAutoFit/>
          </a:bodyPr>
          <a:lstStyle/>
          <a:p>
            <a:r>
              <a:rPr lang="en-IN" sz="5400" b="1" dirty="0">
                <a:latin typeface="+mn-lt"/>
              </a:rPr>
              <a:t>Fees Analysis</a:t>
            </a:r>
            <a:endParaRPr lang="en-IN" sz="5400" dirty="0">
              <a:latin typeface="+mn-lt"/>
            </a:endParaRPr>
          </a:p>
        </p:txBody>
      </p:sp>
      <p:sp>
        <p:nvSpPr>
          <p:cNvPr id="11" name="object 11">
            <a:extLst>
              <a:ext uri="{FF2B5EF4-FFF2-40B4-BE49-F238E27FC236}">
                <a16:creationId xmlns:a16="http://schemas.microsoft.com/office/drawing/2014/main" id="{31FF03C5-6BF3-0F1D-BF06-F446312A12FF}"/>
              </a:ext>
            </a:extLst>
          </p:cNvPr>
          <p:cNvSpPr/>
          <p:nvPr/>
        </p:nvSpPr>
        <p:spPr>
          <a:xfrm>
            <a:off x="345668" y="60769"/>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2" name="object 12">
            <a:extLst>
              <a:ext uri="{FF2B5EF4-FFF2-40B4-BE49-F238E27FC236}">
                <a16:creationId xmlns:a16="http://schemas.microsoft.com/office/drawing/2014/main" id="{C7653E65-E5E6-C959-B7A4-9563D848D9F1}"/>
              </a:ext>
            </a:extLst>
          </p:cNvPr>
          <p:cNvSpPr/>
          <p:nvPr/>
        </p:nvSpPr>
        <p:spPr>
          <a:xfrm>
            <a:off x="345668" y="682117"/>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3" name="object 13">
            <a:extLst>
              <a:ext uri="{FF2B5EF4-FFF2-40B4-BE49-F238E27FC236}">
                <a16:creationId xmlns:a16="http://schemas.microsoft.com/office/drawing/2014/main" id="{BB27F16A-E4F6-E52C-1B5B-9A55F3FC1BD7}"/>
              </a:ext>
            </a:extLst>
          </p:cNvPr>
          <p:cNvSpPr/>
          <p:nvPr/>
        </p:nvSpPr>
        <p:spPr>
          <a:xfrm>
            <a:off x="345668" y="1304188"/>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4" name="object 14">
            <a:extLst>
              <a:ext uri="{FF2B5EF4-FFF2-40B4-BE49-F238E27FC236}">
                <a16:creationId xmlns:a16="http://schemas.microsoft.com/office/drawing/2014/main" id="{748B39B4-9B00-81C4-CF00-E433A2E9EE2F}"/>
              </a:ext>
            </a:extLst>
          </p:cNvPr>
          <p:cNvSpPr/>
          <p:nvPr/>
        </p:nvSpPr>
        <p:spPr>
          <a:xfrm>
            <a:off x="345668" y="1925536"/>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5" name="object 15">
            <a:extLst>
              <a:ext uri="{FF2B5EF4-FFF2-40B4-BE49-F238E27FC236}">
                <a16:creationId xmlns:a16="http://schemas.microsoft.com/office/drawing/2014/main" id="{DFC7DA12-9D3C-03B1-1380-EDB835DABAF7}"/>
              </a:ext>
            </a:extLst>
          </p:cNvPr>
          <p:cNvSpPr/>
          <p:nvPr/>
        </p:nvSpPr>
        <p:spPr>
          <a:xfrm>
            <a:off x="345668" y="2546883"/>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27" name="object 5">
            <a:extLst>
              <a:ext uri="{FF2B5EF4-FFF2-40B4-BE49-F238E27FC236}">
                <a16:creationId xmlns:a16="http://schemas.microsoft.com/office/drawing/2014/main" id="{E2E9683D-8B7F-E755-9F06-F27CFB3172E1}"/>
              </a:ext>
            </a:extLst>
          </p:cNvPr>
          <p:cNvSpPr/>
          <p:nvPr/>
        </p:nvSpPr>
        <p:spPr>
          <a:xfrm>
            <a:off x="13798550" y="7520158"/>
            <a:ext cx="1510030" cy="386080"/>
          </a:xfrm>
          <a:custGeom>
            <a:avLst/>
            <a:gdLst/>
            <a:ahLst/>
            <a:cxnLst/>
            <a:rect l="l" t="t" r="r" b="b"/>
            <a:pathLst>
              <a:path w="1510029" h="386079">
                <a:moveTo>
                  <a:pt x="1416143" y="0"/>
                </a:moveTo>
                <a:lnTo>
                  <a:pt x="1509741" y="93575"/>
                </a:lnTo>
                <a:lnTo>
                  <a:pt x="1410389" y="192904"/>
                </a:lnTo>
                <a:lnTo>
                  <a:pt x="1509741" y="292232"/>
                </a:lnTo>
                <a:lnTo>
                  <a:pt x="1416143" y="385804"/>
                </a:lnTo>
                <a:lnTo>
                  <a:pt x="1316792" y="286477"/>
                </a:lnTo>
                <a:lnTo>
                  <a:pt x="1217441" y="385804"/>
                </a:lnTo>
                <a:lnTo>
                  <a:pt x="1123856" y="292232"/>
                </a:lnTo>
                <a:lnTo>
                  <a:pt x="1223207" y="192904"/>
                </a:lnTo>
                <a:lnTo>
                  <a:pt x="1123856" y="93575"/>
                </a:lnTo>
                <a:lnTo>
                  <a:pt x="1217441" y="0"/>
                </a:lnTo>
                <a:lnTo>
                  <a:pt x="1316792" y="99330"/>
                </a:lnTo>
                <a:lnTo>
                  <a:pt x="1416143" y="0"/>
                </a:lnTo>
                <a:close/>
              </a:path>
              <a:path w="1510029" h="386079">
                <a:moveTo>
                  <a:pt x="854583" y="0"/>
                </a:moveTo>
                <a:lnTo>
                  <a:pt x="948181" y="93575"/>
                </a:lnTo>
                <a:lnTo>
                  <a:pt x="848830" y="192904"/>
                </a:lnTo>
                <a:lnTo>
                  <a:pt x="948181" y="292232"/>
                </a:lnTo>
                <a:lnTo>
                  <a:pt x="854583" y="385804"/>
                </a:lnTo>
                <a:lnTo>
                  <a:pt x="755232" y="286477"/>
                </a:lnTo>
                <a:lnTo>
                  <a:pt x="655881" y="385804"/>
                </a:lnTo>
                <a:lnTo>
                  <a:pt x="562283" y="292232"/>
                </a:lnTo>
                <a:lnTo>
                  <a:pt x="661635" y="192904"/>
                </a:lnTo>
                <a:lnTo>
                  <a:pt x="562283" y="93575"/>
                </a:lnTo>
                <a:lnTo>
                  <a:pt x="655881" y="0"/>
                </a:lnTo>
                <a:lnTo>
                  <a:pt x="755232" y="99330"/>
                </a:lnTo>
                <a:lnTo>
                  <a:pt x="854583" y="0"/>
                </a:lnTo>
                <a:close/>
              </a:path>
              <a:path w="1510029" h="386079">
                <a:moveTo>
                  <a:pt x="292300" y="0"/>
                </a:moveTo>
                <a:lnTo>
                  <a:pt x="385897" y="93575"/>
                </a:lnTo>
                <a:lnTo>
                  <a:pt x="286546" y="192904"/>
                </a:lnTo>
                <a:lnTo>
                  <a:pt x="385897" y="292232"/>
                </a:lnTo>
                <a:lnTo>
                  <a:pt x="292300" y="385804"/>
                </a:lnTo>
                <a:lnTo>
                  <a:pt x="192948" y="286477"/>
                </a:lnTo>
                <a:lnTo>
                  <a:pt x="93597" y="385804"/>
                </a:lnTo>
                <a:lnTo>
                  <a:pt x="0" y="292232"/>
                </a:lnTo>
                <a:lnTo>
                  <a:pt x="99351" y="192904"/>
                </a:lnTo>
                <a:lnTo>
                  <a:pt x="0" y="93575"/>
                </a:lnTo>
                <a:lnTo>
                  <a:pt x="93597" y="0"/>
                </a:lnTo>
                <a:lnTo>
                  <a:pt x="192948" y="99330"/>
                </a:lnTo>
                <a:lnTo>
                  <a:pt x="292300" y="0"/>
                </a:lnTo>
                <a:close/>
              </a:path>
            </a:pathLst>
          </a:custGeom>
          <a:ln w="18716">
            <a:solidFill>
              <a:srgbClr val="222020"/>
            </a:solidFill>
          </a:ln>
        </p:spPr>
        <p:txBody>
          <a:bodyPr wrap="square" lIns="0" tIns="0" rIns="0" bIns="0" rtlCol="0"/>
          <a:lstStyle/>
          <a:p>
            <a:endParaRPr/>
          </a:p>
        </p:txBody>
      </p:sp>
      <p:pic>
        <p:nvPicPr>
          <p:cNvPr id="9" name="Picture 8">
            <a:extLst>
              <a:ext uri="{FF2B5EF4-FFF2-40B4-BE49-F238E27FC236}">
                <a16:creationId xmlns:a16="http://schemas.microsoft.com/office/drawing/2014/main" id="{E3EBA621-27A9-B99B-7F5D-B8AB3ADDA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350" y="2206523"/>
            <a:ext cx="9263102" cy="5457927"/>
          </a:xfrm>
          <a:prstGeom prst="rect">
            <a:avLst/>
          </a:prstGeom>
        </p:spPr>
      </p:pic>
      <p:sp>
        <p:nvSpPr>
          <p:cNvPr id="10" name="TextBox 9">
            <a:extLst>
              <a:ext uri="{FF2B5EF4-FFF2-40B4-BE49-F238E27FC236}">
                <a16:creationId xmlns:a16="http://schemas.microsoft.com/office/drawing/2014/main" id="{1DB3DF2D-97D1-4D21-44D3-CE82D99FBF9A}"/>
              </a:ext>
            </a:extLst>
          </p:cNvPr>
          <p:cNvSpPr txBox="1"/>
          <p:nvPr/>
        </p:nvSpPr>
        <p:spPr>
          <a:xfrm rot="10800000" flipV="1">
            <a:off x="11543665" y="2332049"/>
            <a:ext cx="6019800" cy="5170646"/>
          </a:xfrm>
          <a:prstGeom prst="rect">
            <a:avLst/>
          </a:prstGeom>
          <a:noFill/>
        </p:spPr>
        <p:txBody>
          <a:bodyPr wrap="square" rtlCol="0">
            <a:spAutoFit/>
          </a:bodyPr>
          <a:lstStyle/>
          <a:p>
            <a:r>
              <a:rPr lang="en-US" sz="2200" dirty="0"/>
              <a:t>This chart compares the average fees of various institutes, showcasing significant variations. Zephyr Techno charges the highest fee of 170K, followed by Sree Sankaracharya at 118K, indicating premium pricing compared to others. In contrast, Micro degree and Codelab System software offer the lowest fees at 8K and 5K, respectively, making them highly affordable. The mid-range institutes, such as G-Tech Computer Edu and CleanCode-Curiosity, charge between 50K and 53K, offering a balance between affordability and value. Overall, the chart highlights a steep fee disparity, suggesting a wide spectrum of options for prospective learners based on budget and preferences.</a:t>
            </a:r>
            <a:endParaRPr lang="en-IN" sz="2200" dirty="0"/>
          </a:p>
        </p:txBody>
      </p:sp>
    </p:spTree>
    <p:extLst>
      <p:ext uri="{BB962C8B-B14F-4D97-AF65-F5344CB8AC3E}">
        <p14:creationId xmlns:p14="http://schemas.microsoft.com/office/powerpoint/2010/main" val="3778189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D208D-80B6-55D3-BEBA-E61A2CEED6A4}"/>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F0A5B2B3-9B54-F4F8-759F-3D19073C63E7}"/>
              </a:ext>
            </a:extLst>
          </p:cNvPr>
          <p:cNvSpPr/>
          <p:nvPr/>
        </p:nvSpPr>
        <p:spPr>
          <a:xfrm>
            <a:off x="0" y="9749818"/>
            <a:ext cx="18288000" cy="538480"/>
          </a:xfrm>
          <a:custGeom>
            <a:avLst/>
            <a:gdLst/>
            <a:ahLst/>
            <a:cxnLst/>
            <a:rect l="l" t="t" r="r" b="b"/>
            <a:pathLst>
              <a:path w="18288000" h="538479">
                <a:moveTo>
                  <a:pt x="0" y="537944"/>
                </a:moveTo>
                <a:lnTo>
                  <a:pt x="0" y="0"/>
                </a:lnTo>
                <a:lnTo>
                  <a:pt x="18287999" y="0"/>
                </a:lnTo>
                <a:lnTo>
                  <a:pt x="18287999" y="537944"/>
                </a:lnTo>
                <a:lnTo>
                  <a:pt x="0" y="537944"/>
                </a:lnTo>
                <a:close/>
              </a:path>
            </a:pathLst>
          </a:custGeom>
          <a:solidFill>
            <a:srgbClr val="222020"/>
          </a:solidFill>
        </p:spPr>
        <p:txBody>
          <a:bodyPr wrap="square" lIns="0" tIns="0" rIns="0" bIns="0" rtlCol="0"/>
          <a:lstStyle/>
          <a:p>
            <a:endParaRPr/>
          </a:p>
        </p:txBody>
      </p:sp>
      <p:sp>
        <p:nvSpPr>
          <p:cNvPr id="5" name="object 5">
            <a:extLst>
              <a:ext uri="{FF2B5EF4-FFF2-40B4-BE49-F238E27FC236}">
                <a16:creationId xmlns:a16="http://schemas.microsoft.com/office/drawing/2014/main" id="{91AEED2D-65C9-4BD0-368B-B1A5A15CD17F}"/>
              </a:ext>
            </a:extLst>
          </p:cNvPr>
          <p:cNvSpPr/>
          <p:nvPr/>
        </p:nvSpPr>
        <p:spPr>
          <a:xfrm>
            <a:off x="13805535" y="1673123"/>
            <a:ext cx="1510030" cy="386080"/>
          </a:xfrm>
          <a:custGeom>
            <a:avLst/>
            <a:gdLst/>
            <a:ahLst/>
            <a:cxnLst/>
            <a:rect l="l" t="t" r="r" b="b"/>
            <a:pathLst>
              <a:path w="1510029" h="386079">
                <a:moveTo>
                  <a:pt x="1416143" y="0"/>
                </a:moveTo>
                <a:lnTo>
                  <a:pt x="1509741" y="93575"/>
                </a:lnTo>
                <a:lnTo>
                  <a:pt x="1410389" y="192904"/>
                </a:lnTo>
                <a:lnTo>
                  <a:pt x="1509741" y="292232"/>
                </a:lnTo>
                <a:lnTo>
                  <a:pt x="1416143" y="385804"/>
                </a:lnTo>
                <a:lnTo>
                  <a:pt x="1316792" y="286477"/>
                </a:lnTo>
                <a:lnTo>
                  <a:pt x="1217441" y="385804"/>
                </a:lnTo>
                <a:lnTo>
                  <a:pt x="1123856" y="292232"/>
                </a:lnTo>
                <a:lnTo>
                  <a:pt x="1223207" y="192904"/>
                </a:lnTo>
                <a:lnTo>
                  <a:pt x="1123856" y="93575"/>
                </a:lnTo>
                <a:lnTo>
                  <a:pt x="1217441" y="0"/>
                </a:lnTo>
                <a:lnTo>
                  <a:pt x="1316792" y="99330"/>
                </a:lnTo>
                <a:lnTo>
                  <a:pt x="1416143" y="0"/>
                </a:lnTo>
                <a:close/>
              </a:path>
              <a:path w="1510029" h="386079">
                <a:moveTo>
                  <a:pt x="854583" y="0"/>
                </a:moveTo>
                <a:lnTo>
                  <a:pt x="948181" y="93575"/>
                </a:lnTo>
                <a:lnTo>
                  <a:pt x="848830" y="192904"/>
                </a:lnTo>
                <a:lnTo>
                  <a:pt x="948181" y="292232"/>
                </a:lnTo>
                <a:lnTo>
                  <a:pt x="854583" y="385804"/>
                </a:lnTo>
                <a:lnTo>
                  <a:pt x="755232" y="286477"/>
                </a:lnTo>
                <a:lnTo>
                  <a:pt x="655881" y="385804"/>
                </a:lnTo>
                <a:lnTo>
                  <a:pt x="562283" y="292232"/>
                </a:lnTo>
                <a:lnTo>
                  <a:pt x="661635" y="192904"/>
                </a:lnTo>
                <a:lnTo>
                  <a:pt x="562283" y="93575"/>
                </a:lnTo>
                <a:lnTo>
                  <a:pt x="655881" y="0"/>
                </a:lnTo>
                <a:lnTo>
                  <a:pt x="755232" y="99330"/>
                </a:lnTo>
                <a:lnTo>
                  <a:pt x="854583" y="0"/>
                </a:lnTo>
                <a:close/>
              </a:path>
              <a:path w="1510029" h="386079">
                <a:moveTo>
                  <a:pt x="292300" y="0"/>
                </a:moveTo>
                <a:lnTo>
                  <a:pt x="385897" y="93575"/>
                </a:lnTo>
                <a:lnTo>
                  <a:pt x="286546" y="192904"/>
                </a:lnTo>
                <a:lnTo>
                  <a:pt x="385897" y="292232"/>
                </a:lnTo>
                <a:lnTo>
                  <a:pt x="292300" y="385804"/>
                </a:lnTo>
                <a:lnTo>
                  <a:pt x="192948" y="286477"/>
                </a:lnTo>
                <a:lnTo>
                  <a:pt x="93597" y="385804"/>
                </a:lnTo>
                <a:lnTo>
                  <a:pt x="0" y="292232"/>
                </a:lnTo>
                <a:lnTo>
                  <a:pt x="99351" y="192904"/>
                </a:lnTo>
                <a:lnTo>
                  <a:pt x="0" y="93575"/>
                </a:lnTo>
                <a:lnTo>
                  <a:pt x="93597" y="0"/>
                </a:lnTo>
                <a:lnTo>
                  <a:pt x="192948" y="99330"/>
                </a:lnTo>
                <a:lnTo>
                  <a:pt x="292300" y="0"/>
                </a:lnTo>
                <a:close/>
              </a:path>
            </a:pathLst>
          </a:custGeom>
          <a:ln w="18716">
            <a:solidFill>
              <a:srgbClr val="222020"/>
            </a:solidFill>
          </a:ln>
        </p:spPr>
        <p:txBody>
          <a:bodyPr wrap="square" lIns="0" tIns="0" rIns="0" bIns="0" rtlCol="0"/>
          <a:lstStyle/>
          <a:p>
            <a:endParaRPr/>
          </a:p>
        </p:txBody>
      </p:sp>
      <p:sp>
        <p:nvSpPr>
          <p:cNvPr id="6" name="object 6">
            <a:extLst>
              <a:ext uri="{FF2B5EF4-FFF2-40B4-BE49-F238E27FC236}">
                <a16:creationId xmlns:a16="http://schemas.microsoft.com/office/drawing/2014/main" id="{C56ED252-7DC9-4C15-B94C-652BAE0DF142}"/>
              </a:ext>
            </a:extLst>
          </p:cNvPr>
          <p:cNvSpPr txBox="1">
            <a:spLocks noGrp="1"/>
          </p:cNvSpPr>
          <p:nvPr>
            <p:ph type="title"/>
          </p:nvPr>
        </p:nvSpPr>
        <p:spPr>
          <a:xfrm>
            <a:off x="1987550" y="622744"/>
            <a:ext cx="6629400" cy="843821"/>
          </a:xfrm>
          <a:prstGeom prst="rect">
            <a:avLst/>
          </a:prstGeom>
        </p:spPr>
        <p:txBody>
          <a:bodyPr vert="horz" wrap="square" lIns="0" tIns="12700" rIns="0" bIns="0" rtlCol="0">
            <a:spAutoFit/>
          </a:bodyPr>
          <a:lstStyle/>
          <a:p>
            <a:r>
              <a:rPr lang="en-IN" sz="5400" b="1" dirty="0">
                <a:latin typeface="+mn-lt"/>
              </a:rPr>
              <a:t>Google Review</a:t>
            </a:r>
            <a:endParaRPr lang="en-IN" sz="5400" dirty="0">
              <a:latin typeface="+mn-lt"/>
            </a:endParaRPr>
          </a:p>
        </p:txBody>
      </p:sp>
      <p:sp>
        <p:nvSpPr>
          <p:cNvPr id="11" name="object 11">
            <a:extLst>
              <a:ext uri="{FF2B5EF4-FFF2-40B4-BE49-F238E27FC236}">
                <a16:creationId xmlns:a16="http://schemas.microsoft.com/office/drawing/2014/main" id="{6C1A35D6-5CD9-3331-3C07-16FBB53CF5D4}"/>
              </a:ext>
            </a:extLst>
          </p:cNvPr>
          <p:cNvSpPr/>
          <p:nvPr/>
        </p:nvSpPr>
        <p:spPr>
          <a:xfrm>
            <a:off x="345668" y="60769"/>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2" name="object 12">
            <a:extLst>
              <a:ext uri="{FF2B5EF4-FFF2-40B4-BE49-F238E27FC236}">
                <a16:creationId xmlns:a16="http://schemas.microsoft.com/office/drawing/2014/main" id="{89DEC4AF-72B0-3835-5175-968CDAFF6E8E}"/>
              </a:ext>
            </a:extLst>
          </p:cNvPr>
          <p:cNvSpPr/>
          <p:nvPr/>
        </p:nvSpPr>
        <p:spPr>
          <a:xfrm>
            <a:off x="345668" y="682117"/>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3" name="object 13">
            <a:extLst>
              <a:ext uri="{FF2B5EF4-FFF2-40B4-BE49-F238E27FC236}">
                <a16:creationId xmlns:a16="http://schemas.microsoft.com/office/drawing/2014/main" id="{3286E90D-BA83-B052-1CE6-FF55154CCC86}"/>
              </a:ext>
            </a:extLst>
          </p:cNvPr>
          <p:cNvSpPr/>
          <p:nvPr/>
        </p:nvSpPr>
        <p:spPr>
          <a:xfrm>
            <a:off x="345668" y="1304188"/>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4" name="object 14">
            <a:extLst>
              <a:ext uri="{FF2B5EF4-FFF2-40B4-BE49-F238E27FC236}">
                <a16:creationId xmlns:a16="http://schemas.microsoft.com/office/drawing/2014/main" id="{1962B1D2-E71D-1757-B559-DE625E76BEB4}"/>
              </a:ext>
            </a:extLst>
          </p:cNvPr>
          <p:cNvSpPr/>
          <p:nvPr/>
        </p:nvSpPr>
        <p:spPr>
          <a:xfrm>
            <a:off x="345668" y="1925536"/>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5" name="object 15">
            <a:extLst>
              <a:ext uri="{FF2B5EF4-FFF2-40B4-BE49-F238E27FC236}">
                <a16:creationId xmlns:a16="http://schemas.microsoft.com/office/drawing/2014/main" id="{5AE375FC-2F3B-57F8-D778-67FFEF04F9FC}"/>
              </a:ext>
            </a:extLst>
          </p:cNvPr>
          <p:cNvSpPr/>
          <p:nvPr/>
        </p:nvSpPr>
        <p:spPr>
          <a:xfrm>
            <a:off x="345668" y="2546883"/>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27" name="object 5">
            <a:extLst>
              <a:ext uri="{FF2B5EF4-FFF2-40B4-BE49-F238E27FC236}">
                <a16:creationId xmlns:a16="http://schemas.microsoft.com/office/drawing/2014/main" id="{52CFA343-5D4F-CBAE-7660-3816D26CB8CD}"/>
              </a:ext>
            </a:extLst>
          </p:cNvPr>
          <p:cNvSpPr/>
          <p:nvPr/>
        </p:nvSpPr>
        <p:spPr>
          <a:xfrm>
            <a:off x="13805535" y="7641960"/>
            <a:ext cx="1510030" cy="386080"/>
          </a:xfrm>
          <a:custGeom>
            <a:avLst/>
            <a:gdLst/>
            <a:ahLst/>
            <a:cxnLst/>
            <a:rect l="l" t="t" r="r" b="b"/>
            <a:pathLst>
              <a:path w="1510029" h="386079">
                <a:moveTo>
                  <a:pt x="1416143" y="0"/>
                </a:moveTo>
                <a:lnTo>
                  <a:pt x="1509741" y="93575"/>
                </a:lnTo>
                <a:lnTo>
                  <a:pt x="1410389" y="192904"/>
                </a:lnTo>
                <a:lnTo>
                  <a:pt x="1509741" y="292232"/>
                </a:lnTo>
                <a:lnTo>
                  <a:pt x="1416143" y="385804"/>
                </a:lnTo>
                <a:lnTo>
                  <a:pt x="1316792" y="286477"/>
                </a:lnTo>
                <a:lnTo>
                  <a:pt x="1217441" y="385804"/>
                </a:lnTo>
                <a:lnTo>
                  <a:pt x="1123856" y="292232"/>
                </a:lnTo>
                <a:lnTo>
                  <a:pt x="1223207" y="192904"/>
                </a:lnTo>
                <a:lnTo>
                  <a:pt x="1123856" y="93575"/>
                </a:lnTo>
                <a:lnTo>
                  <a:pt x="1217441" y="0"/>
                </a:lnTo>
                <a:lnTo>
                  <a:pt x="1316792" y="99330"/>
                </a:lnTo>
                <a:lnTo>
                  <a:pt x="1416143" y="0"/>
                </a:lnTo>
                <a:close/>
              </a:path>
              <a:path w="1510029" h="386079">
                <a:moveTo>
                  <a:pt x="854583" y="0"/>
                </a:moveTo>
                <a:lnTo>
                  <a:pt x="948181" y="93575"/>
                </a:lnTo>
                <a:lnTo>
                  <a:pt x="848830" y="192904"/>
                </a:lnTo>
                <a:lnTo>
                  <a:pt x="948181" y="292232"/>
                </a:lnTo>
                <a:lnTo>
                  <a:pt x="854583" y="385804"/>
                </a:lnTo>
                <a:lnTo>
                  <a:pt x="755232" y="286477"/>
                </a:lnTo>
                <a:lnTo>
                  <a:pt x="655881" y="385804"/>
                </a:lnTo>
                <a:lnTo>
                  <a:pt x="562283" y="292232"/>
                </a:lnTo>
                <a:lnTo>
                  <a:pt x="661635" y="192904"/>
                </a:lnTo>
                <a:lnTo>
                  <a:pt x="562283" y="93575"/>
                </a:lnTo>
                <a:lnTo>
                  <a:pt x="655881" y="0"/>
                </a:lnTo>
                <a:lnTo>
                  <a:pt x="755232" y="99330"/>
                </a:lnTo>
                <a:lnTo>
                  <a:pt x="854583" y="0"/>
                </a:lnTo>
                <a:close/>
              </a:path>
              <a:path w="1510029" h="386079">
                <a:moveTo>
                  <a:pt x="292300" y="0"/>
                </a:moveTo>
                <a:lnTo>
                  <a:pt x="385897" y="93575"/>
                </a:lnTo>
                <a:lnTo>
                  <a:pt x="286546" y="192904"/>
                </a:lnTo>
                <a:lnTo>
                  <a:pt x="385897" y="292232"/>
                </a:lnTo>
                <a:lnTo>
                  <a:pt x="292300" y="385804"/>
                </a:lnTo>
                <a:lnTo>
                  <a:pt x="192948" y="286477"/>
                </a:lnTo>
                <a:lnTo>
                  <a:pt x="93597" y="385804"/>
                </a:lnTo>
                <a:lnTo>
                  <a:pt x="0" y="292232"/>
                </a:lnTo>
                <a:lnTo>
                  <a:pt x="99351" y="192904"/>
                </a:lnTo>
                <a:lnTo>
                  <a:pt x="0" y="93575"/>
                </a:lnTo>
                <a:lnTo>
                  <a:pt x="93597" y="0"/>
                </a:lnTo>
                <a:lnTo>
                  <a:pt x="192948" y="99330"/>
                </a:lnTo>
                <a:lnTo>
                  <a:pt x="292300" y="0"/>
                </a:lnTo>
                <a:close/>
              </a:path>
            </a:pathLst>
          </a:custGeom>
          <a:ln w="18716">
            <a:solidFill>
              <a:srgbClr val="222020"/>
            </a:solidFill>
          </a:ln>
        </p:spPr>
        <p:txBody>
          <a:bodyPr wrap="square" lIns="0" tIns="0" rIns="0" bIns="0" rtlCol="0"/>
          <a:lstStyle/>
          <a:p>
            <a:endParaRPr/>
          </a:p>
        </p:txBody>
      </p:sp>
      <p:pic>
        <p:nvPicPr>
          <p:cNvPr id="7" name="Picture 6">
            <a:extLst>
              <a:ext uri="{FF2B5EF4-FFF2-40B4-BE49-F238E27FC236}">
                <a16:creationId xmlns:a16="http://schemas.microsoft.com/office/drawing/2014/main" id="{856A5078-519E-696E-67A2-EE1D8DD00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628" y="2362539"/>
            <a:ext cx="9239731" cy="5423875"/>
          </a:xfrm>
          <a:prstGeom prst="rect">
            <a:avLst/>
          </a:prstGeom>
        </p:spPr>
      </p:pic>
      <p:sp>
        <p:nvSpPr>
          <p:cNvPr id="9" name="TextBox 8">
            <a:extLst>
              <a:ext uri="{FF2B5EF4-FFF2-40B4-BE49-F238E27FC236}">
                <a16:creationId xmlns:a16="http://schemas.microsoft.com/office/drawing/2014/main" id="{91BB36CB-8B35-D8FD-0405-A5571177A480}"/>
              </a:ext>
            </a:extLst>
          </p:cNvPr>
          <p:cNvSpPr txBox="1"/>
          <p:nvPr/>
        </p:nvSpPr>
        <p:spPr>
          <a:xfrm>
            <a:off x="11436350" y="2362539"/>
            <a:ext cx="6248400" cy="5170646"/>
          </a:xfrm>
          <a:prstGeom prst="rect">
            <a:avLst/>
          </a:prstGeom>
          <a:noFill/>
        </p:spPr>
        <p:txBody>
          <a:bodyPr wrap="square">
            <a:spAutoFit/>
          </a:bodyPr>
          <a:lstStyle/>
          <a:p>
            <a:r>
              <a:rPr lang="en-US" sz="2200" dirty="0"/>
              <a:t>This chart illustrates the comparative number of reviews across various institutes, highlighting their relative popularity or customer engagement. Zephyr Technology leads significantly with 1,693 reviews, suggesting a strong market presence and high engagement. Eye q dot net Pvt Ltd and Codelab System software follow with 336 and 253 reviews, respectively, indicating moderate visibility. Micro Degree and IPCS Global are in the mid-range with 176 and 78 reviews, while institutes like CleanCode-Curiosity and G-Tech Computer have minimal reviews, reflecting lower engagement levels. This disparity underscores varied levels of market reach and customer feedback among competitors in the industry.</a:t>
            </a:r>
            <a:endParaRPr lang="en-IN" sz="2200" dirty="0"/>
          </a:p>
        </p:txBody>
      </p:sp>
    </p:spTree>
    <p:extLst>
      <p:ext uri="{BB962C8B-B14F-4D97-AF65-F5344CB8AC3E}">
        <p14:creationId xmlns:p14="http://schemas.microsoft.com/office/powerpoint/2010/main" val="3920067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33F01-8644-3BD2-D9FD-52D2951B450D}"/>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7CDD05F0-08EB-4D92-7CA5-9BE9804C2D82}"/>
              </a:ext>
            </a:extLst>
          </p:cNvPr>
          <p:cNvSpPr/>
          <p:nvPr/>
        </p:nvSpPr>
        <p:spPr>
          <a:xfrm>
            <a:off x="0" y="9749818"/>
            <a:ext cx="18288000" cy="538480"/>
          </a:xfrm>
          <a:custGeom>
            <a:avLst/>
            <a:gdLst/>
            <a:ahLst/>
            <a:cxnLst/>
            <a:rect l="l" t="t" r="r" b="b"/>
            <a:pathLst>
              <a:path w="18288000" h="538479">
                <a:moveTo>
                  <a:pt x="0" y="537944"/>
                </a:moveTo>
                <a:lnTo>
                  <a:pt x="0" y="0"/>
                </a:lnTo>
                <a:lnTo>
                  <a:pt x="18287999" y="0"/>
                </a:lnTo>
                <a:lnTo>
                  <a:pt x="18287999" y="537944"/>
                </a:lnTo>
                <a:lnTo>
                  <a:pt x="0" y="537944"/>
                </a:lnTo>
                <a:close/>
              </a:path>
            </a:pathLst>
          </a:custGeom>
          <a:solidFill>
            <a:srgbClr val="222020"/>
          </a:solidFill>
        </p:spPr>
        <p:txBody>
          <a:bodyPr wrap="square" lIns="0" tIns="0" rIns="0" bIns="0" rtlCol="0"/>
          <a:lstStyle/>
          <a:p>
            <a:endParaRPr/>
          </a:p>
        </p:txBody>
      </p:sp>
      <p:sp>
        <p:nvSpPr>
          <p:cNvPr id="5" name="object 5">
            <a:extLst>
              <a:ext uri="{FF2B5EF4-FFF2-40B4-BE49-F238E27FC236}">
                <a16:creationId xmlns:a16="http://schemas.microsoft.com/office/drawing/2014/main" id="{7D33606B-7D37-63EC-7AAE-956887650D3C}"/>
              </a:ext>
            </a:extLst>
          </p:cNvPr>
          <p:cNvSpPr/>
          <p:nvPr/>
        </p:nvSpPr>
        <p:spPr>
          <a:xfrm>
            <a:off x="14034135" y="1621802"/>
            <a:ext cx="1510030" cy="386080"/>
          </a:xfrm>
          <a:custGeom>
            <a:avLst/>
            <a:gdLst/>
            <a:ahLst/>
            <a:cxnLst/>
            <a:rect l="l" t="t" r="r" b="b"/>
            <a:pathLst>
              <a:path w="1510029" h="386079">
                <a:moveTo>
                  <a:pt x="1416143" y="0"/>
                </a:moveTo>
                <a:lnTo>
                  <a:pt x="1509741" y="93575"/>
                </a:lnTo>
                <a:lnTo>
                  <a:pt x="1410389" y="192904"/>
                </a:lnTo>
                <a:lnTo>
                  <a:pt x="1509741" y="292232"/>
                </a:lnTo>
                <a:lnTo>
                  <a:pt x="1416143" y="385804"/>
                </a:lnTo>
                <a:lnTo>
                  <a:pt x="1316792" y="286477"/>
                </a:lnTo>
                <a:lnTo>
                  <a:pt x="1217441" y="385804"/>
                </a:lnTo>
                <a:lnTo>
                  <a:pt x="1123856" y="292232"/>
                </a:lnTo>
                <a:lnTo>
                  <a:pt x="1223207" y="192904"/>
                </a:lnTo>
                <a:lnTo>
                  <a:pt x="1123856" y="93575"/>
                </a:lnTo>
                <a:lnTo>
                  <a:pt x="1217441" y="0"/>
                </a:lnTo>
                <a:lnTo>
                  <a:pt x="1316792" y="99330"/>
                </a:lnTo>
                <a:lnTo>
                  <a:pt x="1416143" y="0"/>
                </a:lnTo>
                <a:close/>
              </a:path>
              <a:path w="1510029" h="386079">
                <a:moveTo>
                  <a:pt x="854583" y="0"/>
                </a:moveTo>
                <a:lnTo>
                  <a:pt x="948181" y="93575"/>
                </a:lnTo>
                <a:lnTo>
                  <a:pt x="848830" y="192904"/>
                </a:lnTo>
                <a:lnTo>
                  <a:pt x="948181" y="292232"/>
                </a:lnTo>
                <a:lnTo>
                  <a:pt x="854583" y="385804"/>
                </a:lnTo>
                <a:lnTo>
                  <a:pt x="755232" y="286477"/>
                </a:lnTo>
                <a:lnTo>
                  <a:pt x="655881" y="385804"/>
                </a:lnTo>
                <a:lnTo>
                  <a:pt x="562283" y="292232"/>
                </a:lnTo>
                <a:lnTo>
                  <a:pt x="661635" y="192904"/>
                </a:lnTo>
                <a:lnTo>
                  <a:pt x="562283" y="93575"/>
                </a:lnTo>
                <a:lnTo>
                  <a:pt x="655881" y="0"/>
                </a:lnTo>
                <a:lnTo>
                  <a:pt x="755232" y="99330"/>
                </a:lnTo>
                <a:lnTo>
                  <a:pt x="854583" y="0"/>
                </a:lnTo>
                <a:close/>
              </a:path>
              <a:path w="1510029" h="386079">
                <a:moveTo>
                  <a:pt x="292300" y="0"/>
                </a:moveTo>
                <a:lnTo>
                  <a:pt x="385897" y="93575"/>
                </a:lnTo>
                <a:lnTo>
                  <a:pt x="286546" y="192904"/>
                </a:lnTo>
                <a:lnTo>
                  <a:pt x="385897" y="292232"/>
                </a:lnTo>
                <a:lnTo>
                  <a:pt x="292300" y="385804"/>
                </a:lnTo>
                <a:lnTo>
                  <a:pt x="192948" y="286477"/>
                </a:lnTo>
                <a:lnTo>
                  <a:pt x="93597" y="385804"/>
                </a:lnTo>
                <a:lnTo>
                  <a:pt x="0" y="292232"/>
                </a:lnTo>
                <a:lnTo>
                  <a:pt x="99351" y="192904"/>
                </a:lnTo>
                <a:lnTo>
                  <a:pt x="0" y="93575"/>
                </a:lnTo>
                <a:lnTo>
                  <a:pt x="93597" y="0"/>
                </a:lnTo>
                <a:lnTo>
                  <a:pt x="192948" y="99330"/>
                </a:lnTo>
                <a:lnTo>
                  <a:pt x="292300" y="0"/>
                </a:lnTo>
                <a:close/>
              </a:path>
            </a:pathLst>
          </a:custGeom>
          <a:ln w="18716">
            <a:solidFill>
              <a:srgbClr val="222020"/>
            </a:solidFill>
          </a:ln>
        </p:spPr>
        <p:txBody>
          <a:bodyPr wrap="square" lIns="0" tIns="0" rIns="0" bIns="0" rtlCol="0"/>
          <a:lstStyle/>
          <a:p>
            <a:endParaRPr/>
          </a:p>
        </p:txBody>
      </p:sp>
      <p:sp>
        <p:nvSpPr>
          <p:cNvPr id="6" name="object 6">
            <a:extLst>
              <a:ext uri="{FF2B5EF4-FFF2-40B4-BE49-F238E27FC236}">
                <a16:creationId xmlns:a16="http://schemas.microsoft.com/office/drawing/2014/main" id="{3D551DCA-B5B5-54A5-2AC7-C0058335F11A}"/>
              </a:ext>
            </a:extLst>
          </p:cNvPr>
          <p:cNvSpPr txBox="1">
            <a:spLocks noGrp="1"/>
          </p:cNvSpPr>
          <p:nvPr>
            <p:ph type="title"/>
          </p:nvPr>
        </p:nvSpPr>
        <p:spPr>
          <a:xfrm>
            <a:off x="1987550" y="680722"/>
            <a:ext cx="6019800" cy="843821"/>
          </a:xfrm>
          <a:prstGeom prst="rect">
            <a:avLst/>
          </a:prstGeom>
        </p:spPr>
        <p:txBody>
          <a:bodyPr vert="horz" wrap="square" lIns="0" tIns="12700" rIns="0" bIns="0" rtlCol="0">
            <a:spAutoFit/>
          </a:bodyPr>
          <a:lstStyle/>
          <a:p>
            <a:r>
              <a:rPr lang="en-IN" sz="5400" b="1" dirty="0">
                <a:latin typeface="+mn-lt"/>
              </a:rPr>
              <a:t>Google Rating</a:t>
            </a:r>
            <a:endParaRPr lang="en-IN" sz="5400" dirty="0">
              <a:latin typeface="+mn-lt"/>
            </a:endParaRPr>
          </a:p>
        </p:txBody>
      </p:sp>
      <p:sp>
        <p:nvSpPr>
          <p:cNvPr id="11" name="object 11">
            <a:extLst>
              <a:ext uri="{FF2B5EF4-FFF2-40B4-BE49-F238E27FC236}">
                <a16:creationId xmlns:a16="http://schemas.microsoft.com/office/drawing/2014/main" id="{CE249CF0-25AD-87D8-6FD3-B15816535F57}"/>
              </a:ext>
            </a:extLst>
          </p:cNvPr>
          <p:cNvSpPr/>
          <p:nvPr/>
        </p:nvSpPr>
        <p:spPr>
          <a:xfrm>
            <a:off x="345668" y="60769"/>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2" name="object 12">
            <a:extLst>
              <a:ext uri="{FF2B5EF4-FFF2-40B4-BE49-F238E27FC236}">
                <a16:creationId xmlns:a16="http://schemas.microsoft.com/office/drawing/2014/main" id="{525D867E-28D4-273A-D7B0-5669402D5FDD}"/>
              </a:ext>
            </a:extLst>
          </p:cNvPr>
          <p:cNvSpPr/>
          <p:nvPr/>
        </p:nvSpPr>
        <p:spPr>
          <a:xfrm>
            <a:off x="345668" y="682117"/>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3" name="object 13">
            <a:extLst>
              <a:ext uri="{FF2B5EF4-FFF2-40B4-BE49-F238E27FC236}">
                <a16:creationId xmlns:a16="http://schemas.microsoft.com/office/drawing/2014/main" id="{ABEDA1AB-BAEE-7635-C5FC-3D0B6801424F}"/>
              </a:ext>
            </a:extLst>
          </p:cNvPr>
          <p:cNvSpPr/>
          <p:nvPr/>
        </p:nvSpPr>
        <p:spPr>
          <a:xfrm>
            <a:off x="345668" y="1304188"/>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4" name="object 14">
            <a:extLst>
              <a:ext uri="{FF2B5EF4-FFF2-40B4-BE49-F238E27FC236}">
                <a16:creationId xmlns:a16="http://schemas.microsoft.com/office/drawing/2014/main" id="{208F62D6-C350-B7F7-3B2B-A5FB965DC6B9}"/>
              </a:ext>
            </a:extLst>
          </p:cNvPr>
          <p:cNvSpPr/>
          <p:nvPr/>
        </p:nvSpPr>
        <p:spPr>
          <a:xfrm>
            <a:off x="345668" y="1925536"/>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15" name="object 15">
            <a:extLst>
              <a:ext uri="{FF2B5EF4-FFF2-40B4-BE49-F238E27FC236}">
                <a16:creationId xmlns:a16="http://schemas.microsoft.com/office/drawing/2014/main" id="{410110D1-A428-D2E3-AD22-3F6AB0767428}"/>
              </a:ext>
            </a:extLst>
          </p:cNvPr>
          <p:cNvSpPr/>
          <p:nvPr/>
        </p:nvSpPr>
        <p:spPr>
          <a:xfrm>
            <a:off x="345668" y="2546883"/>
            <a:ext cx="648970" cy="561975"/>
          </a:xfrm>
          <a:custGeom>
            <a:avLst/>
            <a:gdLst/>
            <a:ahLst/>
            <a:cxnLst/>
            <a:rect l="l" t="t" r="r" b="b"/>
            <a:pathLst>
              <a:path w="648969" h="561975">
                <a:moveTo>
                  <a:pt x="648592" y="0"/>
                </a:moveTo>
                <a:lnTo>
                  <a:pt x="0" y="0"/>
                </a:lnTo>
                <a:lnTo>
                  <a:pt x="323938" y="561594"/>
                </a:lnTo>
                <a:lnTo>
                  <a:pt x="648592" y="0"/>
                </a:lnTo>
                <a:close/>
              </a:path>
            </a:pathLst>
          </a:custGeom>
          <a:solidFill>
            <a:srgbClr val="222020"/>
          </a:solidFill>
        </p:spPr>
        <p:txBody>
          <a:bodyPr wrap="square" lIns="0" tIns="0" rIns="0" bIns="0" rtlCol="0"/>
          <a:lstStyle/>
          <a:p>
            <a:endParaRPr/>
          </a:p>
        </p:txBody>
      </p:sp>
      <p:sp>
        <p:nvSpPr>
          <p:cNvPr id="27" name="object 5">
            <a:extLst>
              <a:ext uri="{FF2B5EF4-FFF2-40B4-BE49-F238E27FC236}">
                <a16:creationId xmlns:a16="http://schemas.microsoft.com/office/drawing/2014/main" id="{B5EB85D8-8C1B-E47B-035A-2D9B4349BF7E}"/>
              </a:ext>
            </a:extLst>
          </p:cNvPr>
          <p:cNvSpPr/>
          <p:nvPr/>
        </p:nvSpPr>
        <p:spPr>
          <a:xfrm>
            <a:off x="14034135" y="7846737"/>
            <a:ext cx="1510030" cy="386080"/>
          </a:xfrm>
          <a:custGeom>
            <a:avLst/>
            <a:gdLst/>
            <a:ahLst/>
            <a:cxnLst/>
            <a:rect l="l" t="t" r="r" b="b"/>
            <a:pathLst>
              <a:path w="1510029" h="386079">
                <a:moveTo>
                  <a:pt x="1416143" y="0"/>
                </a:moveTo>
                <a:lnTo>
                  <a:pt x="1509741" y="93575"/>
                </a:lnTo>
                <a:lnTo>
                  <a:pt x="1410389" y="192904"/>
                </a:lnTo>
                <a:lnTo>
                  <a:pt x="1509741" y="292232"/>
                </a:lnTo>
                <a:lnTo>
                  <a:pt x="1416143" y="385804"/>
                </a:lnTo>
                <a:lnTo>
                  <a:pt x="1316792" y="286477"/>
                </a:lnTo>
                <a:lnTo>
                  <a:pt x="1217441" y="385804"/>
                </a:lnTo>
                <a:lnTo>
                  <a:pt x="1123856" y="292232"/>
                </a:lnTo>
                <a:lnTo>
                  <a:pt x="1223207" y="192904"/>
                </a:lnTo>
                <a:lnTo>
                  <a:pt x="1123856" y="93575"/>
                </a:lnTo>
                <a:lnTo>
                  <a:pt x="1217441" y="0"/>
                </a:lnTo>
                <a:lnTo>
                  <a:pt x="1316792" y="99330"/>
                </a:lnTo>
                <a:lnTo>
                  <a:pt x="1416143" y="0"/>
                </a:lnTo>
                <a:close/>
              </a:path>
              <a:path w="1510029" h="386079">
                <a:moveTo>
                  <a:pt x="854583" y="0"/>
                </a:moveTo>
                <a:lnTo>
                  <a:pt x="948181" y="93575"/>
                </a:lnTo>
                <a:lnTo>
                  <a:pt x="848830" y="192904"/>
                </a:lnTo>
                <a:lnTo>
                  <a:pt x="948181" y="292232"/>
                </a:lnTo>
                <a:lnTo>
                  <a:pt x="854583" y="385804"/>
                </a:lnTo>
                <a:lnTo>
                  <a:pt x="755232" y="286477"/>
                </a:lnTo>
                <a:lnTo>
                  <a:pt x="655881" y="385804"/>
                </a:lnTo>
                <a:lnTo>
                  <a:pt x="562283" y="292232"/>
                </a:lnTo>
                <a:lnTo>
                  <a:pt x="661635" y="192904"/>
                </a:lnTo>
                <a:lnTo>
                  <a:pt x="562283" y="93575"/>
                </a:lnTo>
                <a:lnTo>
                  <a:pt x="655881" y="0"/>
                </a:lnTo>
                <a:lnTo>
                  <a:pt x="755232" y="99330"/>
                </a:lnTo>
                <a:lnTo>
                  <a:pt x="854583" y="0"/>
                </a:lnTo>
                <a:close/>
              </a:path>
              <a:path w="1510029" h="386079">
                <a:moveTo>
                  <a:pt x="292300" y="0"/>
                </a:moveTo>
                <a:lnTo>
                  <a:pt x="385897" y="93575"/>
                </a:lnTo>
                <a:lnTo>
                  <a:pt x="286546" y="192904"/>
                </a:lnTo>
                <a:lnTo>
                  <a:pt x="385897" y="292232"/>
                </a:lnTo>
                <a:lnTo>
                  <a:pt x="292300" y="385804"/>
                </a:lnTo>
                <a:lnTo>
                  <a:pt x="192948" y="286477"/>
                </a:lnTo>
                <a:lnTo>
                  <a:pt x="93597" y="385804"/>
                </a:lnTo>
                <a:lnTo>
                  <a:pt x="0" y="292232"/>
                </a:lnTo>
                <a:lnTo>
                  <a:pt x="99351" y="192904"/>
                </a:lnTo>
                <a:lnTo>
                  <a:pt x="0" y="93575"/>
                </a:lnTo>
                <a:lnTo>
                  <a:pt x="93597" y="0"/>
                </a:lnTo>
                <a:lnTo>
                  <a:pt x="192948" y="99330"/>
                </a:lnTo>
                <a:lnTo>
                  <a:pt x="292300" y="0"/>
                </a:lnTo>
                <a:close/>
              </a:path>
            </a:pathLst>
          </a:custGeom>
          <a:ln w="18716">
            <a:solidFill>
              <a:srgbClr val="222020"/>
            </a:solidFill>
          </a:ln>
        </p:spPr>
        <p:txBody>
          <a:bodyPr wrap="square" lIns="0" tIns="0" rIns="0" bIns="0" rtlCol="0"/>
          <a:lstStyle/>
          <a:p>
            <a:endParaRPr/>
          </a:p>
        </p:txBody>
      </p:sp>
      <p:pic>
        <p:nvPicPr>
          <p:cNvPr id="4" name="Picture 3">
            <a:extLst>
              <a:ext uri="{FF2B5EF4-FFF2-40B4-BE49-F238E27FC236}">
                <a16:creationId xmlns:a16="http://schemas.microsoft.com/office/drawing/2014/main" id="{C61E9ED1-9684-0D20-D800-BA8B6979C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394" y="2206523"/>
            <a:ext cx="9677400" cy="5562600"/>
          </a:xfrm>
          <a:prstGeom prst="rect">
            <a:avLst/>
          </a:prstGeom>
        </p:spPr>
      </p:pic>
      <p:sp>
        <p:nvSpPr>
          <p:cNvPr id="8" name="TextBox 7">
            <a:extLst>
              <a:ext uri="{FF2B5EF4-FFF2-40B4-BE49-F238E27FC236}">
                <a16:creationId xmlns:a16="http://schemas.microsoft.com/office/drawing/2014/main" id="{844CE38B-36DC-06A4-1174-63AEF608B6E4}"/>
              </a:ext>
            </a:extLst>
          </p:cNvPr>
          <p:cNvSpPr txBox="1"/>
          <p:nvPr/>
        </p:nvSpPr>
        <p:spPr>
          <a:xfrm>
            <a:off x="11893550" y="2259923"/>
            <a:ext cx="5791200" cy="5509200"/>
          </a:xfrm>
          <a:prstGeom prst="rect">
            <a:avLst/>
          </a:prstGeom>
          <a:noFill/>
        </p:spPr>
        <p:txBody>
          <a:bodyPr wrap="square">
            <a:spAutoFit/>
          </a:bodyPr>
          <a:lstStyle/>
          <a:p>
            <a:r>
              <a:rPr lang="en-US" sz="2200" dirty="0"/>
              <a:t>This chart compares the ratings of various institutes, showcasing customer satisfaction levels. Sree Sankaracharya and CleanCode-Curiosity lead with the highest rating of 4.90, indicating exceptional customer approval. A cluster of institutes, including G-Tech Computer Edu, Octa-Wave Technology, and Zephyr Technology, maintain a consistent rating of 4.80, reflecting solid performance. Ratings for Eye Q dot net Pvt Ltd, IPCS Global, and Micro-Degree drop slightly to 4.70, while Codelab System software has the lowest rating at 4.60. These ratings reveal a relatively narrow range of satisfaction, suggesting strong competition in maintaining high service quality among the institutes.</a:t>
            </a:r>
            <a:endParaRPr lang="en-IN" sz="2200" dirty="0"/>
          </a:p>
        </p:txBody>
      </p:sp>
    </p:spTree>
    <p:extLst>
      <p:ext uri="{BB962C8B-B14F-4D97-AF65-F5344CB8AC3E}">
        <p14:creationId xmlns:p14="http://schemas.microsoft.com/office/powerpoint/2010/main" val="1449675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F44963-B7B6-40FA-61F2-3473041121B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D795940-4FB6-E59F-9998-4BB4F1C693F1}"/>
              </a:ext>
            </a:extLst>
          </p:cNvPr>
          <p:cNvSpPr/>
          <p:nvPr/>
        </p:nvSpPr>
        <p:spPr>
          <a:xfrm>
            <a:off x="0" y="0"/>
            <a:ext cx="5542280" cy="5517515"/>
          </a:xfrm>
          <a:custGeom>
            <a:avLst/>
            <a:gdLst/>
            <a:ahLst/>
            <a:cxnLst/>
            <a:rect l="l" t="t" r="r" b="b"/>
            <a:pathLst>
              <a:path w="5542280" h="5517515">
                <a:moveTo>
                  <a:pt x="5541966" y="0"/>
                </a:moveTo>
                <a:lnTo>
                  <a:pt x="4481271" y="1364385"/>
                </a:lnTo>
                <a:lnTo>
                  <a:pt x="4689348" y="3028314"/>
                </a:lnTo>
                <a:lnTo>
                  <a:pt x="3278149" y="3603586"/>
                </a:lnTo>
                <a:lnTo>
                  <a:pt x="2093023" y="5127103"/>
                </a:lnTo>
                <a:lnTo>
                  <a:pt x="758150" y="4942788"/>
                </a:lnTo>
                <a:lnTo>
                  <a:pt x="0" y="5516912"/>
                </a:lnTo>
              </a:path>
            </a:pathLst>
          </a:custGeom>
          <a:ln w="18719">
            <a:solidFill>
              <a:srgbClr val="222020"/>
            </a:solidFill>
          </a:ln>
        </p:spPr>
        <p:txBody>
          <a:bodyPr wrap="square" lIns="0" tIns="0" rIns="0" bIns="0" rtlCol="0"/>
          <a:lstStyle/>
          <a:p>
            <a:endParaRPr/>
          </a:p>
        </p:txBody>
      </p:sp>
      <p:sp>
        <p:nvSpPr>
          <p:cNvPr id="3" name="object 3">
            <a:extLst>
              <a:ext uri="{FF2B5EF4-FFF2-40B4-BE49-F238E27FC236}">
                <a16:creationId xmlns:a16="http://schemas.microsoft.com/office/drawing/2014/main" id="{24FCB9E6-33D0-6FB1-42C3-AD9EB3BB9599}"/>
              </a:ext>
            </a:extLst>
          </p:cNvPr>
          <p:cNvSpPr/>
          <p:nvPr/>
        </p:nvSpPr>
        <p:spPr>
          <a:xfrm>
            <a:off x="0" y="9738000"/>
            <a:ext cx="18288000" cy="548005"/>
          </a:xfrm>
          <a:custGeom>
            <a:avLst/>
            <a:gdLst/>
            <a:ahLst/>
            <a:cxnLst/>
            <a:rect l="l" t="t" r="r" b="b"/>
            <a:pathLst>
              <a:path w="18288000" h="548004">
                <a:moveTo>
                  <a:pt x="18287873" y="0"/>
                </a:moveTo>
                <a:lnTo>
                  <a:pt x="0" y="0"/>
                </a:lnTo>
                <a:lnTo>
                  <a:pt x="0" y="547836"/>
                </a:lnTo>
                <a:lnTo>
                  <a:pt x="18287873" y="547836"/>
                </a:lnTo>
                <a:lnTo>
                  <a:pt x="18287873" y="0"/>
                </a:lnTo>
                <a:close/>
              </a:path>
            </a:pathLst>
          </a:custGeom>
          <a:solidFill>
            <a:srgbClr val="222020"/>
          </a:solidFill>
        </p:spPr>
        <p:txBody>
          <a:bodyPr wrap="square" lIns="0" tIns="0" rIns="0" bIns="0" rtlCol="0"/>
          <a:lstStyle/>
          <a:p>
            <a:endParaRPr/>
          </a:p>
        </p:txBody>
      </p:sp>
      <p:sp>
        <p:nvSpPr>
          <p:cNvPr id="4" name="object 4">
            <a:extLst>
              <a:ext uri="{FF2B5EF4-FFF2-40B4-BE49-F238E27FC236}">
                <a16:creationId xmlns:a16="http://schemas.microsoft.com/office/drawing/2014/main" id="{86CF5BE9-A046-A800-0E80-0114CC2E40FA}"/>
              </a:ext>
            </a:extLst>
          </p:cNvPr>
          <p:cNvSpPr/>
          <p:nvPr/>
        </p:nvSpPr>
        <p:spPr>
          <a:xfrm>
            <a:off x="15929991" y="534238"/>
            <a:ext cx="548640" cy="548640"/>
          </a:xfrm>
          <a:custGeom>
            <a:avLst/>
            <a:gdLst/>
            <a:ahLst/>
            <a:cxnLst/>
            <a:rect l="l" t="t" r="r" b="b"/>
            <a:pathLst>
              <a:path w="548640" h="548640">
                <a:moveTo>
                  <a:pt x="0" y="0"/>
                </a:moveTo>
                <a:lnTo>
                  <a:pt x="0" y="548589"/>
                </a:lnTo>
                <a:lnTo>
                  <a:pt x="548640" y="548589"/>
                </a:lnTo>
                <a:lnTo>
                  <a:pt x="0" y="0"/>
                </a:lnTo>
                <a:close/>
              </a:path>
            </a:pathLst>
          </a:custGeom>
          <a:solidFill>
            <a:srgbClr val="222020"/>
          </a:solidFill>
        </p:spPr>
        <p:txBody>
          <a:bodyPr wrap="square" lIns="0" tIns="0" rIns="0" bIns="0" rtlCol="0"/>
          <a:lstStyle/>
          <a:p>
            <a:endParaRPr/>
          </a:p>
        </p:txBody>
      </p:sp>
      <p:sp>
        <p:nvSpPr>
          <p:cNvPr id="5" name="object 5">
            <a:extLst>
              <a:ext uri="{FF2B5EF4-FFF2-40B4-BE49-F238E27FC236}">
                <a16:creationId xmlns:a16="http://schemas.microsoft.com/office/drawing/2014/main" id="{D3C9D6EE-6648-C13D-CD43-6CE5213225C5}"/>
              </a:ext>
            </a:extLst>
          </p:cNvPr>
          <p:cNvSpPr/>
          <p:nvPr/>
        </p:nvSpPr>
        <p:spPr>
          <a:xfrm>
            <a:off x="16595216" y="534238"/>
            <a:ext cx="548640" cy="548640"/>
          </a:xfrm>
          <a:custGeom>
            <a:avLst/>
            <a:gdLst/>
            <a:ahLst/>
            <a:cxnLst/>
            <a:rect l="l" t="t" r="r" b="b"/>
            <a:pathLst>
              <a:path w="548640" h="548640">
                <a:moveTo>
                  <a:pt x="0" y="0"/>
                </a:moveTo>
                <a:lnTo>
                  <a:pt x="0" y="548589"/>
                </a:lnTo>
                <a:lnTo>
                  <a:pt x="548640" y="548589"/>
                </a:lnTo>
                <a:lnTo>
                  <a:pt x="0" y="0"/>
                </a:lnTo>
                <a:close/>
              </a:path>
            </a:pathLst>
          </a:custGeom>
          <a:solidFill>
            <a:srgbClr val="222020"/>
          </a:solidFill>
        </p:spPr>
        <p:txBody>
          <a:bodyPr wrap="square" lIns="0" tIns="0" rIns="0" bIns="0" rtlCol="0"/>
          <a:lstStyle/>
          <a:p>
            <a:endParaRPr/>
          </a:p>
        </p:txBody>
      </p:sp>
      <p:sp>
        <p:nvSpPr>
          <p:cNvPr id="6" name="object 6">
            <a:extLst>
              <a:ext uri="{FF2B5EF4-FFF2-40B4-BE49-F238E27FC236}">
                <a16:creationId xmlns:a16="http://schemas.microsoft.com/office/drawing/2014/main" id="{3289ED22-8EA9-BC51-02FA-6BC373FDE4EC}"/>
              </a:ext>
            </a:extLst>
          </p:cNvPr>
          <p:cNvSpPr/>
          <p:nvPr/>
        </p:nvSpPr>
        <p:spPr>
          <a:xfrm>
            <a:off x="17259808" y="534238"/>
            <a:ext cx="548640" cy="548640"/>
          </a:xfrm>
          <a:custGeom>
            <a:avLst/>
            <a:gdLst/>
            <a:ahLst/>
            <a:cxnLst/>
            <a:rect l="l" t="t" r="r" b="b"/>
            <a:pathLst>
              <a:path w="548640" h="548640">
                <a:moveTo>
                  <a:pt x="0" y="0"/>
                </a:moveTo>
                <a:lnTo>
                  <a:pt x="0" y="548589"/>
                </a:lnTo>
                <a:lnTo>
                  <a:pt x="548513" y="548589"/>
                </a:lnTo>
                <a:lnTo>
                  <a:pt x="0" y="0"/>
                </a:lnTo>
                <a:close/>
              </a:path>
            </a:pathLst>
          </a:custGeom>
          <a:solidFill>
            <a:srgbClr val="222020"/>
          </a:solidFill>
        </p:spPr>
        <p:txBody>
          <a:bodyPr wrap="square" lIns="0" tIns="0" rIns="0" bIns="0" rtlCol="0"/>
          <a:lstStyle/>
          <a:p>
            <a:endParaRPr/>
          </a:p>
        </p:txBody>
      </p:sp>
      <p:sp>
        <p:nvSpPr>
          <p:cNvPr id="7" name="object 7">
            <a:extLst>
              <a:ext uri="{FF2B5EF4-FFF2-40B4-BE49-F238E27FC236}">
                <a16:creationId xmlns:a16="http://schemas.microsoft.com/office/drawing/2014/main" id="{43F4EBE8-A8BB-FD08-B32E-A84F9366672E}"/>
              </a:ext>
            </a:extLst>
          </p:cNvPr>
          <p:cNvSpPr txBox="1">
            <a:spLocks noGrp="1"/>
          </p:cNvSpPr>
          <p:nvPr>
            <p:ph type="title"/>
          </p:nvPr>
        </p:nvSpPr>
        <p:spPr>
          <a:xfrm>
            <a:off x="5542280" y="677102"/>
            <a:ext cx="7793990" cy="751488"/>
          </a:xfrm>
          <a:prstGeom prst="rect">
            <a:avLst/>
          </a:prstGeom>
        </p:spPr>
        <p:txBody>
          <a:bodyPr vert="horz" wrap="square" lIns="0" tIns="12700" rIns="0" bIns="0" rtlCol="0">
            <a:spAutoFit/>
          </a:bodyPr>
          <a:lstStyle/>
          <a:p>
            <a:pPr marL="12700">
              <a:lnSpc>
                <a:spcPct val="100000"/>
              </a:lnSpc>
              <a:spcBef>
                <a:spcPts val="100"/>
              </a:spcBef>
            </a:pPr>
            <a:r>
              <a:rPr lang="en-IN" sz="4800" b="1" dirty="0">
                <a:latin typeface="+mn-lt"/>
              </a:rPr>
              <a:t>Recommendation </a:t>
            </a:r>
            <a:endParaRPr lang="en-IN" sz="19900" b="1" dirty="0">
              <a:latin typeface="+mn-lt"/>
            </a:endParaRPr>
          </a:p>
        </p:txBody>
      </p:sp>
      <p:sp>
        <p:nvSpPr>
          <p:cNvPr id="10" name="object 10">
            <a:extLst>
              <a:ext uri="{FF2B5EF4-FFF2-40B4-BE49-F238E27FC236}">
                <a16:creationId xmlns:a16="http://schemas.microsoft.com/office/drawing/2014/main" id="{94D739DA-FA43-7713-49AB-8E31E3E85DA1}"/>
              </a:ext>
            </a:extLst>
          </p:cNvPr>
          <p:cNvSpPr txBox="1"/>
          <p:nvPr/>
        </p:nvSpPr>
        <p:spPr>
          <a:xfrm>
            <a:off x="5510847" y="1911611"/>
            <a:ext cx="7429246" cy="341888"/>
          </a:xfrm>
          <a:prstGeom prst="rect">
            <a:avLst/>
          </a:prstGeom>
        </p:spPr>
        <p:txBody>
          <a:bodyPr vert="horz" wrap="square" lIns="0" tIns="10795" rIns="0" bIns="0" rtlCol="0">
            <a:spAutoFit/>
          </a:bodyPr>
          <a:lstStyle/>
          <a:p>
            <a:pPr marL="354965" marR="5080" indent="-342900">
              <a:lnSpc>
                <a:spcPct val="100600"/>
              </a:lnSpc>
              <a:spcBef>
                <a:spcPts val="85"/>
              </a:spcBef>
              <a:buFont typeface="Arial" panose="020B0604020202020204" pitchFamily="34" charset="0"/>
              <a:buChar char="•"/>
            </a:pPr>
            <a:endParaRPr sz="2200" dirty="0">
              <a:cs typeface="Trebuchet MS"/>
            </a:endParaRPr>
          </a:p>
        </p:txBody>
      </p:sp>
      <p:sp>
        <p:nvSpPr>
          <p:cNvPr id="11" name="object 11">
            <a:extLst>
              <a:ext uri="{FF2B5EF4-FFF2-40B4-BE49-F238E27FC236}">
                <a16:creationId xmlns:a16="http://schemas.microsoft.com/office/drawing/2014/main" id="{108946F6-BBEF-B6B1-C574-913F5C509864}"/>
              </a:ext>
            </a:extLst>
          </p:cNvPr>
          <p:cNvSpPr/>
          <p:nvPr/>
        </p:nvSpPr>
        <p:spPr>
          <a:xfrm>
            <a:off x="2206589" y="6569477"/>
            <a:ext cx="386080" cy="386080"/>
          </a:xfrm>
          <a:custGeom>
            <a:avLst/>
            <a:gdLst/>
            <a:ahLst/>
            <a:cxnLst/>
            <a:rect l="l" t="t" r="r" b="b"/>
            <a:pathLst>
              <a:path w="386079" h="386079">
                <a:moveTo>
                  <a:pt x="0" y="93597"/>
                </a:moveTo>
                <a:lnTo>
                  <a:pt x="93599" y="0"/>
                </a:lnTo>
                <a:lnTo>
                  <a:pt x="192965" y="99363"/>
                </a:lnTo>
                <a:lnTo>
                  <a:pt x="292318" y="0"/>
                </a:lnTo>
                <a:lnTo>
                  <a:pt x="385906" y="93597"/>
                </a:lnTo>
                <a:lnTo>
                  <a:pt x="286552" y="192961"/>
                </a:lnTo>
                <a:lnTo>
                  <a:pt x="385906" y="292311"/>
                </a:lnTo>
                <a:lnTo>
                  <a:pt x="292318" y="385896"/>
                </a:lnTo>
                <a:lnTo>
                  <a:pt x="192965" y="286546"/>
                </a:lnTo>
                <a:lnTo>
                  <a:pt x="93599" y="385896"/>
                </a:lnTo>
                <a:lnTo>
                  <a:pt x="0" y="292311"/>
                </a:lnTo>
                <a:lnTo>
                  <a:pt x="99365" y="192961"/>
                </a:lnTo>
                <a:lnTo>
                  <a:pt x="0" y="93597"/>
                </a:lnTo>
                <a:close/>
              </a:path>
            </a:pathLst>
          </a:custGeom>
          <a:ln w="18719">
            <a:solidFill>
              <a:srgbClr val="222020"/>
            </a:solidFill>
          </a:ln>
        </p:spPr>
        <p:txBody>
          <a:bodyPr wrap="square" lIns="0" tIns="0" rIns="0" bIns="0" rtlCol="0"/>
          <a:lstStyle/>
          <a:p>
            <a:endParaRPr/>
          </a:p>
        </p:txBody>
      </p:sp>
      <p:sp>
        <p:nvSpPr>
          <p:cNvPr id="12" name="object 12">
            <a:extLst>
              <a:ext uri="{FF2B5EF4-FFF2-40B4-BE49-F238E27FC236}">
                <a16:creationId xmlns:a16="http://schemas.microsoft.com/office/drawing/2014/main" id="{9B105B37-BD78-73BF-9E84-7B78FB05601C}"/>
              </a:ext>
            </a:extLst>
          </p:cNvPr>
          <p:cNvSpPr/>
          <p:nvPr/>
        </p:nvSpPr>
        <p:spPr>
          <a:xfrm>
            <a:off x="2744413" y="6569477"/>
            <a:ext cx="386080" cy="386080"/>
          </a:xfrm>
          <a:custGeom>
            <a:avLst/>
            <a:gdLst/>
            <a:ahLst/>
            <a:cxnLst/>
            <a:rect l="l" t="t" r="r" b="b"/>
            <a:pathLst>
              <a:path w="386079" h="386079">
                <a:moveTo>
                  <a:pt x="0" y="93597"/>
                </a:moveTo>
                <a:lnTo>
                  <a:pt x="93599" y="0"/>
                </a:lnTo>
                <a:lnTo>
                  <a:pt x="192953" y="99363"/>
                </a:lnTo>
                <a:lnTo>
                  <a:pt x="292306" y="0"/>
                </a:lnTo>
                <a:lnTo>
                  <a:pt x="385906" y="93597"/>
                </a:lnTo>
                <a:lnTo>
                  <a:pt x="286552" y="192961"/>
                </a:lnTo>
                <a:lnTo>
                  <a:pt x="385906" y="292311"/>
                </a:lnTo>
                <a:lnTo>
                  <a:pt x="292306" y="385896"/>
                </a:lnTo>
                <a:lnTo>
                  <a:pt x="192953" y="286546"/>
                </a:lnTo>
                <a:lnTo>
                  <a:pt x="93599" y="385896"/>
                </a:lnTo>
                <a:lnTo>
                  <a:pt x="0" y="292311"/>
                </a:lnTo>
                <a:lnTo>
                  <a:pt x="99353" y="192961"/>
                </a:lnTo>
                <a:lnTo>
                  <a:pt x="0" y="93597"/>
                </a:lnTo>
                <a:close/>
              </a:path>
            </a:pathLst>
          </a:custGeom>
          <a:ln w="18719">
            <a:solidFill>
              <a:srgbClr val="222020"/>
            </a:solidFill>
          </a:ln>
        </p:spPr>
        <p:txBody>
          <a:bodyPr wrap="square" lIns="0" tIns="0" rIns="0" bIns="0" rtlCol="0"/>
          <a:lstStyle/>
          <a:p>
            <a:endParaRPr/>
          </a:p>
        </p:txBody>
      </p:sp>
      <p:sp>
        <p:nvSpPr>
          <p:cNvPr id="13" name="object 13">
            <a:extLst>
              <a:ext uri="{FF2B5EF4-FFF2-40B4-BE49-F238E27FC236}">
                <a16:creationId xmlns:a16="http://schemas.microsoft.com/office/drawing/2014/main" id="{912227C8-0DBE-45ED-D189-61DA5DD28CFE}"/>
              </a:ext>
            </a:extLst>
          </p:cNvPr>
          <p:cNvSpPr/>
          <p:nvPr/>
        </p:nvSpPr>
        <p:spPr>
          <a:xfrm>
            <a:off x="3282950" y="6569477"/>
            <a:ext cx="386080" cy="386080"/>
          </a:xfrm>
          <a:custGeom>
            <a:avLst/>
            <a:gdLst/>
            <a:ahLst/>
            <a:cxnLst/>
            <a:rect l="l" t="t" r="r" b="b"/>
            <a:pathLst>
              <a:path w="386079" h="386079">
                <a:moveTo>
                  <a:pt x="0" y="93597"/>
                </a:moveTo>
                <a:lnTo>
                  <a:pt x="93599" y="0"/>
                </a:lnTo>
                <a:lnTo>
                  <a:pt x="192953" y="99363"/>
                </a:lnTo>
                <a:lnTo>
                  <a:pt x="292306" y="0"/>
                </a:lnTo>
                <a:lnTo>
                  <a:pt x="385906" y="93597"/>
                </a:lnTo>
                <a:lnTo>
                  <a:pt x="286552" y="192961"/>
                </a:lnTo>
                <a:lnTo>
                  <a:pt x="385906" y="292311"/>
                </a:lnTo>
                <a:lnTo>
                  <a:pt x="292306" y="385896"/>
                </a:lnTo>
                <a:lnTo>
                  <a:pt x="192953" y="286546"/>
                </a:lnTo>
                <a:lnTo>
                  <a:pt x="93599" y="385896"/>
                </a:lnTo>
                <a:lnTo>
                  <a:pt x="0" y="292311"/>
                </a:lnTo>
                <a:lnTo>
                  <a:pt x="99365" y="192961"/>
                </a:lnTo>
                <a:lnTo>
                  <a:pt x="0" y="93597"/>
                </a:lnTo>
                <a:close/>
              </a:path>
            </a:pathLst>
          </a:custGeom>
          <a:ln w="18719">
            <a:solidFill>
              <a:srgbClr val="222020"/>
            </a:solidFill>
          </a:ln>
        </p:spPr>
        <p:txBody>
          <a:bodyPr wrap="square" lIns="0" tIns="0" rIns="0" bIns="0" rtlCol="0"/>
          <a:lstStyle/>
          <a:p>
            <a:endParaRPr/>
          </a:p>
        </p:txBody>
      </p:sp>
      <p:sp>
        <p:nvSpPr>
          <p:cNvPr id="14" name="object 14">
            <a:extLst>
              <a:ext uri="{FF2B5EF4-FFF2-40B4-BE49-F238E27FC236}">
                <a16:creationId xmlns:a16="http://schemas.microsoft.com/office/drawing/2014/main" id="{7DE30C4F-D2A9-052A-6E68-C986D66AA013}"/>
              </a:ext>
            </a:extLst>
          </p:cNvPr>
          <p:cNvSpPr/>
          <p:nvPr/>
        </p:nvSpPr>
        <p:spPr>
          <a:xfrm>
            <a:off x="2206589" y="7131050"/>
            <a:ext cx="386080" cy="386080"/>
          </a:xfrm>
          <a:custGeom>
            <a:avLst/>
            <a:gdLst/>
            <a:ahLst/>
            <a:cxnLst/>
            <a:rect l="l" t="t" r="r" b="b"/>
            <a:pathLst>
              <a:path w="386079" h="386079">
                <a:moveTo>
                  <a:pt x="0" y="93597"/>
                </a:moveTo>
                <a:lnTo>
                  <a:pt x="93599" y="0"/>
                </a:lnTo>
                <a:lnTo>
                  <a:pt x="192965" y="99350"/>
                </a:lnTo>
                <a:lnTo>
                  <a:pt x="292318" y="0"/>
                </a:lnTo>
                <a:lnTo>
                  <a:pt x="385906" y="93597"/>
                </a:lnTo>
                <a:lnTo>
                  <a:pt x="286552" y="192948"/>
                </a:lnTo>
                <a:lnTo>
                  <a:pt x="385906" y="292299"/>
                </a:lnTo>
                <a:lnTo>
                  <a:pt x="292318" y="385896"/>
                </a:lnTo>
                <a:lnTo>
                  <a:pt x="192965" y="286533"/>
                </a:lnTo>
                <a:lnTo>
                  <a:pt x="93599" y="385896"/>
                </a:lnTo>
                <a:lnTo>
                  <a:pt x="0" y="292299"/>
                </a:lnTo>
                <a:lnTo>
                  <a:pt x="99365" y="192948"/>
                </a:lnTo>
                <a:lnTo>
                  <a:pt x="0" y="93597"/>
                </a:lnTo>
                <a:close/>
              </a:path>
            </a:pathLst>
          </a:custGeom>
          <a:ln w="18719">
            <a:solidFill>
              <a:srgbClr val="222020"/>
            </a:solidFill>
          </a:ln>
        </p:spPr>
        <p:txBody>
          <a:bodyPr wrap="square" lIns="0" tIns="0" rIns="0" bIns="0" rtlCol="0"/>
          <a:lstStyle/>
          <a:p>
            <a:endParaRPr/>
          </a:p>
        </p:txBody>
      </p:sp>
      <p:sp>
        <p:nvSpPr>
          <p:cNvPr id="15" name="object 15">
            <a:extLst>
              <a:ext uri="{FF2B5EF4-FFF2-40B4-BE49-F238E27FC236}">
                <a16:creationId xmlns:a16="http://schemas.microsoft.com/office/drawing/2014/main" id="{45310AF8-D3F5-AC51-C734-8F5B821D48B2}"/>
              </a:ext>
            </a:extLst>
          </p:cNvPr>
          <p:cNvSpPr/>
          <p:nvPr/>
        </p:nvSpPr>
        <p:spPr>
          <a:xfrm>
            <a:off x="2744413" y="7131050"/>
            <a:ext cx="386080" cy="386080"/>
          </a:xfrm>
          <a:custGeom>
            <a:avLst/>
            <a:gdLst/>
            <a:ahLst/>
            <a:cxnLst/>
            <a:rect l="l" t="t" r="r" b="b"/>
            <a:pathLst>
              <a:path w="386079" h="386079">
                <a:moveTo>
                  <a:pt x="0" y="93597"/>
                </a:moveTo>
                <a:lnTo>
                  <a:pt x="93599" y="0"/>
                </a:lnTo>
                <a:lnTo>
                  <a:pt x="192953" y="99350"/>
                </a:lnTo>
                <a:lnTo>
                  <a:pt x="292306" y="0"/>
                </a:lnTo>
                <a:lnTo>
                  <a:pt x="385906" y="93597"/>
                </a:lnTo>
                <a:lnTo>
                  <a:pt x="286552" y="192948"/>
                </a:lnTo>
                <a:lnTo>
                  <a:pt x="385906" y="292299"/>
                </a:lnTo>
                <a:lnTo>
                  <a:pt x="292306" y="385896"/>
                </a:lnTo>
                <a:lnTo>
                  <a:pt x="192953" y="286533"/>
                </a:lnTo>
                <a:lnTo>
                  <a:pt x="93599" y="385896"/>
                </a:lnTo>
                <a:lnTo>
                  <a:pt x="0" y="292299"/>
                </a:lnTo>
                <a:lnTo>
                  <a:pt x="99353" y="192948"/>
                </a:lnTo>
                <a:lnTo>
                  <a:pt x="0" y="93597"/>
                </a:lnTo>
                <a:close/>
              </a:path>
            </a:pathLst>
          </a:custGeom>
          <a:ln w="18719">
            <a:solidFill>
              <a:srgbClr val="222020"/>
            </a:solidFill>
          </a:ln>
        </p:spPr>
        <p:txBody>
          <a:bodyPr wrap="square" lIns="0" tIns="0" rIns="0" bIns="0" rtlCol="0"/>
          <a:lstStyle/>
          <a:p>
            <a:endParaRPr/>
          </a:p>
        </p:txBody>
      </p:sp>
      <p:sp>
        <p:nvSpPr>
          <p:cNvPr id="16" name="object 16">
            <a:extLst>
              <a:ext uri="{FF2B5EF4-FFF2-40B4-BE49-F238E27FC236}">
                <a16:creationId xmlns:a16="http://schemas.microsoft.com/office/drawing/2014/main" id="{C24619F4-282A-9B48-3E6D-CC3A3EB3C747}"/>
              </a:ext>
            </a:extLst>
          </p:cNvPr>
          <p:cNvSpPr/>
          <p:nvPr/>
        </p:nvSpPr>
        <p:spPr>
          <a:xfrm>
            <a:off x="3282950" y="7131050"/>
            <a:ext cx="386080" cy="386080"/>
          </a:xfrm>
          <a:custGeom>
            <a:avLst/>
            <a:gdLst/>
            <a:ahLst/>
            <a:cxnLst/>
            <a:rect l="l" t="t" r="r" b="b"/>
            <a:pathLst>
              <a:path w="386079" h="386079">
                <a:moveTo>
                  <a:pt x="0" y="93597"/>
                </a:moveTo>
                <a:lnTo>
                  <a:pt x="93599" y="0"/>
                </a:lnTo>
                <a:lnTo>
                  <a:pt x="192953" y="99350"/>
                </a:lnTo>
                <a:lnTo>
                  <a:pt x="292306" y="0"/>
                </a:lnTo>
                <a:lnTo>
                  <a:pt x="385906" y="93597"/>
                </a:lnTo>
                <a:lnTo>
                  <a:pt x="286552" y="192948"/>
                </a:lnTo>
                <a:lnTo>
                  <a:pt x="385906" y="292299"/>
                </a:lnTo>
                <a:lnTo>
                  <a:pt x="292306" y="385896"/>
                </a:lnTo>
                <a:lnTo>
                  <a:pt x="192953" y="286533"/>
                </a:lnTo>
                <a:lnTo>
                  <a:pt x="93599" y="385896"/>
                </a:lnTo>
                <a:lnTo>
                  <a:pt x="0" y="292299"/>
                </a:lnTo>
                <a:lnTo>
                  <a:pt x="99365" y="192948"/>
                </a:lnTo>
                <a:lnTo>
                  <a:pt x="0" y="93597"/>
                </a:lnTo>
                <a:close/>
              </a:path>
            </a:pathLst>
          </a:custGeom>
          <a:ln w="18719">
            <a:solidFill>
              <a:srgbClr val="222020"/>
            </a:solidFill>
          </a:ln>
        </p:spPr>
        <p:txBody>
          <a:bodyPr wrap="square" lIns="0" tIns="0" rIns="0" bIns="0" rtlCol="0"/>
          <a:lstStyle/>
          <a:p>
            <a:endParaRPr/>
          </a:p>
        </p:txBody>
      </p:sp>
      <p:sp>
        <p:nvSpPr>
          <p:cNvPr id="17" name="object 17">
            <a:extLst>
              <a:ext uri="{FF2B5EF4-FFF2-40B4-BE49-F238E27FC236}">
                <a16:creationId xmlns:a16="http://schemas.microsoft.com/office/drawing/2014/main" id="{8E900377-C246-6F6C-26F7-E77091B60CE6}"/>
              </a:ext>
            </a:extLst>
          </p:cNvPr>
          <p:cNvSpPr/>
          <p:nvPr/>
        </p:nvSpPr>
        <p:spPr>
          <a:xfrm>
            <a:off x="2206589" y="7693335"/>
            <a:ext cx="386080" cy="386080"/>
          </a:xfrm>
          <a:custGeom>
            <a:avLst/>
            <a:gdLst/>
            <a:ahLst/>
            <a:cxnLst/>
            <a:rect l="l" t="t" r="r" b="b"/>
            <a:pathLst>
              <a:path w="386079" h="386079">
                <a:moveTo>
                  <a:pt x="0" y="93584"/>
                </a:moveTo>
                <a:lnTo>
                  <a:pt x="93599" y="0"/>
                </a:lnTo>
                <a:lnTo>
                  <a:pt x="192965" y="99350"/>
                </a:lnTo>
                <a:lnTo>
                  <a:pt x="292318" y="0"/>
                </a:lnTo>
                <a:lnTo>
                  <a:pt x="385906" y="93584"/>
                </a:lnTo>
                <a:lnTo>
                  <a:pt x="286552" y="192948"/>
                </a:lnTo>
                <a:lnTo>
                  <a:pt x="385906" y="292299"/>
                </a:lnTo>
                <a:lnTo>
                  <a:pt x="292318" y="385896"/>
                </a:lnTo>
                <a:lnTo>
                  <a:pt x="192965" y="286546"/>
                </a:lnTo>
                <a:lnTo>
                  <a:pt x="93599" y="385896"/>
                </a:lnTo>
                <a:lnTo>
                  <a:pt x="0" y="292299"/>
                </a:lnTo>
                <a:lnTo>
                  <a:pt x="99365" y="192948"/>
                </a:lnTo>
                <a:lnTo>
                  <a:pt x="0" y="93584"/>
                </a:lnTo>
                <a:close/>
              </a:path>
            </a:pathLst>
          </a:custGeom>
          <a:ln w="18719">
            <a:solidFill>
              <a:srgbClr val="222020"/>
            </a:solidFill>
          </a:ln>
        </p:spPr>
        <p:txBody>
          <a:bodyPr wrap="square" lIns="0" tIns="0" rIns="0" bIns="0" rtlCol="0"/>
          <a:lstStyle/>
          <a:p>
            <a:endParaRPr/>
          </a:p>
        </p:txBody>
      </p:sp>
      <p:sp>
        <p:nvSpPr>
          <p:cNvPr id="18" name="object 18">
            <a:extLst>
              <a:ext uri="{FF2B5EF4-FFF2-40B4-BE49-F238E27FC236}">
                <a16:creationId xmlns:a16="http://schemas.microsoft.com/office/drawing/2014/main" id="{29584FA9-41A7-C4F5-B13D-44C447020CB3}"/>
              </a:ext>
            </a:extLst>
          </p:cNvPr>
          <p:cNvSpPr/>
          <p:nvPr/>
        </p:nvSpPr>
        <p:spPr>
          <a:xfrm>
            <a:off x="2744413" y="7693335"/>
            <a:ext cx="386080" cy="386080"/>
          </a:xfrm>
          <a:custGeom>
            <a:avLst/>
            <a:gdLst/>
            <a:ahLst/>
            <a:cxnLst/>
            <a:rect l="l" t="t" r="r" b="b"/>
            <a:pathLst>
              <a:path w="386079" h="386079">
                <a:moveTo>
                  <a:pt x="0" y="93584"/>
                </a:moveTo>
                <a:lnTo>
                  <a:pt x="93599" y="0"/>
                </a:lnTo>
                <a:lnTo>
                  <a:pt x="192953" y="99350"/>
                </a:lnTo>
                <a:lnTo>
                  <a:pt x="292306" y="0"/>
                </a:lnTo>
                <a:lnTo>
                  <a:pt x="385906" y="93584"/>
                </a:lnTo>
                <a:lnTo>
                  <a:pt x="286552" y="192948"/>
                </a:lnTo>
                <a:lnTo>
                  <a:pt x="385906" y="292299"/>
                </a:lnTo>
                <a:lnTo>
                  <a:pt x="292306" y="385896"/>
                </a:lnTo>
                <a:lnTo>
                  <a:pt x="192953" y="286546"/>
                </a:lnTo>
                <a:lnTo>
                  <a:pt x="93599" y="385896"/>
                </a:lnTo>
                <a:lnTo>
                  <a:pt x="0" y="292299"/>
                </a:lnTo>
                <a:lnTo>
                  <a:pt x="99353" y="192948"/>
                </a:lnTo>
                <a:lnTo>
                  <a:pt x="0" y="93584"/>
                </a:lnTo>
                <a:close/>
              </a:path>
            </a:pathLst>
          </a:custGeom>
          <a:ln w="18719">
            <a:solidFill>
              <a:srgbClr val="222020"/>
            </a:solidFill>
          </a:ln>
        </p:spPr>
        <p:txBody>
          <a:bodyPr wrap="square" lIns="0" tIns="0" rIns="0" bIns="0" rtlCol="0"/>
          <a:lstStyle/>
          <a:p>
            <a:endParaRPr/>
          </a:p>
        </p:txBody>
      </p:sp>
      <p:sp>
        <p:nvSpPr>
          <p:cNvPr id="19" name="object 19">
            <a:extLst>
              <a:ext uri="{FF2B5EF4-FFF2-40B4-BE49-F238E27FC236}">
                <a16:creationId xmlns:a16="http://schemas.microsoft.com/office/drawing/2014/main" id="{1FD2D237-7901-6C1D-0989-7BFCB13679F3}"/>
              </a:ext>
            </a:extLst>
          </p:cNvPr>
          <p:cNvSpPr/>
          <p:nvPr/>
        </p:nvSpPr>
        <p:spPr>
          <a:xfrm>
            <a:off x="3282950" y="7693335"/>
            <a:ext cx="386080" cy="386080"/>
          </a:xfrm>
          <a:custGeom>
            <a:avLst/>
            <a:gdLst/>
            <a:ahLst/>
            <a:cxnLst/>
            <a:rect l="l" t="t" r="r" b="b"/>
            <a:pathLst>
              <a:path w="386079" h="386079">
                <a:moveTo>
                  <a:pt x="0" y="93584"/>
                </a:moveTo>
                <a:lnTo>
                  <a:pt x="93599" y="0"/>
                </a:lnTo>
                <a:lnTo>
                  <a:pt x="192953" y="99350"/>
                </a:lnTo>
                <a:lnTo>
                  <a:pt x="292306" y="0"/>
                </a:lnTo>
                <a:lnTo>
                  <a:pt x="385906" y="93584"/>
                </a:lnTo>
                <a:lnTo>
                  <a:pt x="286552" y="192948"/>
                </a:lnTo>
                <a:lnTo>
                  <a:pt x="385906" y="292299"/>
                </a:lnTo>
                <a:lnTo>
                  <a:pt x="292306" y="385896"/>
                </a:lnTo>
                <a:lnTo>
                  <a:pt x="192953" y="286546"/>
                </a:lnTo>
                <a:lnTo>
                  <a:pt x="93599" y="385896"/>
                </a:lnTo>
                <a:lnTo>
                  <a:pt x="0" y="292299"/>
                </a:lnTo>
                <a:lnTo>
                  <a:pt x="99365" y="192948"/>
                </a:lnTo>
                <a:lnTo>
                  <a:pt x="0" y="93584"/>
                </a:lnTo>
                <a:close/>
              </a:path>
            </a:pathLst>
          </a:custGeom>
          <a:ln w="18719">
            <a:solidFill>
              <a:srgbClr val="222020"/>
            </a:solidFill>
          </a:ln>
        </p:spPr>
        <p:txBody>
          <a:bodyPr wrap="square" lIns="0" tIns="0" rIns="0" bIns="0" rtlCol="0"/>
          <a:lstStyle/>
          <a:p>
            <a:endParaRPr/>
          </a:p>
        </p:txBody>
      </p:sp>
      <p:sp>
        <p:nvSpPr>
          <p:cNvPr id="9" name="TextBox 8">
            <a:extLst>
              <a:ext uri="{FF2B5EF4-FFF2-40B4-BE49-F238E27FC236}">
                <a16:creationId xmlns:a16="http://schemas.microsoft.com/office/drawing/2014/main" id="{898A2694-9B18-EE6B-D2AB-88BA5616D905}"/>
              </a:ext>
            </a:extLst>
          </p:cNvPr>
          <p:cNvSpPr txBox="1"/>
          <p:nvPr/>
        </p:nvSpPr>
        <p:spPr>
          <a:xfrm>
            <a:off x="5491162" y="1867428"/>
            <a:ext cx="10455657" cy="6432530"/>
          </a:xfrm>
          <a:prstGeom prst="rect">
            <a:avLst/>
          </a:prstGeom>
          <a:noFill/>
        </p:spPr>
        <p:txBody>
          <a:bodyPr wrap="square">
            <a:spAutoFit/>
          </a:bodyPr>
          <a:lstStyle/>
          <a:p>
            <a:r>
              <a:rPr lang="en-IN" sz="2800" b="1" dirty="0">
                <a:solidFill>
                  <a:schemeClr val="accent3">
                    <a:lumMod val="75000"/>
                  </a:schemeClr>
                </a:solidFill>
              </a:rPr>
              <a:t>Strengths</a:t>
            </a:r>
            <a:endParaRPr lang="en-IN" sz="2400" b="1" dirty="0">
              <a:solidFill>
                <a:schemeClr val="accent3">
                  <a:lumMod val="75000"/>
                </a:schemeClr>
              </a:solidFill>
            </a:endParaRPr>
          </a:p>
          <a:p>
            <a:pPr marL="342900" indent="-342900">
              <a:buFont typeface="Arial" panose="020B0604020202020204" pitchFamily="34" charset="0"/>
              <a:buChar char="•"/>
            </a:pPr>
            <a:r>
              <a:rPr lang="en-IN" sz="2400" b="1" dirty="0"/>
              <a:t>Atmosphere &amp; Facilities: </a:t>
            </a:r>
            <a:r>
              <a:rPr lang="en-IN" sz="2200" dirty="0"/>
              <a:t>The institute provides a good atmosphere and theme, though space optimization and better-arranged classrooms would enhance the student experience.</a:t>
            </a:r>
          </a:p>
          <a:p>
            <a:pPr marL="342900" indent="-342900">
              <a:buFont typeface="Arial" panose="020B0604020202020204" pitchFamily="34" charset="0"/>
              <a:buChar char="•"/>
            </a:pPr>
            <a:r>
              <a:rPr lang="en-IN" sz="2400" b="1" dirty="0"/>
              <a:t>Pricing and Teaching Strategies: </a:t>
            </a:r>
            <a:r>
              <a:rPr lang="en-IN" sz="2200" dirty="0"/>
              <a:t>Current strategies are well-received, but targeted enhancements could improve</a:t>
            </a:r>
            <a:r>
              <a:rPr lang="en-IN" dirty="0"/>
              <a:t> </a:t>
            </a:r>
          </a:p>
          <a:p>
            <a:pPr marL="342900" indent="-342900">
              <a:buFont typeface="Arial" panose="020B0604020202020204" pitchFamily="34" charset="0"/>
              <a:buChar char="•"/>
            </a:pPr>
            <a:r>
              <a:rPr lang="en-IN" sz="2400" b="1" dirty="0"/>
              <a:t>Placement and Career Support: </a:t>
            </a:r>
            <a:r>
              <a:rPr lang="en-IN" sz="2200" dirty="0"/>
              <a:t>Competitors like IPCS Global and Clean Code Institute offer strong placement assistance, including mock interviews, exclusive job portals, and direct referrals. Zephyr should prioritize connecting students with placement drives, job fairs, and partnerships with companies, as job outcomes are a key motivator for learners.</a:t>
            </a:r>
          </a:p>
          <a:p>
            <a:pPr marL="342900" indent="-342900">
              <a:buFont typeface="Arial" panose="020B0604020202020204" pitchFamily="34" charset="0"/>
              <a:buChar char="•"/>
            </a:pPr>
            <a:r>
              <a:rPr lang="en-IN" sz="2400" b="1" dirty="0"/>
              <a:t>Content Quality</a:t>
            </a:r>
            <a:r>
              <a:rPr lang="en-IN" sz="2200" b="1" dirty="0"/>
              <a:t>: </a:t>
            </a:r>
            <a:r>
              <a:rPr lang="en-IN" sz="2200" dirty="0"/>
              <a:t>Eye Q.net emphasizes professional-grade video content, avoiding quantity over quality. Similarly, Zephyr should focus on producing high-quality, engaging, and professional learning materials, as these directly impact credibility.</a:t>
            </a:r>
          </a:p>
          <a:p>
            <a:pPr marL="342900" indent="-342900">
              <a:buFont typeface="Arial" panose="020B0604020202020204" pitchFamily="34" charset="0"/>
              <a:buChar char="•"/>
            </a:pPr>
            <a:r>
              <a:rPr lang="en-US" sz="2400" b="1" dirty="0"/>
              <a:t>Marketing and Social Media: </a:t>
            </a:r>
            <a:r>
              <a:rPr lang="en-US" sz="2200" dirty="0"/>
              <a:t>Competitors such as Micro-Degree and IPCS Global leverage social media and student success stories for branding. Highlighting placement successes, student projects, and testimonials could boost Zephyr’s market visibility.</a:t>
            </a:r>
            <a:endParaRPr lang="en-IN" sz="2200" dirty="0"/>
          </a:p>
          <a:p>
            <a:pPr marL="342900" indent="-342900">
              <a:buFont typeface="Arial" panose="020B0604020202020204" pitchFamily="34" charset="0"/>
              <a:buChar char="•"/>
            </a:pPr>
            <a:endParaRPr lang="en-IN" sz="2200" dirty="0"/>
          </a:p>
        </p:txBody>
      </p:sp>
    </p:spTree>
    <p:extLst>
      <p:ext uri="{BB962C8B-B14F-4D97-AF65-F5344CB8AC3E}">
        <p14:creationId xmlns:p14="http://schemas.microsoft.com/office/powerpoint/2010/main" val="3963797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C6A54-F77F-5810-8A87-D02E625F775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954D3BC-8799-DA1C-3611-964FE5CA667A}"/>
              </a:ext>
            </a:extLst>
          </p:cNvPr>
          <p:cNvSpPr/>
          <p:nvPr/>
        </p:nvSpPr>
        <p:spPr>
          <a:xfrm>
            <a:off x="0" y="0"/>
            <a:ext cx="5542280" cy="5517515"/>
          </a:xfrm>
          <a:custGeom>
            <a:avLst/>
            <a:gdLst/>
            <a:ahLst/>
            <a:cxnLst/>
            <a:rect l="l" t="t" r="r" b="b"/>
            <a:pathLst>
              <a:path w="5542280" h="5517515">
                <a:moveTo>
                  <a:pt x="5541966" y="0"/>
                </a:moveTo>
                <a:lnTo>
                  <a:pt x="4481271" y="1364385"/>
                </a:lnTo>
                <a:lnTo>
                  <a:pt x="4689348" y="3028314"/>
                </a:lnTo>
                <a:lnTo>
                  <a:pt x="3278149" y="3603586"/>
                </a:lnTo>
                <a:lnTo>
                  <a:pt x="2093023" y="5127103"/>
                </a:lnTo>
                <a:lnTo>
                  <a:pt x="758150" y="4942788"/>
                </a:lnTo>
                <a:lnTo>
                  <a:pt x="0" y="5516912"/>
                </a:lnTo>
              </a:path>
            </a:pathLst>
          </a:custGeom>
          <a:ln w="18719">
            <a:solidFill>
              <a:srgbClr val="222020"/>
            </a:solidFill>
          </a:ln>
        </p:spPr>
        <p:txBody>
          <a:bodyPr wrap="square" lIns="0" tIns="0" rIns="0" bIns="0" rtlCol="0"/>
          <a:lstStyle/>
          <a:p>
            <a:endParaRPr/>
          </a:p>
        </p:txBody>
      </p:sp>
      <p:sp>
        <p:nvSpPr>
          <p:cNvPr id="3" name="object 3">
            <a:extLst>
              <a:ext uri="{FF2B5EF4-FFF2-40B4-BE49-F238E27FC236}">
                <a16:creationId xmlns:a16="http://schemas.microsoft.com/office/drawing/2014/main" id="{CA0D36C4-7ADF-C2C5-9D6E-41ED28CEC705}"/>
              </a:ext>
            </a:extLst>
          </p:cNvPr>
          <p:cNvSpPr/>
          <p:nvPr/>
        </p:nvSpPr>
        <p:spPr>
          <a:xfrm>
            <a:off x="0" y="9738000"/>
            <a:ext cx="18288000" cy="548005"/>
          </a:xfrm>
          <a:custGeom>
            <a:avLst/>
            <a:gdLst/>
            <a:ahLst/>
            <a:cxnLst/>
            <a:rect l="l" t="t" r="r" b="b"/>
            <a:pathLst>
              <a:path w="18288000" h="548004">
                <a:moveTo>
                  <a:pt x="18287873" y="0"/>
                </a:moveTo>
                <a:lnTo>
                  <a:pt x="0" y="0"/>
                </a:lnTo>
                <a:lnTo>
                  <a:pt x="0" y="547836"/>
                </a:lnTo>
                <a:lnTo>
                  <a:pt x="18287873" y="547836"/>
                </a:lnTo>
                <a:lnTo>
                  <a:pt x="18287873" y="0"/>
                </a:lnTo>
                <a:close/>
              </a:path>
            </a:pathLst>
          </a:custGeom>
          <a:solidFill>
            <a:srgbClr val="222020"/>
          </a:solidFill>
        </p:spPr>
        <p:txBody>
          <a:bodyPr wrap="square" lIns="0" tIns="0" rIns="0" bIns="0" rtlCol="0"/>
          <a:lstStyle/>
          <a:p>
            <a:endParaRPr/>
          </a:p>
        </p:txBody>
      </p:sp>
      <p:sp>
        <p:nvSpPr>
          <p:cNvPr id="4" name="object 4">
            <a:extLst>
              <a:ext uri="{FF2B5EF4-FFF2-40B4-BE49-F238E27FC236}">
                <a16:creationId xmlns:a16="http://schemas.microsoft.com/office/drawing/2014/main" id="{FFA7E8F3-ADDE-5AE1-7176-2121BCFCC0D7}"/>
              </a:ext>
            </a:extLst>
          </p:cNvPr>
          <p:cNvSpPr/>
          <p:nvPr/>
        </p:nvSpPr>
        <p:spPr>
          <a:xfrm>
            <a:off x="15929991" y="534238"/>
            <a:ext cx="548640" cy="548640"/>
          </a:xfrm>
          <a:custGeom>
            <a:avLst/>
            <a:gdLst/>
            <a:ahLst/>
            <a:cxnLst/>
            <a:rect l="l" t="t" r="r" b="b"/>
            <a:pathLst>
              <a:path w="548640" h="548640">
                <a:moveTo>
                  <a:pt x="0" y="0"/>
                </a:moveTo>
                <a:lnTo>
                  <a:pt x="0" y="548589"/>
                </a:lnTo>
                <a:lnTo>
                  <a:pt x="548640" y="548589"/>
                </a:lnTo>
                <a:lnTo>
                  <a:pt x="0" y="0"/>
                </a:lnTo>
                <a:close/>
              </a:path>
            </a:pathLst>
          </a:custGeom>
          <a:solidFill>
            <a:srgbClr val="222020"/>
          </a:solidFill>
        </p:spPr>
        <p:txBody>
          <a:bodyPr wrap="square" lIns="0" tIns="0" rIns="0" bIns="0" rtlCol="0"/>
          <a:lstStyle/>
          <a:p>
            <a:endParaRPr/>
          </a:p>
        </p:txBody>
      </p:sp>
      <p:sp>
        <p:nvSpPr>
          <p:cNvPr id="5" name="object 5">
            <a:extLst>
              <a:ext uri="{FF2B5EF4-FFF2-40B4-BE49-F238E27FC236}">
                <a16:creationId xmlns:a16="http://schemas.microsoft.com/office/drawing/2014/main" id="{2FA0889A-1639-9E29-AC14-61EA659BD478}"/>
              </a:ext>
            </a:extLst>
          </p:cNvPr>
          <p:cNvSpPr/>
          <p:nvPr/>
        </p:nvSpPr>
        <p:spPr>
          <a:xfrm>
            <a:off x="16595216" y="534238"/>
            <a:ext cx="548640" cy="548640"/>
          </a:xfrm>
          <a:custGeom>
            <a:avLst/>
            <a:gdLst/>
            <a:ahLst/>
            <a:cxnLst/>
            <a:rect l="l" t="t" r="r" b="b"/>
            <a:pathLst>
              <a:path w="548640" h="548640">
                <a:moveTo>
                  <a:pt x="0" y="0"/>
                </a:moveTo>
                <a:lnTo>
                  <a:pt x="0" y="548589"/>
                </a:lnTo>
                <a:lnTo>
                  <a:pt x="548640" y="548589"/>
                </a:lnTo>
                <a:lnTo>
                  <a:pt x="0" y="0"/>
                </a:lnTo>
                <a:close/>
              </a:path>
            </a:pathLst>
          </a:custGeom>
          <a:solidFill>
            <a:srgbClr val="222020"/>
          </a:solidFill>
        </p:spPr>
        <p:txBody>
          <a:bodyPr wrap="square" lIns="0" tIns="0" rIns="0" bIns="0" rtlCol="0"/>
          <a:lstStyle/>
          <a:p>
            <a:endParaRPr/>
          </a:p>
        </p:txBody>
      </p:sp>
      <p:sp>
        <p:nvSpPr>
          <p:cNvPr id="6" name="object 6">
            <a:extLst>
              <a:ext uri="{FF2B5EF4-FFF2-40B4-BE49-F238E27FC236}">
                <a16:creationId xmlns:a16="http://schemas.microsoft.com/office/drawing/2014/main" id="{583ADC6D-26AE-368F-E370-2EEFED3C8A89}"/>
              </a:ext>
            </a:extLst>
          </p:cNvPr>
          <p:cNvSpPr/>
          <p:nvPr/>
        </p:nvSpPr>
        <p:spPr>
          <a:xfrm>
            <a:off x="17259808" y="534238"/>
            <a:ext cx="548640" cy="548640"/>
          </a:xfrm>
          <a:custGeom>
            <a:avLst/>
            <a:gdLst/>
            <a:ahLst/>
            <a:cxnLst/>
            <a:rect l="l" t="t" r="r" b="b"/>
            <a:pathLst>
              <a:path w="548640" h="548640">
                <a:moveTo>
                  <a:pt x="0" y="0"/>
                </a:moveTo>
                <a:lnTo>
                  <a:pt x="0" y="548589"/>
                </a:lnTo>
                <a:lnTo>
                  <a:pt x="548513" y="548589"/>
                </a:lnTo>
                <a:lnTo>
                  <a:pt x="0" y="0"/>
                </a:lnTo>
                <a:close/>
              </a:path>
            </a:pathLst>
          </a:custGeom>
          <a:solidFill>
            <a:srgbClr val="222020"/>
          </a:solidFill>
        </p:spPr>
        <p:txBody>
          <a:bodyPr wrap="square" lIns="0" tIns="0" rIns="0" bIns="0" rtlCol="0"/>
          <a:lstStyle/>
          <a:p>
            <a:endParaRPr/>
          </a:p>
        </p:txBody>
      </p:sp>
      <p:sp>
        <p:nvSpPr>
          <p:cNvPr id="7" name="object 7">
            <a:extLst>
              <a:ext uri="{FF2B5EF4-FFF2-40B4-BE49-F238E27FC236}">
                <a16:creationId xmlns:a16="http://schemas.microsoft.com/office/drawing/2014/main" id="{F39A0608-CB25-25C9-B49E-96B533E865AE}"/>
              </a:ext>
            </a:extLst>
          </p:cNvPr>
          <p:cNvSpPr txBox="1">
            <a:spLocks noGrp="1"/>
          </p:cNvSpPr>
          <p:nvPr>
            <p:ph type="title"/>
          </p:nvPr>
        </p:nvSpPr>
        <p:spPr>
          <a:xfrm>
            <a:off x="5542280" y="677102"/>
            <a:ext cx="7793990" cy="751488"/>
          </a:xfrm>
          <a:prstGeom prst="rect">
            <a:avLst/>
          </a:prstGeom>
        </p:spPr>
        <p:txBody>
          <a:bodyPr vert="horz" wrap="square" lIns="0" tIns="12700" rIns="0" bIns="0" rtlCol="0">
            <a:spAutoFit/>
          </a:bodyPr>
          <a:lstStyle/>
          <a:p>
            <a:pPr marL="12700">
              <a:lnSpc>
                <a:spcPct val="100000"/>
              </a:lnSpc>
              <a:spcBef>
                <a:spcPts val="100"/>
              </a:spcBef>
            </a:pPr>
            <a:r>
              <a:rPr lang="en-IN" sz="4800" b="1" dirty="0">
                <a:latin typeface="+mn-lt"/>
              </a:rPr>
              <a:t>Recommendation </a:t>
            </a:r>
            <a:endParaRPr lang="en-IN" sz="19900" b="1" dirty="0">
              <a:latin typeface="+mn-lt"/>
            </a:endParaRPr>
          </a:p>
        </p:txBody>
      </p:sp>
      <p:sp>
        <p:nvSpPr>
          <p:cNvPr id="10" name="object 10">
            <a:extLst>
              <a:ext uri="{FF2B5EF4-FFF2-40B4-BE49-F238E27FC236}">
                <a16:creationId xmlns:a16="http://schemas.microsoft.com/office/drawing/2014/main" id="{BA180B1C-B6E9-91BB-EC92-EE1D6070F37E}"/>
              </a:ext>
            </a:extLst>
          </p:cNvPr>
          <p:cNvSpPr txBox="1"/>
          <p:nvPr/>
        </p:nvSpPr>
        <p:spPr>
          <a:xfrm>
            <a:off x="5510847" y="1911611"/>
            <a:ext cx="7429246" cy="341888"/>
          </a:xfrm>
          <a:prstGeom prst="rect">
            <a:avLst/>
          </a:prstGeom>
        </p:spPr>
        <p:txBody>
          <a:bodyPr vert="horz" wrap="square" lIns="0" tIns="10795" rIns="0" bIns="0" rtlCol="0">
            <a:spAutoFit/>
          </a:bodyPr>
          <a:lstStyle/>
          <a:p>
            <a:pPr marL="354965" marR="5080" indent="-342900">
              <a:lnSpc>
                <a:spcPct val="100600"/>
              </a:lnSpc>
              <a:spcBef>
                <a:spcPts val="85"/>
              </a:spcBef>
              <a:buFont typeface="Arial" panose="020B0604020202020204" pitchFamily="34" charset="0"/>
              <a:buChar char="•"/>
            </a:pPr>
            <a:endParaRPr sz="2200" dirty="0">
              <a:cs typeface="Trebuchet MS"/>
            </a:endParaRPr>
          </a:p>
        </p:txBody>
      </p:sp>
      <p:sp>
        <p:nvSpPr>
          <p:cNvPr id="11" name="object 11">
            <a:extLst>
              <a:ext uri="{FF2B5EF4-FFF2-40B4-BE49-F238E27FC236}">
                <a16:creationId xmlns:a16="http://schemas.microsoft.com/office/drawing/2014/main" id="{C818CEB3-9938-60DA-637E-C5E2300D97AD}"/>
              </a:ext>
            </a:extLst>
          </p:cNvPr>
          <p:cNvSpPr/>
          <p:nvPr/>
        </p:nvSpPr>
        <p:spPr>
          <a:xfrm>
            <a:off x="2206589" y="6569477"/>
            <a:ext cx="386080" cy="386080"/>
          </a:xfrm>
          <a:custGeom>
            <a:avLst/>
            <a:gdLst/>
            <a:ahLst/>
            <a:cxnLst/>
            <a:rect l="l" t="t" r="r" b="b"/>
            <a:pathLst>
              <a:path w="386079" h="386079">
                <a:moveTo>
                  <a:pt x="0" y="93597"/>
                </a:moveTo>
                <a:lnTo>
                  <a:pt x="93599" y="0"/>
                </a:lnTo>
                <a:lnTo>
                  <a:pt x="192965" y="99363"/>
                </a:lnTo>
                <a:lnTo>
                  <a:pt x="292318" y="0"/>
                </a:lnTo>
                <a:lnTo>
                  <a:pt x="385906" y="93597"/>
                </a:lnTo>
                <a:lnTo>
                  <a:pt x="286552" y="192961"/>
                </a:lnTo>
                <a:lnTo>
                  <a:pt x="385906" y="292311"/>
                </a:lnTo>
                <a:lnTo>
                  <a:pt x="292318" y="385896"/>
                </a:lnTo>
                <a:lnTo>
                  <a:pt x="192965" y="286546"/>
                </a:lnTo>
                <a:lnTo>
                  <a:pt x="93599" y="385896"/>
                </a:lnTo>
                <a:lnTo>
                  <a:pt x="0" y="292311"/>
                </a:lnTo>
                <a:lnTo>
                  <a:pt x="99365" y="192961"/>
                </a:lnTo>
                <a:lnTo>
                  <a:pt x="0" y="93597"/>
                </a:lnTo>
                <a:close/>
              </a:path>
            </a:pathLst>
          </a:custGeom>
          <a:ln w="18719">
            <a:solidFill>
              <a:srgbClr val="222020"/>
            </a:solidFill>
          </a:ln>
        </p:spPr>
        <p:txBody>
          <a:bodyPr wrap="square" lIns="0" tIns="0" rIns="0" bIns="0" rtlCol="0"/>
          <a:lstStyle/>
          <a:p>
            <a:endParaRPr/>
          </a:p>
        </p:txBody>
      </p:sp>
      <p:sp>
        <p:nvSpPr>
          <p:cNvPr id="12" name="object 12">
            <a:extLst>
              <a:ext uri="{FF2B5EF4-FFF2-40B4-BE49-F238E27FC236}">
                <a16:creationId xmlns:a16="http://schemas.microsoft.com/office/drawing/2014/main" id="{D5147EC8-0C42-02BE-668A-48261DA8B0F2}"/>
              </a:ext>
            </a:extLst>
          </p:cNvPr>
          <p:cNvSpPr/>
          <p:nvPr/>
        </p:nvSpPr>
        <p:spPr>
          <a:xfrm>
            <a:off x="2744413" y="6569477"/>
            <a:ext cx="386080" cy="386080"/>
          </a:xfrm>
          <a:custGeom>
            <a:avLst/>
            <a:gdLst/>
            <a:ahLst/>
            <a:cxnLst/>
            <a:rect l="l" t="t" r="r" b="b"/>
            <a:pathLst>
              <a:path w="386079" h="386079">
                <a:moveTo>
                  <a:pt x="0" y="93597"/>
                </a:moveTo>
                <a:lnTo>
                  <a:pt x="93599" y="0"/>
                </a:lnTo>
                <a:lnTo>
                  <a:pt x="192953" y="99363"/>
                </a:lnTo>
                <a:lnTo>
                  <a:pt x="292306" y="0"/>
                </a:lnTo>
                <a:lnTo>
                  <a:pt x="385906" y="93597"/>
                </a:lnTo>
                <a:lnTo>
                  <a:pt x="286552" y="192961"/>
                </a:lnTo>
                <a:lnTo>
                  <a:pt x="385906" y="292311"/>
                </a:lnTo>
                <a:lnTo>
                  <a:pt x="292306" y="385896"/>
                </a:lnTo>
                <a:lnTo>
                  <a:pt x="192953" y="286546"/>
                </a:lnTo>
                <a:lnTo>
                  <a:pt x="93599" y="385896"/>
                </a:lnTo>
                <a:lnTo>
                  <a:pt x="0" y="292311"/>
                </a:lnTo>
                <a:lnTo>
                  <a:pt x="99353" y="192961"/>
                </a:lnTo>
                <a:lnTo>
                  <a:pt x="0" y="93597"/>
                </a:lnTo>
                <a:close/>
              </a:path>
            </a:pathLst>
          </a:custGeom>
          <a:ln w="18719">
            <a:solidFill>
              <a:srgbClr val="222020"/>
            </a:solidFill>
          </a:ln>
        </p:spPr>
        <p:txBody>
          <a:bodyPr wrap="square" lIns="0" tIns="0" rIns="0" bIns="0" rtlCol="0"/>
          <a:lstStyle/>
          <a:p>
            <a:endParaRPr/>
          </a:p>
        </p:txBody>
      </p:sp>
      <p:sp>
        <p:nvSpPr>
          <p:cNvPr id="13" name="object 13">
            <a:extLst>
              <a:ext uri="{FF2B5EF4-FFF2-40B4-BE49-F238E27FC236}">
                <a16:creationId xmlns:a16="http://schemas.microsoft.com/office/drawing/2014/main" id="{D67B246B-EF1A-9FC7-F4D5-750B7389E859}"/>
              </a:ext>
            </a:extLst>
          </p:cNvPr>
          <p:cNvSpPr/>
          <p:nvPr/>
        </p:nvSpPr>
        <p:spPr>
          <a:xfrm>
            <a:off x="3282950" y="6569477"/>
            <a:ext cx="386080" cy="386080"/>
          </a:xfrm>
          <a:custGeom>
            <a:avLst/>
            <a:gdLst/>
            <a:ahLst/>
            <a:cxnLst/>
            <a:rect l="l" t="t" r="r" b="b"/>
            <a:pathLst>
              <a:path w="386079" h="386079">
                <a:moveTo>
                  <a:pt x="0" y="93597"/>
                </a:moveTo>
                <a:lnTo>
                  <a:pt x="93599" y="0"/>
                </a:lnTo>
                <a:lnTo>
                  <a:pt x="192953" y="99363"/>
                </a:lnTo>
                <a:lnTo>
                  <a:pt x="292306" y="0"/>
                </a:lnTo>
                <a:lnTo>
                  <a:pt x="385906" y="93597"/>
                </a:lnTo>
                <a:lnTo>
                  <a:pt x="286552" y="192961"/>
                </a:lnTo>
                <a:lnTo>
                  <a:pt x="385906" y="292311"/>
                </a:lnTo>
                <a:lnTo>
                  <a:pt x="292306" y="385896"/>
                </a:lnTo>
                <a:lnTo>
                  <a:pt x="192953" y="286546"/>
                </a:lnTo>
                <a:lnTo>
                  <a:pt x="93599" y="385896"/>
                </a:lnTo>
                <a:lnTo>
                  <a:pt x="0" y="292311"/>
                </a:lnTo>
                <a:lnTo>
                  <a:pt x="99365" y="192961"/>
                </a:lnTo>
                <a:lnTo>
                  <a:pt x="0" y="93597"/>
                </a:lnTo>
                <a:close/>
              </a:path>
            </a:pathLst>
          </a:custGeom>
          <a:ln w="18719">
            <a:solidFill>
              <a:srgbClr val="222020"/>
            </a:solidFill>
          </a:ln>
        </p:spPr>
        <p:txBody>
          <a:bodyPr wrap="square" lIns="0" tIns="0" rIns="0" bIns="0" rtlCol="0"/>
          <a:lstStyle/>
          <a:p>
            <a:endParaRPr/>
          </a:p>
        </p:txBody>
      </p:sp>
      <p:sp>
        <p:nvSpPr>
          <p:cNvPr id="14" name="object 14">
            <a:extLst>
              <a:ext uri="{FF2B5EF4-FFF2-40B4-BE49-F238E27FC236}">
                <a16:creationId xmlns:a16="http://schemas.microsoft.com/office/drawing/2014/main" id="{81E12A43-3811-EB6C-73B8-EAB955F17059}"/>
              </a:ext>
            </a:extLst>
          </p:cNvPr>
          <p:cNvSpPr/>
          <p:nvPr/>
        </p:nvSpPr>
        <p:spPr>
          <a:xfrm>
            <a:off x="2206589" y="7131050"/>
            <a:ext cx="386080" cy="386080"/>
          </a:xfrm>
          <a:custGeom>
            <a:avLst/>
            <a:gdLst/>
            <a:ahLst/>
            <a:cxnLst/>
            <a:rect l="l" t="t" r="r" b="b"/>
            <a:pathLst>
              <a:path w="386079" h="386079">
                <a:moveTo>
                  <a:pt x="0" y="93597"/>
                </a:moveTo>
                <a:lnTo>
                  <a:pt x="93599" y="0"/>
                </a:lnTo>
                <a:lnTo>
                  <a:pt x="192965" y="99350"/>
                </a:lnTo>
                <a:lnTo>
                  <a:pt x="292318" y="0"/>
                </a:lnTo>
                <a:lnTo>
                  <a:pt x="385906" y="93597"/>
                </a:lnTo>
                <a:lnTo>
                  <a:pt x="286552" y="192948"/>
                </a:lnTo>
                <a:lnTo>
                  <a:pt x="385906" y="292299"/>
                </a:lnTo>
                <a:lnTo>
                  <a:pt x="292318" y="385896"/>
                </a:lnTo>
                <a:lnTo>
                  <a:pt x="192965" y="286533"/>
                </a:lnTo>
                <a:lnTo>
                  <a:pt x="93599" y="385896"/>
                </a:lnTo>
                <a:lnTo>
                  <a:pt x="0" y="292299"/>
                </a:lnTo>
                <a:lnTo>
                  <a:pt x="99365" y="192948"/>
                </a:lnTo>
                <a:lnTo>
                  <a:pt x="0" y="93597"/>
                </a:lnTo>
                <a:close/>
              </a:path>
            </a:pathLst>
          </a:custGeom>
          <a:ln w="18719">
            <a:solidFill>
              <a:srgbClr val="222020"/>
            </a:solidFill>
          </a:ln>
        </p:spPr>
        <p:txBody>
          <a:bodyPr wrap="square" lIns="0" tIns="0" rIns="0" bIns="0" rtlCol="0"/>
          <a:lstStyle/>
          <a:p>
            <a:endParaRPr/>
          </a:p>
        </p:txBody>
      </p:sp>
      <p:sp>
        <p:nvSpPr>
          <p:cNvPr id="15" name="object 15">
            <a:extLst>
              <a:ext uri="{FF2B5EF4-FFF2-40B4-BE49-F238E27FC236}">
                <a16:creationId xmlns:a16="http://schemas.microsoft.com/office/drawing/2014/main" id="{D3030B42-FD87-EDD5-F2F2-3BA3F0865DAF}"/>
              </a:ext>
            </a:extLst>
          </p:cNvPr>
          <p:cNvSpPr/>
          <p:nvPr/>
        </p:nvSpPr>
        <p:spPr>
          <a:xfrm>
            <a:off x="2744413" y="7131050"/>
            <a:ext cx="386080" cy="386080"/>
          </a:xfrm>
          <a:custGeom>
            <a:avLst/>
            <a:gdLst/>
            <a:ahLst/>
            <a:cxnLst/>
            <a:rect l="l" t="t" r="r" b="b"/>
            <a:pathLst>
              <a:path w="386079" h="386079">
                <a:moveTo>
                  <a:pt x="0" y="93597"/>
                </a:moveTo>
                <a:lnTo>
                  <a:pt x="93599" y="0"/>
                </a:lnTo>
                <a:lnTo>
                  <a:pt x="192953" y="99350"/>
                </a:lnTo>
                <a:lnTo>
                  <a:pt x="292306" y="0"/>
                </a:lnTo>
                <a:lnTo>
                  <a:pt x="385906" y="93597"/>
                </a:lnTo>
                <a:lnTo>
                  <a:pt x="286552" y="192948"/>
                </a:lnTo>
                <a:lnTo>
                  <a:pt x="385906" y="292299"/>
                </a:lnTo>
                <a:lnTo>
                  <a:pt x="292306" y="385896"/>
                </a:lnTo>
                <a:lnTo>
                  <a:pt x="192953" y="286533"/>
                </a:lnTo>
                <a:lnTo>
                  <a:pt x="93599" y="385896"/>
                </a:lnTo>
                <a:lnTo>
                  <a:pt x="0" y="292299"/>
                </a:lnTo>
                <a:lnTo>
                  <a:pt x="99353" y="192948"/>
                </a:lnTo>
                <a:lnTo>
                  <a:pt x="0" y="93597"/>
                </a:lnTo>
                <a:close/>
              </a:path>
            </a:pathLst>
          </a:custGeom>
          <a:ln w="18719">
            <a:solidFill>
              <a:srgbClr val="222020"/>
            </a:solidFill>
          </a:ln>
        </p:spPr>
        <p:txBody>
          <a:bodyPr wrap="square" lIns="0" tIns="0" rIns="0" bIns="0" rtlCol="0"/>
          <a:lstStyle/>
          <a:p>
            <a:endParaRPr/>
          </a:p>
        </p:txBody>
      </p:sp>
      <p:sp>
        <p:nvSpPr>
          <p:cNvPr id="16" name="object 16">
            <a:extLst>
              <a:ext uri="{FF2B5EF4-FFF2-40B4-BE49-F238E27FC236}">
                <a16:creationId xmlns:a16="http://schemas.microsoft.com/office/drawing/2014/main" id="{0C58DE92-98DC-5FCA-6738-2FEBCB99D899}"/>
              </a:ext>
            </a:extLst>
          </p:cNvPr>
          <p:cNvSpPr/>
          <p:nvPr/>
        </p:nvSpPr>
        <p:spPr>
          <a:xfrm>
            <a:off x="3282950" y="7131050"/>
            <a:ext cx="386080" cy="386080"/>
          </a:xfrm>
          <a:custGeom>
            <a:avLst/>
            <a:gdLst/>
            <a:ahLst/>
            <a:cxnLst/>
            <a:rect l="l" t="t" r="r" b="b"/>
            <a:pathLst>
              <a:path w="386079" h="386079">
                <a:moveTo>
                  <a:pt x="0" y="93597"/>
                </a:moveTo>
                <a:lnTo>
                  <a:pt x="93599" y="0"/>
                </a:lnTo>
                <a:lnTo>
                  <a:pt x="192953" y="99350"/>
                </a:lnTo>
                <a:lnTo>
                  <a:pt x="292306" y="0"/>
                </a:lnTo>
                <a:lnTo>
                  <a:pt x="385906" y="93597"/>
                </a:lnTo>
                <a:lnTo>
                  <a:pt x="286552" y="192948"/>
                </a:lnTo>
                <a:lnTo>
                  <a:pt x="385906" y="292299"/>
                </a:lnTo>
                <a:lnTo>
                  <a:pt x="292306" y="385896"/>
                </a:lnTo>
                <a:lnTo>
                  <a:pt x="192953" y="286533"/>
                </a:lnTo>
                <a:lnTo>
                  <a:pt x="93599" y="385896"/>
                </a:lnTo>
                <a:lnTo>
                  <a:pt x="0" y="292299"/>
                </a:lnTo>
                <a:lnTo>
                  <a:pt x="99365" y="192948"/>
                </a:lnTo>
                <a:lnTo>
                  <a:pt x="0" y="93597"/>
                </a:lnTo>
                <a:close/>
              </a:path>
            </a:pathLst>
          </a:custGeom>
          <a:ln w="18719">
            <a:solidFill>
              <a:srgbClr val="222020"/>
            </a:solidFill>
          </a:ln>
        </p:spPr>
        <p:txBody>
          <a:bodyPr wrap="square" lIns="0" tIns="0" rIns="0" bIns="0" rtlCol="0"/>
          <a:lstStyle/>
          <a:p>
            <a:endParaRPr/>
          </a:p>
        </p:txBody>
      </p:sp>
      <p:sp>
        <p:nvSpPr>
          <p:cNvPr id="17" name="object 17">
            <a:extLst>
              <a:ext uri="{FF2B5EF4-FFF2-40B4-BE49-F238E27FC236}">
                <a16:creationId xmlns:a16="http://schemas.microsoft.com/office/drawing/2014/main" id="{5F443C1C-B4E5-546C-1785-680D43E46474}"/>
              </a:ext>
            </a:extLst>
          </p:cNvPr>
          <p:cNvSpPr/>
          <p:nvPr/>
        </p:nvSpPr>
        <p:spPr>
          <a:xfrm>
            <a:off x="2206589" y="7693335"/>
            <a:ext cx="386080" cy="386080"/>
          </a:xfrm>
          <a:custGeom>
            <a:avLst/>
            <a:gdLst/>
            <a:ahLst/>
            <a:cxnLst/>
            <a:rect l="l" t="t" r="r" b="b"/>
            <a:pathLst>
              <a:path w="386079" h="386079">
                <a:moveTo>
                  <a:pt x="0" y="93584"/>
                </a:moveTo>
                <a:lnTo>
                  <a:pt x="93599" y="0"/>
                </a:lnTo>
                <a:lnTo>
                  <a:pt x="192965" y="99350"/>
                </a:lnTo>
                <a:lnTo>
                  <a:pt x="292318" y="0"/>
                </a:lnTo>
                <a:lnTo>
                  <a:pt x="385906" y="93584"/>
                </a:lnTo>
                <a:lnTo>
                  <a:pt x="286552" y="192948"/>
                </a:lnTo>
                <a:lnTo>
                  <a:pt x="385906" y="292299"/>
                </a:lnTo>
                <a:lnTo>
                  <a:pt x="292318" y="385896"/>
                </a:lnTo>
                <a:lnTo>
                  <a:pt x="192965" y="286546"/>
                </a:lnTo>
                <a:lnTo>
                  <a:pt x="93599" y="385896"/>
                </a:lnTo>
                <a:lnTo>
                  <a:pt x="0" y="292299"/>
                </a:lnTo>
                <a:lnTo>
                  <a:pt x="99365" y="192948"/>
                </a:lnTo>
                <a:lnTo>
                  <a:pt x="0" y="93584"/>
                </a:lnTo>
                <a:close/>
              </a:path>
            </a:pathLst>
          </a:custGeom>
          <a:ln w="18719">
            <a:solidFill>
              <a:srgbClr val="222020"/>
            </a:solidFill>
          </a:ln>
        </p:spPr>
        <p:txBody>
          <a:bodyPr wrap="square" lIns="0" tIns="0" rIns="0" bIns="0" rtlCol="0"/>
          <a:lstStyle/>
          <a:p>
            <a:endParaRPr/>
          </a:p>
        </p:txBody>
      </p:sp>
      <p:sp>
        <p:nvSpPr>
          <p:cNvPr id="18" name="object 18">
            <a:extLst>
              <a:ext uri="{FF2B5EF4-FFF2-40B4-BE49-F238E27FC236}">
                <a16:creationId xmlns:a16="http://schemas.microsoft.com/office/drawing/2014/main" id="{E38F164A-5A72-FC20-4B4B-886A9993EAA2}"/>
              </a:ext>
            </a:extLst>
          </p:cNvPr>
          <p:cNvSpPr/>
          <p:nvPr/>
        </p:nvSpPr>
        <p:spPr>
          <a:xfrm>
            <a:off x="2744413" y="7693335"/>
            <a:ext cx="386080" cy="386080"/>
          </a:xfrm>
          <a:custGeom>
            <a:avLst/>
            <a:gdLst/>
            <a:ahLst/>
            <a:cxnLst/>
            <a:rect l="l" t="t" r="r" b="b"/>
            <a:pathLst>
              <a:path w="386079" h="386079">
                <a:moveTo>
                  <a:pt x="0" y="93584"/>
                </a:moveTo>
                <a:lnTo>
                  <a:pt x="93599" y="0"/>
                </a:lnTo>
                <a:lnTo>
                  <a:pt x="192953" y="99350"/>
                </a:lnTo>
                <a:lnTo>
                  <a:pt x="292306" y="0"/>
                </a:lnTo>
                <a:lnTo>
                  <a:pt x="385906" y="93584"/>
                </a:lnTo>
                <a:lnTo>
                  <a:pt x="286552" y="192948"/>
                </a:lnTo>
                <a:lnTo>
                  <a:pt x="385906" y="292299"/>
                </a:lnTo>
                <a:lnTo>
                  <a:pt x="292306" y="385896"/>
                </a:lnTo>
                <a:lnTo>
                  <a:pt x="192953" y="286546"/>
                </a:lnTo>
                <a:lnTo>
                  <a:pt x="93599" y="385896"/>
                </a:lnTo>
                <a:lnTo>
                  <a:pt x="0" y="292299"/>
                </a:lnTo>
                <a:lnTo>
                  <a:pt x="99353" y="192948"/>
                </a:lnTo>
                <a:lnTo>
                  <a:pt x="0" y="93584"/>
                </a:lnTo>
                <a:close/>
              </a:path>
            </a:pathLst>
          </a:custGeom>
          <a:ln w="18719">
            <a:solidFill>
              <a:srgbClr val="222020"/>
            </a:solidFill>
          </a:ln>
        </p:spPr>
        <p:txBody>
          <a:bodyPr wrap="square" lIns="0" tIns="0" rIns="0" bIns="0" rtlCol="0"/>
          <a:lstStyle/>
          <a:p>
            <a:endParaRPr/>
          </a:p>
        </p:txBody>
      </p:sp>
      <p:sp>
        <p:nvSpPr>
          <p:cNvPr id="19" name="object 19">
            <a:extLst>
              <a:ext uri="{FF2B5EF4-FFF2-40B4-BE49-F238E27FC236}">
                <a16:creationId xmlns:a16="http://schemas.microsoft.com/office/drawing/2014/main" id="{6C54B51D-BECF-D5ED-ABB1-412289092CD8}"/>
              </a:ext>
            </a:extLst>
          </p:cNvPr>
          <p:cNvSpPr/>
          <p:nvPr/>
        </p:nvSpPr>
        <p:spPr>
          <a:xfrm>
            <a:off x="3282950" y="7693335"/>
            <a:ext cx="386080" cy="386080"/>
          </a:xfrm>
          <a:custGeom>
            <a:avLst/>
            <a:gdLst/>
            <a:ahLst/>
            <a:cxnLst/>
            <a:rect l="l" t="t" r="r" b="b"/>
            <a:pathLst>
              <a:path w="386079" h="386079">
                <a:moveTo>
                  <a:pt x="0" y="93584"/>
                </a:moveTo>
                <a:lnTo>
                  <a:pt x="93599" y="0"/>
                </a:lnTo>
                <a:lnTo>
                  <a:pt x="192953" y="99350"/>
                </a:lnTo>
                <a:lnTo>
                  <a:pt x="292306" y="0"/>
                </a:lnTo>
                <a:lnTo>
                  <a:pt x="385906" y="93584"/>
                </a:lnTo>
                <a:lnTo>
                  <a:pt x="286552" y="192948"/>
                </a:lnTo>
                <a:lnTo>
                  <a:pt x="385906" y="292299"/>
                </a:lnTo>
                <a:lnTo>
                  <a:pt x="292306" y="385896"/>
                </a:lnTo>
                <a:lnTo>
                  <a:pt x="192953" y="286546"/>
                </a:lnTo>
                <a:lnTo>
                  <a:pt x="93599" y="385896"/>
                </a:lnTo>
                <a:lnTo>
                  <a:pt x="0" y="292299"/>
                </a:lnTo>
                <a:lnTo>
                  <a:pt x="99365" y="192948"/>
                </a:lnTo>
                <a:lnTo>
                  <a:pt x="0" y="93584"/>
                </a:lnTo>
                <a:close/>
              </a:path>
            </a:pathLst>
          </a:custGeom>
          <a:ln w="18719">
            <a:solidFill>
              <a:srgbClr val="222020"/>
            </a:solidFill>
          </a:ln>
        </p:spPr>
        <p:txBody>
          <a:bodyPr wrap="square" lIns="0" tIns="0" rIns="0" bIns="0" rtlCol="0"/>
          <a:lstStyle/>
          <a:p>
            <a:endParaRPr/>
          </a:p>
        </p:txBody>
      </p:sp>
      <p:sp>
        <p:nvSpPr>
          <p:cNvPr id="9" name="TextBox 8">
            <a:extLst>
              <a:ext uri="{FF2B5EF4-FFF2-40B4-BE49-F238E27FC236}">
                <a16:creationId xmlns:a16="http://schemas.microsoft.com/office/drawing/2014/main" id="{5E4868C6-0F00-E19E-2D05-40EE5CAA8BAA}"/>
              </a:ext>
            </a:extLst>
          </p:cNvPr>
          <p:cNvSpPr txBox="1"/>
          <p:nvPr/>
        </p:nvSpPr>
        <p:spPr>
          <a:xfrm>
            <a:off x="5542280" y="2050726"/>
            <a:ext cx="10387711" cy="4278094"/>
          </a:xfrm>
          <a:prstGeom prst="rect">
            <a:avLst/>
          </a:prstGeom>
          <a:noFill/>
        </p:spPr>
        <p:txBody>
          <a:bodyPr wrap="square">
            <a:spAutoFit/>
          </a:bodyPr>
          <a:lstStyle/>
          <a:p>
            <a:pPr marL="342900" indent="-342900">
              <a:buFont typeface="Arial" panose="020B0604020202020204" pitchFamily="34" charset="0"/>
              <a:buChar char="•"/>
            </a:pPr>
            <a:r>
              <a:rPr lang="en-US" sz="2400" b="1" dirty="0"/>
              <a:t>Space and Classroom Design: </a:t>
            </a:r>
            <a:r>
              <a:rPr lang="en-US" sz="2200" dirty="0"/>
              <a:t>G-Tech Education sets a high standard with spacious and well-organized classrooms. Enhancing classroom design could improve the learning environment for Zephyr’s students. Actionable Suggestions</a:t>
            </a:r>
          </a:p>
          <a:p>
            <a:pPr marL="342900" indent="-342900">
              <a:buFont typeface="Arial" panose="020B0604020202020204" pitchFamily="34" charset="0"/>
              <a:buChar char="•"/>
            </a:pPr>
            <a:r>
              <a:rPr lang="en-US" sz="2400" b="1" dirty="0"/>
              <a:t>Enhance Video and Online Content: </a:t>
            </a:r>
            <a:r>
              <a:rPr lang="en-US" sz="2200" dirty="0"/>
              <a:t>Focus on professional-grade instructional videos engaging tutorials like clean code institute. Share real-time success stories of student placements or projects on social platforms to increase credibility. Improve Facility </a:t>
            </a:r>
          </a:p>
          <a:p>
            <a:pPr marL="342900" indent="-342900">
              <a:buFont typeface="Arial" panose="020B0604020202020204" pitchFamily="34" charset="0"/>
              <a:buChar char="•"/>
            </a:pPr>
            <a:r>
              <a:rPr lang="en-US" sz="2400" b="1" dirty="0"/>
              <a:t>Standards</a:t>
            </a:r>
            <a:r>
              <a:rPr lang="en-US" sz="2200" dirty="0"/>
              <a:t>: Reorganize and optimize classroom spaces to foster a professional and comfortable atmosphere.</a:t>
            </a:r>
          </a:p>
          <a:p>
            <a:pPr marL="342900" indent="-342900">
              <a:buFont typeface="Arial" panose="020B0604020202020204" pitchFamily="34" charset="0"/>
              <a:buChar char="•"/>
            </a:pPr>
            <a:r>
              <a:rPr lang="en-US" sz="2400" b="1" dirty="0"/>
              <a:t>Student-Centric Initiatives</a:t>
            </a:r>
            <a:r>
              <a:rPr lang="en-US" sz="2200" dirty="0"/>
              <a:t>: Establish peer learning groups and alumni networks to encourage community engagement. Provide post-course support, including resume building and career counseling.</a:t>
            </a:r>
            <a:endParaRPr lang="en-IN" sz="2200" dirty="0"/>
          </a:p>
        </p:txBody>
      </p:sp>
    </p:spTree>
    <p:extLst>
      <p:ext uri="{BB962C8B-B14F-4D97-AF65-F5344CB8AC3E}">
        <p14:creationId xmlns:p14="http://schemas.microsoft.com/office/powerpoint/2010/main" val="2002847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542280" cy="5517515"/>
          </a:xfrm>
          <a:custGeom>
            <a:avLst/>
            <a:gdLst/>
            <a:ahLst/>
            <a:cxnLst/>
            <a:rect l="l" t="t" r="r" b="b"/>
            <a:pathLst>
              <a:path w="5542280" h="5517515">
                <a:moveTo>
                  <a:pt x="5541966" y="0"/>
                </a:moveTo>
                <a:lnTo>
                  <a:pt x="4481271" y="1364385"/>
                </a:lnTo>
                <a:lnTo>
                  <a:pt x="4689348" y="3028314"/>
                </a:lnTo>
                <a:lnTo>
                  <a:pt x="3278149" y="3603586"/>
                </a:lnTo>
                <a:lnTo>
                  <a:pt x="2093023" y="5127103"/>
                </a:lnTo>
                <a:lnTo>
                  <a:pt x="758150" y="4942788"/>
                </a:lnTo>
                <a:lnTo>
                  <a:pt x="0" y="5516912"/>
                </a:lnTo>
              </a:path>
            </a:pathLst>
          </a:custGeom>
          <a:ln w="18719">
            <a:solidFill>
              <a:srgbClr val="222020"/>
            </a:solidFill>
          </a:ln>
        </p:spPr>
        <p:txBody>
          <a:bodyPr wrap="square" lIns="0" tIns="0" rIns="0" bIns="0" rtlCol="0"/>
          <a:lstStyle/>
          <a:p>
            <a:endParaRPr/>
          </a:p>
        </p:txBody>
      </p:sp>
      <p:sp>
        <p:nvSpPr>
          <p:cNvPr id="3" name="object 3"/>
          <p:cNvSpPr/>
          <p:nvPr/>
        </p:nvSpPr>
        <p:spPr>
          <a:xfrm>
            <a:off x="0" y="9738000"/>
            <a:ext cx="18288000" cy="548005"/>
          </a:xfrm>
          <a:custGeom>
            <a:avLst/>
            <a:gdLst/>
            <a:ahLst/>
            <a:cxnLst/>
            <a:rect l="l" t="t" r="r" b="b"/>
            <a:pathLst>
              <a:path w="18288000" h="548004">
                <a:moveTo>
                  <a:pt x="18287873" y="0"/>
                </a:moveTo>
                <a:lnTo>
                  <a:pt x="0" y="0"/>
                </a:lnTo>
                <a:lnTo>
                  <a:pt x="0" y="547836"/>
                </a:lnTo>
                <a:lnTo>
                  <a:pt x="18287873" y="547836"/>
                </a:lnTo>
                <a:lnTo>
                  <a:pt x="18287873" y="0"/>
                </a:lnTo>
                <a:close/>
              </a:path>
            </a:pathLst>
          </a:custGeom>
          <a:solidFill>
            <a:srgbClr val="222020"/>
          </a:solidFill>
        </p:spPr>
        <p:txBody>
          <a:bodyPr wrap="square" lIns="0" tIns="0" rIns="0" bIns="0" rtlCol="0"/>
          <a:lstStyle/>
          <a:p>
            <a:endParaRPr/>
          </a:p>
        </p:txBody>
      </p:sp>
      <p:sp>
        <p:nvSpPr>
          <p:cNvPr id="4" name="object 4"/>
          <p:cNvSpPr/>
          <p:nvPr/>
        </p:nvSpPr>
        <p:spPr>
          <a:xfrm>
            <a:off x="15929991" y="534238"/>
            <a:ext cx="548640" cy="548640"/>
          </a:xfrm>
          <a:custGeom>
            <a:avLst/>
            <a:gdLst/>
            <a:ahLst/>
            <a:cxnLst/>
            <a:rect l="l" t="t" r="r" b="b"/>
            <a:pathLst>
              <a:path w="548640" h="548640">
                <a:moveTo>
                  <a:pt x="0" y="0"/>
                </a:moveTo>
                <a:lnTo>
                  <a:pt x="0" y="548589"/>
                </a:lnTo>
                <a:lnTo>
                  <a:pt x="548640" y="548589"/>
                </a:lnTo>
                <a:lnTo>
                  <a:pt x="0" y="0"/>
                </a:lnTo>
                <a:close/>
              </a:path>
            </a:pathLst>
          </a:custGeom>
          <a:solidFill>
            <a:srgbClr val="222020"/>
          </a:solidFill>
        </p:spPr>
        <p:txBody>
          <a:bodyPr wrap="square" lIns="0" tIns="0" rIns="0" bIns="0" rtlCol="0"/>
          <a:lstStyle/>
          <a:p>
            <a:endParaRPr/>
          </a:p>
        </p:txBody>
      </p:sp>
      <p:sp>
        <p:nvSpPr>
          <p:cNvPr id="5" name="object 5"/>
          <p:cNvSpPr/>
          <p:nvPr/>
        </p:nvSpPr>
        <p:spPr>
          <a:xfrm>
            <a:off x="16595216" y="534238"/>
            <a:ext cx="548640" cy="548640"/>
          </a:xfrm>
          <a:custGeom>
            <a:avLst/>
            <a:gdLst/>
            <a:ahLst/>
            <a:cxnLst/>
            <a:rect l="l" t="t" r="r" b="b"/>
            <a:pathLst>
              <a:path w="548640" h="548640">
                <a:moveTo>
                  <a:pt x="0" y="0"/>
                </a:moveTo>
                <a:lnTo>
                  <a:pt x="0" y="548589"/>
                </a:lnTo>
                <a:lnTo>
                  <a:pt x="548640" y="548589"/>
                </a:lnTo>
                <a:lnTo>
                  <a:pt x="0" y="0"/>
                </a:lnTo>
                <a:close/>
              </a:path>
            </a:pathLst>
          </a:custGeom>
          <a:solidFill>
            <a:srgbClr val="222020"/>
          </a:solidFill>
        </p:spPr>
        <p:txBody>
          <a:bodyPr wrap="square" lIns="0" tIns="0" rIns="0" bIns="0" rtlCol="0"/>
          <a:lstStyle/>
          <a:p>
            <a:endParaRPr/>
          </a:p>
        </p:txBody>
      </p:sp>
      <p:sp>
        <p:nvSpPr>
          <p:cNvPr id="6" name="object 6"/>
          <p:cNvSpPr/>
          <p:nvPr/>
        </p:nvSpPr>
        <p:spPr>
          <a:xfrm>
            <a:off x="17259808" y="534238"/>
            <a:ext cx="548640" cy="548640"/>
          </a:xfrm>
          <a:custGeom>
            <a:avLst/>
            <a:gdLst/>
            <a:ahLst/>
            <a:cxnLst/>
            <a:rect l="l" t="t" r="r" b="b"/>
            <a:pathLst>
              <a:path w="548640" h="548640">
                <a:moveTo>
                  <a:pt x="0" y="0"/>
                </a:moveTo>
                <a:lnTo>
                  <a:pt x="0" y="548589"/>
                </a:lnTo>
                <a:lnTo>
                  <a:pt x="548513" y="548589"/>
                </a:lnTo>
                <a:lnTo>
                  <a:pt x="0" y="0"/>
                </a:lnTo>
                <a:close/>
              </a:path>
            </a:pathLst>
          </a:custGeom>
          <a:solidFill>
            <a:srgbClr val="222020"/>
          </a:solidFill>
        </p:spPr>
        <p:txBody>
          <a:bodyPr wrap="square" lIns="0" tIns="0" rIns="0" bIns="0" rtlCol="0"/>
          <a:lstStyle/>
          <a:p>
            <a:endParaRPr/>
          </a:p>
        </p:txBody>
      </p:sp>
      <p:sp>
        <p:nvSpPr>
          <p:cNvPr id="7" name="object 7"/>
          <p:cNvSpPr txBox="1">
            <a:spLocks noGrp="1"/>
          </p:cNvSpPr>
          <p:nvPr>
            <p:ph type="title"/>
          </p:nvPr>
        </p:nvSpPr>
        <p:spPr>
          <a:xfrm>
            <a:off x="5653903" y="1919183"/>
            <a:ext cx="7743190" cy="631190"/>
          </a:xfrm>
          <a:prstGeom prst="rect">
            <a:avLst/>
          </a:prstGeom>
        </p:spPr>
        <p:txBody>
          <a:bodyPr vert="horz" wrap="square" lIns="0" tIns="15875" rIns="0" bIns="0" rtlCol="0">
            <a:spAutoFit/>
          </a:bodyPr>
          <a:lstStyle/>
          <a:p>
            <a:pPr marL="12700">
              <a:lnSpc>
                <a:spcPct val="100000"/>
              </a:lnSpc>
              <a:spcBef>
                <a:spcPts val="125"/>
              </a:spcBef>
            </a:pPr>
            <a:r>
              <a:rPr sz="3950" b="1" u="sng" spc="-85" dirty="0">
                <a:latin typeface="+mn-lt"/>
              </a:rPr>
              <a:t>Introduction</a:t>
            </a:r>
            <a:r>
              <a:rPr sz="3950" b="1" u="sng" spc="-375" dirty="0">
                <a:latin typeface="+mn-lt"/>
              </a:rPr>
              <a:t> </a:t>
            </a:r>
            <a:r>
              <a:rPr sz="3950" b="1" u="sng" spc="-25" dirty="0">
                <a:latin typeface="+mn-lt"/>
              </a:rPr>
              <a:t>to</a:t>
            </a:r>
            <a:r>
              <a:rPr sz="3950" b="1" u="sng" spc="-375" dirty="0">
                <a:latin typeface="+mn-lt"/>
              </a:rPr>
              <a:t> </a:t>
            </a:r>
            <a:r>
              <a:rPr sz="3950" b="1" u="sng" dirty="0">
                <a:latin typeface="+mn-lt"/>
              </a:rPr>
              <a:t>Competitive</a:t>
            </a:r>
            <a:r>
              <a:rPr sz="3950" b="1" u="sng" spc="-375" dirty="0">
                <a:latin typeface="+mn-lt"/>
              </a:rPr>
              <a:t> </a:t>
            </a:r>
            <a:r>
              <a:rPr sz="3950" b="1" u="sng" spc="-30" dirty="0">
                <a:latin typeface="+mn-lt"/>
              </a:rPr>
              <a:t>Analysis</a:t>
            </a:r>
            <a:endParaRPr sz="3950" b="1" u="sng" dirty="0">
              <a:latin typeface="+mn-lt"/>
            </a:endParaRPr>
          </a:p>
        </p:txBody>
      </p:sp>
      <p:sp>
        <p:nvSpPr>
          <p:cNvPr id="12" name="object 12"/>
          <p:cNvSpPr txBox="1"/>
          <p:nvPr/>
        </p:nvSpPr>
        <p:spPr>
          <a:xfrm>
            <a:off x="5146410" y="3057872"/>
            <a:ext cx="11838326" cy="4705134"/>
          </a:xfrm>
          <a:prstGeom prst="rect">
            <a:avLst/>
          </a:prstGeom>
        </p:spPr>
        <p:txBody>
          <a:bodyPr vert="horz" wrap="square" lIns="0" tIns="13970" rIns="0" bIns="0" rtlCol="0">
            <a:spAutoFit/>
          </a:bodyPr>
          <a:lstStyle/>
          <a:p>
            <a:r>
              <a:rPr lang="en-US" sz="2800" dirty="0"/>
              <a:t>In today’s rapidly evolving market landscape, understanding competitive dynamics is crucial for staying ahead. This project focuses on a comprehensive </a:t>
            </a:r>
            <a:r>
              <a:rPr lang="en-US" sz="2800" b="1" dirty="0"/>
              <a:t>Competitive Analysis</a:t>
            </a:r>
            <a:r>
              <a:rPr lang="en-US" sz="2800" dirty="0"/>
              <a:t> conducted for </a:t>
            </a:r>
            <a:r>
              <a:rPr lang="en-US" sz="2800" b="1" dirty="0"/>
              <a:t>Zephyr Technologies</a:t>
            </a:r>
            <a:r>
              <a:rPr lang="en-US" sz="2800" dirty="0"/>
              <a:t>. By leveraging advanced data analytics tools and methodologies, we explored market trends, identified key competitors, and analyzed their strategies to uncover actionable insights.</a:t>
            </a:r>
          </a:p>
          <a:p>
            <a:endParaRPr lang="en-US" sz="2800" dirty="0"/>
          </a:p>
          <a:p>
            <a:r>
              <a:rPr lang="en-US" sz="2800" dirty="0"/>
              <a:t>The objective was to provide a clear understanding of Zephyr Technologies' positioning within the industry and recommend data-driven strategies to enhance its competitive edge. This analysis serves as a strategic guide to inform decision-making and drive business success.</a:t>
            </a:r>
          </a:p>
          <a:p>
            <a:pPr marL="654050" marR="5080" indent="-641985">
              <a:lnSpc>
                <a:spcPct val="99600"/>
              </a:lnSpc>
              <a:spcBef>
                <a:spcPts val="110"/>
              </a:spcBef>
            </a:pPr>
            <a:endParaRPr sz="2400" dirty="0">
              <a:cs typeface="Trebuchet MS"/>
            </a:endParaRPr>
          </a:p>
        </p:txBody>
      </p:sp>
      <p:sp>
        <p:nvSpPr>
          <p:cNvPr id="13" name="object 13"/>
          <p:cNvSpPr/>
          <p:nvPr/>
        </p:nvSpPr>
        <p:spPr>
          <a:xfrm>
            <a:off x="2287926" y="6902950"/>
            <a:ext cx="386080" cy="386080"/>
          </a:xfrm>
          <a:custGeom>
            <a:avLst/>
            <a:gdLst/>
            <a:ahLst/>
            <a:cxnLst/>
            <a:rect l="l" t="t" r="r" b="b"/>
            <a:pathLst>
              <a:path w="386079" h="386079">
                <a:moveTo>
                  <a:pt x="0" y="93597"/>
                </a:moveTo>
                <a:lnTo>
                  <a:pt x="93599" y="0"/>
                </a:lnTo>
                <a:lnTo>
                  <a:pt x="192965" y="99363"/>
                </a:lnTo>
                <a:lnTo>
                  <a:pt x="292318" y="0"/>
                </a:lnTo>
                <a:lnTo>
                  <a:pt x="385906" y="93597"/>
                </a:lnTo>
                <a:lnTo>
                  <a:pt x="286552" y="192961"/>
                </a:lnTo>
                <a:lnTo>
                  <a:pt x="385906" y="292311"/>
                </a:lnTo>
                <a:lnTo>
                  <a:pt x="292318" y="385896"/>
                </a:lnTo>
                <a:lnTo>
                  <a:pt x="192965" y="286546"/>
                </a:lnTo>
                <a:lnTo>
                  <a:pt x="93599" y="385896"/>
                </a:lnTo>
                <a:lnTo>
                  <a:pt x="0" y="292311"/>
                </a:lnTo>
                <a:lnTo>
                  <a:pt x="99365" y="192961"/>
                </a:lnTo>
                <a:lnTo>
                  <a:pt x="0" y="93597"/>
                </a:lnTo>
                <a:close/>
              </a:path>
            </a:pathLst>
          </a:custGeom>
          <a:ln w="18719">
            <a:solidFill>
              <a:srgbClr val="222020"/>
            </a:solidFill>
          </a:ln>
        </p:spPr>
        <p:txBody>
          <a:bodyPr wrap="square" lIns="0" tIns="0" rIns="0" bIns="0" rtlCol="0"/>
          <a:lstStyle/>
          <a:p>
            <a:endParaRPr/>
          </a:p>
        </p:txBody>
      </p:sp>
      <p:sp>
        <p:nvSpPr>
          <p:cNvPr id="14" name="object 14"/>
          <p:cNvSpPr/>
          <p:nvPr/>
        </p:nvSpPr>
        <p:spPr>
          <a:xfrm>
            <a:off x="2825750" y="6902950"/>
            <a:ext cx="386080" cy="386080"/>
          </a:xfrm>
          <a:custGeom>
            <a:avLst/>
            <a:gdLst/>
            <a:ahLst/>
            <a:cxnLst/>
            <a:rect l="l" t="t" r="r" b="b"/>
            <a:pathLst>
              <a:path w="386079" h="386079">
                <a:moveTo>
                  <a:pt x="0" y="93597"/>
                </a:moveTo>
                <a:lnTo>
                  <a:pt x="93599" y="0"/>
                </a:lnTo>
                <a:lnTo>
                  <a:pt x="192953" y="99363"/>
                </a:lnTo>
                <a:lnTo>
                  <a:pt x="292306" y="0"/>
                </a:lnTo>
                <a:lnTo>
                  <a:pt x="385906" y="93597"/>
                </a:lnTo>
                <a:lnTo>
                  <a:pt x="286552" y="192961"/>
                </a:lnTo>
                <a:lnTo>
                  <a:pt x="385906" y="292311"/>
                </a:lnTo>
                <a:lnTo>
                  <a:pt x="292306" y="385896"/>
                </a:lnTo>
                <a:lnTo>
                  <a:pt x="192953" y="286546"/>
                </a:lnTo>
                <a:lnTo>
                  <a:pt x="93599" y="385896"/>
                </a:lnTo>
                <a:lnTo>
                  <a:pt x="0" y="292311"/>
                </a:lnTo>
                <a:lnTo>
                  <a:pt x="99353" y="192961"/>
                </a:lnTo>
                <a:lnTo>
                  <a:pt x="0" y="93597"/>
                </a:lnTo>
                <a:close/>
              </a:path>
            </a:pathLst>
          </a:custGeom>
          <a:ln w="18719">
            <a:solidFill>
              <a:srgbClr val="222020"/>
            </a:solidFill>
          </a:ln>
        </p:spPr>
        <p:txBody>
          <a:bodyPr wrap="square" lIns="0" tIns="0" rIns="0" bIns="0" rtlCol="0"/>
          <a:lstStyle/>
          <a:p>
            <a:endParaRPr/>
          </a:p>
        </p:txBody>
      </p:sp>
      <p:sp>
        <p:nvSpPr>
          <p:cNvPr id="15" name="object 15"/>
          <p:cNvSpPr/>
          <p:nvPr/>
        </p:nvSpPr>
        <p:spPr>
          <a:xfrm>
            <a:off x="3364287" y="6902950"/>
            <a:ext cx="386080" cy="386080"/>
          </a:xfrm>
          <a:custGeom>
            <a:avLst/>
            <a:gdLst/>
            <a:ahLst/>
            <a:cxnLst/>
            <a:rect l="l" t="t" r="r" b="b"/>
            <a:pathLst>
              <a:path w="386079" h="386079">
                <a:moveTo>
                  <a:pt x="0" y="93597"/>
                </a:moveTo>
                <a:lnTo>
                  <a:pt x="93599" y="0"/>
                </a:lnTo>
                <a:lnTo>
                  <a:pt x="192953" y="99363"/>
                </a:lnTo>
                <a:lnTo>
                  <a:pt x="292306" y="0"/>
                </a:lnTo>
                <a:lnTo>
                  <a:pt x="385906" y="93597"/>
                </a:lnTo>
                <a:lnTo>
                  <a:pt x="286552" y="192961"/>
                </a:lnTo>
                <a:lnTo>
                  <a:pt x="385906" y="292311"/>
                </a:lnTo>
                <a:lnTo>
                  <a:pt x="292306" y="385896"/>
                </a:lnTo>
                <a:lnTo>
                  <a:pt x="192953" y="286546"/>
                </a:lnTo>
                <a:lnTo>
                  <a:pt x="93599" y="385896"/>
                </a:lnTo>
                <a:lnTo>
                  <a:pt x="0" y="292311"/>
                </a:lnTo>
                <a:lnTo>
                  <a:pt x="99365" y="192961"/>
                </a:lnTo>
                <a:lnTo>
                  <a:pt x="0" y="93597"/>
                </a:lnTo>
                <a:close/>
              </a:path>
            </a:pathLst>
          </a:custGeom>
          <a:ln w="18719">
            <a:solidFill>
              <a:srgbClr val="222020"/>
            </a:solidFill>
          </a:ln>
        </p:spPr>
        <p:txBody>
          <a:bodyPr wrap="square" lIns="0" tIns="0" rIns="0" bIns="0" rtlCol="0"/>
          <a:lstStyle/>
          <a:p>
            <a:endParaRPr/>
          </a:p>
        </p:txBody>
      </p:sp>
      <p:sp>
        <p:nvSpPr>
          <p:cNvPr id="16" name="object 16"/>
          <p:cNvSpPr/>
          <p:nvPr/>
        </p:nvSpPr>
        <p:spPr>
          <a:xfrm>
            <a:off x="2287926" y="7464523"/>
            <a:ext cx="386080" cy="386080"/>
          </a:xfrm>
          <a:custGeom>
            <a:avLst/>
            <a:gdLst/>
            <a:ahLst/>
            <a:cxnLst/>
            <a:rect l="l" t="t" r="r" b="b"/>
            <a:pathLst>
              <a:path w="386079" h="386079">
                <a:moveTo>
                  <a:pt x="0" y="93597"/>
                </a:moveTo>
                <a:lnTo>
                  <a:pt x="93599" y="0"/>
                </a:lnTo>
                <a:lnTo>
                  <a:pt x="192965" y="99350"/>
                </a:lnTo>
                <a:lnTo>
                  <a:pt x="292318" y="0"/>
                </a:lnTo>
                <a:lnTo>
                  <a:pt x="385906" y="93597"/>
                </a:lnTo>
                <a:lnTo>
                  <a:pt x="286552" y="192948"/>
                </a:lnTo>
                <a:lnTo>
                  <a:pt x="385906" y="292299"/>
                </a:lnTo>
                <a:lnTo>
                  <a:pt x="292318" y="385896"/>
                </a:lnTo>
                <a:lnTo>
                  <a:pt x="192965" y="286533"/>
                </a:lnTo>
                <a:lnTo>
                  <a:pt x="93599" y="385896"/>
                </a:lnTo>
                <a:lnTo>
                  <a:pt x="0" y="292299"/>
                </a:lnTo>
                <a:lnTo>
                  <a:pt x="99365" y="192948"/>
                </a:lnTo>
                <a:lnTo>
                  <a:pt x="0" y="93597"/>
                </a:lnTo>
                <a:close/>
              </a:path>
            </a:pathLst>
          </a:custGeom>
          <a:ln w="18719">
            <a:solidFill>
              <a:srgbClr val="222020"/>
            </a:solidFill>
          </a:ln>
        </p:spPr>
        <p:txBody>
          <a:bodyPr wrap="square" lIns="0" tIns="0" rIns="0" bIns="0" rtlCol="0"/>
          <a:lstStyle/>
          <a:p>
            <a:endParaRPr/>
          </a:p>
        </p:txBody>
      </p:sp>
      <p:sp>
        <p:nvSpPr>
          <p:cNvPr id="17" name="object 17"/>
          <p:cNvSpPr/>
          <p:nvPr/>
        </p:nvSpPr>
        <p:spPr>
          <a:xfrm>
            <a:off x="2825750" y="7464523"/>
            <a:ext cx="386080" cy="386080"/>
          </a:xfrm>
          <a:custGeom>
            <a:avLst/>
            <a:gdLst/>
            <a:ahLst/>
            <a:cxnLst/>
            <a:rect l="l" t="t" r="r" b="b"/>
            <a:pathLst>
              <a:path w="386079" h="386079">
                <a:moveTo>
                  <a:pt x="0" y="93597"/>
                </a:moveTo>
                <a:lnTo>
                  <a:pt x="93599" y="0"/>
                </a:lnTo>
                <a:lnTo>
                  <a:pt x="192953" y="99350"/>
                </a:lnTo>
                <a:lnTo>
                  <a:pt x="292306" y="0"/>
                </a:lnTo>
                <a:lnTo>
                  <a:pt x="385906" y="93597"/>
                </a:lnTo>
                <a:lnTo>
                  <a:pt x="286552" y="192948"/>
                </a:lnTo>
                <a:lnTo>
                  <a:pt x="385906" y="292299"/>
                </a:lnTo>
                <a:lnTo>
                  <a:pt x="292306" y="385896"/>
                </a:lnTo>
                <a:lnTo>
                  <a:pt x="192953" y="286533"/>
                </a:lnTo>
                <a:lnTo>
                  <a:pt x="93599" y="385896"/>
                </a:lnTo>
                <a:lnTo>
                  <a:pt x="0" y="292299"/>
                </a:lnTo>
                <a:lnTo>
                  <a:pt x="99353" y="192948"/>
                </a:lnTo>
                <a:lnTo>
                  <a:pt x="0" y="93597"/>
                </a:lnTo>
                <a:close/>
              </a:path>
            </a:pathLst>
          </a:custGeom>
          <a:ln w="18719">
            <a:solidFill>
              <a:srgbClr val="222020"/>
            </a:solidFill>
          </a:ln>
        </p:spPr>
        <p:txBody>
          <a:bodyPr wrap="square" lIns="0" tIns="0" rIns="0" bIns="0" rtlCol="0"/>
          <a:lstStyle/>
          <a:p>
            <a:endParaRPr/>
          </a:p>
        </p:txBody>
      </p:sp>
      <p:sp>
        <p:nvSpPr>
          <p:cNvPr id="18" name="object 18"/>
          <p:cNvSpPr/>
          <p:nvPr/>
        </p:nvSpPr>
        <p:spPr>
          <a:xfrm>
            <a:off x="3364287" y="7464523"/>
            <a:ext cx="386080" cy="386080"/>
          </a:xfrm>
          <a:custGeom>
            <a:avLst/>
            <a:gdLst/>
            <a:ahLst/>
            <a:cxnLst/>
            <a:rect l="l" t="t" r="r" b="b"/>
            <a:pathLst>
              <a:path w="386079" h="386079">
                <a:moveTo>
                  <a:pt x="0" y="93597"/>
                </a:moveTo>
                <a:lnTo>
                  <a:pt x="93599" y="0"/>
                </a:lnTo>
                <a:lnTo>
                  <a:pt x="192953" y="99350"/>
                </a:lnTo>
                <a:lnTo>
                  <a:pt x="292306" y="0"/>
                </a:lnTo>
                <a:lnTo>
                  <a:pt x="385906" y="93597"/>
                </a:lnTo>
                <a:lnTo>
                  <a:pt x="286552" y="192948"/>
                </a:lnTo>
                <a:lnTo>
                  <a:pt x="385906" y="292299"/>
                </a:lnTo>
                <a:lnTo>
                  <a:pt x="292306" y="385896"/>
                </a:lnTo>
                <a:lnTo>
                  <a:pt x="192953" y="286533"/>
                </a:lnTo>
                <a:lnTo>
                  <a:pt x="93599" y="385896"/>
                </a:lnTo>
                <a:lnTo>
                  <a:pt x="0" y="292299"/>
                </a:lnTo>
                <a:lnTo>
                  <a:pt x="99365" y="192948"/>
                </a:lnTo>
                <a:lnTo>
                  <a:pt x="0" y="93597"/>
                </a:lnTo>
                <a:close/>
              </a:path>
            </a:pathLst>
          </a:custGeom>
          <a:ln w="18719">
            <a:solidFill>
              <a:srgbClr val="222020"/>
            </a:solidFill>
          </a:ln>
        </p:spPr>
        <p:txBody>
          <a:bodyPr wrap="square" lIns="0" tIns="0" rIns="0" bIns="0" rtlCol="0"/>
          <a:lstStyle/>
          <a:p>
            <a:endParaRPr/>
          </a:p>
        </p:txBody>
      </p:sp>
      <p:sp>
        <p:nvSpPr>
          <p:cNvPr id="19" name="object 19"/>
          <p:cNvSpPr/>
          <p:nvPr/>
        </p:nvSpPr>
        <p:spPr>
          <a:xfrm>
            <a:off x="2287926" y="8026808"/>
            <a:ext cx="386080" cy="386080"/>
          </a:xfrm>
          <a:custGeom>
            <a:avLst/>
            <a:gdLst/>
            <a:ahLst/>
            <a:cxnLst/>
            <a:rect l="l" t="t" r="r" b="b"/>
            <a:pathLst>
              <a:path w="386079" h="386079">
                <a:moveTo>
                  <a:pt x="0" y="93584"/>
                </a:moveTo>
                <a:lnTo>
                  <a:pt x="93599" y="0"/>
                </a:lnTo>
                <a:lnTo>
                  <a:pt x="192965" y="99350"/>
                </a:lnTo>
                <a:lnTo>
                  <a:pt x="292318" y="0"/>
                </a:lnTo>
                <a:lnTo>
                  <a:pt x="385906" y="93584"/>
                </a:lnTo>
                <a:lnTo>
                  <a:pt x="286552" y="192948"/>
                </a:lnTo>
                <a:lnTo>
                  <a:pt x="385906" y="292299"/>
                </a:lnTo>
                <a:lnTo>
                  <a:pt x="292318" y="385896"/>
                </a:lnTo>
                <a:lnTo>
                  <a:pt x="192965" y="286546"/>
                </a:lnTo>
                <a:lnTo>
                  <a:pt x="93599" y="385896"/>
                </a:lnTo>
                <a:lnTo>
                  <a:pt x="0" y="292299"/>
                </a:lnTo>
                <a:lnTo>
                  <a:pt x="99365" y="192948"/>
                </a:lnTo>
                <a:lnTo>
                  <a:pt x="0" y="93584"/>
                </a:lnTo>
                <a:close/>
              </a:path>
            </a:pathLst>
          </a:custGeom>
          <a:ln w="18719">
            <a:solidFill>
              <a:srgbClr val="222020"/>
            </a:solidFill>
          </a:ln>
        </p:spPr>
        <p:txBody>
          <a:bodyPr wrap="square" lIns="0" tIns="0" rIns="0" bIns="0" rtlCol="0"/>
          <a:lstStyle/>
          <a:p>
            <a:endParaRPr/>
          </a:p>
        </p:txBody>
      </p:sp>
      <p:sp>
        <p:nvSpPr>
          <p:cNvPr id="20" name="object 20"/>
          <p:cNvSpPr/>
          <p:nvPr/>
        </p:nvSpPr>
        <p:spPr>
          <a:xfrm>
            <a:off x="2825750" y="8026808"/>
            <a:ext cx="386080" cy="386080"/>
          </a:xfrm>
          <a:custGeom>
            <a:avLst/>
            <a:gdLst/>
            <a:ahLst/>
            <a:cxnLst/>
            <a:rect l="l" t="t" r="r" b="b"/>
            <a:pathLst>
              <a:path w="386079" h="386079">
                <a:moveTo>
                  <a:pt x="0" y="93584"/>
                </a:moveTo>
                <a:lnTo>
                  <a:pt x="93599" y="0"/>
                </a:lnTo>
                <a:lnTo>
                  <a:pt x="192953" y="99350"/>
                </a:lnTo>
                <a:lnTo>
                  <a:pt x="292306" y="0"/>
                </a:lnTo>
                <a:lnTo>
                  <a:pt x="385906" y="93584"/>
                </a:lnTo>
                <a:lnTo>
                  <a:pt x="286552" y="192948"/>
                </a:lnTo>
                <a:lnTo>
                  <a:pt x="385906" y="292299"/>
                </a:lnTo>
                <a:lnTo>
                  <a:pt x="292306" y="385896"/>
                </a:lnTo>
                <a:lnTo>
                  <a:pt x="192953" y="286546"/>
                </a:lnTo>
                <a:lnTo>
                  <a:pt x="93599" y="385896"/>
                </a:lnTo>
                <a:lnTo>
                  <a:pt x="0" y="292299"/>
                </a:lnTo>
                <a:lnTo>
                  <a:pt x="99353" y="192948"/>
                </a:lnTo>
                <a:lnTo>
                  <a:pt x="0" y="93584"/>
                </a:lnTo>
                <a:close/>
              </a:path>
            </a:pathLst>
          </a:custGeom>
          <a:ln w="18719">
            <a:solidFill>
              <a:srgbClr val="222020"/>
            </a:solidFill>
          </a:ln>
        </p:spPr>
        <p:txBody>
          <a:bodyPr wrap="square" lIns="0" tIns="0" rIns="0" bIns="0" rtlCol="0"/>
          <a:lstStyle/>
          <a:p>
            <a:endParaRPr/>
          </a:p>
        </p:txBody>
      </p:sp>
      <p:sp>
        <p:nvSpPr>
          <p:cNvPr id="21" name="object 21"/>
          <p:cNvSpPr/>
          <p:nvPr/>
        </p:nvSpPr>
        <p:spPr>
          <a:xfrm>
            <a:off x="3364287" y="8026808"/>
            <a:ext cx="386080" cy="386080"/>
          </a:xfrm>
          <a:custGeom>
            <a:avLst/>
            <a:gdLst/>
            <a:ahLst/>
            <a:cxnLst/>
            <a:rect l="l" t="t" r="r" b="b"/>
            <a:pathLst>
              <a:path w="386079" h="386079">
                <a:moveTo>
                  <a:pt x="0" y="93584"/>
                </a:moveTo>
                <a:lnTo>
                  <a:pt x="93599" y="0"/>
                </a:lnTo>
                <a:lnTo>
                  <a:pt x="192953" y="99350"/>
                </a:lnTo>
                <a:lnTo>
                  <a:pt x="292306" y="0"/>
                </a:lnTo>
                <a:lnTo>
                  <a:pt x="385906" y="93584"/>
                </a:lnTo>
                <a:lnTo>
                  <a:pt x="286552" y="192948"/>
                </a:lnTo>
                <a:lnTo>
                  <a:pt x="385906" y="292299"/>
                </a:lnTo>
                <a:lnTo>
                  <a:pt x="292306" y="385896"/>
                </a:lnTo>
                <a:lnTo>
                  <a:pt x="192953" y="286546"/>
                </a:lnTo>
                <a:lnTo>
                  <a:pt x="93599" y="385896"/>
                </a:lnTo>
                <a:lnTo>
                  <a:pt x="0" y="292299"/>
                </a:lnTo>
                <a:lnTo>
                  <a:pt x="99365" y="192948"/>
                </a:lnTo>
                <a:lnTo>
                  <a:pt x="0" y="93584"/>
                </a:lnTo>
                <a:close/>
              </a:path>
            </a:pathLst>
          </a:custGeom>
          <a:ln w="18719">
            <a:solidFill>
              <a:srgbClr val="222020"/>
            </a:solidFill>
          </a:ln>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542280" cy="5517515"/>
          </a:xfrm>
          <a:custGeom>
            <a:avLst/>
            <a:gdLst/>
            <a:ahLst/>
            <a:cxnLst/>
            <a:rect l="l" t="t" r="r" b="b"/>
            <a:pathLst>
              <a:path w="5542280" h="5517515">
                <a:moveTo>
                  <a:pt x="5541966" y="0"/>
                </a:moveTo>
                <a:lnTo>
                  <a:pt x="4481271" y="1364385"/>
                </a:lnTo>
                <a:lnTo>
                  <a:pt x="4689348" y="3028314"/>
                </a:lnTo>
                <a:lnTo>
                  <a:pt x="3278149" y="3603586"/>
                </a:lnTo>
                <a:lnTo>
                  <a:pt x="2093023" y="5127103"/>
                </a:lnTo>
                <a:lnTo>
                  <a:pt x="758150" y="4942788"/>
                </a:lnTo>
                <a:lnTo>
                  <a:pt x="0" y="5516912"/>
                </a:lnTo>
              </a:path>
            </a:pathLst>
          </a:custGeom>
          <a:ln w="18719">
            <a:solidFill>
              <a:srgbClr val="222020"/>
            </a:solidFill>
          </a:ln>
        </p:spPr>
        <p:txBody>
          <a:bodyPr wrap="square" lIns="0" tIns="0" rIns="0" bIns="0" rtlCol="0"/>
          <a:lstStyle/>
          <a:p>
            <a:endParaRPr/>
          </a:p>
        </p:txBody>
      </p:sp>
      <p:sp>
        <p:nvSpPr>
          <p:cNvPr id="3" name="object 3"/>
          <p:cNvSpPr/>
          <p:nvPr/>
        </p:nvSpPr>
        <p:spPr>
          <a:xfrm>
            <a:off x="0" y="9738000"/>
            <a:ext cx="18288000" cy="548005"/>
          </a:xfrm>
          <a:custGeom>
            <a:avLst/>
            <a:gdLst/>
            <a:ahLst/>
            <a:cxnLst/>
            <a:rect l="l" t="t" r="r" b="b"/>
            <a:pathLst>
              <a:path w="18288000" h="548004">
                <a:moveTo>
                  <a:pt x="18287873" y="0"/>
                </a:moveTo>
                <a:lnTo>
                  <a:pt x="0" y="0"/>
                </a:lnTo>
                <a:lnTo>
                  <a:pt x="0" y="547836"/>
                </a:lnTo>
                <a:lnTo>
                  <a:pt x="18287873" y="547836"/>
                </a:lnTo>
                <a:lnTo>
                  <a:pt x="18287873" y="0"/>
                </a:lnTo>
                <a:close/>
              </a:path>
            </a:pathLst>
          </a:custGeom>
          <a:solidFill>
            <a:srgbClr val="222020"/>
          </a:solidFill>
        </p:spPr>
        <p:txBody>
          <a:bodyPr wrap="square" lIns="0" tIns="0" rIns="0" bIns="0" rtlCol="0"/>
          <a:lstStyle/>
          <a:p>
            <a:endParaRPr/>
          </a:p>
        </p:txBody>
      </p:sp>
      <p:sp>
        <p:nvSpPr>
          <p:cNvPr id="4" name="object 4"/>
          <p:cNvSpPr/>
          <p:nvPr/>
        </p:nvSpPr>
        <p:spPr>
          <a:xfrm>
            <a:off x="15929991" y="534238"/>
            <a:ext cx="548640" cy="548640"/>
          </a:xfrm>
          <a:custGeom>
            <a:avLst/>
            <a:gdLst/>
            <a:ahLst/>
            <a:cxnLst/>
            <a:rect l="l" t="t" r="r" b="b"/>
            <a:pathLst>
              <a:path w="548640" h="548640">
                <a:moveTo>
                  <a:pt x="0" y="0"/>
                </a:moveTo>
                <a:lnTo>
                  <a:pt x="0" y="548589"/>
                </a:lnTo>
                <a:lnTo>
                  <a:pt x="548640" y="548589"/>
                </a:lnTo>
                <a:lnTo>
                  <a:pt x="0" y="0"/>
                </a:lnTo>
                <a:close/>
              </a:path>
            </a:pathLst>
          </a:custGeom>
          <a:solidFill>
            <a:srgbClr val="222020"/>
          </a:solidFill>
        </p:spPr>
        <p:txBody>
          <a:bodyPr wrap="square" lIns="0" tIns="0" rIns="0" bIns="0" rtlCol="0"/>
          <a:lstStyle/>
          <a:p>
            <a:endParaRPr/>
          </a:p>
        </p:txBody>
      </p:sp>
      <p:sp>
        <p:nvSpPr>
          <p:cNvPr id="5" name="object 5"/>
          <p:cNvSpPr/>
          <p:nvPr/>
        </p:nvSpPr>
        <p:spPr>
          <a:xfrm>
            <a:off x="16595216" y="534238"/>
            <a:ext cx="548640" cy="548640"/>
          </a:xfrm>
          <a:custGeom>
            <a:avLst/>
            <a:gdLst/>
            <a:ahLst/>
            <a:cxnLst/>
            <a:rect l="l" t="t" r="r" b="b"/>
            <a:pathLst>
              <a:path w="548640" h="548640">
                <a:moveTo>
                  <a:pt x="0" y="0"/>
                </a:moveTo>
                <a:lnTo>
                  <a:pt x="0" y="548589"/>
                </a:lnTo>
                <a:lnTo>
                  <a:pt x="548640" y="548589"/>
                </a:lnTo>
                <a:lnTo>
                  <a:pt x="0" y="0"/>
                </a:lnTo>
                <a:close/>
              </a:path>
            </a:pathLst>
          </a:custGeom>
          <a:solidFill>
            <a:srgbClr val="222020"/>
          </a:solidFill>
        </p:spPr>
        <p:txBody>
          <a:bodyPr wrap="square" lIns="0" tIns="0" rIns="0" bIns="0" rtlCol="0"/>
          <a:lstStyle/>
          <a:p>
            <a:endParaRPr/>
          </a:p>
        </p:txBody>
      </p:sp>
      <p:sp>
        <p:nvSpPr>
          <p:cNvPr id="6" name="object 6"/>
          <p:cNvSpPr/>
          <p:nvPr/>
        </p:nvSpPr>
        <p:spPr>
          <a:xfrm>
            <a:off x="17259808" y="534238"/>
            <a:ext cx="548640" cy="548640"/>
          </a:xfrm>
          <a:custGeom>
            <a:avLst/>
            <a:gdLst/>
            <a:ahLst/>
            <a:cxnLst/>
            <a:rect l="l" t="t" r="r" b="b"/>
            <a:pathLst>
              <a:path w="548640" h="548640">
                <a:moveTo>
                  <a:pt x="0" y="0"/>
                </a:moveTo>
                <a:lnTo>
                  <a:pt x="0" y="548589"/>
                </a:lnTo>
                <a:lnTo>
                  <a:pt x="548513" y="548589"/>
                </a:lnTo>
                <a:lnTo>
                  <a:pt x="0" y="0"/>
                </a:lnTo>
                <a:close/>
              </a:path>
            </a:pathLst>
          </a:custGeom>
          <a:solidFill>
            <a:srgbClr val="222020"/>
          </a:solidFill>
        </p:spPr>
        <p:txBody>
          <a:bodyPr wrap="square" lIns="0" tIns="0" rIns="0" bIns="0" rtlCol="0"/>
          <a:lstStyle/>
          <a:p>
            <a:endParaRPr/>
          </a:p>
        </p:txBody>
      </p:sp>
      <p:sp>
        <p:nvSpPr>
          <p:cNvPr id="7" name="object 7"/>
          <p:cNvSpPr txBox="1">
            <a:spLocks noGrp="1"/>
          </p:cNvSpPr>
          <p:nvPr>
            <p:ph type="title"/>
          </p:nvPr>
        </p:nvSpPr>
        <p:spPr>
          <a:xfrm>
            <a:off x="5542280" y="677102"/>
            <a:ext cx="7793990" cy="751488"/>
          </a:xfrm>
          <a:prstGeom prst="rect">
            <a:avLst/>
          </a:prstGeom>
        </p:spPr>
        <p:txBody>
          <a:bodyPr vert="horz" wrap="square" lIns="0" tIns="12700" rIns="0" bIns="0" rtlCol="0">
            <a:spAutoFit/>
          </a:bodyPr>
          <a:lstStyle/>
          <a:p>
            <a:pPr marL="12700">
              <a:lnSpc>
                <a:spcPct val="100000"/>
              </a:lnSpc>
              <a:spcBef>
                <a:spcPts val="100"/>
              </a:spcBef>
            </a:pPr>
            <a:r>
              <a:rPr lang="en-IN" sz="4800" b="1" dirty="0">
                <a:latin typeface="+mn-lt"/>
              </a:rPr>
              <a:t>Recommendation </a:t>
            </a:r>
            <a:endParaRPr lang="en-IN" sz="19900" b="1" dirty="0">
              <a:latin typeface="+mn-lt"/>
            </a:endParaRPr>
          </a:p>
        </p:txBody>
      </p:sp>
      <p:sp>
        <p:nvSpPr>
          <p:cNvPr id="10" name="object 10"/>
          <p:cNvSpPr txBox="1"/>
          <p:nvPr/>
        </p:nvSpPr>
        <p:spPr>
          <a:xfrm>
            <a:off x="5510847" y="1911611"/>
            <a:ext cx="7429246" cy="2777171"/>
          </a:xfrm>
          <a:prstGeom prst="rect">
            <a:avLst/>
          </a:prstGeom>
        </p:spPr>
        <p:txBody>
          <a:bodyPr vert="horz" wrap="square" lIns="0" tIns="10795" rIns="0" bIns="0" rtlCol="0">
            <a:spAutoFit/>
          </a:bodyPr>
          <a:lstStyle/>
          <a:p>
            <a:pPr marL="354965" marR="5080" indent="-342900">
              <a:lnSpc>
                <a:spcPct val="100600"/>
              </a:lnSpc>
              <a:spcBef>
                <a:spcPts val="85"/>
              </a:spcBef>
              <a:buFont typeface="Arial" panose="020B0604020202020204" pitchFamily="34" charset="0"/>
              <a:buChar char="•"/>
            </a:pPr>
            <a:r>
              <a:rPr lang="en-US" sz="2200" dirty="0">
                <a:cs typeface="Trebuchet MS"/>
              </a:rPr>
              <a:t>Improve classroom infrastructure and expand space.</a:t>
            </a:r>
          </a:p>
          <a:p>
            <a:pPr marL="354965" marR="5080" indent="-342900">
              <a:lnSpc>
                <a:spcPct val="100600"/>
              </a:lnSpc>
              <a:spcBef>
                <a:spcPts val="85"/>
              </a:spcBef>
              <a:buFont typeface="Arial" panose="020B0604020202020204" pitchFamily="34" charset="0"/>
              <a:buChar char="•"/>
            </a:pPr>
            <a:r>
              <a:rPr lang="en-US" sz="2200" dirty="0">
                <a:cs typeface="Trebuchet MS"/>
              </a:rPr>
              <a:t>Conduct placement drives and build stronger industry connections.</a:t>
            </a:r>
          </a:p>
          <a:p>
            <a:pPr marL="354965" marR="5080" indent="-342900">
              <a:lnSpc>
                <a:spcPct val="100600"/>
              </a:lnSpc>
              <a:spcBef>
                <a:spcPts val="85"/>
              </a:spcBef>
              <a:buFont typeface="Arial" panose="020B0604020202020204" pitchFamily="34" charset="0"/>
              <a:buChar char="•"/>
            </a:pPr>
            <a:r>
              <a:rPr lang="en-US" sz="2200" dirty="0">
                <a:cs typeface="Trebuchet MS"/>
              </a:rPr>
              <a:t>Increase social media engagement through interactive posts, webinars, and success stories.</a:t>
            </a:r>
          </a:p>
          <a:p>
            <a:pPr marL="354965" marR="5080" indent="-342900">
              <a:lnSpc>
                <a:spcPct val="100600"/>
              </a:lnSpc>
              <a:spcBef>
                <a:spcPts val="85"/>
              </a:spcBef>
              <a:buFont typeface="Arial" panose="020B0604020202020204" pitchFamily="34" charset="0"/>
              <a:buChar char="•"/>
            </a:pPr>
            <a:r>
              <a:rPr lang="en-US" sz="2200" dirty="0">
                <a:cs typeface="Trebuchet MS"/>
              </a:rPr>
              <a:t>Introduce hybrid learning models (online + offline).</a:t>
            </a:r>
          </a:p>
          <a:p>
            <a:pPr marL="354965" marR="5080" indent="-342900">
              <a:lnSpc>
                <a:spcPct val="100600"/>
              </a:lnSpc>
              <a:spcBef>
                <a:spcPts val="85"/>
              </a:spcBef>
              <a:buFont typeface="Arial" panose="020B0604020202020204" pitchFamily="34" charset="0"/>
              <a:buChar char="•"/>
            </a:pPr>
            <a:r>
              <a:rPr lang="en-US" sz="2200" dirty="0">
                <a:cs typeface="Trebuchet MS"/>
              </a:rPr>
              <a:t>Offer unique certifications or exclusive partnerships with tech companies.</a:t>
            </a:r>
            <a:endParaRPr sz="2200" dirty="0">
              <a:cs typeface="Trebuchet MS"/>
            </a:endParaRPr>
          </a:p>
        </p:txBody>
      </p:sp>
      <p:sp>
        <p:nvSpPr>
          <p:cNvPr id="11" name="object 11"/>
          <p:cNvSpPr/>
          <p:nvPr/>
        </p:nvSpPr>
        <p:spPr>
          <a:xfrm>
            <a:off x="2206589" y="6569477"/>
            <a:ext cx="386080" cy="386080"/>
          </a:xfrm>
          <a:custGeom>
            <a:avLst/>
            <a:gdLst/>
            <a:ahLst/>
            <a:cxnLst/>
            <a:rect l="l" t="t" r="r" b="b"/>
            <a:pathLst>
              <a:path w="386079" h="386079">
                <a:moveTo>
                  <a:pt x="0" y="93597"/>
                </a:moveTo>
                <a:lnTo>
                  <a:pt x="93599" y="0"/>
                </a:lnTo>
                <a:lnTo>
                  <a:pt x="192965" y="99363"/>
                </a:lnTo>
                <a:lnTo>
                  <a:pt x="292318" y="0"/>
                </a:lnTo>
                <a:lnTo>
                  <a:pt x="385906" y="93597"/>
                </a:lnTo>
                <a:lnTo>
                  <a:pt x="286552" y="192961"/>
                </a:lnTo>
                <a:lnTo>
                  <a:pt x="385906" y="292311"/>
                </a:lnTo>
                <a:lnTo>
                  <a:pt x="292318" y="385896"/>
                </a:lnTo>
                <a:lnTo>
                  <a:pt x="192965" y="286546"/>
                </a:lnTo>
                <a:lnTo>
                  <a:pt x="93599" y="385896"/>
                </a:lnTo>
                <a:lnTo>
                  <a:pt x="0" y="292311"/>
                </a:lnTo>
                <a:lnTo>
                  <a:pt x="99365" y="192961"/>
                </a:lnTo>
                <a:lnTo>
                  <a:pt x="0" y="93597"/>
                </a:lnTo>
                <a:close/>
              </a:path>
            </a:pathLst>
          </a:custGeom>
          <a:ln w="18719">
            <a:solidFill>
              <a:srgbClr val="222020"/>
            </a:solidFill>
          </a:ln>
        </p:spPr>
        <p:txBody>
          <a:bodyPr wrap="square" lIns="0" tIns="0" rIns="0" bIns="0" rtlCol="0"/>
          <a:lstStyle/>
          <a:p>
            <a:endParaRPr/>
          </a:p>
        </p:txBody>
      </p:sp>
      <p:sp>
        <p:nvSpPr>
          <p:cNvPr id="12" name="object 12"/>
          <p:cNvSpPr/>
          <p:nvPr/>
        </p:nvSpPr>
        <p:spPr>
          <a:xfrm>
            <a:off x="2744413" y="6569477"/>
            <a:ext cx="386080" cy="386080"/>
          </a:xfrm>
          <a:custGeom>
            <a:avLst/>
            <a:gdLst/>
            <a:ahLst/>
            <a:cxnLst/>
            <a:rect l="l" t="t" r="r" b="b"/>
            <a:pathLst>
              <a:path w="386079" h="386079">
                <a:moveTo>
                  <a:pt x="0" y="93597"/>
                </a:moveTo>
                <a:lnTo>
                  <a:pt x="93599" y="0"/>
                </a:lnTo>
                <a:lnTo>
                  <a:pt x="192953" y="99363"/>
                </a:lnTo>
                <a:lnTo>
                  <a:pt x="292306" y="0"/>
                </a:lnTo>
                <a:lnTo>
                  <a:pt x="385906" y="93597"/>
                </a:lnTo>
                <a:lnTo>
                  <a:pt x="286552" y="192961"/>
                </a:lnTo>
                <a:lnTo>
                  <a:pt x="385906" y="292311"/>
                </a:lnTo>
                <a:lnTo>
                  <a:pt x="292306" y="385896"/>
                </a:lnTo>
                <a:lnTo>
                  <a:pt x="192953" y="286546"/>
                </a:lnTo>
                <a:lnTo>
                  <a:pt x="93599" y="385896"/>
                </a:lnTo>
                <a:lnTo>
                  <a:pt x="0" y="292311"/>
                </a:lnTo>
                <a:lnTo>
                  <a:pt x="99353" y="192961"/>
                </a:lnTo>
                <a:lnTo>
                  <a:pt x="0" y="93597"/>
                </a:lnTo>
                <a:close/>
              </a:path>
            </a:pathLst>
          </a:custGeom>
          <a:ln w="18719">
            <a:solidFill>
              <a:srgbClr val="222020"/>
            </a:solidFill>
          </a:ln>
        </p:spPr>
        <p:txBody>
          <a:bodyPr wrap="square" lIns="0" tIns="0" rIns="0" bIns="0" rtlCol="0"/>
          <a:lstStyle/>
          <a:p>
            <a:endParaRPr/>
          </a:p>
        </p:txBody>
      </p:sp>
      <p:sp>
        <p:nvSpPr>
          <p:cNvPr id="13" name="object 13"/>
          <p:cNvSpPr/>
          <p:nvPr/>
        </p:nvSpPr>
        <p:spPr>
          <a:xfrm>
            <a:off x="3282950" y="6569477"/>
            <a:ext cx="386080" cy="386080"/>
          </a:xfrm>
          <a:custGeom>
            <a:avLst/>
            <a:gdLst/>
            <a:ahLst/>
            <a:cxnLst/>
            <a:rect l="l" t="t" r="r" b="b"/>
            <a:pathLst>
              <a:path w="386079" h="386079">
                <a:moveTo>
                  <a:pt x="0" y="93597"/>
                </a:moveTo>
                <a:lnTo>
                  <a:pt x="93599" y="0"/>
                </a:lnTo>
                <a:lnTo>
                  <a:pt x="192953" y="99363"/>
                </a:lnTo>
                <a:lnTo>
                  <a:pt x="292306" y="0"/>
                </a:lnTo>
                <a:lnTo>
                  <a:pt x="385906" y="93597"/>
                </a:lnTo>
                <a:lnTo>
                  <a:pt x="286552" y="192961"/>
                </a:lnTo>
                <a:lnTo>
                  <a:pt x="385906" y="292311"/>
                </a:lnTo>
                <a:lnTo>
                  <a:pt x="292306" y="385896"/>
                </a:lnTo>
                <a:lnTo>
                  <a:pt x="192953" y="286546"/>
                </a:lnTo>
                <a:lnTo>
                  <a:pt x="93599" y="385896"/>
                </a:lnTo>
                <a:lnTo>
                  <a:pt x="0" y="292311"/>
                </a:lnTo>
                <a:lnTo>
                  <a:pt x="99365" y="192961"/>
                </a:lnTo>
                <a:lnTo>
                  <a:pt x="0" y="93597"/>
                </a:lnTo>
                <a:close/>
              </a:path>
            </a:pathLst>
          </a:custGeom>
          <a:ln w="18719">
            <a:solidFill>
              <a:srgbClr val="222020"/>
            </a:solidFill>
          </a:ln>
        </p:spPr>
        <p:txBody>
          <a:bodyPr wrap="square" lIns="0" tIns="0" rIns="0" bIns="0" rtlCol="0"/>
          <a:lstStyle/>
          <a:p>
            <a:endParaRPr/>
          </a:p>
        </p:txBody>
      </p:sp>
      <p:sp>
        <p:nvSpPr>
          <p:cNvPr id="14" name="object 14"/>
          <p:cNvSpPr/>
          <p:nvPr/>
        </p:nvSpPr>
        <p:spPr>
          <a:xfrm>
            <a:off x="2206589" y="7131050"/>
            <a:ext cx="386080" cy="386080"/>
          </a:xfrm>
          <a:custGeom>
            <a:avLst/>
            <a:gdLst/>
            <a:ahLst/>
            <a:cxnLst/>
            <a:rect l="l" t="t" r="r" b="b"/>
            <a:pathLst>
              <a:path w="386079" h="386079">
                <a:moveTo>
                  <a:pt x="0" y="93597"/>
                </a:moveTo>
                <a:lnTo>
                  <a:pt x="93599" y="0"/>
                </a:lnTo>
                <a:lnTo>
                  <a:pt x="192965" y="99350"/>
                </a:lnTo>
                <a:lnTo>
                  <a:pt x="292318" y="0"/>
                </a:lnTo>
                <a:lnTo>
                  <a:pt x="385906" y="93597"/>
                </a:lnTo>
                <a:lnTo>
                  <a:pt x="286552" y="192948"/>
                </a:lnTo>
                <a:lnTo>
                  <a:pt x="385906" y="292299"/>
                </a:lnTo>
                <a:lnTo>
                  <a:pt x="292318" y="385896"/>
                </a:lnTo>
                <a:lnTo>
                  <a:pt x="192965" y="286533"/>
                </a:lnTo>
                <a:lnTo>
                  <a:pt x="93599" y="385896"/>
                </a:lnTo>
                <a:lnTo>
                  <a:pt x="0" y="292299"/>
                </a:lnTo>
                <a:lnTo>
                  <a:pt x="99365" y="192948"/>
                </a:lnTo>
                <a:lnTo>
                  <a:pt x="0" y="93597"/>
                </a:lnTo>
                <a:close/>
              </a:path>
            </a:pathLst>
          </a:custGeom>
          <a:ln w="18719">
            <a:solidFill>
              <a:srgbClr val="222020"/>
            </a:solidFill>
          </a:ln>
        </p:spPr>
        <p:txBody>
          <a:bodyPr wrap="square" lIns="0" tIns="0" rIns="0" bIns="0" rtlCol="0"/>
          <a:lstStyle/>
          <a:p>
            <a:endParaRPr/>
          </a:p>
        </p:txBody>
      </p:sp>
      <p:sp>
        <p:nvSpPr>
          <p:cNvPr id="15" name="object 15"/>
          <p:cNvSpPr/>
          <p:nvPr/>
        </p:nvSpPr>
        <p:spPr>
          <a:xfrm>
            <a:off x="2744413" y="7131050"/>
            <a:ext cx="386080" cy="386080"/>
          </a:xfrm>
          <a:custGeom>
            <a:avLst/>
            <a:gdLst/>
            <a:ahLst/>
            <a:cxnLst/>
            <a:rect l="l" t="t" r="r" b="b"/>
            <a:pathLst>
              <a:path w="386079" h="386079">
                <a:moveTo>
                  <a:pt x="0" y="93597"/>
                </a:moveTo>
                <a:lnTo>
                  <a:pt x="93599" y="0"/>
                </a:lnTo>
                <a:lnTo>
                  <a:pt x="192953" y="99350"/>
                </a:lnTo>
                <a:lnTo>
                  <a:pt x="292306" y="0"/>
                </a:lnTo>
                <a:lnTo>
                  <a:pt x="385906" y="93597"/>
                </a:lnTo>
                <a:lnTo>
                  <a:pt x="286552" y="192948"/>
                </a:lnTo>
                <a:lnTo>
                  <a:pt x="385906" y="292299"/>
                </a:lnTo>
                <a:lnTo>
                  <a:pt x="292306" y="385896"/>
                </a:lnTo>
                <a:lnTo>
                  <a:pt x="192953" y="286533"/>
                </a:lnTo>
                <a:lnTo>
                  <a:pt x="93599" y="385896"/>
                </a:lnTo>
                <a:lnTo>
                  <a:pt x="0" y="292299"/>
                </a:lnTo>
                <a:lnTo>
                  <a:pt x="99353" y="192948"/>
                </a:lnTo>
                <a:lnTo>
                  <a:pt x="0" y="93597"/>
                </a:lnTo>
                <a:close/>
              </a:path>
            </a:pathLst>
          </a:custGeom>
          <a:ln w="18719">
            <a:solidFill>
              <a:srgbClr val="222020"/>
            </a:solidFill>
          </a:ln>
        </p:spPr>
        <p:txBody>
          <a:bodyPr wrap="square" lIns="0" tIns="0" rIns="0" bIns="0" rtlCol="0"/>
          <a:lstStyle/>
          <a:p>
            <a:endParaRPr/>
          </a:p>
        </p:txBody>
      </p:sp>
      <p:sp>
        <p:nvSpPr>
          <p:cNvPr id="16" name="object 16"/>
          <p:cNvSpPr/>
          <p:nvPr/>
        </p:nvSpPr>
        <p:spPr>
          <a:xfrm>
            <a:off x="3282950" y="7131050"/>
            <a:ext cx="386080" cy="386080"/>
          </a:xfrm>
          <a:custGeom>
            <a:avLst/>
            <a:gdLst/>
            <a:ahLst/>
            <a:cxnLst/>
            <a:rect l="l" t="t" r="r" b="b"/>
            <a:pathLst>
              <a:path w="386079" h="386079">
                <a:moveTo>
                  <a:pt x="0" y="93597"/>
                </a:moveTo>
                <a:lnTo>
                  <a:pt x="93599" y="0"/>
                </a:lnTo>
                <a:lnTo>
                  <a:pt x="192953" y="99350"/>
                </a:lnTo>
                <a:lnTo>
                  <a:pt x="292306" y="0"/>
                </a:lnTo>
                <a:lnTo>
                  <a:pt x="385906" y="93597"/>
                </a:lnTo>
                <a:lnTo>
                  <a:pt x="286552" y="192948"/>
                </a:lnTo>
                <a:lnTo>
                  <a:pt x="385906" y="292299"/>
                </a:lnTo>
                <a:lnTo>
                  <a:pt x="292306" y="385896"/>
                </a:lnTo>
                <a:lnTo>
                  <a:pt x="192953" y="286533"/>
                </a:lnTo>
                <a:lnTo>
                  <a:pt x="93599" y="385896"/>
                </a:lnTo>
                <a:lnTo>
                  <a:pt x="0" y="292299"/>
                </a:lnTo>
                <a:lnTo>
                  <a:pt x="99365" y="192948"/>
                </a:lnTo>
                <a:lnTo>
                  <a:pt x="0" y="93597"/>
                </a:lnTo>
                <a:close/>
              </a:path>
            </a:pathLst>
          </a:custGeom>
          <a:ln w="18719">
            <a:solidFill>
              <a:srgbClr val="222020"/>
            </a:solidFill>
          </a:ln>
        </p:spPr>
        <p:txBody>
          <a:bodyPr wrap="square" lIns="0" tIns="0" rIns="0" bIns="0" rtlCol="0"/>
          <a:lstStyle/>
          <a:p>
            <a:endParaRPr/>
          </a:p>
        </p:txBody>
      </p:sp>
      <p:sp>
        <p:nvSpPr>
          <p:cNvPr id="17" name="object 17"/>
          <p:cNvSpPr/>
          <p:nvPr/>
        </p:nvSpPr>
        <p:spPr>
          <a:xfrm>
            <a:off x="2206589" y="7693335"/>
            <a:ext cx="386080" cy="386080"/>
          </a:xfrm>
          <a:custGeom>
            <a:avLst/>
            <a:gdLst/>
            <a:ahLst/>
            <a:cxnLst/>
            <a:rect l="l" t="t" r="r" b="b"/>
            <a:pathLst>
              <a:path w="386079" h="386079">
                <a:moveTo>
                  <a:pt x="0" y="93584"/>
                </a:moveTo>
                <a:lnTo>
                  <a:pt x="93599" y="0"/>
                </a:lnTo>
                <a:lnTo>
                  <a:pt x="192965" y="99350"/>
                </a:lnTo>
                <a:lnTo>
                  <a:pt x="292318" y="0"/>
                </a:lnTo>
                <a:lnTo>
                  <a:pt x="385906" y="93584"/>
                </a:lnTo>
                <a:lnTo>
                  <a:pt x="286552" y="192948"/>
                </a:lnTo>
                <a:lnTo>
                  <a:pt x="385906" y="292299"/>
                </a:lnTo>
                <a:lnTo>
                  <a:pt x="292318" y="385896"/>
                </a:lnTo>
                <a:lnTo>
                  <a:pt x="192965" y="286546"/>
                </a:lnTo>
                <a:lnTo>
                  <a:pt x="93599" y="385896"/>
                </a:lnTo>
                <a:lnTo>
                  <a:pt x="0" y="292299"/>
                </a:lnTo>
                <a:lnTo>
                  <a:pt x="99365" y="192948"/>
                </a:lnTo>
                <a:lnTo>
                  <a:pt x="0" y="93584"/>
                </a:lnTo>
                <a:close/>
              </a:path>
            </a:pathLst>
          </a:custGeom>
          <a:ln w="18719">
            <a:solidFill>
              <a:srgbClr val="222020"/>
            </a:solidFill>
          </a:ln>
        </p:spPr>
        <p:txBody>
          <a:bodyPr wrap="square" lIns="0" tIns="0" rIns="0" bIns="0" rtlCol="0"/>
          <a:lstStyle/>
          <a:p>
            <a:endParaRPr/>
          </a:p>
        </p:txBody>
      </p:sp>
      <p:sp>
        <p:nvSpPr>
          <p:cNvPr id="18" name="object 18"/>
          <p:cNvSpPr/>
          <p:nvPr/>
        </p:nvSpPr>
        <p:spPr>
          <a:xfrm>
            <a:off x="2744413" y="7693335"/>
            <a:ext cx="386080" cy="386080"/>
          </a:xfrm>
          <a:custGeom>
            <a:avLst/>
            <a:gdLst/>
            <a:ahLst/>
            <a:cxnLst/>
            <a:rect l="l" t="t" r="r" b="b"/>
            <a:pathLst>
              <a:path w="386079" h="386079">
                <a:moveTo>
                  <a:pt x="0" y="93584"/>
                </a:moveTo>
                <a:lnTo>
                  <a:pt x="93599" y="0"/>
                </a:lnTo>
                <a:lnTo>
                  <a:pt x="192953" y="99350"/>
                </a:lnTo>
                <a:lnTo>
                  <a:pt x="292306" y="0"/>
                </a:lnTo>
                <a:lnTo>
                  <a:pt x="385906" y="93584"/>
                </a:lnTo>
                <a:lnTo>
                  <a:pt x="286552" y="192948"/>
                </a:lnTo>
                <a:lnTo>
                  <a:pt x="385906" y="292299"/>
                </a:lnTo>
                <a:lnTo>
                  <a:pt x="292306" y="385896"/>
                </a:lnTo>
                <a:lnTo>
                  <a:pt x="192953" y="286546"/>
                </a:lnTo>
                <a:lnTo>
                  <a:pt x="93599" y="385896"/>
                </a:lnTo>
                <a:lnTo>
                  <a:pt x="0" y="292299"/>
                </a:lnTo>
                <a:lnTo>
                  <a:pt x="99353" y="192948"/>
                </a:lnTo>
                <a:lnTo>
                  <a:pt x="0" y="93584"/>
                </a:lnTo>
                <a:close/>
              </a:path>
            </a:pathLst>
          </a:custGeom>
          <a:ln w="18719">
            <a:solidFill>
              <a:srgbClr val="222020"/>
            </a:solidFill>
          </a:ln>
        </p:spPr>
        <p:txBody>
          <a:bodyPr wrap="square" lIns="0" tIns="0" rIns="0" bIns="0" rtlCol="0"/>
          <a:lstStyle/>
          <a:p>
            <a:endParaRPr/>
          </a:p>
        </p:txBody>
      </p:sp>
      <p:sp>
        <p:nvSpPr>
          <p:cNvPr id="19" name="object 19"/>
          <p:cNvSpPr/>
          <p:nvPr/>
        </p:nvSpPr>
        <p:spPr>
          <a:xfrm>
            <a:off x="3282950" y="7693335"/>
            <a:ext cx="386080" cy="386080"/>
          </a:xfrm>
          <a:custGeom>
            <a:avLst/>
            <a:gdLst/>
            <a:ahLst/>
            <a:cxnLst/>
            <a:rect l="l" t="t" r="r" b="b"/>
            <a:pathLst>
              <a:path w="386079" h="386079">
                <a:moveTo>
                  <a:pt x="0" y="93584"/>
                </a:moveTo>
                <a:lnTo>
                  <a:pt x="93599" y="0"/>
                </a:lnTo>
                <a:lnTo>
                  <a:pt x="192953" y="99350"/>
                </a:lnTo>
                <a:lnTo>
                  <a:pt x="292306" y="0"/>
                </a:lnTo>
                <a:lnTo>
                  <a:pt x="385906" y="93584"/>
                </a:lnTo>
                <a:lnTo>
                  <a:pt x="286552" y="192948"/>
                </a:lnTo>
                <a:lnTo>
                  <a:pt x="385906" y="292299"/>
                </a:lnTo>
                <a:lnTo>
                  <a:pt x="292306" y="385896"/>
                </a:lnTo>
                <a:lnTo>
                  <a:pt x="192953" y="286546"/>
                </a:lnTo>
                <a:lnTo>
                  <a:pt x="93599" y="385896"/>
                </a:lnTo>
                <a:lnTo>
                  <a:pt x="0" y="292299"/>
                </a:lnTo>
                <a:lnTo>
                  <a:pt x="99365" y="192948"/>
                </a:lnTo>
                <a:lnTo>
                  <a:pt x="0" y="93584"/>
                </a:lnTo>
                <a:close/>
              </a:path>
            </a:pathLst>
          </a:custGeom>
          <a:ln w="18719">
            <a:solidFill>
              <a:srgbClr val="222020"/>
            </a:solidFill>
          </a:ln>
        </p:spPr>
        <p:txBody>
          <a:bodyPr wrap="square" lIns="0" tIns="0" rIns="0" bIns="0" rtlCol="0"/>
          <a:lstStyle/>
          <a:p>
            <a:endParaRPr/>
          </a:p>
        </p:txBody>
      </p:sp>
      <p:sp>
        <p:nvSpPr>
          <p:cNvPr id="21" name="TextBox 20">
            <a:extLst>
              <a:ext uri="{FF2B5EF4-FFF2-40B4-BE49-F238E27FC236}">
                <a16:creationId xmlns:a16="http://schemas.microsoft.com/office/drawing/2014/main" id="{6E8EAAD0-B5F3-265A-E1E4-859D0A8D4E4C}"/>
              </a:ext>
            </a:extLst>
          </p:cNvPr>
          <p:cNvSpPr txBox="1"/>
          <p:nvPr/>
        </p:nvSpPr>
        <p:spPr>
          <a:xfrm>
            <a:off x="7096822" y="5022791"/>
            <a:ext cx="9461881" cy="3908762"/>
          </a:xfrm>
          <a:prstGeom prst="rect">
            <a:avLst/>
          </a:prstGeom>
          <a:noFill/>
        </p:spPr>
        <p:txBody>
          <a:bodyPr wrap="square">
            <a:spAutoFit/>
          </a:bodyPr>
          <a:lstStyle/>
          <a:p>
            <a:r>
              <a:rPr lang="en-IN" sz="3200" b="1" dirty="0"/>
              <a:t>Next Steps for Zephyr</a:t>
            </a:r>
          </a:p>
          <a:p>
            <a:endParaRPr lang="en-IN" sz="1200" b="1" dirty="0"/>
          </a:p>
          <a:p>
            <a:pPr marL="342900" indent="-342900">
              <a:buFont typeface="Arial" panose="020B0604020202020204" pitchFamily="34" charset="0"/>
              <a:buChar char="•"/>
            </a:pPr>
            <a:r>
              <a:rPr lang="en-IN" sz="2400" b="1" dirty="0"/>
              <a:t>Focus Areas</a:t>
            </a:r>
            <a:r>
              <a:rPr lang="en-IN" sz="2200" dirty="0"/>
              <a:t>: Enhance placement support, improve infrastructure, and offer globally recognized certifications.</a:t>
            </a:r>
          </a:p>
          <a:p>
            <a:pPr marL="342900" indent="-342900">
              <a:buFont typeface="Arial" panose="020B0604020202020204" pitchFamily="34" charset="0"/>
              <a:buChar char="•"/>
            </a:pPr>
            <a:r>
              <a:rPr lang="en-IN" sz="2400" b="1" dirty="0"/>
              <a:t>Actionable Goals</a:t>
            </a:r>
            <a:r>
              <a:rPr lang="en-IN" dirty="0"/>
              <a:t>: </a:t>
            </a:r>
            <a:r>
              <a:rPr lang="en-IN" sz="2200" dirty="0"/>
              <a:t>Develop a competitive pricing strategy and boost branding efforts through interactive marketing campaigns.</a:t>
            </a:r>
          </a:p>
          <a:p>
            <a:pPr marL="342900" indent="-342900">
              <a:buFont typeface="Arial" panose="020B0604020202020204" pitchFamily="34" charset="0"/>
              <a:buChar char="•"/>
            </a:pPr>
            <a:r>
              <a:rPr lang="en-US" sz="2400" b="1" dirty="0"/>
              <a:t>Build Industry Relations and Collaborations</a:t>
            </a:r>
            <a:r>
              <a:rPr lang="en-US" b="1" dirty="0"/>
              <a:t>: </a:t>
            </a:r>
            <a:r>
              <a:rPr lang="en-US" sz="2200" dirty="0"/>
              <a:t>Create a dedicated business development team to forge new industry ties and partnerships.</a:t>
            </a:r>
          </a:p>
          <a:p>
            <a:pPr marL="342900" indent="-342900">
              <a:buFont typeface="Arial" panose="020B0604020202020204" pitchFamily="34" charset="0"/>
              <a:buChar char="•"/>
            </a:pPr>
            <a:r>
              <a:rPr lang="en-US" sz="2400" b="1" dirty="0"/>
              <a:t>Increase International Presence and Reach: </a:t>
            </a:r>
            <a:r>
              <a:rPr lang="en-US" sz="2200" dirty="0"/>
              <a:t>Expand Zephyr’s presence by offering online courses to international students.</a:t>
            </a:r>
          </a:p>
          <a:p>
            <a:endParaRPr lang="en-IN" sz="2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4E213-64FC-CFDE-1A14-BA51E6D2453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A304A2C-D95A-CA65-80D4-788554209E47}"/>
              </a:ext>
            </a:extLst>
          </p:cNvPr>
          <p:cNvSpPr/>
          <p:nvPr/>
        </p:nvSpPr>
        <p:spPr>
          <a:xfrm>
            <a:off x="-2391150" y="-606623"/>
            <a:ext cx="5542280" cy="5517515"/>
          </a:xfrm>
          <a:custGeom>
            <a:avLst/>
            <a:gdLst/>
            <a:ahLst/>
            <a:cxnLst/>
            <a:rect l="l" t="t" r="r" b="b"/>
            <a:pathLst>
              <a:path w="5542280" h="5517515">
                <a:moveTo>
                  <a:pt x="5541966" y="0"/>
                </a:moveTo>
                <a:lnTo>
                  <a:pt x="4481271" y="1364385"/>
                </a:lnTo>
                <a:lnTo>
                  <a:pt x="4689348" y="3028314"/>
                </a:lnTo>
                <a:lnTo>
                  <a:pt x="3278149" y="3603586"/>
                </a:lnTo>
                <a:lnTo>
                  <a:pt x="2093023" y="5127103"/>
                </a:lnTo>
                <a:lnTo>
                  <a:pt x="758150" y="4942788"/>
                </a:lnTo>
                <a:lnTo>
                  <a:pt x="0" y="5516912"/>
                </a:lnTo>
              </a:path>
            </a:pathLst>
          </a:custGeom>
          <a:ln w="18719">
            <a:solidFill>
              <a:srgbClr val="222020"/>
            </a:solidFill>
          </a:ln>
        </p:spPr>
        <p:txBody>
          <a:bodyPr wrap="square" lIns="0" tIns="0" rIns="0" bIns="0" rtlCol="0"/>
          <a:lstStyle/>
          <a:p>
            <a:endParaRPr/>
          </a:p>
        </p:txBody>
      </p:sp>
      <p:sp>
        <p:nvSpPr>
          <p:cNvPr id="3" name="object 3">
            <a:extLst>
              <a:ext uri="{FF2B5EF4-FFF2-40B4-BE49-F238E27FC236}">
                <a16:creationId xmlns:a16="http://schemas.microsoft.com/office/drawing/2014/main" id="{353B66F8-1A1C-539D-E287-CA81633BC6F3}"/>
              </a:ext>
            </a:extLst>
          </p:cNvPr>
          <p:cNvSpPr/>
          <p:nvPr/>
        </p:nvSpPr>
        <p:spPr>
          <a:xfrm>
            <a:off x="0" y="9738000"/>
            <a:ext cx="18288000" cy="548005"/>
          </a:xfrm>
          <a:custGeom>
            <a:avLst/>
            <a:gdLst/>
            <a:ahLst/>
            <a:cxnLst/>
            <a:rect l="l" t="t" r="r" b="b"/>
            <a:pathLst>
              <a:path w="18288000" h="548004">
                <a:moveTo>
                  <a:pt x="18287873" y="0"/>
                </a:moveTo>
                <a:lnTo>
                  <a:pt x="0" y="0"/>
                </a:lnTo>
                <a:lnTo>
                  <a:pt x="0" y="547836"/>
                </a:lnTo>
                <a:lnTo>
                  <a:pt x="18287873" y="547836"/>
                </a:lnTo>
                <a:lnTo>
                  <a:pt x="18287873" y="0"/>
                </a:lnTo>
                <a:close/>
              </a:path>
            </a:pathLst>
          </a:custGeom>
          <a:solidFill>
            <a:srgbClr val="222020"/>
          </a:solidFill>
        </p:spPr>
        <p:txBody>
          <a:bodyPr wrap="square" lIns="0" tIns="0" rIns="0" bIns="0" rtlCol="0"/>
          <a:lstStyle/>
          <a:p>
            <a:endParaRPr/>
          </a:p>
        </p:txBody>
      </p:sp>
      <p:sp>
        <p:nvSpPr>
          <p:cNvPr id="4" name="object 4">
            <a:extLst>
              <a:ext uri="{FF2B5EF4-FFF2-40B4-BE49-F238E27FC236}">
                <a16:creationId xmlns:a16="http://schemas.microsoft.com/office/drawing/2014/main" id="{67F15513-BFCA-5A9C-28A9-CC1E6D182E7D}"/>
              </a:ext>
            </a:extLst>
          </p:cNvPr>
          <p:cNvSpPr/>
          <p:nvPr/>
        </p:nvSpPr>
        <p:spPr>
          <a:xfrm>
            <a:off x="15929991" y="534238"/>
            <a:ext cx="548640" cy="548640"/>
          </a:xfrm>
          <a:custGeom>
            <a:avLst/>
            <a:gdLst/>
            <a:ahLst/>
            <a:cxnLst/>
            <a:rect l="l" t="t" r="r" b="b"/>
            <a:pathLst>
              <a:path w="548640" h="548640">
                <a:moveTo>
                  <a:pt x="0" y="0"/>
                </a:moveTo>
                <a:lnTo>
                  <a:pt x="0" y="548589"/>
                </a:lnTo>
                <a:lnTo>
                  <a:pt x="548640" y="548589"/>
                </a:lnTo>
                <a:lnTo>
                  <a:pt x="0" y="0"/>
                </a:lnTo>
                <a:close/>
              </a:path>
            </a:pathLst>
          </a:custGeom>
          <a:solidFill>
            <a:srgbClr val="222020"/>
          </a:solidFill>
        </p:spPr>
        <p:txBody>
          <a:bodyPr wrap="square" lIns="0" tIns="0" rIns="0" bIns="0" rtlCol="0"/>
          <a:lstStyle/>
          <a:p>
            <a:endParaRPr/>
          </a:p>
        </p:txBody>
      </p:sp>
      <p:sp>
        <p:nvSpPr>
          <p:cNvPr id="5" name="object 5">
            <a:extLst>
              <a:ext uri="{FF2B5EF4-FFF2-40B4-BE49-F238E27FC236}">
                <a16:creationId xmlns:a16="http://schemas.microsoft.com/office/drawing/2014/main" id="{3D8B3A25-98F2-6FD1-297F-7EBCB2EA8F6A}"/>
              </a:ext>
            </a:extLst>
          </p:cNvPr>
          <p:cNvSpPr/>
          <p:nvPr/>
        </p:nvSpPr>
        <p:spPr>
          <a:xfrm>
            <a:off x="16595216" y="534238"/>
            <a:ext cx="548640" cy="548640"/>
          </a:xfrm>
          <a:custGeom>
            <a:avLst/>
            <a:gdLst/>
            <a:ahLst/>
            <a:cxnLst/>
            <a:rect l="l" t="t" r="r" b="b"/>
            <a:pathLst>
              <a:path w="548640" h="548640">
                <a:moveTo>
                  <a:pt x="0" y="0"/>
                </a:moveTo>
                <a:lnTo>
                  <a:pt x="0" y="548589"/>
                </a:lnTo>
                <a:lnTo>
                  <a:pt x="548640" y="548589"/>
                </a:lnTo>
                <a:lnTo>
                  <a:pt x="0" y="0"/>
                </a:lnTo>
                <a:close/>
              </a:path>
            </a:pathLst>
          </a:custGeom>
          <a:solidFill>
            <a:srgbClr val="222020"/>
          </a:solidFill>
        </p:spPr>
        <p:txBody>
          <a:bodyPr wrap="square" lIns="0" tIns="0" rIns="0" bIns="0" rtlCol="0"/>
          <a:lstStyle/>
          <a:p>
            <a:endParaRPr/>
          </a:p>
        </p:txBody>
      </p:sp>
      <p:sp>
        <p:nvSpPr>
          <p:cNvPr id="6" name="object 6">
            <a:extLst>
              <a:ext uri="{FF2B5EF4-FFF2-40B4-BE49-F238E27FC236}">
                <a16:creationId xmlns:a16="http://schemas.microsoft.com/office/drawing/2014/main" id="{C54A16C9-2639-7ED3-C949-EF674DE1C0C9}"/>
              </a:ext>
            </a:extLst>
          </p:cNvPr>
          <p:cNvSpPr/>
          <p:nvPr/>
        </p:nvSpPr>
        <p:spPr>
          <a:xfrm>
            <a:off x="17259808" y="534238"/>
            <a:ext cx="548640" cy="548640"/>
          </a:xfrm>
          <a:custGeom>
            <a:avLst/>
            <a:gdLst/>
            <a:ahLst/>
            <a:cxnLst/>
            <a:rect l="l" t="t" r="r" b="b"/>
            <a:pathLst>
              <a:path w="548640" h="548640">
                <a:moveTo>
                  <a:pt x="0" y="0"/>
                </a:moveTo>
                <a:lnTo>
                  <a:pt x="0" y="548589"/>
                </a:lnTo>
                <a:lnTo>
                  <a:pt x="548513" y="548589"/>
                </a:lnTo>
                <a:lnTo>
                  <a:pt x="0" y="0"/>
                </a:lnTo>
                <a:close/>
              </a:path>
            </a:pathLst>
          </a:custGeom>
          <a:solidFill>
            <a:srgbClr val="222020"/>
          </a:solidFill>
        </p:spPr>
        <p:txBody>
          <a:bodyPr wrap="square" lIns="0" tIns="0" rIns="0" bIns="0" rtlCol="0"/>
          <a:lstStyle/>
          <a:p>
            <a:endParaRPr/>
          </a:p>
        </p:txBody>
      </p:sp>
      <p:sp>
        <p:nvSpPr>
          <p:cNvPr id="7" name="object 7">
            <a:extLst>
              <a:ext uri="{FF2B5EF4-FFF2-40B4-BE49-F238E27FC236}">
                <a16:creationId xmlns:a16="http://schemas.microsoft.com/office/drawing/2014/main" id="{DBE2B400-98F6-E5FB-53BE-7383A6473F1C}"/>
              </a:ext>
            </a:extLst>
          </p:cNvPr>
          <p:cNvSpPr txBox="1">
            <a:spLocks noGrp="1"/>
          </p:cNvSpPr>
          <p:nvPr>
            <p:ph type="title"/>
          </p:nvPr>
        </p:nvSpPr>
        <p:spPr>
          <a:xfrm>
            <a:off x="2937453" y="199529"/>
            <a:ext cx="9094470" cy="1120820"/>
          </a:xfrm>
          <a:prstGeom prst="rect">
            <a:avLst/>
          </a:prstGeom>
        </p:spPr>
        <p:txBody>
          <a:bodyPr vert="horz" wrap="square" lIns="0" tIns="12700" rIns="0" bIns="0" rtlCol="0">
            <a:spAutoFit/>
          </a:bodyPr>
          <a:lstStyle/>
          <a:p>
            <a:pPr marL="12700" algn="ctr">
              <a:spcBef>
                <a:spcPts val="100"/>
              </a:spcBef>
            </a:pPr>
            <a:r>
              <a:rPr lang="en-US" sz="3600" b="1" dirty="0">
                <a:latin typeface="+mn-lt"/>
              </a:rPr>
              <a:t>Challenges and Opportunities for Zephyr Technologies</a:t>
            </a:r>
          </a:p>
        </p:txBody>
      </p:sp>
      <p:sp>
        <p:nvSpPr>
          <p:cNvPr id="10" name="object 10">
            <a:extLst>
              <a:ext uri="{FF2B5EF4-FFF2-40B4-BE49-F238E27FC236}">
                <a16:creationId xmlns:a16="http://schemas.microsoft.com/office/drawing/2014/main" id="{C51B4973-A4D9-AB8F-4D99-D8EBD37241AF}"/>
              </a:ext>
            </a:extLst>
          </p:cNvPr>
          <p:cNvSpPr txBox="1"/>
          <p:nvPr/>
        </p:nvSpPr>
        <p:spPr>
          <a:xfrm>
            <a:off x="2937453" y="1498911"/>
            <a:ext cx="12308898" cy="3761351"/>
          </a:xfrm>
          <a:prstGeom prst="rect">
            <a:avLst/>
          </a:prstGeom>
        </p:spPr>
        <p:txBody>
          <a:bodyPr vert="horz" wrap="square" lIns="0" tIns="10795" rIns="0" bIns="0" rtlCol="0">
            <a:spAutoFit/>
          </a:bodyPr>
          <a:lstStyle/>
          <a:p>
            <a:r>
              <a:rPr lang="en-US" sz="2400" b="1" dirty="0">
                <a:solidFill>
                  <a:srgbClr val="C00000"/>
                </a:solidFill>
              </a:rPr>
              <a:t>Challenges</a:t>
            </a:r>
          </a:p>
          <a:p>
            <a:pPr marL="342900" indent="-342900">
              <a:buFont typeface="+mj-lt"/>
              <a:buAutoNum type="arabicPeriod"/>
            </a:pPr>
            <a:r>
              <a:rPr lang="en-US" sz="2200" b="1" dirty="0"/>
              <a:t>Market Competition</a:t>
            </a:r>
            <a:endParaRPr lang="en-US" sz="2200" dirty="0"/>
          </a:p>
          <a:p>
            <a:pPr marL="742950" lvl="1" indent="-285750">
              <a:buFont typeface="Arial" panose="020B0604020202020204" pitchFamily="34" charset="0"/>
              <a:buChar char="•"/>
            </a:pPr>
            <a:r>
              <a:rPr lang="en-US" sz="2200" b="1" dirty="0"/>
              <a:t>Limitation</a:t>
            </a:r>
            <a:r>
              <a:rPr lang="en-US" sz="2200" dirty="0"/>
              <a:t>: The education sector is crowded with local and global players offering similar programs.</a:t>
            </a:r>
          </a:p>
          <a:p>
            <a:pPr marL="742950" lvl="1" indent="-285750">
              <a:buFont typeface="Arial" panose="020B0604020202020204" pitchFamily="34" charset="0"/>
              <a:buChar char="•"/>
            </a:pPr>
            <a:r>
              <a:rPr lang="en-US" sz="2200" b="1" dirty="0"/>
              <a:t>Impact</a:t>
            </a:r>
            <a:r>
              <a:rPr lang="en-US" sz="2200" dirty="0"/>
              <a:t>: Zephyr must differentiate itself to attract top-tier students and employers.</a:t>
            </a:r>
          </a:p>
          <a:p>
            <a:pPr marL="342900" indent="-342900">
              <a:buFont typeface="+mj-lt"/>
              <a:buAutoNum type="arabicPeriod"/>
            </a:pPr>
            <a:r>
              <a:rPr lang="en-US" sz="2200" b="1" dirty="0"/>
              <a:t>Adapting to Rapid Technological Changes</a:t>
            </a:r>
            <a:endParaRPr lang="en-US" sz="2200" dirty="0"/>
          </a:p>
          <a:p>
            <a:pPr marL="800100" lvl="1" indent="-342900">
              <a:buFont typeface="Arial" panose="020B0604020202020204" pitchFamily="34" charset="0"/>
              <a:buChar char="•"/>
            </a:pPr>
            <a:r>
              <a:rPr lang="en-US" sz="2200" b="1" dirty="0"/>
              <a:t>Limitation</a:t>
            </a:r>
            <a:r>
              <a:rPr lang="en-US" sz="2200" dirty="0"/>
              <a:t>: Keeping the curriculum updated with emerging technologies is resource-intensive.</a:t>
            </a:r>
          </a:p>
          <a:p>
            <a:pPr marL="800100" lvl="1" indent="-342900">
              <a:buFont typeface="Arial" panose="020B0604020202020204" pitchFamily="34" charset="0"/>
              <a:buChar char="•"/>
            </a:pPr>
            <a:r>
              <a:rPr lang="en-US" sz="2200" b="1" dirty="0"/>
              <a:t>Impact</a:t>
            </a:r>
            <a:r>
              <a:rPr lang="en-US" sz="2200" dirty="0"/>
              <a:t>: Outdated courses may fail to meet industry needs.</a:t>
            </a:r>
          </a:p>
          <a:p>
            <a:pPr marL="342900" indent="-342900">
              <a:buFont typeface="+mj-lt"/>
              <a:buAutoNum type="arabicPeriod"/>
            </a:pPr>
            <a:r>
              <a:rPr lang="en-US" sz="2200" b="1" dirty="0"/>
              <a:t>Infrastructure and Scalability</a:t>
            </a:r>
            <a:endParaRPr lang="en-US" sz="2200" dirty="0"/>
          </a:p>
          <a:p>
            <a:pPr marL="742950" lvl="1" indent="-285750">
              <a:buFont typeface="Arial" panose="020B0604020202020204" pitchFamily="34" charset="0"/>
              <a:buChar char="•"/>
            </a:pPr>
            <a:r>
              <a:rPr lang="en-US" sz="2200" b="1" dirty="0"/>
              <a:t>Limitation</a:t>
            </a:r>
            <a:r>
              <a:rPr lang="en-US" sz="2200" dirty="0"/>
              <a:t>: Scaling infrastructure for growing demand, especially for hands-on training, is challenging.</a:t>
            </a:r>
          </a:p>
          <a:p>
            <a:pPr marL="742950" lvl="1" indent="-285750">
              <a:buFont typeface="Arial" panose="020B0604020202020204" pitchFamily="34" charset="0"/>
              <a:buChar char="•"/>
            </a:pPr>
            <a:r>
              <a:rPr lang="en-US" sz="2200" b="1" dirty="0"/>
              <a:t>Impact</a:t>
            </a:r>
            <a:r>
              <a:rPr lang="en-US" sz="2200" dirty="0"/>
              <a:t>: Difficulty in scaling may affect the quality of training.</a:t>
            </a:r>
          </a:p>
          <a:p>
            <a:pPr marL="354965" marR="5080" indent="-342900">
              <a:lnSpc>
                <a:spcPct val="100600"/>
              </a:lnSpc>
              <a:spcBef>
                <a:spcPts val="85"/>
              </a:spcBef>
              <a:buFont typeface="Arial" panose="020B0604020202020204" pitchFamily="34" charset="0"/>
              <a:buChar char="•"/>
            </a:pPr>
            <a:endParaRPr sz="2200" dirty="0">
              <a:cs typeface="Trebuchet MS"/>
            </a:endParaRPr>
          </a:p>
        </p:txBody>
      </p:sp>
      <p:sp>
        <p:nvSpPr>
          <p:cNvPr id="11" name="object 11">
            <a:extLst>
              <a:ext uri="{FF2B5EF4-FFF2-40B4-BE49-F238E27FC236}">
                <a16:creationId xmlns:a16="http://schemas.microsoft.com/office/drawing/2014/main" id="{E96CF748-CEF3-B46F-F2BC-DDF06D1C3EC3}"/>
              </a:ext>
            </a:extLst>
          </p:cNvPr>
          <p:cNvSpPr/>
          <p:nvPr/>
        </p:nvSpPr>
        <p:spPr>
          <a:xfrm>
            <a:off x="687726" y="7451777"/>
            <a:ext cx="386080" cy="386080"/>
          </a:xfrm>
          <a:custGeom>
            <a:avLst/>
            <a:gdLst/>
            <a:ahLst/>
            <a:cxnLst/>
            <a:rect l="l" t="t" r="r" b="b"/>
            <a:pathLst>
              <a:path w="386079" h="386079">
                <a:moveTo>
                  <a:pt x="0" y="93597"/>
                </a:moveTo>
                <a:lnTo>
                  <a:pt x="93599" y="0"/>
                </a:lnTo>
                <a:lnTo>
                  <a:pt x="192965" y="99363"/>
                </a:lnTo>
                <a:lnTo>
                  <a:pt x="292318" y="0"/>
                </a:lnTo>
                <a:lnTo>
                  <a:pt x="385906" y="93597"/>
                </a:lnTo>
                <a:lnTo>
                  <a:pt x="286552" y="192961"/>
                </a:lnTo>
                <a:lnTo>
                  <a:pt x="385906" y="292311"/>
                </a:lnTo>
                <a:lnTo>
                  <a:pt x="292318" y="385896"/>
                </a:lnTo>
                <a:lnTo>
                  <a:pt x="192965" y="286546"/>
                </a:lnTo>
                <a:lnTo>
                  <a:pt x="93599" y="385896"/>
                </a:lnTo>
                <a:lnTo>
                  <a:pt x="0" y="292311"/>
                </a:lnTo>
                <a:lnTo>
                  <a:pt x="99365" y="192961"/>
                </a:lnTo>
                <a:lnTo>
                  <a:pt x="0" y="93597"/>
                </a:lnTo>
                <a:close/>
              </a:path>
            </a:pathLst>
          </a:custGeom>
          <a:ln w="18719">
            <a:solidFill>
              <a:srgbClr val="222020"/>
            </a:solidFill>
          </a:ln>
        </p:spPr>
        <p:txBody>
          <a:bodyPr wrap="square" lIns="0" tIns="0" rIns="0" bIns="0" rtlCol="0"/>
          <a:lstStyle/>
          <a:p>
            <a:endParaRPr/>
          </a:p>
        </p:txBody>
      </p:sp>
      <p:sp>
        <p:nvSpPr>
          <p:cNvPr id="12" name="object 12">
            <a:extLst>
              <a:ext uri="{FF2B5EF4-FFF2-40B4-BE49-F238E27FC236}">
                <a16:creationId xmlns:a16="http://schemas.microsoft.com/office/drawing/2014/main" id="{9FED5A86-4CD0-04A9-B71B-B75AFD6B4F07}"/>
              </a:ext>
            </a:extLst>
          </p:cNvPr>
          <p:cNvSpPr/>
          <p:nvPr/>
        </p:nvSpPr>
        <p:spPr>
          <a:xfrm>
            <a:off x="1225550" y="7451777"/>
            <a:ext cx="386080" cy="386080"/>
          </a:xfrm>
          <a:custGeom>
            <a:avLst/>
            <a:gdLst/>
            <a:ahLst/>
            <a:cxnLst/>
            <a:rect l="l" t="t" r="r" b="b"/>
            <a:pathLst>
              <a:path w="386079" h="386079">
                <a:moveTo>
                  <a:pt x="0" y="93597"/>
                </a:moveTo>
                <a:lnTo>
                  <a:pt x="93599" y="0"/>
                </a:lnTo>
                <a:lnTo>
                  <a:pt x="192953" y="99363"/>
                </a:lnTo>
                <a:lnTo>
                  <a:pt x="292306" y="0"/>
                </a:lnTo>
                <a:lnTo>
                  <a:pt x="385906" y="93597"/>
                </a:lnTo>
                <a:lnTo>
                  <a:pt x="286552" y="192961"/>
                </a:lnTo>
                <a:lnTo>
                  <a:pt x="385906" y="292311"/>
                </a:lnTo>
                <a:lnTo>
                  <a:pt x="292306" y="385896"/>
                </a:lnTo>
                <a:lnTo>
                  <a:pt x="192953" y="286546"/>
                </a:lnTo>
                <a:lnTo>
                  <a:pt x="93599" y="385896"/>
                </a:lnTo>
                <a:lnTo>
                  <a:pt x="0" y="292311"/>
                </a:lnTo>
                <a:lnTo>
                  <a:pt x="99353" y="192961"/>
                </a:lnTo>
                <a:lnTo>
                  <a:pt x="0" y="93597"/>
                </a:lnTo>
                <a:close/>
              </a:path>
            </a:pathLst>
          </a:custGeom>
          <a:ln w="18719">
            <a:solidFill>
              <a:srgbClr val="222020"/>
            </a:solidFill>
          </a:ln>
        </p:spPr>
        <p:txBody>
          <a:bodyPr wrap="square" lIns="0" tIns="0" rIns="0" bIns="0" rtlCol="0"/>
          <a:lstStyle/>
          <a:p>
            <a:endParaRPr/>
          </a:p>
        </p:txBody>
      </p:sp>
      <p:sp>
        <p:nvSpPr>
          <p:cNvPr id="13" name="object 13">
            <a:extLst>
              <a:ext uri="{FF2B5EF4-FFF2-40B4-BE49-F238E27FC236}">
                <a16:creationId xmlns:a16="http://schemas.microsoft.com/office/drawing/2014/main" id="{A90DB6E0-830F-8D05-EC55-DF1EABF72326}"/>
              </a:ext>
            </a:extLst>
          </p:cNvPr>
          <p:cNvSpPr/>
          <p:nvPr/>
        </p:nvSpPr>
        <p:spPr>
          <a:xfrm>
            <a:off x="1764087" y="7451777"/>
            <a:ext cx="386080" cy="386080"/>
          </a:xfrm>
          <a:custGeom>
            <a:avLst/>
            <a:gdLst/>
            <a:ahLst/>
            <a:cxnLst/>
            <a:rect l="l" t="t" r="r" b="b"/>
            <a:pathLst>
              <a:path w="386079" h="386079">
                <a:moveTo>
                  <a:pt x="0" y="93597"/>
                </a:moveTo>
                <a:lnTo>
                  <a:pt x="93599" y="0"/>
                </a:lnTo>
                <a:lnTo>
                  <a:pt x="192953" y="99363"/>
                </a:lnTo>
                <a:lnTo>
                  <a:pt x="292306" y="0"/>
                </a:lnTo>
                <a:lnTo>
                  <a:pt x="385906" y="93597"/>
                </a:lnTo>
                <a:lnTo>
                  <a:pt x="286552" y="192961"/>
                </a:lnTo>
                <a:lnTo>
                  <a:pt x="385906" y="292311"/>
                </a:lnTo>
                <a:lnTo>
                  <a:pt x="292306" y="385896"/>
                </a:lnTo>
                <a:lnTo>
                  <a:pt x="192953" y="286546"/>
                </a:lnTo>
                <a:lnTo>
                  <a:pt x="93599" y="385896"/>
                </a:lnTo>
                <a:lnTo>
                  <a:pt x="0" y="292311"/>
                </a:lnTo>
                <a:lnTo>
                  <a:pt x="99365" y="192961"/>
                </a:lnTo>
                <a:lnTo>
                  <a:pt x="0" y="93597"/>
                </a:lnTo>
                <a:close/>
              </a:path>
            </a:pathLst>
          </a:custGeom>
          <a:ln w="18719">
            <a:solidFill>
              <a:srgbClr val="222020"/>
            </a:solidFill>
          </a:ln>
        </p:spPr>
        <p:txBody>
          <a:bodyPr wrap="square" lIns="0" tIns="0" rIns="0" bIns="0" rtlCol="0"/>
          <a:lstStyle/>
          <a:p>
            <a:endParaRPr/>
          </a:p>
        </p:txBody>
      </p:sp>
      <p:sp>
        <p:nvSpPr>
          <p:cNvPr id="14" name="object 14">
            <a:extLst>
              <a:ext uri="{FF2B5EF4-FFF2-40B4-BE49-F238E27FC236}">
                <a16:creationId xmlns:a16="http://schemas.microsoft.com/office/drawing/2014/main" id="{F02462CD-F16A-7D11-2AFC-67BBFDCF386A}"/>
              </a:ext>
            </a:extLst>
          </p:cNvPr>
          <p:cNvSpPr/>
          <p:nvPr/>
        </p:nvSpPr>
        <p:spPr>
          <a:xfrm>
            <a:off x="687726" y="8013350"/>
            <a:ext cx="386080" cy="386080"/>
          </a:xfrm>
          <a:custGeom>
            <a:avLst/>
            <a:gdLst/>
            <a:ahLst/>
            <a:cxnLst/>
            <a:rect l="l" t="t" r="r" b="b"/>
            <a:pathLst>
              <a:path w="386079" h="386079">
                <a:moveTo>
                  <a:pt x="0" y="93597"/>
                </a:moveTo>
                <a:lnTo>
                  <a:pt x="93599" y="0"/>
                </a:lnTo>
                <a:lnTo>
                  <a:pt x="192965" y="99350"/>
                </a:lnTo>
                <a:lnTo>
                  <a:pt x="292318" y="0"/>
                </a:lnTo>
                <a:lnTo>
                  <a:pt x="385906" y="93597"/>
                </a:lnTo>
                <a:lnTo>
                  <a:pt x="286552" y="192948"/>
                </a:lnTo>
                <a:lnTo>
                  <a:pt x="385906" y="292299"/>
                </a:lnTo>
                <a:lnTo>
                  <a:pt x="292318" y="385896"/>
                </a:lnTo>
                <a:lnTo>
                  <a:pt x="192965" y="286533"/>
                </a:lnTo>
                <a:lnTo>
                  <a:pt x="93599" y="385896"/>
                </a:lnTo>
                <a:lnTo>
                  <a:pt x="0" y="292299"/>
                </a:lnTo>
                <a:lnTo>
                  <a:pt x="99365" y="192948"/>
                </a:lnTo>
                <a:lnTo>
                  <a:pt x="0" y="93597"/>
                </a:lnTo>
                <a:close/>
              </a:path>
            </a:pathLst>
          </a:custGeom>
          <a:ln w="18719">
            <a:solidFill>
              <a:srgbClr val="222020"/>
            </a:solidFill>
          </a:ln>
        </p:spPr>
        <p:txBody>
          <a:bodyPr wrap="square" lIns="0" tIns="0" rIns="0" bIns="0" rtlCol="0"/>
          <a:lstStyle/>
          <a:p>
            <a:endParaRPr/>
          </a:p>
        </p:txBody>
      </p:sp>
      <p:sp>
        <p:nvSpPr>
          <p:cNvPr id="15" name="object 15">
            <a:extLst>
              <a:ext uri="{FF2B5EF4-FFF2-40B4-BE49-F238E27FC236}">
                <a16:creationId xmlns:a16="http://schemas.microsoft.com/office/drawing/2014/main" id="{E8451B55-3AE8-E5BA-0D9B-247341BE8FAE}"/>
              </a:ext>
            </a:extLst>
          </p:cNvPr>
          <p:cNvSpPr/>
          <p:nvPr/>
        </p:nvSpPr>
        <p:spPr>
          <a:xfrm>
            <a:off x="1225550" y="8013350"/>
            <a:ext cx="386080" cy="386080"/>
          </a:xfrm>
          <a:custGeom>
            <a:avLst/>
            <a:gdLst/>
            <a:ahLst/>
            <a:cxnLst/>
            <a:rect l="l" t="t" r="r" b="b"/>
            <a:pathLst>
              <a:path w="386079" h="386079">
                <a:moveTo>
                  <a:pt x="0" y="93597"/>
                </a:moveTo>
                <a:lnTo>
                  <a:pt x="93599" y="0"/>
                </a:lnTo>
                <a:lnTo>
                  <a:pt x="192953" y="99350"/>
                </a:lnTo>
                <a:lnTo>
                  <a:pt x="292306" y="0"/>
                </a:lnTo>
                <a:lnTo>
                  <a:pt x="385906" y="93597"/>
                </a:lnTo>
                <a:lnTo>
                  <a:pt x="286552" y="192948"/>
                </a:lnTo>
                <a:lnTo>
                  <a:pt x="385906" y="292299"/>
                </a:lnTo>
                <a:lnTo>
                  <a:pt x="292306" y="385896"/>
                </a:lnTo>
                <a:lnTo>
                  <a:pt x="192953" y="286533"/>
                </a:lnTo>
                <a:lnTo>
                  <a:pt x="93599" y="385896"/>
                </a:lnTo>
                <a:lnTo>
                  <a:pt x="0" y="292299"/>
                </a:lnTo>
                <a:lnTo>
                  <a:pt x="99353" y="192948"/>
                </a:lnTo>
                <a:lnTo>
                  <a:pt x="0" y="93597"/>
                </a:lnTo>
                <a:close/>
              </a:path>
            </a:pathLst>
          </a:custGeom>
          <a:ln w="18719">
            <a:solidFill>
              <a:srgbClr val="222020"/>
            </a:solidFill>
          </a:ln>
        </p:spPr>
        <p:txBody>
          <a:bodyPr wrap="square" lIns="0" tIns="0" rIns="0" bIns="0" rtlCol="0"/>
          <a:lstStyle/>
          <a:p>
            <a:endParaRPr/>
          </a:p>
        </p:txBody>
      </p:sp>
      <p:sp>
        <p:nvSpPr>
          <p:cNvPr id="16" name="object 16">
            <a:extLst>
              <a:ext uri="{FF2B5EF4-FFF2-40B4-BE49-F238E27FC236}">
                <a16:creationId xmlns:a16="http://schemas.microsoft.com/office/drawing/2014/main" id="{9E296729-CB29-AD17-EAC7-04CEE7CA2613}"/>
              </a:ext>
            </a:extLst>
          </p:cNvPr>
          <p:cNvSpPr/>
          <p:nvPr/>
        </p:nvSpPr>
        <p:spPr>
          <a:xfrm>
            <a:off x="1764087" y="8013350"/>
            <a:ext cx="386080" cy="386080"/>
          </a:xfrm>
          <a:custGeom>
            <a:avLst/>
            <a:gdLst/>
            <a:ahLst/>
            <a:cxnLst/>
            <a:rect l="l" t="t" r="r" b="b"/>
            <a:pathLst>
              <a:path w="386079" h="386079">
                <a:moveTo>
                  <a:pt x="0" y="93597"/>
                </a:moveTo>
                <a:lnTo>
                  <a:pt x="93599" y="0"/>
                </a:lnTo>
                <a:lnTo>
                  <a:pt x="192953" y="99350"/>
                </a:lnTo>
                <a:lnTo>
                  <a:pt x="292306" y="0"/>
                </a:lnTo>
                <a:lnTo>
                  <a:pt x="385906" y="93597"/>
                </a:lnTo>
                <a:lnTo>
                  <a:pt x="286552" y="192948"/>
                </a:lnTo>
                <a:lnTo>
                  <a:pt x="385906" y="292299"/>
                </a:lnTo>
                <a:lnTo>
                  <a:pt x="292306" y="385896"/>
                </a:lnTo>
                <a:lnTo>
                  <a:pt x="192953" y="286533"/>
                </a:lnTo>
                <a:lnTo>
                  <a:pt x="93599" y="385896"/>
                </a:lnTo>
                <a:lnTo>
                  <a:pt x="0" y="292299"/>
                </a:lnTo>
                <a:lnTo>
                  <a:pt x="99365" y="192948"/>
                </a:lnTo>
                <a:lnTo>
                  <a:pt x="0" y="93597"/>
                </a:lnTo>
                <a:close/>
              </a:path>
            </a:pathLst>
          </a:custGeom>
          <a:ln w="18719">
            <a:solidFill>
              <a:srgbClr val="222020"/>
            </a:solidFill>
          </a:ln>
        </p:spPr>
        <p:txBody>
          <a:bodyPr wrap="square" lIns="0" tIns="0" rIns="0" bIns="0" rtlCol="0"/>
          <a:lstStyle/>
          <a:p>
            <a:endParaRPr/>
          </a:p>
        </p:txBody>
      </p:sp>
      <p:sp>
        <p:nvSpPr>
          <p:cNvPr id="17" name="object 17">
            <a:extLst>
              <a:ext uri="{FF2B5EF4-FFF2-40B4-BE49-F238E27FC236}">
                <a16:creationId xmlns:a16="http://schemas.microsoft.com/office/drawing/2014/main" id="{72965756-CA68-9C1A-E7FB-A77B256D6FE9}"/>
              </a:ext>
            </a:extLst>
          </p:cNvPr>
          <p:cNvSpPr/>
          <p:nvPr/>
        </p:nvSpPr>
        <p:spPr>
          <a:xfrm>
            <a:off x="687726" y="8575635"/>
            <a:ext cx="386080" cy="386080"/>
          </a:xfrm>
          <a:custGeom>
            <a:avLst/>
            <a:gdLst/>
            <a:ahLst/>
            <a:cxnLst/>
            <a:rect l="l" t="t" r="r" b="b"/>
            <a:pathLst>
              <a:path w="386079" h="386079">
                <a:moveTo>
                  <a:pt x="0" y="93584"/>
                </a:moveTo>
                <a:lnTo>
                  <a:pt x="93599" y="0"/>
                </a:lnTo>
                <a:lnTo>
                  <a:pt x="192965" y="99350"/>
                </a:lnTo>
                <a:lnTo>
                  <a:pt x="292318" y="0"/>
                </a:lnTo>
                <a:lnTo>
                  <a:pt x="385906" y="93584"/>
                </a:lnTo>
                <a:lnTo>
                  <a:pt x="286552" y="192948"/>
                </a:lnTo>
                <a:lnTo>
                  <a:pt x="385906" y="292299"/>
                </a:lnTo>
                <a:lnTo>
                  <a:pt x="292318" y="385896"/>
                </a:lnTo>
                <a:lnTo>
                  <a:pt x="192965" y="286546"/>
                </a:lnTo>
                <a:lnTo>
                  <a:pt x="93599" y="385896"/>
                </a:lnTo>
                <a:lnTo>
                  <a:pt x="0" y="292299"/>
                </a:lnTo>
                <a:lnTo>
                  <a:pt x="99365" y="192948"/>
                </a:lnTo>
                <a:lnTo>
                  <a:pt x="0" y="93584"/>
                </a:lnTo>
                <a:close/>
              </a:path>
            </a:pathLst>
          </a:custGeom>
          <a:ln w="18719">
            <a:solidFill>
              <a:srgbClr val="222020"/>
            </a:solidFill>
          </a:ln>
        </p:spPr>
        <p:txBody>
          <a:bodyPr wrap="square" lIns="0" tIns="0" rIns="0" bIns="0" rtlCol="0"/>
          <a:lstStyle/>
          <a:p>
            <a:endParaRPr/>
          </a:p>
        </p:txBody>
      </p:sp>
      <p:sp>
        <p:nvSpPr>
          <p:cNvPr id="18" name="object 18">
            <a:extLst>
              <a:ext uri="{FF2B5EF4-FFF2-40B4-BE49-F238E27FC236}">
                <a16:creationId xmlns:a16="http://schemas.microsoft.com/office/drawing/2014/main" id="{593104F9-02B2-8526-243D-0002E7B08B8E}"/>
              </a:ext>
            </a:extLst>
          </p:cNvPr>
          <p:cNvSpPr/>
          <p:nvPr/>
        </p:nvSpPr>
        <p:spPr>
          <a:xfrm>
            <a:off x="1225550" y="8575635"/>
            <a:ext cx="386080" cy="386080"/>
          </a:xfrm>
          <a:custGeom>
            <a:avLst/>
            <a:gdLst/>
            <a:ahLst/>
            <a:cxnLst/>
            <a:rect l="l" t="t" r="r" b="b"/>
            <a:pathLst>
              <a:path w="386079" h="386079">
                <a:moveTo>
                  <a:pt x="0" y="93584"/>
                </a:moveTo>
                <a:lnTo>
                  <a:pt x="93599" y="0"/>
                </a:lnTo>
                <a:lnTo>
                  <a:pt x="192953" y="99350"/>
                </a:lnTo>
                <a:lnTo>
                  <a:pt x="292306" y="0"/>
                </a:lnTo>
                <a:lnTo>
                  <a:pt x="385906" y="93584"/>
                </a:lnTo>
                <a:lnTo>
                  <a:pt x="286552" y="192948"/>
                </a:lnTo>
                <a:lnTo>
                  <a:pt x="385906" y="292299"/>
                </a:lnTo>
                <a:lnTo>
                  <a:pt x="292306" y="385896"/>
                </a:lnTo>
                <a:lnTo>
                  <a:pt x="192953" y="286546"/>
                </a:lnTo>
                <a:lnTo>
                  <a:pt x="93599" y="385896"/>
                </a:lnTo>
                <a:lnTo>
                  <a:pt x="0" y="292299"/>
                </a:lnTo>
                <a:lnTo>
                  <a:pt x="99353" y="192948"/>
                </a:lnTo>
                <a:lnTo>
                  <a:pt x="0" y="93584"/>
                </a:lnTo>
                <a:close/>
              </a:path>
            </a:pathLst>
          </a:custGeom>
          <a:ln w="18719">
            <a:solidFill>
              <a:srgbClr val="222020"/>
            </a:solidFill>
          </a:ln>
        </p:spPr>
        <p:txBody>
          <a:bodyPr wrap="square" lIns="0" tIns="0" rIns="0" bIns="0" rtlCol="0"/>
          <a:lstStyle/>
          <a:p>
            <a:endParaRPr/>
          </a:p>
        </p:txBody>
      </p:sp>
      <p:sp>
        <p:nvSpPr>
          <p:cNvPr id="19" name="object 19">
            <a:extLst>
              <a:ext uri="{FF2B5EF4-FFF2-40B4-BE49-F238E27FC236}">
                <a16:creationId xmlns:a16="http://schemas.microsoft.com/office/drawing/2014/main" id="{BD7F7AD7-C187-23A3-19A2-D17B9582853A}"/>
              </a:ext>
            </a:extLst>
          </p:cNvPr>
          <p:cNvSpPr/>
          <p:nvPr/>
        </p:nvSpPr>
        <p:spPr>
          <a:xfrm>
            <a:off x="1764087" y="8575635"/>
            <a:ext cx="386080" cy="386080"/>
          </a:xfrm>
          <a:custGeom>
            <a:avLst/>
            <a:gdLst/>
            <a:ahLst/>
            <a:cxnLst/>
            <a:rect l="l" t="t" r="r" b="b"/>
            <a:pathLst>
              <a:path w="386079" h="386079">
                <a:moveTo>
                  <a:pt x="0" y="93584"/>
                </a:moveTo>
                <a:lnTo>
                  <a:pt x="93599" y="0"/>
                </a:lnTo>
                <a:lnTo>
                  <a:pt x="192953" y="99350"/>
                </a:lnTo>
                <a:lnTo>
                  <a:pt x="292306" y="0"/>
                </a:lnTo>
                <a:lnTo>
                  <a:pt x="385906" y="93584"/>
                </a:lnTo>
                <a:lnTo>
                  <a:pt x="286552" y="192948"/>
                </a:lnTo>
                <a:lnTo>
                  <a:pt x="385906" y="292299"/>
                </a:lnTo>
                <a:lnTo>
                  <a:pt x="292306" y="385896"/>
                </a:lnTo>
                <a:lnTo>
                  <a:pt x="192953" y="286546"/>
                </a:lnTo>
                <a:lnTo>
                  <a:pt x="93599" y="385896"/>
                </a:lnTo>
                <a:lnTo>
                  <a:pt x="0" y="292299"/>
                </a:lnTo>
                <a:lnTo>
                  <a:pt x="99365" y="192948"/>
                </a:lnTo>
                <a:lnTo>
                  <a:pt x="0" y="93584"/>
                </a:lnTo>
                <a:close/>
              </a:path>
            </a:pathLst>
          </a:custGeom>
          <a:ln w="18719">
            <a:solidFill>
              <a:srgbClr val="222020"/>
            </a:solidFill>
          </a:ln>
        </p:spPr>
        <p:txBody>
          <a:bodyPr wrap="square" lIns="0" tIns="0" rIns="0" bIns="0" rtlCol="0"/>
          <a:lstStyle/>
          <a:p>
            <a:endParaRPr/>
          </a:p>
        </p:txBody>
      </p:sp>
      <p:sp>
        <p:nvSpPr>
          <p:cNvPr id="21" name="TextBox 20">
            <a:extLst>
              <a:ext uri="{FF2B5EF4-FFF2-40B4-BE49-F238E27FC236}">
                <a16:creationId xmlns:a16="http://schemas.microsoft.com/office/drawing/2014/main" id="{9B7A4D67-487A-119B-4BF1-9BFB02EA7E31}"/>
              </a:ext>
            </a:extLst>
          </p:cNvPr>
          <p:cNvSpPr txBox="1"/>
          <p:nvPr/>
        </p:nvSpPr>
        <p:spPr>
          <a:xfrm>
            <a:off x="2825750" y="5309474"/>
            <a:ext cx="11734800" cy="3847207"/>
          </a:xfrm>
          <a:prstGeom prst="rect">
            <a:avLst/>
          </a:prstGeom>
          <a:noFill/>
        </p:spPr>
        <p:txBody>
          <a:bodyPr wrap="square">
            <a:spAutoFit/>
          </a:bodyPr>
          <a:lstStyle/>
          <a:p>
            <a:r>
              <a:rPr lang="en-US" sz="2400" b="1" dirty="0">
                <a:solidFill>
                  <a:srgbClr val="00B050"/>
                </a:solidFill>
              </a:rPr>
              <a:t>Opportunities</a:t>
            </a:r>
          </a:p>
          <a:p>
            <a:pPr marL="342900" indent="-342900">
              <a:buFont typeface="+mj-lt"/>
              <a:buAutoNum type="arabicPeriod"/>
            </a:pPr>
            <a:r>
              <a:rPr lang="en-US" sz="2200" b="1" dirty="0"/>
              <a:t>Leveraging Emerging Technologies</a:t>
            </a:r>
            <a:endParaRPr lang="en-US" sz="2200" dirty="0"/>
          </a:p>
          <a:p>
            <a:pPr marL="800100" lvl="1" indent="-342900">
              <a:buFont typeface="Arial" panose="020B0604020202020204" pitchFamily="34" charset="0"/>
              <a:buChar char="•"/>
            </a:pPr>
            <a:r>
              <a:rPr lang="en-US" sz="2200" b="1" dirty="0"/>
              <a:t>Opportunity</a:t>
            </a:r>
            <a:r>
              <a:rPr lang="en-US" sz="2200" dirty="0"/>
              <a:t>: Offer courses on AI, Machine Learning, Blockchain, and Cloud Computing.</a:t>
            </a:r>
          </a:p>
          <a:p>
            <a:pPr marL="800100" lvl="1" indent="-342900">
              <a:buFont typeface="Arial" panose="020B0604020202020204" pitchFamily="34" charset="0"/>
              <a:buChar char="•"/>
            </a:pPr>
            <a:r>
              <a:rPr lang="en-US" sz="2200" b="1" dirty="0"/>
              <a:t>Impact</a:t>
            </a:r>
            <a:r>
              <a:rPr lang="en-US" sz="2200" dirty="0"/>
              <a:t>: Positions Zephyr as a leader in tech education, attracting future-focused students.</a:t>
            </a:r>
          </a:p>
          <a:p>
            <a:pPr marL="342900" indent="-342900">
              <a:buFont typeface="+mj-lt"/>
              <a:buAutoNum type="arabicPeriod"/>
            </a:pPr>
            <a:r>
              <a:rPr lang="en-US" sz="2200" b="1" dirty="0"/>
              <a:t>Building Strategic Partnerships</a:t>
            </a:r>
            <a:endParaRPr lang="en-US" sz="2200" dirty="0"/>
          </a:p>
          <a:p>
            <a:pPr marL="800100" lvl="1" indent="-342900">
              <a:buFont typeface="Arial" panose="020B0604020202020204" pitchFamily="34" charset="0"/>
              <a:buChar char="•"/>
            </a:pPr>
            <a:r>
              <a:rPr lang="en-US" sz="2200" b="1" dirty="0"/>
              <a:t>Opportunity</a:t>
            </a:r>
            <a:r>
              <a:rPr lang="en-US" sz="2200" dirty="0"/>
              <a:t>: Partner with global tech companies, universities, and certification bodies.</a:t>
            </a:r>
          </a:p>
          <a:p>
            <a:pPr marL="800100" lvl="1" indent="-342900">
              <a:buFont typeface="Arial" panose="020B0604020202020204" pitchFamily="34" charset="0"/>
              <a:buChar char="•"/>
            </a:pPr>
            <a:r>
              <a:rPr lang="en-US" sz="2200" b="1" dirty="0"/>
              <a:t>Impact</a:t>
            </a:r>
            <a:r>
              <a:rPr lang="en-US" sz="2200" dirty="0"/>
              <a:t>: Enhances credibility, attracts top faculty, and improves global placements.</a:t>
            </a:r>
          </a:p>
          <a:p>
            <a:pPr marL="342900" indent="-342900">
              <a:buFont typeface="+mj-lt"/>
              <a:buAutoNum type="arabicPeriod"/>
            </a:pPr>
            <a:r>
              <a:rPr lang="en-US" sz="2200" b="1" dirty="0"/>
              <a:t>Developing an Online Learning Platform</a:t>
            </a:r>
            <a:endParaRPr lang="en-US" sz="2200" dirty="0"/>
          </a:p>
          <a:p>
            <a:pPr marL="742950" lvl="1" indent="-285750">
              <a:buFont typeface="Arial" panose="020B0604020202020204" pitchFamily="34" charset="0"/>
              <a:buChar char="•"/>
            </a:pPr>
            <a:r>
              <a:rPr lang="en-US" sz="2200" b="1" dirty="0"/>
              <a:t>Opportunity</a:t>
            </a:r>
            <a:r>
              <a:rPr lang="en-US" sz="2200" dirty="0"/>
              <a:t>: Expand online courses with flexible schedules.</a:t>
            </a:r>
          </a:p>
          <a:p>
            <a:pPr marL="742950" lvl="1" indent="-285750">
              <a:buFont typeface="Arial" panose="020B0604020202020204" pitchFamily="34" charset="0"/>
              <a:buChar char="•"/>
            </a:pPr>
            <a:r>
              <a:rPr lang="en-US" sz="2200" b="1" dirty="0"/>
              <a:t>Impact</a:t>
            </a:r>
            <a:r>
              <a:rPr lang="en-US" sz="2200" dirty="0"/>
              <a:t>: Increases enrollment, reduces geographical barriers, and diversifies the student base.</a:t>
            </a:r>
          </a:p>
          <a:p>
            <a:endParaRPr lang="en-IN" sz="2200" dirty="0"/>
          </a:p>
        </p:txBody>
      </p:sp>
    </p:spTree>
    <p:extLst>
      <p:ext uri="{BB962C8B-B14F-4D97-AF65-F5344CB8AC3E}">
        <p14:creationId xmlns:p14="http://schemas.microsoft.com/office/powerpoint/2010/main" val="1327391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3150" y="349725"/>
            <a:ext cx="3990340" cy="750847"/>
          </a:xfrm>
          <a:prstGeom prst="rect">
            <a:avLst/>
          </a:prstGeom>
        </p:spPr>
        <p:txBody>
          <a:bodyPr vert="horz" wrap="square" lIns="0" tIns="12065" rIns="0" bIns="0" rtlCol="0">
            <a:spAutoFit/>
          </a:bodyPr>
          <a:lstStyle/>
          <a:p>
            <a:pPr marL="12700">
              <a:lnSpc>
                <a:spcPct val="100000"/>
              </a:lnSpc>
              <a:spcBef>
                <a:spcPts val="95"/>
              </a:spcBef>
            </a:pPr>
            <a:r>
              <a:rPr sz="4800" b="1" spc="-5" dirty="0">
                <a:latin typeface="+mn-lt"/>
              </a:rPr>
              <a:t>Conclusion</a:t>
            </a:r>
            <a:endParaRPr sz="4800" b="1" dirty="0">
              <a:latin typeface="+mn-lt"/>
            </a:endParaRPr>
          </a:p>
        </p:txBody>
      </p:sp>
      <p:grpSp>
        <p:nvGrpSpPr>
          <p:cNvPr id="5" name="object 5"/>
          <p:cNvGrpSpPr/>
          <p:nvPr/>
        </p:nvGrpSpPr>
        <p:grpSpPr>
          <a:xfrm>
            <a:off x="11588750" y="1071181"/>
            <a:ext cx="6937286" cy="7207250"/>
            <a:chOff x="10441216" y="0"/>
            <a:chExt cx="7856220" cy="9807575"/>
          </a:xfrm>
        </p:grpSpPr>
        <p:sp>
          <p:nvSpPr>
            <p:cNvPr id="6" name="object 6"/>
            <p:cNvSpPr/>
            <p:nvPr/>
          </p:nvSpPr>
          <p:spPr>
            <a:xfrm>
              <a:off x="13661399" y="0"/>
              <a:ext cx="4626610" cy="3850640"/>
            </a:xfrm>
            <a:custGeom>
              <a:avLst/>
              <a:gdLst/>
              <a:ahLst/>
              <a:cxnLst/>
              <a:rect l="l" t="t" r="r" b="b"/>
              <a:pathLst>
                <a:path w="4626609" h="3850640">
                  <a:moveTo>
                    <a:pt x="4626600" y="3850234"/>
                  </a:moveTo>
                  <a:lnTo>
                    <a:pt x="3903130" y="3356258"/>
                  </a:lnTo>
                  <a:lnTo>
                    <a:pt x="2255034" y="3667292"/>
                  </a:lnTo>
                  <a:lnTo>
                    <a:pt x="1594119" y="2293554"/>
                  </a:lnTo>
                  <a:lnTo>
                    <a:pt x="0" y="1205640"/>
                  </a:lnTo>
                  <a:lnTo>
                    <a:pt x="91175" y="0"/>
                  </a:lnTo>
                </a:path>
              </a:pathLst>
            </a:custGeom>
            <a:ln w="18719">
              <a:solidFill>
                <a:srgbClr val="222020"/>
              </a:solidFill>
            </a:ln>
          </p:spPr>
          <p:txBody>
            <a:bodyPr wrap="square" lIns="0" tIns="0" rIns="0" bIns="0" rtlCol="0"/>
            <a:lstStyle/>
            <a:p>
              <a:endParaRPr/>
            </a:p>
          </p:txBody>
        </p:sp>
        <p:pic>
          <p:nvPicPr>
            <p:cNvPr id="7" name="object 7"/>
            <p:cNvPicPr/>
            <p:nvPr/>
          </p:nvPicPr>
          <p:blipFill>
            <a:blip r:embed="rId2" cstate="print"/>
            <a:stretch>
              <a:fillRect/>
            </a:stretch>
          </p:blipFill>
          <p:spPr>
            <a:xfrm>
              <a:off x="10441216" y="434550"/>
              <a:ext cx="7372337" cy="9363075"/>
            </a:xfrm>
            <a:prstGeom prst="rect">
              <a:avLst/>
            </a:prstGeom>
          </p:spPr>
        </p:pic>
      </p:grpSp>
      <p:sp>
        <p:nvSpPr>
          <p:cNvPr id="8" name="object 8"/>
          <p:cNvSpPr/>
          <p:nvPr/>
        </p:nvSpPr>
        <p:spPr>
          <a:xfrm>
            <a:off x="10147683" y="8434958"/>
            <a:ext cx="386080" cy="386080"/>
          </a:xfrm>
          <a:custGeom>
            <a:avLst/>
            <a:gdLst/>
            <a:ahLst/>
            <a:cxnLst/>
            <a:rect l="l" t="t" r="r" b="b"/>
            <a:pathLst>
              <a:path w="386079" h="386079">
                <a:moveTo>
                  <a:pt x="0" y="93599"/>
                </a:moveTo>
                <a:lnTo>
                  <a:pt x="93598" y="0"/>
                </a:lnTo>
                <a:lnTo>
                  <a:pt x="192950" y="99352"/>
                </a:lnTo>
                <a:lnTo>
                  <a:pt x="292302" y="0"/>
                </a:lnTo>
                <a:lnTo>
                  <a:pt x="385901" y="93599"/>
                </a:lnTo>
                <a:lnTo>
                  <a:pt x="286549" y="192951"/>
                </a:lnTo>
                <a:lnTo>
                  <a:pt x="385901" y="292303"/>
                </a:lnTo>
                <a:lnTo>
                  <a:pt x="292302" y="385902"/>
                </a:lnTo>
                <a:lnTo>
                  <a:pt x="192950" y="286550"/>
                </a:lnTo>
                <a:lnTo>
                  <a:pt x="93598" y="385902"/>
                </a:lnTo>
                <a:lnTo>
                  <a:pt x="0" y="292303"/>
                </a:lnTo>
                <a:lnTo>
                  <a:pt x="99351" y="192951"/>
                </a:lnTo>
                <a:lnTo>
                  <a:pt x="0" y="93599"/>
                </a:lnTo>
                <a:close/>
              </a:path>
            </a:pathLst>
          </a:custGeom>
          <a:ln w="18719">
            <a:solidFill>
              <a:srgbClr val="222020"/>
            </a:solidFill>
          </a:ln>
        </p:spPr>
        <p:txBody>
          <a:bodyPr wrap="square" lIns="0" tIns="0" rIns="0" bIns="0" rtlCol="0"/>
          <a:lstStyle/>
          <a:p>
            <a:endParaRPr/>
          </a:p>
        </p:txBody>
      </p:sp>
      <p:sp>
        <p:nvSpPr>
          <p:cNvPr id="9" name="object 9"/>
          <p:cNvSpPr/>
          <p:nvPr/>
        </p:nvSpPr>
        <p:spPr>
          <a:xfrm>
            <a:off x="10685502" y="8434958"/>
            <a:ext cx="386080" cy="386080"/>
          </a:xfrm>
          <a:custGeom>
            <a:avLst/>
            <a:gdLst/>
            <a:ahLst/>
            <a:cxnLst/>
            <a:rect l="l" t="t" r="r" b="b"/>
            <a:pathLst>
              <a:path w="386079" h="386079">
                <a:moveTo>
                  <a:pt x="0" y="93599"/>
                </a:moveTo>
                <a:lnTo>
                  <a:pt x="93598" y="0"/>
                </a:lnTo>
                <a:lnTo>
                  <a:pt x="192950" y="99352"/>
                </a:lnTo>
                <a:lnTo>
                  <a:pt x="292302" y="0"/>
                </a:lnTo>
                <a:lnTo>
                  <a:pt x="385901" y="93599"/>
                </a:lnTo>
                <a:lnTo>
                  <a:pt x="286549" y="192951"/>
                </a:lnTo>
                <a:lnTo>
                  <a:pt x="385901" y="292303"/>
                </a:lnTo>
                <a:lnTo>
                  <a:pt x="292302" y="385902"/>
                </a:lnTo>
                <a:lnTo>
                  <a:pt x="192950" y="286550"/>
                </a:lnTo>
                <a:lnTo>
                  <a:pt x="93598" y="385902"/>
                </a:lnTo>
                <a:lnTo>
                  <a:pt x="0" y="292303"/>
                </a:lnTo>
                <a:lnTo>
                  <a:pt x="99351" y="192951"/>
                </a:lnTo>
                <a:lnTo>
                  <a:pt x="0" y="93599"/>
                </a:lnTo>
                <a:close/>
              </a:path>
            </a:pathLst>
          </a:custGeom>
          <a:ln w="18719">
            <a:solidFill>
              <a:srgbClr val="222020"/>
            </a:solidFill>
          </a:ln>
        </p:spPr>
        <p:txBody>
          <a:bodyPr wrap="square" lIns="0" tIns="0" rIns="0" bIns="0" rtlCol="0"/>
          <a:lstStyle/>
          <a:p>
            <a:endParaRPr/>
          </a:p>
        </p:txBody>
      </p:sp>
      <p:sp>
        <p:nvSpPr>
          <p:cNvPr id="10" name="object 10"/>
          <p:cNvSpPr/>
          <p:nvPr/>
        </p:nvSpPr>
        <p:spPr>
          <a:xfrm>
            <a:off x="11223307" y="8434958"/>
            <a:ext cx="386080" cy="386080"/>
          </a:xfrm>
          <a:custGeom>
            <a:avLst/>
            <a:gdLst/>
            <a:ahLst/>
            <a:cxnLst/>
            <a:rect l="l" t="t" r="r" b="b"/>
            <a:pathLst>
              <a:path w="386079" h="386079">
                <a:moveTo>
                  <a:pt x="0" y="93599"/>
                </a:moveTo>
                <a:lnTo>
                  <a:pt x="93598" y="0"/>
                </a:lnTo>
                <a:lnTo>
                  <a:pt x="192950" y="99352"/>
                </a:lnTo>
                <a:lnTo>
                  <a:pt x="292302" y="0"/>
                </a:lnTo>
                <a:lnTo>
                  <a:pt x="385901" y="93599"/>
                </a:lnTo>
                <a:lnTo>
                  <a:pt x="286549" y="192951"/>
                </a:lnTo>
                <a:lnTo>
                  <a:pt x="385901" y="292303"/>
                </a:lnTo>
                <a:lnTo>
                  <a:pt x="292302" y="385902"/>
                </a:lnTo>
                <a:lnTo>
                  <a:pt x="192950" y="286550"/>
                </a:lnTo>
                <a:lnTo>
                  <a:pt x="93598" y="385902"/>
                </a:lnTo>
                <a:lnTo>
                  <a:pt x="0" y="292303"/>
                </a:lnTo>
                <a:lnTo>
                  <a:pt x="99351" y="192951"/>
                </a:lnTo>
                <a:lnTo>
                  <a:pt x="0" y="93599"/>
                </a:lnTo>
                <a:close/>
              </a:path>
            </a:pathLst>
          </a:custGeom>
          <a:ln w="18719">
            <a:solidFill>
              <a:srgbClr val="222020"/>
            </a:solidFill>
          </a:ln>
        </p:spPr>
        <p:txBody>
          <a:bodyPr wrap="square" lIns="0" tIns="0" rIns="0" bIns="0" rtlCol="0"/>
          <a:lstStyle/>
          <a:p>
            <a:endParaRPr/>
          </a:p>
        </p:txBody>
      </p:sp>
      <p:sp>
        <p:nvSpPr>
          <p:cNvPr id="11" name="object 11"/>
          <p:cNvSpPr/>
          <p:nvPr/>
        </p:nvSpPr>
        <p:spPr>
          <a:xfrm>
            <a:off x="10147683" y="8997250"/>
            <a:ext cx="386080" cy="386080"/>
          </a:xfrm>
          <a:custGeom>
            <a:avLst/>
            <a:gdLst/>
            <a:ahLst/>
            <a:cxnLst/>
            <a:rect l="l" t="t" r="r" b="b"/>
            <a:pathLst>
              <a:path w="386079" h="386079">
                <a:moveTo>
                  <a:pt x="0" y="93599"/>
                </a:moveTo>
                <a:lnTo>
                  <a:pt x="93598" y="0"/>
                </a:lnTo>
                <a:lnTo>
                  <a:pt x="192950" y="99352"/>
                </a:lnTo>
                <a:lnTo>
                  <a:pt x="292302" y="0"/>
                </a:lnTo>
                <a:lnTo>
                  <a:pt x="385901" y="93599"/>
                </a:lnTo>
                <a:lnTo>
                  <a:pt x="286549" y="192949"/>
                </a:lnTo>
                <a:lnTo>
                  <a:pt x="385901" y="292303"/>
                </a:lnTo>
                <a:lnTo>
                  <a:pt x="292302" y="385900"/>
                </a:lnTo>
                <a:lnTo>
                  <a:pt x="192950" y="286542"/>
                </a:lnTo>
                <a:lnTo>
                  <a:pt x="93598" y="385900"/>
                </a:lnTo>
                <a:lnTo>
                  <a:pt x="0" y="292303"/>
                </a:lnTo>
                <a:lnTo>
                  <a:pt x="99351" y="192949"/>
                </a:lnTo>
                <a:lnTo>
                  <a:pt x="0" y="93599"/>
                </a:lnTo>
                <a:close/>
              </a:path>
            </a:pathLst>
          </a:custGeom>
          <a:ln w="18719">
            <a:solidFill>
              <a:srgbClr val="222020"/>
            </a:solidFill>
          </a:ln>
        </p:spPr>
        <p:txBody>
          <a:bodyPr wrap="square" lIns="0" tIns="0" rIns="0" bIns="0" rtlCol="0"/>
          <a:lstStyle/>
          <a:p>
            <a:endParaRPr/>
          </a:p>
        </p:txBody>
      </p:sp>
      <p:sp>
        <p:nvSpPr>
          <p:cNvPr id="12" name="object 12"/>
          <p:cNvSpPr/>
          <p:nvPr/>
        </p:nvSpPr>
        <p:spPr>
          <a:xfrm>
            <a:off x="10685502" y="8997250"/>
            <a:ext cx="386080" cy="386080"/>
          </a:xfrm>
          <a:custGeom>
            <a:avLst/>
            <a:gdLst/>
            <a:ahLst/>
            <a:cxnLst/>
            <a:rect l="l" t="t" r="r" b="b"/>
            <a:pathLst>
              <a:path w="386079" h="386079">
                <a:moveTo>
                  <a:pt x="0" y="93599"/>
                </a:moveTo>
                <a:lnTo>
                  <a:pt x="93598" y="0"/>
                </a:lnTo>
                <a:lnTo>
                  <a:pt x="192950" y="99352"/>
                </a:lnTo>
                <a:lnTo>
                  <a:pt x="292302" y="0"/>
                </a:lnTo>
                <a:lnTo>
                  <a:pt x="385901" y="93599"/>
                </a:lnTo>
                <a:lnTo>
                  <a:pt x="286549" y="192949"/>
                </a:lnTo>
                <a:lnTo>
                  <a:pt x="385901" y="292303"/>
                </a:lnTo>
                <a:lnTo>
                  <a:pt x="292302" y="385900"/>
                </a:lnTo>
                <a:lnTo>
                  <a:pt x="192950" y="286542"/>
                </a:lnTo>
                <a:lnTo>
                  <a:pt x="93598" y="385900"/>
                </a:lnTo>
                <a:lnTo>
                  <a:pt x="0" y="292303"/>
                </a:lnTo>
                <a:lnTo>
                  <a:pt x="99351" y="192949"/>
                </a:lnTo>
                <a:lnTo>
                  <a:pt x="0" y="93599"/>
                </a:lnTo>
                <a:close/>
              </a:path>
            </a:pathLst>
          </a:custGeom>
          <a:ln w="18719">
            <a:solidFill>
              <a:srgbClr val="222020"/>
            </a:solidFill>
          </a:ln>
        </p:spPr>
        <p:txBody>
          <a:bodyPr wrap="square" lIns="0" tIns="0" rIns="0" bIns="0" rtlCol="0"/>
          <a:lstStyle/>
          <a:p>
            <a:endParaRPr/>
          </a:p>
        </p:txBody>
      </p:sp>
      <p:sp>
        <p:nvSpPr>
          <p:cNvPr id="13" name="object 13"/>
          <p:cNvSpPr/>
          <p:nvPr/>
        </p:nvSpPr>
        <p:spPr>
          <a:xfrm>
            <a:off x="11223307" y="8997250"/>
            <a:ext cx="386080" cy="386080"/>
          </a:xfrm>
          <a:custGeom>
            <a:avLst/>
            <a:gdLst/>
            <a:ahLst/>
            <a:cxnLst/>
            <a:rect l="l" t="t" r="r" b="b"/>
            <a:pathLst>
              <a:path w="386079" h="386079">
                <a:moveTo>
                  <a:pt x="0" y="93599"/>
                </a:moveTo>
                <a:lnTo>
                  <a:pt x="93598" y="0"/>
                </a:lnTo>
                <a:lnTo>
                  <a:pt x="192950" y="99352"/>
                </a:lnTo>
                <a:lnTo>
                  <a:pt x="292302" y="0"/>
                </a:lnTo>
                <a:lnTo>
                  <a:pt x="385901" y="93599"/>
                </a:lnTo>
                <a:lnTo>
                  <a:pt x="286549" y="192949"/>
                </a:lnTo>
                <a:lnTo>
                  <a:pt x="385901" y="292303"/>
                </a:lnTo>
                <a:lnTo>
                  <a:pt x="292302" y="385900"/>
                </a:lnTo>
                <a:lnTo>
                  <a:pt x="192950" y="286542"/>
                </a:lnTo>
                <a:lnTo>
                  <a:pt x="93598" y="385900"/>
                </a:lnTo>
                <a:lnTo>
                  <a:pt x="0" y="292303"/>
                </a:lnTo>
                <a:lnTo>
                  <a:pt x="99351" y="192949"/>
                </a:lnTo>
                <a:lnTo>
                  <a:pt x="0" y="93599"/>
                </a:lnTo>
                <a:close/>
              </a:path>
            </a:pathLst>
          </a:custGeom>
          <a:ln w="18719">
            <a:solidFill>
              <a:srgbClr val="222020"/>
            </a:solidFill>
          </a:ln>
        </p:spPr>
        <p:txBody>
          <a:bodyPr wrap="square" lIns="0" tIns="0" rIns="0" bIns="0" rtlCol="0"/>
          <a:lstStyle/>
          <a:p>
            <a:endParaRPr/>
          </a:p>
        </p:txBody>
      </p:sp>
      <p:sp>
        <p:nvSpPr>
          <p:cNvPr id="14" name="object 14"/>
          <p:cNvSpPr/>
          <p:nvPr/>
        </p:nvSpPr>
        <p:spPr>
          <a:xfrm>
            <a:off x="10147683" y="9559542"/>
            <a:ext cx="386080" cy="386080"/>
          </a:xfrm>
          <a:custGeom>
            <a:avLst/>
            <a:gdLst/>
            <a:ahLst/>
            <a:cxnLst/>
            <a:rect l="l" t="t" r="r" b="b"/>
            <a:pathLst>
              <a:path w="386079" h="386079">
                <a:moveTo>
                  <a:pt x="0" y="93592"/>
                </a:moveTo>
                <a:lnTo>
                  <a:pt x="93598" y="0"/>
                </a:lnTo>
                <a:lnTo>
                  <a:pt x="192950" y="99352"/>
                </a:lnTo>
                <a:lnTo>
                  <a:pt x="292302" y="0"/>
                </a:lnTo>
                <a:lnTo>
                  <a:pt x="385901" y="93592"/>
                </a:lnTo>
                <a:lnTo>
                  <a:pt x="286549" y="192949"/>
                </a:lnTo>
                <a:lnTo>
                  <a:pt x="385901" y="292303"/>
                </a:lnTo>
                <a:lnTo>
                  <a:pt x="292302" y="385900"/>
                </a:lnTo>
                <a:lnTo>
                  <a:pt x="192950" y="286543"/>
                </a:lnTo>
                <a:lnTo>
                  <a:pt x="93598" y="385900"/>
                </a:lnTo>
                <a:lnTo>
                  <a:pt x="0" y="292303"/>
                </a:lnTo>
                <a:lnTo>
                  <a:pt x="99351" y="192949"/>
                </a:lnTo>
                <a:lnTo>
                  <a:pt x="0" y="93592"/>
                </a:lnTo>
                <a:close/>
              </a:path>
            </a:pathLst>
          </a:custGeom>
          <a:ln w="18719">
            <a:solidFill>
              <a:srgbClr val="222020"/>
            </a:solidFill>
          </a:ln>
        </p:spPr>
        <p:txBody>
          <a:bodyPr wrap="square" lIns="0" tIns="0" rIns="0" bIns="0" rtlCol="0"/>
          <a:lstStyle/>
          <a:p>
            <a:endParaRPr/>
          </a:p>
        </p:txBody>
      </p:sp>
      <p:sp>
        <p:nvSpPr>
          <p:cNvPr id="15" name="object 15"/>
          <p:cNvSpPr/>
          <p:nvPr/>
        </p:nvSpPr>
        <p:spPr>
          <a:xfrm>
            <a:off x="10685502" y="9559542"/>
            <a:ext cx="386080" cy="386080"/>
          </a:xfrm>
          <a:custGeom>
            <a:avLst/>
            <a:gdLst/>
            <a:ahLst/>
            <a:cxnLst/>
            <a:rect l="l" t="t" r="r" b="b"/>
            <a:pathLst>
              <a:path w="386079" h="386079">
                <a:moveTo>
                  <a:pt x="0" y="93592"/>
                </a:moveTo>
                <a:lnTo>
                  <a:pt x="93598" y="0"/>
                </a:lnTo>
                <a:lnTo>
                  <a:pt x="192950" y="99352"/>
                </a:lnTo>
                <a:lnTo>
                  <a:pt x="292302" y="0"/>
                </a:lnTo>
                <a:lnTo>
                  <a:pt x="385901" y="93592"/>
                </a:lnTo>
                <a:lnTo>
                  <a:pt x="286549" y="192949"/>
                </a:lnTo>
                <a:lnTo>
                  <a:pt x="385901" y="292303"/>
                </a:lnTo>
                <a:lnTo>
                  <a:pt x="292302" y="385900"/>
                </a:lnTo>
                <a:lnTo>
                  <a:pt x="192950" y="286543"/>
                </a:lnTo>
                <a:lnTo>
                  <a:pt x="93598" y="385900"/>
                </a:lnTo>
                <a:lnTo>
                  <a:pt x="0" y="292303"/>
                </a:lnTo>
                <a:lnTo>
                  <a:pt x="99351" y="192949"/>
                </a:lnTo>
                <a:lnTo>
                  <a:pt x="0" y="93592"/>
                </a:lnTo>
                <a:close/>
              </a:path>
            </a:pathLst>
          </a:custGeom>
          <a:ln w="18719">
            <a:solidFill>
              <a:srgbClr val="222020"/>
            </a:solidFill>
          </a:ln>
        </p:spPr>
        <p:txBody>
          <a:bodyPr wrap="square" lIns="0" tIns="0" rIns="0" bIns="0" rtlCol="0"/>
          <a:lstStyle/>
          <a:p>
            <a:endParaRPr/>
          </a:p>
        </p:txBody>
      </p:sp>
      <p:sp>
        <p:nvSpPr>
          <p:cNvPr id="16" name="object 16"/>
          <p:cNvSpPr/>
          <p:nvPr/>
        </p:nvSpPr>
        <p:spPr>
          <a:xfrm>
            <a:off x="11223307" y="9559542"/>
            <a:ext cx="386080" cy="386080"/>
          </a:xfrm>
          <a:custGeom>
            <a:avLst/>
            <a:gdLst/>
            <a:ahLst/>
            <a:cxnLst/>
            <a:rect l="l" t="t" r="r" b="b"/>
            <a:pathLst>
              <a:path w="386079" h="386079">
                <a:moveTo>
                  <a:pt x="0" y="93592"/>
                </a:moveTo>
                <a:lnTo>
                  <a:pt x="93598" y="0"/>
                </a:lnTo>
                <a:lnTo>
                  <a:pt x="192950" y="99352"/>
                </a:lnTo>
                <a:lnTo>
                  <a:pt x="292302" y="0"/>
                </a:lnTo>
                <a:lnTo>
                  <a:pt x="385901" y="93592"/>
                </a:lnTo>
                <a:lnTo>
                  <a:pt x="286549" y="192949"/>
                </a:lnTo>
                <a:lnTo>
                  <a:pt x="385901" y="292303"/>
                </a:lnTo>
                <a:lnTo>
                  <a:pt x="292302" y="385900"/>
                </a:lnTo>
                <a:lnTo>
                  <a:pt x="192950" y="286543"/>
                </a:lnTo>
                <a:lnTo>
                  <a:pt x="93598" y="385900"/>
                </a:lnTo>
                <a:lnTo>
                  <a:pt x="0" y="292303"/>
                </a:lnTo>
                <a:lnTo>
                  <a:pt x="99351" y="192949"/>
                </a:lnTo>
                <a:lnTo>
                  <a:pt x="0" y="93592"/>
                </a:lnTo>
                <a:close/>
              </a:path>
            </a:pathLst>
          </a:custGeom>
          <a:ln w="18719">
            <a:solidFill>
              <a:srgbClr val="222020"/>
            </a:solidFill>
          </a:ln>
        </p:spPr>
        <p:txBody>
          <a:bodyPr wrap="square" lIns="0" tIns="0" rIns="0" bIns="0" rtlCol="0"/>
          <a:lstStyle/>
          <a:p>
            <a:endParaRPr/>
          </a:p>
        </p:txBody>
      </p:sp>
      <p:sp>
        <p:nvSpPr>
          <p:cNvPr id="18" name="TextBox 17">
            <a:extLst>
              <a:ext uri="{FF2B5EF4-FFF2-40B4-BE49-F238E27FC236}">
                <a16:creationId xmlns:a16="http://schemas.microsoft.com/office/drawing/2014/main" id="{D0FD879B-9B8B-E82A-1214-DB6097B75757}"/>
              </a:ext>
            </a:extLst>
          </p:cNvPr>
          <p:cNvSpPr txBox="1"/>
          <p:nvPr/>
        </p:nvSpPr>
        <p:spPr>
          <a:xfrm>
            <a:off x="996539" y="1390517"/>
            <a:ext cx="9151144" cy="7879080"/>
          </a:xfrm>
          <a:prstGeom prst="rect">
            <a:avLst/>
          </a:prstGeom>
          <a:noFill/>
        </p:spPr>
        <p:txBody>
          <a:bodyPr wrap="square">
            <a:spAutoFit/>
          </a:bodyPr>
          <a:lstStyle/>
          <a:p>
            <a:r>
              <a:rPr lang="en-US" sz="2200" dirty="0"/>
              <a:t>In conclusion, the competitive analysis of various institutes in the educational technology and training industry has provided invaluable insights into the strengths and weaknesses of the key players. While many competitors excel in personalized learning, placement support, and practical, hands-on experience, common weaknesses such as limited course variety, infrastructure challenges, and weak branding provide Zephyr Technologies with a strategic advantage to lead the market.</a:t>
            </a:r>
          </a:p>
          <a:p>
            <a:endParaRPr lang="en-US" sz="2200" dirty="0"/>
          </a:p>
          <a:p>
            <a:r>
              <a:rPr lang="en-US" sz="2200" dirty="0"/>
              <a:t>By focusing on expanding our course offerings with high-demand programs like Generative AI, enhancing our infrastructure, and investing in modern teaching tools, Zephyr can not only meet but exceed industry expectations. Furthermore, strengthening our placement support, increasing our digital presence, and offering flexible learning options will ensure we cater to the diverse needs of today’s students and professionals.</a:t>
            </a:r>
          </a:p>
          <a:p>
            <a:endParaRPr lang="en-US" sz="2200" dirty="0"/>
          </a:p>
          <a:p>
            <a:r>
              <a:rPr lang="en-US" sz="2200" dirty="0"/>
              <a:t>Zephyr Technologies has the unique opportunity to rise above the competition by combining innovation, flexibility, and unparalleled student support. By leveraging these strengths, we can position ourselves as a leader in tech education, driving future success for both our students and the organization.</a:t>
            </a:r>
          </a:p>
          <a:p>
            <a:endParaRPr lang="en-US" sz="2200" dirty="0"/>
          </a:p>
          <a:p>
            <a:r>
              <a:rPr lang="en-US" sz="2200" dirty="0"/>
              <a:t>With a strong focus on differentiation and continuous improvement, Zephyr Technologies is poised for significant growth and industry leadership in the ever-evolving landscape of tech education.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9" y="0"/>
            <a:ext cx="548005" cy="10287000"/>
          </a:xfrm>
          <a:custGeom>
            <a:avLst/>
            <a:gdLst/>
            <a:ahLst/>
            <a:cxnLst/>
            <a:rect l="l" t="t" r="r" b="b"/>
            <a:pathLst>
              <a:path w="548005" h="10287000">
                <a:moveTo>
                  <a:pt x="547836" y="0"/>
                </a:moveTo>
                <a:lnTo>
                  <a:pt x="0" y="0"/>
                </a:lnTo>
                <a:lnTo>
                  <a:pt x="0" y="10286556"/>
                </a:lnTo>
                <a:lnTo>
                  <a:pt x="274274" y="10286556"/>
                </a:lnTo>
                <a:lnTo>
                  <a:pt x="547836" y="10286556"/>
                </a:lnTo>
                <a:lnTo>
                  <a:pt x="547836" y="0"/>
                </a:lnTo>
                <a:close/>
              </a:path>
            </a:pathLst>
          </a:custGeom>
          <a:solidFill>
            <a:srgbClr val="222020"/>
          </a:solidFill>
        </p:spPr>
        <p:txBody>
          <a:bodyPr wrap="square" lIns="0" tIns="0" rIns="0" bIns="0" rtlCol="0"/>
          <a:lstStyle/>
          <a:p>
            <a:endParaRPr/>
          </a:p>
        </p:txBody>
      </p:sp>
      <p:sp>
        <p:nvSpPr>
          <p:cNvPr id="3" name="object 3"/>
          <p:cNvSpPr/>
          <p:nvPr/>
        </p:nvSpPr>
        <p:spPr>
          <a:xfrm>
            <a:off x="1417688" y="253441"/>
            <a:ext cx="548640" cy="548640"/>
          </a:xfrm>
          <a:custGeom>
            <a:avLst/>
            <a:gdLst/>
            <a:ahLst/>
            <a:cxnLst/>
            <a:rect l="l" t="t" r="r" b="b"/>
            <a:pathLst>
              <a:path w="548639" h="548640">
                <a:moveTo>
                  <a:pt x="0" y="0"/>
                </a:moveTo>
                <a:lnTo>
                  <a:pt x="0" y="548576"/>
                </a:lnTo>
                <a:lnTo>
                  <a:pt x="548589" y="548576"/>
                </a:lnTo>
                <a:lnTo>
                  <a:pt x="0" y="0"/>
                </a:lnTo>
                <a:close/>
              </a:path>
            </a:pathLst>
          </a:custGeom>
          <a:solidFill>
            <a:srgbClr val="222020"/>
          </a:solidFill>
        </p:spPr>
        <p:txBody>
          <a:bodyPr wrap="square" lIns="0" tIns="0" rIns="0" bIns="0" rtlCol="0"/>
          <a:lstStyle/>
          <a:p>
            <a:endParaRPr/>
          </a:p>
        </p:txBody>
      </p:sp>
      <p:sp>
        <p:nvSpPr>
          <p:cNvPr id="4" name="object 4"/>
          <p:cNvSpPr/>
          <p:nvPr/>
        </p:nvSpPr>
        <p:spPr>
          <a:xfrm>
            <a:off x="2082203" y="253441"/>
            <a:ext cx="548640" cy="548640"/>
          </a:xfrm>
          <a:custGeom>
            <a:avLst/>
            <a:gdLst/>
            <a:ahLst/>
            <a:cxnLst/>
            <a:rect l="l" t="t" r="r" b="b"/>
            <a:pathLst>
              <a:path w="548639" h="548640">
                <a:moveTo>
                  <a:pt x="0" y="0"/>
                </a:moveTo>
                <a:lnTo>
                  <a:pt x="0" y="548576"/>
                </a:lnTo>
                <a:lnTo>
                  <a:pt x="548601" y="548576"/>
                </a:lnTo>
                <a:lnTo>
                  <a:pt x="0" y="0"/>
                </a:lnTo>
                <a:close/>
              </a:path>
            </a:pathLst>
          </a:custGeom>
          <a:solidFill>
            <a:srgbClr val="222020"/>
          </a:solidFill>
        </p:spPr>
        <p:txBody>
          <a:bodyPr wrap="square" lIns="0" tIns="0" rIns="0" bIns="0" rtlCol="0"/>
          <a:lstStyle/>
          <a:p>
            <a:endParaRPr/>
          </a:p>
        </p:txBody>
      </p:sp>
      <p:sp>
        <p:nvSpPr>
          <p:cNvPr id="5" name="object 5"/>
          <p:cNvSpPr/>
          <p:nvPr/>
        </p:nvSpPr>
        <p:spPr>
          <a:xfrm>
            <a:off x="2747441" y="253441"/>
            <a:ext cx="548640" cy="548640"/>
          </a:xfrm>
          <a:custGeom>
            <a:avLst/>
            <a:gdLst/>
            <a:ahLst/>
            <a:cxnLst/>
            <a:rect l="l" t="t" r="r" b="b"/>
            <a:pathLst>
              <a:path w="548639" h="548640">
                <a:moveTo>
                  <a:pt x="0" y="0"/>
                </a:moveTo>
                <a:lnTo>
                  <a:pt x="0" y="548576"/>
                </a:lnTo>
                <a:lnTo>
                  <a:pt x="548601" y="548576"/>
                </a:lnTo>
                <a:lnTo>
                  <a:pt x="0" y="0"/>
                </a:lnTo>
                <a:close/>
              </a:path>
            </a:pathLst>
          </a:custGeom>
          <a:solidFill>
            <a:srgbClr val="222020"/>
          </a:solidFill>
        </p:spPr>
        <p:txBody>
          <a:bodyPr wrap="square" lIns="0" tIns="0" rIns="0" bIns="0" rtlCol="0"/>
          <a:lstStyle/>
          <a:p>
            <a:endParaRPr/>
          </a:p>
        </p:txBody>
      </p:sp>
      <p:sp>
        <p:nvSpPr>
          <p:cNvPr id="6" name="object 6"/>
          <p:cNvSpPr txBox="1">
            <a:spLocks noGrp="1"/>
          </p:cNvSpPr>
          <p:nvPr>
            <p:ph type="title"/>
          </p:nvPr>
        </p:nvSpPr>
        <p:spPr>
          <a:xfrm>
            <a:off x="3021760" y="2178050"/>
            <a:ext cx="6280989" cy="1859483"/>
          </a:xfrm>
          <a:prstGeom prst="rect">
            <a:avLst/>
          </a:prstGeom>
        </p:spPr>
        <p:txBody>
          <a:bodyPr vert="horz" wrap="square" lIns="0" tIns="12700" rIns="0" bIns="0" rtlCol="0">
            <a:spAutoFit/>
          </a:bodyPr>
          <a:lstStyle/>
          <a:p>
            <a:pPr marL="12700">
              <a:lnSpc>
                <a:spcPct val="100000"/>
              </a:lnSpc>
              <a:spcBef>
                <a:spcPts val="100"/>
              </a:spcBef>
            </a:pPr>
            <a:r>
              <a:rPr sz="12000" b="1" spc="-390" dirty="0">
                <a:latin typeface="+mn-lt"/>
              </a:rPr>
              <a:t>Thanks!</a:t>
            </a:r>
            <a:endParaRPr sz="12000" b="1" dirty="0">
              <a:latin typeface="+mn-lt"/>
            </a:endParaRPr>
          </a:p>
        </p:txBody>
      </p:sp>
      <p:sp>
        <p:nvSpPr>
          <p:cNvPr id="7" name="object 7"/>
          <p:cNvSpPr/>
          <p:nvPr/>
        </p:nvSpPr>
        <p:spPr>
          <a:xfrm>
            <a:off x="10915149" y="8398079"/>
            <a:ext cx="386080" cy="386080"/>
          </a:xfrm>
          <a:custGeom>
            <a:avLst/>
            <a:gdLst/>
            <a:ahLst/>
            <a:cxnLst/>
            <a:rect l="l" t="t" r="r" b="b"/>
            <a:pathLst>
              <a:path w="386079" h="386079">
                <a:moveTo>
                  <a:pt x="0" y="93597"/>
                </a:moveTo>
                <a:lnTo>
                  <a:pt x="93599" y="0"/>
                </a:lnTo>
                <a:lnTo>
                  <a:pt x="192953" y="99350"/>
                </a:lnTo>
                <a:lnTo>
                  <a:pt x="292306" y="0"/>
                </a:lnTo>
                <a:lnTo>
                  <a:pt x="385906" y="93597"/>
                </a:lnTo>
                <a:lnTo>
                  <a:pt x="286552" y="192948"/>
                </a:lnTo>
                <a:lnTo>
                  <a:pt x="385906" y="292299"/>
                </a:lnTo>
                <a:lnTo>
                  <a:pt x="292306" y="385896"/>
                </a:lnTo>
                <a:lnTo>
                  <a:pt x="192953" y="286546"/>
                </a:lnTo>
                <a:lnTo>
                  <a:pt x="93599" y="385896"/>
                </a:lnTo>
                <a:lnTo>
                  <a:pt x="0" y="292299"/>
                </a:lnTo>
                <a:lnTo>
                  <a:pt x="99353" y="192948"/>
                </a:lnTo>
                <a:lnTo>
                  <a:pt x="0" y="93597"/>
                </a:lnTo>
                <a:close/>
              </a:path>
            </a:pathLst>
          </a:custGeom>
          <a:ln w="18719">
            <a:solidFill>
              <a:srgbClr val="222020"/>
            </a:solidFill>
          </a:ln>
        </p:spPr>
        <p:txBody>
          <a:bodyPr wrap="square" lIns="0" tIns="0" rIns="0" bIns="0" rtlCol="0"/>
          <a:lstStyle/>
          <a:p>
            <a:endParaRPr/>
          </a:p>
        </p:txBody>
      </p:sp>
      <p:sp>
        <p:nvSpPr>
          <p:cNvPr id="8" name="object 8"/>
          <p:cNvSpPr/>
          <p:nvPr/>
        </p:nvSpPr>
        <p:spPr>
          <a:xfrm>
            <a:off x="10915149" y="8959640"/>
            <a:ext cx="386080" cy="386080"/>
          </a:xfrm>
          <a:custGeom>
            <a:avLst/>
            <a:gdLst/>
            <a:ahLst/>
            <a:cxnLst/>
            <a:rect l="l" t="t" r="r" b="b"/>
            <a:pathLst>
              <a:path w="386079" h="386079">
                <a:moveTo>
                  <a:pt x="0" y="93597"/>
                </a:moveTo>
                <a:lnTo>
                  <a:pt x="93599" y="0"/>
                </a:lnTo>
                <a:lnTo>
                  <a:pt x="192953" y="99357"/>
                </a:lnTo>
                <a:lnTo>
                  <a:pt x="292306" y="0"/>
                </a:lnTo>
                <a:lnTo>
                  <a:pt x="385906" y="93597"/>
                </a:lnTo>
                <a:lnTo>
                  <a:pt x="286552" y="192954"/>
                </a:lnTo>
                <a:lnTo>
                  <a:pt x="385906" y="292307"/>
                </a:lnTo>
                <a:lnTo>
                  <a:pt x="292306" y="385900"/>
                </a:lnTo>
                <a:lnTo>
                  <a:pt x="192953" y="286547"/>
                </a:lnTo>
                <a:lnTo>
                  <a:pt x="93599" y="385900"/>
                </a:lnTo>
                <a:lnTo>
                  <a:pt x="0" y="292307"/>
                </a:lnTo>
                <a:lnTo>
                  <a:pt x="99353" y="192954"/>
                </a:lnTo>
                <a:lnTo>
                  <a:pt x="0" y="93597"/>
                </a:lnTo>
                <a:close/>
              </a:path>
            </a:pathLst>
          </a:custGeom>
          <a:ln w="18719">
            <a:solidFill>
              <a:srgbClr val="222020"/>
            </a:solidFill>
          </a:ln>
        </p:spPr>
        <p:txBody>
          <a:bodyPr wrap="square" lIns="0" tIns="0" rIns="0" bIns="0" rtlCol="0"/>
          <a:lstStyle/>
          <a:p>
            <a:endParaRPr/>
          </a:p>
        </p:txBody>
      </p:sp>
      <p:sp>
        <p:nvSpPr>
          <p:cNvPr id="9" name="object 9"/>
          <p:cNvSpPr/>
          <p:nvPr/>
        </p:nvSpPr>
        <p:spPr>
          <a:xfrm>
            <a:off x="10915149" y="9521932"/>
            <a:ext cx="386080" cy="386080"/>
          </a:xfrm>
          <a:custGeom>
            <a:avLst/>
            <a:gdLst/>
            <a:ahLst/>
            <a:cxnLst/>
            <a:rect l="l" t="t" r="r" b="b"/>
            <a:pathLst>
              <a:path w="386079" h="386079">
                <a:moveTo>
                  <a:pt x="0" y="93592"/>
                </a:moveTo>
                <a:lnTo>
                  <a:pt x="93599" y="0"/>
                </a:lnTo>
                <a:lnTo>
                  <a:pt x="192953" y="99351"/>
                </a:lnTo>
                <a:lnTo>
                  <a:pt x="292306" y="0"/>
                </a:lnTo>
                <a:lnTo>
                  <a:pt x="385906" y="93592"/>
                </a:lnTo>
                <a:lnTo>
                  <a:pt x="286552" y="192945"/>
                </a:lnTo>
                <a:lnTo>
                  <a:pt x="385906" y="292297"/>
                </a:lnTo>
                <a:lnTo>
                  <a:pt x="292306" y="385891"/>
                </a:lnTo>
                <a:lnTo>
                  <a:pt x="192953" y="286538"/>
                </a:lnTo>
                <a:lnTo>
                  <a:pt x="93599" y="385891"/>
                </a:lnTo>
                <a:lnTo>
                  <a:pt x="0" y="292297"/>
                </a:lnTo>
                <a:lnTo>
                  <a:pt x="99353" y="192945"/>
                </a:lnTo>
                <a:lnTo>
                  <a:pt x="0" y="93592"/>
                </a:lnTo>
                <a:close/>
              </a:path>
            </a:pathLst>
          </a:custGeom>
          <a:ln w="18719">
            <a:solidFill>
              <a:srgbClr val="222020"/>
            </a:solidFill>
          </a:ln>
        </p:spPr>
        <p:txBody>
          <a:bodyPr wrap="square" lIns="0" tIns="0" rIns="0" bIns="0" rtlCol="0"/>
          <a:lstStyle/>
          <a:p>
            <a:endParaRPr/>
          </a:p>
        </p:txBody>
      </p:sp>
      <p:grpSp>
        <p:nvGrpSpPr>
          <p:cNvPr id="10" name="object 10"/>
          <p:cNvGrpSpPr/>
          <p:nvPr/>
        </p:nvGrpSpPr>
        <p:grpSpPr>
          <a:xfrm>
            <a:off x="11444338" y="0"/>
            <a:ext cx="6231890" cy="10306685"/>
            <a:chOff x="11444338" y="0"/>
            <a:chExt cx="6231890" cy="10306685"/>
          </a:xfrm>
        </p:grpSpPr>
        <p:sp>
          <p:nvSpPr>
            <p:cNvPr id="11" name="object 11"/>
            <p:cNvSpPr/>
            <p:nvPr/>
          </p:nvSpPr>
          <p:spPr>
            <a:xfrm>
              <a:off x="11894391" y="0"/>
              <a:ext cx="5772785" cy="10288270"/>
            </a:xfrm>
            <a:custGeom>
              <a:avLst/>
              <a:gdLst/>
              <a:ahLst/>
              <a:cxnLst/>
              <a:rect l="l" t="t" r="r" b="b"/>
              <a:pathLst>
                <a:path w="5772784" h="10288270">
                  <a:moveTo>
                    <a:pt x="5772337" y="10287762"/>
                  </a:moveTo>
                  <a:lnTo>
                    <a:pt x="4743938" y="9932283"/>
                  </a:lnTo>
                  <a:lnTo>
                    <a:pt x="4699362" y="9281410"/>
                  </a:lnTo>
                  <a:lnTo>
                    <a:pt x="2822309" y="8542693"/>
                  </a:lnTo>
                  <a:lnTo>
                    <a:pt x="2837422" y="7005523"/>
                  </a:lnTo>
                  <a:lnTo>
                    <a:pt x="1196589" y="6459042"/>
                  </a:lnTo>
                  <a:lnTo>
                    <a:pt x="1078606" y="4803076"/>
                  </a:lnTo>
                  <a:lnTo>
                    <a:pt x="0" y="3237090"/>
                  </a:lnTo>
                  <a:lnTo>
                    <a:pt x="442796" y="1581112"/>
                  </a:lnTo>
                  <a:lnTo>
                    <a:pt x="43916" y="738733"/>
                  </a:lnTo>
                  <a:lnTo>
                    <a:pt x="120574" y="0"/>
                  </a:lnTo>
                </a:path>
              </a:pathLst>
            </a:custGeom>
            <a:ln w="18719">
              <a:solidFill>
                <a:srgbClr val="222020"/>
              </a:solidFill>
            </a:ln>
          </p:spPr>
          <p:txBody>
            <a:bodyPr wrap="square" lIns="0" tIns="0" rIns="0" bIns="0" rtlCol="0"/>
            <a:lstStyle/>
            <a:p>
              <a:endParaRPr/>
            </a:p>
          </p:txBody>
        </p:sp>
        <p:sp>
          <p:nvSpPr>
            <p:cNvPr id="12" name="object 12"/>
            <p:cNvSpPr/>
            <p:nvPr/>
          </p:nvSpPr>
          <p:spPr>
            <a:xfrm>
              <a:off x="11453698" y="8398079"/>
              <a:ext cx="923925" cy="1510030"/>
            </a:xfrm>
            <a:custGeom>
              <a:avLst/>
              <a:gdLst/>
              <a:ahLst/>
              <a:cxnLst/>
              <a:rect l="l" t="t" r="r" b="b"/>
              <a:pathLst>
                <a:path w="923925" h="1510029">
                  <a:moveTo>
                    <a:pt x="0" y="93597"/>
                  </a:moveTo>
                  <a:lnTo>
                    <a:pt x="93587" y="0"/>
                  </a:lnTo>
                  <a:lnTo>
                    <a:pt x="192940" y="99350"/>
                  </a:lnTo>
                  <a:lnTo>
                    <a:pt x="292306" y="0"/>
                  </a:lnTo>
                  <a:lnTo>
                    <a:pt x="385906" y="93597"/>
                  </a:lnTo>
                  <a:lnTo>
                    <a:pt x="286540" y="192948"/>
                  </a:lnTo>
                  <a:lnTo>
                    <a:pt x="385906" y="292299"/>
                  </a:lnTo>
                  <a:lnTo>
                    <a:pt x="292306" y="385896"/>
                  </a:lnTo>
                  <a:lnTo>
                    <a:pt x="192940" y="286546"/>
                  </a:lnTo>
                  <a:lnTo>
                    <a:pt x="93587" y="385896"/>
                  </a:lnTo>
                  <a:lnTo>
                    <a:pt x="0" y="292299"/>
                  </a:lnTo>
                  <a:lnTo>
                    <a:pt x="99353" y="192948"/>
                  </a:lnTo>
                  <a:lnTo>
                    <a:pt x="0" y="93597"/>
                  </a:lnTo>
                  <a:close/>
                </a:path>
                <a:path w="923925" h="1510029">
                  <a:moveTo>
                    <a:pt x="537812" y="93597"/>
                  </a:moveTo>
                  <a:lnTo>
                    <a:pt x="631412" y="0"/>
                  </a:lnTo>
                  <a:lnTo>
                    <a:pt x="730765" y="99350"/>
                  </a:lnTo>
                  <a:lnTo>
                    <a:pt x="830118" y="0"/>
                  </a:lnTo>
                  <a:lnTo>
                    <a:pt x="923718" y="93597"/>
                  </a:lnTo>
                  <a:lnTo>
                    <a:pt x="824365" y="192948"/>
                  </a:lnTo>
                  <a:lnTo>
                    <a:pt x="923718" y="292299"/>
                  </a:lnTo>
                  <a:lnTo>
                    <a:pt x="830118" y="385896"/>
                  </a:lnTo>
                  <a:lnTo>
                    <a:pt x="730765" y="286546"/>
                  </a:lnTo>
                  <a:lnTo>
                    <a:pt x="631412" y="385896"/>
                  </a:lnTo>
                  <a:lnTo>
                    <a:pt x="537812" y="292299"/>
                  </a:lnTo>
                  <a:lnTo>
                    <a:pt x="637165" y="192948"/>
                  </a:lnTo>
                  <a:lnTo>
                    <a:pt x="537812" y="93597"/>
                  </a:lnTo>
                  <a:close/>
                </a:path>
                <a:path w="923925" h="1510029">
                  <a:moveTo>
                    <a:pt x="0" y="655158"/>
                  </a:moveTo>
                  <a:lnTo>
                    <a:pt x="93587" y="561560"/>
                  </a:lnTo>
                  <a:lnTo>
                    <a:pt x="192940" y="660917"/>
                  </a:lnTo>
                  <a:lnTo>
                    <a:pt x="292306" y="561560"/>
                  </a:lnTo>
                  <a:lnTo>
                    <a:pt x="385906" y="655158"/>
                  </a:lnTo>
                  <a:lnTo>
                    <a:pt x="286540" y="754515"/>
                  </a:lnTo>
                  <a:lnTo>
                    <a:pt x="385906" y="853868"/>
                  </a:lnTo>
                  <a:lnTo>
                    <a:pt x="292306" y="947461"/>
                  </a:lnTo>
                  <a:lnTo>
                    <a:pt x="192940" y="848108"/>
                  </a:lnTo>
                  <a:lnTo>
                    <a:pt x="93587" y="947461"/>
                  </a:lnTo>
                  <a:lnTo>
                    <a:pt x="0" y="853868"/>
                  </a:lnTo>
                  <a:lnTo>
                    <a:pt x="99353" y="754515"/>
                  </a:lnTo>
                  <a:lnTo>
                    <a:pt x="0" y="655158"/>
                  </a:lnTo>
                  <a:close/>
                </a:path>
                <a:path w="923925" h="1510029">
                  <a:moveTo>
                    <a:pt x="537812" y="655158"/>
                  </a:moveTo>
                  <a:lnTo>
                    <a:pt x="631412" y="561560"/>
                  </a:lnTo>
                  <a:lnTo>
                    <a:pt x="730765" y="660917"/>
                  </a:lnTo>
                  <a:lnTo>
                    <a:pt x="830118" y="561560"/>
                  </a:lnTo>
                  <a:lnTo>
                    <a:pt x="923718" y="655158"/>
                  </a:lnTo>
                  <a:lnTo>
                    <a:pt x="824365" y="754515"/>
                  </a:lnTo>
                  <a:lnTo>
                    <a:pt x="923718" y="853868"/>
                  </a:lnTo>
                  <a:lnTo>
                    <a:pt x="830118" y="947461"/>
                  </a:lnTo>
                  <a:lnTo>
                    <a:pt x="730765" y="848108"/>
                  </a:lnTo>
                  <a:lnTo>
                    <a:pt x="631412" y="947461"/>
                  </a:lnTo>
                  <a:lnTo>
                    <a:pt x="537812" y="853868"/>
                  </a:lnTo>
                  <a:lnTo>
                    <a:pt x="637165" y="754515"/>
                  </a:lnTo>
                  <a:lnTo>
                    <a:pt x="537812" y="655158"/>
                  </a:lnTo>
                  <a:close/>
                </a:path>
                <a:path w="923925" h="1510029">
                  <a:moveTo>
                    <a:pt x="0" y="1217445"/>
                  </a:moveTo>
                  <a:lnTo>
                    <a:pt x="93587" y="1123852"/>
                  </a:lnTo>
                  <a:lnTo>
                    <a:pt x="192940" y="1223204"/>
                  </a:lnTo>
                  <a:lnTo>
                    <a:pt x="292306" y="1123852"/>
                  </a:lnTo>
                  <a:lnTo>
                    <a:pt x="385906" y="1217445"/>
                  </a:lnTo>
                  <a:lnTo>
                    <a:pt x="286540" y="1316798"/>
                  </a:lnTo>
                  <a:lnTo>
                    <a:pt x="385906" y="1416150"/>
                  </a:lnTo>
                  <a:lnTo>
                    <a:pt x="292306" y="1509744"/>
                  </a:lnTo>
                  <a:lnTo>
                    <a:pt x="192940" y="1410391"/>
                  </a:lnTo>
                  <a:lnTo>
                    <a:pt x="93587" y="1509744"/>
                  </a:lnTo>
                  <a:lnTo>
                    <a:pt x="0" y="1416150"/>
                  </a:lnTo>
                  <a:lnTo>
                    <a:pt x="99353" y="1316798"/>
                  </a:lnTo>
                  <a:lnTo>
                    <a:pt x="0" y="1217445"/>
                  </a:lnTo>
                  <a:close/>
                </a:path>
                <a:path w="923925" h="1510029">
                  <a:moveTo>
                    <a:pt x="537812" y="1217445"/>
                  </a:moveTo>
                  <a:lnTo>
                    <a:pt x="631412" y="1123852"/>
                  </a:lnTo>
                  <a:lnTo>
                    <a:pt x="730765" y="1223204"/>
                  </a:lnTo>
                  <a:lnTo>
                    <a:pt x="830118" y="1123852"/>
                  </a:lnTo>
                  <a:lnTo>
                    <a:pt x="923718" y="1217445"/>
                  </a:lnTo>
                  <a:lnTo>
                    <a:pt x="824365" y="1316798"/>
                  </a:lnTo>
                  <a:lnTo>
                    <a:pt x="923718" y="1416150"/>
                  </a:lnTo>
                  <a:lnTo>
                    <a:pt x="830118" y="1509744"/>
                  </a:lnTo>
                  <a:lnTo>
                    <a:pt x="730765" y="1410391"/>
                  </a:lnTo>
                  <a:lnTo>
                    <a:pt x="631412" y="1509744"/>
                  </a:lnTo>
                  <a:lnTo>
                    <a:pt x="537812" y="1416150"/>
                  </a:lnTo>
                  <a:lnTo>
                    <a:pt x="637165" y="1316798"/>
                  </a:lnTo>
                  <a:lnTo>
                    <a:pt x="537812" y="1217445"/>
                  </a:lnTo>
                  <a:close/>
                </a:path>
              </a:pathLst>
            </a:custGeom>
            <a:ln w="18719">
              <a:solidFill>
                <a:srgbClr val="222020"/>
              </a:solidFill>
            </a:ln>
          </p:spPr>
          <p:txBody>
            <a:bodyPr wrap="square" lIns="0" tIns="0" rIns="0" bIns="0" rtlCol="0"/>
            <a:lstStyle/>
            <a:p>
              <a:endParaRPr/>
            </a:p>
          </p:txBody>
        </p:sp>
      </p:grpSp>
      <p:sp>
        <p:nvSpPr>
          <p:cNvPr id="13" name="TextBox 12">
            <a:extLst>
              <a:ext uri="{FF2B5EF4-FFF2-40B4-BE49-F238E27FC236}">
                <a16:creationId xmlns:a16="http://schemas.microsoft.com/office/drawing/2014/main" id="{EAC73856-7074-F93F-4ACA-A9284637EC0C}"/>
              </a:ext>
            </a:extLst>
          </p:cNvPr>
          <p:cNvSpPr txBox="1"/>
          <p:nvPr/>
        </p:nvSpPr>
        <p:spPr>
          <a:xfrm>
            <a:off x="4044491" y="4620280"/>
            <a:ext cx="2454696" cy="523220"/>
          </a:xfrm>
          <a:prstGeom prst="rect">
            <a:avLst/>
          </a:prstGeom>
          <a:noFill/>
        </p:spPr>
        <p:txBody>
          <a:bodyPr wrap="square" rtlCol="0">
            <a:spAutoFit/>
          </a:bodyPr>
          <a:lstStyle/>
          <a:p>
            <a:r>
              <a:rPr lang="en-IN" sz="2800" dirty="0"/>
              <a:t>Any 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913" y="6822133"/>
            <a:ext cx="18292445" cy="3471545"/>
            <a:chOff x="-5913" y="6822133"/>
            <a:chExt cx="18292445" cy="3471545"/>
          </a:xfrm>
        </p:grpSpPr>
        <p:sp>
          <p:nvSpPr>
            <p:cNvPr id="3" name="object 3"/>
            <p:cNvSpPr/>
            <p:nvPr/>
          </p:nvSpPr>
          <p:spPr>
            <a:xfrm>
              <a:off x="0" y="6828047"/>
              <a:ext cx="5034915" cy="3460115"/>
            </a:xfrm>
            <a:custGeom>
              <a:avLst/>
              <a:gdLst/>
              <a:ahLst/>
              <a:cxnLst/>
              <a:rect l="l" t="t" r="r" b="b"/>
              <a:pathLst>
                <a:path w="5034915" h="3460115">
                  <a:moveTo>
                    <a:pt x="0" y="268774"/>
                  </a:moveTo>
                  <a:lnTo>
                    <a:pt x="1860622" y="0"/>
                  </a:lnTo>
                  <a:lnTo>
                    <a:pt x="1461983" y="953124"/>
                  </a:lnTo>
                  <a:lnTo>
                    <a:pt x="2333045" y="642884"/>
                  </a:lnTo>
                  <a:lnTo>
                    <a:pt x="2823379" y="1170100"/>
                  </a:lnTo>
                  <a:lnTo>
                    <a:pt x="3764169" y="1077372"/>
                  </a:lnTo>
                  <a:lnTo>
                    <a:pt x="3815581" y="1763412"/>
                  </a:lnTo>
                  <a:lnTo>
                    <a:pt x="5034460" y="2352943"/>
                  </a:lnTo>
                  <a:lnTo>
                    <a:pt x="4162011" y="3459714"/>
                  </a:lnTo>
                </a:path>
              </a:pathLst>
            </a:custGeom>
            <a:ln w="11827">
              <a:solidFill>
                <a:srgbClr val="222020"/>
              </a:solidFill>
            </a:ln>
          </p:spPr>
          <p:txBody>
            <a:bodyPr wrap="square" lIns="0" tIns="0" rIns="0" bIns="0" rtlCol="0"/>
            <a:lstStyle/>
            <a:p>
              <a:endParaRPr/>
            </a:p>
          </p:txBody>
        </p:sp>
        <p:sp>
          <p:nvSpPr>
            <p:cNvPr id="4" name="object 4"/>
            <p:cNvSpPr/>
            <p:nvPr/>
          </p:nvSpPr>
          <p:spPr>
            <a:xfrm>
              <a:off x="-719" y="9399600"/>
              <a:ext cx="18287365" cy="886460"/>
            </a:xfrm>
            <a:custGeom>
              <a:avLst/>
              <a:gdLst/>
              <a:ahLst/>
              <a:cxnLst/>
              <a:rect l="l" t="t" r="r" b="b"/>
              <a:pathLst>
                <a:path w="18287365" h="886459">
                  <a:moveTo>
                    <a:pt x="18287195" y="0"/>
                  </a:moveTo>
                  <a:lnTo>
                    <a:pt x="0" y="0"/>
                  </a:lnTo>
                  <a:lnTo>
                    <a:pt x="0" y="886271"/>
                  </a:lnTo>
                  <a:lnTo>
                    <a:pt x="9143982" y="886271"/>
                  </a:lnTo>
                  <a:lnTo>
                    <a:pt x="18287195" y="886271"/>
                  </a:lnTo>
                  <a:lnTo>
                    <a:pt x="18287195" y="0"/>
                  </a:lnTo>
                  <a:close/>
                </a:path>
              </a:pathLst>
            </a:custGeom>
            <a:solidFill>
              <a:srgbClr val="222020"/>
            </a:solidFill>
          </p:spPr>
          <p:txBody>
            <a:bodyPr wrap="square" lIns="0" tIns="0" rIns="0" bIns="0" rtlCol="0"/>
            <a:lstStyle/>
            <a:p>
              <a:endParaRPr/>
            </a:p>
          </p:txBody>
        </p:sp>
      </p:grpSp>
      <p:sp>
        <p:nvSpPr>
          <p:cNvPr id="5" name="object 5"/>
          <p:cNvSpPr/>
          <p:nvPr/>
        </p:nvSpPr>
        <p:spPr>
          <a:xfrm>
            <a:off x="17328177" y="788875"/>
            <a:ext cx="400050" cy="400685"/>
          </a:xfrm>
          <a:custGeom>
            <a:avLst/>
            <a:gdLst/>
            <a:ahLst/>
            <a:cxnLst/>
            <a:rect l="l" t="t" r="r" b="b"/>
            <a:pathLst>
              <a:path w="400050" h="400684">
                <a:moveTo>
                  <a:pt x="0" y="97041"/>
                </a:moveTo>
                <a:lnTo>
                  <a:pt x="97014" y="0"/>
                </a:lnTo>
                <a:lnTo>
                  <a:pt x="199996" y="103024"/>
                </a:lnTo>
                <a:lnTo>
                  <a:pt x="302978" y="0"/>
                </a:lnTo>
                <a:lnTo>
                  <a:pt x="399992" y="97041"/>
                </a:lnTo>
                <a:lnTo>
                  <a:pt x="297010" y="200053"/>
                </a:lnTo>
                <a:lnTo>
                  <a:pt x="399992" y="303077"/>
                </a:lnTo>
                <a:lnTo>
                  <a:pt x="302978" y="400118"/>
                </a:lnTo>
                <a:lnTo>
                  <a:pt x="199996" y="297094"/>
                </a:lnTo>
                <a:lnTo>
                  <a:pt x="97014" y="400118"/>
                </a:lnTo>
                <a:lnTo>
                  <a:pt x="0" y="303077"/>
                </a:lnTo>
                <a:lnTo>
                  <a:pt x="102982" y="200053"/>
                </a:lnTo>
                <a:lnTo>
                  <a:pt x="0" y="97041"/>
                </a:lnTo>
                <a:close/>
              </a:path>
            </a:pathLst>
          </a:custGeom>
          <a:ln w="19405">
            <a:solidFill>
              <a:srgbClr val="222020"/>
            </a:solidFill>
          </a:ln>
        </p:spPr>
        <p:txBody>
          <a:bodyPr wrap="square" lIns="0" tIns="0" rIns="0" bIns="0" rtlCol="0"/>
          <a:lstStyle/>
          <a:p>
            <a:endParaRPr/>
          </a:p>
        </p:txBody>
      </p:sp>
      <p:sp>
        <p:nvSpPr>
          <p:cNvPr id="6" name="object 6"/>
          <p:cNvSpPr/>
          <p:nvPr/>
        </p:nvSpPr>
        <p:spPr>
          <a:xfrm>
            <a:off x="17328177" y="1371874"/>
            <a:ext cx="400050" cy="400685"/>
          </a:xfrm>
          <a:custGeom>
            <a:avLst/>
            <a:gdLst/>
            <a:ahLst/>
            <a:cxnLst/>
            <a:rect l="l" t="t" r="r" b="b"/>
            <a:pathLst>
              <a:path w="400050" h="400685">
                <a:moveTo>
                  <a:pt x="0" y="97041"/>
                </a:moveTo>
                <a:lnTo>
                  <a:pt x="97014" y="0"/>
                </a:lnTo>
                <a:lnTo>
                  <a:pt x="199996" y="103011"/>
                </a:lnTo>
                <a:lnTo>
                  <a:pt x="302978" y="0"/>
                </a:lnTo>
                <a:lnTo>
                  <a:pt x="399992" y="97041"/>
                </a:lnTo>
                <a:lnTo>
                  <a:pt x="297010" y="200053"/>
                </a:lnTo>
                <a:lnTo>
                  <a:pt x="399992" y="303064"/>
                </a:lnTo>
                <a:lnTo>
                  <a:pt x="302978" y="400106"/>
                </a:lnTo>
                <a:lnTo>
                  <a:pt x="199996" y="297094"/>
                </a:lnTo>
                <a:lnTo>
                  <a:pt x="97014" y="400106"/>
                </a:lnTo>
                <a:lnTo>
                  <a:pt x="0" y="303064"/>
                </a:lnTo>
                <a:lnTo>
                  <a:pt x="102982" y="200053"/>
                </a:lnTo>
                <a:lnTo>
                  <a:pt x="0" y="97041"/>
                </a:lnTo>
                <a:close/>
              </a:path>
            </a:pathLst>
          </a:custGeom>
          <a:ln w="19405">
            <a:solidFill>
              <a:srgbClr val="222020"/>
            </a:solidFill>
          </a:ln>
        </p:spPr>
        <p:txBody>
          <a:bodyPr wrap="square" lIns="0" tIns="0" rIns="0" bIns="0" rtlCol="0"/>
          <a:lstStyle/>
          <a:p>
            <a:endParaRPr/>
          </a:p>
        </p:txBody>
      </p:sp>
      <p:sp>
        <p:nvSpPr>
          <p:cNvPr id="7" name="object 7"/>
          <p:cNvSpPr/>
          <p:nvPr/>
        </p:nvSpPr>
        <p:spPr>
          <a:xfrm>
            <a:off x="17328177" y="1954873"/>
            <a:ext cx="400050" cy="400685"/>
          </a:xfrm>
          <a:custGeom>
            <a:avLst/>
            <a:gdLst/>
            <a:ahLst/>
            <a:cxnLst/>
            <a:rect l="l" t="t" r="r" b="b"/>
            <a:pathLst>
              <a:path w="400050" h="400685">
                <a:moveTo>
                  <a:pt x="0" y="97041"/>
                </a:moveTo>
                <a:lnTo>
                  <a:pt x="97014" y="0"/>
                </a:lnTo>
                <a:lnTo>
                  <a:pt x="199996" y="103011"/>
                </a:lnTo>
                <a:lnTo>
                  <a:pt x="302978" y="0"/>
                </a:lnTo>
                <a:lnTo>
                  <a:pt x="399992" y="97041"/>
                </a:lnTo>
                <a:lnTo>
                  <a:pt x="297010" y="200053"/>
                </a:lnTo>
                <a:lnTo>
                  <a:pt x="399992" y="303064"/>
                </a:lnTo>
                <a:lnTo>
                  <a:pt x="302978" y="400106"/>
                </a:lnTo>
                <a:lnTo>
                  <a:pt x="199996" y="297094"/>
                </a:lnTo>
                <a:lnTo>
                  <a:pt x="97014" y="400106"/>
                </a:lnTo>
                <a:lnTo>
                  <a:pt x="0" y="303064"/>
                </a:lnTo>
                <a:lnTo>
                  <a:pt x="102982" y="200053"/>
                </a:lnTo>
                <a:lnTo>
                  <a:pt x="0" y="97041"/>
                </a:lnTo>
                <a:close/>
              </a:path>
            </a:pathLst>
          </a:custGeom>
          <a:ln w="19405">
            <a:solidFill>
              <a:srgbClr val="222020"/>
            </a:solidFill>
          </a:ln>
        </p:spPr>
        <p:txBody>
          <a:bodyPr wrap="square" lIns="0" tIns="0" rIns="0" bIns="0" rtlCol="0"/>
          <a:lstStyle/>
          <a:p>
            <a:endParaRPr/>
          </a:p>
        </p:txBody>
      </p:sp>
      <p:sp>
        <p:nvSpPr>
          <p:cNvPr id="8" name="object 8"/>
          <p:cNvSpPr/>
          <p:nvPr/>
        </p:nvSpPr>
        <p:spPr>
          <a:xfrm>
            <a:off x="17328177" y="2537123"/>
            <a:ext cx="400050" cy="400685"/>
          </a:xfrm>
          <a:custGeom>
            <a:avLst/>
            <a:gdLst/>
            <a:ahLst/>
            <a:cxnLst/>
            <a:rect l="l" t="t" r="r" b="b"/>
            <a:pathLst>
              <a:path w="400050" h="400685">
                <a:moveTo>
                  <a:pt x="0" y="97041"/>
                </a:moveTo>
                <a:lnTo>
                  <a:pt x="97014" y="0"/>
                </a:lnTo>
                <a:lnTo>
                  <a:pt x="199996" y="102998"/>
                </a:lnTo>
                <a:lnTo>
                  <a:pt x="302978" y="0"/>
                </a:lnTo>
                <a:lnTo>
                  <a:pt x="399992" y="97041"/>
                </a:lnTo>
                <a:lnTo>
                  <a:pt x="297010" y="200053"/>
                </a:lnTo>
                <a:lnTo>
                  <a:pt x="399992" y="303064"/>
                </a:lnTo>
                <a:lnTo>
                  <a:pt x="302978" y="400106"/>
                </a:lnTo>
                <a:lnTo>
                  <a:pt x="199996" y="297094"/>
                </a:lnTo>
                <a:lnTo>
                  <a:pt x="97014" y="400106"/>
                </a:lnTo>
                <a:lnTo>
                  <a:pt x="0" y="303064"/>
                </a:lnTo>
                <a:lnTo>
                  <a:pt x="102982" y="200053"/>
                </a:lnTo>
                <a:lnTo>
                  <a:pt x="0" y="97041"/>
                </a:lnTo>
                <a:close/>
              </a:path>
            </a:pathLst>
          </a:custGeom>
          <a:ln w="19405">
            <a:solidFill>
              <a:srgbClr val="222020"/>
            </a:solidFill>
          </a:ln>
        </p:spPr>
        <p:txBody>
          <a:bodyPr wrap="square" lIns="0" tIns="0" rIns="0" bIns="0" rtlCol="0"/>
          <a:lstStyle/>
          <a:p>
            <a:endParaRPr/>
          </a:p>
        </p:txBody>
      </p:sp>
      <p:sp>
        <p:nvSpPr>
          <p:cNvPr id="9" name="object 9"/>
          <p:cNvSpPr/>
          <p:nvPr/>
        </p:nvSpPr>
        <p:spPr>
          <a:xfrm>
            <a:off x="17328177" y="3120109"/>
            <a:ext cx="400050" cy="400685"/>
          </a:xfrm>
          <a:custGeom>
            <a:avLst/>
            <a:gdLst/>
            <a:ahLst/>
            <a:cxnLst/>
            <a:rect l="l" t="t" r="r" b="b"/>
            <a:pathLst>
              <a:path w="400050" h="400685">
                <a:moveTo>
                  <a:pt x="0" y="97041"/>
                </a:moveTo>
                <a:lnTo>
                  <a:pt x="97014" y="0"/>
                </a:lnTo>
                <a:lnTo>
                  <a:pt x="199996" y="103011"/>
                </a:lnTo>
                <a:lnTo>
                  <a:pt x="302978" y="0"/>
                </a:lnTo>
                <a:lnTo>
                  <a:pt x="399992" y="97041"/>
                </a:lnTo>
                <a:lnTo>
                  <a:pt x="297010" y="200053"/>
                </a:lnTo>
                <a:lnTo>
                  <a:pt x="399992" y="303064"/>
                </a:lnTo>
                <a:lnTo>
                  <a:pt x="302978" y="400106"/>
                </a:lnTo>
                <a:lnTo>
                  <a:pt x="199996" y="297094"/>
                </a:lnTo>
                <a:lnTo>
                  <a:pt x="97014" y="400106"/>
                </a:lnTo>
                <a:lnTo>
                  <a:pt x="0" y="303064"/>
                </a:lnTo>
                <a:lnTo>
                  <a:pt x="102982" y="200053"/>
                </a:lnTo>
                <a:lnTo>
                  <a:pt x="0" y="97041"/>
                </a:lnTo>
                <a:close/>
              </a:path>
            </a:pathLst>
          </a:custGeom>
          <a:ln w="19405">
            <a:solidFill>
              <a:srgbClr val="222020"/>
            </a:solidFill>
          </a:ln>
        </p:spPr>
        <p:txBody>
          <a:bodyPr wrap="square" lIns="0" tIns="0" rIns="0" bIns="0" rtlCol="0"/>
          <a:lstStyle/>
          <a:p>
            <a:endParaRPr/>
          </a:p>
        </p:txBody>
      </p:sp>
      <p:sp>
        <p:nvSpPr>
          <p:cNvPr id="10" name="object 10"/>
          <p:cNvSpPr/>
          <p:nvPr/>
        </p:nvSpPr>
        <p:spPr>
          <a:xfrm>
            <a:off x="17328177" y="3703108"/>
            <a:ext cx="400050" cy="400685"/>
          </a:xfrm>
          <a:custGeom>
            <a:avLst/>
            <a:gdLst/>
            <a:ahLst/>
            <a:cxnLst/>
            <a:rect l="l" t="t" r="r" b="b"/>
            <a:pathLst>
              <a:path w="400050" h="400685">
                <a:moveTo>
                  <a:pt x="0" y="97041"/>
                </a:moveTo>
                <a:lnTo>
                  <a:pt x="97014" y="0"/>
                </a:lnTo>
                <a:lnTo>
                  <a:pt x="199996" y="103011"/>
                </a:lnTo>
                <a:lnTo>
                  <a:pt x="302978" y="0"/>
                </a:lnTo>
                <a:lnTo>
                  <a:pt x="399992" y="97041"/>
                </a:lnTo>
                <a:lnTo>
                  <a:pt x="297010" y="200053"/>
                </a:lnTo>
                <a:lnTo>
                  <a:pt x="399992" y="303064"/>
                </a:lnTo>
                <a:lnTo>
                  <a:pt x="302978" y="400106"/>
                </a:lnTo>
                <a:lnTo>
                  <a:pt x="199996" y="297094"/>
                </a:lnTo>
                <a:lnTo>
                  <a:pt x="97014" y="400106"/>
                </a:lnTo>
                <a:lnTo>
                  <a:pt x="0" y="303064"/>
                </a:lnTo>
                <a:lnTo>
                  <a:pt x="102982" y="200053"/>
                </a:lnTo>
                <a:lnTo>
                  <a:pt x="0" y="97041"/>
                </a:lnTo>
                <a:close/>
              </a:path>
            </a:pathLst>
          </a:custGeom>
          <a:ln w="19405">
            <a:solidFill>
              <a:srgbClr val="222020"/>
            </a:solidFill>
          </a:ln>
        </p:spPr>
        <p:txBody>
          <a:bodyPr wrap="square" lIns="0" tIns="0" rIns="0" bIns="0" rtlCol="0"/>
          <a:lstStyle/>
          <a:p>
            <a:endParaRPr/>
          </a:p>
        </p:txBody>
      </p:sp>
      <p:sp>
        <p:nvSpPr>
          <p:cNvPr id="11" name="object 11"/>
          <p:cNvSpPr txBox="1">
            <a:spLocks noGrp="1"/>
          </p:cNvSpPr>
          <p:nvPr>
            <p:ph type="title"/>
          </p:nvPr>
        </p:nvSpPr>
        <p:spPr>
          <a:xfrm>
            <a:off x="7242437" y="208487"/>
            <a:ext cx="6105525" cy="751488"/>
          </a:xfrm>
          <a:prstGeom prst="rect">
            <a:avLst/>
          </a:prstGeom>
        </p:spPr>
        <p:txBody>
          <a:bodyPr vert="horz" wrap="square" lIns="0" tIns="12700" rIns="0" bIns="0" rtlCol="0">
            <a:spAutoFit/>
          </a:bodyPr>
          <a:lstStyle/>
          <a:p>
            <a:pPr marL="12700">
              <a:lnSpc>
                <a:spcPct val="100000"/>
              </a:lnSpc>
              <a:spcBef>
                <a:spcPts val="100"/>
              </a:spcBef>
            </a:pPr>
            <a:r>
              <a:rPr sz="4800" b="1" spc="-75" dirty="0">
                <a:latin typeface="+mn-lt"/>
              </a:rPr>
              <a:t>Marke</a:t>
            </a:r>
            <a:r>
              <a:rPr sz="4800" b="1" spc="-50" dirty="0">
                <a:latin typeface="+mn-lt"/>
              </a:rPr>
              <a:t>t</a:t>
            </a:r>
            <a:r>
              <a:rPr sz="4800" b="1" spc="-645" dirty="0">
                <a:latin typeface="+mn-lt"/>
              </a:rPr>
              <a:t> </a:t>
            </a:r>
            <a:r>
              <a:rPr sz="4800" b="1" spc="-145" dirty="0">
                <a:latin typeface="+mn-lt"/>
              </a:rPr>
              <a:t>Overview</a:t>
            </a:r>
          </a:p>
        </p:txBody>
      </p:sp>
      <p:pic>
        <p:nvPicPr>
          <p:cNvPr id="15" name="object 15"/>
          <p:cNvPicPr/>
          <p:nvPr/>
        </p:nvPicPr>
        <p:blipFill>
          <a:blip r:embed="rId2" cstate="print"/>
          <a:stretch>
            <a:fillRect/>
          </a:stretch>
        </p:blipFill>
        <p:spPr>
          <a:xfrm>
            <a:off x="0" y="0"/>
            <a:ext cx="7038308" cy="6543802"/>
          </a:xfrm>
          <a:prstGeom prst="rect">
            <a:avLst/>
          </a:prstGeom>
        </p:spPr>
      </p:pic>
      <p:sp>
        <p:nvSpPr>
          <p:cNvPr id="16" name="object 16"/>
          <p:cNvSpPr/>
          <p:nvPr/>
        </p:nvSpPr>
        <p:spPr>
          <a:xfrm>
            <a:off x="7818107" y="8326031"/>
            <a:ext cx="548640" cy="548640"/>
          </a:xfrm>
          <a:custGeom>
            <a:avLst/>
            <a:gdLst/>
            <a:ahLst/>
            <a:cxnLst/>
            <a:rect l="l" t="t" r="r" b="b"/>
            <a:pathLst>
              <a:path w="548640" h="548640">
                <a:moveTo>
                  <a:pt x="548601" y="0"/>
                </a:moveTo>
                <a:lnTo>
                  <a:pt x="0" y="548589"/>
                </a:lnTo>
                <a:lnTo>
                  <a:pt x="548601" y="548589"/>
                </a:lnTo>
                <a:lnTo>
                  <a:pt x="548601" y="0"/>
                </a:lnTo>
                <a:close/>
              </a:path>
            </a:pathLst>
          </a:custGeom>
          <a:solidFill>
            <a:srgbClr val="222020"/>
          </a:solidFill>
        </p:spPr>
        <p:txBody>
          <a:bodyPr wrap="square" lIns="0" tIns="0" rIns="0" bIns="0" rtlCol="0"/>
          <a:lstStyle/>
          <a:p>
            <a:endParaRPr/>
          </a:p>
        </p:txBody>
      </p:sp>
      <p:sp>
        <p:nvSpPr>
          <p:cNvPr id="17" name="object 17"/>
          <p:cNvSpPr/>
          <p:nvPr/>
        </p:nvSpPr>
        <p:spPr>
          <a:xfrm>
            <a:off x="7152868" y="8326031"/>
            <a:ext cx="548640" cy="548640"/>
          </a:xfrm>
          <a:custGeom>
            <a:avLst/>
            <a:gdLst/>
            <a:ahLst/>
            <a:cxnLst/>
            <a:rect l="l" t="t" r="r" b="b"/>
            <a:pathLst>
              <a:path w="548640" h="548640">
                <a:moveTo>
                  <a:pt x="548614" y="0"/>
                </a:moveTo>
                <a:lnTo>
                  <a:pt x="0" y="548589"/>
                </a:lnTo>
                <a:lnTo>
                  <a:pt x="548614" y="548589"/>
                </a:lnTo>
                <a:lnTo>
                  <a:pt x="548614" y="0"/>
                </a:lnTo>
                <a:close/>
              </a:path>
            </a:pathLst>
          </a:custGeom>
          <a:solidFill>
            <a:srgbClr val="222020"/>
          </a:solidFill>
        </p:spPr>
        <p:txBody>
          <a:bodyPr wrap="square" lIns="0" tIns="0" rIns="0" bIns="0" rtlCol="0"/>
          <a:lstStyle/>
          <a:p>
            <a:endParaRPr/>
          </a:p>
        </p:txBody>
      </p:sp>
      <p:sp>
        <p:nvSpPr>
          <p:cNvPr id="18" name="object 18"/>
          <p:cNvSpPr/>
          <p:nvPr/>
        </p:nvSpPr>
        <p:spPr>
          <a:xfrm>
            <a:off x="6488353" y="8326031"/>
            <a:ext cx="548640" cy="548640"/>
          </a:xfrm>
          <a:custGeom>
            <a:avLst/>
            <a:gdLst/>
            <a:ahLst/>
            <a:cxnLst/>
            <a:rect l="l" t="t" r="r" b="b"/>
            <a:pathLst>
              <a:path w="548640" h="548640">
                <a:moveTo>
                  <a:pt x="548601" y="0"/>
                </a:moveTo>
                <a:lnTo>
                  <a:pt x="0" y="548589"/>
                </a:lnTo>
                <a:lnTo>
                  <a:pt x="548601" y="548589"/>
                </a:lnTo>
                <a:lnTo>
                  <a:pt x="548601" y="0"/>
                </a:lnTo>
                <a:close/>
              </a:path>
            </a:pathLst>
          </a:custGeom>
          <a:solidFill>
            <a:srgbClr val="222020"/>
          </a:solidFill>
        </p:spPr>
        <p:txBody>
          <a:bodyPr wrap="square" lIns="0" tIns="0" rIns="0" bIns="0" rtlCol="0"/>
          <a:lstStyle/>
          <a:p>
            <a:endParaRPr/>
          </a:p>
        </p:txBody>
      </p:sp>
      <p:sp>
        <p:nvSpPr>
          <p:cNvPr id="19" name="TextBox 18">
            <a:extLst>
              <a:ext uri="{FF2B5EF4-FFF2-40B4-BE49-F238E27FC236}">
                <a16:creationId xmlns:a16="http://schemas.microsoft.com/office/drawing/2014/main" id="{9C90BC1D-159D-01ED-85ED-B7B4472B5E1E}"/>
              </a:ext>
            </a:extLst>
          </p:cNvPr>
          <p:cNvSpPr txBox="1"/>
          <p:nvPr/>
        </p:nvSpPr>
        <p:spPr>
          <a:xfrm>
            <a:off x="7248787" y="1200672"/>
            <a:ext cx="9372600" cy="7094250"/>
          </a:xfrm>
          <a:prstGeom prst="rect">
            <a:avLst/>
          </a:prstGeom>
          <a:noFill/>
        </p:spPr>
        <p:txBody>
          <a:bodyPr wrap="square" rtlCol="0">
            <a:spAutoFit/>
          </a:bodyPr>
          <a:lstStyle/>
          <a:p>
            <a:pPr>
              <a:lnSpc>
                <a:spcPct val="150000"/>
              </a:lnSpc>
            </a:pPr>
            <a:r>
              <a:rPr lang="en-US" sz="2400" b="1" dirty="0"/>
              <a:t>Industry Trends</a:t>
            </a:r>
          </a:p>
          <a:p>
            <a:pPr marL="285750" indent="-285750">
              <a:lnSpc>
                <a:spcPct val="150000"/>
              </a:lnSpc>
              <a:buFont typeface="Arial" panose="020B0604020202020204" pitchFamily="34" charset="0"/>
              <a:buChar char="•"/>
            </a:pPr>
            <a:r>
              <a:rPr lang="en-US" sz="2200" dirty="0"/>
              <a:t>The technology education industry is experiencing rapid growth due to the increasing demand for upskilling in fields like </a:t>
            </a:r>
            <a:r>
              <a:rPr lang="en-US" sz="2200" b="1" dirty="0"/>
              <a:t>Data Science, AI &amp; ML, Cybersecurity, and Full Stack Development</a:t>
            </a:r>
            <a:r>
              <a:rPr lang="en-US" sz="2000" dirty="0"/>
              <a:t>.</a:t>
            </a:r>
            <a:endParaRPr lang="en-IN" sz="2000" dirty="0"/>
          </a:p>
          <a:p>
            <a:pPr>
              <a:lnSpc>
                <a:spcPct val="150000"/>
              </a:lnSpc>
            </a:pPr>
            <a:r>
              <a:rPr lang="en-US" sz="2400" b="1" dirty="0"/>
              <a:t>Growth Potential</a:t>
            </a:r>
          </a:p>
          <a:p>
            <a:pPr marL="285750" indent="-285750">
              <a:lnSpc>
                <a:spcPct val="150000"/>
              </a:lnSpc>
              <a:buFont typeface="Arial" panose="020B0604020202020204" pitchFamily="34" charset="0"/>
              <a:buChar char="•"/>
            </a:pPr>
            <a:r>
              <a:rPr lang="en-US" sz="2200" dirty="0"/>
              <a:t>The global e-learning market is expected to grow at a </a:t>
            </a:r>
            <a:r>
              <a:rPr lang="en-US" sz="2200" b="1" dirty="0"/>
              <a:t>14% CAGR</a:t>
            </a:r>
            <a:r>
              <a:rPr lang="en-US" sz="2200" dirty="0"/>
              <a:t> over the next five years, highlighting the immense opportunity for institutes offering online and hybrid courses.</a:t>
            </a:r>
            <a:endParaRPr lang="en-IN" sz="2200" dirty="0"/>
          </a:p>
          <a:p>
            <a:pPr>
              <a:lnSpc>
                <a:spcPct val="150000"/>
              </a:lnSpc>
            </a:pPr>
            <a:r>
              <a:rPr lang="en-US" sz="2400" b="1" dirty="0"/>
              <a:t>Target Audience</a:t>
            </a:r>
          </a:p>
          <a:p>
            <a:pPr marL="285750" indent="-285750">
              <a:lnSpc>
                <a:spcPct val="150000"/>
              </a:lnSpc>
              <a:buFont typeface="Arial" panose="020B0604020202020204" pitchFamily="34" charset="0"/>
              <a:buChar char="•"/>
            </a:pPr>
            <a:r>
              <a:rPr lang="en-US" sz="2200" b="1" dirty="0"/>
              <a:t>Students and Graduates</a:t>
            </a:r>
            <a:r>
              <a:rPr lang="en-US" sz="2200" dirty="0"/>
              <a:t>: Looking for skill-based training to enhance employability in tech-driven roles.</a:t>
            </a:r>
          </a:p>
          <a:p>
            <a:pPr marL="285750" indent="-285750">
              <a:lnSpc>
                <a:spcPct val="150000"/>
              </a:lnSpc>
              <a:buFont typeface="Arial" panose="020B0604020202020204" pitchFamily="34" charset="0"/>
              <a:buChar char="•"/>
            </a:pPr>
            <a:r>
              <a:rPr lang="en-IN" sz="2200" b="1" dirty="0"/>
              <a:t>Working Professionals, Corporate Clients</a:t>
            </a:r>
            <a:r>
              <a:rPr lang="en-IN" sz="2200" dirty="0"/>
              <a:t>,</a:t>
            </a:r>
            <a:r>
              <a:rPr lang="en-IN" sz="2200" b="1" dirty="0"/>
              <a:t> Freelancers and Entrepreneurs.</a:t>
            </a:r>
            <a:endParaRPr lang="en-US" sz="2200" dirty="0"/>
          </a:p>
          <a:p>
            <a:pPr>
              <a:lnSpc>
                <a:spcPct val="150000"/>
              </a:lnSpc>
            </a:pPr>
            <a:endParaRPr lang="en-IN" sz="2000" dirty="0"/>
          </a:p>
          <a:p>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B82AC-0054-0201-0C5C-6D8213F89A8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A722C09-37F8-DAD4-4DC1-AC185920AFFC}"/>
              </a:ext>
            </a:extLst>
          </p:cNvPr>
          <p:cNvSpPr/>
          <p:nvPr/>
        </p:nvSpPr>
        <p:spPr>
          <a:xfrm>
            <a:off x="-1822450" y="-641350"/>
            <a:ext cx="5542280" cy="5517515"/>
          </a:xfrm>
          <a:custGeom>
            <a:avLst/>
            <a:gdLst/>
            <a:ahLst/>
            <a:cxnLst/>
            <a:rect l="l" t="t" r="r" b="b"/>
            <a:pathLst>
              <a:path w="5542280" h="5517515">
                <a:moveTo>
                  <a:pt x="5541966" y="0"/>
                </a:moveTo>
                <a:lnTo>
                  <a:pt x="4481271" y="1364385"/>
                </a:lnTo>
                <a:lnTo>
                  <a:pt x="4689348" y="3028314"/>
                </a:lnTo>
                <a:lnTo>
                  <a:pt x="3278149" y="3603586"/>
                </a:lnTo>
                <a:lnTo>
                  <a:pt x="2093023" y="5127103"/>
                </a:lnTo>
                <a:lnTo>
                  <a:pt x="758150" y="4942788"/>
                </a:lnTo>
                <a:lnTo>
                  <a:pt x="0" y="5516912"/>
                </a:lnTo>
              </a:path>
            </a:pathLst>
          </a:custGeom>
          <a:ln w="18719">
            <a:solidFill>
              <a:srgbClr val="222020"/>
            </a:solidFill>
          </a:ln>
        </p:spPr>
        <p:txBody>
          <a:bodyPr wrap="square" lIns="0" tIns="0" rIns="0" bIns="0" rtlCol="0"/>
          <a:lstStyle/>
          <a:p>
            <a:endParaRPr/>
          </a:p>
        </p:txBody>
      </p:sp>
      <p:sp>
        <p:nvSpPr>
          <p:cNvPr id="3" name="object 3">
            <a:extLst>
              <a:ext uri="{FF2B5EF4-FFF2-40B4-BE49-F238E27FC236}">
                <a16:creationId xmlns:a16="http://schemas.microsoft.com/office/drawing/2014/main" id="{02E14874-C28C-0405-1040-AEB7207A8048}"/>
              </a:ext>
            </a:extLst>
          </p:cNvPr>
          <p:cNvSpPr/>
          <p:nvPr/>
        </p:nvSpPr>
        <p:spPr>
          <a:xfrm>
            <a:off x="0" y="9738000"/>
            <a:ext cx="18288000" cy="548005"/>
          </a:xfrm>
          <a:custGeom>
            <a:avLst/>
            <a:gdLst/>
            <a:ahLst/>
            <a:cxnLst/>
            <a:rect l="l" t="t" r="r" b="b"/>
            <a:pathLst>
              <a:path w="18288000" h="548004">
                <a:moveTo>
                  <a:pt x="18287873" y="0"/>
                </a:moveTo>
                <a:lnTo>
                  <a:pt x="0" y="0"/>
                </a:lnTo>
                <a:lnTo>
                  <a:pt x="0" y="547836"/>
                </a:lnTo>
                <a:lnTo>
                  <a:pt x="18287873" y="547836"/>
                </a:lnTo>
                <a:lnTo>
                  <a:pt x="18287873" y="0"/>
                </a:lnTo>
                <a:close/>
              </a:path>
            </a:pathLst>
          </a:custGeom>
          <a:solidFill>
            <a:srgbClr val="222020"/>
          </a:solidFill>
        </p:spPr>
        <p:txBody>
          <a:bodyPr wrap="square" lIns="0" tIns="0" rIns="0" bIns="0" rtlCol="0"/>
          <a:lstStyle/>
          <a:p>
            <a:endParaRPr/>
          </a:p>
        </p:txBody>
      </p:sp>
      <p:sp>
        <p:nvSpPr>
          <p:cNvPr id="4" name="object 4">
            <a:extLst>
              <a:ext uri="{FF2B5EF4-FFF2-40B4-BE49-F238E27FC236}">
                <a16:creationId xmlns:a16="http://schemas.microsoft.com/office/drawing/2014/main" id="{2679A820-D258-A534-5415-06A2A42FCD3F}"/>
              </a:ext>
            </a:extLst>
          </p:cNvPr>
          <p:cNvSpPr/>
          <p:nvPr/>
        </p:nvSpPr>
        <p:spPr>
          <a:xfrm>
            <a:off x="15929991" y="534238"/>
            <a:ext cx="548640" cy="548640"/>
          </a:xfrm>
          <a:custGeom>
            <a:avLst/>
            <a:gdLst/>
            <a:ahLst/>
            <a:cxnLst/>
            <a:rect l="l" t="t" r="r" b="b"/>
            <a:pathLst>
              <a:path w="548640" h="548640">
                <a:moveTo>
                  <a:pt x="0" y="0"/>
                </a:moveTo>
                <a:lnTo>
                  <a:pt x="0" y="548589"/>
                </a:lnTo>
                <a:lnTo>
                  <a:pt x="548640" y="548589"/>
                </a:lnTo>
                <a:lnTo>
                  <a:pt x="0" y="0"/>
                </a:lnTo>
                <a:close/>
              </a:path>
            </a:pathLst>
          </a:custGeom>
          <a:solidFill>
            <a:srgbClr val="222020"/>
          </a:solidFill>
        </p:spPr>
        <p:txBody>
          <a:bodyPr wrap="square" lIns="0" tIns="0" rIns="0" bIns="0" rtlCol="0"/>
          <a:lstStyle/>
          <a:p>
            <a:endParaRPr/>
          </a:p>
        </p:txBody>
      </p:sp>
      <p:sp>
        <p:nvSpPr>
          <p:cNvPr id="5" name="object 5">
            <a:extLst>
              <a:ext uri="{FF2B5EF4-FFF2-40B4-BE49-F238E27FC236}">
                <a16:creationId xmlns:a16="http://schemas.microsoft.com/office/drawing/2014/main" id="{D9AF4E4B-84AA-B05F-2F15-65525EAB2706}"/>
              </a:ext>
            </a:extLst>
          </p:cNvPr>
          <p:cNvSpPr/>
          <p:nvPr/>
        </p:nvSpPr>
        <p:spPr>
          <a:xfrm>
            <a:off x="16595216" y="534238"/>
            <a:ext cx="548640" cy="548640"/>
          </a:xfrm>
          <a:custGeom>
            <a:avLst/>
            <a:gdLst/>
            <a:ahLst/>
            <a:cxnLst/>
            <a:rect l="l" t="t" r="r" b="b"/>
            <a:pathLst>
              <a:path w="548640" h="548640">
                <a:moveTo>
                  <a:pt x="0" y="0"/>
                </a:moveTo>
                <a:lnTo>
                  <a:pt x="0" y="548589"/>
                </a:lnTo>
                <a:lnTo>
                  <a:pt x="548640" y="548589"/>
                </a:lnTo>
                <a:lnTo>
                  <a:pt x="0" y="0"/>
                </a:lnTo>
                <a:close/>
              </a:path>
            </a:pathLst>
          </a:custGeom>
          <a:solidFill>
            <a:srgbClr val="222020"/>
          </a:solidFill>
        </p:spPr>
        <p:txBody>
          <a:bodyPr wrap="square" lIns="0" tIns="0" rIns="0" bIns="0" rtlCol="0"/>
          <a:lstStyle/>
          <a:p>
            <a:endParaRPr/>
          </a:p>
        </p:txBody>
      </p:sp>
      <p:sp>
        <p:nvSpPr>
          <p:cNvPr id="6" name="object 6">
            <a:extLst>
              <a:ext uri="{FF2B5EF4-FFF2-40B4-BE49-F238E27FC236}">
                <a16:creationId xmlns:a16="http://schemas.microsoft.com/office/drawing/2014/main" id="{F57718BC-BB10-32BB-8953-8ED57D882D1E}"/>
              </a:ext>
            </a:extLst>
          </p:cNvPr>
          <p:cNvSpPr/>
          <p:nvPr/>
        </p:nvSpPr>
        <p:spPr>
          <a:xfrm>
            <a:off x="17259808" y="534238"/>
            <a:ext cx="548640" cy="548640"/>
          </a:xfrm>
          <a:custGeom>
            <a:avLst/>
            <a:gdLst/>
            <a:ahLst/>
            <a:cxnLst/>
            <a:rect l="l" t="t" r="r" b="b"/>
            <a:pathLst>
              <a:path w="548640" h="548640">
                <a:moveTo>
                  <a:pt x="0" y="0"/>
                </a:moveTo>
                <a:lnTo>
                  <a:pt x="0" y="548589"/>
                </a:lnTo>
                <a:lnTo>
                  <a:pt x="548513" y="548589"/>
                </a:lnTo>
                <a:lnTo>
                  <a:pt x="0" y="0"/>
                </a:lnTo>
                <a:close/>
              </a:path>
            </a:pathLst>
          </a:custGeom>
          <a:solidFill>
            <a:srgbClr val="222020"/>
          </a:solidFill>
        </p:spPr>
        <p:txBody>
          <a:bodyPr wrap="square" lIns="0" tIns="0" rIns="0" bIns="0" rtlCol="0"/>
          <a:lstStyle/>
          <a:p>
            <a:endParaRPr/>
          </a:p>
        </p:txBody>
      </p:sp>
      <p:sp>
        <p:nvSpPr>
          <p:cNvPr id="12" name="object 12">
            <a:extLst>
              <a:ext uri="{FF2B5EF4-FFF2-40B4-BE49-F238E27FC236}">
                <a16:creationId xmlns:a16="http://schemas.microsoft.com/office/drawing/2014/main" id="{BED9F6B1-EF39-337F-6D19-EDB784E20358}"/>
              </a:ext>
            </a:extLst>
          </p:cNvPr>
          <p:cNvSpPr txBox="1"/>
          <p:nvPr/>
        </p:nvSpPr>
        <p:spPr>
          <a:xfrm>
            <a:off x="3564638" y="288049"/>
            <a:ext cx="12248768" cy="9433801"/>
          </a:xfrm>
          <a:prstGeom prst="rect">
            <a:avLst/>
          </a:prstGeom>
        </p:spPr>
        <p:txBody>
          <a:bodyPr vert="horz" wrap="square" lIns="0" tIns="13970" rIns="0" bIns="0" rtlCol="0">
            <a:spAutoFit/>
          </a:bodyPr>
          <a:lstStyle/>
          <a:p>
            <a:pPr>
              <a:lnSpc>
                <a:spcPct val="150000"/>
              </a:lnSpc>
            </a:pPr>
            <a:r>
              <a:rPr lang="en-US" sz="2800" b="1" dirty="0">
                <a:solidFill>
                  <a:srgbClr val="FF0000"/>
                </a:solidFill>
              </a:rPr>
              <a:t>Eye Q Dot Net</a:t>
            </a:r>
            <a:endParaRPr lang="en-US" sz="2800" dirty="0">
              <a:solidFill>
                <a:srgbClr val="FF0000"/>
              </a:solidFill>
            </a:endParaRPr>
          </a:p>
          <a:p>
            <a:pPr marL="285750" indent="-285750">
              <a:lnSpc>
                <a:spcPct val="150000"/>
              </a:lnSpc>
              <a:buFont typeface="Arial" panose="020B0604020202020204" pitchFamily="34" charset="0"/>
              <a:buChar char="•"/>
            </a:pPr>
            <a:r>
              <a:rPr lang="en-US" sz="2200" b="1" dirty="0"/>
              <a:t>Strengths</a:t>
            </a:r>
            <a:r>
              <a:rPr lang="en-US" sz="2200" dirty="0"/>
              <a:t>:</a:t>
            </a:r>
          </a:p>
          <a:p>
            <a:pPr marL="742950" lvl="1" indent="-285750">
              <a:lnSpc>
                <a:spcPct val="150000"/>
              </a:lnSpc>
              <a:buFont typeface="Arial" panose="020B0604020202020204" pitchFamily="34" charset="0"/>
              <a:buChar char="•"/>
            </a:pPr>
            <a:r>
              <a:rPr lang="en-US" sz="2200" dirty="0"/>
              <a:t>Offers a focused 6-month Cybersecurity Internship Course with flexible installment payment options.</a:t>
            </a:r>
          </a:p>
          <a:p>
            <a:pPr marL="742950" lvl="1" indent="-285750">
              <a:lnSpc>
                <a:spcPct val="150000"/>
              </a:lnSpc>
              <a:buFont typeface="Arial" panose="020B0604020202020204" pitchFamily="34" charset="0"/>
              <a:buChar char="•"/>
            </a:pPr>
            <a:r>
              <a:rPr lang="en-US" sz="2200" dirty="0"/>
              <a:t>Small batch sizes (10 students) for personalized learning.</a:t>
            </a:r>
          </a:p>
          <a:p>
            <a:pPr marL="742950" lvl="1" indent="-285750">
              <a:lnSpc>
                <a:spcPct val="150000"/>
              </a:lnSpc>
              <a:buFont typeface="Arial" panose="020B0604020202020204" pitchFamily="34" charset="0"/>
              <a:buChar char="•"/>
            </a:pPr>
            <a:r>
              <a:rPr lang="en-US" sz="2200" dirty="0"/>
              <a:t>Provides both online and offline classes with recorded sessions for flexibility.</a:t>
            </a:r>
          </a:p>
          <a:p>
            <a:pPr marL="742950" lvl="1" indent="-285750">
              <a:lnSpc>
                <a:spcPct val="150000"/>
              </a:lnSpc>
              <a:buFont typeface="Arial" panose="020B0604020202020204" pitchFamily="34" charset="0"/>
              <a:buChar char="•"/>
            </a:pPr>
            <a:r>
              <a:rPr lang="en-US" sz="2200" dirty="0"/>
              <a:t>Placement support with successful student placement history.</a:t>
            </a:r>
          </a:p>
          <a:p>
            <a:pPr marL="285750" indent="-285750">
              <a:lnSpc>
                <a:spcPct val="150000"/>
              </a:lnSpc>
              <a:buFont typeface="Arial" panose="020B0604020202020204" pitchFamily="34" charset="0"/>
              <a:buChar char="•"/>
            </a:pPr>
            <a:r>
              <a:rPr lang="en-US" sz="2200" b="1" dirty="0"/>
              <a:t>Weaknesses</a:t>
            </a:r>
            <a:r>
              <a:rPr lang="en-US" sz="2200" dirty="0"/>
              <a:t>:</a:t>
            </a:r>
          </a:p>
          <a:p>
            <a:pPr marL="742950" lvl="1" indent="-285750">
              <a:lnSpc>
                <a:spcPct val="150000"/>
              </a:lnSpc>
              <a:buFont typeface="Arial" panose="020B0604020202020204" pitchFamily="34" charset="0"/>
              <a:buChar char="•"/>
            </a:pPr>
            <a:r>
              <a:rPr lang="en-US" sz="2200" dirty="0"/>
              <a:t>Limited internship options for non-college students.</a:t>
            </a:r>
          </a:p>
          <a:p>
            <a:pPr marL="742950" lvl="1" indent="-285750">
              <a:lnSpc>
                <a:spcPct val="150000"/>
              </a:lnSpc>
              <a:buFont typeface="Arial" panose="020B0604020202020204" pitchFamily="34" charset="0"/>
              <a:buChar char="•"/>
            </a:pPr>
            <a:r>
              <a:rPr lang="en-US" sz="2200" dirty="0"/>
              <a:t>Less comprehensive marketing and social media engagement compared to others.</a:t>
            </a:r>
            <a:endParaRPr lang="en-IN" sz="2400" dirty="0">
              <a:cs typeface="Trebuchet MS"/>
            </a:endParaRPr>
          </a:p>
          <a:p>
            <a:pPr>
              <a:lnSpc>
                <a:spcPct val="150000"/>
              </a:lnSpc>
            </a:pPr>
            <a:r>
              <a:rPr lang="en-US" sz="2800" b="1" dirty="0">
                <a:solidFill>
                  <a:srgbClr val="FF0000"/>
                </a:solidFill>
              </a:rPr>
              <a:t>Clean Code</a:t>
            </a:r>
            <a:endParaRPr lang="en-US" sz="2800" dirty="0">
              <a:solidFill>
                <a:srgbClr val="FF0000"/>
              </a:solidFill>
            </a:endParaRPr>
          </a:p>
          <a:p>
            <a:pPr marL="285750" indent="-285750">
              <a:lnSpc>
                <a:spcPct val="150000"/>
              </a:lnSpc>
              <a:buFont typeface="Arial" panose="020B0604020202020204" pitchFamily="34" charset="0"/>
              <a:buChar char="•"/>
            </a:pPr>
            <a:r>
              <a:rPr lang="en-US" sz="2200" b="1" dirty="0"/>
              <a:t>Strengths</a:t>
            </a:r>
            <a:r>
              <a:rPr lang="en-US" sz="2200" dirty="0"/>
              <a:t>:</a:t>
            </a:r>
          </a:p>
          <a:p>
            <a:pPr marL="742950" lvl="1" indent="-285750">
              <a:lnSpc>
                <a:spcPct val="150000"/>
              </a:lnSpc>
              <a:buFont typeface="Arial" panose="020B0604020202020204" pitchFamily="34" charset="0"/>
              <a:buChar char="•"/>
            </a:pPr>
            <a:r>
              <a:rPr lang="en-US" sz="2200" dirty="0"/>
              <a:t>Specializes in SAP training with strong placement support and job portals.</a:t>
            </a:r>
          </a:p>
          <a:p>
            <a:pPr marL="742950" lvl="1" indent="-285750">
              <a:lnSpc>
                <a:spcPct val="150000"/>
              </a:lnSpc>
              <a:buFont typeface="Arial" panose="020B0604020202020204" pitchFamily="34" charset="0"/>
              <a:buChar char="•"/>
            </a:pPr>
            <a:r>
              <a:rPr lang="en-US" sz="2200" dirty="0"/>
              <a:t>Small class sizes (5 students) for interactive learning.</a:t>
            </a:r>
          </a:p>
          <a:p>
            <a:pPr marL="742950" lvl="1" indent="-285750">
              <a:lnSpc>
                <a:spcPct val="150000"/>
              </a:lnSpc>
              <a:buFont typeface="Arial" panose="020B0604020202020204" pitchFamily="34" charset="0"/>
              <a:buChar char="•"/>
            </a:pPr>
            <a:r>
              <a:rPr lang="en-US" sz="2200" dirty="0"/>
              <a:t>Recognized for quality training with multiple industry awards.</a:t>
            </a:r>
          </a:p>
          <a:p>
            <a:pPr marL="285750" indent="-285750">
              <a:lnSpc>
                <a:spcPct val="150000"/>
              </a:lnSpc>
              <a:buFont typeface="Arial" panose="020B0604020202020204" pitchFamily="34" charset="0"/>
              <a:buChar char="•"/>
            </a:pPr>
            <a:r>
              <a:rPr lang="en-US" sz="2200" b="1" dirty="0"/>
              <a:t>Weaknesses</a:t>
            </a:r>
            <a:r>
              <a:rPr lang="en-US" sz="2200" dirty="0"/>
              <a:t>:</a:t>
            </a:r>
          </a:p>
          <a:p>
            <a:pPr marL="742950" lvl="1" indent="-285750">
              <a:lnSpc>
                <a:spcPct val="150000"/>
              </a:lnSpc>
              <a:buFont typeface="Arial" panose="020B0604020202020204" pitchFamily="34" charset="0"/>
              <a:buChar char="•"/>
            </a:pPr>
            <a:r>
              <a:rPr lang="en-US" sz="2200" dirty="0"/>
              <a:t>Limited staffing; lacks front desk support.</a:t>
            </a:r>
          </a:p>
          <a:p>
            <a:pPr marL="742950" lvl="1" indent="-285750">
              <a:lnSpc>
                <a:spcPct val="150000"/>
              </a:lnSpc>
              <a:buFont typeface="Arial" panose="020B0604020202020204" pitchFamily="34" charset="0"/>
              <a:buChar char="•"/>
            </a:pPr>
            <a:r>
              <a:rPr lang="en-US" sz="2200" dirty="0"/>
              <a:t>Focus on SAP may limit its appeal to broader tech learners.</a:t>
            </a:r>
          </a:p>
          <a:p>
            <a:pPr marL="654050" marR="5080" indent="-641985">
              <a:lnSpc>
                <a:spcPct val="150000"/>
              </a:lnSpc>
              <a:spcBef>
                <a:spcPts val="110"/>
              </a:spcBef>
            </a:pPr>
            <a:endParaRPr sz="2400" dirty="0">
              <a:cs typeface="Trebuchet MS"/>
            </a:endParaRPr>
          </a:p>
        </p:txBody>
      </p:sp>
      <p:sp>
        <p:nvSpPr>
          <p:cNvPr id="13" name="object 13">
            <a:extLst>
              <a:ext uri="{FF2B5EF4-FFF2-40B4-BE49-F238E27FC236}">
                <a16:creationId xmlns:a16="http://schemas.microsoft.com/office/drawing/2014/main" id="{FCA57953-36BC-F0F9-6496-42D613677A59}"/>
              </a:ext>
            </a:extLst>
          </p:cNvPr>
          <p:cNvSpPr/>
          <p:nvPr/>
        </p:nvSpPr>
        <p:spPr>
          <a:xfrm>
            <a:off x="1530350" y="6826250"/>
            <a:ext cx="386080" cy="386080"/>
          </a:xfrm>
          <a:custGeom>
            <a:avLst/>
            <a:gdLst/>
            <a:ahLst/>
            <a:cxnLst/>
            <a:rect l="l" t="t" r="r" b="b"/>
            <a:pathLst>
              <a:path w="386079" h="386079">
                <a:moveTo>
                  <a:pt x="0" y="93597"/>
                </a:moveTo>
                <a:lnTo>
                  <a:pt x="93599" y="0"/>
                </a:lnTo>
                <a:lnTo>
                  <a:pt x="192965" y="99363"/>
                </a:lnTo>
                <a:lnTo>
                  <a:pt x="292318" y="0"/>
                </a:lnTo>
                <a:lnTo>
                  <a:pt x="385906" y="93597"/>
                </a:lnTo>
                <a:lnTo>
                  <a:pt x="286552" y="192961"/>
                </a:lnTo>
                <a:lnTo>
                  <a:pt x="385906" y="292311"/>
                </a:lnTo>
                <a:lnTo>
                  <a:pt x="292318" y="385896"/>
                </a:lnTo>
                <a:lnTo>
                  <a:pt x="192965" y="286546"/>
                </a:lnTo>
                <a:lnTo>
                  <a:pt x="93599" y="385896"/>
                </a:lnTo>
                <a:lnTo>
                  <a:pt x="0" y="292311"/>
                </a:lnTo>
                <a:lnTo>
                  <a:pt x="99365" y="192961"/>
                </a:lnTo>
                <a:lnTo>
                  <a:pt x="0" y="93597"/>
                </a:lnTo>
                <a:close/>
              </a:path>
            </a:pathLst>
          </a:custGeom>
          <a:ln w="18719">
            <a:solidFill>
              <a:srgbClr val="222020"/>
            </a:solidFill>
          </a:ln>
        </p:spPr>
        <p:txBody>
          <a:bodyPr wrap="square" lIns="0" tIns="0" rIns="0" bIns="0" rtlCol="0"/>
          <a:lstStyle/>
          <a:p>
            <a:endParaRPr/>
          </a:p>
        </p:txBody>
      </p:sp>
      <p:sp>
        <p:nvSpPr>
          <p:cNvPr id="14" name="object 14">
            <a:extLst>
              <a:ext uri="{FF2B5EF4-FFF2-40B4-BE49-F238E27FC236}">
                <a16:creationId xmlns:a16="http://schemas.microsoft.com/office/drawing/2014/main" id="{5886F21E-86CA-541D-7431-62C95A975B80}"/>
              </a:ext>
            </a:extLst>
          </p:cNvPr>
          <p:cNvSpPr/>
          <p:nvPr/>
        </p:nvSpPr>
        <p:spPr>
          <a:xfrm>
            <a:off x="2068174" y="6826250"/>
            <a:ext cx="386080" cy="386080"/>
          </a:xfrm>
          <a:custGeom>
            <a:avLst/>
            <a:gdLst/>
            <a:ahLst/>
            <a:cxnLst/>
            <a:rect l="l" t="t" r="r" b="b"/>
            <a:pathLst>
              <a:path w="386079" h="386079">
                <a:moveTo>
                  <a:pt x="0" y="93597"/>
                </a:moveTo>
                <a:lnTo>
                  <a:pt x="93599" y="0"/>
                </a:lnTo>
                <a:lnTo>
                  <a:pt x="192953" y="99363"/>
                </a:lnTo>
                <a:lnTo>
                  <a:pt x="292306" y="0"/>
                </a:lnTo>
                <a:lnTo>
                  <a:pt x="385906" y="93597"/>
                </a:lnTo>
                <a:lnTo>
                  <a:pt x="286552" y="192961"/>
                </a:lnTo>
                <a:lnTo>
                  <a:pt x="385906" y="292311"/>
                </a:lnTo>
                <a:lnTo>
                  <a:pt x="292306" y="385896"/>
                </a:lnTo>
                <a:lnTo>
                  <a:pt x="192953" y="286546"/>
                </a:lnTo>
                <a:lnTo>
                  <a:pt x="93599" y="385896"/>
                </a:lnTo>
                <a:lnTo>
                  <a:pt x="0" y="292311"/>
                </a:lnTo>
                <a:lnTo>
                  <a:pt x="99353" y="192961"/>
                </a:lnTo>
                <a:lnTo>
                  <a:pt x="0" y="93597"/>
                </a:lnTo>
                <a:close/>
              </a:path>
            </a:pathLst>
          </a:custGeom>
          <a:ln w="18719">
            <a:solidFill>
              <a:srgbClr val="222020"/>
            </a:solidFill>
          </a:ln>
        </p:spPr>
        <p:txBody>
          <a:bodyPr wrap="square" lIns="0" tIns="0" rIns="0" bIns="0" rtlCol="0"/>
          <a:lstStyle/>
          <a:p>
            <a:endParaRPr/>
          </a:p>
        </p:txBody>
      </p:sp>
      <p:sp>
        <p:nvSpPr>
          <p:cNvPr id="15" name="object 15">
            <a:extLst>
              <a:ext uri="{FF2B5EF4-FFF2-40B4-BE49-F238E27FC236}">
                <a16:creationId xmlns:a16="http://schemas.microsoft.com/office/drawing/2014/main" id="{3351FA54-D218-4660-43FB-1FD5ABA50A0D}"/>
              </a:ext>
            </a:extLst>
          </p:cNvPr>
          <p:cNvSpPr/>
          <p:nvPr/>
        </p:nvSpPr>
        <p:spPr>
          <a:xfrm>
            <a:off x="2606711" y="6826250"/>
            <a:ext cx="386080" cy="386080"/>
          </a:xfrm>
          <a:custGeom>
            <a:avLst/>
            <a:gdLst/>
            <a:ahLst/>
            <a:cxnLst/>
            <a:rect l="l" t="t" r="r" b="b"/>
            <a:pathLst>
              <a:path w="386079" h="386079">
                <a:moveTo>
                  <a:pt x="0" y="93597"/>
                </a:moveTo>
                <a:lnTo>
                  <a:pt x="93599" y="0"/>
                </a:lnTo>
                <a:lnTo>
                  <a:pt x="192953" y="99363"/>
                </a:lnTo>
                <a:lnTo>
                  <a:pt x="292306" y="0"/>
                </a:lnTo>
                <a:lnTo>
                  <a:pt x="385906" y="93597"/>
                </a:lnTo>
                <a:lnTo>
                  <a:pt x="286552" y="192961"/>
                </a:lnTo>
                <a:lnTo>
                  <a:pt x="385906" y="292311"/>
                </a:lnTo>
                <a:lnTo>
                  <a:pt x="292306" y="385896"/>
                </a:lnTo>
                <a:lnTo>
                  <a:pt x="192953" y="286546"/>
                </a:lnTo>
                <a:lnTo>
                  <a:pt x="93599" y="385896"/>
                </a:lnTo>
                <a:lnTo>
                  <a:pt x="0" y="292311"/>
                </a:lnTo>
                <a:lnTo>
                  <a:pt x="99365" y="192961"/>
                </a:lnTo>
                <a:lnTo>
                  <a:pt x="0" y="93597"/>
                </a:lnTo>
                <a:close/>
              </a:path>
            </a:pathLst>
          </a:custGeom>
          <a:ln w="18719">
            <a:solidFill>
              <a:srgbClr val="222020"/>
            </a:solidFill>
          </a:ln>
        </p:spPr>
        <p:txBody>
          <a:bodyPr wrap="square" lIns="0" tIns="0" rIns="0" bIns="0" rtlCol="0"/>
          <a:lstStyle/>
          <a:p>
            <a:endParaRPr/>
          </a:p>
        </p:txBody>
      </p:sp>
      <p:sp>
        <p:nvSpPr>
          <p:cNvPr id="16" name="object 16">
            <a:extLst>
              <a:ext uri="{FF2B5EF4-FFF2-40B4-BE49-F238E27FC236}">
                <a16:creationId xmlns:a16="http://schemas.microsoft.com/office/drawing/2014/main" id="{6671E830-AE3D-1749-E158-94B2A06EB9F7}"/>
              </a:ext>
            </a:extLst>
          </p:cNvPr>
          <p:cNvSpPr/>
          <p:nvPr/>
        </p:nvSpPr>
        <p:spPr>
          <a:xfrm>
            <a:off x="1530350" y="7387823"/>
            <a:ext cx="386080" cy="386080"/>
          </a:xfrm>
          <a:custGeom>
            <a:avLst/>
            <a:gdLst/>
            <a:ahLst/>
            <a:cxnLst/>
            <a:rect l="l" t="t" r="r" b="b"/>
            <a:pathLst>
              <a:path w="386079" h="386079">
                <a:moveTo>
                  <a:pt x="0" y="93597"/>
                </a:moveTo>
                <a:lnTo>
                  <a:pt x="93599" y="0"/>
                </a:lnTo>
                <a:lnTo>
                  <a:pt x="192965" y="99350"/>
                </a:lnTo>
                <a:lnTo>
                  <a:pt x="292318" y="0"/>
                </a:lnTo>
                <a:lnTo>
                  <a:pt x="385906" y="93597"/>
                </a:lnTo>
                <a:lnTo>
                  <a:pt x="286552" y="192948"/>
                </a:lnTo>
                <a:lnTo>
                  <a:pt x="385906" y="292299"/>
                </a:lnTo>
                <a:lnTo>
                  <a:pt x="292318" y="385896"/>
                </a:lnTo>
                <a:lnTo>
                  <a:pt x="192965" y="286533"/>
                </a:lnTo>
                <a:lnTo>
                  <a:pt x="93599" y="385896"/>
                </a:lnTo>
                <a:lnTo>
                  <a:pt x="0" y="292299"/>
                </a:lnTo>
                <a:lnTo>
                  <a:pt x="99365" y="192948"/>
                </a:lnTo>
                <a:lnTo>
                  <a:pt x="0" y="93597"/>
                </a:lnTo>
                <a:close/>
              </a:path>
            </a:pathLst>
          </a:custGeom>
          <a:ln w="18719">
            <a:solidFill>
              <a:srgbClr val="222020"/>
            </a:solidFill>
          </a:ln>
        </p:spPr>
        <p:txBody>
          <a:bodyPr wrap="square" lIns="0" tIns="0" rIns="0" bIns="0" rtlCol="0"/>
          <a:lstStyle/>
          <a:p>
            <a:endParaRPr/>
          </a:p>
        </p:txBody>
      </p:sp>
      <p:sp>
        <p:nvSpPr>
          <p:cNvPr id="17" name="object 17">
            <a:extLst>
              <a:ext uri="{FF2B5EF4-FFF2-40B4-BE49-F238E27FC236}">
                <a16:creationId xmlns:a16="http://schemas.microsoft.com/office/drawing/2014/main" id="{D1B75A34-0CDA-9B7A-5D83-B25133CABBD4}"/>
              </a:ext>
            </a:extLst>
          </p:cNvPr>
          <p:cNvSpPr/>
          <p:nvPr/>
        </p:nvSpPr>
        <p:spPr>
          <a:xfrm>
            <a:off x="2068174" y="7387823"/>
            <a:ext cx="386080" cy="386080"/>
          </a:xfrm>
          <a:custGeom>
            <a:avLst/>
            <a:gdLst/>
            <a:ahLst/>
            <a:cxnLst/>
            <a:rect l="l" t="t" r="r" b="b"/>
            <a:pathLst>
              <a:path w="386079" h="386079">
                <a:moveTo>
                  <a:pt x="0" y="93597"/>
                </a:moveTo>
                <a:lnTo>
                  <a:pt x="93599" y="0"/>
                </a:lnTo>
                <a:lnTo>
                  <a:pt x="192953" y="99350"/>
                </a:lnTo>
                <a:lnTo>
                  <a:pt x="292306" y="0"/>
                </a:lnTo>
                <a:lnTo>
                  <a:pt x="385906" y="93597"/>
                </a:lnTo>
                <a:lnTo>
                  <a:pt x="286552" y="192948"/>
                </a:lnTo>
                <a:lnTo>
                  <a:pt x="385906" y="292299"/>
                </a:lnTo>
                <a:lnTo>
                  <a:pt x="292306" y="385896"/>
                </a:lnTo>
                <a:lnTo>
                  <a:pt x="192953" y="286533"/>
                </a:lnTo>
                <a:lnTo>
                  <a:pt x="93599" y="385896"/>
                </a:lnTo>
                <a:lnTo>
                  <a:pt x="0" y="292299"/>
                </a:lnTo>
                <a:lnTo>
                  <a:pt x="99353" y="192948"/>
                </a:lnTo>
                <a:lnTo>
                  <a:pt x="0" y="93597"/>
                </a:lnTo>
                <a:close/>
              </a:path>
            </a:pathLst>
          </a:custGeom>
          <a:ln w="18719">
            <a:solidFill>
              <a:srgbClr val="222020"/>
            </a:solidFill>
          </a:ln>
        </p:spPr>
        <p:txBody>
          <a:bodyPr wrap="square" lIns="0" tIns="0" rIns="0" bIns="0" rtlCol="0"/>
          <a:lstStyle/>
          <a:p>
            <a:endParaRPr/>
          </a:p>
        </p:txBody>
      </p:sp>
      <p:sp>
        <p:nvSpPr>
          <p:cNvPr id="18" name="object 18">
            <a:extLst>
              <a:ext uri="{FF2B5EF4-FFF2-40B4-BE49-F238E27FC236}">
                <a16:creationId xmlns:a16="http://schemas.microsoft.com/office/drawing/2014/main" id="{9B1307A1-9984-0103-7BCC-64D6D5F750D4}"/>
              </a:ext>
            </a:extLst>
          </p:cNvPr>
          <p:cNvSpPr/>
          <p:nvPr/>
        </p:nvSpPr>
        <p:spPr>
          <a:xfrm>
            <a:off x="2606711" y="7387823"/>
            <a:ext cx="386080" cy="386080"/>
          </a:xfrm>
          <a:custGeom>
            <a:avLst/>
            <a:gdLst/>
            <a:ahLst/>
            <a:cxnLst/>
            <a:rect l="l" t="t" r="r" b="b"/>
            <a:pathLst>
              <a:path w="386079" h="386079">
                <a:moveTo>
                  <a:pt x="0" y="93597"/>
                </a:moveTo>
                <a:lnTo>
                  <a:pt x="93599" y="0"/>
                </a:lnTo>
                <a:lnTo>
                  <a:pt x="192953" y="99350"/>
                </a:lnTo>
                <a:lnTo>
                  <a:pt x="292306" y="0"/>
                </a:lnTo>
                <a:lnTo>
                  <a:pt x="385906" y="93597"/>
                </a:lnTo>
                <a:lnTo>
                  <a:pt x="286552" y="192948"/>
                </a:lnTo>
                <a:lnTo>
                  <a:pt x="385906" y="292299"/>
                </a:lnTo>
                <a:lnTo>
                  <a:pt x="292306" y="385896"/>
                </a:lnTo>
                <a:lnTo>
                  <a:pt x="192953" y="286533"/>
                </a:lnTo>
                <a:lnTo>
                  <a:pt x="93599" y="385896"/>
                </a:lnTo>
                <a:lnTo>
                  <a:pt x="0" y="292299"/>
                </a:lnTo>
                <a:lnTo>
                  <a:pt x="99365" y="192948"/>
                </a:lnTo>
                <a:lnTo>
                  <a:pt x="0" y="93597"/>
                </a:lnTo>
                <a:close/>
              </a:path>
            </a:pathLst>
          </a:custGeom>
          <a:ln w="18719">
            <a:solidFill>
              <a:srgbClr val="222020"/>
            </a:solidFill>
          </a:ln>
        </p:spPr>
        <p:txBody>
          <a:bodyPr wrap="square" lIns="0" tIns="0" rIns="0" bIns="0" rtlCol="0"/>
          <a:lstStyle/>
          <a:p>
            <a:endParaRPr/>
          </a:p>
        </p:txBody>
      </p:sp>
      <p:sp>
        <p:nvSpPr>
          <p:cNvPr id="19" name="object 19">
            <a:extLst>
              <a:ext uri="{FF2B5EF4-FFF2-40B4-BE49-F238E27FC236}">
                <a16:creationId xmlns:a16="http://schemas.microsoft.com/office/drawing/2014/main" id="{7F2FB78D-3208-728C-AE15-13CF07DF1751}"/>
              </a:ext>
            </a:extLst>
          </p:cNvPr>
          <p:cNvSpPr/>
          <p:nvPr/>
        </p:nvSpPr>
        <p:spPr>
          <a:xfrm>
            <a:off x="1530350" y="7950108"/>
            <a:ext cx="386080" cy="386080"/>
          </a:xfrm>
          <a:custGeom>
            <a:avLst/>
            <a:gdLst/>
            <a:ahLst/>
            <a:cxnLst/>
            <a:rect l="l" t="t" r="r" b="b"/>
            <a:pathLst>
              <a:path w="386079" h="386079">
                <a:moveTo>
                  <a:pt x="0" y="93584"/>
                </a:moveTo>
                <a:lnTo>
                  <a:pt x="93599" y="0"/>
                </a:lnTo>
                <a:lnTo>
                  <a:pt x="192965" y="99350"/>
                </a:lnTo>
                <a:lnTo>
                  <a:pt x="292318" y="0"/>
                </a:lnTo>
                <a:lnTo>
                  <a:pt x="385906" y="93584"/>
                </a:lnTo>
                <a:lnTo>
                  <a:pt x="286552" y="192948"/>
                </a:lnTo>
                <a:lnTo>
                  <a:pt x="385906" y="292299"/>
                </a:lnTo>
                <a:lnTo>
                  <a:pt x="292318" y="385896"/>
                </a:lnTo>
                <a:lnTo>
                  <a:pt x="192965" y="286546"/>
                </a:lnTo>
                <a:lnTo>
                  <a:pt x="93599" y="385896"/>
                </a:lnTo>
                <a:lnTo>
                  <a:pt x="0" y="292299"/>
                </a:lnTo>
                <a:lnTo>
                  <a:pt x="99365" y="192948"/>
                </a:lnTo>
                <a:lnTo>
                  <a:pt x="0" y="93584"/>
                </a:lnTo>
                <a:close/>
              </a:path>
            </a:pathLst>
          </a:custGeom>
          <a:ln w="18719">
            <a:solidFill>
              <a:srgbClr val="222020"/>
            </a:solidFill>
          </a:ln>
        </p:spPr>
        <p:txBody>
          <a:bodyPr wrap="square" lIns="0" tIns="0" rIns="0" bIns="0" rtlCol="0"/>
          <a:lstStyle/>
          <a:p>
            <a:endParaRPr/>
          </a:p>
        </p:txBody>
      </p:sp>
      <p:sp>
        <p:nvSpPr>
          <p:cNvPr id="20" name="object 20">
            <a:extLst>
              <a:ext uri="{FF2B5EF4-FFF2-40B4-BE49-F238E27FC236}">
                <a16:creationId xmlns:a16="http://schemas.microsoft.com/office/drawing/2014/main" id="{10710A75-EEEB-7959-E24B-8E28960F7807}"/>
              </a:ext>
            </a:extLst>
          </p:cNvPr>
          <p:cNvSpPr/>
          <p:nvPr/>
        </p:nvSpPr>
        <p:spPr>
          <a:xfrm>
            <a:off x="2068174" y="7950108"/>
            <a:ext cx="386080" cy="386080"/>
          </a:xfrm>
          <a:custGeom>
            <a:avLst/>
            <a:gdLst/>
            <a:ahLst/>
            <a:cxnLst/>
            <a:rect l="l" t="t" r="r" b="b"/>
            <a:pathLst>
              <a:path w="386079" h="386079">
                <a:moveTo>
                  <a:pt x="0" y="93584"/>
                </a:moveTo>
                <a:lnTo>
                  <a:pt x="93599" y="0"/>
                </a:lnTo>
                <a:lnTo>
                  <a:pt x="192953" y="99350"/>
                </a:lnTo>
                <a:lnTo>
                  <a:pt x="292306" y="0"/>
                </a:lnTo>
                <a:lnTo>
                  <a:pt x="385906" y="93584"/>
                </a:lnTo>
                <a:lnTo>
                  <a:pt x="286552" y="192948"/>
                </a:lnTo>
                <a:lnTo>
                  <a:pt x="385906" y="292299"/>
                </a:lnTo>
                <a:lnTo>
                  <a:pt x="292306" y="385896"/>
                </a:lnTo>
                <a:lnTo>
                  <a:pt x="192953" y="286546"/>
                </a:lnTo>
                <a:lnTo>
                  <a:pt x="93599" y="385896"/>
                </a:lnTo>
                <a:lnTo>
                  <a:pt x="0" y="292299"/>
                </a:lnTo>
                <a:lnTo>
                  <a:pt x="99353" y="192948"/>
                </a:lnTo>
                <a:lnTo>
                  <a:pt x="0" y="93584"/>
                </a:lnTo>
                <a:close/>
              </a:path>
            </a:pathLst>
          </a:custGeom>
          <a:ln w="18719">
            <a:solidFill>
              <a:srgbClr val="222020"/>
            </a:solidFill>
          </a:ln>
        </p:spPr>
        <p:txBody>
          <a:bodyPr wrap="square" lIns="0" tIns="0" rIns="0" bIns="0" rtlCol="0"/>
          <a:lstStyle/>
          <a:p>
            <a:endParaRPr/>
          </a:p>
        </p:txBody>
      </p:sp>
      <p:sp>
        <p:nvSpPr>
          <p:cNvPr id="21" name="object 21">
            <a:extLst>
              <a:ext uri="{FF2B5EF4-FFF2-40B4-BE49-F238E27FC236}">
                <a16:creationId xmlns:a16="http://schemas.microsoft.com/office/drawing/2014/main" id="{F201FD65-6242-5CC4-A1A5-02BF4DF3DB1B}"/>
              </a:ext>
            </a:extLst>
          </p:cNvPr>
          <p:cNvSpPr/>
          <p:nvPr/>
        </p:nvSpPr>
        <p:spPr>
          <a:xfrm>
            <a:off x="2606711" y="7950108"/>
            <a:ext cx="386080" cy="386080"/>
          </a:xfrm>
          <a:custGeom>
            <a:avLst/>
            <a:gdLst/>
            <a:ahLst/>
            <a:cxnLst/>
            <a:rect l="l" t="t" r="r" b="b"/>
            <a:pathLst>
              <a:path w="386079" h="386079">
                <a:moveTo>
                  <a:pt x="0" y="93584"/>
                </a:moveTo>
                <a:lnTo>
                  <a:pt x="93599" y="0"/>
                </a:lnTo>
                <a:lnTo>
                  <a:pt x="192953" y="99350"/>
                </a:lnTo>
                <a:lnTo>
                  <a:pt x="292306" y="0"/>
                </a:lnTo>
                <a:lnTo>
                  <a:pt x="385906" y="93584"/>
                </a:lnTo>
                <a:lnTo>
                  <a:pt x="286552" y="192948"/>
                </a:lnTo>
                <a:lnTo>
                  <a:pt x="385906" y="292299"/>
                </a:lnTo>
                <a:lnTo>
                  <a:pt x="292306" y="385896"/>
                </a:lnTo>
                <a:lnTo>
                  <a:pt x="192953" y="286546"/>
                </a:lnTo>
                <a:lnTo>
                  <a:pt x="93599" y="385896"/>
                </a:lnTo>
                <a:lnTo>
                  <a:pt x="0" y="292299"/>
                </a:lnTo>
                <a:lnTo>
                  <a:pt x="99365" y="192948"/>
                </a:lnTo>
                <a:lnTo>
                  <a:pt x="0" y="93584"/>
                </a:lnTo>
                <a:close/>
              </a:path>
            </a:pathLst>
          </a:custGeom>
          <a:ln w="18719">
            <a:solidFill>
              <a:srgbClr val="222020"/>
            </a:solidFill>
          </a:ln>
        </p:spPr>
        <p:txBody>
          <a:bodyPr wrap="square" lIns="0" tIns="0" rIns="0" bIns="0" rtlCol="0"/>
          <a:lstStyle/>
          <a:p>
            <a:endParaRPr/>
          </a:p>
        </p:txBody>
      </p:sp>
    </p:spTree>
    <p:extLst>
      <p:ext uri="{BB962C8B-B14F-4D97-AF65-F5344CB8AC3E}">
        <p14:creationId xmlns:p14="http://schemas.microsoft.com/office/powerpoint/2010/main" val="697468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CEDFD-6AE0-67FC-B4DE-6A6BD246CDB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8F2399A-E5A7-4D77-A8AC-477A129D7F87}"/>
              </a:ext>
            </a:extLst>
          </p:cNvPr>
          <p:cNvSpPr/>
          <p:nvPr/>
        </p:nvSpPr>
        <p:spPr>
          <a:xfrm>
            <a:off x="-1822450" y="-641350"/>
            <a:ext cx="5542280" cy="5517515"/>
          </a:xfrm>
          <a:custGeom>
            <a:avLst/>
            <a:gdLst/>
            <a:ahLst/>
            <a:cxnLst/>
            <a:rect l="l" t="t" r="r" b="b"/>
            <a:pathLst>
              <a:path w="5542280" h="5517515">
                <a:moveTo>
                  <a:pt x="5541966" y="0"/>
                </a:moveTo>
                <a:lnTo>
                  <a:pt x="4481271" y="1364385"/>
                </a:lnTo>
                <a:lnTo>
                  <a:pt x="4689348" y="3028314"/>
                </a:lnTo>
                <a:lnTo>
                  <a:pt x="3278149" y="3603586"/>
                </a:lnTo>
                <a:lnTo>
                  <a:pt x="2093023" y="5127103"/>
                </a:lnTo>
                <a:lnTo>
                  <a:pt x="758150" y="4942788"/>
                </a:lnTo>
                <a:lnTo>
                  <a:pt x="0" y="5516912"/>
                </a:lnTo>
              </a:path>
            </a:pathLst>
          </a:custGeom>
          <a:ln w="18719">
            <a:solidFill>
              <a:srgbClr val="222020"/>
            </a:solidFill>
          </a:ln>
        </p:spPr>
        <p:txBody>
          <a:bodyPr wrap="square" lIns="0" tIns="0" rIns="0" bIns="0" rtlCol="0"/>
          <a:lstStyle/>
          <a:p>
            <a:endParaRPr/>
          </a:p>
        </p:txBody>
      </p:sp>
      <p:sp>
        <p:nvSpPr>
          <p:cNvPr id="3" name="object 3">
            <a:extLst>
              <a:ext uri="{FF2B5EF4-FFF2-40B4-BE49-F238E27FC236}">
                <a16:creationId xmlns:a16="http://schemas.microsoft.com/office/drawing/2014/main" id="{17DAF800-C880-E518-3DF4-41BC71203C54}"/>
              </a:ext>
            </a:extLst>
          </p:cNvPr>
          <p:cNvSpPr/>
          <p:nvPr/>
        </p:nvSpPr>
        <p:spPr>
          <a:xfrm>
            <a:off x="0" y="9738000"/>
            <a:ext cx="18288000" cy="548005"/>
          </a:xfrm>
          <a:custGeom>
            <a:avLst/>
            <a:gdLst/>
            <a:ahLst/>
            <a:cxnLst/>
            <a:rect l="l" t="t" r="r" b="b"/>
            <a:pathLst>
              <a:path w="18288000" h="548004">
                <a:moveTo>
                  <a:pt x="18287873" y="0"/>
                </a:moveTo>
                <a:lnTo>
                  <a:pt x="0" y="0"/>
                </a:lnTo>
                <a:lnTo>
                  <a:pt x="0" y="547836"/>
                </a:lnTo>
                <a:lnTo>
                  <a:pt x="18287873" y="547836"/>
                </a:lnTo>
                <a:lnTo>
                  <a:pt x="18287873" y="0"/>
                </a:lnTo>
                <a:close/>
              </a:path>
            </a:pathLst>
          </a:custGeom>
          <a:solidFill>
            <a:srgbClr val="222020"/>
          </a:solidFill>
        </p:spPr>
        <p:txBody>
          <a:bodyPr wrap="square" lIns="0" tIns="0" rIns="0" bIns="0" rtlCol="0"/>
          <a:lstStyle/>
          <a:p>
            <a:endParaRPr/>
          </a:p>
        </p:txBody>
      </p:sp>
      <p:sp>
        <p:nvSpPr>
          <p:cNvPr id="4" name="object 4">
            <a:extLst>
              <a:ext uri="{FF2B5EF4-FFF2-40B4-BE49-F238E27FC236}">
                <a16:creationId xmlns:a16="http://schemas.microsoft.com/office/drawing/2014/main" id="{2F21D13F-69E1-E610-18B5-CD21207F3BC7}"/>
              </a:ext>
            </a:extLst>
          </p:cNvPr>
          <p:cNvSpPr/>
          <p:nvPr/>
        </p:nvSpPr>
        <p:spPr>
          <a:xfrm>
            <a:off x="15929991" y="534238"/>
            <a:ext cx="548640" cy="548640"/>
          </a:xfrm>
          <a:custGeom>
            <a:avLst/>
            <a:gdLst/>
            <a:ahLst/>
            <a:cxnLst/>
            <a:rect l="l" t="t" r="r" b="b"/>
            <a:pathLst>
              <a:path w="548640" h="548640">
                <a:moveTo>
                  <a:pt x="0" y="0"/>
                </a:moveTo>
                <a:lnTo>
                  <a:pt x="0" y="548589"/>
                </a:lnTo>
                <a:lnTo>
                  <a:pt x="548640" y="548589"/>
                </a:lnTo>
                <a:lnTo>
                  <a:pt x="0" y="0"/>
                </a:lnTo>
                <a:close/>
              </a:path>
            </a:pathLst>
          </a:custGeom>
          <a:solidFill>
            <a:srgbClr val="222020"/>
          </a:solidFill>
        </p:spPr>
        <p:txBody>
          <a:bodyPr wrap="square" lIns="0" tIns="0" rIns="0" bIns="0" rtlCol="0"/>
          <a:lstStyle/>
          <a:p>
            <a:endParaRPr/>
          </a:p>
        </p:txBody>
      </p:sp>
      <p:sp>
        <p:nvSpPr>
          <p:cNvPr id="5" name="object 5">
            <a:extLst>
              <a:ext uri="{FF2B5EF4-FFF2-40B4-BE49-F238E27FC236}">
                <a16:creationId xmlns:a16="http://schemas.microsoft.com/office/drawing/2014/main" id="{3B9F6AB7-4FF2-97ED-6ADD-2E93A6098A0B}"/>
              </a:ext>
            </a:extLst>
          </p:cNvPr>
          <p:cNvSpPr/>
          <p:nvPr/>
        </p:nvSpPr>
        <p:spPr>
          <a:xfrm>
            <a:off x="16595216" y="534238"/>
            <a:ext cx="548640" cy="548640"/>
          </a:xfrm>
          <a:custGeom>
            <a:avLst/>
            <a:gdLst/>
            <a:ahLst/>
            <a:cxnLst/>
            <a:rect l="l" t="t" r="r" b="b"/>
            <a:pathLst>
              <a:path w="548640" h="548640">
                <a:moveTo>
                  <a:pt x="0" y="0"/>
                </a:moveTo>
                <a:lnTo>
                  <a:pt x="0" y="548589"/>
                </a:lnTo>
                <a:lnTo>
                  <a:pt x="548640" y="548589"/>
                </a:lnTo>
                <a:lnTo>
                  <a:pt x="0" y="0"/>
                </a:lnTo>
                <a:close/>
              </a:path>
            </a:pathLst>
          </a:custGeom>
          <a:solidFill>
            <a:srgbClr val="222020"/>
          </a:solidFill>
        </p:spPr>
        <p:txBody>
          <a:bodyPr wrap="square" lIns="0" tIns="0" rIns="0" bIns="0" rtlCol="0"/>
          <a:lstStyle/>
          <a:p>
            <a:endParaRPr/>
          </a:p>
        </p:txBody>
      </p:sp>
      <p:sp>
        <p:nvSpPr>
          <p:cNvPr id="6" name="object 6">
            <a:extLst>
              <a:ext uri="{FF2B5EF4-FFF2-40B4-BE49-F238E27FC236}">
                <a16:creationId xmlns:a16="http://schemas.microsoft.com/office/drawing/2014/main" id="{4E9649D0-4D65-6EEE-08FA-5947A8F144CC}"/>
              </a:ext>
            </a:extLst>
          </p:cNvPr>
          <p:cNvSpPr/>
          <p:nvPr/>
        </p:nvSpPr>
        <p:spPr>
          <a:xfrm>
            <a:off x="17259808" y="534238"/>
            <a:ext cx="548640" cy="548640"/>
          </a:xfrm>
          <a:custGeom>
            <a:avLst/>
            <a:gdLst/>
            <a:ahLst/>
            <a:cxnLst/>
            <a:rect l="l" t="t" r="r" b="b"/>
            <a:pathLst>
              <a:path w="548640" h="548640">
                <a:moveTo>
                  <a:pt x="0" y="0"/>
                </a:moveTo>
                <a:lnTo>
                  <a:pt x="0" y="548589"/>
                </a:lnTo>
                <a:lnTo>
                  <a:pt x="548513" y="548589"/>
                </a:lnTo>
                <a:lnTo>
                  <a:pt x="0" y="0"/>
                </a:lnTo>
                <a:close/>
              </a:path>
            </a:pathLst>
          </a:custGeom>
          <a:solidFill>
            <a:srgbClr val="222020"/>
          </a:solidFill>
        </p:spPr>
        <p:txBody>
          <a:bodyPr wrap="square" lIns="0" tIns="0" rIns="0" bIns="0" rtlCol="0"/>
          <a:lstStyle/>
          <a:p>
            <a:endParaRPr/>
          </a:p>
        </p:txBody>
      </p:sp>
      <p:sp>
        <p:nvSpPr>
          <p:cNvPr id="13" name="object 13">
            <a:extLst>
              <a:ext uri="{FF2B5EF4-FFF2-40B4-BE49-F238E27FC236}">
                <a16:creationId xmlns:a16="http://schemas.microsoft.com/office/drawing/2014/main" id="{773CD9D1-0F0E-0963-347B-3F1DBC5A561A}"/>
              </a:ext>
            </a:extLst>
          </p:cNvPr>
          <p:cNvSpPr/>
          <p:nvPr/>
        </p:nvSpPr>
        <p:spPr>
          <a:xfrm>
            <a:off x="1530350" y="6826250"/>
            <a:ext cx="386080" cy="386080"/>
          </a:xfrm>
          <a:custGeom>
            <a:avLst/>
            <a:gdLst/>
            <a:ahLst/>
            <a:cxnLst/>
            <a:rect l="l" t="t" r="r" b="b"/>
            <a:pathLst>
              <a:path w="386079" h="386079">
                <a:moveTo>
                  <a:pt x="0" y="93597"/>
                </a:moveTo>
                <a:lnTo>
                  <a:pt x="93599" y="0"/>
                </a:lnTo>
                <a:lnTo>
                  <a:pt x="192965" y="99363"/>
                </a:lnTo>
                <a:lnTo>
                  <a:pt x="292318" y="0"/>
                </a:lnTo>
                <a:lnTo>
                  <a:pt x="385906" y="93597"/>
                </a:lnTo>
                <a:lnTo>
                  <a:pt x="286552" y="192961"/>
                </a:lnTo>
                <a:lnTo>
                  <a:pt x="385906" y="292311"/>
                </a:lnTo>
                <a:lnTo>
                  <a:pt x="292318" y="385896"/>
                </a:lnTo>
                <a:lnTo>
                  <a:pt x="192965" y="286546"/>
                </a:lnTo>
                <a:lnTo>
                  <a:pt x="93599" y="385896"/>
                </a:lnTo>
                <a:lnTo>
                  <a:pt x="0" y="292311"/>
                </a:lnTo>
                <a:lnTo>
                  <a:pt x="99365" y="192961"/>
                </a:lnTo>
                <a:lnTo>
                  <a:pt x="0" y="93597"/>
                </a:lnTo>
                <a:close/>
              </a:path>
            </a:pathLst>
          </a:custGeom>
          <a:ln w="18719">
            <a:solidFill>
              <a:srgbClr val="222020"/>
            </a:solidFill>
          </a:ln>
        </p:spPr>
        <p:txBody>
          <a:bodyPr wrap="square" lIns="0" tIns="0" rIns="0" bIns="0" rtlCol="0"/>
          <a:lstStyle/>
          <a:p>
            <a:endParaRPr/>
          </a:p>
        </p:txBody>
      </p:sp>
      <p:sp>
        <p:nvSpPr>
          <p:cNvPr id="14" name="object 14">
            <a:extLst>
              <a:ext uri="{FF2B5EF4-FFF2-40B4-BE49-F238E27FC236}">
                <a16:creationId xmlns:a16="http://schemas.microsoft.com/office/drawing/2014/main" id="{B8DF6B1A-905F-3E06-5867-665A717F981F}"/>
              </a:ext>
            </a:extLst>
          </p:cNvPr>
          <p:cNvSpPr/>
          <p:nvPr/>
        </p:nvSpPr>
        <p:spPr>
          <a:xfrm>
            <a:off x="2068174" y="6826250"/>
            <a:ext cx="386080" cy="386080"/>
          </a:xfrm>
          <a:custGeom>
            <a:avLst/>
            <a:gdLst/>
            <a:ahLst/>
            <a:cxnLst/>
            <a:rect l="l" t="t" r="r" b="b"/>
            <a:pathLst>
              <a:path w="386079" h="386079">
                <a:moveTo>
                  <a:pt x="0" y="93597"/>
                </a:moveTo>
                <a:lnTo>
                  <a:pt x="93599" y="0"/>
                </a:lnTo>
                <a:lnTo>
                  <a:pt x="192953" y="99363"/>
                </a:lnTo>
                <a:lnTo>
                  <a:pt x="292306" y="0"/>
                </a:lnTo>
                <a:lnTo>
                  <a:pt x="385906" y="93597"/>
                </a:lnTo>
                <a:lnTo>
                  <a:pt x="286552" y="192961"/>
                </a:lnTo>
                <a:lnTo>
                  <a:pt x="385906" y="292311"/>
                </a:lnTo>
                <a:lnTo>
                  <a:pt x="292306" y="385896"/>
                </a:lnTo>
                <a:lnTo>
                  <a:pt x="192953" y="286546"/>
                </a:lnTo>
                <a:lnTo>
                  <a:pt x="93599" y="385896"/>
                </a:lnTo>
                <a:lnTo>
                  <a:pt x="0" y="292311"/>
                </a:lnTo>
                <a:lnTo>
                  <a:pt x="99353" y="192961"/>
                </a:lnTo>
                <a:lnTo>
                  <a:pt x="0" y="93597"/>
                </a:lnTo>
                <a:close/>
              </a:path>
            </a:pathLst>
          </a:custGeom>
          <a:ln w="18719">
            <a:solidFill>
              <a:srgbClr val="222020"/>
            </a:solidFill>
          </a:ln>
        </p:spPr>
        <p:txBody>
          <a:bodyPr wrap="square" lIns="0" tIns="0" rIns="0" bIns="0" rtlCol="0"/>
          <a:lstStyle/>
          <a:p>
            <a:endParaRPr/>
          </a:p>
        </p:txBody>
      </p:sp>
      <p:sp>
        <p:nvSpPr>
          <p:cNvPr id="15" name="object 15">
            <a:extLst>
              <a:ext uri="{FF2B5EF4-FFF2-40B4-BE49-F238E27FC236}">
                <a16:creationId xmlns:a16="http://schemas.microsoft.com/office/drawing/2014/main" id="{84A349AB-8EE9-196B-A087-77DA353838A5}"/>
              </a:ext>
            </a:extLst>
          </p:cNvPr>
          <p:cNvSpPr/>
          <p:nvPr/>
        </p:nvSpPr>
        <p:spPr>
          <a:xfrm>
            <a:off x="2606711" y="6826250"/>
            <a:ext cx="386080" cy="386080"/>
          </a:xfrm>
          <a:custGeom>
            <a:avLst/>
            <a:gdLst/>
            <a:ahLst/>
            <a:cxnLst/>
            <a:rect l="l" t="t" r="r" b="b"/>
            <a:pathLst>
              <a:path w="386079" h="386079">
                <a:moveTo>
                  <a:pt x="0" y="93597"/>
                </a:moveTo>
                <a:lnTo>
                  <a:pt x="93599" y="0"/>
                </a:lnTo>
                <a:lnTo>
                  <a:pt x="192953" y="99363"/>
                </a:lnTo>
                <a:lnTo>
                  <a:pt x="292306" y="0"/>
                </a:lnTo>
                <a:lnTo>
                  <a:pt x="385906" y="93597"/>
                </a:lnTo>
                <a:lnTo>
                  <a:pt x="286552" y="192961"/>
                </a:lnTo>
                <a:lnTo>
                  <a:pt x="385906" y="292311"/>
                </a:lnTo>
                <a:lnTo>
                  <a:pt x="292306" y="385896"/>
                </a:lnTo>
                <a:lnTo>
                  <a:pt x="192953" y="286546"/>
                </a:lnTo>
                <a:lnTo>
                  <a:pt x="93599" y="385896"/>
                </a:lnTo>
                <a:lnTo>
                  <a:pt x="0" y="292311"/>
                </a:lnTo>
                <a:lnTo>
                  <a:pt x="99365" y="192961"/>
                </a:lnTo>
                <a:lnTo>
                  <a:pt x="0" y="93597"/>
                </a:lnTo>
                <a:close/>
              </a:path>
            </a:pathLst>
          </a:custGeom>
          <a:ln w="18719">
            <a:solidFill>
              <a:srgbClr val="222020"/>
            </a:solidFill>
          </a:ln>
        </p:spPr>
        <p:txBody>
          <a:bodyPr wrap="square" lIns="0" tIns="0" rIns="0" bIns="0" rtlCol="0"/>
          <a:lstStyle/>
          <a:p>
            <a:endParaRPr/>
          </a:p>
        </p:txBody>
      </p:sp>
      <p:sp>
        <p:nvSpPr>
          <p:cNvPr id="16" name="object 16">
            <a:extLst>
              <a:ext uri="{FF2B5EF4-FFF2-40B4-BE49-F238E27FC236}">
                <a16:creationId xmlns:a16="http://schemas.microsoft.com/office/drawing/2014/main" id="{6C85A3F3-5820-5362-3440-55298A796504}"/>
              </a:ext>
            </a:extLst>
          </p:cNvPr>
          <p:cNvSpPr/>
          <p:nvPr/>
        </p:nvSpPr>
        <p:spPr>
          <a:xfrm>
            <a:off x="1530350" y="7387823"/>
            <a:ext cx="386080" cy="386080"/>
          </a:xfrm>
          <a:custGeom>
            <a:avLst/>
            <a:gdLst/>
            <a:ahLst/>
            <a:cxnLst/>
            <a:rect l="l" t="t" r="r" b="b"/>
            <a:pathLst>
              <a:path w="386079" h="386079">
                <a:moveTo>
                  <a:pt x="0" y="93597"/>
                </a:moveTo>
                <a:lnTo>
                  <a:pt x="93599" y="0"/>
                </a:lnTo>
                <a:lnTo>
                  <a:pt x="192965" y="99350"/>
                </a:lnTo>
                <a:lnTo>
                  <a:pt x="292318" y="0"/>
                </a:lnTo>
                <a:lnTo>
                  <a:pt x="385906" y="93597"/>
                </a:lnTo>
                <a:lnTo>
                  <a:pt x="286552" y="192948"/>
                </a:lnTo>
                <a:lnTo>
                  <a:pt x="385906" y="292299"/>
                </a:lnTo>
                <a:lnTo>
                  <a:pt x="292318" y="385896"/>
                </a:lnTo>
                <a:lnTo>
                  <a:pt x="192965" y="286533"/>
                </a:lnTo>
                <a:lnTo>
                  <a:pt x="93599" y="385896"/>
                </a:lnTo>
                <a:lnTo>
                  <a:pt x="0" y="292299"/>
                </a:lnTo>
                <a:lnTo>
                  <a:pt x="99365" y="192948"/>
                </a:lnTo>
                <a:lnTo>
                  <a:pt x="0" y="93597"/>
                </a:lnTo>
                <a:close/>
              </a:path>
            </a:pathLst>
          </a:custGeom>
          <a:ln w="18719">
            <a:solidFill>
              <a:srgbClr val="222020"/>
            </a:solidFill>
          </a:ln>
        </p:spPr>
        <p:txBody>
          <a:bodyPr wrap="square" lIns="0" tIns="0" rIns="0" bIns="0" rtlCol="0"/>
          <a:lstStyle/>
          <a:p>
            <a:endParaRPr/>
          </a:p>
        </p:txBody>
      </p:sp>
      <p:sp>
        <p:nvSpPr>
          <p:cNvPr id="17" name="object 17">
            <a:extLst>
              <a:ext uri="{FF2B5EF4-FFF2-40B4-BE49-F238E27FC236}">
                <a16:creationId xmlns:a16="http://schemas.microsoft.com/office/drawing/2014/main" id="{F5479A2E-9AA7-C57A-101F-FB97F973534B}"/>
              </a:ext>
            </a:extLst>
          </p:cNvPr>
          <p:cNvSpPr/>
          <p:nvPr/>
        </p:nvSpPr>
        <p:spPr>
          <a:xfrm>
            <a:off x="2068174" y="7387823"/>
            <a:ext cx="386080" cy="386080"/>
          </a:xfrm>
          <a:custGeom>
            <a:avLst/>
            <a:gdLst/>
            <a:ahLst/>
            <a:cxnLst/>
            <a:rect l="l" t="t" r="r" b="b"/>
            <a:pathLst>
              <a:path w="386079" h="386079">
                <a:moveTo>
                  <a:pt x="0" y="93597"/>
                </a:moveTo>
                <a:lnTo>
                  <a:pt x="93599" y="0"/>
                </a:lnTo>
                <a:lnTo>
                  <a:pt x="192953" y="99350"/>
                </a:lnTo>
                <a:lnTo>
                  <a:pt x="292306" y="0"/>
                </a:lnTo>
                <a:lnTo>
                  <a:pt x="385906" y="93597"/>
                </a:lnTo>
                <a:lnTo>
                  <a:pt x="286552" y="192948"/>
                </a:lnTo>
                <a:lnTo>
                  <a:pt x="385906" y="292299"/>
                </a:lnTo>
                <a:lnTo>
                  <a:pt x="292306" y="385896"/>
                </a:lnTo>
                <a:lnTo>
                  <a:pt x="192953" y="286533"/>
                </a:lnTo>
                <a:lnTo>
                  <a:pt x="93599" y="385896"/>
                </a:lnTo>
                <a:lnTo>
                  <a:pt x="0" y="292299"/>
                </a:lnTo>
                <a:lnTo>
                  <a:pt x="99353" y="192948"/>
                </a:lnTo>
                <a:lnTo>
                  <a:pt x="0" y="93597"/>
                </a:lnTo>
                <a:close/>
              </a:path>
            </a:pathLst>
          </a:custGeom>
          <a:ln w="18719">
            <a:solidFill>
              <a:srgbClr val="222020"/>
            </a:solidFill>
          </a:ln>
        </p:spPr>
        <p:txBody>
          <a:bodyPr wrap="square" lIns="0" tIns="0" rIns="0" bIns="0" rtlCol="0"/>
          <a:lstStyle/>
          <a:p>
            <a:endParaRPr/>
          </a:p>
        </p:txBody>
      </p:sp>
      <p:sp>
        <p:nvSpPr>
          <p:cNvPr id="18" name="object 18">
            <a:extLst>
              <a:ext uri="{FF2B5EF4-FFF2-40B4-BE49-F238E27FC236}">
                <a16:creationId xmlns:a16="http://schemas.microsoft.com/office/drawing/2014/main" id="{C8AC0588-AD17-9121-E89B-349538C80112}"/>
              </a:ext>
            </a:extLst>
          </p:cNvPr>
          <p:cNvSpPr/>
          <p:nvPr/>
        </p:nvSpPr>
        <p:spPr>
          <a:xfrm>
            <a:off x="2606711" y="7387823"/>
            <a:ext cx="386080" cy="386080"/>
          </a:xfrm>
          <a:custGeom>
            <a:avLst/>
            <a:gdLst/>
            <a:ahLst/>
            <a:cxnLst/>
            <a:rect l="l" t="t" r="r" b="b"/>
            <a:pathLst>
              <a:path w="386079" h="386079">
                <a:moveTo>
                  <a:pt x="0" y="93597"/>
                </a:moveTo>
                <a:lnTo>
                  <a:pt x="93599" y="0"/>
                </a:lnTo>
                <a:lnTo>
                  <a:pt x="192953" y="99350"/>
                </a:lnTo>
                <a:lnTo>
                  <a:pt x="292306" y="0"/>
                </a:lnTo>
                <a:lnTo>
                  <a:pt x="385906" y="93597"/>
                </a:lnTo>
                <a:lnTo>
                  <a:pt x="286552" y="192948"/>
                </a:lnTo>
                <a:lnTo>
                  <a:pt x="385906" y="292299"/>
                </a:lnTo>
                <a:lnTo>
                  <a:pt x="292306" y="385896"/>
                </a:lnTo>
                <a:lnTo>
                  <a:pt x="192953" y="286533"/>
                </a:lnTo>
                <a:lnTo>
                  <a:pt x="93599" y="385896"/>
                </a:lnTo>
                <a:lnTo>
                  <a:pt x="0" y="292299"/>
                </a:lnTo>
                <a:lnTo>
                  <a:pt x="99365" y="192948"/>
                </a:lnTo>
                <a:lnTo>
                  <a:pt x="0" y="93597"/>
                </a:lnTo>
                <a:close/>
              </a:path>
            </a:pathLst>
          </a:custGeom>
          <a:ln w="18719">
            <a:solidFill>
              <a:srgbClr val="222020"/>
            </a:solidFill>
          </a:ln>
        </p:spPr>
        <p:txBody>
          <a:bodyPr wrap="square" lIns="0" tIns="0" rIns="0" bIns="0" rtlCol="0"/>
          <a:lstStyle/>
          <a:p>
            <a:endParaRPr/>
          </a:p>
        </p:txBody>
      </p:sp>
      <p:sp>
        <p:nvSpPr>
          <p:cNvPr id="19" name="object 19">
            <a:extLst>
              <a:ext uri="{FF2B5EF4-FFF2-40B4-BE49-F238E27FC236}">
                <a16:creationId xmlns:a16="http://schemas.microsoft.com/office/drawing/2014/main" id="{4C734E83-4ADB-42E6-328D-C53CF8AF0D5B}"/>
              </a:ext>
            </a:extLst>
          </p:cNvPr>
          <p:cNvSpPr/>
          <p:nvPr/>
        </p:nvSpPr>
        <p:spPr>
          <a:xfrm>
            <a:off x="1530350" y="7950108"/>
            <a:ext cx="386080" cy="386080"/>
          </a:xfrm>
          <a:custGeom>
            <a:avLst/>
            <a:gdLst/>
            <a:ahLst/>
            <a:cxnLst/>
            <a:rect l="l" t="t" r="r" b="b"/>
            <a:pathLst>
              <a:path w="386079" h="386079">
                <a:moveTo>
                  <a:pt x="0" y="93584"/>
                </a:moveTo>
                <a:lnTo>
                  <a:pt x="93599" y="0"/>
                </a:lnTo>
                <a:lnTo>
                  <a:pt x="192965" y="99350"/>
                </a:lnTo>
                <a:lnTo>
                  <a:pt x="292318" y="0"/>
                </a:lnTo>
                <a:lnTo>
                  <a:pt x="385906" y="93584"/>
                </a:lnTo>
                <a:lnTo>
                  <a:pt x="286552" y="192948"/>
                </a:lnTo>
                <a:lnTo>
                  <a:pt x="385906" y="292299"/>
                </a:lnTo>
                <a:lnTo>
                  <a:pt x="292318" y="385896"/>
                </a:lnTo>
                <a:lnTo>
                  <a:pt x="192965" y="286546"/>
                </a:lnTo>
                <a:lnTo>
                  <a:pt x="93599" y="385896"/>
                </a:lnTo>
                <a:lnTo>
                  <a:pt x="0" y="292299"/>
                </a:lnTo>
                <a:lnTo>
                  <a:pt x="99365" y="192948"/>
                </a:lnTo>
                <a:lnTo>
                  <a:pt x="0" y="93584"/>
                </a:lnTo>
                <a:close/>
              </a:path>
            </a:pathLst>
          </a:custGeom>
          <a:ln w="18719">
            <a:solidFill>
              <a:srgbClr val="222020"/>
            </a:solidFill>
          </a:ln>
        </p:spPr>
        <p:txBody>
          <a:bodyPr wrap="square" lIns="0" tIns="0" rIns="0" bIns="0" rtlCol="0"/>
          <a:lstStyle/>
          <a:p>
            <a:endParaRPr/>
          </a:p>
        </p:txBody>
      </p:sp>
      <p:sp>
        <p:nvSpPr>
          <p:cNvPr id="20" name="object 20">
            <a:extLst>
              <a:ext uri="{FF2B5EF4-FFF2-40B4-BE49-F238E27FC236}">
                <a16:creationId xmlns:a16="http://schemas.microsoft.com/office/drawing/2014/main" id="{C2AFC8E3-2D31-D159-9388-8DA08C6EE256}"/>
              </a:ext>
            </a:extLst>
          </p:cNvPr>
          <p:cNvSpPr/>
          <p:nvPr/>
        </p:nvSpPr>
        <p:spPr>
          <a:xfrm>
            <a:off x="2068174" y="7950108"/>
            <a:ext cx="386080" cy="386080"/>
          </a:xfrm>
          <a:custGeom>
            <a:avLst/>
            <a:gdLst/>
            <a:ahLst/>
            <a:cxnLst/>
            <a:rect l="l" t="t" r="r" b="b"/>
            <a:pathLst>
              <a:path w="386079" h="386079">
                <a:moveTo>
                  <a:pt x="0" y="93584"/>
                </a:moveTo>
                <a:lnTo>
                  <a:pt x="93599" y="0"/>
                </a:lnTo>
                <a:lnTo>
                  <a:pt x="192953" y="99350"/>
                </a:lnTo>
                <a:lnTo>
                  <a:pt x="292306" y="0"/>
                </a:lnTo>
                <a:lnTo>
                  <a:pt x="385906" y="93584"/>
                </a:lnTo>
                <a:lnTo>
                  <a:pt x="286552" y="192948"/>
                </a:lnTo>
                <a:lnTo>
                  <a:pt x="385906" y="292299"/>
                </a:lnTo>
                <a:lnTo>
                  <a:pt x="292306" y="385896"/>
                </a:lnTo>
                <a:lnTo>
                  <a:pt x="192953" y="286546"/>
                </a:lnTo>
                <a:lnTo>
                  <a:pt x="93599" y="385896"/>
                </a:lnTo>
                <a:lnTo>
                  <a:pt x="0" y="292299"/>
                </a:lnTo>
                <a:lnTo>
                  <a:pt x="99353" y="192948"/>
                </a:lnTo>
                <a:lnTo>
                  <a:pt x="0" y="93584"/>
                </a:lnTo>
                <a:close/>
              </a:path>
            </a:pathLst>
          </a:custGeom>
          <a:ln w="18719">
            <a:solidFill>
              <a:srgbClr val="222020"/>
            </a:solidFill>
          </a:ln>
        </p:spPr>
        <p:txBody>
          <a:bodyPr wrap="square" lIns="0" tIns="0" rIns="0" bIns="0" rtlCol="0"/>
          <a:lstStyle/>
          <a:p>
            <a:endParaRPr/>
          </a:p>
        </p:txBody>
      </p:sp>
      <p:sp>
        <p:nvSpPr>
          <p:cNvPr id="21" name="object 21">
            <a:extLst>
              <a:ext uri="{FF2B5EF4-FFF2-40B4-BE49-F238E27FC236}">
                <a16:creationId xmlns:a16="http://schemas.microsoft.com/office/drawing/2014/main" id="{62356840-7AE8-B6FE-CEE2-F60C36ADF63D}"/>
              </a:ext>
            </a:extLst>
          </p:cNvPr>
          <p:cNvSpPr/>
          <p:nvPr/>
        </p:nvSpPr>
        <p:spPr>
          <a:xfrm>
            <a:off x="2606711" y="7950108"/>
            <a:ext cx="386080" cy="386080"/>
          </a:xfrm>
          <a:custGeom>
            <a:avLst/>
            <a:gdLst/>
            <a:ahLst/>
            <a:cxnLst/>
            <a:rect l="l" t="t" r="r" b="b"/>
            <a:pathLst>
              <a:path w="386079" h="386079">
                <a:moveTo>
                  <a:pt x="0" y="93584"/>
                </a:moveTo>
                <a:lnTo>
                  <a:pt x="93599" y="0"/>
                </a:lnTo>
                <a:lnTo>
                  <a:pt x="192953" y="99350"/>
                </a:lnTo>
                <a:lnTo>
                  <a:pt x="292306" y="0"/>
                </a:lnTo>
                <a:lnTo>
                  <a:pt x="385906" y="93584"/>
                </a:lnTo>
                <a:lnTo>
                  <a:pt x="286552" y="192948"/>
                </a:lnTo>
                <a:lnTo>
                  <a:pt x="385906" y="292299"/>
                </a:lnTo>
                <a:lnTo>
                  <a:pt x="292306" y="385896"/>
                </a:lnTo>
                <a:lnTo>
                  <a:pt x="192953" y="286546"/>
                </a:lnTo>
                <a:lnTo>
                  <a:pt x="93599" y="385896"/>
                </a:lnTo>
                <a:lnTo>
                  <a:pt x="0" y="292299"/>
                </a:lnTo>
                <a:lnTo>
                  <a:pt x="99365" y="192948"/>
                </a:lnTo>
                <a:lnTo>
                  <a:pt x="0" y="93584"/>
                </a:lnTo>
                <a:close/>
              </a:path>
            </a:pathLst>
          </a:custGeom>
          <a:ln w="18719">
            <a:solidFill>
              <a:srgbClr val="222020"/>
            </a:solidFill>
          </a:ln>
        </p:spPr>
        <p:txBody>
          <a:bodyPr wrap="square" lIns="0" tIns="0" rIns="0" bIns="0" rtlCol="0"/>
          <a:lstStyle/>
          <a:p>
            <a:endParaRPr/>
          </a:p>
        </p:txBody>
      </p:sp>
      <p:sp>
        <p:nvSpPr>
          <p:cNvPr id="22" name="Rectangle 5">
            <a:extLst>
              <a:ext uri="{FF2B5EF4-FFF2-40B4-BE49-F238E27FC236}">
                <a16:creationId xmlns:a16="http://schemas.microsoft.com/office/drawing/2014/main" id="{296EF50F-C98A-B314-0518-934F718C9929}"/>
              </a:ext>
            </a:extLst>
          </p:cNvPr>
          <p:cNvSpPr>
            <a:spLocks noChangeArrowheads="1"/>
          </p:cNvSpPr>
          <p:nvPr/>
        </p:nvSpPr>
        <p:spPr bwMode="auto">
          <a:xfrm rot="10800000" flipV="1">
            <a:off x="3719830" y="446747"/>
            <a:ext cx="11734799" cy="885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rgbClr val="FF0000"/>
                </a:solidFill>
                <a:effectLst/>
              </a:rPr>
              <a:t>Codelab Systems</a:t>
            </a:r>
            <a:endParaRPr kumimoji="0" lang="en-US" altLang="en-US" sz="2800" b="0" i="0" u="none" strike="noStrike" cap="none" normalizeH="0" baseline="0" dirty="0">
              <a:ln>
                <a:noFill/>
              </a:ln>
              <a:solidFill>
                <a:srgbClr val="FF0000"/>
              </a:solidFill>
              <a:effectLst/>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rPr>
              <a:t>Strengths</a:t>
            </a:r>
            <a:r>
              <a:rPr kumimoji="0" lang="en-US" altLang="en-US" sz="2200" b="0" i="0" u="none" strike="noStrike" cap="none" normalizeH="0" baseline="0" dirty="0">
                <a:ln>
                  <a:noFill/>
                </a:ln>
                <a:solidFill>
                  <a:schemeClr val="tx1"/>
                </a:solidFill>
                <a:effectLst/>
              </a:rPr>
              <a:t>:</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rPr>
              <a:t>Hands-on learning through live client projects, including international collaborations.</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rPr>
              <a:t>Affordable monthly pricing model.</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rPr>
              <a:t>Job assistance with referrals to companies' post-internship.</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rPr>
              <a:t>Weaknesses</a:t>
            </a:r>
            <a:r>
              <a:rPr kumimoji="0" lang="en-US" altLang="en-US" sz="2200" b="0" i="0" u="none" strike="noStrike" cap="none" normalizeH="0" baseline="0" dirty="0">
                <a:ln>
                  <a:noFill/>
                </a:ln>
                <a:solidFill>
                  <a:schemeClr val="tx1"/>
                </a:solidFill>
                <a:effectLst/>
              </a:rPr>
              <a:t>:</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rPr>
              <a:t>Congested facilities and limited classroom space.</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rPr>
              <a:t>Lack of branding visibility and community engagement.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rgbClr val="FF0000"/>
                </a:solidFill>
                <a:effectLst/>
              </a:rPr>
              <a:t>G-Tech Computer Education</a:t>
            </a:r>
            <a:endParaRPr kumimoji="0" lang="en-US" altLang="en-US" sz="2800" b="0" i="0" u="none" strike="noStrike" cap="none" normalizeH="0" baseline="0" dirty="0">
              <a:ln>
                <a:noFill/>
              </a:ln>
              <a:solidFill>
                <a:srgbClr val="FF0000"/>
              </a:solidFill>
              <a:effectLst/>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rPr>
              <a:t>Strengths</a:t>
            </a:r>
            <a:r>
              <a:rPr kumimoji="0" lang="en-US" altLang="en-US" sz="2200" b="0" i="0" u="none" strike="noStrike" cap="none" normalizeH="0" baseline="0" dirty="0">
                <a:ln>
                  <a:noFill/>
                </a:ln>
                <a:solidFill>
                  <a:schemeClr val="tx1"/>
                </a:solidFill>
                <a:effectLst/>
              </a:rPr>
              <a:t>:</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rPr>
              <a:t>Wide range of courses, including Full Stack Development, Data Analytics, and Power BI.</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rPr>
              <a:t>Large, well-equipped classrooms with strong placement support for long-term courses.</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rPr>
              <a:t>Discounts offered through a scratch card system.</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rPr>
              <a:t>Weaknesses</a:t>
            </a:r>
            <a:r>
              <a:rPr kumimoji="0" lang="en-US" altLang="en-US" sz="2200" b="0" i="0" u="none" strike="noStrike" cap="none" normalizeH="0" baseline="0" dirty="0">
                <a:ln>
                  <a:noFill/>
                </a:ln>
                <a:solidFill>
                  <a:schemeClr val="tx1"/>
                </a:solidFill>
                <a:effectLst/>
              </a:rPr>
              <a:t>:</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rPr>
              <a:t>No online or hybrid course options, limiting accessibility.</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rPr>
              <a:t>Placement support not provided for short-term courses.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798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243F0E-A70A-8423-5ABC-C3F6222A67D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3815B86-FB0F-DE5E-2A72-282FF952F4B1}"/>
              </a:ext>
            </a:extLst>
          </p:cNvPr>
          <p:cNvSpPr/>
          <p:nvPr/>
        </p:nvSpPr>
        <p:spPr>
          <a:xfrm>
            <a:off x="-1822450" y="-641350"/>
            <a:ext cx="5542280" cy="5517515"/>
          </a:xfrm>
          <a:custGeom>
            <a:avLst/>
            <a:gdLst/>
            <a:ahLst/>
            <a:cxnLst/>
            <a:rect l="l" t="t" r="r" b="b"/>
            <a:pathLst>
              <a:path w="5542280" h="5517515">
                <a:moveTo>
                  <a:pt x="5541966" y="0"/>
                </a:moveTo>
                <a:lnTo>
                  <a:pt x="4481271" y="1364385"/>
                </a:lnTo>
                <a:lnTo>
                  <a:pt x="4689348" y="3028314"/>
                </a:lnTo>
                <a:lnTo>
                  <a:pt x="3278149" y="3603586"/>
                </a:lnTo>
                <a:lnTo>
                  <a:pt x="2093023" y="5127103"/>
                </a:lnTo>
                <a:lnTo>
                  <a:pt x="758150" y="4942788"/>
                </a:lnTo>
                <a:lnTo>
                  <a:pt x="0" y="5516912"/>
                </a:lnTo>
              </a:path>
            </a:pathLst>
          </a:custGeom>
          <a:ln w="18719">
            <a:solidFill>
              <a:srgbClr val="222020"/>
            </a:solidFill>
          </a:ln>
        </p:spPr>
        <p:txBody>
          <a:bodyPr wrap="square" lIns="0" tIns="0" rIns="0" bIns="0" rtlCol="0"/>
          <a:lstStyle/>
          <a:p>
            <a:endParaRPr/>
          </a:p>
        </p:txBody>
      </p:sp>
      <p:sp>
        <p:nvSpPr>
          <p:cNvPr id="3" name="object 3">
            <a:extLst>
              <a:ext uri="{FF2B5EF4-FFF2-40B4-BE49-F238E27FC236}">
                <a16:creationId xmlns:a16="http://schemas.microsoft.com/office/drawing/2014/main" id="{1B9E133B-075B-D2F7-A43C-83F03BCCF0FA}"/>
              </a:ext>
            </a:extLst>
          </p:cNvPr>
          <p:cNvSpPr/>
          <p:nvPr/>
        </p:nvSpPr>
        <p:spPr>
          <a:xfrm>
            <a:off x="0" y="9738000"/>
            <a:ext cx="18288000" cy="548005"/>
          </a:xfrm>
          <a:custGeom>
            <a:avLst/>
            <a:gdLst/>
            <a:ahLst/>
            <a:cxnLst/>
            <a:rect l="l" t="t" r="r" b="b"/>
            <a:pathLst>
              <a:path w="18288000" h="548004">
                <a:moveTo>
                  <a:pt x="18287873" y="0"/>
                </a:moveTo>
                <a:lnTo>
                  <a:pt x="0" y="0"/>
                </a:lnTo>
                <a:lnTo>
                  <a:pt x="0" y="547836"/>
                </a:lnTo>
                <a:lnTo>
                  <a:pt x="18287873" y="547836"/>
                </a:lnTo>
                <a:lnTo>
                  <a:pt x="18287873" y="0"/>
                </a:lnTo>
                <a:close/>
              </a:path>
            </a:pathLst>
          </a:custGeom>
          <a:solidFill>
            <a:srgbClr val="222020"/>
          </a:solidFill>
        </p:spPr>
        <p:txBody>
          <a:bodyPr wrap="square" lIns="0" tIns="0" rIns="0" bIns="0" rtlCol="0"/>
          <a:lstStyle/>
          <a:p>
            <a:endParaRPr/>
          </a:p>
        </p:txBody>
      </p:sp>
      <p:sp>
        <p:nvSpPr>
          <p:cNvPr id="4" name="object 4">
            <a:extLst>
              <a:ext uri="{FF2B5EF4-FFF2-40B4-BE49-F238E27FC236}">
                <a16:creationId xmlns:a16="http://schemas.microsoft.com/office/drawing/2014/main" id="{AC5EF365-1E63-4C85-7797-21163BE8E9CA}"/>
              </a:ext>
            </a:extLst>
          </p:cNvPr>
          <p:cNvSpPr/>
          <p:nvPr/>
        </p:nvSpPr>
        <p:spPr>
          <a:xfrm>
            <a:off x="15929991" y="534238"/>
            <a:ext cx="548640" cy="548640"/>
          </a:xfrm>
          <a:custGeom>
            <a:avLst/>
            <a:gdLst/>
            <a:ahLst/>
            <a:cxnLst/>
            <a:rect l="l" t="t" r="r" b="b"/>
            <a:pathLst>
              <a:path w="548640" h="548640">
                <a:moveTo>
                  <a:pt x="0" y="0"/>
                </a:moveTo>
                <a:lnTo>
                  <a:pt x="0" y="548589"/>
                </a:lnTo>
                <a:lnTo>
                  <a:pt x="548640" y="548589"/>
                </a:lnTo>
                <a:lnTo>
                  <a:pt x="0" y="0"/>
                </a:lnTo>
                <a:close/>
              </a:path>
            </a:pathLst>
          </a:custGeom>
          <a:solidFill>
            <a:srgbClr val="222020"/>
          </a:solidFill>
        </p:spPr>
        <p:txBody>
          <a:bodyPr wrap="square" lIns="0" tIns="0" rIns="0" bIns="0" rtlCol="0"/>
          <a:lstStyle/>
          <a:p>
            <a:endParaRPr/>
          </a:p>
        </p:txBody>
      </p:sp>
      <p:sp>
        <p:nvSpPr>
          <p:cNvPr id="5" name="object 5">
            <a:extLst>
              <a:ext uri="{FF2B5EF4-FFF2-40B4-BE49-F238E27FC236}">
                <a16:creationId xmlns:a16="http://schemas.microsoft.com/office/drawing/2014/main" id="{EBECB067-43FC-128A-AF99-1127B2026452}"/>
              </a:ext>
            </a:extLst>
          </p:cNvPr>
          <p:cNvSpPr/>
          <p:nvPr/>
        </p:nvSpPr>
        <p:spPr>
          <a:xfrm>
            <a:off x="16595216" y="534238"/>
            <a:ext cx="548640" cy="548640"/>
          </a:xfrm>
          <a:custGeom>
            <a:avLst/>
            <a:gdLst/>
            <a:ahLst/>
            <a:cxnLst/>
            <a:rect l="l" t="t" r="r" b="b"/>
            <a:pathLst>
              <a:path w="548640" h="548640">
                <a:moveTo>
                  <a:pt x="0" y="0"/>
                </a:moveTo>
                <a:lnTo>
                  <a:pt x="0" y="548589"/>
                </a:lnTo>
                <a:lnTo>
                  <a:pt x="548640" y="548589"/>
                </a:lnTo>
                <a:lnTo>
                  <a:pt x="0" y="0"/>
                </a:lnTo>
                <a:close/>
              </a:path>
            </a:pathLst>
          </a:custGeom>
          <a:solidFill>
            <a:srgbClr val="222020"/>
          </a:solidFill>
        </p:spPr>
        <p:txBody>
          <a:bodyPr wrap="square" lIns="0" tIns="0" rIns="0" bIns="0" rtlCol="0"/>
          <a:lstStyle/>
          <a:p>
            <a:endParaRPr/>
          </a:p>
        </p:txBody>
      </p:sp>
      <p:sp>
        <p:nvSpPr>
          <p:cNvPr id="6" name="object 6">
            <a:extLst>
              <a:ext uri="{FF2B5EF4-FFF2-40B4-BE49-F238E27FC236}">
                <a16:creationId xmlns:a16="http://schemas.microsoft.com/office/drawing/2014/main" id="{BDCADE2B-AAF0-41CF-BF3F-DBEDC10DE8A5}"/>
              </a:ext>
            </a:extLst>
          </p:cNvPr>
          <p:cNvSpPr/>
          <p:nvPr/>
        </p:nvSpPr>
        <p:spPr>
          <a:xfrm>
            <a:off x="17259808" y="534238"/>
            <a:ext cx="548640" cy="548640"/>
          </a:xfrm>
          <a:custGeom>
            <a:avLst/>
            <a:gdLst/>
            <a:ahLst/>
            <a:cxnLst/>
            <a:rect l="l" t="t" r="r" b="b"/>
            <a:pathLst>
              <a:path w="548640" h="548640">
                <a:moveTo>
                  <a:pt x="0" y="0"/>
                </a:moveTo>
                <a:lnTo>
                  <a:pt x="0" y="548589"/>
                </a:lnTo>
                <a:lnTo>
                  <a:pt x="548513" y="548589"/>
                </a:lnTo>
                <a:lnTo>
                  <a:pt x="0" y="0"/>
                </a:lnTo>
                <a:close/>
              </a:path>
            </a:pathLst>
          </a:custGeom>
          <a:solidFill>
            <a:srgbClr val="222020"/>
          </a:solidFill>
        </p:spPr>
        <p:txBody>
          <a:bodyPr wrap="square" lIns="0" tIns="0" rIns="0" bIns="0" rtlCol="0"/>
          <a:lstStyle/>
          <a:p>
            <a:endParaRPr/>
          </a:p>
        </p:txBody>
      </p:sp>
      <p:sp>
        <p:nvSpPr>
          <p:cNvPr id="13" name="object 13">
            <a:extLst>
              <a:ext uri="{FF2B5EF4-FFF2-40B4-BE49-F238E27FC236}">
                <a16:creationId xmlns:a16="http://schemas.microsoft.com/office/drawing/2014/main" id="{7C76D7D2-74ED-DD68-6A82-D9CB31492F28}"/>
              </a:ext>
            </a:extLst>
          </p:cNvPr>
          <p:cNvSpPr/>
          <p:nvPr/>
        </p:nvSpPr>
        <p:spPr>
          <a:xfrm>
            <a:off x="1530350" y="6826250"/>
            <a:ext cx="386080" cy="386080"/>
          </a:xfrm>
          <a:custGeom>
            <a:avLst/>
            <a:gdLst/>
            <a:ahLst/>
            <a:cxnLst/>
            <a:rect l="l" t="t" r="r" b="b"/>
            <a:pathLst>
              <a:path w="386079" h="386079">
                <a:moveTo>
                  <a:pt x="0" y="93597"/>
                </a:moveTo>
                <a:lnTo>
                  <a:pt x="93599" y="0"/>
                </a:lnTo>
                <a:lnTo>
                  <a:pt x="192965" y="99363"/>
                </a:lnTo>
                <a:lnTo>
                  <a:pt x="292318" y="0"/>
                </a:lnTo>
                <a:lnTo>
                  <a:pt x="385906" y="93597"/>
                </a:lnTo>
                <a:lnTo>
                  <a:pt x="286552" y="192961"/>
                </a:lnTo>
                <a:lnTo>
                  <a:pt x="385906" y="292311"/>
                </a:lnTo>
                <a:lnTo>
                  <a:pt x="292318" y="385896"/>
                </a:lnTo>
                <a:lnTo>
                  <a:pt x="192965" y="286546"/>
                </a:lnTo>
                <a:lnTo>
                  <a:pt x="93599" y="385896"/>
                </a:lnTo>
                <a:lnTo>
                  <a:pt x="0" y="292311"/>
                </a:lnTo>
                <a:lnTo>
                  <a:pt x="99365" y="192961"/>
                </a:lnTo>
                <a:lnTo>
                  <a:pt x="0" y="93597"/>
                </a:lnTo>
                <a:close/>
              </a:path>
            </a:pathLst>
          </a:custGeom>
          <a:ln w="18719">
            <a:solidFill>
              <a:srgbClr val="222020"/>
            </a:solidFill>
          </a:ln>
        </p:spPr>
        <p:txBody>
          <a:bodyPr wrap="square" lIns="0" tIns="0" rIns="0" bIns="0" rtlCol="0"/>
          <a:lstStyle/>
          <a:p>
            <a:endParaRPr/>
          </a:p>
        </p:txBody>
      </p:sp>
      <p:sp>
        <p:nvSpPr>
          <p:cNvPr id="14" name="object 14">
            <a:extLst>
              <a:ext uri="{FF2B5EF4-FFF2-40B4-BE49-F238E27FC236}">
                <a16:creationId xmlns:a16="http://schemas.microsoft.com/office/drawing/2014/main" id="{94F7DC53-0B4B-2B79-6633-4E5EB516EAA2}"/>
              </a:ext>
            </a:extLst>
          </p:cNvPr>
          <p:cNvSpPr/>
          <p:nvPr/>
        </p:nvSpPr>
        <p:spPr>
          <a:xfrm>
            <a:off x="2068174" y="6826250"/>
            <a:ext cx="386080" cy="386080"/>
          </a:xfrm>
          <a:custGeom>
            <a:avLst/>
            <a:gdLst/>
            <a:ahLst/>
            <a:cxnLst/>
            <a:rect l="l" t="t" r="r" b="b"/>
            <a:pathLst>
              <a:path w="386079" h="386079">
                <a:moveTo>
                  <a:pt x="0" y="93597"/>
                </a:moveTo>
                <a:lnTo>
                  <a:pt x="93599" y="0"/>
                </a:lnTo>
                <a:lnTo>
                  <a:pt x="192953" y="99363"/>
                </a:lnTo>
                <a:lnTo>
                  <a:pt x="292306" y="0"/>
                </a:lnTo>
                <a:lnTo>
                  <a:pt x="385906" y="93597"/>
                </a:lnTo>
                <a:lnTo>
                  <a:pt x="286552" y="192961"/>
                </a:lnTo>
                <a:lnTo>
                  <a:pt x="385906" y="292311"/>
                </a:lnTo>
                <a:lnTo>
                  <a:pt x="292306" y="385896"/>
                </a:lnTo>
                <a:lnTo>
                  <a:pt x="192953" y="286546"/>
                </a:lnTo>
                <a:lnTo>
                  <a:pt x="93599" y="385896"/>
                </a:lnTo>
                <a:lnTo>
                  <a:pt x="0" y="292311"/>
                </a:lnTo>
                <a:lnTo>
                  <a:pt x="99353" y="192961"/>
                </a:lnTo>
                <a:lnTo>
                  <a:pt x="0" y="93597"/>
                </a:lnTo>
                <a:close/>
              </a:path>
            </a:pathLst>
          </a:custGeom>
          <a:ln w="18719">
            <a:solidFill>
              <a:srgbClr val="222020"/>
            </a:solidFill>
          </a:ln>
        </p:spPr>
        <p:txBody>
          <a:bodyPr wrap="square" lIns="0" tIns="0" rIns="0" bIns="0" rtlCol="0"/>
          <a:lstStyle/>
          <a:p>
            <a:endParaRPr/>
          </a:p>
        </p:txBody>
      </p:sp>
      <p:sp>
        <p:nvSpPr>
          <p:cNvPr id="15" name="object 15">
            <a:extLst>
              <a:ext uri="{FF2B5EF4-FFF2-40B4-BE49-F238E27FC236}">
                <a16:creationId xmlns:a16="http://schemas.microsoft.com/office/drawing/2014/main" id="{68F19DB3-2A4D-8470-F8F1-110EACF17923}"/>
              </a:ext>
            </a:extLst>
          </p:cNvPr>
          <p:cNvSpPr/>
          <p:nvPr/>
        </p:nvSpPr>
        <p:spPr>
          <a:xfrm>
            <a:off x="2606711" y="6826250"/>
            <a:ext cx="386080" cy="386080"/>
          </a:xfrm>
          <a:custGeom>
            <a:avLst/>
            <a:gdLst/>
            <a:ahLst/>
            <a:cxnLst/>
            <a:rect l="l" t="t" r="r" b="b"/>
            <a:pathLst>
              <a:path w="386079" h="386079">
                <a:moveTo>
                  <a:pt x="0" y="93597"/>
                </a:moveTo>
                <a:lnTo>
                  <a:pt x="93599" y="0"/>
                </a:lnTo>
                <a:lnTo>
                  <a:pt x="192953" y="99363"/>
                </a:lnTo>
                <a:lnTo>
                  <a:pt x="292306" y="0"/>
                </a:lnTo>
                <a:lnTo>
                  <a:pt x="385906" y="93597"/>
                </a:lnTo>
                <a:lnTo>
                  <a:pt x="286552" y="192961"/>
                </a:lnTo>
                <a:lnTo>
                  <a:pt x="385906" y="292311"/>
                </a:lnTo>
                <a:lnTo>
                  <a:pt x="292306" y="385896"/>
                </a:lnTo>
                <a:lnTo>
                  <a:pt x="192953" y="286546"/>
                </a:lnTo>
                <a:lnTo>
                  <a:pt x="93599" y="385896"/>
                </a:lnTo>
                <a:lnTo>
                  <a:pt x="0" y="292311"/>
                </a:lnTo>
                <a:lnTo>
                  <a:pt x="99365" y="192961"/>
                </a:lnTo>
                <a:lnTo>
                  <a:pt x="0" y="93597"/>
                </a:lnTo>
                <a:close/>
              </a:path>
            </a:pathLst>
          </a:custGeom>
          <a:ln w="18719">
            <a:solidFill>
              <a:srgbClr val="222020"/>
            </a:solidFill>
          </a:ln>
        </p:spPr>
        <p:txBody>
          <a:bodyPr wrap="square" lIns="0" tIns="0" rIns="0" bIns="0" rtlCol="0"/>
          <a:lstStyle/>
          <a:p>
            <a:endParaRPr/>
          </a:p>
        </p:txBody>
      </p:sp>
      <p:sp>
        <p:nvSpPr>
          <p:cNvPr id="16" name="object 16">
            <a:extLst>
              <a:ext uri="{FF2B5EF4-FFF2-40B4-BE49-F238E27FC236}">
                <a16:creationId xmlns:a16="http://schemas.microsoft.com/office/drawing/2014/main" id="{FC912314-2EE3-DBA7-FAF8-604CCAE02777}"/>
              </a:ext>
            </a:extLst>
          </p:cNvPr>
          <p:cNvSpPr/>
          <p:nvPr/>
        </p:nvSpPr>
        <p:spPr>
          <a:xfrm>
            <a:off x="1530350" y="7387823"/>
            <a:ext cx="386080" cy="386080"/>
          </a:xfrm>
          <a:custGeom>
            <a:avLst/>
            <a:gdLst/>
            <a:ahLst/>
            <a:cxnLst/>
            <a:rect l="l" t="t" r="r" b="b"/>
            <a:pathLst>
              <a:path w="386079" h="386079">
                <a:moveTo>
                  <a:pt x="0" y="93597"/>
                </a:moveTo>
                <a:lnTo>
                  <a:pt x="93599" y="0"/>
                </a:lnTo>
                <a:lnTo>
                  <a:pt x="192965" y="99350"/>
                </a:lnTo>
                <a:lnTo>
                  <a:pt x="292318" y="0"/>
                </a:lnTo>
                <a:lnTo>
                  <a:pt x="385906" y="93597"/>
                </a:lnTo>
                <a:lnTo>
                  <a:pt x="286552" y="192948"/>
                </a:lnTo>
                <a:lnTo>
                  <a:pt x="385906" y="292299"/>
                </a:lnTo>
                <a:lnTo>
                  <a:pt x="292318" y="385896"/>
                </a:lnTo>
                <a:lnTo>
                  <a:pt x="192965" y="286533"/>
                </a:lnTo>
                <a:lnTo>
                  <a:pt x="93599" y="385896"/>
                </a:lnTo>
                <a:lnTo>
                  <a:pt x="0" y="292299"/>
                </a:lnTo>
                <a:lnTo>
                  <a:pt x="99365" y="192948"/>
                </a:lnTo>
                <a:lnTo>
                  <a:pt x="0" y="93597"/>
                </a:lnTo>
                <a:close/>
              </a:path>
            </a:pathLst>
          </a:custGeom>
          <a:ln w="18719">
            <a:solidFill>
              <a:srgbClr val="222020"/>
            </a:solidFill>
          </a:ln>
        </p:spPr>
        <p:txBody>
          <a:bodyPr wrap="square" lIns="0" tIns="0" rIns="0" bIns="0" rtlCol="0"/>
          <a:lstStyle/>
          <a:p>
            <a:endParaRPr/>
          </a:p>
        </p:txBody>
      </p:sp>
      <p:sp>
        <p:nvSpPr>
          <p:cNvPr id="17" name="object 17">
            <a:extLst>
              <a:ext uri="{FF2B5EF4-FFF2-40B4-BE49-F238E27FC236}">
                <a16:creationId xmlns:a16="http://schemas.microsoft.com/office/drawing/2014/main" id="{00DF8C82-80C8-31AB-FFA5-E1028029FCD1}"/>
              </a:ext>
            </a:extLst>
          </p:cNvPr>
          <p:cNvSpPr/>
          <p:nvPr/>
        </p:nvSpPr>
        <p:spPr>
          <a:xfrm>
            <a:off x="2068174" y="7387823"/>
            <a:ext cx="386080" cy="386080"/>
          </a:xfrm>
          <a:custGeom>
            <a:avLst/>
            <a:gdLst/>
            <a:ahLst/>
            <a:cxnLst/>
            <a:rect l="l" t="t" r="r" b="b"/>
            <a:pathLst>
              <a:path w="386079" h="386079">
                <a:moveTo>
                  <a:pt x="0" y="93597"/>
                </a:moveTo>
                <a:lnTo>
                  <a:pt x="93599" y="0"/>
                </a:lnTo>
                <a:lnTo>
                  <a:pt x="192953" y="99350"/>
                </a:lnTo>
                <a:lnTo>
                  <a:pt x="292306" y="0"/>
                </a:lnTo>
                <a:lnTo>
                  <a:pt x="385906" y="93597"/>
                </a:lnTo>
                <a:lnTo>
                  <a:pt x="286552" y="192948"/>
                </a:lnTo>
                <a:lnTo>
                  <a:pt x="385906" y="292299"/>
                </a:lnTo>
                <a:lnTo>
                  <a:pt x="292306" y="385896"/>
                </a:lnTo>
                <a:lnTo>
                  <a:pt x="192953" y="286533"/>
                </a:lnTo>
                <a:lnTo>
                  <a:pt x="93599" y="385896"/>
                </a:lnTo>
                <a:lnTo>
                  <a:pt x="0" y="292299"/>
                </a:lnTo>
                <a:lnTo>
                  <a:pt x="99353" y="192948"/>
                </a:lnTo>
                <a:lnTo>
                  <a:pt x="0" y="93597"/>
                </a:lnTo>
                <a:close/>
              </a:path>
            </a:pathLst>
          </a:custGeom>
          <a:ln w="18719">
            <a:solidFill>
              <a:srgbClr val="222020"/>
            </a:solidFill>
          </a:ln>
        </p:spPr>
        <p:txBody>
          <a:bodyPr wrap="square" lIns="0" tIns="0" rIns="0" bIns="0" rtlCol="0"/>
          <a:lstStyle/>
          <a:p>
            <a:endParaRPr/>
          </a:p>
        </p:txBody>
      </p:sp>
      <p:sp>
        <p:nvSpPr>
          <p:cNvPr id="18" name="object 18">
            <a:extLst>
              <a:ext uri="{FF2B5EF4-FFF2-40B4-BE49-F238E27FC236}">
                <a16:creationId xmlns:a16="http://schemas.microsoft.com/office/drawing/2014/main" id="{4C2F7614-AD86-37A8-038F-30FE2874829A}"/>
              </a:ext>
            </a:extLst>
          </p:cNvPr>
          <p:cNvSpPr/>
          <p:nvPr/>
        </p:nvSpPr>
        <p:spPr>
          <a:xfrm>
            <a:off x="2606711" y="7387823"/>
            <a:ext cx="386080" cy="386080"/>
          </a:xfrm>
          <a:custGeom>
            <a:avLst/>
            <a:gdLst/>
            <a:ahLst/>
            <a:cxnLst/>
            <a:rect l="l" t="t" r="r" b="b"/>
            <a:pathLst>
              <a:path w="386079" h="386079">
                <a:moveTo>
                  <a:pt x="0" y="93597"/>
                </a:moveTo>
                <a:lnTo>
                  <a:pt x="93599" y="0"/>
                </a:lnTo>
                <a:lnTo>
                  <a:pt x="192953" y="99350"/>
                </a:lnTo>
                <a:lnTo>
                  <a:pt x="292306" y="0"/>
                </a:lnTo>
                <a:lnTo>
                  <a:pt x="385906" y="93597"/>
                </a:lnTo>
                <a:lnTo>
                  <a:pt x="286552" y="192948"/>
                </a:lnTo>
                <a:lnTo>
                  <a:pt x="385906" y="292299"/>
                </a:lnTo>
                <a:lnTo>
                  <a:pt x="292306" y="385896"/>
                </a:lnTo>
                <a:lnTo>
                  <a:pt x="192953" y="286533"/>
                </a:lnTo>
                <a:lnTo>
                  <a:pt x="93599" y="385896"/>
                </a:lnTo>
                <a:lnTo>
                  <a:pt x="0" y="292299"/>
                </a:lnTo>
                <a:lnTo>
                  <a:pt x="99365" y="192948"/>
                </a:lnTo>
                <a:lnTo>
                  <a:pt x="0" y="93597"/>
                </a:lnTo>
                <a:close/>
              </a:path>
            </a:pathLst>
          </a:custGeom>
          <a:ln w="18719">
            <a:solidFill>
              <a:srgbClr val="222020"/>
            </a:solidFill>
          </a:ln>
        </p:spPr>
        <p:txBody>
          <a:bodyPr wrap="square" lIns="0" tIns="0" rIns="0" bIns="0" rtlCol="0"/>
          <a:lstStyle/>
          <a:p>
            <a:endParaRPr/>
          </a:p>
        </p:txBody>
      </p:sp>
      <p:sp>
        <p:nvSpPr>
          <p:cNvPr id="19" name="object 19">
            <a:extLst>
              <a:ext uri="{FF2B5EF4-FFF2-40B4-BE49-F238E27FC236}">
                <a16:creationId xmlns:a16="http://schemas.microsoft.com/office/drawing/2014/main" id="{A66A84AE-C897-6EE9-EB2F-18372138A8ED}"/>
              </a:ext>
            </a:extLst>
          </p:cNvPr>
          <p:cNvSpPr/>
          <p:nvPr/>
        </p:nvSpPr>
        <p:spPr>
          <a:xfrm>
            <a:off x="1530350" y="7950108"/>
            <a:ext cx="386080" cy="386080"/>
          </a:xfrm>
          <a:custGeom>
            <a:avLst/>
            <a:gdLst/>
            <a:ahLst/>
            <a:cxnLst/>
            <a:rect l="l" t="t" r="r" b="b"/>
            <a:pathLst>
              <a:path w="386079" h="386079">
                <a:moveTo>
                  <a:pt x="0" y="93584"/>
                </a:moveTo>
                <a:lnTo>
                  <a:pt x="93599" y="0"/>
                </a:lnTo>
                <a:lnTo>
                  <a:pt x="192965" y="99350"/>
                </a:lnTo>
                <a:lnTo>
                  <a:pt x="292318" y="0"/>
                </a:lnTo>
                <a:lnTo>
                  <a:pt x="385906" y="93584"/>
                </a:lnTo>
                <a:lnTo>
                  <a:pt x="286552" y="192948"/>
                </a:lnTo>
                <a:lnTo>
                  <a:pt x="385906" y="292299"/>
                </a:lnTo>
                <a:lnTo>
                  <a:pt x="292318" y="385896"/>
                </a:lnTo>
                <a:lnTo>
                  <a:pt x="192965" y="286546"/>
                </a:lnTo>
                <a:lnTo>
                  <a:pt x="93599" y="385896"/>
                </a:lnTo>
                <a:lnTo>
                  <a:pt x="0" y="292299"/>
                </a:lnTo>
                <a:lnTo>
                  <a:pt x="99365" y="192948"/>
                </a:lnTo>
                <a:lnTo>
                  <a:pt x="0" y="93584"/>
                </a:lnTo>
                <a:close/>
              </a:path>
            </a:pathLst>
          </a:custGeom>
          <a:ln w="18719">
            <a:solidFill>
              <a:srgbClr val="222020"/>
            </a:solidFill>
          </a:ln>
        </p:spPr>
        <p:txBody>
          <a:bodyPr wrap="square" lIns="0" tIns="0" rIns="0" bIns="0" rtlCol="0"/>
          <a:lstStyle/>
          <a:p>
            <a:endParaRPr/>
          </a:p>
        </p:txBody>
      </p:sp>
      <p:sp>
        <p:nvSpPr>
          <p:cNvPr id="20" name="object 20">
            <a:extLst>
              <a:ext uri="{FF2B5EF4-FFF2-40B4-BE49-F238E27FC236}">
                <a16:creationId xmlns:a16="http://schemas.microsoft.com/office/drawing/2014/main" id="{54690C17-01DD-B2B9-E0F8-24103ED35723}"/>
              </a:ext>
            </a:extLst>
          </p:cNvPr>
          <p:cNvSpPr/>
          <p:nvPr/>
        </p:nvSpPr>
        <p:spPr>
          <a:xfrm>
            <a:off x="2068174" y="7950108"/>
            <a:ext cx="386080" cy="386080"/>
          </a:xfrm>
          <a:custGeom>
            <a:avLst/>
            <a:gdLst/>
            <a:ahLst/>
            <a:cxnLst/>
            <a:rect l="l" t="t" r="r" b="b"/>
            <a:pathLst>
              <a:path w="386079" h="386079">
                <a:moveTo>
                  <a:pt x="0" y="93584"/>
                </a:moveTo>
                <a:lnTo>
                  <a:pt x="93599" y="0"/>
                </a:lnTo>
                <a:lnTo>
                  <a:pt x="192953" y="99350"/>
                </a:lnTo>
                <a:lnTo>
                  <a:pt x="292306" y="0"/>
                </a:lnTo>
                <a:lnTo>
                  <a:pt x="385906" y="93584"/>
                </a:lnTo>
                <a:lnTo>
                  <a:pt x="286552" y="192948"/>
                </a:lnTo>
                <a:lnTo>
                  <a:pt x="385906" y="292299"/>
                </a:lnTo>
                <a:lnTo>
                  <a:pt x="292306" y="385896"/>
                </a:lnTo>
                <a:lnTo>
                  <a:pt x="192953" y="286546"/>
                </a:lnTo>
                <a:lnTo>
                  <a:pt x="93599" y="385896"/>
                </a:lnTo>
                <a:lnTo>
                  <a:pt x="0" y="292299"/>
                </a:lnTo>
                <a:lnTo>
                  <a:pt x="99353" y="192948"/>
                </a:lnTo>
                <a:lnTo>
                  <a:pt x="0" y="93584"/>
                </a:lnTo>
                <a:close/>
              </a:path>
            </a:pathLst>
          </a:custGeom>
          <a:ln w="18719">
            <a:solidFill>
              <a:srgbClr val="222020"/>
            </a:solidFill>
          </a:ln>
        </p:spPr>
        <p:txBody>
          <a:bodyPr wrap="square" lIns="0" tIns="0" rIns="0" bIns="0" rtlCol="0"/>
          <a:lstStyle/>
          <a:p>
            <a:endParaRPr/>
          </a:p>
        </p:txBody>
      </p:sp>
      <p:sp>
        <p:nvSpPr>
          <p:cNvPr id="21" name="object 21">
            <a:extLst>
              <a:ext uri="{FF2B5EF4-FFF2-40B4-BE49-F238E27FC236}">
                <a16:creationId xmlns:a16="http://schemas.microsoft.com/office/drawing/2014/main" id="{FBCEB437-042D-C258-FB12-02A9E2696C3A}"/>
              </a:ext>
            </a:extLst>
          </p:cNvPr>
          <p:cNvSpPr/>
          <p:nvPr/>
        </p:nvSpPr>
        <p:spPr>
          <a:xfrm>
            <a:off x="2606711" y="7950108"/>
            <a:ext cx="386080" cy="386080"/>
          </a:xfrm>
          <a:custGeom>
            <a:avLst/>
            <a:gdLst/>
            <a:ahLst/>
            <a:cxnLst/>
            <a:rect l="l" t="t" r="r" b="b"/>
            <a:pathLst>
              <a:path w="386079" h="386079">
                <a:moveTo>
                  <a:pt x="0" y="93584"/>
                </a:moveTo>
                <a:lnTo>
                  <a:pt x="93599" y="0"/>
                </a:lnTo>
                <a:lnTo>
                  <a:pt x="192953" y="99350"/>
                </a:lnTo>
                <a:lnTo>
                  <a:pt x="292306" y="0"/>
                </a:lnTo>
                <a:lnTo>
                  <a:pt x="385906" y="93584"/>
                </a:lnTo>
                <a:lnTo>
                  <a:pt x="286552" y="192948"/>
                </a:lnTo>
                <a:lnTo>
                  <a:pt x="385906" y="292299"/>
                </a:lnTo>
                <a:lnTo>
                  <a:pt x="292306" y="385896"/>
                </a:lnTo>
                <a:lnTo>
                  <a:pt x="192953" y="286546"/>
                </a:lnTo>
                <a:lnTo>
                  <a:pt x="93599" y="385896"/>
                </a:lnTo>
                <a:lnTo>
                  <a:pt x="0" y="292299"/>
                </a:lnTo>
                <a:lnTo>
                  <a:pt x="99365" y="192948"/>
                </a:lnTo>
                <a:lnTo>
                  <a:pt x="0" y="93584"/>
                </a:lnTo>
                <a:close/>
              </a:path>
            </a:pathLst>
          </a:custGeom>
          <a:ln w="18719">
            <a:solidFill>
              <a:srgbClr val="222020"/>
            </a:solidFill>
          </a:ln>
        </p:spPr>
        <p:txBody>
          <a:bodyPr wrap="square" lIns="0" tIns="0" rIns="0" bIns="0" rtlCol="0"/>
          <a:lstStyle/>
          <a:p>
            <a:endParaRPr/>
          </a:p>
        </p:txBody>
      </p:sp>
      <p:sp>
        <p:nvSpPr>
          <p:cNvPr id="7" name="Rectangle 1">
            <a:extLst>
              <a:ext uri="{FF2B5EF4-FFF2-40B4-BE49-F238E27FC236}">
                <a16:creationId xmlns:a16="http://schemas.microsoft.com/office/drawing/2014/main" id="{E7D03FE8-9C2B-6F4F-9B77-D728A1B74A4A}"/>
              </a:ext>
            </a:extLst>
          </p:cNvPr>
          <p:cNvSpPr>
            <a:spLocks noChangeArrowheads="1"/>
          </p:cNvSpPr>
          <p:nvPr/>
        </p:nvSpPr>
        <p:spPr bwMode="auto">
          <a:xfrm rot="10800000" flipV="1">
            <a:off x="3719830" y="488746"/>
            <a:ext cx="11692256" cy="877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rgbClr val="FF0000"/>
                </a:solidFill>
                <a:effectLst/>
              </a:rPr>
              <a:t>IPCS Global</a:t>
            </a:r>
            <a:endParaRPr kumimoji="0" lang="en-US" altLang="en-US" sz="2800" b="0" i="0" u="none" strike="noStrike" cap="none" normalizeH="0" baseline="0" dirty="0">
              <a:ln>
                <a:noFill/>
              </a:ln>
              <a:solidFill>
                <a:srgbClr val="FF0000"/>
              </a:solidFill>
              <a:effectLst/>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rPr>
              <a:t>Strengths</a:t>
            </a:r>
            <a:r>
              <a:rPr kumimoji="0" lang="en-US" altLang="en-US" sz="2200" b="0" i="0" u="none" strike="noStrike" cap="none" normalizeH="0" baseline="0" dirty="0">
                <a:ln>
                  <a:noFill/>
                </a:ln>
                <a:solidFill>
                  <a:schemeClr val="tx1"/>
                </a:solidFill>
                <a:effectLst/>
              </a:rPr>
              <a:t>:</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rPr>
              <a:t>Personalized, one-on-one training with flexible schedules for working professionals.</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rPr>
              <a:t>Global certifications and strong placement assistance.</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rPr>
              <a:t>Wide variety of courses, including Data Science and Industrial Automation.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rPr>
              <a:t>Weaknesses</a:t>
            </a:r>
            <a:r>
              <a:rPr kumimoji="0" lang="en-US" altLang="en-US" sz="2200" b="0" i="0" u="none" strike="noStrike" cap="none" normalizeH="0" baseline="0" dirty="0">
                <a:ln>
                  <a:noFill/>
                </a:ln>
                <a:solidFill>
                  <a:schemeClr val="tx1"/>
                </a:solidFill>
                <a:effectLst/>
              </a:rPr>
              <a:t>:</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rPr>
              <a:t>Moderate social media presence and branding.</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rPr>
              <a:t>Lacks focus on community engagement and events.</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rgbClr val="FF0000"/>
                </a:solidFill>
                <a:effectLst/>
              </a:rPr>
              <a:t>Micro Degree</a:t>
            </a:r>
            <a:endParaRPr kumimoji="0" lang="en-US" altLang="en-US" sz="2400" b="0" i="0" u="none" strike="noStrike" cap="none" normalizeH="0" baseline="0" dirty="0">
              <a:ln>
                <a:noFill/>
              </a:ln>
              <a:solidFill>
                <a:srgbClr val="FF0000"/>
              </a:solidFill>
              <a:effectLst/>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rPr>
              <a:t>Strengths</a:t>
            </a:r>
            <a:r>
              <a:rPr kumimoji="0" lang="en-US" altLang="en-US" sz="2200" b="0" i="0" u="none" strike="noStrike" cap="none" normalizeH="0" baseline="0" dirty="0">
                <a:ln>
                  <a:noFill/>
                </a:ln>
                <a:solidFill>
                  <a:schemeClr val="tx1"/>
                </a:solidFill>
                <a:effectLst/>
              </a:rPr>
              <a:t>:</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rPr>
              <a:t>Affordable, flexible online courses with Kannada-language sessions for regional inclusivity.</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rPr>
              <a:t>Strong online presence with high social media engagement.</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rPr>
              <a:t>Weekly mock interviews and internships for practical learning.</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rPr>
              <a:t>Weaknesses</a:t>
            </a:r>
            <a:r>
              <a:rPr kumimoji="0" lang="en-US" altLang="en-US" sz="2200" b="0" i="0" u="none" strike="noStrike" cap="none" normalizeH="0" baseline="0" dirty="0">
                <a:ln>
                  <a:noFill/>
                </a:ln>
                <a:solidFill>
                  <a:schemeClr val="tx1"/>
                </a:solidFill>
                <a:effectLst/>
              </a:rPr>
              <a:t>:</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rPr>
              <a:t>Limited in-person options; entirely online format may not suit all learners.</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rPr>
              <a:t>No advanced facilities due to the virtual-only model.</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658622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874CE-F396-C6FC-52F2-D7874820175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10B890E-785E-D627-2577-746D1F85445C}"/>
              </a:ext>
            </a:extLst>
          </p:cNvPr>
          <p:cNvSpPr/>
          <p:nvPr/>
        </p:nvSpPr>
        <p:spPr>
          <a:xfrm>
            <a:off x="-1822450" y="-641350"/>
            <a:ext cx="5542280" cy="5517515"/>
          </a:xfrm>
          <a:custGeom>
            <a:avLst/>
            <a:gdLst/>
            <a:ahLst/>
            <a:cxnLst/>
            <a:rect l="l" t="t" r="r" b="b"/>
            <a:pathLst>
              <a:path w="5542280" h="5517515">
                <a:moveTo>
                  <a:pt x="5541966" y="0"/>
                </a:moveTo>
                <a:lnTo>
                  <a:pt x="4481271" y="1364385"/>
                </a:lnTo>
                <a:lnTo>
                  <a:pt x="4689348" y="3028314"/>
                </a:lnTo>
                <a:lnTo>
                  <a:pt x="3278149" y="3603586"/>
                </a:lnTo>
                <a:lnTo>
                  <a:pt x="2093023" y="5127103"/>
                </a:lnTo>
                <a:lnTo>
                  <a:pt x="758150" y="4942788"/>
                </a:lnTo>
                <a:lnTo>
                  <a:pt x="0" y="5516912"/>
                </a:lnTo>
              </a:path>
            </a:pathLst>
          </a:custGeom>
          <a:ln w="18719">
            <a:solidFill>
              <a:srgbClr val="222020"/>
            </a:solidFill>
          </a:ln>
        </p:spPr>
        <p:txBody>
          <a:bodyPr wrap="square" lIns="0" tIns="0" rIns="0" bIns="0" rtlCol="0"/>
          <a:lstStyle/>
          <a:p>
            <a:endParaRPr/>
          </a:p>
        </p:txBody>
      </p:sp>
      <p:sp>
        <p:nvSpPr>
          <p:cNvPr id="3" name="object 3">
            <a:extLst>
              <a:ext uri="{FF2B5EF4-FFF2-40B4-BE49-F238E27FC236}">
                <a16:creationId xmlns:a16="http://schemas.microsoft.com/office/drawing/2014/main" id="{0C06E4E3-B229-92EE-90B8-005D71399C72}"/>
              </a:ext>
            </a:extLst>
          </p:cNvPr>
          <p:cNvSpPr/>
          <p:nvPr/>
        </p:nvSpPr>
        <p:spPr>
          <a:xfrm>
            <a:off x="0" y="9738000"/>
            <a:ext cx="18288000" cy="548005"/>
          </a:xfrm>
          <a:custGeom>
            <a:avLst/>
            <a:gdLst/>
            <a:ahLst/>
            <a:cxnLst/>
            <a:rect l="l" t="t" r="r" b="b"/>
            <a:pathLst>
              <a:path w="18288000" h="548004">
                <a:moveTo>
                  <a:pt x="18287873" y="0"/>
                </a:moveTo>
                <a:lnTo>
                  <a:pt x="0" y="0"/>
                </a:lnTo>
                <a:lnTo>
                  <a:pt x="0" y="547836"/>
                </a:lnTo>
                <a:lnTo>
                  <a:pt x="18287873" y="547836"/>
                </a:lnTo>
                <a:lnTo>
                  <a:pt x="18287873" y="0"/>
                </a:lnTo>
                <a:close/>
              </a:path>
            </a:pathLst>
          </a:custGeom>
          <a:solidFill>
            <a:srgbClr val="222020"/>
          </a:solidFill>
        </p:spPr>
        <p:txBody>
          <a:bodyPr wrap="square" lIns="0" tIns="0" rIns="0" bIns="0" rtlCol="0"/>
          <a:lstStyle/>
          <a:p>
            <a:endParaRPr/>
          </a:p>
        </p:txBody>
      </p:sp>
      <p:sp>
        <p:nvSpPr>
          <p:cNvPr id="4" name="object 4">
            <a:extLst>
              <a:ext uri="{FF2B5EF4-FFF2-40B4-BE49-F238E27FC236}">
                <a16:creationId xmlns:a16="http://schemas.microsoft.com/office/drawing/2014/main" id="{34531D75-7AC3-FA78-BD21-0E2C15A99C13}"/>
              </a:ext>
            </a:extLst>
          </p:cNvPr>
          <p:cNvSpPr/>
          <p:nvPr/>
        </p:nvSpPr>
        <p:spPr>
          <a:xfrm>
            <a:off x="15929991" y="534238"/>
            <a:ext cx="548640" cy="548640"/>
          </a:xfrm>
          <a:custGeom>
            <a:avLst/>
            <a:gdLst/>
            <a:ahLst/>
            <a:cxnLst/>
            <a:rect l="l" t="t" r="r" b="b"/>
            <a:pathLst>
              <a:path w="548640" h="548640">
                <a:moveTo>
                  <a:pt x="0" y="0"/>
                </a:moveTo>
                <a:lnTo>
                  <a:pt x="0" y="548589"/>
                </a:lnTo>
                <a:lnTo>
                  <a:pt x="548640" y="548589"/>
                </a:lnTo>
                <a:lnTo>
                  <a:pt x="0" y="0"/>
                </a:lnTo>
                <a:close/>
              </a:path>
            </a:pathLst>
          </a:custGeom>
          <a:solidFill>
            <a:srgbClr val="222020"/>
          </a:solidFill>
        </p:spPr>
        <p:txBody>
          <a:bodyPr wrap="square" lIns="0" tIns="0" rIns="0" bIns="0" rtlCol="0"/>
          <a:lstStyle/>
          <a:p>
            <a:endParaRPr/>
          </a:p>
        </p:txBody>
      </p:sp>
      <p:sp>
        <p:nvSpPr>
          <p:cNvPr id="5" name="object 5">
            <a:extLst>
              <a:ext uri="{FF2B5EF4-FFF2-40B4-BE49-F238E27FC236}">
                <a16:creationId xmlns:a16="http://schemas.microsoft.com/office/drawing/2014/main" id="{A2151B9F-A628-3F80-C371-FDCCDFBE424C}"/>
              </a:ext>
            </a:extLst>
          </p:cNvPr>
          <p:cNvSpPr/>
          <p:nvPr/>
        </p:nvSpPr>
        <p:spPr>
          <a:xfrm>
            <a:off x="16595216" y="534238"/>
            <a:ext cx="548640" cy="548640"/>
          </a:xfrm>
          <a:custGeom>
            <a:avLst/>
            <a:gdLst/>
            <a:ahLst/>
            <a:cxnLst/>
            <a:rect l="l" t="t" r="r" b="b"/>
            <a:pathLst>
              <a:path w="548640" h="548640">
                <a:moveTo>
                  <a:pt x="0" y="0"/>
                </a:moveTo>
                <a:lnTo>
                  <a:pt x="0" y="548589"/>
                </a:lnTo>
                <a:lnTo>
                  <a:pt x="548640" y="548589"/>
                </a:lnTo>
                <a:lnTo>
                  <a:pt x="0" y="0"/>
                </a:lnTo>
                <a:close/>
              </a:path>
            </a:pathLst>
          </a:custGeom>
          <a:solidFill>
            <a:srgbClr val="222020"/>
          </a:solidFill>
        </p:spPr>
        <p:txBody>
          <a:bodyPr wrap="square" lIns="0" tIns="0" rIns="0" bIns="0" rtlCol="0"/>
          <a:lstStyle/>
          <a:p>
            <a:endParaRPr/>
          </a:p>
        </p:txBody>
      </p:sp>
      <p:sp>
        <p:nvSpPr>
          <p:cNvPr id="6" name="object 6">
            <a:extLst>
              <a:ext uri="{FF2B5EF4-FFF2-40B4-BE49-F238E27FC236}">
                <a16:creationId xmlns:a16="http://schemas.microsoft.com/office/drawing/2014/main" id="{7BFD0DB1-D8E8-CF2F-0606-8A99E6BBC420}"/>
              </a:ext>
            </a:extLst>
          </p:cNvPr>
          <p:cNvSpPr/>
          <p:nvPr/>
        </p:nvSpPr>
        <p:spPr>
          <a:xfrm>
            <a:off x="17259808" y="534238"/>
            <a:ext cx="548640" cy="548640"/>
          </a:xfrm>
          <a:custGeom>
            <a:avLst/>
            <a:gdLst/>
            <a:ahLst/>
            <a:cxnLst/>
            <a:rect l="l" t="t" r="r" b="b"/>
            <a:pathLst>
              <a:path w="548640" h="548640">
                <a:moveTo>
                  <a:pt x="0" y="0"/>
                </a:moveTo>
                <a:lnTo>
                  <a:pt x="0" y="548589"/>
                </a:lnTo>
                <a:lnTo>
                  <a:pt x="548513" y="548589"/>
                </a:lnTo>
                <a:lnTo>
                  <a:pt x="0" y="0"/>
                </a:lnTo>
                <a:close/>
              </a:path>
            </a:pathLst>
          </a:custGeom>
          <a:solidFill>
            <a:srgbClr val="222020"/>
          </a:solidFill>
        </p:spPr>
        <p:txBody>
          <a:bodyPr wrap="square" lIns="0" tIns="0" rIns="0" bIns="0" rtlCol="0"/>
          <a:lstStyle/>
          <a:p>
            <a:endParaRPr/>
          </a:p>
        </p:txBody>
      </p:sp>
      <p:sp>
        <p:nvSpPr>
          <p:cNvPr id="13" name="object 13">
            <a:extLst>
              <a:ext uri="{FF2B5EF4-FFF2-40B4-BE49-F238E27FC236}">
                <a16:creationId xmlns:a16="http://schemas.microsoft.com/office/drawing/2014/main" id="{F12FBD8B-DA55-F68C-EA73-9879F1736639}"/>
              </a:ext>
            </a:extLst>
          </p:cNvPr>
          <p:cNvSpPr/>
          <p:nvPr/>
        </p:nvSpPr>
        <p:spPr>
          <a:xfrm>
            <a:off x="1530350" y="6826250"/>
            <a:ext cx="386080" cy="386080"/>
          </a:xfrm>
          <a:custGeom>
            <a:avLst/>
            <a:gdLst/>
            <a:ahLst/>
            <a:cxnLst/>
            <a:rect l="l" t="t" r="r" b="b"/>
            <a:pathLst>
              <a:path w="386079" h="386079">
                <a:moveTo>
                  <a:pt x="0" y="93597"/>
                </a:moveTo>
                <a:lnTo>
                  <a:pt x="93599" y="0"/>
                </a:lnTo>
                <a:lnTo>
                  <a:pt x="192965" y="99363"/>
                </a:lnTo>
                <a:lnTo>
                  <a:pt x="292318" y="0"/>
                </a:lnTo>
                <a:lnTo>
                  <a:pt x="385906" y="93597"/>
                </a:lnTo>
                <a:lnTo>
                  <a:pt x="286552" y="192961"/>
                </a:lnTo>
                <a:lnTo>
                  <a:pt x="385906" y="292311"/>
                </a:lnTo>
                <a:lnTo>
                  <a:pt x="292318" y="385896"/>
                </a:lnTo>
                <a:lnTo>
                  <a:pt x="192965" y="286546"/>
                </a:lnTo>
                <a:lnTo>
                  <a:pt x="93599" y="385896"/>
                </a:lnTo>
                <a:lnTo>
                  <a:pt x="0" y="292311"/>
                </a:lnTo>
                <a:lnTo>
                  <a:pt x="99365" y="192961"/>
                </a:lnTo>
                <a:lnTo>
                  <a:pt x="0" y="93597"/>
                </a:lnTo>
                <a:close/>
              </a:path>
            </a:pathLst>
          </a:custGeom>
          <a:ln w="18719">
            <a:solidFill>
              <a:srgbClr val="222020"/>
            </a:solidFill>
          </a:ln>
        </p:spPr>
        <p:txBody>
          <a:bodyPr wrap="square" lIns="0" tIns="0" rIns="0" bIns="0" rtlCol="0"/>
          <a:lstStyle/>
          <a:p>
            <a:endParaRPr/>
          </a:p>
        </p:txBody>
      </p:sp>
      <p:sp>
        <p:nvSpPr>
          <p:cNvPr id="14" name="object 14">
            <a:extLst>
              <a:ext uri="{FF2B5EF4-FFF2-40B4-BE49-F238E27FC236}">
                <a16:creationId xmlns:a16="http://schemas.microsoft.com/office/drawing/2014/main" id="{76EFE4E7-0E57-DD34-845B-38D216F61B3F}"/>
              </a:ext>
            </a:extLst>
          </p:cNvPr>
          <p:cNvSpPr/>
          <p:nvPr/>
        </p:nvSpPr>
        <p:spPr>
          <a:xfrm>
            <a:off x="2068174" y="6826250"/>
            <a:ext cx="386080" cy="386080"/>
          </a:xfrm>
          <a:custGeom>
            <a:avLst/>
            <a:gdLst/>
            <a:ahLst/>
            <a:cxnLst/>
            <a:rect l="l" t="t" r="r" b="b"/>
            <a:pathLst>
              <a:path w="386079" h="386079">
                <a:moveTo>
                  <a:pt x="0" y="93597"/>
                </a:moveTo>
                <a:lnTo>
                  <a:pt x="93599" y="0"/>
                </a:lnTo>
                <a:lnTo>
                  <a:pt x="192953" y="99363"/>
                </a:lnTo>
                <a:lnTo>
                  <a:pt x="292306" y="0"/>
                </a:lnTo>
                <a:lnTo>
                  <a:pt x="385906" y="93597"/>
                </a:lnTo>
                <a:lnTo>
                  <a:pt x="286552" y="192961"/>
                </a:lnTo>
                <a:lnTo>
                  <a:pt x="385906" y="292311"/>
                </a:lnTo>
                <a:lnTo>
                  <a:pt x="292306" y="385896"/>
                </a:lnTo>
                <a:lnTo>
                  <a:pt x="192953" y="286546"/>
                </a:lnTo>
                <a:lnTo>
                  <a:pt x="93599" y="385896"/>
                </a:lnTo>
                <a:lnTo>
                  <a:pt x="0" y="292311"/>
                </a:lnTo>
                <a:lnTo>
                  <a:pt x="99353" y="192961"/>
                </a:lnTo>
                <a:lnTo>
                  <a:pt x="0" y="93597"/>
                </a:lnTo>
                <a:close/>
              </a:path>
            </a:pathLst>
          </a:custGeom>
          <a:ln w="18719">
            <a:solidFill>
              <a:srgbClr val="222020"/>
            </a:solidFill>
          </a:ln>
        </p:spPr>
        <p:txBody>
          <a:bodyPr wrap="square" lIns="0" tIns="0" rIns="0" bIns="0" rtlCol="0"/>
          <a:lstStyle/>
          <a:p>
            <a:endParaRPr/>
          </a:p>
        </p:txBody>
      </p:sp>
      <p:sp>
        <p:nvSpPr>
          <p:cNvPr id="15" name="object 15">
            <a:extLst>
              <a:ext uri="{FF2B5EF4-FFF2-40B4-BE49-F238E27FC236}">
                <a16:creationId xmlns:a16="http://schemas.microsoft.com/office/drawing/2014/main" id="{82D5D82A-0447-E96A-202A-8D43676401EC}"/>
              </a:ext>
            </a:extLst>
          </p:cNvPr>
          <p:cNvSpPr/>
          <p:nvPr/>
        </p:nvSpPr>
        <p:spPr>
          <a:xfrm>
            <a:off x="2606711" y="6826250"/>
            <a:ext cx="386080" cy="386080"/>
          </a:xfrm>
          <a:custGeom>
            <a:avLst/>
            <a:gdLst/>
            <a:ahLst/>
            <a:cxnLst/>
            <a:rect l="l" t="t" r="r" b="b"/>
            <a:pathLst>
              <a:path w="386079" h="386079">
                <a:moveTo>
                  <a:pt x="0" y="93597"/>
                </a:moveTo>
                <a:lnTo>
                  <a:pt x="93599" y="0"/>
                </a:lnTo>
                <a:lnTo>
                  <a:pt x="192953" y="99363"/>
                </a:lnTo>
                <a:lnTo>
                  <a:pt x="292306" y="0"/>
                </a:lnTo>
                <a:lnTo>
                  <a:pt x="385906" y="93597"/>
                </a:lnTo>
                <a:lnTo>
                  <a:pt x="286552" y="192961"/>
                </a:lnTo>
                <a:lnTo>
                  <a:pt x="385906" y="292311"/>
                </a:lnTo>
                <a:lnTo>
                  <a:pt x="292306" y="385896"/>
                </a:lnTo>
                <a:lnTo>
                  <a:pt x="192953" y="286546"/>
                </a:lnTo>
                <a:lnTo>
                  <a:pt x="93599" y="385896"/>
                </a:lnTo>
                <a:lnTo>
                  <a:pt x="0" y="292311"/>
                </a:lnTo>
                <a:lnTo>
                  <a:pt x="99365" y="192961"/>
                </a:lnTo>
                <a:lnTo>
                  <a:pt x="0" y="93597"/>
                </a:lnTo>
                <a:close/>
              </a:path>
            </a:pathLst>
          </a:custGeom>
          <a:ln w="18719">
            <a:solidFill>
              <a:srgbClr val="222020"/>
            </a:solidFill>
          </a:ln>
        </p:spPr>
        <p:txBody>
          <a:bodyPr wrap="square" lIns="0" tIns="0" rIns="0" bIns="0" rtlCol="0"/>
          <a:lstStyle/>
          <a:p>
            <a:endParaRPr/>
          </a:p>
        </p:txBody>
      </p:sp>
      <p:sp>
        <p:nvSpPr>
          <p:cNvPr id="16" name="object 16">
            <a:extLst>
              <a:ext uri="{FF2B5EF4-FFF2-40B4-BE49-F238E27FC236}">
                <a16:creationId xmlns:a16="http://schemas.microsoft.com/office/drawing/2014/main" id="{A38D7B1F-183B-99F9-9E7E-A9FA783DC546}"/>
              </a:ext>
            </a:extLst>
          </p:cNvPr>
          <p:cNvSpPr/>
          <p:nvPr/>
        </p:nvSpPr>
        <p:spPr>
          <a:xfrm>
            <a:off x="1530350" y="7387823"/>
            <a:ext cx="386080" cy="386080"/>
          </a:xfrm>
          <a:custGeom>
            <a:avLst/>
            <a:gdLst/>
            <a:ahLst/>
            <a:cxnLst/>
            <a:rect l="l" t="t" r="r" b="b"/>
            <a:pathLst>
              <a:path w="386079" h="386079">
                <a:moveTo>
                  <a:pt x="0" y="93597"/>
                </a:moveTo>
                <a:lnTo>
                  <a:pt x="93599" y="0"/>
                </a:lnTo>
                <a:lnTo>
                  <a:pt x="192965" y="99350"/>
                </a:lnTo>
                <a:lnTo>
                  <a:pt x="292318" y="0"/>
                </a:lnTo>
                <a:lnTo>
                  <a:pt x="385906" y="93597"/>
                </a:lnTo>
                <a:lnTo>
                  <a:pt x="286552" y="192948"/>
                </a:lnTo>
                <a:lnTo>
                  <a:pt x="385906" y="292299"/>
                </a:lnTo>
                <a:lnTo>
                  <a:pt x="292318" y="385896"/>
                </a:lnTo>
                <a:lnTo>
                  <a:pt x="192965" y="286533"/>
                </a:lnTo>
                <a:lnTo>
                  <a:pt x="93599" y="385896"/>
                </a:lnTo>
                <a:lnTo>
                  <a:pt x="0" y="292299"/>
                </a:lnTo>
                <a:lnTo>
                  <a:pt x="99365" y="192948"/>
                </a:lnTo>
                <a:lnTo>
                  <a:pt x="0" y="93597"/>
                </a:lnTo>
                <a:close/>
              </a:path>
            </a:pathLst>
          </a:custGeom>
          <a:ln w="18719">
            <a:solidFill>
              <a:srgbClr val="222020"/>
            </a:solidFill>
          </a:ln>
        </p:spPr>
        <p:txBody>
          <a:bodyPr wrap="square" lIns="0" tIns="0" rIns="0" bIns="0" rtlCol="0"/>
          <a:lstStyle/>
          <a:p>
            <a:endParaRPr/>
          </a:p>
        </p:txBody>
      </p:sp>
      <p:sp>
        <p:nvSpPr>
          <p:cNvPr id="17" name="object 17">
            <a:extLst>
              <a:ext uri="{FF2B5EF4-FFF2-40B4-BE49-F238E27FC236}">
                <a16:creationId xmlns:a16="http://schemas.microsoft.com/office/drawing/2014/main" id="{CA6A4B9B-375C-3B41-F935-F44F8A6189EC}"/>
              </a:ext>
            </a:extLst>
          </p:cNvPr>
          <p:cNvSpPr/>
          <p:nvPr/>
        </p:nvSpPr>
        <p:spPr>
          <a:xfrm>
            <a:off x="2068174" y="7387823"/>
            <a:ext cx="386080" cy="386080"/>
          </a:xfrm>
          <a:custGeom>
            <a:avLst/>
            <a:gdLst/>
            <a:ahLst/>
            <a:cxnLst/>
            <a:rect l="l" t="t" r="r" b="b"/>
            <a:pathLst>
              <a:path w="386079" h="386079">
                <a:moveTo>
                  <a:pt x="0" y="93597"/>
                </a:moveTo>
                <a:lnTo>
                  <a:pt x="93599" y="0"/>
                </a:lnTo>
                <a:lnTo>
                  <a:pt x="192953" y="99350"/>
                </a:lnTo>
                <a:lnTo>
                  <a:pt x="292306" y="0"/>
                </a:lnTo>
                <a:lnTo>
                  <a:pt x="385906" y="93597"/>
                </a:lnTo>
                <a:lnTo>
                  <a:pt x="286552" y="192948"/>
                </a:lnTo>
                <a:lnTo>
                  <a:pt x="385906" y="292299"/>
                </a:lnTo>
                <a:lnTo>
                  <a:pt x="292306" y="385896"/>
                </a:lnTo>
                <a:lnTo>
                  <a:pt x="192953" y="286533"/>
                </a:lnTo>
                <a:lnTo>
                  <a:pt x="93599" y="385896"/>
                </a:lnTo>
                <a:lnTo>
                  <a:pt x="0" y="292299"/>
                </a:lnTo>
                <a:lnTo>
                  <a:pt x="99353" y="192948"/>
                </a:lnTo>
                <a:lnTo>
                  <a:pt x="0" y="93597"/>
                </a:lnTo>
                <a:close/>
              </a:path>
            </a:pathLst>
          </a:custGeom>
          <a:ln w="18719">
            <a:solidFill>
              <a:srgbClr val="222020"/>
            </a:solidFill>
          </a:ln>
        </p:spPr>
        <p:txBody>
          <a:bodyPr wrap="square" lIns="0" tIns="0" rIns="0" bIns="0" rtlCol="0"/>
          <a:lstStyle/>
          <a:p>
            <a:endParaRPr/>
          </a:p>
        </p:txBody>
      </p:sp>
      <p:sp>
        <p:nvSpPr>
          <p:cNvPr id="18" name="object 18">
            <a:extLst>
              <a:ext uri="{FF2B5EF4-FFF2-40B4-BE49-F238E27FC236}">
                <a16:creationId xmlns:a16="http://schemas.microsoft.com/office/drawing/2014/main" id="{D00C8475-4B34-D10C-265F-0B6982F3768C}"/>
              </a:ext>
            </a:extLst>
          </p:cNvPr>
          <p:cNvSpPr/>
          <p:nvPr/>
        </p:nvSpPr>
        <p:spPr>
          <a:xfrm>
            <a:off x="2606711" y="7387823"/>
            <a:ext cx="386080" cy="386080"/>
          </a:xfrm>
          <a:custGeom>
            <a:avLst/>
            <a:gdLst/>
            <a:ahLst/>
            <a:cxnLst/>
            <a:rect l="l" t="t" r="r" b="b"/>
            <a:pathLst>
              <a:path w="386079" h="386079">
                <a:moveTo>
                  <a:pt x="0" y="93597"/>
                </a:moveTo>
                <a:lnTo>
                  <a:pt x="93599" y="0"/>
                </a:lnTo>
                <a:lnTo>
                  <a:pt x="192953" y="99350"/>
                </a:lnTo>
                <a:lnTo>
                  <a:pt x="292306" y="0"/>
                </a:lnTo>
                <a:lnTo>
                  <a:pt x="385906" y="93597"/>
                </a:lnTo>
                <a:lnTo>
                  <a:pt x="286552" y="192948"/>
                </a:lnTo>
                <a:lnTo>
                  <a:pt x="385906" y="292299"/>
                </a:lnTo>
                <a:lnTo>
                  <a:pt x="292306" y="385896"/>
                </a:lnTo>
                <a:lnTo>
                  <a:pt x="192953" y="286533"/>
                </a:lnTo>
                <a:lnTo>
                  <a:pt x="93599" y="385896"/>
                </a:lnTo>
                <a:lnTo>
                  <a:pt x="0" y="292299"/>
                </a:lnTo>
                <a:lnTo>
                  <a:pt x="99365" y="192948"/>
                </a:lnTo>
                <a:lnTo>
                  <a:pt x="0" y="93597"/>
                </a:lnTo>
                <a:close/>
              </a:path>
            </a:pathLst>
          </a:custGeom>
          <a:ln w="18719">
            <a:solidFill>
              <a:srgbClr val="222020"/>
            </a:solidFill>
          </a:ln>
        </p:spPr>
        <p:txBody>
          <a:bodyPr wrap="square" lIns="0" tIns="0" rIns="0" bIns="0" rtlCol="0"/>
          <a:lstStyle/>
          <a:p>
            <a:endParaRPr/>
          </a:p>
        </p:txBody>
      </p:sp>
      <p:sp>
        <p:nvSpPr>
          <p:cNvPr id="19" name="object 19">
            <a:extLst>
              <a:ext uri="{FF2B5EF4-FFF2-40B4-BE49-F238E27FC236}">
                <a16:creationId xmlns:a16="http://schemas.microsoft.com/office/drawing/2014/main" id="{99395F27-D1AF-7722-68F6-8E9D53E8527A}"/>
              </a:ext>
            </a:extLst>
          </p:cNvPr>
          <p:cNvSpPr/>
          <p:nvPr/>
        </p:nvSpPr>
        <p:spPr>
          <a:xfrm>
            <a:off x="1530350" y="7950108"/>
            <a:ext cx="386080" cy="386080"/>
          </a:xfrm>
          <a:custGeom>
            <a:avLst/>
            <a:gdLst/>
            <a:ahLst/>
            <a:cxnLst/>
            <a:rect l="l" t="t" r="r" b="b"/>
            <a:pathLst>
              <a:path w="386079" h="386079">
                <a:moveTo>
                  <a:pt x="0" y="93584"/>
                </a:moveTo>
                <a:lnTo>
                  <a:pt x="93599" y="0"/>
                </a:lnTo>
                <a:lnTo>
                  <a:pt x="192965" y="99350"/>
                </a:lnTo>
                <a:lnTo>
                  <a:pt x="292318" y="0"/>
                </a:lnTo>
                <a:lnTo>
                  <a:pt x="385906" y="93584"/>
                </a:lnTo>
                <a:lnTo>
                  <a:pt x="286552" y="192948"/>
                </a:lnTo>
                <a:lnTo>
                  <a:pt x="385906" y="292299"/>
                </a:lnTo>
                <a:lnTo>
                  <a:pt x="292318" y="385896"/>
                </a:lnTo>
                <a:lnTo>
                  <a:pt x="192965" y="286546"/>
                </a:lnTo>
                <a:lnTo>
                  <a:pt x="93599" y="385896"/>
                </a:lnTo>
                <a:lnTo>
                  <a:pt x="0" y="292299"/>
                </a:lnTo>
                <a:lnTo>
                  <a:pt x="99365" y="192948"/>
                </a:lnTo>
                <a:lnTo>
                  <a:pt x="0" y="93584"/>
                </a:lnTo>
                <a:close/>
              </a:path>
            </a:pathLst>
          </a:custGeom>
          <a:ln w="18719">
            <a:solidFill>
              <a:srgbClr val="222020"/>
            </a:solidFill>
          </a:ln>
        </p:spPr>
        <p:txBody>
          <a:bodyPr wrap="square" lIns="0" tIns="0" rIns="0" bIns="0" rtlCol="0"/>
          <a:lstStyle/>
          <a:p>
            <a:endParaRPr/>
          </a:p>
        </p:txBody>
      </p:sp>
      <p:sp>
        <p:nvSpPr>
          <p:cNvPr id="20" name="object 20">
            <a:extLst>
              <a:ext uri="{FF2B5EF4-FFF2-40B4-BE49-F238E27FC236}">
                <a16:creationId xmlns:a16="http://schemas.microsoft.com/office/drawing/2014/main" id="{62C44523-C18F-732A-273C-397ED43CC59D}"/>
              </a:ext>
            </a:extLst>
          </p:cNvPr>
          <p:cNvSpPr/>
          <p:nvPr/>
        </p:nvSpPr>
        <p:spPr>
          <a:xfrm>
            <a:off x="2068174" y="7950108"/>
            <a:ext cx="386080" cy="386080"/>
          </a:xfrm>
          <a:custGeom>
            <a:avLst/>
            <a:gdLst/>
            <a:ahLst/>
            <a:cxnLst/>
            <a:rect l="l" t="t" r="r" b="b"/>
            <a:pathLst>
              <a:path w="386079" h="386079">
                <a:moveTo>
                  <a:pt x="0" y="93584"/>
                </a:moveTo>
                <a:lnTo>
                  <a:pt x="93599" y="0"/>
                </a:lnTo>
                <a:lnTo>
                  <a:pt x="192953" y="99350"/>
                </a:lnTo>
                <a:lnTo>
                  <a:pt x="292306" y="0"/>
                </a:lnTo>
                <a:lnTo>
                  <a:pt x="385906" y="93584"/>
                </a:lnTo>
                <a:lnTo>
                  <a:pt x="286552" y="192948"/>
                </a:lnTo>
                <a:lnTo>
                  <a:pt x="385906" y="292299"/>
                </a:lnTo>
                <a:lnTo>
                  <a:pt x="292306" y="385896"/>
                </a:lnTo>
                <a:lnTo>
                  <a:pt x="192953" y="286546"/>
                </a:lnTo>
                <a:lnTo>
                  <a:pt x="93599" y="385896"/>
                </a:lnTo>
                <a:lnTo>
                  <a:pt x="0" y="292299"/>
                </a:lnTo>
                <a:lnTo>
                  <a:pt x="99353" y="192948"/>
                </a:lnTo>
                <a:lnTo>
                  <a:pt x="0" y="93584"/>
                </a:lnTo>
                <a:close/>
              </a:path>
            </a:pathLst>
          </a:custGeom>
          <a:ln w="18719">
            <a:solidFill>
              <a:srgbClr val="222020"/>
            </a:solidFill>
          </a:ln>
        </p:spPr>
        <p:txBody>
          <a:bodyPr wrap="square" lIns="0" tIns="0" rIns="0" bIns="0" rtlCol="0"/>
          <a:lstStyle/>
          <a:p>
            <a:endParaRPr/>
          </a:p>
        </p:txBody>
      </p:sp>
      <p:sp>
        <p:nvSpPr>
          <p:cNvPr id="21" name="object 21">
            <a:extLst>
              <a:ext uri="{FF2B5EF4-FFF2-40B4-BE49-F238E27FC236}">
                <a16:creationId xmlns:a16="http://schemas.microsoft.com/office/drawing/2014/main" id="{EF0A6851-F71F-861A-F392-93B4F58F1F4B}"/>
              </a:ext>
            </a:extLst>
          </p:cNvPr>
          <p:cNvSpPr/>
          <p:nvPr/>
        </p:nvSpPr>
        <p:spPr>
          <a:xfrm>
            <a:off x="2606711" y="7950108"/>
            <a:ext cx="386080" cy="386080"/>
          </a:xfrm>
          <a:custGeom>
            <a:avLst/>
            <a:gdLst/>
            <a:ahLst/>
            <a:cxnLst/>
            <a:rect l="l" t="t" r="r" b="b"/>
            <a:pathLst>
              <a:path w="386079" h="386079">
                <a:moveTo>
                  <a:pt x="0" y="93584"/>
                </a:moveTo>
                <a:lnTo>
                  <a:pt x="93599" y="0"/>
                </a:lnTo>
                <a:lnTo>
                  <a:pt x="192953" y="99350"/>
                </a:lnTo>
                <a:lnTo>
                  <a:pt x="292306" y="0"/>
                </a:lnTo>
                <a:lnTo>
                  <a:pt x="385906" y="93584"/>
                </a:lnTo>
                <a:lnTo>
                  <a:pt x="286552" y="192948"/>
                </a:lnTo>
                <a:lnTo>
                  <a:pt x="385906" y="292299"/>
                </a:lnTo>
                <a:lnTo>
                  <a:pt x="292306" y="385896"/>
                </a:lnTo>
                <a:lnTo>
                  <a:pt x="192953" y="286546"/>
                </a:lnTo>
                <a:lnTo>
                  <a:pt x="93599" y="385896"/>
                </a:lnTo>
                <a:lnTo>
                  <a:pt x="0" y="292299"/>
                </a:lnTo>
                <a:lnTo>
                  <a:pt x="99365" y="192948"/>
                </a:lnTo>
                <a:lnTo>
                  <a:pt x="0" y="93584"/>
                </a:lnTo>
                <a:close/>
              </a:path>
            </a:pathLst>
          </a:custGeom>
          <a:ln w="18719">
            <a:solidFill>
              <a:srgbClr val="222020"/>
            </a:solidFill>
          </a:ln>
        </p:spPr>
        <p:txBody>
          <a:bodyPr wrap="square" lIns="0" tIns="0" rIns="0" bIns="0" rtlCol="0"/>
          <a:lstStyle/>
          <a:p>
            <a:endParaRPr/>
          </a:p>
        </p:txBody>
      </p:sp>
      <p:sp>
        <p:nvSpPr>
          <p:cNvPr id="7" name="Rectangle 1">
            <a:extLst>
              <a:ext uri="{FF2B5EF4-FFF2-40B4-BE49-F238E27FC236}">
                <a16:creationId xmlns:a16="http://schemas.microsoft.com/office/drawing/2014/main" id="{65DFD278-9F0B-23CD-5B14-D5E531ADC888}"/>
              </a:ext>
            </a:extLst>
          </p:cNvPr>
          <p:cNvSpPr>
            <a:spLocks noChangeArrowheads="1"/>
          </p:cNvSpPr>
          <p:nvPr/>
        </p:nvSpPr>
        <p:spPr bwMode="auto">
          <a:xfrm rot="10800000" flipV="1">
            <a:off x="3719830" y="582682"/>
            <a:ext cx="11692256" cy="858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a:solidFill>
                  <a:srgbClr val="C00000"/>
                </a:solidFill>
              </a:rPr>
              <a:t>Sree Sankaracharya Computer Center</a:t>
            </a:r>
          </a:p>
          <a:p>
            <a:pPr marL="285750" indent="-285750">
              <a:lnSpc>
                <a:spcPct val="150000"/>
              </a:lnSpc>
              <a:buFont typeface="Arial" panose="020B0604020202020204" pitchFamily="34" charset="0"/>
              <a:buChar char="•"/>
            </a:pPr>
            <a:r>
              <a:rPr lang="en-US" sz="2200" b="1" dirty="0"/>
              <a:t>Strengths</a:t>
            </a:r>
            <a:r>
              <a:rPr lang="en-US" sz="2200" dirty="0"/>
              <a:t>:</a:t>
            </a:r>
          </a:p>
          <a:p>
            <a:pPr marL="742950" lvl="1" indent="-285750">
              <a:lnSpc>
                <a:spcPct val="150000"/>
              </a:lnSpc>
              <a:buFont typeface="Arial" panose="020B0604020202020204" pitchFamily="34" charset="0"/>
              <a:buChar char="•"/>
            </a:pPr>
            <a:r>
              <a:rPr lang="en-US" sz="2200" dirty="0"/>
              <a:t>Offers practical, hands-on training in fields like AI, Digital Marketing, and Generative AI.</a:t>
            </a:r>
          </a:p>
          <a:p>
            <a:pPr marL="742950" lvl="1" indent="-285750">
              <a:lnSpc>
                <a:spcPct val="150000"/>
              </a:lnSpc>
              <a:buFont typeface="Arial" panose="020B0604020202020204" pitchFamily="34" charset="0"/>
              <a:buChar char="•"/>
            </a:pPr>
            <a:r>
              <a:rPr lang="en-US" sz="2200" dirty="0"/>
              <a:t>Paid internships (₹12,000-₹20,000/month) for select courses.</a:t>
            </a:r>
          </a:p>
          <a:p>
            <a:pPr marL="742950" lvl="1" indent="-285750">
              <a:lnSpc>
                <a:spcPct val="150000"/>
              </a:lnSpc>
              <a:buFont typeface="Arial" panose="020B0604020202020204" pitchFamily="34" charset="0"/>
              <a:buChar char="•"/>
            </a:pPr>
            <a:r>
              <a:rPr lang="en-US" sz="2200" dirty="0"/>
              <a:t>Provides practical training certificates and job-role-based skill development.</a:t>
            </a:r>
          </a:p>
          <a:p>
            <a:pPr marL="285750" indent="-285750">
              <a:lnSpc>
                <a:spcPct val="150000"/>
              </a:lnSpc>
              <a:buFont typeface="Arial" panose="020B0604020202020204" pitchFamily="34" charset="0"/>
              <a:buChar char="•"/>
            </a:pPr>
            <a:r>
              <a:rPr lang="en-US" sz="2200" b="1" dirty="0"/>
              <a:t>Weaknesses</a:t>
            </a:r>
            <a:r>
              <a:rPr lang="en-US" sz="2200" dirty="0"/>
              <a:t>:</a:t>
            </a:r>
          </a:p>
          <a:p>
            <a:pPr marL="742950" lvl="1" indent="-285750">
              <a:lnSpc>
                <a:spcPct val="150000"/>
              </a:lnSpc>
              <a:buFont typeface="Arial" panose="020B0604020202020204" pitchFamily="34" charset="0"/>
              <a:buChar char="•"/>
            </a:pPr>
            <a:r>
              <a:rPr lang="en-US" sz="2200" dirty="0"/>
              <a:t>Relatively high course fees for AI and Generative AI programs.</a:t>
            </a:r>
          </a:p>
          <a:p>
            <a:pPr marL="742950" lvl="1" indent="-285750">
              <a:lnSpc>
                <a:spcPct val="150000"/>
              </a:lnSpc>
              <a:buFont typeface="Arial" panose="020B0604020202020204" pitchFamily="34" charset="0"/>
              <a:buChar char="•"/>
            </a:pPr>
            <a:r>
              <a:rPr lang="en-US" sz="2200" dirty="0"/>
              <a:t>Limited branding and online presence, reducing visibility.</a:t>
            </a:r>
            <a:endParaRPr lang="en-US" altLang="en-US" dirty="0"/>
          </a:p>
          <a:p>
            <a:pPr>
              <a:lnSpc>
                <a:spcPct val="150000"/>
              </a:lnSpc>
            </a:pPr>
            <a:r>
              <a:rPr lang="en-US" sz="2400" b="1" dirty="0">
                <a:solidFill>
                  <a:srgbClr val="C00000"/>
                </a:solidFill>
              </a:rPr>
              <a:t>Octa Wave Technology</a:t>
            </a:r>
          </a:p>
          <a:p>
            <a:pPr marL="285750" indent="-285750">
              <a:lnSpc>
                <a:spcPct val="150000"/>
              </a:lnSpc>
              <a:buFont typeface="Arial" panose="020B0604020202020204" pitchFamily="34" charset="0"/>
              <a:buChar char="•"/>
            </a:pPr>
            <a:r>
              <a:rPr lang="en-US" sz="2200" b="1" dirty="0"/>
              <a:t>Strengths</a:t>
            </a:r>
            <a:r>
              <a:rPr lang="en-US" sz="2200" dirty="0"/>
              <a:t>:</a:t>
            </a:r>
          </a:p>
          <a:p>
            <a:pPr marL="742950" lvl="1" indent="-285750">
              <a:lnSpc>
                <a:spcPct val="150000"/>
              </a:lnSpc>
              <a:buFont typeface="Arial" panose="020B0604020202020204" pitchFamily="34" charset="0"/>
              <a:buChar char="•"/>
            </a:pPr>
            <a:r>
              <a:rPr lang="en-US" sz="2200" dirty="0"/>
              <a:t>Affordable short-term courses in Data Analytics, Full Stack Python/Django, and Data Science.</a:t>
            </a:r>
          </a:p>
          <a:p>
            <a:pPr marL="742950" lvl="1" indent="-285750">
              <a:lnSpc>
                <a:spcPct val="150000"/>
              </a:lnSpc>
              <a:buFont typeface="Arial" panose="020B0604020202020204" pitchFamily="34" charset="0"/>
              <a:buChar char="•"/>
            </a:pPr>
            <a:r>
              <a:rPr lang="en-US" sz="2200" dirty="0"/>
              <a:t>Emphasizes placement assistance with direct company referrals.</a:t>
            </a:r>
          </a:p>
          <a:p>
            <a:pPr marL="742950" lvl="1" indent="-285750">
              <a:lnSpc>
                <a:spcPct val="150000"/>
              </a:lnSpc>
              <a:buFont typeface="Arial" panose="020B0604020202020204" pitchFamily="34" charset="0"/>
              <a:buChar char="•"/>
            </a:pPr>
            <a:r>
              <a:rPr lang="en-US" sz="2200" dirty="0"/>
              <a:t>Flexible online and offline learning options.</a:t>
            </a:r>
          </a:p>
          <a:p>
            <a:pPr marL="285750" indent="-285750">
              <a:lnSpc>
                <a:spcPct val="150000"/>
              </a:lnSpc>
              <a:buFont typeface="Arial" panose="020B0604020202020204" pitchFamily="34" charset="0"/>
              <a:buChar char="•"/>
            </a:pPr>
            <a:r>
              <a:rPr lang="en-US" sz="2200" b="1" dirty="0"/>
              <a:t>Weaknesses</a:t>
            </a:r>
            <a:r>
              <a:rPr lang="en-US" sz="2200" dirty="0"/>
              <a:t>:</a:t>
            </a:r>
          </a:p>
          <a:p>
            <a:pPr marL="742950" lvl="1" indent="-285750">
              <a:lnSpc>
                <a:spcPct val="150000"/>
              </a:lnSpc>
              <a:buFont typeface="Arial" panose="020B0604020202020204" pitchFamily="34" charset="0"/>
              <a:buChar char="•"/>
            </a:pPr>
            <a:r>
              <a:rPr lang="en-US" sz="2200" dirty="0"/>
              <a:t>Limited infrastructure and classroom facilities.</a:t>
            </a:r>
          </a:p>
          <a:p>
            <a:pPr marL="742950" lvl="1" indent="-285750">
              <a:lnSpc>
                <a:spcPct val="150000"/>
              </a:lnSpc>
              <a:buFont typeface="Arial" panose="020B0604020202020204" pitchFamily="34" charset="0"/>
              <a:buChar char="•"/>
            </a:pPr>
            <a:r>
              <a:rPr lang="en-US" sz="2200" dirty="0"/>
              <a:t>Lack of advanced teaching tools and student engagement initiatives.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367064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71BC5-60B2-AFA7-6A8E-2D012F947A5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4D29DC1-F456-358F-2BE5-E62B34E57A0D}"/>
              </a:ext>
            </a:extLst>
          </p:cNvPr>
          <p:cNvSpPr/>
          <p:nvPr/>
        </p:nvSpPr>
        <p:spPr>
          <a:xfrm>
            <a:off x="87838" y="87858"/>
            <a:ext cx="386080" cy="386080"/>
          </a:xfrm>
          <a:custGeom>
            <a:avLst/>
            <a:gdLst/>
            <a:ahLst/>
            <a:cxnLst/>
            <a:rect l="l" t="t" r="r" b="b"/>
            <a:pathLst>
              <a:path w="386080" h="386080">
                <a:moveTo>
                  <a:pt x="0" y="93599"/>
                </a:moveTo>
                <a:lnTo>
                  <a:pt x="93598" y="0"/>
                </a:lnTo>
                <a:lnTo>
                  <a:pt x="192950" y="99352"/>
                </a:lnTo>
                <a:lnTo>
                  <a:pt x="292308" y="0"/>
                </a:lnTo>
                <a:lnTo>
                  <a:pt x="385901" y="93599"/>
                </a:lnTo>
                <a:lnTo>
                  <a:pt x="286549" y="192951"/>
                </a:lnTo>
                <a:lnTo>
                  <a:pt x="385901" y="292303"/>
                </a:lnTo>
                <a:lnTo>
                  <a:pt x="292308" y="385902"/>
                </a:lnTo>
                <a:lnTo>
                  <a:pt x="192950" y="286550"/>
                </a:lnTo>
                <a:lnTo>
                  <a:pt x="93598" y="385902"/>
                </a:lnTo>
                <a:lnTo>
                  <a:pt x="0" y="292303"/>
                </a:lnTo>
                <a:lnTo>
                  <a:pt x="99357" y="192951"/>
                </a:lnTo>
                <a:lnTo>
                  <a:pt x="0" y="93599"/>
                </a:lnTo>
                <a:close/>
              </a:path>
            </a:pathLst>
          </a:custGeom>
          <a:ln w="18719">
            <a:solidFill>
              <a:srgbClr val="222020"/>
            </a:solidFill>
          </a:ln>
        </p:spPr>
        <p:txBody>
          <a:bodyPr wrap="square" lIns="0" tIns="0" rIns="0" bIns="0" rtlCol="0"/>
          <a:lstStyle/>
          <a:p>
            <a:endParaRPr/>
          </a:p>
        </p:txBody>
      </p:sp>
      <p:sp>
        <p:nvSpPr>
          <p:cNvPr id="3" name="object 3">
            <a:extLst>
              <a:ext uri="{FF2B5EF4-FFF2-40B4-BE49-F238E27FC236}">
                <a16:creationId xmlns:a16="http://schemas.microsoft.com/office/drawing/2014/main" id="{AE476F04-C5CD-2C33-3ADC-4B0D79C200A4}"/>
              </a:ext>
            </a:extLst>
          </p:cNvPr>
          <p:cNvSpPr/>
          <p:nvPr/>
        </p:nvSpPr>
        <p:spPr>
          <a:xfrm>
            <a:off x="625654" y="87858"/>
            <a:ext cx="386080" cy="386080"/>
          </a:xfrm>
          <a:custGeom>
            <a:avLst/>
            <a:gdLst/>
            <a:ahLst/>
            <a:cxnLst/>
            <a:rect l="l" t="t" r="r" b="b"/>
            <a:pathLst>
              <a:path w="386080" h="386080">
                <a:moveTo>
                  <a:pt x="0" y="93599"/>
                </a:moveTo>
                <a:lnTo>
                  <a:pt x="93592" y="0"/>
                </a:lnTo>
                <a:lnTo>
                  <a:pt x="192950" y="99352"/>
                </a:lnTo>
                <a:lnTo>
                  <a:pt x="292302" y="0"/>
                </a:lnTo>
                <a:lnTo>
                  <a:pt x="385896" y="93599"/>
                </a:lnTo>
                <a:lnTo>
                  <a:pt x="286543" y="192951"/>
                </a:lnTo>
                <a:lnTo>
                  <a:pt x="385896" y="292303"/>
                </a:lnTo>
                <a:lnTo>
                  <a:pt x="292302" y="385902"/>
                </a:lnTo>
                <a:lnTo>
                  <a:pt x="192950" y="286550"/>
                </a:lnTo>
                <a:lnTo>
                  <a:pt x="93592" y="385902"/>
                </a:lnTo>
                <a:lnTo>
                  <a:pt x="0" y="292303"/>
                </a:lnTo>
                <a:lnTo>
                  <a:pt x="99351" y="192951"/>
                </a:lnTo>
                <a:lnTo>
                  <a:pt x="0" y="93599"/>
                </a:lnTo>
                <a:close/>
              </a:path>
            </a:pathLst>
          </a:custGeom>
          <a:ln w="18719">
            <a:solidFill>
              <a:srgbClr val="222020"/>
            </a:solidFill>
          </a:ln>
        </p:spPr>
        <p:txBody>
          <a:bodyPr wrap="square" lIns="0" tIns="0" rIns="0" bIns="0" rtlCol="0"/>
          <a:lstStyle/>
          <a:p>
            <a:endParaRPr/>
          </a:p>
        </p:txBody>
      </p:sp>
      <p:sp>
        <p:nvSpPr>
          <p:cNvPr id="4" name="object 4">
            <a:extLst>
              <a:ext uri="{FF2B5EF4-FFF2-40B4-BE49-F238E27FC236}">
                <a16:creationId xmlns:a16="http://schemas.microsoft.com/office/drawing/2014/main" id="{B0CD863C-3B05-FD59-C3D8-F32108FCEEA4}"/>
              </a:ext>
            </a:extLst>
          </p:cNvPr>
          <p:cNvSpPr/>
          <p:nvPr/>
        </p:nvSpPr>
        <p:spPr>
          <a:xfrm>
            <a:off x="1163463" y="87858"/>
            <a:ext cx="386080" cy="386080"/>
          </a:xfrm>
          <a:custGeom>
            <a:avLst/>
            <a:gdLst/>
            <a:ahLst/>
            <a:cxnLst/>
            <a:rect l="l" t="t" r="r" b="b"/>
            <a:pathLst>
              <a:path w="386080" h="386080">
                <a:moveTo>
                  <a:pt x="0" y="93599"/>
                </a:moveTo>
                <a:lnTo>
                  <a:pt x="93598" y="0"/>
                </a:lnTo>
                <a:lnTo>
                  <a:pt x="192957" y="99352"/>
                </a:lnTo>
                <a:lnTo>
                  <a:pt x="292308" y="0"/>
                </a:lnTo>
                <a:lnTo>
                  <a:pt x="385907" y="93599"/>
                </a:lnTo>
                <a:lnTo>
                  <a:pt x="286543" y="192951"/>
                </a:lnTo>
                <a:lnTo>
                  <a:pt x="385907" y="292303"/>
                </a:lnTo>
                <a:lnTo>
                  <a:pt x="292308" y="385902"/>
                </a:lnTo>
                <a:lnTo>
                  <a:pt x="192957" y="286550"/>
                </a:lnTo>
                <a:lnTo>
                  <a:pt x="93598" y="385902"/>
                </a:lnTo>
                <a:lnTo>
                  <a:pt x="0" y="292303"/>
                </a:lnTo>
                <a:lnTo>
                  <a:pt x="99358" y="192951"/>
                </a:lnTo>
                <a:lnTo>
                  <a:pt x="0" y="93599"/>
                </a:lnTo>
                <a:close/>
              </a:path>
            </a:pathLst>
          </a:custGeom>
          <a:ln w="18719">
            <a:solidFill>
              <a:srgbClr val="222020"/>
            </a:solidFill>
          </a:ln>
        </p:spPr>
        <p:txBody>
          <a:bodyPr wrap="square" lIns="0" tIns="0" rIns="0" bIns="0" rtlCol="0"/>
          <a:lstStyle/>
          <a:p>
            <a:endParaRPr/>
          </a:p>
        </p:txBody>
      </p:sp>
      <p:sp>
        <p:nvSpPr>
          <p:cNvPr id="5" name="object 5">
            <a:extLst>
              <a:ext uri="{FF2B5EF4-FFF2-40B4-BE49-F238E27FC236}">
                <a16:creationId xmlns:a16="http://schemas.microsoft.com/office/drawing/2014/main" id="{F0A0BA67-720F-D4FA-00A6-AFC5A2705FFF}"/>
              </a:ext>
            </a:extLst>
          </p:cNvPr>
          <p:cNvSpPr/>
          <p:nvPr/>
        </p:nvSpPr>
        <p:spPr>
          <a:xfrm>
            <a:off x="87838" y="650151"/>
            <a:ext cx="386080" cy="386080"/>
          </a:xfrm>
          <a:custGeom>
            <a:avLst/>
            <a:gdLst/>
            <a:ahLst/>
            <a:cxnLst/>
            <a:rect l="l" t="t" r="r" b="b"/>
            <a:pathLst>
              <a:path w="386080" h="386080">
                <a:moveTo>
                  <a:pt x="0" y="93599"/>
                </a:moveTo>
                <a:lnTo>
                  <a:pt x="93598" y="0"/>
                </a:lnTo>
                <a:lnTo>
                  <a:pt x="192950" y="99364"/>
                </a:lnTo>
                <a:lnTo>
                  <a:pt x="292308" y="0"/>
                </a:lnTo>
                <a:lnTo>
                  <a:pt x="385901" y="93599"/>
                </a:lnTo>
                <a:lnTo>
                  <a:pt x="286549" y="192951"/>
                </a:lnTo>
                <a:lnTo>
                  <a:pt x="385901" y="292315"/>
                </a:lnTo>
                <a:lnTo>
                  <a:pt x="292308" y="385902"/>
                </a:lnTo>
                <a:lnTo>
                  <a:pt x="192950" y="286550"/>
                </a:lnTo>
                <a:lnTo>
                  <a:pt x="93598" y="385902"/>
                </a:lnTo>
                <a:lnTo>
                  <a:pt x="0" y="292315"/>
                </a:lnTo>
                <a:lnTo>
                  <a:pt x="99357" y="192951"/>
                </a:lnTo>
                <a:lnTo>
                  <a:pt x="0" y="93599"/>
                </a:lnTo>
                <a:close/>
              </a:path>
            </a:pathLst>
          </a:custGeom>
          <a:ln w="18719">
            <a:solidFill>
              <a:srgbClr val="222020"/>
            </a:solidFill>
          </a:ln>
        </p:spPr>
        <p:txBody>
          <a:bodyPr wrap="square" lIns="0" tIns="0" rIns="0" bIns="0" rtlCol="0"/>
          <a:lstStyle/>
          <a:p>
            <a:endParaRPr/>
          </a:p>
        </p:txBody>
      </p:sp>
      <p:sp>
        <p:nvSpPr>
          <p:cNvPr id="6" name="object 6">
            <a:extLst>
              <a:ext uri="{FF2B5EF4-FFF2-40B4-BE49-F238E27FC236}">
                <a16:creationId xmlns:a16="http://schemas.microsoft.com/office/drawing/2014/main" id="{40D5DB5F-E218-644D-D2EA-904ED8FADD8F}"/>
              </a:ext>
            </a:extLst>
          </p:cNvPr>
          <p:cNvSpPr/>
          <p:nvPr/>
        </p:nvSpPr>
        <p:spPr>
          <a:xfrm>
            <a:off x="625654" y="650151"/>
            <a:ext cx="386080" cy="386080"/>
          </a:xfrm>
          <a:custGeom>
            <a:avLst/>
            <a:gdLst/>
            <a:ahLst/>
            <a:cxnLst/>
            <a:rect l="l" t="t" r="r" b="b"/>
            <a:pathLst>
              <a:path w="386080" h="386080">
                <a:moveTo>
                  <a:pt x="0" y="93599"/>
                </a:moveTo>
                <a:lnTo>
                  <a:pt x="93592" y="0"/>
                </a:lnTo>
                <a:lnTo>
                  <a:pt x="192950" y="99364"/>
                </a:lnTo>
                <a:lnTo>
                  <a:pt x="292302" y="0"/>
                </a:lnTo>
                <a:lnTo>
                  <a:pt x="385896" y="93599"/>
                </a:lnTo>
                <a:lnTo>
                  <a:pt x="286543" y="192951"/>
                </a:lnTo>
                <a:lnTo>
                  <a:pt x="385896" y="292315"/>
                </a:lnTo>
                <a:lnTo>
                  <a:pt x="292302" y="385902"/>
                </a:lnTo>
                <a:lnTo>
                  <a:pt x="192950" y="286550"/>
                </a:lnTo>
                <a:lnTo>
                  <a:pt x="93592" y="385902"/>
                </a:lnTo>
                <a:lnTo>
                  <a:pt x="0" y="292315"/>
                </a:lnTo>
                <a:lnTo>
                  <a:pt x="99351" y="192951"/>
                </a:lnTo>
                <a:lnTo>
                  <a:pt x="0" y="93599"/>
                </a:lnTo>
                <a:close/>
              </a:path>
            </a:pathLst>
          </a:custGeom>
          <a:ln w="18719">
            <a:solidFill>
              <a:srgbClr val="222020"/>
            </a:solidFill>
          </a:ln>
        </p:spPr>
        <p:txBody>
          <a:bodyPr wrap="square" lIns="0" tIns="0" rIns="0" bIns="0" rtlCol="0"/>
          <a:lstStyle/>
          <a:p>
            <a:endParaRPr/>
          </a:p>
        </p:txBody>
      </p:sp>
      <p:sp>
        <p:nvSpPr>
          <p:cNvPr id="7" name="object 7">
            <a:extLst>
              <a:ext uri="{FF2B5EF4-FFF2-40B4-BE49-F238E27FC236}">
                <a16:creationId xmlns:a16="http://schemas.microsoft.com/office/drawing/2014/main" id="{20CA358E-40F3-CBE4-72E2-7CAB7F98AEF5}"/>
              </a:ext>
            </a:extLst>
          </p:cNvPr>
          <p:cNvSpPr/>
          <p:nvPr/>
        </p:nvSpPr>
        <p:spPr>
          <a:xfrm>
            <a:off x="1163463" y="650151"/>
            <a:ext cx="386080" cy="386080"/>
          </a:xfrm>
          <a:custGeom>
            <a:avLst/>
            <a:gdLst/>
            <a:ahLst/>
            <a:cxnLst/>
            <a:rect l="l" t="t" r="r" b="b"/>
            <a:pathLst>
              <a:path w="386080" h="386080">
                <a:moveTo>
                  <a:pt x="0" y="93599"/>
                </a:moveTo>
                <a:lnTo>
                  <a:pt x="93598" y="0"/>
                </a:lnTo>
                <a:lnTo>
                  <a:pt x="192957" y="99364"/>
                </a:lnTo>
                <a:lnTo>
                  <a:pt x="292308" y="0"/>
                </a:lnTo>
                <a:lnTo>
                  <a:pt x="385907" y="93599"/>
                </a:lnTo>
                <a:lnTo>
                  <a:pt x="286543" y="192951"/>
                </a:lnTo>
                <a:lnTo>
                  <a:pt x="385907" y="292315"/>
                </a:lnTo>
                <a:lnTo>
                  <a:pt x="292308" y="385902"/>
                </a:lnTo>
                <a:lnTo>
                  <a:pt x="192957" y="286550"/>
                </a:lnTo>
                <a:lnTo>
                  <a:pt x="93598" y="385902"/>
                </a:lnTo>
                <a:lnTo>
                  <a:pt x="0" y="292315"/>
                </a:lnTo>
                <a:lnTo>
                  <a:pt x="99358" y="192951"/>
                </a:lnTo>
                <a:lnTo>
                  <a:pt x="0" y="93599"/>
                </a:lnTo>
                <a:close/>
              </a:path>
            </a:pathLst>
          </a:custGeom>
          <a:ln w="18719">
            <a:solidFill>
              <a:srgbClr val="222020"/>
            </a:solidFill>
          </a:ln>
        </p:spPr>
        <p:txBody>
          <a:bodyPr wrap="square" lIns="0" tIns="0" rIns="0" bIns="0" rtlCol="0"/>
          <a:lstStyle/>
          <a:p>
            <a:endParaRPr/>
          </a:p>
        </p:txBody>
      </p:sp>
      <p:sp>
        <p:nvSpPr>
          <p:cNvPr id="8" name="object 8">
            <a:extLst>
              <a:ext uri="{FF2B5EF4-FFF2-40B4-BE49-F238E27FC236}">
                <a16:creationId xmlns:a16="http://schemas.microsoft.com/office/drawing/2014/main" id="{73527CCF-BE4D-6DE1-07F9-6470AC3005C8}"/>
              </a:ext>
            </a:extLst>
          </p:cNvPr>
          <p:cNvSpPr/>
          <p:nvPr/>
        </p:nvSpPr>
        <p:spPr>
          <a:xfrm>
            <a:off x="87838" y="1212443"/>
            <a:ext cx="386080" cy="386080"/>
          </a:xfrm>
          <a:custGeom>
            <a:avLst/>
            <a:gdLst/>
            <a:ahLst/>
            <a:cxnLst/>
            <a:rect l="l" t="t" r="r" b="b"/>
            <a:pathLst>
              <a:path w="386080" h="386080">
                <a:moveTo>
                  <a:pt x="0" y="93599"/>
                </a:moveTo>
                <a:lnTo>
                  <a:pt x="93598" y="0"/>
                </a:lnTo>
                <a:lnTo>
                  <a:pt x="192950" y="99364"/>
                </a:lnTo>
                <a:lnTo>
                  <a:pt x="292308" y="0"/>
                </a:lnTo>
                <a:lnTo>
                  <a:pt x="385901" y="93599"/>
                </a:lnTo>
                <a:lnTo>
                  <a:pt x="286549" y="192951"/>
                </a:lnTo>
                <a:lnTo>
                  <a:pt x="385901" y="292315"/>
                </a:lnTo>
                <a:lnTo>
                  <a:pt x="292308" y="385902"/>
                </a:lnTo>
                <a:lnTo>
                  <a:pt x="192950" y="286550"/>
                </a:lnTo>
                <a:lnTo>
                  <a:pt x="93598" y="385902"/>
                </a:lnTo>
                <a:lnTo>
                  <a:pt x="0" y="292315"/>
                </a:lnTo>
                <a:lnTo>
                  <a:pt x="99357" y="192951"/>
                </a:lnTo>
                <a:lnTo>
                  <a:pt x="0" y="93599"/>
                </a:lnTo>
                <a:close/>
              </a:path>
            </a:pathLst>
          </a:custGeom>
          <a:ln w="18719">
            <a:solidFill>
              <a:srgbClr val="222020"/>
            </a:solidFill>
          </a:ln>
        </p:spPr>
        <p:txBody>
          <a:bodyPr wrap="square" lIns="0" tIns="0" rIns="0" bIns="0" rtlCol="0"/>
          <a:lstStyle/>
          <a:p>
            <a:endParaRPr/>
          </a:p>
        </p:txBody>
      </p:sp>
      <p:sp>
        <p:nvSpPr>
          <p:cNvPr id="9" name="object 9">
            <a:extLst>
              <a:ext uri="{FF2B5EF4-FFF2-40B4-BE49-F238E27FC236}">
                <a16:creationId xmlns:a16="http://schemas.microsoft.com/office/drawing/2014/main" id="{2AC73984-4E1A-2C7C-6C30-78A202DB4EA3}"/>
              </a:ext>
            </a:extLst>
          </p:cNvPr>
          <p:cNvSpPr/>
          <p:nvPr/>
        </p:nvSpPr>
        <p:spPr>
          <a:xfrm>
            <a:off x="625654" y="1212443"/>
            <a:ext cx="386080" cy="386080"/>
          </a:xfrm>
          <a:custGeom>
            <a:avLst/>
            <a:gdLst/>
            <a:ahLst/>
            <a:cxnLst/>
            <a:rect l="l" t="t" r="r" b="b"/>
            <a:pathLst>
              <a:path w="386080" h="386080">
                <a:moveTo>
                  <a:pt x="0" y="93599"/>
                </a:moveTo>
                <a:lnTo>
                  <a:pt x="93592" y="0"/>
                </a:lnTo>
                <a:lnTo>
                  <a:pt x="192950" y="99364"/>
                </a:lnTo>
                <a:lnTo>
                  <a:pt x="292302" y="0"/>
                </a:lnTo>
                <a:lnTo>
                  <a:pt x="385896" y="93599"/>
                </a:lnTo>
                <a:lnTo>
                  <a:pt x="286543" y="192951"/>
                </a:lnTo>
                <a:lnTo>
                  <a:pt x="385896" y="292315"/>
                </a:lnTo>
                <a:lnTo>
                  <a:pt x="292302" y="385902"/>
                </a:lnTo>
                <a:lnTo>
                  <a:pt x="192950" y="286550"/>
                </a:lnTo>
                <a:lnTo>
                  <a:pt x="93592" y="385902"/>
                </a:lnTo>
                <a:lnTo>
                  <a:pt x="0" y="292315"/>
                </a:lnTo>
                <a:lnTo>
                  <a:pt x="99351" y="192951"/>
                </a:lnTo>
                <a:lnTo>
                  <a:pt x="0" y="93599"/>
                </a:lnTo>
                <a:close/>
              </a:path>
            </a:pathLst>
          </a:custGeom>
          <a:ln w="18719">
            <a:solidFill>
              <a:srgbClr val="222020"/>
            </a:solidFill>
          </a:ln>
        </p:spPr>
        <p:txBody>
          <a:bodyPr wrap="square" lIns="0" tIns="0" rIns="0" bIns="0" rtlCol="0"/>
          <a:lstStyle/>
          <a:p>
            <a:endParaRPr/>
          </a:p>
        </p:txBody>
      </p:sp>
      <p:sp>
        <p:nvSpPr>
          <p:cNvPr id="10" name="object 10">
            <a:extLst>
              <a:ext uri="{FF2B5EF4-FFF2-40B4-BE49-F238E27FC236}">
                <a16:creationId xmlns:a16="http://schemas.microsoft.com/office/drawing/2014/main" id="{C008357A-E112-0004-B4D5-DF50AD0B3EF4}"/>
              </a:ext>
            </a:extLst>
          </p:cNvPr>
          <p:cNvSpPr/>
          <p:nvPr/>
        </p:nvSpPr>
        <p:spPr>
          <a:xfrm>
            <a:off x="1163463" y="1212443"/>
            <a:ext cx="386080" cy="386080"/>
          </a:xfrm>
          <a:custGeom>
            <a:avLst/>
            <a:gdLst/>
            <a:ahLst/>
            <a:cxnLst/>
            <a:rect l="l" t="t" r="r" b="b"/>
            <a:pathLst>
              <a:path w="386080" h="386080">
                <a:moveTo>
                  <a:pt x="0" y="93599"/>
                </a:moveTo>
                <a:lnTo>
                  <a:pt x="93598" y="0"/>
                </a:lnTo>
                <a:lnTo>
                  <a:pt x="192957" y="99364"/>
                </a:lnTo>
                <a:lnTo>
                  <a:pt x="292308" y="0"/>
                </a:lnTo>
                <a:lnTo>
                  <a:pt x="385907" y="93599"/>
                </a:lnTo>
                <a:lnTo>
                  <a:pt x="286543" y="192951"/>
                </a:lnTo>
                <a:lnTo>
                  <a:pt x="385907" y="292315"/>
                </a:lnTo>
                <a:lnTo>
                  <a:pt x="292308" y="385902"/>
                </a:lnTo>
                <a:lnTo>
                  <a:pt x="192957" y="286550"/>
                </a:lnTo>
                <a:lnTo>
                  <a:pt x="93598" y="385902"/>
                </a:lnTo>
                <a:lnTo>
                  <a:pt x="0" y="292315"/>
                </a:lnTo>
                <a:lnTo>
                  <a:pt x="99358" y="192951"/>
                </a:lnTo>
                <a:lnTo>
                  <a:pt x="0" y="93599"/>
                </a:lnTo>
                <a:close/>
              </a:path>
            </a:pathLst>
          </a:custGeom>
          <a:ln w="18719">
            <a:solidFill>
              <a:srgbClr val="222020"/>
            </a:solidFill>
          </a:ln>
        </p:spPr>
        <p:txBody>
          <a:bodyPr wrap="square" lIns="0" tIns="0" rIns="0" bIns="0" rtlCol="0"/>
          <a:lstStyle/>
          <a:p>
            <a:endParaRPr/>
          </a:p>
        </p:txBody>
      </p:sp>
      <p:sp>
        <p:nvSpPr>
          <p:cNvPr id="11" name="object 11">
            <a:extLst>
              <a:ext uri="{FF2B5EF4-FFF2-40B4-BE49-F238E27FC236}">
                <a16:creationId xmlns:a16="http://schemas.microsoft.com/office/drawing/2014/main" id="{9665E61C-1CD5-A08E-5801-0BCC3715C57C}"/>
              </a:ext>
            </a:extLst>
          </p:cNvPr>
          <p:cNvSpPr/>
          <p:nvPr/>
        </p:nvSpPr>
        <p:spPr>
          <a:xfrm>
            <a:off x="16737804" y="8688235"/>
            <a:ext cx="386080" cy="386080"/>
          </a:xfrm>
          <a:custGeom>
            <a:avLst/>
            <a:gdLst/>
            <a:ahLst/>
            <a:cxnLst/>
            <a:rect l="l" t="t" r="r" b="b"/>
            <a:pathLst>
              <a:path w="386080" h="386079">
                <a:moveTo>
                  <a:pt x="0" y="93599"/>
                </a:moveTo>
                <a:lnTo>
                  <a:pt x="93598" y="0"/>
                </a:lnTo>
                <a:lnTo>
                  <a:pt x="193039" y="99364"/>
                </a:lnTo>
                <a:lnTo>
                  <a:pt x="292353" y="0"/>
                </a:lnTo>
                <a:lnTo>
                  <a:pt x="385952" y="93599"/>
                </a:lnTo>
                <a:lnTo>
                  <a:pt x="286511" y="192951"/>
                </a:lnTo>
                <a:lnTo>
                  <a:pt x="385952" y="292315"/>
                </a:lnTo>
                <a:lnTo>
                  <a:pt x="292353" y="385909"/>
                </a:lnTo>
                <a:lnTo>
                  <a:pt x="193039" y="286550"/>
                </a:lnTo>
                <a:lnTo>
                  <a:pt x="93598" y="385909"/>
                </a:lnTo>
                <a:lnTo>
                  <a:pt x="0" y="292315"/>
                </a:lnTo>
                <a:lnTo>
                  <a:pt x="99440" y="192951"/>
                </a:lnTo>
                <a:lnTo>
                  <a:pt x="0" y="93599"/>
                </a:lnTo>
                <a:close/>
              </a:path>
            </a:pathLst>
          </a:custGeom>
          <a:ln w="18719">
            <a:solidFill>
              <a:srgbClr val="222020"/>
            </a:solidFill>
          </a:ln>
        </p:spPr>
        <p:txBody>
          <a:bodyPr wrap="square" lIns="0" tIns="0" rIns="0" bIns="0" rtlCol="0"/>
          <a:lstStyle/>
          <a:p>
            <a:endParaRPr/>
          </a:p>
        </p:txBody>
      </p:sp>
      <p:sp>
        <p:nvSpPr>
          <p:cNvPr id="12" name="object 12">
            <a:extLst>
              <a:ext uri="{FF2B5EF4-FFF2-40B4-BE49-F238E27FC236}">
                <a16:creationId xmlns:a16="http://schemas.microsoft.com/office/drawing/2014/main" id="{77DFF0DC-1166-D6C4-B660-05D0C3690B17}"/>
              </a:ext>
            </a:extLst>
          </p:cNvPr>
          <p:cNvSpPr/>
          <p:nvPr/>
        </p:nvSpPr>
        <p:spPr>
          <a:xfrm>
            <a:off x="17275647" y="8688235"/>
            <a:ext cx="386080" cy="386080"/>
          </a:xfrm>
          <a:custGeom>
            <a:avLst/>
            <a:gdLst/>
            <a:ahLst/>
            <a:cxnLst/>
            <a:rect l="l" t="t" r="r" b="b"/>
            <a:pathLst>
              <a:path w="386080" h="386079">
                <a:moveTo>
                  <a:pt x="0" y="93599"/>
                </a:moveTo>
                <a:lnTo>
                  <a:pt x="93598" y="0"/>
                </a:lnTo>
                <a:lnTo>
                  <a:pt x="192912" y="99364"/>
                </a:lnTo>
                <a:lnTo>
                  <a:pt x="292353" y="0"/>
                </a:lnTo>
                <a:lnTo>
                  <a:pt x="385952" y="93599"/>
                </a:lnTo>
                <a:lnTo>
                  <a:pt x="286511" y="192951"/>
                </a:lnTo>
                <a:lnTo>
                  <a:pt x="385952" y="292315"/>
                </a:lnTo>
                <a:lnTo>
                  <a:pt x="292353" y="385909"/>
                </a:lnTo>
                <a:lnTo>
                  <a:pt x="192912" y="286550"/>
                </a:lnTo>
                <a:lnTo>
                  <a:pt x="93598" y="385909"/>
                </a:lnTo>
                <a:lnTo>
                  <a:pt x="0" y="292315"/>
                </a:lnTo>
                <a:lnTo>
                  <a:pt x="99313" y="192951"/>
                </a:lnTo>
                <a:lnTo>
                  <a:pt x="0" y="93599"/>
                </a:lnTo>
                <a:close/>
              </a:path>
            </a:pathLst>
          </a:custGeom>
          <a:ln w="18719">
            <a:solidFill>
              <a:srgbClr val="222020"/>
            </a:solidFill>
          </a:ln>
        </p:spPr>
        <p:txBody>
          <a:bodyPr wrap="square" lIns="0" tIns="0" rIns="0" bIns="0" rtlCol="0"/>
          <a:lstStyle/>
          <a:p>
            <a:endParaRPr/>
          </a:p>
        </p:txBody>
      </p:sp>
      <p:sp>
        <p:nvSpPr>
          <p:cNvPr id="13" name="object 13">
            <a:extLst>
              <a:ext uri="{FF2B5EF4-FFF2-40B4-BE49-F238E27FC236}">
                <a16:creationId xmlns:a16="http://schemas.microsoft.com/office/drawing/2014/main" id="{71A86CC8-9B5A-F414-5FB6-D7C720F952A4}"/>
              </a:ext>
            </a:extLst>
          </p:cNvPr>
          <p:cNvSpPr/>
          <p:nvPr/>
        </p:nvSpPr>
        <p:spPr>
          <a:xfrm>
            <a:off x="17813492" y="8688235"/>
            <a:ext cx="386080" cy="386080"/>
          </a:xfrm>
          <a:custGeom>
            <a:avLst/>
            <a:gdLst/>
            <a:ahLst/>
            <a:cxnLst/>
            <a:rect l="l" t="t" r="r" b="b"/>
            <a:pathLst>
              <a:path w="386080" h="386079">
                <a:moveTo>
                  <a:pt x="0" y="93599"/>
                </a:moveTo>
                <a:lnTo>
                  <a:pt x="93598" y="0"/>
                </a:lnTo>
                <a:lnTo>
                  <a:pt x="192912" y="99364"/>
                </a:lnTo>
                <a:lnTo>
                  <a:pt x="292226" y="0"/>
                </a:lnTo>
                <a:lnTo>
                  <a:pt x="385825" y="93599"/>
                </a:lnTo>
                <a:lnTo>
                  <a:pt x="286511" y="192951"/>
                </a:lnTo>
                <a:lnTo>
                  <a:pt x="385825" y="292315"/>
                </a:lnTo>
                <a:lnTo>
                  <a:pt x="292226" y="385909"/>
                </a:lnTo>
                <a:lnTo>
                  <a:pt x="192912" y="286550"/>
                </a:lnTo>
                <a:lnTo>
                  <a:pt x="93598" y="385909"/>
                </a:lnTo>
                <a:lnTo>
                  <a:pt x="0" y="292315"/>
                </a:lnTo>
                <a:lnTo>
                  <a:pt x="99313" y="192951"/>
                </a:lnTo>
                <a:lnTo>
                  <a:pt x="0" y="93599"/>
                </a:lnTo>
                <a:close/>
              </a:path>
            </a:pathLst>
          </a:custGeom>
          <a:ln w="18719">
            <a:solidFill>
              <a:srgbClr val="222020"/>
            </a:solidFill>
          </a:ln>
        </p:spPr>
        <p:txBody>
          <a:bodyPr wrap="square" lIns="0" tIns="0" rIns="0" bIns="0" rtlCol="0"/>
          <a:lstStyle/>
          <a:p>
            <a:endParaRPr/>
          </a:p>
        </p:txBody>
      </p:sp>
      <p:sp>
        <p:nvSpPr>
          <p:cNvPr id="14" name="object 14">
            <a:extLst>
              <a:ext uri="{FF2B5EF4-FFF2-40B4-BE49-F238E27FC236}">
                <a16:creationId xmlns:a16="http://schemas.microsoft.com/office/drawing/2014/main" id="{C49EBFCB-DF4C-9331-67F7-97D75D6F1356}"/>
              </a:ext>
            </a:extLst>
          </p:cNvPr>
          <p:cNvSpPr/>
          <p:nvPr/>
        </p:nvSpPr>
        <p:spPr>
          <a:xfrm>
            <a:off x="16737804" y="9250536"/>
            <a:ext cx="386080" cy="386080"/>
          </a:xfrm>
          <a:custGeom>
            <a:avLst/>
            <a:gdLst/>
            <a:ahLst/>
            <a:cxnLst/>
            <a:rect l="l" t="t" r="r" b="b"/>
            <a:pathLst>
              <a:path w="386080" h="386079">
                <a:moveTo>
                  <a:pt x="0" y="93592"/>
                </a:moveTo>
                <a:lnTo>
                  <a:pt x="93598" y="0"/>
                </a:lnTo>
                <a:lnTo>
                  <a:pt x="193039" y="99352"/>
                </a:lnTo>
                <a:lnTo>
                  <a:pt x="292353" y="0"/>
                </a:lnTo>
                <a:lnTo>
                  <a:pt x="385952" y="93592"/>
                </a:lnTo>
                <a:lnTo>
                  <a:pt x="286511" y="192949"/>
                </a:lnTo>
                <a:lnTo>
                  <a:pt x="385952" y="292301"/>
                </a:lnTo>
                <a:lnTo>
                  <a:pt x="292353" y="385900"/>
                </a:lnTo>
                <a:lnTo>
                  <a:pt x="193039" y="286542"/>
                </a:lnTo>
                <a:lnTo>
                  <a:pt x="93598" y="385900"/>
                </a:lnTo>
                <a:lnTo>
                  <a:pt x="0" y="292301"/>
                </a:lnTo>
                <a:lnTo>
                  <a:pt x="99440" y="192949"/>
                </a:lnTo>
                <a:lnTo>
                  <a:pt x="0" y="93592"/>
                </a:lnTo>
                <a:close/>
              </a:path>
            </a:pathLst>
          </a:custGeom>
          <a:ln w="18719">
            <a:solidFill>
              <a:srgbClr val="222020"/>
            </a:solidFill>
          </a:ln>
        </p:spPr>
        <p:txBody>
          <a:bodyPr wrap="square" lIns="0" tIns="0" rIns="0" bIns="0" rtlCol="0"/>
          <a:lstStyle/>
          <a:p>
            <a:endParaRPr/>
          </a:p>
        </p:txBody>
      </p:sp>
      <p:sp>
        <p:nvSpPr>
          <p:cNvPr id="15" name="object 15">
            <a:extLst>
              <a:ext uri="{FF2B5EF4-FFF2-40B4-BE49-F238E27FC236}">
                <a16:creationId xmlns:a16="http://schemas.microsoft.com/office/drawing/2014/main" id="{0C164A58-29CF-99A0-380A-1CCA6F890400}"/>
              </a:ext>
            </a:extLst>
          </p:cNvPr>
          <p:cNvSpPr/>
          <p:nvPr/>
        </p:nvSpPr>
        <p:spPr>
          <a:xfrm>
            <a:off x="17275647" y="9250536"/>
            <a:ext cx="386080" cy="386080"/>
          </a:xfrm>
          <a:custGeom>
            <a:avLst/>
            <a:gdLst/>
            <a:ahLst/>
            <a:cxnLst/>
            <a:rect l="l" t="t" r="r" b="b"/>
            <a:pathLst>
              <a:path w="386080" h="386079">
                <a:moveTo>
                  <a:pt x="0" y="93592"/>
                </a:moveTo>
                <a:lnTo>
                  <a:pt x="93598" y="0"/>
                </a:lnTo>
                <a:lnTo>
                  <a:pt x="192912" y="99352"/>
                </a:lnTo>
                <a:lnTo>
                  <a:pt x="292353" y="0"/>
                </a:lnTo>
                <a:lnTo>
                  <a:pt x="385952" y="93592"/>
                </a:lnTo>
                <a:lnTo>
                  <a:pt x="286511" y="192949"/>
                </a:lnTo>
                <a:lnTo>
                  <a:pt x="385952" y="292301"/>
                </a:lnTo>
                <a:lnTo>
                  <a:pt x="292353" y="385900"/>
                </a:lnTo>
                <a:lnTo>
                  <a:pt x="192912" y="286542"/>
                </a:lnTo>
                <a:lnTo>
                  <a:pt x="93598" y="385900"/>
                </a:lnTo>
                <a:lnTo>
                  <a:pt x="0" y="292301"/>
                </a:lnTo>
                <a:lnTo>
                  <a:pt x="99313" y="192949"/>
                </a:lnTo>
                <a:lnTo>
                  <a:pt x="0" y="93592"/>
                </a:lnTo>
                <a:close/>
              </a:path>
            </a:pathLst>
          </a:custGeom>
          <a:ln w="18719">
            <a:solidFill>
              <a:srgbClr val="222020"/>
            </a:solidFill>
          </a:ln>
        </p:spPr>
        <p:txBody>
          <a:bodyPr wrap="square" lIns="0" tIns="0" rIns="0" bIns="0" rtlCol="0"/>
          <a:lstStyle/>
          <a:p>
            <a:endParaRPr/>
          </a:p>
        </p:txBody>
      </p:sp>
      <p:sp>
        <p:nvSpPr>
          <p:cNvPr id="16" name="object 16">
            <a:extLst>
              <a:ext uri="{FF2B5EF4-FFF2-40B4-BE49-F238E27FC236}">
                <a16:creationId xmlns:a16="http://schemas.microsoft.com/office/drawing/2014/main" id="{8947141C-B9BB-C0C5-4E86-E41E7E588FAA}"/>
              </a:ext>
            </a:extLst>
          </p:cNvPr>
          <p:cNvSpPr/>
          <p:nvPr/>
        </p:nvSpPr>
        <p:spPr>
          <a:xfrm>
            <a:off x="17813492" y="9250536"/>
            <a:ext cx="386080" cy="386080"/>
          </a:xfrm>
          <a:custGeom>
            <a:avLst/>
            <a:gdLst/>
            <a:ahLst/>
            <a:cxnLst/>
            <a:rect l="l" t="t" r="r" b="b"/>
            <a:pathLst>
              <a:path w="386080" h="386079">
                <a:moveTo>
                  <a:pt x="0" y="93592"/>
                </a:moveTo>
                <a:lnTo>
                  <a:pt x="93598" y="0"/>
                </a:lnTo>
                <a:lnTo>
                  <a:pt x="192912" y="99352"/>
                </a:lnTo>
                <a:lnTo>
                  <a:pt x="292226" y="0"/>
                </a:lnTo>
                <a:lnTo>
                  <a:pt x="385825" y="93592"/>
                </a:lnTo>
                <a:lnTo>
                  <a:pt x="286511" y="192949"/>
                </a:lnTo>
                <a:lnTo>
                  <a:pt x="385825" y="292301"/>
                </a:lnTo>
                <a:lnTo>
                  <a:pt x="292226" y="385900"/>
                </a:lnTo>
                <a:lnTo>
                  <a:pt x="192912" y="286542"/>
                </a:lnTo>
                <a:lnTo>
                  <a:pt x="93598" y="385900"/>
                </a:lnTo>
                <a:lnTo>
                  <a:pt x="0" y="292301"/>
                </a:lnTo>
                <a:lnTo>
                  <a:pt x="99313" y="192949"/>
                </a:lnTo>
                <a:lnTo>
                  <a:pt x="0" y="93592"/>
                </a:lnTo>
                <a:close/>
              </a:path>
            </a:pathLst>
          </a:custGeom>
          <a:ln w="18719">
            <a:solidFill>
              <a:srgbClr val="222020"/>
            </a:solidFill>
          </a:ln>
        </p:spPr>
        <p:txBody>
          <a:bodyPr wrap="square" lIns="0" tIns="0" rIns="0" bIns="0" rtlCol="0"/>
          <a:lstStyle/>
          <a:p>
            <a:endParaRPr/>
          </a:p>
        </p:txBody>
      </p:sp>
      <p:sp>
        <p:nvSpPr>
          <p:cNvPr id="17" name="object 17">
            <a:extLst>
              <a:ext uri="{FF2B5EF4-FFF2-40B4-BE49-F238E27FC236}">
                <a16:creationId xmlns:a16="http://schemas.microsoft.com/office/drawing/2014/main" id="{6F4B6FAF-9D23-849E-3E24-BD52DC680ACC}"/>
              </a:ext>
            </a:extLst>
          </p:cNvPr>
          <p:cNvSpPr/>
          <p:nvPr/>
        </p:nvSpPr>
        <p:spPr>
          <a:xfrm>
            <a:off x="16737804" y="9812828"/>
            <a:ext cx="386080" cy="386080"/>
          </a:xfrm>
          <a:custGeom>
            <a:avLst/>
            <a:gdLst/>
            <a:ahLst/>
            <a:cxnLst/>
            <a:rect l="l" t="t" r="r" b="b"/>
            <a:pathLst>
              <a:path w="386080" h="386079">
                <a:moveTo>
                  <a:pt x="0" y="93592"/>
                </a:moveTo>
                <a:lnTo>
                  <a:pt x="93598" y="0"/>
                </a:lnTo>
                <a:lnTo>
                  <a:pt x="193039" y="99357"/>
                </a:lnTo>
                <a:lnTo>
                  <a:pt x="292353" y="0"/>
                </a:lnTo>
                <a:lnTo>
                  <a:pt x="385952" y="93592"/>
                </a:lnTo>
                <a:lnTo>
                  <a:pt x="286511" y="192949"/>
                </a:lnTo>
                <a:lnTo>
                  <a:pt x="385952" y="292308"/>
                </a:lnTo>
                <a:lnTo>
                  <a:pt x="292353" y="385900"/>
                </a:lnTo>
                <a:lnTo>
                  <a:pt x="193039" y="286547"/>
                </a:lnTo>
                <a:lnTo>
                  <a:pt x="93598" y="385900"/>
                </a:lnTo>
                <a:lnTo>
                  <a:pt x="0" y="292308"/>
                </a:lnTo>
                <a:lnTo>
                  <a:pt x="99440" y="192949"/>
                </a:lnTo>
                <a:lnTo>
                  <a:pt x="0" y="93592"/>
                </a:lnTo>
                <a:close/>
              </a:path>
            </a:pathLst>
          </a:custGeom>
          <a:ln w="18719">
            <a:solidFill>
              <a:srgbClr val="222020"/>
            </a:solidFill>
          </a:ln>
        </p:spPr>
        <p:txBody>
          <a:bodyPr wrap="square" lIns="0" tIns="0" rIns="0" bIns="0" rtlCol="0"/>
          <a:lstStyle/>
          <a:p>
            <a:endParaRPr/>
          </a:p>
        </p:txBody>
      </p:sp>
      <p:sp>
        <p:nvSpPr>
          <p:cNvPr id="18" name="object 18">
            <a:extLst>
              <a:ext uri="{FF2B5EF4-FFF2-40B4-BE49-F238E27FC236}">
                <a16:creationId xmlns:a16="http://schemas.microsoft.com/office/drawing/2014/main" id="{6E48446C-6C7F-71C2-2E9E-80FF9C615D56}"/>
              </a:ext>
            </a:extLst>
          </p:cNvPr>
          <p:cNvSpPr/>
          <p:nvPr/>
        </p:nvSpPr>
        <p:spPr>
          <a:xfrm>
            <a:off x="17275647" y="9812828"/>
            <a:ext cx="386080" cy="386080"/>
          </a:xfrm>
          <a:custGeom>
            <a:avLst/>
            <a:gdLst/>
            <a:ahLst/>
            <a:cxnLst/>
            <a:rect l="l" t="t" r="r" b="b"/>
            <a:pathLst>
              <a:path w="386080" h="386079">
                <a:moveTo>
                  <a:pt x="0" y="93592"/>
                </a:moveTo>
                <a:lnTo>
                  <a:pt x="93598" y="0"/>
                </a:lnTo>
                <a:lnTo>
                  <a:pt x="192912" y="99357"/>
                </a:lnTo>
                <a:lnTo>
                  <a:pt x="292353" y="0"/>
                </a:lnTo>
                <a:lnTo>
                  <a:pt x="385952" y="93592"/>
                </a:lnTo>
                <a:lnTo>
                  <a:pt x="286511" y="192949"/>
                </a:lnTo>
                <a:lnTo>
                  <a:pt x="385952" y="292308"/>
                </a:lnTo>
                <a:lnTo>
                  <a:pt x="292353" y="385900"/>
                </a:lnTo>
                <a:lnTo>
                  <a:pt x="192912" y="286547"/>
                </a:lnTo>
                <a:lnTo>
                  <a:pt x="93598" y="385900"/>
                </a:lnTo>
                <a:lnTo>
                  <a:pt x="0" y="292308"/>
                </a:lnTo>
                <a:lnTo>
                  <a:pt x="99313" y="192949"/>
                </a:lnTo>
                <a:lnTo>
                  <a:pt x="0" y="93592"/>
                </a:lnTo>
                <a:close/>
              </a:path>
            </a:pathLst>
          </a:custGeom>
          <a:ln w="18719">
            <a:solidFill>
              <a:srgbClr val="222020"/>
            </a:solidFill>
          </a:ln>
        </p:spPr>
        <p:txBody>
          <a:bodyPr wrap="square" lIns="0" tIns="0" rIns="0" bIns="0" rtlCol="0"/>
          <a:lstStyle/>
          <a:p>
            <a:endParaRPr/>
          </a:p>
        </p:txBody>
      </p:sp>
      <p:sp>
        <p:nvSpPr>
          <p:cNvPr id="19" name="object 19">
            <a:extLst>
              <a:ext uri="{FF2B5EF4-FFF2-40B4-BE49-F238E27FC236}">
                <a16:creationId xmlns:a16="http://schemas.microsoft.com/office/drawing/2014/main" id="{BE28FC79-CDE1-2815-D9F4-B04BE7D78F7A}"/>
              </a:ext>
            </a:extLst>
          </p:cNvPr>
          <p:cNvSpPr/>
          <p:nvPr/>
        </p:nvSpPr>
        <p:spPr>
          <a:xfrm>
            <a:off x="17813492" y="9812828"/>
            <a:ext cx="386080" cy="386080"/>
          </a:xfrm>
          <a:custGeom>
            <a:avLst/>
            <a:gdLst/>
            <a:ahLst/>
            <a:cxnLst/>
            <a:rect l="l" t="t" r="r" b="b"/>
            <a:pathLst>
              <a:path w="386080" h="386079">
                <a:moveTo>
                  <a:pt x="0" y="93592"/>
                </a:moveTo>
                <a:lnTo>
                  <a:pt x="93598" y="0"/>
                </a:lnTo>
                <a:lnTo>
                  <a:pt x="192912" y="99357"/>
                </a:lnTo>
                <a:lnTo>
                  <a:pt x="292226" y="0"/>
                </a:lnTo>
                <a:lnTo>
                  <a:pt x="385825" y="93592"/>
                </a:lnTo>
                <a:lnTo>
                  <a:pt x="286511" y="192949"/>
                </a:lnTo>
                <a:lnTo>
                  <a:pt x="385825" y="292308"/>
                </a:lnTo>
                <a:lnTo>
                  <a:pt x="292226" y="385900"/>
                </a:lnTo>
                <a:lnTo>
                  <a:pt x="192912" y="286547"/>
                </a:lnTo>
                <a:lnTo>
                  <a:pt x="93598" y="385900"/>
                </a:lnTo>
                <a:lnTo>
                  <a:pt x="0" y="292308"/>
                </a:lnTo>
                <a:lnTo>
                  <a:pt x="99313" y="192949"/>
                </a:lnTo>
                <a:lnTo>
                  <a:pt x="0" y="93592"/>
                </a:lnTo>
                <a:close/>
              </a:path>
            </a:pathLst>
          </a:custGeom>
          <a:ln w="18719">
            <a:solidFill>
              <a:srgbClr val="222020"/>
            </a:solidFill>
          </a:ln>
        </p:spPr>
        <p:txBody>
          <a:bodyPr wrap="square" lIns="0" tIns="0" rIns="0" bIns="0" rtlCol="0"/>
          <a:lstStyle/>
          <a:p>
            <a:endParaRPr/>
          </a:p>
        </p:txBody>
      </p:sp>
      <p:sp>
        <p:nvSpPr>
          <p:cNvPr id="20" name="object 20">
            <a:extLst>
              <a:ext uri="{FF2B5EF4-FFF2-40B4-BE49-F238E27FC236}">
                <a16:creationId xmlns:a16="http://schemas.microsoft.com/office/drawing/2014/main" id="{561A0443-87D1-3547-B7A6-8A8356A0BF2F}"/>
              </a:ext>
            </a:extLst>
          </p:cNvPr>
          <p:cNvSpPr/>
          <p:nvPr/>
        </p:nvSpPr>
        <p:spPr>
          <a:xfrm>
            <a:off x="14110589" y="519125"/>
            <a:ext cx="561975" cy="648970"/>
          </a:xfrm>
          <a:custGeom>
            <a:avLst/>
            <a:gdLst/>
            <a:ahLst/>
            <a:cxnLst/>
            <a:rect l="l" t="t" r="r" b="b"/>
            <a:pathLst>
              <a:path w="561975" h="648969">
                <a:moveTo>
                  <a:pt x="0" y="0"/>
                </a:moveTo>
                <a:lnTo>
                  <a:pt x="0" y="648589"/>
                </a:lnTo>
                <a:lnTo>
                  <a:pt x="561594" y="323926"/>
                </a:lnTo>
                <a:lnTo>
                  <a:pt x="0" y="0"/>
                </a:lnTo>
                <a:close/>
              </a:path>
            </a:pathLst>
          </a:custGeom>
          <a:solidFill>
            <a:srgbClr val="222020"/>
          </a:solidFill>
        </p:spPr>
        <p:txBody>
          <a:bodyPr wrap="square" lIns="0" tIns="0" rIns="0" bIns="0" rtlCol="0"/>
          <a:lstStyle/>
          <a:p>
            <a:endParaRPr/>
          </a:p>
        </p:txBody>
      </p:sp>
      <p:sp>
        <p:nvSpPr>
          <p:cNvPr id="21" name="object 21">
            <a:extLst>
              <a:ext uri="{FF2B5EF4-FFF2-40B4-BE49-F238E27FC236}">
                <a16:creationId xmlns:a16="http://schemas.microsoft.com/office/drawing/2014/main" id="{C1810AC6-CAB8-12FD-E56E-6422EC2772CF}"/>
              </a:ext>
            </a:extLst>
          </p:cNvPr>
          <p:cNvSpPr/>
          <p:nvPr/>
        </p:nvSpPr>
        <p:spPr>
          <a:xfrm>
            <a:off x="14732635" y="519125"/>
            <a:ext cx="561975" cy="648970"/>
          </a:xfrm>
          <a:custGeom>
            <a:avLst/>
            <a:gdLst/>
            <a:ahLst/>
            <a:cxnLst/>
            <a:rect l="l" t="t" r="r" b="b"/>
            <a:pathLst>
              <a:path w="561975" h="648969">
                <a:moveTo>
                  <a:pt x="0" y="0"/>
                </a:moveTo>
                <a:lnTo>
                  <a:pt x="0" y="648589"/>
                </a:lnTo>
                <a:lnTo>
                  <a:pt x="561594" y="323926"/>
                </a:lnTo>
                <a:lnTo>
                  <a:pt x="0" y="0"/>
                </a:lnTo>
                <a:close/>
              </a:path>
            </a:pathLst>
          </a:custGeom>
          <a:solidFill>
            <a:srgbClr val="222020"/>
          </a:solidFill>
        </p:spPr>
        <p:txBody>
          <a:bodyPr wrap="square" lIns="0" tIns="0" rIns="0" bIns="0" rtlCol="0"/>
          <a:lstStyle/>
          <a:p>
            <a:endParaRPr/>
          </a:p>
        </p:txBody>
      </p:sp>
      <p:sp>
        <p:nvSpPr>
          <p:cNvPr id="22" name="object 22">
            <a:extLst>
              <a:ext uri="{FF2B5EF4-FFF2-40B4-BE49-F238E27FC236}">
                <a16:creationId xmlns:a16="http://schemas.microsoft.com/office/drawing/2014/main" id="{78500B0F-9E3F-133A-C4EC-C277EA0B3609}"/>
              </a:ext>
            </a:extLst>
          </p:cNvPr>
          <p:cNvSpPr/>
          <p:nvPr/>
        </p:nvSpPr>
        <p:spPr>
          <a:xfrm>
            <a:off x="15354045" y="519125"/>
            <a:ext cx="561975" cy="648970"/>
          </a:xfrm>
          <a:custGeom>
            <a:avLst/>
            <a:gdLst/>
            <a:ahLst/>
            <a:cxnLst/>
            <a:rect l="l" t="t" r="r" b="b"/>
            <a:pathLst>
              <a:path w="561975" h="648969">
                <a:moveTo>
                  <a:pt x="0" y="0"/>
                </a:moveTo>
                <a:lnTo>
                  <a:pt x="0" y="648589"/>
                </a:lnTo>
                <a:lnTo>
                  <a:pt x="561594" y="323926"/>
                </a:lnTo>
                <a:lnTo>
                  <a:pt x="0" y="0"/>
                </a:lnTo>
                <a:close/>
              </a:path>
            </a:pathLst>
          </a:custGeom>
          <a:solidFill>
            <a:srgbClr val="222020"/>
          </a:solidFill>
        </p:spPr>
        <p:txBody>
          <a:bodyPr wrap="square" lIns="0" tIns="0" rIns="0" bIns="0" rtlCol="0"/>
          <a:lstStyle/>
          <a:p>
            <a:endParaRPr/>
          </a:p>
        </p:txBody>
      </p:sp>
      <p:sp>
        <p:nvSpPr>
          <p:cNvPr id="23" name="object 23">
            <a:extLst>
              <a:ext uri="{FF2B5EF4-FFF2-40B4-BE49-F238E27FC236}">
                <a16:creationId xmlns:a16="http://schemas.microsoft.com/office/drawing/2014/main" id="{19161B0E-6765-3560-16B6-F0E223997278}"/>
              </a:ext>
            </a:extLst>
          </p:cNvPr>
          <p:cNvSpPr/>
          <p:nvPr/>
        </p:nvSpPr>
        <p:spPr>
          <a:xfrm>
            <a:off x="15975330" y="519125"/>
            <a:ext cx="561975" cy="648970"/>
          </a:xfrm>
          <a:custGeom>
            <a:avLst/>
            <a:gdLst/>
            <a:ahLst/>
            <a:cxnLst/>
            <a:rect l="l" t="t" r="r" b="b"/>
            <a:pathLst>
              <a:path w="561975" h="648969">
                <a:moveTo>
                  <a:pt x="0" y="0"/>
                </a:moveTo>
                <a:lnTo>
                  <a:pt x="0" y="648589"/>
                </a:lnTo>
                <a:lnTo>
                  <a:pt x="561594" y="323926"/>
                </a:lnTo>
                <a:lnTo>
                  <a:pt x="0" y="0"/>
                </a:lnTo>
                <a:close/>
              </a:path>
            </a:pathLst>
          </a:custGeom>
          <a:solidFill>
            <a:srgbClr val="222020"/>
          </a:solidFill>
        </p:spPr>
        <p:txBody>
          <a:bodyPr wrap="square" lIns="0" tIns="0" rIns="0" bIns="0" rtlCol="0"/>
          <a:lstStyle/>
          <a:p>
            <a:endParaRPr/>
          </a:p>
        </p:txBody>
      </p:sp>
      <p:sp>
        <p:nvSpPr>
          <p:cNvPr id="24" name="object 24">
            <a:extLst>
              <a:ext uri="{FF2B5EF4-FFF2-40B4-BE49-F238E27FC236}">
                <a16:creationId xmlns:a16="http://schemas.microsoft.com/office/drawing/2014/main" id="{955B3F98-2BF4-93CE-C257-46CB89EA9F3C}"/>
              </a:ext>
            </a:extLst>
          </p:cNvPr>
          <p:cNvSpPr/>
          <p:nvPr/>
        </p:nvSpPr>
        <p:spPr>
          <a:xfrm>
            <a:off x="16597376" y="519125"/>
            <a:ext cx="561975" cy="648970"/>
          </a:xfrm>
          <a:custGeom>
            <a:avLst/>
            <a:gdLst/>
            <a:ahLst/>
            <a:cxnLst/>
            <a:rect l="l" t="t" r="r" b="b"/>
            <a:pathLst>
              <a:path w="561975" h="648969">
                <a:moveTo>
                  <a:pt x="0" y="0"/>
                </a:moveTo>
                <a:lnTo>
                  <a:pt x="0" y="648589"/>
                </a:lnTo>
                <a:lnTo>
                  <a:pt x="561594" y="323926"/>
                </a:lnTo>
                <a:lnTo>
                  <a:pt x="0" y="0"/>
                </a:lnTo>
                <a:close/>
              </a:path>
            </a:pathLst>
          </a:custGeom>
          <a:solidFill>
            <a:srgbClr val="222020"/>
          </a:solidFill>
        </p:spPr>
        <p:txBody>
          <a:bodyPr wrap="square" lIns="0" tIns="0" rIns="0" bIns="0" rtlCol="0"/>
          <a:lstStyle/>
          <a:p>
            <a:endParaRPr/>
          </a:p>
        </p:txBody>
      </p:sp>
      <p:sp>
        <p:nvSpPr>
          <p:cNvPr id="25" name="object 25">
            <a:extLst>
              <a:ext uri="{FF2B5EF4-FFF2-40B4-BE49-F238E27FC236}">
                <a16:creationId xmlns:a16="http://schemas.microsoft.com/office/drawing/2014/main" id="{2ED7FD9F-CDC5-387D-F6B1-8BE7D784379A}"/>
              </a:ext>
            </a:extLst>
          </p:cNvPr>
          <p:cNvSpPr/>
          <p:nvPr/>
        </p:nvSpPr>
        <p:spPr>
          <a:xfrm>
            <a:off x="17218787" y="519125"/>
            <a:ext cx="559435" cy="647700"/>
          </a:xfrm>
          <a:custGeom>
            <a:avLst/>
            <a:gdLst/>
            <a:ahLst/>
            <a:cxnLst/>
            <a:rect l="l" t="t" r="r" b="b"/>
            <a:pathLst>
              <a:path w="559434" h="647700">
                <a:moveTo>
                  <a:pt x="0" y="0"/>
                </a:moveTo>
                <a:lnTo>
                  <a:pt x="0" y="647699"/>
                </a:lnTo>
                <a:lnTo>
                  <a:pt x="1536" y="647699"/>
                </a:lnTo>
                <a:lnTo>
                  <a:pt x="558925" y="325468"/>
                </a:lnTo>
                <a:lnTo>
                  <a:pt x="558925" y="322386"/>
                </a:lnTo>
                <a:lnTo>
                  <a:pt x="0" y="0"/>
                </a:lnTo>
                <a:close/>
              </a:path>
            </a:pathLst>
          </a:custGeom>
          <a:solidFill>
            <a:srgbClr val="222020"/>
          </a:solidFill>
        </p:spPr>
        <p:txBody>
          <a:bodyPr wrap="square" lIns="0" tIns="0" rIns="0" bIns="0" rtlCol="0"/>
          <a:lstStyle/>
          <a:p>
            <a:endParaRPr/>
          </a:p>
        </p:txBody>
      </p:sp>
      <p:sp>
        <p:nvSpPr>
          <p:cNvPr id="26" name="object 26">
            <a:extLst>
              <a:ext uri="{FF2B5EF4-FFF2-40B4-BE49-F238E27FC236}">
                <a16:creationId xmlns:a16="http://schemas.microsoft.com/office/drawing/2014/main" id="{F0293A4F-C848-064A-EBCC-C5C412C10B79}"/>
              </a:ext>
            </a:extLst>
          </p:cNvPr>
          <p:cNvSpPr/>
          <p:nvPr/>
        </p:nvSpPr>
        <p:spPr>
          <a:xfrm>
            <a:off x="3614356" y="9119520"/>
            <a:ext cx="561975" cy="648970"/>
          </a:xfrm>
          <a:custGeom>
            <a:avLst/>
            <a:gdLst/>
            <a:ahLst/>
            <a:cxnLst/>
            <a:rect l="l" t="t" r="r" b="b"/>
            <a:pathLst>
              <a:path w="561975" h="648970">
                <a:moveTo>
                  <a:pt x="561581" y="0"/>
                </a:moveTo>
                <a:lnTo>
                  <a:pt x="0" y="323933"/>
                </a:lnTo>
                <a:lnTo>
                  <a:pt x="561581" y="648592"/>
                </a:lnTo>
                <a:lnTo>
                  <a:pt x="561581" y="0"/>
                </a:lnTo>
                <a:close/>
              </a:path>
            </a:pathLst>
          </a:custGeom>
          <a:solidFill>
            <a:srgbClr val="222020"/>
          </a:solidFill>
        </p:spPr>
        <p:txBody>
          <a:bodyPr wrap="square" lIns="0" tIns="0" rIns="0" bIns="0" rtlCol="0"/>
          <a:lstStyle/>
          <a:p>
            <a:endParaRPr/>
          </a:p>
        </p:txBody>
      </p:sp>
      <p:sp>
        <p:nvSpPr>
          <p:cNvPr id="27" name="object 27">
            <a:extLst>
              <a:ext uri="{FF2B5EF4-FFF2-40B4-BE49-F238E27FC236}">
                <a16:creationId xmlns:a16="http://schemas.microsoft.com/office/drawing/2014/main" id="{7A484AA2-9300-4982-2215-18BDAC343566}"/>
              </a:ext>
            </a:extLst>
          </p:cNvPr>
          <p:cNvSpPr/>
          <p:nvPr/>
        </p:nvSpPr>
        <p:spPr>
          <a:xfrm>
            <a:off x="2992996" y="9119520"/>
            <a:ext cx="561975" cy="648970"/>
          </a:xfrm>
          <a:custGeom>
            <a:avLst/>
            <a:gdLst/>
            <a:ahLst/>
            <a:cxnLst/>
            <a:rect l="l" t="t" r="r" b="b"/>
            <a:pathLst>
              <a:path w="561975" h="648970">
                <a:moveTo>
                  <a:pt x="561594" y="0"/>
                </a:moveTo>
                <a:lnTo>
                  <a:pt x="0" y="323933"/>
                </a:lnTo>
                <a:lnTo>
                  <a:pt x="561594" y="648592"/>
                </a:lnTo>
                <a:lnTo>
                  <a:pt x="561594" y="0"/>
                </a:lnTo>
                <a:close/>
              </a:path>
            </a:pathLst>
          </a:custGeom>
          <a:solidFill>
            <a:srgbClr val="222020"/>
          </a:solidFill>
        </p:spPr>
        <p:txBody>
          <a:bodyPr wrap="square" lIns="0" tIns="0" rIns="0" bIns="0" rtlCol="0"/>
          <a:lstStyle/>
          <a:p>
            <a:endParaRPr/>
          </a:p>
        </p:txBody>
      </p:sp>
      <p:sp>
        <p:nvSpPr>
          <p:cNvPr id="28" name="object 28">
            <a:extLst>
              <a:ext uri="{FF2B5EF4-FFF2-40B4-BE49-F238E27FC236}">
                <a16:creationId xmlns:a16="http://schemas.microsoft.com/office/drawing/2014/main" id="{FC1513B3-A399-4CBD-E9CF-2181AE79D1BC}"/>
              </a:ext>
            </a:extLst>
          </p:cNvPr>
          <p:cNvSpPr/>
          <p:nvPr/>
        </p:nvSpPr>
        <p:spPr>
          <a:xfrm>
            <a:off x="2371648" y="9119520"/>
            <a:ext cx="561975" cy="648970"/>
          </a:xfrm>
          <a:custGeom>
            <a:avLst/>
            <a:gdLst/>
            <a:ahLst/>
            <a:cxnLst/>
            <a:rect l="l" t="t" r="r" b="b"/>
            <a:pathLst>
              <a:path w="561975" h="648970">
                <a:moveTo>
                  <a:pt x="561594" y="0"/>
                </a:moveTo>
                <a:lnTo>
                  <a:pt x="0" y="323933"/>
                </a:lnTo>
                <a:lnTo>
                  <a:pt x="561594" y="648592"/>
                </a:lnTo>
                <a:lnTo>
                  <a:pt x="561594" y="0"/>
                </a:lnTo>
                <a:close/>
              </a:path>
            </a:pathLst>
          </a:custGeom>
          <a:solidFill>
            <a:srgbClr val="222020"/>
          </a:solidFill>
        </p:spPr>
        <p:txBody>
          <a:bodyPr wrap="square" lIns="0" tIns="0" rIns="0" bIns="0" rtlCol="0"/>
          <a:lstStyle/>
          <a:p>
            <a:endParaRPr/>
          </a:p>
        </p:txBody>
      </p:sp>
      <p:sp>
        <p:nvSpPr>
          <p:cNvPr id="29" name="object 29">
            <a:extLst>
              <a:ext uri="{FF2B5EF4-FFF2-40B4-BE49-F238E27FC236}">
                <a16:creationId xmlns:a16="http://schemas.microsoft.com/office/drawing/2014/main" id="{DD36004B-83A4-B655-3362-52034C7C2CEE}"/>
              </a:ext>
            </a:extLst>
          </p:cNvPr>
          <p:cNvSpPr/>
          <p:nvPr/>
        </p:nvSpPr>
        <p:spPr>
          <a:xfrm>
            <a:off x="1749577" y="9119520"/>
            <a:ext cx="561975" cy="648970"/>
          </a:xfrm>
          <a:custGeom>
            <a:avLst/>
            <a:gdLst/>
            <a:ahLst/>
            <a:cxnLst/>
            <a:rect l="l" t="t" r="r" b="b"/>
            <a:pathLst>
              <a:path w="561975" h="648970">
                <a:moveTo>
                  <a:pt x="561594" y="0"/>
                </a:moveTo>
                <a:lnTo>
                  <a:pt x="0" y="323933"/>
                </a:lnTo>
                <a:lnTo>
                  <a:pt x="561594" y="648592"/>
                </a:lnTo>
                <a:lnTo>
                  <a:pt x="561594" y="0"/>
                </a:lnTo>
                <a:close/>
              </a:path>
            </a:pathLst>
          </a:custGeom>
          <a:solidFill>
            <a:srgbClr val="222020"/>
          </a:solidFill>
        </p:spPr>
        <p:txBody>
          <a:bodyPr wrap="square" lIns="0" tIns="0" rIns="0" bIns="0" rtlCol="0"/>
          <a:lstStyle/>
          <a:p>
            <a:endParaRPr/>
          </a:p>
        </p:txBody>
      </p:sp>
      <p:sp>
        <p:nvSpPr>
          <p:cNvPr id="30" name="object 30">
            <a:extLst>
              <a:ext uri="{FF2B5EF4-FFF2-40B4-BE49-F238E27FC236}">
                <a16:creationId xmlns:a16="http://schemas.microsoft.com/office/drawing/2014/main" id="{F8F5419E-6058-2DF2-E3FE-AA3F76C225E2}"/>
              </a:ext>
            </a:extLst>
          </p:cNvPr>
          <p:cNvSpPr/>
          <p:nvPr/>
        </p:nvSpPr>
        <p:spPr>
          <a:xfrm>
            <a:off x="1128231" y="9119520"/>
            <a:ext cx="561975" cy="648970"/>
          </a:xfrm>
          <a:custGeom>
            <a:avLst/>
            <a:gdLst/>
            <a:ahLst/>
            <a:cxnLst/>
            <a:rect l="l" t="t" r="r" b="b"/>
            <a:pathLst>
              <a:path w="561975" h="648970">
                <a:moveTo>
                  <a:pt x="561592" y="0"/>
                </a:moveTo>
                <a:lnTo>
                  <a:pt x="0" y="323933"/>
                </a:lnTo>
                <a:lnTo>
                  <a:pt x="561592" y="648592"/>
                </a:lnTo>
                <a:lnTo>
                  <a:pt x="561592" y="0"/>
                </a:lnTo>
                <a:close/>
              </a:path>
            </a:pathLst>
          </a:custGeom>
          <a:solidFill>
            <a:srgbClr val="222020"/>
          </a:solidFill>
        </p:spPr>
        <p:txBody>
          <a:bodyPr wrap="square" lIns="0" tIns="0" rIns="0" bIns="0" rtlCol="0"/>
          <a:lstStyle/>
          <a:p>
            <a:endParaRPr/>
          </a:p>
        </p:txBody>
      </p:sp>
      <p:sp>
        <p:nvSpPr>
          <p:cNvPr id="31" name="object 31">
            <a:extLst>
              <a:ext uri="{FF2B5EF4-FFF2-40B4-BE49-F238E27FC236}">
                <a16:creationId xmlns:a16="http://schemas.microsoft.com/office/drawing/2014/main" id="{DB9B26E6-3865-C821-5F92-096396E32E8D}"/>
              </a:ext>
            </a:extLst>
          </p:cNvPr>
          <p:cNvSpPr/>
          <p:nvPr/>
        </p:nvSpPr>
        <p:spPr>
          <a:xfrm>
            <a:off x="506878" y="9119520"/>
            <a:ext cx="561975" cy="648970"/>
          </a:xfrm>
          <a:custGeom>
            <a:avLst/>
            <a:gdLst/>
            <a:ahLst/>
            <a:cxnLst/>
            <a:rect l="l" t="t" r="r" b="b"/>
            <a:pathLst>
              <a:path w="561975" h="648970">
                <a:moveTo>
                  <a:pt x="561592" y="0"/>
                </a:moveTo>
                <a:lnTo>
                  <a:pt x="0" y="323933"/>
                </a:lnTo>
                <a:lnTo>
                  <a:pt x="561592" y="648592"/>
                </a:lnTo>
                <a:lnTo>
                  <a:pt x="561592" y="0"/>
                </a:lnTo>
                <a:close/>
              </a:path>
            </a:pathLst>
          </a:custGeom>
          <a:solidFill>
            <a:srgbClr val="222020"/>
          </a:solidFill>
        </p:spPr>
        <p:txBody>
          <a:bodyPr wrap="square" lIns="0" tIns="0" rIns="0" bIns="0" rtlCol="0"/>
          <a:lstStyle/>
          <a:p>
            <a:endParaRPr/>
          </a:p>
        </p:txBody>
      </p:sp>
      <p:sp>
        <p:nvSpPr>
          <p:cNvPr id="36" name="Title 35">
            <a:extLst>
              <a:ext uri="{FF2B5EF4-FFF2-40B4-BE49-F238E27FC236}">
                <a16:creationId xmlns:a16="http://schemas.microsoft.com/office/drawing/2014/main" id="{828719DF-6287-A925-8DA9-B20C1EC047F2}"/>
              </a:ext>
            </a:extLst>
          </p:cNvPr>
          <p:cNvSpPr>
            <a:spLocks noGrp="1"/>
          </p:cNvSpPr>
          <p:nvPr>
            <p:ph type="title"/>
          </p:nvPr>
        </p:nvSpPr>
        <p:spPr>
          <a:xfrm>
            <a:off x="2371648" y="1405483"/>
            <a:ext cx="8289129" cy="830997"/>
          </a:xfrm>
        </p:spPr>
        <p:txBody>
          <a:bodyPr/>
          <a:lstStyle/>
          <a:p>
            <a:r>
              <a:rPr lang="en-IN" sz="5400" b="1" dirty="0">
                <a:latin typeface="+mn-lt"/>
              </a:rPr>
              <a:t>SWOT Analysis Table</a:t>
            </a:r>
          </a:p>
        </p:txBody>
      </p:sp>
      <p:pic>
        <p:nvPicPr>
          <p:cNvPr id="38" name="Picture 37">
            <a:extLst>
              <a:ext uri="{FF2B5EF4-FFF2-40B4-BE49-F238E27FC236}">
                <a16:creationId xmlns:a16="http://schemas.microsoft.com/office/drawing/2014/main" id="{3091FE36-D26B-54D9-E243-1A8616D7A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760" y="3168650"/>
            <a:ext cx="12482824" cy="4504112"/>
          </a:xfrm>
          <a:prstGeom prst="rect">
            <a:avLst/>
          </a:prstGeom>
        </p:spPr>
      </p:pic>
    </p:spTree>
    <p:extLst>
      <p:ext uri="{BB962C8B-B14F-4D97-AF65-F5344CB8AC3E}">
        <p14:creationId xmlns:p14="http://schemas.microsoft.com/office/powerpoint/2010/main" val="1750284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97720-0525-FA2C-35E0-C06BB95EB49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F2D7F4E-273E-068C-97E6-A349516AC048}"/>
              </a:ext>
            </a:extLst>
          </p:cNvPr>
          <p:cNvSpPr/>
          <p:nvPr/>
        </p:nvSpPr>
        <p:spPr>
          <a:xfrm>
            <a:off x="87838" y="87858"/>
            <a:ext cx="386080" cy="386080"/>
          </a:xfrm>
          <a:custGeom>
            <a:avLst/>
            <a:gdLst/>
            <a:ahLst/>
            <a:cxnLst/>
            <a:rect l="l" t="t" r="r" b="b"/>
            <a:pathLst>
              <a:path w="386080" h="386080">
                <a:moveTo>
                  <a:pt x="0" y="93599"/>
                </a:moveTo>
                <a:lnTo>
                  <a:pt x="93598" y="0"/>
                </a:lnTo>
                <a:lnTo>
                  <a:pt x="192950" y="99352"/>
                </a:lnTo>
                <a:lnTo>
                  <a:pt x="292308" y="0"/>
                </a:lnTo>
                <a:lnTo>
                  <a:pt x="385901" y="93599"/>
                </a:lnTo>
                <a:lnTo>
                  <a:pt x="286549" y="192951"/>
                </a:lnTo>
                <a:lnTo>
                  <a:pt x="385901" y="292303"/>
                </a:lnTo>
                <a:lnTo>
                  <a:pt x="292308" y="385902"/>
                </a:lnTo>
                <a:lnTo>
                  <a:pt x="192950" y="286550"/>
                </a:lnTo>
                <a:lnTo>
                  <a:pt x="93598" y="385902"/>
                </a:lnTo>
                <a:lnTo>
                  <a:pt x="0" y="292303"/>
                </a:lnTo>
                <a:lnTo>
                  <a:pt x="99357" y="192951"/>
                </a:lnTo>
                <a:lnTo>
                  <a:pt x="0" y="93599"/>
                </a:lnTo>
                <a:close/>
              </a:path>
            </a:pathLst>
          </a:custGeom>
          <a:ln w="18719">
            <a:solidFill>
              <a:srgbClr val="222020"/>
            </a:solidFill>
          </a:ln>
        </p:spPr>
        <p:txBody>
          <a:bodyPr wrap="square" lIns="0" tIns="0" rIns="0" bIns="0" rtlCol="0"/>
          <a:lstStyle/>
          <a:p>
            <a:endParaRPr/>
          </a:p>
        </p:txBody>
      </p:sp>
      <p:sp>
        <p:nvSpPr>
          <p:cNvPr id="3" name="object 3">
            <a:extLst>
              <a:ext uri="{FF2B5EF4-FFF2-40B4-BE49-F238E27FC236}">
                <a16:creationId xmlns:a16="http://schemas.microsoft.com/office/drawing/2014/main" id="{AA78BDFD-0480-E026-8775-F4D55173BD7E}"/>
              </a:ext>
            </a:extLst>
          </p:cNvPr>
          <p:cNvSpPr/>
          <p:nvPr/>
        </p:nvSpPr>
        <p:spPr>
          <a:xfrm>
            <a:off x="625654" y="87858"/>
            <a:ext cx="386080" cy="386080"/>
          </a:xfrm>
          <a:custGeom>
            <a:avLst/>
            <a:gdLst/>
            <a:ahLst/>
            <a:cxnLst/>
            <a:rect l="l" t="t" r="r" b="b"/>
            <a:pathLst>
              <a:path w="386080" h="386080">
                <a:moveTo>
                  <a:pt x="0" y="93599"/>
                </a:moveTo>
                <a:lnTo>
                  <a:pt x="93592" y="0"/>
                </a:lnTo>
                <a:lnTo>
                  <a:pt x="192950" y="99352"/>
                </a:lnTo>
                <a:lnTo>
                  <a:pt x="292302" y="0"/>
                </a:lnTo>
                <a:lnTo>
                  <a:pt x="385896" y="93599"/>
                </a:lnTo>
                <a:lnTo>
                  <a:pt x="286543" y="192951"/>
                </a:lnTo>
                <a:lnTo>
                  <a:pt x="385896" y="292303"/>
                </a:lnTo>
                <a:lnTo>
                  <a:pt x="292302" y="385902"/>
                </a:lnTo>
                <a:lnTo>
                  <a:pt x="192950" y="286550"/>
                </a:lnTo>
                <a:lnTo>
                  <a:pt x="93592" y="385902"/>
                </a:lnTo>
                <a:lnTo>
                  <a:pt x="0" y="292303"/>
                </a:lnTo>
                <a:lnTo>
                  <a:pt x="99351" y="192951"/>
                </a:lnTo>
                <a:lnTo>
                  <a:pt x="0" y="93599"/>
                </a:lnTo>
                <a:close/>
              </a:path>
            </a:pathLst>
          </a:custGeom>
          <a:ln w="18719">
            <a:solidFill>
              <a:srgbClr val="222020"/>
            </a:solidFill>
          </a:ln>
        </p:spPr>
        <p:txBody>
          <a:bodyPr wrap="square" lIns="0" tIns="0" rIns="0" bIns="0" rtlCol="0"/>
          <a:lstStyle/>
          <a:p>
            <a:endParaRPr/>
          </a:p>
        </p:txBody>
      </p:sp>
      <p:sp>
        <p:nvSpPr>
          <p:cNvPr id="4" name="object 4">
            <a:extLst>
              <a:ext uri="{FF2B5EF4-FFF2-40B4-BE49-F238E27FC236}">
                <a16:creationId xmlns:a16="http://schemas.microsoft.com/office/drawing/2014/main" id="{58829EE1-5C06-B13B-B71B-E17B1A30ECC7}"/>
              </a:ext>
            </a:extLst>
          </p:cNvPr>
          <p:cNvSpPr/>
          <p:nvPr/>
        </p:nvSpPr>
        <p:spPr>
          <a:xfrm>
            <a:off x="1163463" y="87858"/>
            <a:ext cx="386080" cy="386080"/>
          </a:xfrm>
          <a:custGeom>
            <a:avLst/>
            <a:gdLst/>
            <a:ahLst/>
            <a:cxnLst/>
            <a:rect l="l" t="t" r="r" b="b"/>
            <a:pathLst>
              <a:path w="386080" h="386080">
                <a:moveTo>
                  <a:pt x="0" y="93599"/>
                </a:moveTo>
                <a:lnTo>
                  <a:pt x="93598" y="0"/>
                </a:lnTo>
                <a:lnTo>
                  <a:pt x="192957" y="99352"/>
                </a:lnTo>
                <a:lnTo>
                  <a:pt x="292308" y="0"/>
                </a:lnTo>
                <a:lnTo>
                  <a:pt x="385907" y="93599"/>
                </a:lnTo>
                <a:lnTo>
                  <a:pt x="286543" y="192951"/>
                </a:lnTo>
                <a:lnTo>
                  <a:pt x="385907" y="292303"/>
                </a:lnTo>
                <a:lnTo>
                  <a:pt x="292308" y="385902"/>
                </a:lnTo>
                <a:lnTo>
                  <a:pt x="192957" y="286550"/>
                </a:lnTo>
                <a:lnTo>
                  <a:pt x="93598" y="385902"/>
                </a:lnTo>
                <a:lnTo>
                  <a:pt x="0" y="292303"/>
                </a:lnTo>
                <a:lnTo>
                  <a:pt x="99358" y="192951"/>
                </a:lnTo>
                <a:lnTo>
                  <a:pt x="0" y="93599"/>
                </a:lnTo>
                <a:close/>
              </a:path>
            </a:pathLst>
          </a:custGeom>
          <a:ln w="18719">
            <a:solidFill>
              <a:srgbClr val="222020"/>
            </a:solidFill>
          </a:ln>
        </p:spPr>
        <p:txBody>
          <a:bodyPr wrap="square" lIns="0" tIns="0" rIns="0" bIns="0" rtlCol="0"/>
          <a:lstStyle/>
          <a:p>
            <a:endParaRPr/>
          </a:p>
        </p:txBody>
      </p:sp>
      <p:sp>
        <p:nvSpPr>
          <p:cNvPr id="5" name="object 5">
            <a:extLst>
              <a:ext uri="{FF2B5EF4-FFF2-40B4-BE49-F238E27FC236}">
                <a16:creationId xmlns:a16="http://schemas.microsoft.com/office/drawing/2014/main" id="{1F78B90A-18A9-B272-043E-3A39ECC97D72}"/>
              </a:ext>
            </a:extLst>
          </p:cNvPr>
          <p:cNvSpPr/>
          <p:nvPr/>
        </p:nvSpPr>
        <p:spPr>
          <a:xfrm>
            <a:off x="87838" y="650151"/>
            <a:ext cx="386080" cy="386080"/>
          </a:xfrm>
          <a:custGeom>
            <a:avLst/>
            <a:gdLst/>
            <a:ahLst/>
            <a:cxnLst/>
            <a:rect l="l" t="t" r="r" b="b"/>
            <a:pathLst>
              <a:path w="386080" h="386080">
                <a:moveTo>
                  <a:pt x="0" y="93599"/>
                </a:moveTo>
                <a:lnTo>
                  <a:pt x="93598" y="0"/>
                </a:lnTo>
                <a:lnTo>
                  <a:pt x="192950" y="99364"/>
                </a:lnTo>
                <a:lnTo>
                  <a:pt x="292308" y="0"/>
                </a:lnTo>
                <a:lnTo>
                  <a:pt x="385901" y="93599"/>
                </a:lnTo>
                <a:lnTo>
                  <a:pt x="286549" y="192951"/>
                </a:lnTo>
                <a:lnTo>
                  <a:pt x="385901" y="292315"/>
                </a:lnTo>
                <a:lnTo>
                  <a:pt x="292308" y="385902"/>
                </a:lnTo>
                <a:lnTo>
                  <a:pt x="192950" y="286550"/>
                </a:lnTo>
                <a:lnTo>
                  <a:pt x="93598" y="385902"/>
                </a:lnTo>
                <a:lnTo>
                  <a:pt x="0" y="292315"/>
                </a:lnTo>
                <a:lnTo>
                  <a:pt x="99357" y="192951"/>
                </a:lnTo>
                <a:lnTo>
                  <a:pt x="0" y="93599"/>
                </a:lnTo>
                <a:close/>
              </a:path>
            </a:pathLst>
          </a:custGeom>
          <a:ln w="18719">
            <a:solidFill>
              <a:srgbClr val="222020"/>
            </a:solidFill>
          </a:ln>
        </p:spPr>
        <p:txBody>
          <a:bodyPr wrap="square" lIns="0" tIns="0" rIns="0" bIns="0" rtlCol="0"/>
          <a:lstStyle/>
          <a:p>
            <a:endParaRPr/>
          </a:p>
        </p:txBody>
      </p:sp>
      <p:sp>
        <p:nvSpPr>
          <p:cNvPr id="6" name="object 6">
            <a:extLst>
              <a:ext uri="{FF2B5EF4-FFF2-40B4-BE49-F238E27FC236}">
                <a16:creationId xmlns:a16="http://schemas.microsoft.com/office/drawing/2014/main" id="{7E36D5AB-63C1-3D5A-ABA5-6A583DE2B86B}"/>
              </a:ext>
            </a:extLst>
          </p:cNvPr>
          <p:cNvSpPr/>
          <p:nvPr/>
        </p:nvSpPr>
        <p:spPr>
          <a:xfrm>
            <a:off x="625654" y="650151"/>
            <a:ext cx="386080" cy="386080"/>
          </a:xfrm>
          <a:custGeom>
            <a:avLst/>
            <a:gdLst/>
            <a:ahLst/>
            <a:cxnLst/>
            <a:rect l="l" t="t" r="r" b="b"/>
            <a:pathLst>
              <a:path w="386080" h="386080">
                <a:moveTo>
                  <a:pt x="0" y="93599"/>
                </a:moveTo>
                <a:lnTo>
                  <a:pt x="93592" y="0"/>
                </a:lnTo>
                <a:lnTo>
                  <a:pt x="192950" y="99364"/>
                </a:lnTo>
                <a:lnTo>
                  <a:pt x="292302" y="0"/>
                </a:lnTo>
                <a:lnTo>
                  <a:pt x="385896" y="93599"/>
                </a:lnTo>
                <a:lnTo>
                  <a:pt x="286543" y="192951"/>
                </a:lnTo>
                <a:lnTo>
                  <a:pt x="385896" y="292315"/>
                </a:lnTo>
                <a:lnTo>
                  <a:pt x="292302" y="385902"/>
                </a:lnTo>
                <a:lnTo>
                  <a:pt x="192950" y="286550"/>
                </a:lnTo>
                <a:lnTo>
                  <a:pt x="93592" y="385902"/>
                </a:lnTo>
                <a:lnTo>
                  <a:pt x="0" y="292315"/>
                </a:lnTo>
                <a:lnTo>
                  <a:pt x="99351" y="192951"/>
                </a:lnTo>
                <a:lnTo>
                  <a:pt x="0" y="93599"/>
                </a:lnTo>
                <a:close/>
              </a:path>
            </a:pathLst>
          </a:custGeom>
          <a:ln w="18719">
            <a:solidFill>
              <a:srgbClr val="222020"/>
            </a:solidFill>
          </a:ln>
        </p:spPr>
        <p:txBody>
          <a:bodyPr wrap="square" lIns="0" tIns="0" rIns="0" bIns="0" rtlCol="0"/>
          <a:lstStyle/>
          <a:p>
            <a:endParaRPr/>
          </a:p>
        </p:txBody>
      </p:sp>
      <p:sp>
        <p:nvSpPr>
          <p:cNvPr id="7" name="object 7">
            <a:extLst>
              <a:ext uri="{FF2B5EF4-FFF2-40B4-BE49-F238E27FC236}">
                <a16:creationId xmlns:a16="http://schemas.microsoft.com/office/drawing/2014/main" id="{CC945A61-39F5-4A98-BD89-EA809BFCB425}"/>
              </a:ext>
            </a:extLst>
          </p:cNvPr>
          <p:cNvSpPr/>
          <p:nvPr/>
        </p:nvSpPr>
        <p:spPr>
          <a:xfrm>
            <a:off x="1163463" y="650151"/>
            <a:ext cx="386080" cy="386080"/>
          </a:xfrm>
          <a:custGeom>
            <a:avLst/>
            <a:gdLst/>
            <a:ahLst/>
            <a:cxnLst/>
            <a:rect l="l" t="t" r="r" b="b"/>
            <a:pathLst>
              <a:path w="386080" h="386080">
                <a:moveTo>
                  <a:pt x="0" y="93599"/>
                </a:moveTo>
                <a:lnTo>
                  <a:pt x="93598" y="0"/>
                </a:lnTo>
                <a:lnTo>
                  <a:pt x="192957" y="99364"/>
                </a:lnTo>
                <a:lnTo>
                  <a:pt x="292308" y="0"/>
                </a:lnTo>
                <a:lnTo>
                  <a:pt x="385907" y="93599"/>
                </a:lnTo>
                <a:lnTo>
                  <a:pt x="286543" y="192951"/>
                </a:lnTo>
                <a:lnTo>
                  <a:pt x="385907" y="292315"/>
                </a:lnTo>
                <a:lnTo>
                  <a:pt x="292308" y="385902"/>
                </a:lnTo>
                <a:lnTo>
                  <a:pt x="192957" y="286550"/>
                </a:lnTo>
                <a:lnTo>
                  <a:pt x="93598" y="385902"/>
                </a:lnTo>
                <a:lnTo>
                  <a:pt x="0" y="292315"/>
                </a:lnTo>
                <a:lnTo>
                  <a:pt x="99358" y="192951"/>
                </a:lnTo>
                <a:lnTo>
                  <a:pt x="0" y="93599"/>
                </a:lnTo>
                <a:close/>
              </a:path>
            </a:pathLst>
          </a:custGeom>
          <a:ln w="18719">
            <a:solidFill>
              <a:srgbClr val="222020"/>
            </a:solidFill>
          </a:ln>
        </p:spPr>
        <p:txBody>
          <a:bodyPr wrap="square" lIns="0" tIns="0" rIns="0" bIns="0" rtlCol="0"/>
          <a:lstStyle/>
          <a:p>
            <a:endParaRPr/>
          </a:p>
        </p:txBody>
      </p:sp>
      <p:sp>
        <p:nvSpPr>
          <p:cNvPr id="8" name="object 8">
            <a:extLst>
              <a:ext uri="{FF2B5EF4-FFF2-40B4-BE49-F238E27FC236}">
                <a16:creationId xmlns:a16="http://schemas.microsoft.com/office/drawing/2014/main" id="{D4023007-7301-AED6-B8BB-09FD6F705515}"/>
              </a:ext>
            </a:extLst>
          </p:cNvPr>
          <p:cNvSpPr/>
          <p:nvPr/>
        </p:nvSpPr>
        <p:spPr>
          <a:xfrm>
            <a:off x="87838" y="1212443"/>
            <a:ext cx="386080" cy="386080"/>
          </a:xfrm>
          <a:custGeom>
            <a:avLst/>
            <a:gdLst/>
            <a:ahLst/>
            <a:cxnLst/>
            <a:rect l="l" t="t" r="r" b="b"/>
            <a:pathLst>
              <a:path w="386080" h="386080">
                <a:moveTo>
                  <a:pt x="0" y="93599"/>
                </a:moveTo>
                <a:lnTo>
                  <a:pt x="93598" y="0"/>
                </a:lnTo>
                <a:lnTo>
                  <a:pt x="192950" y="99364"/>
                </a:lnTo>
                <a:lnTo>
                  <a:pt x="292308" y="0"/>
                </a:lnTo>
                <a:lnTo>
                  <a:pt x="385901" y="93599"/>
                </a:lnTo>
                <a:lnTo>
                  <a:pt x="286549" y="192951"/>
                </a:lnTo>
                <a:lnTo>
                  <a:pt x="385901" y="292315"/>
                </a:lnTo>
                <a:lnTo>
                  <a:pt x="292308" y="385902"/>
                </a:lnTo>
                <a:lnTo>
                  <a:pt x="192950" y="286550"/>
                </a:lnTo>
                <a:lnTo>
                  <a:pt x="93598" y="385902"/>
                </a:lnTo>
                <a:lnTo>
                  <a:pt x="0" y="292315"/>
                </a:lnTo>
                <a:lnTo>
                  <a:pt x="99357" y="192951"/>
                </a:lnTo>
                <a:lnTo>
                  <a:pt x="0" y="93599"/>
                </a:lnTo>
                <a:close/>
              </a:path>
            </a:pathLst>
          </a:custGeom>
          <a:ln w="18719">
            <a:solidFill>
              <a:srgbClr val="222020"/>
            </a:solidFill>
          </a:ln>
        </p:spPr>
        <p:txBody>
          <a:bodyPr wrap="square" lIns="0" tIns="0" rIns="0" bIns="0" rtlCol="0"/>
          <a:lstStyle/>
          <a:p>
            <a:endParaRPr/>
          </a:p>
        </p:txBody>
      </p:sp>
      <p:sp>
        <p:nvSpPr>
          <p:cNvPr id="9" name="object 9">
            <a:extLst>
              <a:ext uri="{FF2B5EF4-FFF2-40B4-BE49-F238E27FC236}">
                <a16:creationId xmlns:a16="http://schemas.microsoft.com/office/drawing/2014/main" id="{D40F1548-B3F8-DC27-A664-AC4E11720C41}"/>
              </a:ext>
            </a:extLst>
          </p:cNvPr>
          <p:cNvSpPr/>
          <p:nvPr/>
        </p:nvSpPr>
        <p:spPr>
          <a:xfrm>
            <a:off x="625654" y="1212443"/>
            <a:ext cx="386080" cy="386080"/>
          </a:xfrm>
          <a:custGeom>
            <a:avLst/>
            <a:gdLst/>
            <a:ahLst/>
            <a:cxnLst/>
            <a:rect l="l" t="t" r="r" b="b"/>
            <a:pathLst>
              <a:path w="386080" h="386080">
                <a:moveTo>
                  <a:pt x="0" y="93599"/>
                </a:moveTo>
                <a:lnTo>
                  <a:pt x="93592" y="0"/>
                </a:lnTo>
                <a:lnTo>
                  <a:pt x="192950" y="99364"/>
                </a:lnTo>
                <a:lnTo>
                  <a:pt x="292302" y="0"/>
                </a:lnTo>
                <a:lnTo>
                  <a:pt x="385896" y="93599"/>
                </a:lnTo>
                <a:lnTo>
                  <a:pt x="286543" y="192951"/>
                </a:lnTo>
                <a:lnTo>
                  <a:pt x="385896" y="292315"/>
                </a:lnTo>
                <a:lnTo>
                  <a:pt x="292302" y="385902"/>
                </a:lnTo>
                <a:lnTo>
                  <a:pt x="192950" y="286550"/>
                </a:lnTo>
                <a:lnTo>
                  <a:pt x="93592" y="385902"/>
                </a:lnTo>
                <a:lnTo>
                  <a:pt x="0" y="292315"/>
                </a:lnTo>
                <a:lnTo>
                  <a:pt x="99351" y="192951"/>
                </a:lnTo>
                <a:lnTo>
                  <a:pt x="0" y="93599"/>
                </a:lnTo>
                <a:close/>
              </a:path>
            </a:pathLst>
          </a:custGeom>
          <a:ln w="18719">
            <a:solidFill>
              <a:srgbClr val="222020"/>
            </a:solidFill>
          </a:ln>
        </p:spPr>
        <p:txBody>
          <a:bodyPr wrap="square" lIns="0" tIns="0" rIns="0" bIns="0" rtlCol="0"/>
          <a:lstStyle/>
          <a:p>
            <a:endParaRPr/>
          </a:p>
        </p:txBody>
      </p:sp>
      <p:sp>
        <p:nvSpPr>
          <p:cNvPr id="10" name="object 10">
            <a:extLst>
              <a:ext uri="{FF2B5EF4-FFF2-40B4-BE49-F238E27FC236}">
                <a16:creationId xmlns:a16="http://schemas.microsoft.com/office/drawing/2014/main" id="{18C8983E-BCFD-39B4-BE68-5F3CC19B52EF}"/>
              </a:ext>
            </a:extLst>
          </p:cNvPr>
          <p:cNvSpPr/>
          <p:nvPr/>
        </p:nvSpPr>
        <p:spPr>
          <a:xfrm>
            <a:off x="1163463" y="1212443"/>
            <a:ext cx="386080" cy="386080"/>
          </a:xfrm>
          <a:custGeom>
            <a:avLst/>
            <a:gdLst/>
            <a:ahLst/>
            <a:cxnLst/>
            <a:rect l="l" t="t" r="r" b="b"/>
            <a:pathLst>
              <a:path w="386080" h="386080">
                <a:moveTo>
                  <a:pt x="0" y="93599"/>
                </a:moveTo>
                <a:lnTo>
                  <a:pt x="93598" y="0"/>
                </a:lnTo>
                <a:lnTo>
                  <a:pt x="192957" y="99364"/>
                </a:lnTo>
                <a:lnTo>
                  <a:pt x="292308" y="0"/>
                </a:lnTo>
                <a:lnTo>
                  <a:pt x="385907" y="93599"/>
                </a:lnTo>
                <a:lnTo>
                  <a:pt x="286543" y="192951"/>
                </a:lnTo>
                <a:lnTo>
                  <a:pt x="385907" y="292315"/>
                </a:lnTo>
                <a:lnTo>
                  <a:pt x="292308" y="385902"/>
                </a:lnTo>
                <a:lnTo>
                  <a:pt x="192957" y="286550"/>
                </a:lnTo>
                <a:lnTo>
                  <a:pt x="93598" y="385902"/>
                </a:lnTo>
                <a:lnTo>
                  <a:pt x="0" y="292315"/>
                </a:lnTo>
                <a:lnTo>
                  <a:pt x="99358" y="192951"/>
                </a:lnTo>
                <a:lnTo>
                  <a:pt x="0" y="93599"/>
                </a:lnTo>
                <a:close/>
              </a:path>
            </a:pathLst>
          </a:custGeom>
          <a:ln w="18719">
            <a:solidFill>
              <a:srgbClr val="222020"/>
            </a:solidFill>
          </a:ln>
        </p:spPr>
        <p:txBody>
          <a:bodyPr wrap="square" lIns="0" tIns="0" rIns="0" bIns="0" rtlCol="0"/>
          <a:lstStyle/>
          <a:p>
            <a:endParaRPr/>
          </a:p>
        </p:txBody>
      </p:sp>
      <p:sp>
        <p:nvSpPr>
          <p:cNvPr id="11" name="object 11">
            <a:extLst>
              <a:ext uri="{FF2B5EF4-FFF2-40B4-BE49-F238E27FC236}">
                <a16:creationId xmlns:a16="http://schemas.microsoft.com/office/drawing/2014/main" id="{3831F7F8-CD46-0535-095E-B47BDBFA7376}"/>
              </a:ext>
            </a:extLst>
          </p:cNvPr>
          <p:cNvSpPr/>
          <p:nvPr/>
        </p:nvSpPr>
        <p:spPr>
          <a:xfrm>
            <a:off x="16737804" y="8688235"/>
            <a:ext cx="386080" cy="386080"/>
          </a:xfrm>
          <a:custGeom>
            <a:avLst/>
            <a:gdLst/>
            <a:ahLst/>
            <a:cxnLst/>
            <a:rect l="l" t="t" r="r" b="b"/>
            <a:pathLst>
              <a:path w="386080" h="386079">
                <a:moveTo>
                  <a:pt x="0" y="93599"/>
                </a:moveTo>
                <a:lnTo>
                  <a:pt x="93598" y="0"/>
                </a:lnTo>
                <a:lnTo>
                  <a:pt x="193039" y="99364"/>
                </a:lnTo>
                <a:lnTo>
                  <a:pt x="292353" y="0"/>
                </a:lnTo>
                <a:lnTo>
                  <a:pt x="385952" y="93599"/>
                </a:lnTo>
                <a:lnTo>
                  <a:pt x="286511" y="192951"/>
                </a:lnTo>
                <a:lnTo>
                  <a:pt x="385952" y="292315"/>
                </a:lnTo>
                <a:lnTo>
                  <a:pt x="292353" y="385909"/>
                </a:lnTo>
                <a:lnTo>
                  <a:pt x="193039" y="286550"/>
                </a:lnTo>
                <a:lnTo>
                  <a:pt x="93598" y="385909"/>
                </a:lnTo>
                <a:lnTo>
                  <a:pt x="0" y="292315"/>
                </a:lnTo>
                <a:lnTo>
                  <a:pt x="99440" y="192951"/>
                </a:lnTo>
                <a:lnTo>
                  <a:pt x="0" y="93599"/>
                </a:lnTo>
                <a:close/>
              </a:path>
            </a:pathLst>
          </a:custGeom>
          <a:ln w="18719">
            <a:solidFill>
              <a:srgbClr val="222020"/>
            </a:solidFill>
          </a:ln>
        </p:spPr>
        <p:txBody>
          <a:bodyPr wrap="square" lIns="0" tIns="0" rIns="0" bIns="0" rtlCol="0"/>
          <a:lstStyle/>
          <a:p>
            <a:endParaRPr/>
          </a:p>
        </p:txBody>
      </p:sp>
      <p:sp>
        <p:nvSpPr>
          <p:cNvPr id="12" name="object 12">
            <a:extLst>
              <a:ext uri="{FF2B5EF4-FFF2-40B4-BE49-F238E27FC236}">
                <a16:creationId xmlns:a16="http://schemas.microsoft.com/office/drawing/2014/main" id="{3475C1D3-1BC8-C396-8716-DF49C9068EC0}"/>
              </a:ext>
            </a:extLst>
          </p:cNvPr>
          <p:cNvSpPr/>
          <p:nvPr/>
        </p:nvSpPr>
        <p:spPr>
          <a:xfrm>
            <a:off x="17275647" y="8688235"/>
            <a:ext cx="386080" cy="386080"/>
          </a:xfrm>
          <a:custGeom>
            <a:avLst/>
            <a:gdLst/>
            <a:ahLst/>
            <a:cxnLst/>
            <a:rect l="l" t="t" r="r" b="b"/>
            <a:pathLst>
              <a:path w="386080" h="386079">
                <a:moveTo>
                  <a:pt x="0" y="93599"/>
                </a:moveTo>
                <a:lnTo>
                  <a:pt x="93598" y="0"/>
                </a:lnTo>
                <a:lnTo>
                  <a:pt x="192912" y="99364"/>
                </a:lnTo>
                <a:lnTo>
                  <a:pt x="292353" y="0"/>
                </a:lnTo>
                <a:lnTo>
                  <a:pt x="385952" y="93599"/>
                </a:lnTo>
                <a:lnTo>
                  <a:pt x="286511" y="192951"/>
                </a:lnTo>
                <a:lnTo>
                  <a:pt x="385952" y="292315"/>
                </a:lnTo>
                <a:lnTo>
                  <a:pt x="292353" y="385909"/>
                </a:lnTo>
                <a:lnTo>
                  <a:pt x="192912" y="286550"/>
                </a:lnTo>
                <a:lnTo>
                  <a:pt x="93598" y="385909"/>
                </a:lnTo>
                <a:lnTo>
                  <a:pt x="0" y="292315"/>
                </a:lnTo>
                <a:lnTo>
                  <a:pt x="99313" y="192951"/>
                </a:lnTo>
                <a:lnTo>
                  <a:pt x="0" y="93599"/>
                </a:lnTo>
                <a:close/>
              </a:path>
            </a:pathLst>
          </a:custGeom>
          <a:ln w="18719">
            <a:solidFill>
              <a:srgbClr val="222020"/>
            </a:solidFill>
          </a:ln>
        </p:spPr>
        <p:txBody>
          <a:bodyPr wrap="square" lIns="0" tIns="0" rIns="0" bIns="0" rtlCol="0"/>
          <a:lstStyle/>
          <a:p>
            <a:endParaRPr/>
          </a:p>
        </p:txBody>
      </p:sp>
      <p:sp>
        <p:nvSpPr>
          <p:cNvPr id="13" name="object 13">
            <a:extLst>
              <a:ext uri="{FF2B5EF4-FFF2-40B4-BE49-F238E27FC236}">
                <a16:creationId xmlns:a16="http://schemas.microsoft.com/office/drawing/2014/main" id="{22BF9A0F-AF38-EC89-636F-DEAC8AF9D877}"/>
              </a:ext>
            </a:extLst>
          </p:cNvPr>
          <p:cNvSpPr/>
          <p:nvPr/>
        </p:nvSpPr>
        <p:spPr>
          <a:xfrm>
            <a:off x="17813492" y="8688235"/>
            <a:ext cx="386080" cy="386080"/>
          </a:xfrm>
          <a:custGeom>
            <a:avLst/>
            <a:gdLst/>
            <a:ahLst/>
            <a:cxnLst/>
            <a:rect l="l" t="t" r="r" b="b"/>
            <a:pathLst>
              <a:path w="386080" h="386079">
                <a:moveTo>
                  <a:pt x="0" y="93599"/>
                </a:moveTo>
                <a:lnTo>
                  <a:pt x="93598" y="0"/>
                </a:lnTo>
                <a:lnTo>
                  <a:pt x="192912" y="99364"/>
                </a:lnTo>
                <a:lnTo>
                  <a:pt x="292226" y="0"/>
                </a:lnTo>
                <a:lnTo>
                  <a:pt x="385825" y="93599"/>
                </a:lnTo>
                <a:lnTo>
                  <a:pt x="286511" y="192951"/>
                </a:lnTo>
                <a:lnTo>
                  <a:pt x="385825" y="292315"/>
                </a:lnTo>
                <a:lnTo>
                  <a:pt x="292226" y="385909"/>
                </a:lnTo>
                <a:lnTo>
                  <a:pt x="192912" y="286550"/>
                </a:lnTo>
                <a:lnTo>
                  <a:pt x="93598" y="385909"/>
                </a:lnTo>
                <a:lnTo>
                  <a:pt x="0" y="292315"/>
                </a:lnTo>
                <a:lnTo>
                  <a:pt x="99313" y="192951"/>
                </a:lnTo>
                <a:lnTo>
                  <a:pt x="0" y="93599"/>
                </a:lnTo>
                <a:close/>
              </a:path>
            </a:pathLst>
          </a:custGeom>
          <a:ln w="18719">
            <a:solidFill>
              <a:srgbClr val="222020"/>
            </a:solidFill>
          </a:ln>
        </p:spPr>
        <p:txBody>
          <a:bodyPr wrap="square" lIns="0" tIns="0" rIns="0" bIns="0" rtlCol="0"/>
          <a:lstStyle/>
          <a:p>
            <a:endParaRPr/>
          </a:p>
        </p:txBody>
      </p:sp>
      <p:sp>
        <p:nvSpPr>
          <p:cNvPr id="14" name="object 14">
            <a:extLst>
              <a:ext uri="{FF2B5EF4-FFF2-40B4-BE49-F238E27FC236}">
                <a16:creationId xmlns:a16="http://schemas.microsoft.com/office/drawing/2014/main" id="{C493FA35-68B2-3922-4BE5-4D2BEDFCDA53}"/>
              </a:ext>
            </a:extLst>
          </p:cNvPr>
          <p:cNvSpPr/>
          <p:nvPr/>
        </p:nvSpPr>
        <p:spPr>
          <a:xfrm>
            <a:off x="16737804" y="9250536"/>
            <a:ext cx="386080" cy="386080"/>
          </a:xfrm>
          <a:custGeom>
            <a:avLst/>
            <a:gdLst/>
            <a:ahLst/>
            <a:cxnLst/>
            <a:rect l="l" t="t" r="r" b="b"/>
            <a:pathLst>
              <a:path w="386080" h="386079">
                <a:moveTo>
                  <a:pt x="0" y="93592"/>
                </a:moveTo>
                <a:lnTo>
                  <a:pt x="93598" y="0"/>
                </a:lnTo>
                <a:lnTo>
                  <a:pt x="193039" y="99352"/>
                </a:lnTo>
                <a:lnTo>
                  <a:pt x="292353" y="0"/>
                </a:lnTo>
                <a:lnTo>
                  <a:pt x="385952" y="93592"/>
                </a:lnTo>
                <a:lnTo>
                  <a:pt x="286511" y="192949"/>
                </a:lnTo>
                <a:lnTo>
                  <a:pt x="385952" y="292301"/>
                </a:lnTo>
                <a:lnTo>
                  <a:pt x="292353" y="385900"/>
                </a:lnTo>
                <a:lnTo>
                  <a:pt x="193039" y="286542"/>
                </a:lnTo>
                <a:lnTo>
                  <a:pt x="93598" y="385900"/>
                </a:lnTo>
                <a:lnTo>
                  <a:pt x="0" y="292301"/>
                </a:lnTo>
                <a:lnTo>
                  <a:pt x="99440" y="192949"/>
                </a:lnTo>
                <a:lnTo>
                  <a:pt x="0" y="93592"/>
                </a:lnTo>
                <a:close/>
              </a:path>
            </a:pathLst>
          </a:custGeom>
          <a:ln w="18719">
            <a:solidFill>
              <a:srgbClr val="222020"/>
            </a:solidFill>
          </a:ln>
        </p:spPr>
        <p:txBody>
          <a:bodyPr wrap="square" lIns="0" tIns="0" rIns="0" bIns="0" rtlCol="0"/>
          <a:lstStyle/>
          <a:p>
            <a:endParaRPr/>
          </a:p>
        </p:txBody>
      </p:sp>
      <p:sp>
        <p:nvSpPr>
          <p:cNvPr id="15" name="object 15">
            <a:extLst>
              <a:ext uri="{FF2B5EF4-FFF2-40B4-BE49-F238E27FC236}">
                <a16:creationId xmlns:a16="http://schemas.microsoft.com/office/drawing/2014/main" id="{F2975753-1391-5179-5740-CB7513C7D742}"/>
              </a:ext>
            </a:extLst>
          </p:cNvPr>
          <p:cNvSpPr/>
          <p:nvPr/>
        </p:nvSpPr>
        <p:spPr>
          <a:xfrm>
            <a:off x="17275647" y="9250536"/>
            <a:ext cx="386080" cy="386080"/>
          </a:xfrm>
          <a:custGeom>
            <a:avLst/>
            <a:gdLst/>
            <a:ahLst/>
            <a:cxnLst/>
            <a:rect l="l" t="t" r="r" b="b"/>
            <a:pathLst>
              <a:path w="386080" h="386079">
                <a:moveTo>
                  <a:pt x="0" y="93592"/>
                </a:moveTo>
                <a:lnTo>
                  <a:pt x="93598" y="0"/>
                </a:lnTo>
                <a:lnTo>
                  <a:pt x="192912" y="99352"/>
                </a:lnTo>
                <a:lnTo>
                  <a:pt x="292353" y="0"/>
                </a:lnTo>
                <a:lnTo>
                  <a:pt x="385952" y="93592"/>
                </a:lnTo>
                <a:lnTo>
                  <a:pt x="286511" y="192949"/>
                </a:lnTo>
                <a:lnTo>
                  <a:pt x="385952" y="292301"/>
                </a:lnTo>
                <a:lnTo>
                  <a:pt x="292353" y="385900"/>
                </a:lnTo>
                <a:lnTo>
                  <a:pt x="192912" y="286542"/>
                </a:lnTo>
                <a:lnTo>
                  <a:pt x="93598" y="385900"/>
                </a:lnTo>
                <a:lnTo>
                  <a:pt x="0" y="292301"/>
                </a:lnTo>
                <a:lnTo>
                  <a:pt x="99313" y="192949"/>
                </a:lnTo>
                <a:lnTo>
                  <a:pt x="0" y="93592"/>
                </a:lnTo>
                <a:close/>
              </a:path>
            </a:pathLst>
          </a:custGeom>
          <a:ln w="18719">
            <a:solidFill>
              <a:srgbClr val="222020"/>
            </a:solidFill>
          </a:ln>
        </p:spPr>
        <p:txBody>
          <a:bodyPr wrap="square" lIns="0" tIns="0" rIns="0" bIns="0" rtlCol="0"/>
          <a:lstStyle/>
          <a:p>
            <a:endParaRPr/>
          </a:p>
        </p:txBody>
      </p:sp>
      <p:sp>
        <p:nvSpPr>
          <p:cNvPr id="16" name="object 16">
            <a:extLst>
              <a:ext uri="{FF2B5EF4-FFF2-40B4-BE49-F238E27FC236}">
                <a16:creationId xmlns:a16="http://schemas.microsoft.com/office/drawing/2014/main" id="{8617F929-82AA-7F26-F72D-ACE29F3E322D}"/>
              </a:ext>
            </a:extLst>
          </p:cNvPr>
          <p:cNvSpPr/>
          <p:nvPr/>
        </p:nvSpPr>
        <p:spPr>
          <a:xfrm>
            <a:off x="17813492" y="9250536"/>
            <a:ext cx="386080" cy="386080"/>
          </a:xfrm>
          <a:custGeom>
            <a:avLst/>
            <a:gdLst/>
            <a:ahLst/>
            <a:cxnLst/>
            <a:rect l="l" t="t" r="r" b="b"/>
            <a:pathLst>
              <a:path w="386080" h="386079">
                <a:moveTo>
                  <a:pt x="0" y="93592"/>
                </a:moveTo>
                <a:lnTo>
                  <a:pt x="93598" y="0"/>
                </a:lnTo>
                <a:lnTo>
                  <a:pt x="192912" y="99352"/>
                </a:lnTo>
                <a:lnTo>
                  <a:pt x="292226" y="0"/>
                </a:lnTo>
                <a:lnTo>
                  <a:pt x="385825" y="93592"/>
                </a:lnTo>
                <a:lnTo>
                  <a:pt x="286511" y="192949"/>
                </a:lnTo>
                <a:lnTo>
                  <a:pt x="385825" y="292301"/>
                </a:lnTo>
                <a:lnTo>
                  <a:pt x="292226" y="385900"/>
                </a:lnTo>
                <a:lnTo>
                  <a:pt x="192912" y="286542"/>
                </a:lnTo>
                <a:lnTo>
                  <a:pt x="93598" y="385900"/>
                </a:lnTo>
                <a:lnTo>
                  <a:pt x="0" y="292301"/>
                </a:lnTo>
                <a:lnTo>
                  <a:pt x="99313" y="192949"/>
                </a:lnTo>
                <a:lnTo>
                  <a:pt x="0" y="93592"/>
                </a:lnTo>
                <a:close/>
              </a:path>
            </a:pathLst>
          </a:custGeom>
          <a:ln w="18719">
            <a:solidFill>
              <a:srgbClr val="222020"/>
            </a:solidFill>
          </a:ln>
        </p:spPr>
        <p:txBody>
          <a:bodyPr wrap="square" lIns="0" tIns="0" rIns="0" bIns="0" rtlCol="0"/>
          <a:lstStyle/>
          <a:p>
            <a:endParaRPr/>
          </a:p>
        </p:txBody>
      </p:sp>
      <p:sp>
        <p:nvSpPr>
          <p:cNvPr id="17" name="object 17">
            <a:extLst>
              <a:ext uri="{FF2B5EF4-FFF2-40B4-BE49-F238E27FC236}">
                <a16:creationId xmlns:a16="http://schemas.microsoft.com/office/drawing/2014/main" id="{396177A4-CA23-857E-20C6-3C7A4D24403B}"/>
              </a:ext>
            </a:extLst>
          </p:cNvPr>
          <p:cNvSpPr/>
          <p:nvPr/>
        </p:nvSpPr>
        <p:spPr>
          <a:xfrm>
            <a:off x="16737804" y="9812828"/>
            <a:ext cx="386080" cy="386080"/>
          </a:xfrm>
          <a:custGeom>
            <a:avLst/>
            <a:gdLst/>
            <a:ahLst/>
            <a:cxnLst/>
            <a:rect l="l" t="t" r="r" b="b"/>
            <a:pathLst>
              <a:path w="386080" h="386079">
                <a:moveTo>
                  <a:pt x="0" y="93592"/>
                </a:moveTo>
                <a:lnTo>
                  <a:pt x="93598" y="0"/>
                </a:lnTo>
                <a:lnTo>
                  <a:pt x="193039" y="99357"/>
                </a:lnTo>
                <a:lnTo>
                  <a:pt x="292353" y="0"/>
                </a:lnTo>
                <a:lnTo>
                  <a:pt x="385952" y="93592"/>
                </a:lnTo>
                <a:lnTo>
                  <a:pt x="286511" y="192949"/>
                </a:lnTo>
                <a:lnTo>
                  <a:pt x="385952" y="292308"/>
                </a:lnTo>
                <a:lnTo>
                  <a:pt x="292353" y="385900"/>
                </a:lnTo>
                <a:lnTo>
                  <a:pt x="193039" y="286547"/>
                </a:lnTo>
                <a:lnTo>
                  <a:pt x="93598" y="385900"/>
                </a:lnTo>
                <a:lnTo>
                  <a:pt x="0" y="292308"/>
                </a:lnTo>
                <a:lnTo>
                  <a:pt x="99440" y="192949"/>
                </a:lnTo>
                <a:lnTo>
                  <a:pt x="0" y="93592"/>
                </a:lnTo>
                <a:close/>
              </a:path>
            </a:pathLst>
          </a:custGeom>
          <a:ln w="18719">
            <a:solidFill>
              <a:srgbClr val="222020"/>
            </a:solidFill>
          </a:ln>
        </p:spPr>
        <p:txBody>
          <a:bodyPr wrap="square" lIns="0" tIns="0" rIns="0" bIns="0" rtlCol="0"/>
          <a:lstStyle/>
          <a:p>
            <a:endParaRPr/>
          </a:p>
        </p:txBody>
      </p:sp>
      <p:sp>
        <p:nvSpPr>
          <p:cNvPr id="18" name="object 18">
            <a:extLst>
              <a:ext uri="{FF2B5EF4-FFF2-40B4-BE49-F238E27FC236}">
                <a16:creationId xmlns:a16="http://schemas.microsoft.com/office/drawing/2014/main" id="{B4849237-4446-2108-A3A4-EF972072E27F}"/>
              </a:ext>
            </a:extLst>
          </p:cNvPr>
          <p:cNvSpPr/>
          <p:nvPr/>
        </p:nvSpPr>
        <p:spPr>
          <a:xfrm>
            <a:off x="17275647" y="9812828"/>
            <a:ext cx="386080" cy="386080"/>
          </a:xfrm>
          <a:custGeom>
            <a:avLst/>
            <a:gdLst/>
            <a:ahLst/>
            <a:cxnLst/>
            <a:rect l="l" t="t" r="r" b="b"/>
            <a:pathLst>
              <a:path w="386080" h="386079">
                <a:moveTo>
                  <a:pt x="0" y="93592"/>
                </a:moveTo>
                <a:lnTo>
                  <a:pt x="93598" y="0"/>
                </a:lnTo>
                <a:lnTo>
                  <a:pt x="192912" y="99357"/>
                </a:lnTo>
                <a:lnTo>
                  <a:pt x="292353" y="0"/>
                </a:lnTo>
                <a:lnTo>
                  <a:pt x="385952" y="93592"/>
                </a:lnTo>
                <a:lnTo>
                  <a:pt x="286511" y="192949"/>
                </a:lnTo>
                <a:lnTo>
                  <a:pt x="385952" y="292308"/>
                </a:lnTo>
                <a:lnTo>
                  <a:pt x="292353" y="385900"/>
                </a:lnTo>
                <a:lnTo>
                  <a:pt x="192912" y="286547"/>
                </a:lnTo>
                <a:lnTo>
                  <a:pt x="93598" y="385900"/>
                </a:lnTo>
                <a:lnTo>
                  <a:pt x="0" y="292308"/>
                </a:lnTo>
                <a:lnTo>
                  <a:pt x="99313" y="192949"/>
                </a:lnTo>
                <a:lnTo>
                  <a:pt x="0" y="93592"/>
                </a:lnTo>
                <a:close/>
              </a:path>
            </a:pathLst>
          </a:custGeom>
          <a:ln w="18719">
            <a:solidFill>
              <a:srgbClr val="222020"/>
            </a:solidFill>
          </a:ln>
        </p:spPr>
        <p:txBody>
          <a:bodyPr wrap="square" lIns="0" tIns="0" rIns="0" bIns="0" rtlCol="0"/>
          <a:lstStyle/>
          <a:p>
            <a:endParaRPr/>
          </a:p>
        </p:txBody>
      </p:sp>
      <p:sp>
        <p:nvSpPr>
          <p:cNvPr id="19" name="object 19">
            <a:extLst>
              <a:ext uri="{FF2B5EF4-FFF2-40B4-BE49-F238E27FC236}">
                <a16:creationId xmlns:a16="http://schemas.microsoft.com/office/drawing/2014/main" id="{D311621D-55E3-281A-3CFD-F12D484F0434}"/>
              </a:ext>
            </a:extLst>
          </p:cNvPr>
          <p:cNvSpPr/>
          <p:nvPr/>
        </p:nvSpPr>
        <p:spPr>
          <a:xfrm>
            <a:off x="17813492" y="9812828"/>
            <a:ext cx="386080" cy="386080"/>
          </a:xfrm>
          <a:custGeom>
            <a:avLst/>
            <a:gdLst/>
            <a:ahLst/>
            <a:cxnLst/>
            <a:rect l="l" t="t" r="r" b="b"/>
            <a:pathLst>
              <a:path w="386080" h="386079">
                <a:moveTo>
                  <a:pt x="0" y="93592"/>
                </a:moveTo>
                <a:lnTo>
                  <a:pt x="93598" y="0"/>
                </a:lnTo>
                <a:lnTo>
                  <a:pt x="192912" y="99357"/>
                </a:lnTo>
                <a:lnTo>
                  <a:pt x="292226" y="0"/>
                </a:lnTo>
                <a:lnTo>
                  <a:pt x="385825" y="93592"/>
                </a:lnTo>
                <a:lnTo>
                  <a:pt x="286511" y="192949"/>
                </a:lnTo>
                <a:lnTo>
                  <a:pt x="385825" y="292308"/>
                </a:lnTo>
                <a:lnTo>
                  <a:pt x="292226" y="385900"/>
                </a:lnTo>
                <a:lnTo>
                  <a:pt x="192912" y="286547"/>
                </a:lnTo>
                <a:lnTo>
                  <a:pt x="93598" y="385900"/>
                </a:lnTo>
                <a:lnTo>
                  <a:pt x="0" y="292308"/>
                </a:lnTo>
                <a:lnTo>
                  <a:pt x="99313" y="192949"/>
                </a:lnTo>
                <a:lnTo>
                  <a:pt x="0" y="93592"/>
                </a:lnTo>
                <a:close/>
              </a:path>
            </a:pathLst>
          </a:custGeom>
          <a:ln w="18719">
            <a:solidFill>
              <a:srgbClr val="222020"/>
            </a:solidFill>
          </a:ln>
        </p:spPr>
        <p:txBody>
          <a:bodyPr wrap="square" lIns="0" tIns="0" rIns="0" bIns="0" rtlCol="0"/>
          <a:lstStyle/>
          <a:p>
            <a:endParaRPr/>
          </a:p>
        </p:txBody>
      </p:sp>
      <p:sp>
        <p:nvSpPr>
          <p:cNvPr id="20" name="object 20">
            <a:extLst>
              <a:ext uri="{FF2B5EF4-FFF2-40B4-BE49-F238E27FC236}">
                <a16:creationId xmlns:a16="http://schemas.microsoft.com/office/drawing/2014/main" id="{FDA62C41-45CA-5C75-01F1-5096C80FCECA}"/>
              </a:ext>
            </a:extLst>
          </p:cNvPr>
          <p:cNvSpPr/>
          <p:nvPr/>
        </p:nvSpPr>
        <p:spPr>
          <a:xfrm>
            <a:off x="14110589" y="519125"/>
            <a:ext cx="561975" cy="648970"/>
          </a:xfrm>
          <a:custGeom>
            <a:avLst/>
            <a:gdLst/>
            <a:ahLst/>
            <a:cxnLst/>
            <a:rect l="l" t="t" r="r" b="b"/>
            <a:pathLst>
              <a:path w="561975" h="648969">
                <a:moveTo>
                  <a:pt x="0" y="0"/>
                </a:moveTo>
                <a:lnTo>
                  <a:pt x="0" y="648589"/>
                </a:lnTo>
                <a:lnTo>
                  <a:pt x="561594" y="323926"/>
                </a:lnTo>
                <a:lnTo>
                  <a:pt x="0" y="0"/>
                </a:lnTo>
                <a:close/>
              </a:path>
            </a:pathLst>
          </a:custGeom>
          <a:solidFill>
            <a:srgbClr val="222020"/>
          </a:solidFill>
        </p:spPr>
        <p:txBody>
          <a:bodyPr wrap="square" lIns="0" tIns="0" rIns="0" bIns="0" rtlCol="0"/>
          <a:lstStyle/>
          <a:p>
            <a:endParaRPr/>
          </a:p>
        </p:txBody>
      </p:sp>
      <p:sp>
        <p:nvSpPr>
          <p:cNvPr id="21" name="object 21">
            <a:extLst>
              <a:ext uri="{FF2B5EF4-FFF2-40B4-BE49-F238E27FC236}">
                <a16:creationId xmlns:a16="http://schemas.microsoft.com/office/drawing/2014/main" id="{1687315C-820E-BE6B-0DBE-F26546CE1440}"/>
              </a:ext>
            </a:extLst>
          </p:cNvPr>
          <p:cNvSpPr/>
          <p:nvPr/>
        </p:nvSpPr>
        <p:spPr>
          <a:xfrm>
            <a:off x="14732635" y="519125"/>
            <a:ext cx="561975" cy="648970"/>
          </a:xfrm>
          <a:custGeom>
            <a:avLst/>
            <a:gdLst/>
            <a:ahLst/>
            <a:cxnLst/>
            <a:rect l="l" t="t" r="r" b="b"/>
            <a:pathLst>
              <a:path w="561975" h="648969">
                <a:moveTo>
                  <a:pt x="0" y="0"/>
                </a:moveTo>
                <a:lnTo>
                  <a:pt x="0" y="648589"/>
                </a:lnTo>
                <a:lnTo>
                  <a:pt x="561594" y="323926"/>
                </a:lnTo>
                <a:lnTo>
                  <a:pt x="0" y="0"/>
                </a:lnTo>
                <a:close/>
              </a:path>
            </a:pathLst>
          </a:custGeom>
          <a:solidFill>
            <a:srgbClr val="222020"/>
          </a:solidFill>
        </p:spPr>
        <p:txBody>
          <a:bodyPr wrap="square" lIns="0" tIns="0" rIns="0" bIns="0" rtlCol="0"/>
          <a:lstStyle/>
          <a:p>
            <a:endParaRPr/>
          </a:p>
        </p:txBody>
      </p:sp>
      <p:sp>
        <p:nvSpPr>
          <p:cNvPr id="22" name="object 22">
            <a:extLst>
              <a:ext uri="{FF2B5EF4-FFF2-40B4-BE49-F238E27FC236}">
                <a16:creationId xmlns:a16="http://schemas.microsoft.com/office/drawing/2014/main" id="{280E6E67-D364-CEB4-EA0F-53DA9CA52783}"/>
              </a:ext>
            </a:extLst>
          </p:cNvPr>
          <p:cNvSpPr/>
          <p:nvPr/>
        </p:nvSpPr>
        <p:spPr>
          <a:xfrm>
            <a:off x="15354045" y="519125"/>
            <a:ext cx="561975" cy="648970"/>
          </a:xfrm>
          <a:custGeom>
            <a:avLst/>
            <a:gdLst/>
            <a:ahLst/>
            <a:cxnLst/>
            <a:rect l="l" t="t" r="r" b="b"/>
            <a:pathLst>
              <a:path w="561975" h="648969">
                <a:moveTo>
                  <a:pt x="0" y="0"/>
                </a:moveTo>
                <a:lnTo>
                  <a:pt x="0" y="648589"/>
                </a:lnTo>
                <a:lnTo>
                  <a:pt x="561594" y="323926"/>
                </a:lnTo>
                <a:lnTo>
                  <a:pt x="0" y="0"/>
                </a:lnTo>
                <a:close/>
              </a:path>
            </a:pathLst>
          </a:custGeom>
          <a:solidFill>
            <a:srgbClr val="222020"/>
          </a:solidFill>
        </p:spPr>
        <p:txBody>
          <a:bodyPr wrap="square" lIns="0" tIns="0" rIns="0" bIns="0" rtlCol="0"/>
          <a:lstStyle/>
          <a:p>
            <a:endParaRPr/>
          </a:p>
        </p:txBody>
      </p:sp>
      <p:sp>
        <p:nvSpPr>
          <p:cNvPr id="23" name="object 23">
            <a:extLst>
              <a:ext uri="{FF2B5EF4-FFF2-40B4-BE49-F238E27FC236}">
                <a16:creationId xmlns:a16="http://schemas.microsoft.com/office/drawing/2014/main" id="{8602F6E7-B222-6C9A-E510-C0D8EF3BF9BD}"/>
              </a:ext>
            </a:extLst>
          </p:cNvPr>
          <p:cNvSpPr/>
          <p:nvPr/>
        </p:nvSpPr>
        <p:spPr>
          <a:xfrm>
            <a:off x="15975330" y="519125"/>
            <a:ext cx="561975" cy="648970"/>
          </a:xfrm>
          <a:custGeom>
            <a:avLst/>
            <a:gdLst/>
            <a:ahLst/>
            <a:cxnLst/>
            <a:rect l="l" t="t" r="r" b="b"/>
            <a:pathLst>
              <a:path w="561975" h="648969">
                <a:moveTo>
                  <a:pt x="0" y="0"/>
                </a:moveTo>
                <a:lnTo>
                  <a:pt x="0" y="648589"/>
                </a:lnTo>
                <a:lnTo>
                  <a:pt x="561594" y="323926"/>
                </a:lnTo>
                <a:lnTo>
                  <a:pt x="0" y="0"/>
                </a:lnTo>
                <a:close/>
              </a:path>
            </a:pathLst>
          </a:custGeom>
          <a:solidFill>
            <a:srgbClr val="222020"/>
          </a:solidFill>
        </p:spPr>
        <p:txBody>
          <a:bodyPr wrap="square" lIns="0" tIns="0" rIns="0" bIns="0" rtlCol="0"/>
          <a:lstStyle/>
          <a:p>
            <a:endParaRPr/>
          </a:p>
        </p:txBody>
      </p:sp>
      <p:sp>
        <p:nvSpPr>
          <p:cNvPr id="24" name="object 24">
            <a:extLst>
              <a:ext uri="{FF2B5EF4-FFF2-40B4-BE49-F238E27FC236}">
                <a16:creationId xmlns:a16="http://schemas.microsoft.com/office/drawing/2014/main" id="{DC345278-F2FB-686C-F545-51DBBAD5DFDD}"/>
              </a:ext>
            </a:extLst>
          </p:cNvPr>
          <p:cNvSpPr/>
          <p:nvPr/>
        </p:nvSpPr>
        <p:spPr>
          <a:xfrm>
            <a:off x="16597376" y="519125"/>
            <a:ext cx="561975" cy="648970"/>
          </a:xfrm>
          <a:custGeom>
            <a:avLst/>
            <a:gdLst/>
            <a:ahLst/>
            <a:cxnLst/>
            <a:rect l="l" t="t" r="r" b="b"/>
            <a:pathLst>
              <a:path w="561975" h="648969">
                <a:moveTo>
                  <a:pt x="0" y="0"/>
                </a:moveTo>
                <a:lnTo>
                  <a:pt x="0" y="648589"/>
                </a:lnTo>
                <a:lnTo>
                  <a:pt x="561594" y="323926"/>
                </a:lnTo>
                <a:lnTo>
                  <a:pt x="0" y="0"/>
                </a:lnTo>
                <a:close/>
              </a:path>
            </a:pathLst>
          </a:custGeom>
          <a:solidFill>
            <a:srgbClr val="222020"/>
          </a:solidFill>
        </p:spPr>
        <p:txBody>
          <a:bodyPr wrap="square" lIns="0" tIns="0" rIns="0" bIns="0" rtlCol="0"/>
          <a:lstStyle/>
          <a:p>
            <a:endParaRPr/>
          </a:p>
        </p:txBody>
      </p:sp>
      <p:sp>
        <p:nvSpPr>
          <p:cNvPr id="25" name="object 25">
            <a:extLst>
              <a:ext uri="{FF2B5EF4-FFF2-40B4-BE49-F238E27FC236}">
                <a16:creationId xmlns:a16="http://schemas.microsoft.com/office/drawing/2014/main" id="{96D142DA-CE92-4E25-E5AD-EFBBDCE5F199}"/>
              </a:ext>
            </a:extLst>
          </p:cNvPr>
          <p:cNvSpPr/>
          <p:nvPr/>
        </p:nvSpPr>
        <p:spPr>
          <a:xfrm>
            <a:off x="17218787" y="519125"/>
            <a:ext cx="559435" cy="647700"/>
          </a:xfrm>
          <a:custGeom>
            <a:avLst/>
            <a:gdLst/>
            <a:ahLst/>
            <a:cxnLst/>
            <a:rect l="l" t="t" r="r" b="b"/>
            <a:pathLst>
              <a:path w="559434" h="647700">
                <a:moveTo>
                  <a:pt x="0" y="0"/>
                </a:moveTo>
                <a:lnTo>
                  <a:pt x="0" y="647699"/>
                </a:lnTo>
                <a:lnTo>
                  <a:pt x="1536" y="647699"/>
                </a:lnTo>
                <a:lnTo>
                  <a:pt x="558925" y="325468"/>
                </a:lnTo>
                <a:lnTo>
                  <a:pt x="558925" y="322386"/>
                </a:lnTo>
                <a:lnTo>
                  <a:pt x="0" y="0"/>
                </a:lnTo>
                <a:close/>
              </a:path>
            </a:pathLst>
          </a:custGeom>
          <a:solidFill>
            <a:srgbClr val="222020"/>
          </a:solidFill>
        </p:spPr>
        <p:txBody>
          <a:bodyPr wrap="square" lIns="0" tIns="0" rIns="0" bIns="0" rtlCol="0"/>
          <a:lstStyle/>
          <a:p>
            <a:endParaRPr/>
          </a:p>
        </p:txBody>
      </p:sp>
      <p:sp>
        <p:nvSpPr>
          <p:cNvPr id="26" name="object 26">
            <a:extLst>
              <a:ext uri="{FF2B5EF4-FFF2-40B4-BE49-F238E27FC236}">
                <a16:creationId xmlns:a16="http://schemas.microsoft.com/office/drawing/2014/main" id="{64346777-B1EE-4E11-223D-D30BA0418271}"/>
              </a:ext>
            </a:extLst>
          </p:cNvPr>
          <p:cNvSpPr/>
          <p:nvPr/>
        </p:nvSpPr>
        <p:spPr>
          <a:xfrm>
            <a:off x="3614356" y="9119520"/>
            <a:ext cx="561975" cy="648970"/>
          </a:xfrm>
          <a:custGeom>
            <a:avLst/>
            <a:gdLst/>
            <a:ahLst/>
            <a:cxnLst/>
            <a:rect l="l" t="t" r="r" b="b"/>
            <a:pathLst>
              <a:path w="561975" h="648970">
                <a:moveTo>
                  <a:pt x="561581" y="0"/>
                </a:moveTo>
                <a:lnTo>
                  <a:pt x="0" y="323933"/>
                </a:lnTo>
                <a:lnTo>
                  <a:pt x="561581" y="648592"/>
                </a:lnTo>
                <a:lnTo>
                  <a:pt x="561581" y="0"/>
                </a:lnTo>
                <a:close/>
              </a:path>
            </a:pathLst>
          </a:custGeom>
          <a:solidFill>
            <a:srgbClr val="222020"/>
          </a:solidFill>
        </p:spPr>
        <p:txBody>
          <a:bodyPr wrap="square" lIns="0" tIns="0" rIns="0" bIns="0" rtlCol="0"/>
          <a:lstStyle/>
          <a:p>
            <a:endParaRPr/>
          </a:p>
        </p:txBody>
      </p:sp>
      <p:sp>
        <p:nvSpPr>
          <p:cNvPr id="27" name="object 27">
            <a:extLst>
              <a:ext uri="{FF2B5EF4-FFF2-40B4-BE49-F238E27FC236}">
                <a16:creationId xmlns:a16="http://schemas.microsoft.com/office/drawing/2014/main" id="{99228C24-41B7-76A7-A121-E05E8E71273B}"/>
              </a:ext>
            </a:extLst>
          </p:cNvPr>
          <p:cNvSpPr/>
          <p:nvPr/>
        </p:nvSpPr>
        <p:spPr>
          <a:xfrm>
            <a:off x="2992996" y="9119520"/>
            <a:ext cx="561975" cy="648970"/>
          </a:xfrm>
          <a:custGeom>
            <a:avLst/>
            <a:gdLst/>
            <a:ahLst/>
            <a:cxnLst/>
            <a:rect l="l" t="t" r="r" b="b"/>
            <a:pathLst>
              <a:path w="561975" h="648970">
                <a:moveTo>
                  <a:pt x="561594" y="0"/>
                </a:moveTo>
                <a:lnTo>
                  <a:pt x="0" y="323933"/>
                </a:lnTo>
                <a:lnTo>
                  <a:pt x="561594" y="648592"/>
                </a:lnTo>
                <a:lnTo>
                  <a:pt x="561594" y="0"/>
                </a:lnTo>
                <a:close/>
              </a:path>
            </a:pathLst>
          </a:custGeom>
          <a:solidFill>
            <a:srgbClr val="222020"/>
          </a:solidFill>
        </p:spPr>
        <p:txBody>
          <a:bodyPr wrap="square" lIns="0" tIns="0" rIns="0" bIns="0" rtlCol="0"/>
          <a:lstStyle/>
          <a:p>
            <a:endParaRPr/>
          </a:p>
        </p:txBody>
      </p:sp>
      <p:sp>
        <p:nvSpPr>
          <p:cNvPr id="28" name="object 28">
            <a:extLst>
              <a:ext uri="{FF2B5EF4-FFF2-40B4-BE49-F238E27FC236}">
                <a16:creationId xmlns:a16="http://schemas.microsoft.com/office/drawing/2014/main" id="{0633ABEC-A61C-C3F5-4DFF-AED3A0E5DCB8}"/>
              </a:ext>
            </a:extLst>
          </p:cNvPr>
          <p:cNvSpPr/>
          <p:nvPr/>
        </p:nvSpPr>
        <p:spPr>
          <a:xfrm>
            <a:off x="2371648" y="9119520"/>
            <a:ext cx="561975" cy="648970"/>
          </a:xfrm>
          <a:custGeom>
            <a:avLst/>
            <a:gdLst/>
            <a:ahLst/>
            <a:cxnLst/>
            <a:rect l="l" t="t" r="r" b="b"/>
            <a:pathLst>
              <a:path w="561975" h="648970">
                <a:moveTo>
                  <a:pt x="561594" y="0"/>
                </a:moveTo>
                <a:lnTo>
                  <a:pt x="0" y="323933"/>
                </a:lnTo>
                <a:lnTo>
                  <a:pt x="561594" y="648592"/>
                </a:lnTo>
                <a:lnTo>
                  <a:pt x="561594" y="0"/>
                </a:lnTo>
                <a:close/>
              </a:path>
            </a:pathLst>
          </a:custGeom>
          <a:solidFill>
            <a:srgbClr val="222020"/>
          </a:solidFill>
        </p:spPr>
        <p:txBody>
          <a:bodyPr wrap="square" lIns="0" tIns="0" rIns="0" bIns="0" rtlCol="0"/>
          <a:lstStyle/>
          <a:p>
            <a:endParaRPr/>
          </a:p>
        </p:txBody>
      </p:sp>
      <p:sp>
        <p:nvSpPr>
          <p:cNvPr id="29" name="object 29">
            <a:extLst>
              <a:ext uri="{FF2B5EF4-FFF2-40B4-BE49-F238E27FC236}">
                <a16:creationId xmlns:a16="http://schemas.microsoft.com/office/drawing/2014/main" id="{415564C5-294E-0793-1136-A86F1564434C}"/>
              </a:ext>
            </a:extLst>
          </p:cNvPr>
          <p:cNvSpPr/>
          <p:nvPr/>
        </p:nvSpPr>
        <p:spPr>
          <a:xfrm>
            <a:off x="1749577" y="9119520"/>
            <a:ext cx="561975" cy="648970"/>
          </a:xfrm>
          <a:custGeom>
            <a:avLst/>
            <a:gdLst/>
            <a:ahLst/>
            <a:cxnLst/>
            <a:rect l="l" t="t" r="r" b="b"/>
            <a:pathLst>
              <a:path w="561975" h="648970">
                <a:moveTo>
                  <a:pt x="561594" y="0"/>
                </a:moveTo>
                <a:lnTo>
                  <a:pt x="0" y="323933"/>
                </a:lnTo>
                <a:lnTo>
                  <a:pt x="561594" y="648592"/>
                </a:lnTo>
                <a:lnTo>
                  <a:pt x="561594" y="0"/>
                </a:lnTo>
                <a:close/>
              </a:path>
            </a:pathLst>
          </a:custGeom>
          <a:solidFill>
            <a:srgbClr val="222020"/>
          </a:solidFill>
        </p:spPr>
        <p:txBody>
          <a:bodyPr wrap="square" lIns="0" tIns="0" rIns="0" bIns="0" rtlCol="0"/>
          <a:lstStyle/>
          <a:p>
            <a:endParaRPr/>
          </a:p>
        </p:txBody>
      </p:sp>
      <p:sp>
        <p:nvSpPr>
          <p:cNvPr id="30" name="object 30">
            <a:extLst>
              <a:ext uri="{FF2B5EF4-FFF2-40B4-BE49-F238E27FC236}">
                <a16:creationId xmlns:a16="http://schemas.microsoft.com/office/drawing/2014/main" id="{4E6DFB2C-C035-FF27-3BEE-08C7300180C9}"/>
              </a:ext>
            </a:extLst>
          </p:cNvPr>
          <p:cNvSpPr/>
          <p:nvPr/>
        </p:nvSpPr>
        <p:spPr>
          <a:xfrm>
            <a:off x="1128231" y="9119520"/>
            <a:ext cx="561975" cy="648970"/>
          </a:xfrm>
          <a:custGeom>
            <a:avLst/>
            <a:gdLst/>
            <a:ahLst/>
            <a:cxnLst/>
            <a:rect l="l" t="t" r="r" b="b"/>
            <a:pathLst>
              <a:path w="561975" h="648970">
                <a:moveTo>
                  <a:pt x="561592" y="0"/>
                </a:moveTo>
                <a:lnTo>
                  <a:pt x="0" y="323933"/>
                </a:lnTo>
                <a:lnTo>
                  <a:pt x="561592" y="648592"/>
                </a:lnTo>
                <a:lnTo>
                  <a:pt x="561592" y="0"/>
                </a:lnTo>
                <a:close/>
              </a:path>
            </a:pathLst>
          </a:custGeom>
          <a:solidFill>
            <a:srgbClr val="222020"/>
          </a:solidFill>
        </p:spPr>
        <p:txBody>
          <a:bodyPr wrap="square" lIns="0" tIns="0" rIns="0" bIns="0" rtlCol="0"/>
          <a:lstStyle/>
          <a:p>
            <a:endParaRPr/>
          </a:p>
        </p:txBody>
      </p:sp>
      <p:sp>
        <p:nvSpPr>
          <p:cNvPr id="31" name="object 31">
            <a:extLst>
              <a:ext uri="{FF2B5EF4-FFF2-40B4-BE49-F238E27FC236}">
                <a16:creationId xmlns:a16="http://schemas.microsoft.com/office/drawing/2014/main" id="{BD33008C-11CB-E95E-BDD8-97CFB6955728}"/>
              </a:ext>
            </a:extLst>
          </p:cNvPr>
          <p:cNvSpPr/>
          <p:nvPr/>
        </p:nvSpPr>
        <p:spPr>
          <a:xfrm>
            <a:off x="506878" y="9119520"/>
            <a:ext cx="561975" cy="648970"/>
          </a:xfrm>
          <a:custGeom>
            <a:avLst/>
            <a:gdLst/>
            <a:ahLst/>
            <a:cxnLst/>
            <a:rect l="l" t="t" r="r" b="b"/>
            <a:pathLst>
              <a:path w="561975" h="648970">
                <a:moveTo>
                  <a:pt x="561592" y="0"/>
                </a:moveTo>
                <a:lnTo>
                  <a:pt x="0" y="323933"/>
                </a:lnTo>
                <a:lnTo>
                  <a:pt x="561592" y="648592"/>
                </a:lnTo>
                <a:lnTo>
                  <a:pt x="561592" y="0"/>
                </a:lnTo>
                <a:close/>
              </a:path>
            </a:pathLst>
          </a:custGeom>
          <a:solidFill>
            <a:srgbClr val="222020"/>
          </a:solidFill>
        </p:spPr>
        <p:txBody>
          <a:bodyPr wrap="square" lIns="0" tIns="0" rIns="0" bIns="0" rtlCol="0"/>
          <a:lstStyle/>
          <a:p>
            <a:endParaRPr/>
          </a:p>
        </p:txBody>
      </p:sp>
      <p:sp>
        <p:nvSpPr>
          <p:cNvPr id="36" name="Title 35">
            <a:extLst>
              <a:ext uri="{FF2B5EF4-FFF2-40B4-BE49-F238E27FC236}">
                <a16:creationId xmlns:a16="http://schemas.microsoft.com/office/drawing/2014/main" id="{D9A619E0-2279-4F40-C5AA-96E70E2FCEE4}"/>
              </a:ext>
            </a:extLst>
          </p:cNvPr>
          <p:cNvSpPr>
            <a:spLocks noGrp="1"/>
          </p:cNvSpPr>
          <p:nvPr>
            <p:ph type="title"/>
          </p:nvPr>
        </p:nvSpPr>
        <p:spPr>
          <a:xfrm>
            <a:off x="2371648" y="1590585"/>
            <a:ext cx="8289129" cy="830997"/>
          </a:xfrm>
        </p:spPr>
        <p:txBody>
          <a:bodyPr/>
          <a:lstStyle/>
          <a:p>
            <a:r>
              <a:rPr lang="en-IN" sz="5400" b="1" dirty="0">
                <a:latin typeface="+mj-lt"/>
              </a:rPr>
              <a:t>Recommendations</a:t>
            </a:r>
            <a:r>
              <a:rPr lang="en-IN" sz="1200" b="1" dirty="0">
                <a:latin typeface="+mj-lt"/>
              </a:rPr>
              <a:t>   </a:t>
            </a:r>
            <a:r>
              <a:rPr lang="en-IN" sz="5400" b="1" dirty="0">
                <a:latin typeface="+mj-lt"/>
              </a:rPr>
              <a:t>Table</a:t>
            </a:r>
            <a:r>
              <a:rPr lang="en-IN" sz="1200" b="1" dirty="0">
                <a:latin typeface="+mj-lt"/>
              </a:rPr>
              <a:t> </a:t>
            </a:r>
            <a:endParaRPr lang="en-IN" sz="5400" b="1" dirty="0">
              <a:latin typeface="+mj-lt"/>
            </a:endParaRPr>
          </a:p>
        </p:txBody>
      </p:sp>
      <p:pic>
        <p:nvPicPr>
          <p:cNvPr id="33" name="Picture 32">
            <a:extLst>
              <a:ext uri="{FF2B5EF4-FFF2-40B4-BE49-F238E27FC236}">
                <a16:creationId xmlns:a16="http://schemas.microsoft.com/office/drawing/2014/main" id="{44DCC544-0FFB-2A09-DF91-93E243319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1552" y="3268570"/>
            <a:ext cx="12766738" cy="4014880"/>
          </a:xfrm>
          <a:prstGeom prst="rect">
            <a:avLst/>
          </a:prstGeom>
        </p:spPr>
      </p:pic>
    </p:spTree>
    <p:extLst>
      <p:ext uri="{BB962C8B-B14F-4D97-AF65-F5344CB8AC3E}">
        <p14:creationId xmlns:p14="http://schemas.microsoft.com/office/powerpoint/2010/main" val="1180267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TotalTime>
  <Words>2020</Words>
  <Application>Microsoft Office PowerPoint</Application>
  <PresentationFormat>Custom</PresentationFormat>
  <Paragraphs>153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Tahoma</vt:lpstr>
      <vt:lpstr>Trebuchet MS</vt:lpstr>
      <vt:lpstr>Office Theme</vt:lpstr>
      <vt:lpstr>Strategic Insights: Competitive Analysis</vt:lpstr>
      <vt:lpstr>Introduction to Competitive Analysis</vt:lpstr>
      <vt:lpstr>Market Overview</vt:lpstr>
      <vt:lpstr>PowerPoint Presentation</vt:lpstr>
      <vt:lpstr>PowerPoint Presentation</vt:lpstr>
      <vt:lpstr>PowerPoint Presentation</vt:lpstr>
      <vt:lpstr>PowerPoint Presentation</vt:lpstr>
      <vt:lpstr>SWOT Analysis Table</vt:lpstr>
      <vt:lpstr>Recommendations   Table </vt:lpstr>
      <vt:lpstr>Competitor Feature Matrix</vt:lpstr>
      <vt:lpstr>Data Insights</vt:lpstr>
      <vt:lpstr>Social Media Analysis</vt:lpstr>
      <vt:lpstr>Staffs And Students Analysis</vt:lpstr>
      <vt:lpstr>Certifications Provided</vt:lpstr>
      <vt:lpstr>Fees Analysis</vt:lpstr>
      <vt:lpstr>Google Review</vt:lpstr>
      <vt:lpstr>Google Rating</vt:lpstr>
      <vt:lpstr>Recommendation </vt:lpstr>
      <vt:lpstr>Recommendation </vt:lpstr>
      <vt:lpstr>Recommendation </vt:lpstr>
      <vt:lpstr>Challenges and Opportunities for Zephyr Technologies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rakeek mirza</dc:creator>
  <cp:lastModifiedBy>rakeek mirza</cp:lastModifiedBy>
  <cp:revision>10</cp:revision>
  <dcterms:created xsi:type="dcterms:W3CDTF">2024-11-18T15:25:14Z</dcterms:created>
  <dcterms:modified xsi:type="dcterms:W3CDTF">2024-11-19T08:51:27Z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2024-11-18T00:00:00Z</vt:filetime>
  </property>
  <property fmtid="{D5CDD505-2E9C-101B-9397-08002B2CF9AE}" pid="3" name="Creator">
    <vt:lpwstr>Chromium</vt:lpwstr>
  </property>
  <property fmtid="{D5CDD505-2E9C-101B-9397-08002B2CF9AE}" pid="4" name="LastSaved">
    <vt:filetime>2024-11-18T00:00:00Z</vt:filetime>
  </property>
</Properties>
</file>