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notesMasterIdLst>
    <p:notesMasterId r:id="rId12"/>
  </p:notesMasterIdLst>
  <p:sldIdLst>
    <p:sldId id="256" r:id="rId2"/>
    <p:sldId id="257" r:id="rId3"/>
    <p:sldId id="258" r:id="rId4"/>
    <p:sldId id="260" r:id="rId5"/>
    <p:sldId id="262" r:id="rId6"/>
    <p:sldId id="261" r:id="rId7"/>
    <p:sldId id="263" r:id="rId8"/>
    <p:sldId id="264"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79"/>
    <a:srgbClr val="0040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B8BC3-C95A-E65B-024C-1A4A847ED324}" v="793" dt="2024-08-28T22:00:32.786"/>
    <p1510:client id="{566F2C63-BD13-4A60-E58A-96B782857A62}" v="2" dt="2024-08-29T00:09:55.669"/>
    <p1510:client id="{A44CF784-F949-FAB3-6F6C-22215835942A}" v="242" dt="2024-08-29T03:54:43.528"/>
    <p1510:client id="{ADBC1861-822A-9F41-F3A7-6FD7050CE3CC}" v="545" dt="2024-08-29T01:20:41.763"/>
    <p1510:client id="{B39776BA-B137-8147-BCAE-63926E458CB0}" v="281" dt="2024-08-29T02:24:21.284"/>
    <p1510:client id="{CC5DCC3D-2A25-B23E-1D64-2200592D1F00}" v="46" dt="2024-08-29T03:25:38.4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C1572-1CD9-7449-8089-48E668F44578}" type="datetimeFigureOut">
              <a:rPr lang="en-US" smtClean="0"/>
              <a:t>8/28/2024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9DA8C-3457-D746-A996-94E9DF66AA9A}" type="slidenum">
              <a:rPr lang="en-US" smtClean="0"/>
              <a:t>‹Nº›</a:t>
            </a:fld>
            <a:endParaRPr lang="en-US"/>
          </a:p>
        </p:txBody>
      </p:sp>
    </p:spTree>
    <p:extLst>
      <p:ext uri="{BB962C8B-B14F-4D97-AF65-F5344CB8AC3E}">
        <p14:creationId xmlns:p14="http://schemas.microsoft.com/office/powerpoint/2010/main" val="1201932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By </a:t>
            </a:r>
            <a:r>
              <a:rPr lang="en-US" sz="1200">
                <a:solidFill>
                  <a:srgbClr val="005479"/>
                </a:solidFill>
                <a:latin typeface="Grandview Display"/>
              </a:rPr>
              <a:t>Christian </a:t>
            </a:r>
            <a:r>
              <a:rPr lang="en-US" sz="1200" err="1">
                <a:solidFill>
                  <a:srgbClr val="005479"/>
                </a:solidFill>
                <a:latin typeface="Grandview Display"/>
              </a:rPr>
              <a:t>Mpabuka</a:t>
            </a:r>
            <a:endParaRPr lang="en-US" sz="1200">
              <a:solidFill>
                <a:srgbClr val="005479"/>
              </a:solidFill>
              <a:latin typeface="Grandview Display"/>
            </a:endParaRPr>
          </a:p>
          <a:p>
            <a:endParaRPr lang="en-US"/>
          </a:p>
        </p:txBody>
      </p:sp>
      <p:sp>
        <p:nvSpPr>
          <p:cNvPr id="4" name="Slide Number Placeholder 3"/>
          <p:cNvSpPr>
            <a:spLocks noGrp="1"/>
          </p:cNvSpPr>
          <p:nvPr>
            <p:ph type="sldNum" sz="quarter" idx="5"/>
          </p:nvPr>
        </p:nvSpPr>
        <p:spPr/>
        <p:txBody>
          <a:bodyPr/>
          <a:lstStyle/>
          <a:p>
            <a:fld id="{2349DA8C-3457-D746-A996-94E9DF66AA9A}" type="slidenum">
              <a:rPr lang="en-US" smtClean="0"/>
              <a:t>3</a:t>
            </a:fld>
            <a:endParaRPr lang="en-US"/>
          </a:p>
        </p:txBody>
      </p:sp>
    </p:spTree>
    <p:extLst>
      <p:ext uri="{BB962C8B-B14F-4D97-AF65-F5344CB8AC3E}">
        <p14:creationId xmlns:p14="http://schemas.microsoft.com/office/powerpoint/2010/main" val="143687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By </a:t>
            </a:r>
            <a:r>
              <a:rPr lang="en-US" sz="1200">
                <a:solidFill>
                  <a:srgbClr val="005479"/>
                </a:solidFill>
                <a:latin typeface="Grandview Display"/>
              </a:rPr>
              <a:t>Christian </a:t>
            </a:r>
            <a:r>
              <a:rPr lang="en-US" sz="1200" err="1">
                <a:solidFill>
                  <a:srgbClr val="005479"/>
                </a:solidFill>
                <a:latin typeface="Grandview Display"/>
              </a:rPr>
              <a:t>Mpabuka</a:t>
            </a:r>
            <a:endParaRPr lang="en-US" sz="1200">
              <a:solidFill>
                <a:srgbClr val="005479"/>
              </a:solidFill>
              <a:latin typeface="Grandview Display"/>
            </a:endParaRPr>
          </a:p>
          <a:p>
            <a:endParaRPr lang="en-US"/>
          </a:p>
        </p:txBody>
      </p:sp>
      <p:sp>
        <p:nvSpPr>
          <p:cNvPr id="4" name="Slide Number Placeholder 3"/>
          <p:cNvSpPr>
            <a:spLocks noGrp="1"/>
          </p:cNvSpPr>
          <p:nvPr>
            <p:ph type="sldNum" sz="quarter" idx="5"/>
          </p:nvPr>
        </p:nvSpPr>
        <p:spPr/>
        <p:txBody>
          <a:bodyPr/>
          <a:lstStyle/>
          <a:p>
            <a:fld id="{2349DA8C-3457-D746-A996-94E9DF66AA9A}" type="slidenum">
              <a:rPr lang="en-US" smtClean="0"/>
              <a:t>4</a:t>
            </a:fld>
            <a:endParaRPr lang="en-US"/>
          </a:p>
        </p:txBody>
      </p:sp>
    </p:spTree>
    <p:extLst>
      <p:ext uri="{BB962C8B-B14F-4D97-AF65-F5344CB8AC3E}">
        <p14:creationId xmlns:p14="http://schemas.microsoft.com/office/powerpoint/2010/main" val="14000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Shakira Kashif</a:t>
            </a:r>
          </a:p>
        </p:txBody>
      </p:sp>
      <p:sp>
        <p:nvSpPr>
          <p:cNvPr id="4" name="Slide Number Placeholder 3"/>
          <p:cNvSpPr>
            <a:spLocks noGrp="1"/>
          </p:cNvSpPr>
          <p:nvPr>
            <p:ph type="sldNum" sz="quarter" idx="5"/>
          </p:nvPr>
        </p:nvSpPr>
        <p:spPr/>
        <p:txBody>
          <a:bodyPr/>
          <a:lstStyle/>
          <a:p>
            <a:fld id="{2349DA8C-3457-D746-A996-94E9DF66AA9A}" type="slidenum">
              <a:rPr lang="en-US" smtClean="0"/>
              <a:t>5</a:t>
            </a:fld>
            <a:endParaRPr lang="en-US"/>
          </a:p>
        </p:txBody>
      </p:sp>
    </p:spTree>
    <p:extLst>
      <p:ext uri="{BB962C8B-B14F-4D97-AF65-F5344CB8AC3E}">
        <p14:creationId xmlns:p14="http://schemas.microsoft.com/office/powerpoint/2010/main" val="789962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Shakira Kashif</a:t>
            </a:r>
          </a:p>
        </p:txBody>
      </p:sp>
      <p:sp>
        <p:nvSpPr>
          <p:cNvPr id="4" name="Slide Number Placeholder 3"/>
          <p:cNvSpPr>
            <a:spLocks noGrp="1"/>
          </p:cNvSpPr>
          <p:nvPr>
            <p:ph type="sldNum" sz="quarter" idx="5"/>
          </p:nvPr>
        </p:nvSpPr>
        <p:spPr/>
        <p:txBody>
          <a:bodyPr/>
          <a:lstStyle/>
          <a:p>
            <a:fld id="{2349DA8C-3457-D746-A996-94E9DF66AA9A}" type="slidenum">
              <a:rPr lang="en-US" smtClean="0"/>
              <a:t>6</a:t>
            </a:fld>
            <a:endParaRPr lang="en-US"/>
          </a:p>
        </p:txBody>
      </p:sp>
    </p:spTree>
    <p:extLst>
      <p:ext uri="{BB962C8B-B14F-4D97-AF65-F5344CB8AC3E}">
        <p14:creationId xmlns:p14="http://schemas.microsoft.com/office/powerpoint/2010/main" val="3213436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Piero Suarez Prada</a:t>
            </a:r>
          </a:p>
        </p:txBody>
      </p:sp>
      <p:sp>
        <p:nvSpPr>
          <p:cNvPr id="4" name="Slide Number Placeholder 3"/>
          <p:cNvSpPr>
            <a:spLocks noGrp="1"/>
          </p:cNvSpPr>
          <p:nvPr>
            <p:ph type="sldNum" sz="quarter" idx="5"/>
          </p:nvPr>
        </p:nvSpPr>
        <p:spPr/>
        <p:txBody>
          <a:bodyPr/>
          <a:lstStyle/>
          <a:p>
            <a:fld id="{2349DA8C-3457-D746-A996-94E9DF66AA9A}" type="slidenum">
              <a:rPr lang="en-US" smtClean="0"/>
              <a:t>7</a:t>
            </a:fld>
            <a:endParaRPr lang="en-US"/>
          </a:p>
        </p:txBody>
      </p:sp>
    </p:spTree>
    <p:extLst>
      <p:ext uri="{BB962C8B-B14F-4D97-AF65-F5344CB8AC3E}">
        <p14:creationId xmlns:p14="http://schemas.microsoft.com/office/powerpoint/2010/main" val="238942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Piero Suarez Prada</a:t>
            </a:r>
          </a:p>
        </p:txBody>
      </p:sp>
      <p:sp>
        <p:nvSpPr>
          <p:cNvPr id="4" name="Slide Number Placeholder 3"/>
          <p:cNvSpPr>
            <a:spLocks noGrp="1"/>
          </p:cNvSpPr>
          <p:nvPr>
            <p:ph type="sldNum" sz="quarter" idx="5"/>
          </p:nvPr>
        </p:nvSpPr>
        <p:spPr/>
        <p:txBody>
          <a:bodyPr/>
          <a:lstStyle/>
          <a:p>
            <a:fld id="{2349DA8C-3457-D746-A996-94E9DF66AA9A}" type="slidenum">
              <a:rPr lang="en-US" smtClean="0"/>
              <a:t>8</a:t>
            </a:fld>
            <a:endParaRPr lang="en-US"/>
          </a:p>
        </p:txBody>
      </p:sp>
    </p:spTree>
    <p:extLst>
      <p:ext uri="{BB962C8B-B14F-4D97-AF65-F5344CB8AC3E}">
        <p14:creationId xmlns:p14="http://schemas.microsoft.com/office/powerpoint/2010/main" val="87499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Devin Prikryl-Martin</a:t>
            </a:r>
          </a:p>
        </p:txBody>
      </p:sp>
      <p:sp>
        <p:nvSpPr>
          <p:cNvPr id="4" name="Slide Number Placeholder 3"/>
          <p:cNvSpPr>
            <a:spLocks noGrp="1"/>
          </p:cNvSpPr>
          <p:nvPr>
            <p:ph type="sldNum" sz="quarter" idx="5"/>
          </p:nvPr>
        </p:nvSpPr>
        <p:spPr/>
        <p:txBody>
          <a:bodyPr/>
          <a:lstStyle/>
          <a:p>
            <a:fld id="{2349DA8C-3457-D746-A996-94E9DF66AA9A}" type="slidenum">
              <a:rPr lang="en-US" smtClean="0"/>
              <a:t>9</a:t>
            </a:fld>
            <a:endParaRPr lang="en-US"/>
          </a:p>
        </p:txBody>
      </p:sp>
    </p:spTree>
    <p:extLst>
      <p:ext uri="{BB962C8B-B14F-4D97-AF65-F5344CB8AC3E}">
        <p14:creationId xmlns:p14="http://schemas.microsoft.com/office/powerpoint/2010/main" val="326779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Devin Prikryl-Martin</a:t>
            </a:r>
          </a:p>
        </p:txBody>
      </p:sp>
      <p:sp>
        <p:nvSpPr>
          <p:cNvPr id="4" name="Slide Number Placeholder 3"/>
          <p:cNvSpPr>
            <a:spLocks noGrp="1"/>
          </p:cNvSpPr>
          <p:nvPr>
            <p:ph type="sldNum" sz="quarter" idx="5"/>
          </p:nvPr>
        </p:nvSpPr>
        <p:spPr/>
        <p:txBody>
          <a:bodyPr/>
          <a:lstStyle/>
          <a:p>
            <a:fld id="{2349DA8C-3457-D746-A996-94E9DF66AA9A}" type="slidenum">
              <a:rPr lang="en-US" smtClean="0"/>
              <a:t>10</a:t>
            </a:fld>
            <a:endParaRPr lang="en-US"/>
          </a:p>
        </p:txBody>
      </p:sp>
    </p:spTree>
    <p:extLst>
      <p:ext uri="{BB962C8B-B14F-4D97-AF65-F5344CB8AC3E}">
        <p14:creationId xmlns:p14="http://schemas.microsoft.com/office/powerpoint/2010/main" val="5574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258335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128353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16657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52405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283271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401706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362431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128465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233267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328657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8/28/2024</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‹Nº›</a:t>
            </a:fld>
            <a:endParaRPr lang="en-US"/>
          </a:p>
        </p:txBody>
      </p:sp>
    </p:spTree>
    <p:extLst>
      <p:ext uri="{BB962C8B-B14F-4D97-AF65-F5344CB8AC3E}">
        <p14:creationId xmlns:p14="http://schemas.microsoft.com/office/powerpoint/2010/main" val="224816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8/28/2024</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‹Nº›</a:t>
            </a:fld>
            <a:endParaRPr lang="en-US"/>
          </a:p>
        </p:txBody>
      </p:sp>
    </p:spTree>
    <p:extLst>
      <p:ext uri="{BB962C8B-B14F-4D97-AF65-F5344CB8AC3E}">
        <p14:creationId xmlns:p14="http://schemas.microsoft.com/office/powerpoint/2010/main" val="53561433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5" r:id="rId6"/>
    <p:sldLayoutId id="2147483770" r:id="rId7"/>
    <p:sldLayoutId id="2147483771" r:id="rId8"/>
    <p:sldLayoutId id="2147483772" r:id="rId9"/>
    <p:sldLayoutId id="2147483774" r:id="rId10"/>
    <p:sldLayoutId id="2147483773"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XS2UWYuh5u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www.cv-foundation.org/openaccess/content_cvpr_2016/papers/Redmon_You_Only_Look_CVPR_2016_pape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s.ubc.c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medium.com/@evertongomede?source=post_page-----9a4e00a5e4ad--------------------------------" TargetMode="External"/><Relationship Id="rId4" Type="http://schemas.openxmlformats.org/officeDocument/2006/relationships/hyperlink" Target="https://www.cs.ubc.c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historyofdatascience.com/geoffrey-hinton/"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historyofdatascience.com/" TargetMode="External"/><Relationship Id="rId5" Type="http://schemas.openxmlformats.org/officeDocument/2006/relationships/hyperlink" Target="https://www.historyofdatascience.com/yann-lecun/" TargetMode="External"/><Relationship Id="rId4" Type="http://schemas.openxmlformats.org/officeDocument/2006/relationships/hyperlink" Target="https://www.historyofdatascience.com/yoshua-beng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hai.stanford.edu/people/andrew-ng" TargetMode="External"/><Relationship Id="rId4" Type="http://schemas.openxmlformats.org/officeDocument/2006/relationships/hyperlink" Target="https://www.andrewng.org/abou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hai.stanford.edu/people/fei-fei-li" TargetMode="External"/><Relationship Id="rId4" Type="http://schemas.openxmlformats.org/officeDocument/2006/relationships/hyperlink" Target="https://profiles.stanford.edu/fei-fei-l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khawlajlassi.medium.com/deep-convolutional-neural-networks-alexnet-278595709aac" TargetMode="External"/><Relationship Id="rId4" Type="http://schemas.openxmlformats.org/officeDocument/2006/relationships/hyperlink" Target="https://www.ibm.com/topics/convolutional-neural-network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blog.roboflow.com/what-is-r-cnn/" TargetMode="External"/><Relationship Id="rId4" Type="http://schemas.openxmlformats.org/officeDocument/2006/relationships/hyperlink" Target="https://blog.roboflow.com/author/potrimb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82spfonv9D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D7F35258-C290-422B-86B5-4FD73A97D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bot and a hand touching a finger&#10;&#10;Description automatically generated">
            <a:extLst>
              <a:ext uri="{FF2B5EF4-FFF2-40B4-BE49-F238E27FC236}">
                <a16:creationId xmlns:a16="http://schemas.microsoft.com/office/drawing/2014/main" id="{DF0F1BED-B977-2B31-2FF1-92A634DCAFD6}"/>
              </a:ext>
            </a:extLst>
          </p:cNvPr>
          <p:cNvPicPr>
            <a:picLocks noChangeAspect="1"/>
          </p:cNvPicPr>
          <p:nvPr/>
        </p:nvPicPr>
        <p:blipFill>
          <a:blip r:embed="rId2"/>
          <a:srcRect t="29254" b="12695"/>
          <a:stretch/>
        </p:blipFill>
        <p:spPr>
          <a:xfrm>
            <a:off x="-23693" y="-28771"/>
            <a:ext cx="12239385" cy="4209722"/>
          </a:xfrm>
          <a:prstGeom prst="rect">
            <a:avLst/>
          </a:prstGeom>
        </p:spPr>
      </p:pic>
      <p:sp>
        <p:nvSpPr>
          <p:cNvPr id="3" name="Subtitle 2">
            <a:extLst>
              <a:ext uri="{FF2B5EF4-FFF2-40B4-BE49-F238E27FC236}">
                <a16:creationId xmlns:a16="http://schemas.microsoft.com/office/drawing/2014/main" id="{DE71AC8E-1888-AEBE-A1C7-8B89961F91FC}"/>
              </a:ext>
            </a:extLst>
          </p:cNvPr>
          <p:cNvSpPr>
            <a:spLocks noGrp="1"/>
          </p:cNvSpPr>
          <p:nvPr>
            <p:ph type="subTitle" idx="1"/>
          </p:nvPr>
        </p:nvSpPr>
        <p:spPr>
          <a:xfrm>
            <a:off x="6096000" y="4672013"/>
            <a:ext cx="5448300" cy="1538287"/>
          </a:xfrm>
        </p:spPr>
        <p:txBody>
          <a:bodyPr vert="horz" lIns="91440" tIns="45720" rIns="91440" bIns="45720" rtlCol="0" anchor="t">
            <a:normAutofit/>
          </a:bodyPr>
          <a:lstStyle/>
          <a:p>
            <a:pPr algn="r"/>
            <a:r>
              <a:rPr lang="en-US" sz="1600">
                <a:solidFill>
                  <a:srgbClr val="005479"/>
                </a:solidFill>
                <a:latin typeface="Grandview Display"/>
              </a:rPr>
              <a:t>Shakira Kashif</a:t>
            </a:r>
            <a:endParaRPr lang="en-US">
              <a:solidFill>
                <a:srgbClr val="005479"/>
              </a:solidFill>
              <a:latin typeface="Grandview Display"/>
            </a:endParaRPr>
          </a:p>
          <a:p>
            <a:pPr algn="r"/>
            <a:r>
              <a:rPr lang="en-US" sz="1600">
                <a:solidFill>
                  <a:srgbClr val="005479"/>
                </a:solidFill>
                <a:latin typeface="Grandview Display"/>
              </a:rPr>
              <a:t>Devin Prikryl-Martin</a:t>
            </a:r>
          </a:p>
          <a:p>
            <a:pPr algn="r"/>
            <a:r>
              <a:rPr lang="en-US" sz="1600">
                <a:solidFill>
                  <a:srgbClr val="005479"/>
                </a:solidFill>
                <a:latin typeface="Grandview Display"/>
              </a:rPr>
              <a:t>Christian </a:t>
            </a:r>
            <a:r>
              <a:rPr lang="en-US" sz="1600" err="1">
                <a:solidFill>
                  <a:srgbClr val="005479"/>
                </a:solidFill>
                <a:latin typeface="Grandview Display"/>
              </a:rPr>
              <a:t>Mpabuka</a:t>
            </a:r>
            <a:endParaRPr lang="en-US" sz="1600">
              <a:solidFill>
                <a:srgbClr val="005479"/>
              </a:solidFill>
              <a:latin typeface="Grandview Display"/>
            </a:endParaRPr>
          </a:p>
          <a:p>
            <a:pPr algn="r"/>
            <a:r>
              <a:rPr lang="en-US" sz="1600">
                <a:solidFill>
                  <a:srgbClr val="005479"/>
                </a:solidFill>
                <a:latin typeface="Grandview Display"/>
              </a:rPr>
              <a:t>Piero Suarez Prada</a:t>
            </a:r>
          </a:p>
        </p:txBody>
      </p:sp>
      <p:sp>
        <p:nvSpPr>
          <p:cNvPr id="6" name="TextBox 5">
            <a:extLst>
              <a:ext uri="{FF2B5EF4-FFF2-40B4-BE49-F238E27FC236}">
                <a16:creationId xmlns:a16="http://schemas.microsoft.com/office/drawing/2014/main" id="{3E8AB0DF-F199-6708-4F99-8DFFC203AC5F}"/>
              </a:ext>
            </a:extLst>
          </p:cNvPr>
          <p:cNvSpPr txBox="1"/>
          <p:nvPr/>
        </p:nvSpPr>
        <p:spPr>
          <a:xfrm>
            <a:off x="325018" y="4424723"/>
            <a:ext cx="1219198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005479"/>
                </a:solidFill>
                <a:highlight>
                  <a:srgbClr val="C0C0C0"/>
                </a:highlight>
                <a:latin typeface="Grandview Display"/>
                <a:ea typeface="+mn-lt"/>
                <a:cs typeface="+mn-lt"/>
              </a:rPr>
              <a:t>Historical Timeline Of Computer Vision</a:t>
            </a:r>
          </a:p>
          <a:p>
            <a:r>
              <a:rPr lang="en-US" sz="4000" b="1">
                <a:solidFill>
                  <a:srgbClr val="005479"/>
                </a:solidFill>
                <a:highlight>
                  <a:srgbClr val="C0C0C0"/>
                </a:highlight>
                <a:latin typeface="Grandview Display"/>
                <a:ea typeface="Calibri"/>
                <a:cs typeface="Calibri"/>
              </a:rPr>
              <a:t>The</a:t>
            </a:r>
            <a:r>
              <a:rPr lang="en-US" sz="4000" b="1">
                <a:solidFill>
                  <a:srgbClr val="005479"/>
                </a:solidFill>
                <a:highlight>
                  <a:srgbClr val="C0C0C0"/>
                </a:highlight>
                <a:latin typeface="Grandview Display"/>
                <a:ea typeface="ADLaM Display"/>
                <a:cs typeface="ADLaM Display"/>
              </a:rPr>
              <a:t> 2000s                          </a:t>
            </a:r>
            <a:endParaRPr lang="en-US" sz="4000" b="1">
              <a:highlight>
                <a:srgbClr val="000080"/>
              </a:highlight>
              <a:latin typeface="Grandview Display"/>
              <a:ea typeface="ADLaM Display"/>
              <a:cs typeface="ADLaM Display"/>
            </a:endParaRPr>
          </a:p>
        </p:txBody>
      </p:sp>
      <p:sp>
        <p:nvSpPr>
          <p:cNvPr id="2" name="TextBox 1">
            <a:extLst>
              <a:ext uri="{FF2B5EF4-FFF2-40B4-BE49-F238E27FC236}">
                <a16:creationId xmlns:a16="http://schemas.microsoft.com/office/drawing/2014/main" id="{A2D53632-1EEB-07AF-F5EE-6EB63F88427D}"/>
              </a:ext>
            </a:extLst>
          </p:cNvPr>
          <p:cNvSpPr txBox="1"/>
          <p:nvPr/>
        </p:nvSpPr>
        <p:spPr>
          <a:xfrm>
            <a:off x="9158288" y="242888"/>
            <a:ext cx="2914650" cy="1754326"/>
          </a:xfrm>
          <a:prstGeom prst="rect">
            <a:avLst/>
          </a:prstGeom>
          <a:noFill/>
        </p:spPr>
        <p:txBody>
          <a:bodyPr wrap="square" rtlCol="0">
            <a:spAutoFit/>
          </a:bodyPr>
          <a:lstStyle/>
          <a:p>
            <a:pPr marL="0" marR="0" algn="ctr">
              <a:lnSpc>
                <a:spcPct val="200000"/>
              </a:lnSpc>
              <a:spcBef>
                <a:spcPts val="0"/>
              </a:spcBef>
              <a:spcAft>
                <a:spcPts val="0"/>
              </a:spcAft>
            </a:pPr>
            <a:r>
              <a:rPr lang="en-US" sz="1200" b="1" kern="100">
                <a:solidFill>
                  <a:schemeClr val="bg1"/>
                </a:solidFill>
                <a:effectLst/>
                <a:latin typeface="+mj-lt"/>
                <a:ea typeface="Aptos" panose="020B0004020202020204" pitchFamily="34" charset="0"/>
                <a:cs typeface="Times New Roman" panose="02020603050405020304" pitchFamily="18" charset="0"/>
              </a:rPr>
              <a:t>Houston Community College</a:t>
            </a:r>
            <a:endParaRPr lang="en-US" sz="1200" kern="100">
              <a:solidFill>
                <a:schemeClr val="bg1"/>
              </a:solidFill>
              <a:effectLst/>
              <a:latin typeface="+mj-lt"/>
              <a:ea typeface="Aptos" panose="020B0004020202020204" pitchFamily="34" charset="0"/>
              <a:cs typeface="Times New Roman" panose="02020603050405020304" pitchFamily="18" charset="0"/>
            </a:endParaRPr>
          </a:p>
          <a:p>
            <a:pPr marL="0" marR="0" algn="ctr">
              <a:lnSpc>
                <a:spcPct val="200000"/>
              </a:lnSpc>
              <a:spcBef>
                <a:spcPts val="0"/>
              </a:spcBef>
              <a:spcAft>
                <a:spcPts val="0"/>
              </a:spcAft>
            </a:pPr>
            <a:r>
              <a:rPr lang="en-US" sz="1200" b="1" kern="100">
                <a:solidFill>
                  <a:schemeClr val="bg1"/>
                </a:solidFill>
                <a:effectLst/>
                <a:latin typeface="+mj-lt"/>
                <a:ea typeface="Aptos" panose="020B0004020202020204" pitchFamily="34" charset="0"/>
                <a:cs typeface="Times New Roman" panose="02020603050405020304" pitchFamily="18" charset="0"/>
              </a:rPr>
              <a:t> ITAI 1378 Computer Vision</a:t>
            </a:r>
            <a:endParaRPr lang="en-US" sz="1200" kern="100">
              <a:solidFill>
                <a:schemeClr val="bg1"/>
              </a:solidFill>
              <a:effectLst/>
              <a:latin typeface="+mj-lt"/>
              <a:ea typeface="Aptos" panose="020B0004020202020204" pitchFamily="34" charset="0"/>
              <a:cs typeface="Times New Roman" panose="02020603050405020304" pitchFamily="18" charset="0"/>
            </a:endParaRPr>
          </a:p>
          <a:p>
            <a:pPr marL="0" marR="0" algn="ctr">
              <a:lnSpc>
                <a:spcPct val="200000"/>
              </a:lnSpc>
              <a:spcBef>
                <a:spcPts val="0"/>
              </a:spcBef>
              <a:spcAft>
                <a:spcPts val="0"/>
              </a:spcAft>
            </a:pPr>
            <a:r>
              <a:rPr lang="en-US" sz="1200" b="1" kern="100">
                <a:solidFill>
                  <a:schemeClr val="bg1"/>
                </a:solidFill>
                <a:effectLst/>
                <a:latin typeface="+mj-lt"/>
                <a:ea typeface="Aptos" panose="020B0004020202020204" pitchFamily="34" charset="0"/>
                <a:cs typeface="Times New Roman" panose="02020603050405020304" pitchFamily="18" charset="0"/>
              </a:rPr>
              <a:t>Professor Patricia McManus</a:t>
            </a:r>
            <a:endParaRPr lang="en-US" sz="1200" kern="100">
              <a:solidFill>
                <a:schemeClr val="bg1"/>
              </a:solidFill>
              <a:effectLst/>
              <a:latin typeface="+mj-lt"/>
              <a:ea typeface="Aptos" panose="020B0004020202020204" pitchFamily="34" charset="0"/>
              <a:cs typeface="Times New Roman" panose="02020603050405020304" pitchFamily="18" charset="0"/>
            </a:endParaRPr>
          </a:p>
          <a:p>
            <a:pPr marL="0" marR="0" algn="ctr">
              <a:lnSpc>
                <a:spcPct val="200000"/>
              </a:lnSpc>
              <a:spcBef>
                <a:spcPts val="0"/>
              </a:spcBef>
              <a:spcAft>
                <a:spcPts val="0"/>
              </a:spcAft>
            </a:pPr>
            <a:r>
              <a:rPr lang="en-US" sz="1200" b="1" kern="100">
                <a:solidFill>
                  <a:schemeClr val="bg1"/>
                </a:solidFill>
                <a:effectLst/>
                <a:latin typeface="+mj-lt"/>
                <a:ea typeface="Aptos" panose="020B0004020202020204" pitchFamily="34" charset="0"/>
                <a:cs typeface="Times New Roman" panose="02020603050405020304" pitchFamily="18" charset="0"/>
              </a:rPr>
              <a:t>August 28, 2024</a:t>
            </a:r>
            <a:endParaRPr lang="en-US" sz="1200" kern="100">
              <a:solidFill>
                <a:schemeClr val="bg1"/>
              </a:solidFill>
              <a:effectLst/>
              <a:latin typeface="+mj-lt"/>
              <a:ea typeface="Aptos" panose="020B0004020202020204" pitchFamily="34" charset="0"/>
              <a:cs typeface="Times New Roman" panose="02020603050405020304" pitchFamily="18" charset="0"/>
            </a:endParaRPr>
          </a:p>
          <a:p>
            <a:endParaRPr lang="en-US" sz="1200">
              <a:solidFill>
                <a:schemeClr val="bg1"/>
              </a:solidFill>
              <a:latin typeface="+mj-lt"/>
            </a:endParaRPr>
          </a:p>
        </p:txBody>
      </p:sp>
    </p:spTree>
    <p:extLst>
      <p:ext uri="{BB962C8B-B14F-4D97-AF65-F5344CB8AC3E}">
        <p14:creationId xmlns:p14="http://schemas.microsoft.com/office/powerpoint/2010/main" val="2090087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4673-3248-5304-7790-571E87E6EB77}"/>
              </a:ext>
            </a:extLst>
          </p:cNvPr>
          <p:cNvSpPr>
            <a:spLocks noGrp="1"/>
          </p:cNvSpPr>
          <p:nvPr>
            <p:ph type="title"/>
          </p:nvPr>
        </p:nvSpPr>
        <p:spPr>
          <a:xfrm>
            <a:off x="647997" y="178468"/>
            <a:ext cx="10625229" cy="1147053"/>
          </a:xfrm>
        </p:spPr>
        <p:txBody>
          <a:bodyPr>
            <a:normAutofit fontScale="90000"/>
          </a:bodyPr>
          <a:lstStyle/>
          <a:p>
            <a:r>
              <a:rPr lang="en-US">
                <a:solidFill>
                  <a:srgbClr val="005479"/>
                </a:solidFill>
                <a:highlight>
                  <a:srgbClr val="C0C0C0"/>
                </a:highlight>
              </a:rPr>
              <a:t>Joseph Redmon-yolo ”You only look once” (2016)</a:t>
            </a:r>
          </a:p>
        </p:txBody>
      </p:sp>
      <p:sp>
        <p:nvSpPr>
          <p:cNvPr id="3" name="Content Placeholder 2">
            <a:extLst>
              <a:ext uri="{FF2B5EF4-FFF2-40B4-BE49-F238E27FC236}">
                <a16:creationId xmlns:a16="http://schemas.microsoft.com/office/drawing/2014/main" id="{8788D2E0-04EF-953F-C9AD-EA330E78DEB3}"/>
              </a:ext>
            </a:extLst>
          </p:cNvPr>
          <p:cNvSpPr>
            <a:spLocks noGrp="1"/>
          </p:cNvSpPr>
          <p:nvPr>
            <p:ph idx="1"/>
          </p:nvPr>
        </p:nvSpPr>
        <p:spPr>
          <a:xfrm>
            <a:off x="647997" y="1469279"/>
            <a:ext cx="6924377" cy="4475204"/>
          </a:xfrm>
        </p:spPr>
        <p:txBody>
          <a:bodyPr>
            <a:normAutofit fontScale="70000" lnSpcReduction="20000"/>
          </a:bodyPr>
          <a:lstStyle/>
          <a:p>
            <a:pPr marL="0" marR="0" indent="0">
              <a:spcBef>
                <a:spcPts val="0"/>
              </a:spcBef>
              <a:spcAft>
                <a:spcPts val="0"/>
              </a:spcAft>
              <a:buNone/>
            </a:pPr>
            <a:r>
              <a:rPr lang="en-US" sz="1800" kern="100">
                <a:solidFill>
                  <a:schemeClr val="bg1"/>
                </a:solidFill>
                <a:effectLst/>
                <a:ea typeface="Aptos" panose="020B0004020202020204" pitchFamily="34" charset="0"/>
                <a:cs typeface="Times New Roman" panose="02020603050405020304" pitchFamily="18" charset="0"/>
              </a:rPr>
              <a:t>	Joseph Redmon is a computer scientist and researcher who co-created YOLO, an approach to object detection that revolutionized the field of Computer Vision. YOLO stands for “You Only Look Once” and refers to the process in which the whole image is assessed only once and predicts whether an object is present, then assesses the location and size of the object and classifies what the object is. This allows YOLO to work at incredible speeds, making it possible to detect and identify objects in real-time video. Previous methods of object detection passed a window of a certain size over the image one piece at a time and scanned each frame for a probable object. YOLO approaches the issue completely differently, by breaking the image up into a grid and running the entire image through the Convolutional Neural Network at once. Each grid is assessed simultaneously, predicting the likelihood that a certain object exists inside it. The ability to detect objects in real time has allowed for massive leaps forward in the field of autonomous driving, robotics and video surveillance.</a:t>
            </a:r>
          </a:p>
          <a:p>
            <a:pPr marL="0" marR="0" indent="0">
              <a:spcBef>
                <a:spcPts val="0"/>
              </a:spcBef>
              <a:spcAft>
                <a:spcPts val="0"/>
              </a:spcAft>
              <a:buNone/>
            </a:pPr>
            <a:endParaRPr lang="en-US" sz="1800" kern="100">
              <a:solidFill>
                <a:schemeClr val="bg1"/>
              </a:solidFill>
              <a:effectLst/>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800" kern="100">
                <a:solidFill>
                  <a:schemeClr val="bg1"/>
                </a:solidFill>
                <a:effectLst/>
                <a:ea typeface="Aptos" panose="020B0004020202020204" pitchFamily="34" charset="0"/>
                <a:cs typeface="Times New Roman" panose="02020603050405020304" pitchFamily="18" charset="0"/>
              </a:rPr>
              <a:t>	Joseph developed YOLO while working on his PhD at the University of Washington. He co-authored the paper You Only Look Once: Unified, Real-Time Object Detection alongside Santosh </a:t>
            </a:r>
            <a:r>
              <a:rPr lang="en-US" sz="1800" kern="100" err="1">
                <a:solidFill>
                  <a:schemeClr val="bg1"/>
                </a:solidFill>
                <a:effectLst/>
                <a:ea typeface="Aptos" panose="020B0004020202020204" pitchFamily="34" charset="0"/>
                <a:cs typeface="Times New Roman" panose="02020603050405020304" pitchFamily="18" charset="0"/>
              </a:rPr>
              <a:t>Divvala</a:t>
            </a:r>
            <a:r>
              <a:rPr lang="en-US" sz="1800" kern="100">
                <a:solidFill>
                  <a:schemeClr val="bg1"/>
                </a:solidFill>
                <a:effectLst/>
                <a:ea typeface="Aptos" panose="020B0004020202020204" pitchFamily="34" charset="0"/>
                <a:cs typeface="Times New Roman" panose="02020603050405020304" pitchFamily="18" charset="0"/>
              </a:rPr>
              <a:t>, Ross </a:t>
            </a:r>
            <a:r>
              <a:rPr lang="en-US" sz="1800" kern="100" err="1">
                <a:solidFill>
                  <a:schemeClr val="bg1"/>
                </a:solidFill>
                <a:effectLst/>
                <a:ea typeface="Aptos" panose="020B0004020202020204" pitchFamily="34" charset="0"/>
                <a:cs typeface="Times New Roman" panose="02020603050405020304" pitchFamily="18" charset="0"/>
              </a:rPr>
              <a:t>Girshick</a:t>
            </a:r>
            <a:r>
              <a:rPr lang="en-US" sz="1800" kern="100">
                <a:solidFill>
                  <a:schemeClr val="bg1"/>
                </a:solidFill>
                <a:effectLst/>
                <a:ea typeface="Aptos" panose="020B0004020202020204" pitchFamily="34" charset="0"/>
                <a:cs typeface="Times New Roman" panose="02020603050405020304" pitchFamily="18" charset="0"/>
              </a:rPr>
              <a:t> and Ali Farhadi. He continued on to release several updated versions of YOLO, all of which were released opensource. He has since taken steps away from the field of Computer Vision in ethical objection to the misuse of the technology, especially as it relates to the creation of autonomous weapons and mass civilian surveillance.</a:t>
            </a:r>
          </a:p>
          <a:p>
            <a:pPr marL="0" indent="0">
              <a:buNone/>
            </a:pPr>
            <a:endParaRPr lang="en-US">
              <a:solidFill>
                <a:schemeClr val="bg1"/>
              </a:solidFill>
            </a:endParaRPr>
          </a:p>
        </p:txBody>
      </p:sp>
      <p:sp>
        <p:nvSpPr>
          <p:cNvPr id="4" name="TextBox 3">
            <a:extLst>
              <a:ext uri="{FF2B5EF4-FFF2-40B4-BE49-F238E27FC236}">
                <a16:creationId xmlns:a16="http://schemas.microsoft.com/office/drawing/2014/main" id="{A79EBF72-7A9D-01F1-E36A-13073A15BDA2}"/>
              </a:ext>
            </a:extLst>
          </p:cNvPr>
          <p:cNvSpPr txBox="1"/>
          <p:nvPr/>
        </p:nvSpPr>
        <p:spPr>
          <a:xfrm>
            <a:off x="647997" y="5376111"/>
            <a:ext cx="10620855" cy="1200329"/>
          </a:xfrm>
          <a:prstGeom prst="rect">
            <a:avLst/>
          </a:prstGeom>
          <a:noFill/>
        </p:spPr>
        <p:txBody>
          <a:bodyPr wrap="square" rtlCol="0">
            <a:spAutoFit/>
          </a:bodyPr>
          <a:lstStyle/>
          <a:p>
            <a:pPr algn="ctr"/>
            <a:r>
              <a:rPr lang="en-US" sz="1200">
                <a:solidFill>
                  <a:schemeClr val="bg1"/>
                </a:solidFill>
              </a:rPr>
              <a:t>Citations</a:t>
            </a:r>
          </a:p>
          <a:p>
            <a:pPr algn="ctr"/>
            <a:endParaRPr lang="en-US" sz="1200">
              <a:solidFill>
                <a:schemeClr val="bg1"/>
              </a:solidFill>
            </a:endParaRPr>
          </a:p>
          <a:p>
            <a:pPr marL="171450" marR="0" indent="-171450">
              <a:spcBef>
                <a:spcPts val="0"/>
              </a:spcBef>
              <a:spcAft>
                <a:spcPts val="0"/>
              </a:spcAft>
              <a:buFont typeface="Courier New" panose="02070309020205020404" pitchFamily="49" charset="0"/>
              <a:buChar char="o"/>
            </a:pPr>
            <a:r>
              <a:rPr lang="en-US" sz="1200" kern="100">
                <a:solidFill>
                  <a:schemeClr val="bg1"/>
                </a:solidFill>
                <a:effectLst/>
                <a:ea typeface="Aptos" panose="020B0004020202020204" pitchFamily="34" charset="0"/>
                <a:cs typeface="Times New Roman" panose="02020603050405020304" pitchFamily="18" charset="0"/>
              </a:rPr>
              <a:t>TEDx Talks. (2018, June 13). Computers can see. Now what? | Joseph Redmon | </a:t>
            </a:r>
            <a:r>
              <a:rPr lang="en-US" sz="1200" kern="100" err="1">
                <a:solidFill>
                  <a:schemeClr val="bg1"/>
                </a:solidFill>
                <a:effectLst/>
                <a:ea typeface="Aptos" panose="020B0004020202020204" pitchFamily="34" charset="0"/>
                <a:cs typeface="Times New Roman" panose="02020603050405020304" pitchFamily="18" charset="0"/>
              </a:rPr>
              <a:t>TEDxGateway</a:t>
            </a:r>
            <a:r>
              <a:rPr lang="en-US" sz="1200" kern="100">
                <a:solidFill>
                  <a:schemeClr val="bg1"/>
                </a:solidFill>
                <a:effectLst/>
                <a:ea typeface="Aptos" panose="020B0004020202020204" pitchFamily="34" charset="0"/>
                <a:cs typeface="Times New Roman" panose="02020603050405020304" pitchFamily="18" charset="0"/>
              </a:rPr>
              <a:t> [Video]. YouTube. </a:t>
            </a:r>
            <a:r>
              <a:rPr lang="en-US" sz="1200" u="sng" kern="100">
                <a:solidFill>
                  <a:schemeClr val="bg1"/>
                </a:solidFill>
                <a:effectLs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https://www.youtube.com/watch?v=XS2UWYuh5u0</a:t>
            </a:r>
            <a:endParaRPr lang="en-US" sz="1200" kern="100">
              <a:solidFill>
                <a:schemeClr val="bg1"/>
              </a:solidFill>
              <a:effectLst/>
              <a:ea typeface="Aptos" panose="020B0004020202020204" pitchFamily="34" charset="0"/>
              <a:cs typeface="Times New Roman" panose="02020603050405020304" pitchFamily="18" charset="0"/>
            </a:endParaRPr>
          </a:p>
          <a:p>
            <a:pPr marL="171450" marR="0" indent="-171450">
              <a:spcBef>
                <a:spcPts val="0"/>
              </a:spcBef>
              <a:spcAft>
                <a:spcPts val="0"/>
              </a:spcAft>
              <a:buFont typeface="Courier New" panose="02070309020205020404" pitchFamily="49" charset="0"/>
              <a:buChar char="o"/>
            </a:pPr>
            <a:r>
              <a:rPr lang="en-US" sz="1200" kern="100">
                <a:solidFill>
                  <a:schemeClr val="bg1"/>
                </a:solidFill>
                <a:effectLst/>
                <a:ea typeface="Aptos" panose="020B0004020202020204" pitchFamily="34" charset="0"/>
                <a:cs typeface="Times New Roman" panose="02020603050405020304" pitchFamily="18" charset="0"/>
              </a:rPr>
              <a:t> Redmon, J., </a:t>
            </a:r>
            <a:r>
              <a:rPr lang="en-US" sz="1200" kern="100" err="1">
                <a:solidFill>
                  <a:schemeClr val="bg1"/>
                </a:solidFill>
                <a:effectLst/>
                <a:ea typeface="Aptos" panose="020B0004020202020204" pitchFamily="34" charset="0"/>
                <a:cs typeface="Times New Roman" panose="02020603050405020304" pitchFamily="18" charset="0"/>
              </a:rPr>
              <a:t>Divvala</a:t>
            </a:r>
            <a:r>
              <a:rPr lang="en-US" sz="1200" kern="100">
                <a:solidFill>
                  <a:schemeClr val="bg1"/>
                </a:solidFill>
                <a:effectLst/>
                <a:ea typeface="Aptos" panose="020B0004020202020204" pitchFamily="34" charset="0"/>
                <a:cs typeface="Times New Roman" panose="02020603050405020304" pitchFamily="18" charset="0"/>
              </a:rPr>
              <a:t>, S., </a:t>
            </a:r>
            <a:r>
              <a:rPr lang="en-US" sz="1200" kern="100" err="1">
                <a:solidFill>
                  <a:schemeClr val="bg1"/>
                </a:solidFill>
                <a:effectLst/>
                <a:ea typeface="Aptos" panose="020B0004020202020204" pitchFamily="34" charset="0"/>
                <a:cs typeface="Times New Roman" panose="02020603050405020304" pitchFamily="18" charset="0"/>
              </a:rPr>
              <a:t>Girshick</a:t>
            </a:r>
            <a:r>
              <a:rPr lang="en-US" sz="1200" kern="100">
                <a:solidFill>
                  <a:schemeClr val="bg1"/>
                </a:solidFill>
                <a:effectLst/>
                <a:ea typeface="Aptos" panose="020B0004020202020204" pitchFamily="34" charset="0"/>
                <a:cs typeface="Times New Roman" panose="02020603050405020304" pitchFamily="18" charset="0"/>
              </a:rPr>
              <a:t>, R., &amp; Farhadi, A. (2016). You Only Look Once: Unified, Real-Time Object Detection. Retrieved from </a:t>
            </a:r>
            <a:r>
              <a:rPr lang="en-US" sz="1200" u="sng" kern="100">
                <a:solidFill>
                  <a:schemeClr val="bg1"/>
                </a:solidFill>
                <a:effectLst/>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https://www.cv-foundation.org/openaccess/content_cvpr_2016/papers/Redmon_You_Only_Look_CVPR_2016_paper.pdf</a:t>
            </a:r>
            <a:endParaRPr lang="en-US" sz="1200" kern="100">
              <a:solidFill>
                <a:schemeClr val="bg1"/>
              </a:solidFill>
              <a:effectLst/>
              <a:ea typeface="Aptos" panose="020B0004020202020204" pitchFamily="34" charset="0"/>
              <a:cs typeface="Times New Roman" panose="02020603050405020304" pitchFamily="18" charset="0"/>
            </a:endParaRPr>
          </a:p>
        </p:txBody>
      </p:sp>
      <p:pic>
        <p:nvPicPr>
          <p:cNvPr id="8" name="Picture 7" descr="A person holding a camera&#10;&#10;Description automatically generated">
            <a:extLst>
              <a:ext uri="{FF2B5EF4-FFF2-40B4-BE49-F238E27FC236}">
                <a16:creationId xmlns:a16="http://schemas.microsoft.com/office/drawing/2014/main" id="{B047DE50-21AC-AB34-1D11-B1AD9E87A514}"/>
              </a:ext>
            </a:extLst>
          </p:cNvPr>
          <p:cNvPicPr>
            <a:picLocks noChangeAspect="1"/>
          </p:cNvPicPr>
          <p:nvPr/>
        </p:nvPicPr>
        <p:blipFill>
          <a:blip r:embed="rId5"/>
          <a:stretch>
            <a:fillRect/>
          </a:stretch>
        </p:blipFill>
        <p:spPr>
          <a:xfrm>
            <a:off x="7677150" y="1605381"/>
            <a:ext cx="4000752" cy="3223794"/>
          </a:xfrm>
          <a:prstGeom prst="rect">
            <a:avLst/>
          </a:prstGeom>
        </p:spPr>
      </p:pic>
    </p:spTree>
    <p:extLst>
      <p:ext uri="{BB962C8B-B14F-4D97-AF65-F5344CB8AC3E}">
        <p14:creationId xmlns:p14="http://schemas.microsoft.com/office/powerpoint/2010/main" val="370553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C5FED-3246-4D77-1A56-52CACAFA2D0A}"/>
              </a:ext>
            </a:extLst>
          </p:cNvPr>
          <p:cNvSpPr>
            <a:spLocks noGrp="1"/>
          </p:cNvSpPr>
          <p:nvPr>
            <p:ph type="title"/>
          </p:nvPr>
        </p:nvSpPr>
        <p:spPr>
          <a:xfrm>
            <a:off x="751303" y="475940"/>
            <a:ext cx="10625229" cy="738664"/>
          </a:xfrm>
        </p:spPr>
        <p:txBody>
          <a:bodyPr/>
          <a:lstStyle/>
          <a:p>
            <a:pPr algn="ctr"/>
            <a:r>
              <a:rPr lang="en-US">
                <a:solidFill>
                  <a:srgbClr val="005479"/>
                </a:solidFill>
                <a:highlight>
                  <a:srgbClr val="C0C0C0"/>
                </a:highlight>
              </a:rPr>
              <a:t>Computer Vision in the New Millenium</a:t>
            </a:r>
          </a:p>
        </p:txBody>
      </p:sp>
      <p:cxnSp>
        <p:nvCxnSpPr>
          <p:cNvPr id="5" name="Straight Connector 4">
            <a:extLst>
              <a:ext uri="{FF2B5EF4-FFF2-40B4-BE49-F238E27FC236}">
                <a16:creationId xmlns:a16="http://schemas.microsoft.com/office/drawing/2014/main" id="{F13F40EE-83C6-DB78-D2E5-51275F7345E0}"/>
              </a:ext>
            </a:extLst>
          </p:cNvPr>
          <p:cNvCxnSpPr>
            <a:cxnSpLocks/>
          </p:cNvCxnSpPr>
          <p:nvPr/>
        </p:nvCxnSpPr>
        <p:spPr>
          <a:xfrm>
            <a:off x="537410" y="3820026"/>
            <a:ext cx="11117179"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5920A58-3D5D-96EC-C275-E941DED97D2C}"/>
              </a:ext>
            </a:extLst>
          </p:cNvPr>
          <p:cNvCxnSpPr>
            <a:cxnSpLocks/>
          </p:cNvCxnSpPr>
          <p:nvPr/>
        </p:nvCxnSpPr>
        <p:spPr>
          <a:xfrm>
            <a:off x="537410"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7CF9396-7841-4F38-BDFB-588E540805EC}"/>
              </a:ext>
            </a:extLst>
          </p:cNvPr>
          <p:cNvCxnSpPr>
            <a:cxnSpLocks/>
          </p:cNvCxnSpPr>
          <p:nvPr/>
        </p:nvCxnSpPr>
        <p:spPr>
          <a:xfrm>
            <a:off x="11654589"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033533A5-A9DD-C22F-3279-35F4145BF194}"/>
              </a:ext>
            </a:extLst>
          </p:cNvPr>
          <p:cNvCxnSpPr>
            <a:cxnSpLocks/>
          </p:cNvCxnSpPr>
          <p:nvPr/>
        </p:nvCxnSpPr>
        <p:spPr>
          <a:xfrm>
            <a:off x="3733799" y="2667094"/>
            <a:ext cx="1" cy="153794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8F0E97C-9232-BD57-BFB4-257B894E4288}"/>
              </a:ext>
            </a:extLst>
          </p:cNvPr>
          <p:cNvCxnSpPr>
            <a:cxnSpLocks/>
          </p:cNvCxnSpPr>
          <p:nvPr/>
        </p:nvCxnSpPr>
        <p:spPr>
          <a:xfrm>
            <a:off x="5249781"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F008B0E-B724-37DD-BB23-6722B1EC80A8}"/>
              </a:ext>
            </a:extLst>
          </p:cNvPr>
          <p:cNvCxnSpPr>
            <a:cxnSpLocks/>
          </p:cNvCxnSpPr>
          <p:nvPr/>
        </p:nvCxnSpPr>
        <p:spPr>
          <a:xfrm>
            <a:off x="8574504" y="2667094"/>
            <a:ext cx="0" cy="153794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0EAAC2E-4855-14D9-6381-A0B3A90C9DF7}"/>
              </a:ext>
            </a:extLst>
          </p:cNvPr>
          <p:cNvCxnSpPr>
            <a:cxnSpLocks/>
          </p:cNvCxnSpPr>
          <p:nvPr/>
        </p:nvCxnSpPr>
        <p:spPr>
          <a:xfrm>
            <a:off x="7247018"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FEB181A-2449-56D7-3962-E783E26A445B}"/>
              </a:ext>
            </a:extLst>
          </p:cNvPr>
          <p:cNvCxnSpPr>
            <a:cxnSpLocks/>
          </p:cNvCxnSpPr>
          <p:nvPr/>
        </p:nvCxnSpPr>
        <p:spPr>
          <a:xfrm>
            <a:off x="2374232"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6F933E08-D502-0C84-4A40-A8990FFCF6F9}"/>
              </a:ext>
            </a:extLst>
          </p:cNvPr>
          <p:cNvSpPr txBox="1"/>
          <p:nvPr/>
        </p:nvSpPr>
        <p:spPr>
          <a:xfrm>
            <a:off x="4922919" y="4208134"/>
            <a:ext cx="721891" cy="369332"/>
          </a:xfrm>
          <a:prstGeom prst="rect">
            <a:avLst/>
          </a:prstGeom>
          <a:noFill/>
        </p:spPr>
        <p:txBody>
          <a:bodyPr wrap="square" rtlCol="0">
            <a:spAutoFit/>
          </a:bodyPr>
          <a:lstStyle/>
          <a:p>
            <a:r>
              <a:rPr lang="en-US">
                <a:solidFill>
                  <a:srgbClr val="D8D8D8"/>
                </a:solidFill>
              </a:rPr>
              <a:t>2009</a:t>
            </a:r>
          </a:p>
        </p:txBody>
      </p:sp>
      <p:sp>
        <p:nvSpPr>
          <p:cNvPr id="17" name="TextBox 16">
            <a:extLst>
              <a:ext uri="{FF2B5EF4-FFF2-40B4-BE49-F238E27FC236}">
                <a16:creationId xmlns:a16="http://schemas.microsoft.com/office/drawing/2014/main" id="{B3030FF2-60F6-2329-F22C-240D3DAFE736}"/>
              </a:ext>
            </a:extLst>
          </p:cNvPr>
          <p:cNvSpPr txBox="1"/>
          <p:nvPr/>
        </p:nvSpPr>
        <p:spPr>
          <a:xfrm>
            <a:off x="6886072" y="4205037"/>
            <a:ext cx="721891" cy="369332"/>
          </a:xfrm>
          <a:prstGeom prst="rect">
            <a:avLst/>
          </a:prstGeom>
          <a:noFill/>
        </p:spPr>
        <p:txBody>
          <a:bodyPr wrap="square" rtlCol="0">
            <a:spAutoFit/>
          </a:bodyPr>
          <a:lstStyle/>
          <a:p>
            <a:r>
              <a:rPr lang="en-US">
                <a:solidFill>
                  <a:srgbClr val="D8D8D8"/>
                </a:solidFill>
              </a:rPr>
              <a:t>2012</a:t>
            </a:r>
          </a:p>
        </p:txBody>
      </p:sp>
      <p:sp>
        <p:nvSpPr>
          <p:cNvPr id="18" name="TextBox 17">
            <a:extLst>
              <a:ext uri="{FF2B5EF4-FFF2-40B4-BE49-F238E27FC236}">
                <a16:creationId xmlns:a16="http://schemas.microsoft.com/office/drawing/2014/main" id="{5745366C-856E-10C4-C5EB-1671E9A09627}"/>
              </a:ext>
            </a:extLst>
          </p:cNvPr>
          <p:cNvSpPr txBox="1"/>
          <p:nvPr/>
        </p:nvSpPr>
        <p:spPr>
          <a:xfrm>
            <a:off x="3372854" y="4205037"/>
            <a:ext cx="721891" cy="369332"/>
          </a:xfrm>
          <a:prstGeom prst="rect">
            <a:avLst/>
          </a:prstGeom>
          <a:noFill/>
        </p:spPr>
        <p:txBody>
          <a:bodyPr wrap="square" rtlCol="0">
            <a:spAutoFit/>
          </a:bodyPr>
          <a:lstStyle/>
          <a:p>
            <a:r>
              <a:rPr lang="en-US">
                <a:solidFill>
                  <a:srgbClr val="D8D8D8"/>
                </a:solidFill>
              </a:rPr>
              <a:t>2006</a:t>
            </a:r>
          </a:p>
        </p:txBody>
      </p:sp>
      <p:sp>
        <p:nvSpPr>
          <p:cNvPr id="19" name="TextBox 18">
            <a:extLst>
              <a:ext uri="{FF2B5EF4-FFF2-40B4-BE49-F238E27FC236}">
                <a16:creationId xmlns:a16="http://schemas.microsoft.com/office/drawing/2014/main" id="{5F19B08F-DFEF-AAD1-5BC8-CAC564BB27B1}"/>
              </a:ext>
            </a:extLst>
          </p:cNvPr>
          <p:cNvSpPr txBox="1"/>
          <p:nvPr/>
        </p:nvSpPr>
        <p:spPr>
          <a:xfrm>
            <a:off x="2023322" y="4205037"/>
            <a:ext cx="721891" cy="369332"/>
          </a:xfrm>
          <a:prstGeom prst="rect">
            <a:avLst/>
          </a:prstGeom>
          <a:noFill/>
        </p:spPr>
        <p:txBody>
          <a:bodyPr wrap="square" rtlCol="0">
            <a:spAutoFit/>
          </a:bodyPr>
          <a:lstStyle/>
          <a:p>
            <a:r>
              <a:rPr lang="en-US">
                <a:solidFill>
                  <a:srgbClr val="D8D8D8"/>
                </a:solidFill>
              </a:rPr>
              <a:t>2004</a:t>
            </a:r>
          </a:p>
        </p:txBody>
      </p:sp>
      <p:sp>
        <p:nvSpPr>
          <p:cNvPr id="20" name="TextBox 19">
            <a:extLst>
              <a:ext uri="{FF2B5EF4-FFF2-40B4-BE49-F238E27FC236}">
                <a16:creationId xmlns:a16="http://schemas.microsoft.com/office/drawing/2014/main" id="{0E7F490F-D3A6-31B4-DFF5-797753A8BE95}"/>
              </a:ext>
            </a:extLst>
          </p:cNvPr>
          <p:cNvSpPr txBox="1"/>
          <p:nvPr/>
        </p:nvSpPr>
        <p:spPr>
          <a:xfrm>
            <a:off x="8201528" y="4200295"/>
            <a:ext cx="721891" cy="369332"/>
          </a:xfrm>
          <a:prstGeom prst="rect">
            <a:avLst/>
          </a:prstGeom>
          <a:noFill/>
        </p:spPr>
        <p:txBody>
          <a:bodyPr wrap="square" rtlCol="0">
            <a:spAutoFit/>
          </a:bodyPr>
          <a:lstStyle/>
          <a:p>
            <a:r>
              <a:rPr lang="en-US">
                <a:solidFill>
                  <a:srgbClr val="D8D8D8"/>
                </a:solidFill>
              </a:rPr>
              <a:t>2014</a:t>
            </a:r>
          </a:p>
        </p:txBody>
      </p:sp>
      <p:sp>
        <p:nvSpPr>
          <p:cNvPr id="21" name="TextBox 20">
            <a:extLst>
              <a:ext uri="{FF2B5EF4-FFF2-40B4-BE49-F238E27FC236}">
                <a16:creationId xmlns:a16="http://schemas.microsoft.com/office/drawing/2014/main" id="{42FA3BAF-2F1A-3E34-E02D-747229DD12F6}"/>
              </a:ext>
            </a:extLst>
          </p:cNvPr>
          <p:cNvSpPr txBox="1"/>
          <p:nvPr/>
        </p:nvSpPr>
        <p:spPr>
          <a:xfrm>
            <a:off x="9015664" y="4208134"/>
            <a:ext cx="721891" cy="369332"/>
          </a:xfrm>
          <a:prstGeom prst="rect">
            <a:avLst/>
          </a:prstGeom>
          <a:noFill/>
        </p:spPr>
        <p:txBody>
          <a:bodyPr wrap="square" rtlCol="0">
            <a:spAutoFit/>
          </a:bodyPr>
          <a:lstStyle/>
          <a:p>
            <a:r>
              <a:rPr lang="en-US">
                <a:solidFill>
                  <a:srgbClr val="D8D8D8"/>
                </a:solidFill>
              </a:rPr>
              <a:t>2015</a:t>
            </a:r>
          </a:p>
        </p:txBody>
      </p:sp>
      <p:cxnSp>
        <p:nvCxnSpPr>
          <p:cNvPr id="22" name="Straight Connector 21">
            <a:extLst>
              <a:ext uri="{FF2B5EF4-FFF2-40B4-BE49-F238E27FC236}">
                <a16:creationId xmlns:a16="http://schemas.microsoft.com/office/drawing/2014/main" id="{C6BF1CA7-C7D2-DDC1-0C54-92B84A3F32DA}"/>
              </a:ext>
            </a:extLst>
          </p:cNvPr>
          <p:cNvCxnSpPr>
            <a:cxnSpLocks/>
          </p:cNvCxnSpPr>
          <p:nvPr/>
        </p:nvCxnSpPr>
        <p:spPr>
          <a:xfrm>
            <a:off x="9376610" y="3435016"/>
            <a:ext cx="0" cy="77002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D1A334B-CBAF-5B76-0C82-28FB39F401A4}"/>
              </a:ext>
            </a:extLst>
          </p:cNvPr>
          <p:cNvCxnSpPr>
            <a:cxnSpLocks/>
          </p:cNvCxnSpPr>
          <p:nvPr/>
        </p:nvCxnSpPr>
        <p:spPr>
          <a:xfrm>
            <a:off x="6424863" y="2667094"/>
            <a:ext cx="4009" cy="153794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6185E8A-89DA-0ED5-59E2-33BE4C92CCD4}"/>
              </a:ext>
            </a:extLst>
          </p:cNvPr>
          <p:cNvSpPr txBox="1"/>
          <p:nvPr/>
        </p:nvSpPr>
        <p:spPr>
          <a:xfrm>
            <a:off x="6063918" y="4205037"/>
            <a:ext cx="721891" cy="369332"/>
          </a:xfrm>
          <a:prstGeom prst="rect">
            <a:avLst/>
          </a:prstGeom>
          <a:noFill/>
        </p:spPr>
        <p:txBody>
          <a:bodyPr wrap="square" rtlCol="0">
            <a:spAutoFit/>
          </a:bodyPr>
          <a:lstStyle/>
          <a:p>
            <a:r>
              <a:rPr lang="en-US">
                <a:solidFill>
                  <a:srgbClr val="D8D8D8"/>
                </a:solidFill>
              </a:rPr>
              <a:t>2011</a:t>
            </a:r>
          </a:p>
        </p:txBody>
      </p:sp>
      <p:cxnSp>
        <p:nvCxnSpPr>
          <p:cNvPr id="25" name="Straight Connector 24">
            <a:extLst>
              <a:ext uri="{FF2B5EF4-FFF2-40B4-BE49-F238E27FC236}">
                <a16:creationId xmlns:a16="http://schemas.microsoft.com/office/drawing/2014/main" id="{58CBD583-1F6C-59F8-4F90-E28396D77B91}"/>
              </a:ext>
            </a:extLst>
          </p:cNvPr>
          <p:cNvCxnSpPr>
            <a:cxnSpLocks/>
          </p:cNvCxnSpPr>
          <p:nvPr/>
        </p:nvCxnSpPr>
        <p:spPr>
          <a:xfrm>
            <a:off x="10190747" y="2667094"/>
            <a:ext cx="0" cy="1537943"/>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F2938548-1E44-59B8-63E1-35E1DF0AA801}"/>
              </a:ext>
            </a:extLst>
          </p:cNvPr>
          <p:cNvSpPr txBox="1"/>
          <p:nvPr/>
        </p:nvSpPr>
        <p:spPr>
          <a:xfrm>
            <a:off x="9829800" y="4200295"/>
            <a:ext cx="721891" cy="369332"/>
          </a:xfrm>
          <a:prstGeom prst="rect">
            <a:avLst/>
          </a:prstGeom>
          <a:noFill/>
        </p:spPr>
        <p:txBody>
          <a:bodyPr wrap="square" rtlCol="0">
            <a:spAutoFit/>
          </a:bodyPr>
          <a:lstStyle/>
          <a:p>
            <a:r>
              <a:rPr lang="en-US">
                <a:solidFill>
                  <a:srgbClr val="D8D8D8"/>
                </a:solidFill>
              </a:rPr>
              <a:t>2016</a:t>
            </a:r>
          </a:p>
        </p:txBody>
      </p:sp>
      <p:sp>
        <p:nvSpPr>
          <p:cNvPr id="29" name="TextBox 28">
            <a:extLst>
              <a:ext uri="{FF2B5EF4-FFF2-40B4-BE49-F238E27FC236}">
                <a16:creationId xmlns:a16="http://schemas.microsoft.com/office/drawing/2014/main" id="{D4E3D891-59B2-3C0B-E8DE-245AB954EC49}"/>
              </a:ext>
            </a:extLst>
          </p:cNvPr>
          <p:cNvSpPr txBox="1"/>
          <p:nvPr/>
        </p:nvSpPr>
        <p:spPr>
          <a:xfrm>
            <a:off x="2087491" y="3037974"/>
            <a:ext cx="786058" cy="369332"/>
          </a:xfrm>
          <a:prstGeom prst="rect">
            <a:avLst/>
          </a:prstGeom>
          <a:noFill/>
        </p:spPr>
        <p:txBody>
          <a:bodyPr wrap="square" lIns="91440" tIns="45720" rIns="91440" bIns="45720" rtlCol="0" anchor="t">
            <a:spAutoFit/>
          </a:bodyPr>
          <a:lstStyle/>
          <a:p>
            <a:r>
              <a:rPr lang="en-US" b="1">
                <a:solidFill>
                  <a:srgbClr val="D8D8D8"/>
                </a:solidFill>
              </a:rPr>
              <a:t>SIFT</a:t>
            </a:r>
          </a:p>
        </p:txBody>
      </p:sp>
      <p:sp>
        <p:nvSpPr>
          <p:cNvPr id="30" name="TextBox 29">
            <a:extLst>
              <a:ext uri="{FF2B5EF4-FFF2-40B4-BE49-F238E27FC236}">
                <a16:creationId xmlns:a16="http://schemas.microsoft.com/office/drawing/2014/main" id="{067AF892-EEFD-1EC3-410E-BE45C6D8E927}"/>
              </a:ext>
            </a:extLst>
          </p:cNvPr>
          <p:cNvSpPr txBox="1"/>
          <p:nvPr/>
        </p:nvSpPr>
        <p:spPr>
          <a:xfrm>
            <a:off x="2307992" y="2224778"/>
            <a:ext cx="2881972" cy="307777"/>
          </a:xfrm>
          <a:prstGeom prst="rect">
            <a:avLst/>
          </a:prstGeom>
          <a:noFill/>
        </p:spPr>
        <p:txBody>
          <a:bodyPr wrap="square" lIns="91440" tIns="45720" rIns="91440" bIns="45720" rtlCol="0" anchor="t">
            <a:spAutoFit/>
          </a:bodyPr>
          <a:lstStyle/>
          <a:p>
            <a:pPr algn="ctr"/>
            <a:r>
              <a:rPr lang="en-US" sz="1400" b="1">
                <a:solidFill>
                  <a:srgbClr val="D8D8D8"/>
                </a:solidFill>
              </a:rPr>
              <a:t>CNNs for Image Recognition</a:t>
            </a:r>
          </a:p>
        </p:txBody>
      </p:sp>
      <p:sp>
        <p:nvSpPr>
          <p:cNvPr id="32" name="TextBox 31">
            <a:extLst>
              <a:ext uri="{FF2B5EF4-FFF2-40B4-BE49-F238E27FC236}">
                <a16:creationId xmlns:a16="http://schemas.microsoft.com/office/drawing/2014/main" id="{EFA04054-4827-680F-C7BC-A8F545816CA0}"/>
              </a:ext>
            </a:extLst>
          </p:cNvPr>
          <p:cNvSpPr txBox="1"/>
          <p:nvPr/>
        </p:nvSpPr>
        <p:spPr>
          <a:xfrm>
            <a:off x="4654217" y="3033339"/>
            <a:ext cx="1191127" cy="369332"/>
          </a:xfrm>
          <a:prstGeom prst="rect">
            <a:avLst/>
          </a:prstGeom>
          <a:noFill/>
        </p:spPr>
        <p:txBody>
          <a:bodyPr wrap="square" lIns="91440" tIns="45720" rIns="91440" bIns="45720" rtlCol="0" anchor="t">
            <a:spAutoFit/>
          </a:bodyPr>
          <a:lstStyle/>
          <a:p>
            <a:r>
              <a:rPr lang="en-US" b="1">
                <a:solidFill>
                  <a:srgbClr val="D8D8D8"/>
                </a:solidFill>
              </a:rPr>
              <a:t>ImageNet</a:t>
            </a:r>
          </a:p>
        </p:txBody>
      </p:sp>
      <p:sp>
        <p:nvSpPr>
          <p:cNvPr id="34" name="TextBox 33">
            <a:extLst>
              <a:ext uri="{FF2B5EF4-FFF2-40B4-BE49-F238E27FC236}">
                <a16:creationId xmlns:a16="http://schemas.microsoft.com/office/drawing/2014/main" id="{D7973369-48E9-10F9-B500-918D1C1BFEC0}"/>
              </a:ext>
            </a:extLst>
          </p:cNvPr>
          <p:cNvSpPr txBox="1"/>
          <p:nvPr/>
        </p:nvSpPr>
        <p:spPr>
          <a:xfrm>
            <a:off x="5524497" y="2232357"/>
            <a:ext cx="1800731" cy="367898"/>
          </a:xfrm>
          <a:prstGeom prst="rect">
            <a:avLst/>
          </a:prstGeom>
          <a:noFill/>
        </p:spPr>
        <p:txBody>
          <a:bodyPr wrap="square" lIns="91440" tIns="45720" rIns="91440" bIns="45720" rtlCol="0" anchor="t">
            <a:spAutoFit/>
          </a:bodyPr>
          <a:lstStyle/>
          <a:p>
            <a:pPr algn="ctr"/>
            <a:r>
              <a:rPr lang="en-US" b="1">
                <a:solidFill>
                  <a:srgbClr val="D8D8D8"/>
                </a:solidFill>
              </a:rPr>
              <a:t>Google Brain</a:t>
            </a:r>
          </a:p>
        </p:txBody>
      </p:sp>
      <p:sp>
        <p:nvSpPr>
          <p:cNvPr id="35" name="TextBox 34">
            <a:extLst>
              <a:ext uri="{FF2B5EF4-FFF2-40B4-BE49-F238E27FC236}">
                <a16:creationId xmlns:a16="http://schemas.microsoft.com/office/drawing/2014/main" id="{F97981A3-72AA-51F2-F9AD-B6B96D19329C}"/>
              </a:ext>
            </a:extLst>
          </p:cNvPr>
          <p:cNvSpPr txBox="1"/>
          <p:nvPr/>
        </p:nvSpPr>
        <p:spPr>
          <a:xfrm>
            <a:off x="6728091" y="3033339"/>
            <a:ext cx="1015021" cy="369332"/>
          </a:xfrm>
          <a:prstGeom prst="rect">
            <a:avLst/>
          </a:prstGeom>
          <a:noFill/>
        </p:spPr>
        <p:txBody>
          <a:bodyPr wrap="none" lIns="91440" tIns="45720" rIns="91440" bIns="45720" rtlCol="0" anchor="t">
            <a:spAutoFit/>
          </a:bodyPr>
          <a:lstStyle/>
          <a:p>
            <a:pPr algn="ctr"/>
            <a:r>
              <a:rPr lang="en-US" b="1" err="1">
                <a:solidFill>
                  <a:srgbClr val="D8D8D8"/>
                </a:solidFill>
              </a:rPr>
              <a:t>AlexNet</a:t>
            </a:r>
            <a:endParaRPr lang="en-US" b="1">
              <a:solidFill>
                <a:srgbClr val="D8D8D8"/>
              </a:solidFill>
            </a:endParaRPr>
          </a:p>
        </p:txBody>
      </p:sp>
      <p:sp>
        <p:nvSpPr>
          <p:cNvPr id="37" name="TextBox 36">
            <a:extLst>
              <a:ext uri="{FF2B5EF4-FFF2-40B4-BE49-F238E27FC236}">
                <a16:creationId xmlns:a16="http://schemas.microsoft.com/office/drawing/2014/main" id="{E94B729F-56B1-8D8E-019C-93989D743664}"/>
              </a:ext>
            </a:extLst>
          </p:cNvPr>
          <p:cNvSpPr txBox="1"/>
          <p:nvPr/>
        </p:nvSpPr>
        <p:spPr>
          <a:xfrm>
            <a:off x="8173592" y="2231640"/>
            <a:ext cx="801823" cy="369332"/>
          </a:xfrm>
          <a:prstGeom prst="rect">
            <a:avLst/>
          </a:prstGeom>
          <a:noFill/>
        </p:spPr>
        <p:txBody>
          <a:bodyPr wrap="none" lIns="91440" tIns="45720" rIns="91440" bIns="45720" rtlCol="0" anchor="t">
            <a:spAutoFit/>
          </a:bodyPr>
          <a:lstStyle/>
          <a:p>
            <a:r>
              <a:rPr lang="en-US" b="1">
                <a:solidFill>
                  <a:srgbClr val="D8D8D8"/>
                </a:solidFill>
              </a:rPr>
              <a:t>RCNN</a:t>
            </a:r>
          </a:p>
        </p:txBody>
      </p:sp>
      <p:sp>
        <p:nvSpPr>
          <p:cNvPr id="38" name="TextBox 37">
            <a:extLst>
              <a:ext uri="{FF2B5EF4-FFF2-40B4-BE49-F238E27FC236}">
                <a16:creationId xmlns:a16="http://schemas.microsoft.com/office/drawing/2014/main" id="{E37289CF-8A7E-3A54-82CB-D63EC76DB1E0}"/>
              </a:ext>
            </a:extLst>
          </p:cNvPr>
          <p:cNvSpPr txBox="1"/>
          <p:nvPr/>
        </p:nvSpPr>
        <p:spPr>
          <a:xfrm>
            <a:off x="8908371" y="3036771"/>
            <a:ext cx="936475" cy="369332"/>
          </a:xfrm>
          <a:prstGeom prst="rect">
            <a:avLst/>
          </a:prstGeom>
          <a:noFill/>
        </p:spPr>
        <p:txBody>
          <a:bodyPr wrap="none" lIns="91440" tIns="45720" rIns="91440" bIns="45720" rtlCol="0" anchor="t">
            <a:spAutoFit/>
          </a:bodyPr>
          <a:lstStyle/>
          <a:p>
            <a:r>
              <a:rPr lang="en-US" b="1">
                <a:solidFill>
                  <a:srgbClr val="D8D8D8"/>
                </a:solidFill>
              </a:rPr>
              <a:t>AI4ALL</a:t>
            </a:r>
          </a:p>
        </p:txBody>
      </p:sp>
      <p:sp>
        <p:nvSpPr>
          <p:cNvPr id="40" name="TextBox 39">
            <a:extLst>
              <a:ext uri="{FF2B5EF4-FFF2-40B4-BE49-F238E27FC236}">
                <a16:creationId xmlns:a16="http://schemas.microsoft.com/office/drawing/2014/main" id="{6EA225BF-7908-9700-B7EF-CBCD7E0CFDA7}"/>
              </a:ext>
            </a:extLst>
          </p:cNvPr>
          <p:cNvSpPr txBox="1"/>
          <p:nvPr/>
        </p:nvSpPr>
        <p:spPr>
          <a:xfrm>
            <a:off x="9728665" y="2263724"/>
            <a:ext cx="938537" cy="307777"/>
          </a:xfrm>
          <a:prstGeom prst="rect">
            <a:avLst/>
          </a:prstGeom>
          <a:noFill/>
        </p:spPr>
        <p:txBody>
          <a:bodyPr wrap="square" lIns="91440" tIns="45720" rIns="91440" bIns="45720" rtlCol="0" anchor="t">
            <a:spAutoFit/>
          </a:bodyPr>
          <a:lstStyle/>
          <a:p>
            <a:pPr algn="ctr"/>
            <a:r>
              <a:rPr lang="en-US" sz="1400" b="1">
                <a:solidFill>
                  <a:srgbClr val="D8D8D8"/>
                </a:solidFill>
              </a:rPr>
              <a:t>YOLO</a:t>
            </a:r>
          </a:p>
        </p:txBody>
      </p:sp>
    </p:spTree>
    <p:extLst>
      <p:ext uri="{BB962C8B-B14F-4D97-AF65-F5344CB8AC3E}">
        <p14:creationId xmlns:p14="http://schemas.microsoft.com/office/powerpoint/2010/main" val="42605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AC9C-8B02-6240-1729-33E2EA7FBD98}"/>
              </a:ext>
            </a:extLst>
          </p:cNvPr>
          <p:cNvSpPr>
            <a:spLocks noGrp="1"/>
          </p:cNvSpPr>
          <p:nvPr>
            <p:ph type="title"/>
          </p:nvPr>
        </p:nvSpPr>
        <p:spPr>
          <a:xfrm>
            <a:off x="647997" y="0"/>
            <a:ext cx="10625229" cy="1147053"/>
          </a:xfrm>
        </p:spPr>
        <p:txBody>
          <a:bodyPr/>
          <a:lstStyle/>
          <a:p>
            <a:r>
              <a:rPr lang="en-US">
                <a:solidFill>
                  <a:srgbClr val="005479"/>
                </a:solidFill>
                <a:highlight>
                  <a:srgbClr val="C0C0C0"/>
                </a:highlight>
              </a:rPr>
              <a:t>David Lowe- Sift (2004)</a:t>
            </a:r>
          </a:p>
        </p:txBody>
      </p:sp>
      <p:sp>
        <p:nvSpPr>
          <p:cNvPr id="3" name="Content Placeholder 2">
            <a:extLst>
              <a:ext uri="{FF2B5EF4-FFF2-40B4-BE49-F238E27FC236}">
                <a16:creationId xmlns:a16="http://schemas.microsoft.com/office/drawing/2014/main" id="{6B50A1E7-0EA7-03AD-2D15-BD0E7C558722}"/>
              </a:ext>
            </a:extLst>
          </p:cNvPr>
          <p:cNvSpPr>
            <a:spLocks noGrp="1"/>
          </p:cNvSpPr>
          <p:nvPr>
            <p:ph idx="1"/>
          </p:nvPr>
        </p:nvSpPr>
        <p:spPr>
          <a:xfrm>
            <a:off x="286611" y="1714232"/>
            <a:ext cx="7948775" cy="4599940"/>
          </a:xfrm>
        </p:spPr>
        <p:txBody>
          <a:bodyPr vert="horz" lIns="91440" tIns="45720" rIns="91440" bIns="45720" rtlCol="0" anchor="t">
            <a:normAutofit/>
          </a:bodyPr>
          <a:lstStyle/>
          <a:p>
            <a:r>
              <a:rPr lang="en-US" sz="1200">
                <a:solidFill>
                  <a:schemeClr val="bg1">
                    <a:lumMod val="95000"/>
                  </a:schemeClr>
                </a:solidFill>
                <a:cs typeface="Times New Roman"/>
              </a:rPr>
              <a:t>David Lowe is Professor Emeritus with the </a:t>
            </a:r>
            <a:r>
              <a:rPr lang="en-US" sz="1200">
                <a:solidFill>
                  <a:schemeClr val="bg1">
                    <a:lumMod val="95000"/>
                  </a:schemeClr>
                </a:solidFill>
                <a:cs typeface="Times New Roman"/>
                <a:hlinkClick r:id="rId3">
                  <a:extLst>
                    <a:ext uri="{A12FA001-AC4F-418D-AE19-62706E023703}">
                      <ahyp:hlinkClr xmlns:ahyp="http://schemas.microsoft.com/office/drawing/2018/hyperlinkcolor" val="tx"/>
                    </a:ext>
                  </a:extLst>
                </a:hlinkClick>
              </a:rPr>
              <a:t>Computer Science Department</a:t>
            </a:r>
            <a:r>
              <a:rPr lang="en-US" sz="1200">
                <a:solidFill>
                  <a:schemeClr val="bg1">
                    <a:lumMod val="95000"/>
                  </a:schemeClr>
                </a:solidFill>
                <a:cs typeface="Times New Roman"/>
              </a:rPr>
              <a:t> of the University of British Columbia. From 2015-2018, David Lowe was a Senior Research Scientist with Google in the Machine Intelligence Group. From 2009-2015 he was co-founder and chairman of Cloudburst Research, a computer vision startup in Vancouver that was acquired by Google in May 2015. From 1987-2015, he was a professor of computer science at the University of British Columbia. From 1984-87, he was an assistant professor of computer science at the Courant Institute of Mathematical Sciences of New York University.</a:t>
            </a:r>
            <a:endParaRPr lang="en-US" sz="1200">
              <a:solidFill>
                <a:schemeClr val="bg1">
                  <a:lumMod val="95000"/>
                </a:schemeClr>
              </a:solidFill>
            </a:endParaRPr>
          </a:p>
          <a:p>
            <a:pPr>
              <a:buClr>
                <a:srgbClr val="000000"/>
              </a:buClr>
            </a:pPr>
            <a:r>
              <a:rPr lang="en-US" sz="1200">
                <a:solidFill>
                  <a:schemeClr val="bg1">
                    <a:lumMod val="95000"/>
                  </a:schemeClr>
                </a:solidFill>
                <a:cs typeface="Times New Roman"/>
              </a:rPr>
              <a:t>David Lowe was awarded the Helmholtz Prize at the International Conference on Computer Vision in 2011 and 2017, and the PAMI Distinguished Researcher Award in 2015. His research interests include computer vision, machine learning, and computational models of the brain.</a:t>
            </a:r>
            <a:endParaRPr lang="en-US" sz="1200">
              <a:solidFill>
                <a:schemeClr val="bg1">
                  <a:lumMod val="95000"/>
                </a:schemeClr>
              </a:solidFill>
            </a:endParaRPr>
          </a:p>
          <a:p>
            <a:pPr>
              <a:buClr>
                <a:srgbClr val="000000"/>
              </a:buClr>
            </a:pPr>
            <a:r>
              <a:rPr lang="en-US" sz="1200">
                <a:solidFill>
                  <a:schemeClr val="bg1">
                    <a:lumMod val="95000"/>
                  </a:schemeClr>
                </a:solidFill>
                <a:ea typeface="+mn-lt"/>
                <a:cs typeface="+mn-lt"/>
              </a:rPr>
              <a:t>The development of the SIFT algorithm marked a significant advancement in computer vision. Introduced by David Lowe in 1999, it was designed to detect and describe local features in images. The primary goal of SIFT is to extract distinctive features from images that are invariant to scaling, rotation, and partially invariant to changes in illumination and 3D camera viewpoint. These features provide a robust basis for tasks like object recognition, image stitching, and 3D modeling. Scale-Invariant Feature Transform (SIFT) is an influential algorithm in the field of computer vision and image processing. The essay will cover various aspects of SIFT, including its development, core principles, functionality, applications, advantages, and limitations.</a:t>
            </a:r>
            <a:endParaRPr lang="en-US" sz="1200">
              <a:solidFill>
                <a:schemeClr val="bg1">
                  <a:lumMod val="95000"/>
                </a:schemeClr>
              </a:solidFill>
              <a:cs typeface="Times New Roman"/>
            </a:endParaRPr>
          </a:p>
          <a:p>
            <a:pPr>
              <a:buClr>
                <a:srgbClr val="000000"/>
              </a:buClr>
            </a:pPr>
            <a:endParaRPr lang="en-US"/>
          </a:p>
        </p:txBody>
      </p:sp>
      <p:sp>
        <p:nvSpPr>
          <p:cNvPr id="4" name="TextBox 3">
            <a:extLst>
              <a:ext uri="{FF2B5EF4-FFF2-40B4-BE49-F238E27FC236}">
                <a16:creationId xmlns:a16="http://schemas.microsoft.com/office/drawing/2014/main" id="{49801F06-CEC8-659E-F2AB-BB5D3238D028}"/>
              </a:ext>
            </a:extLst>
          </p:cNvPr>
          <p:cNvSpPr txBox="1"/>
          <p:nvPr/>
        </p:nvSpPr>
        <p:spPr>
          <a:xfrm>
            <a:off x="8552477" y="5376111"/>
            <a:ext cx="3356455" cy="1200329"/>
          </a:xfrm>
          <a:prstGeom prst="rect">
            <a:avLst/>
          </a:prstGeom>
          <a:noFill/>
        </p:spPr>
        <p:txBody>
          <a:bodyPr wrap="square" lIns="91440" tIns="45720" rIns="91440" bIns="45720" rtlCol="0" anchor="t">
            <a:spAutoFit/>
          </a:bodyPr>
          <a:lstStyle/>
          <a:p>
            <a:pPr algn="ctr"/>
            <a:r>
              <a:rPr lang="en-US" sz="1200">
                <a:solidFill>
                  <a:schemeClr val="bg1"/>
                </a:solidFill>
              </a:rPr>
              <a:t>Citations</a:t>
            </a:r>
          </a:p>
          <a:p>
            <a:r>
              <a:rPr lang="en-US" sz="1200">
                <a:solidFill>
                  <a:schemeClr val="bg1"/>
                </a:solidFill>
              </a:rPr>
              <a:t>. David G Lowe Retrieved August 28.2024. From </a:t>
            </a:r>
            <a:r>
              <a:rPr lang="en-US" sz="1200">
                <a:solidFill>
                  <a:schemeClr val="bg1"/>
                </a:solidFill>
                <a:ea typeface="+mn-lt"/>
                <a:cs typeface="+mn-lt"/>
                <a:hlinkClick r:id="rId4">
                  <a:extLst>
                    <a:ext uri="{A12FA001-AC4F-418D-AE19-62706E023703}">
                      <ahyp:hlinkClr xmlns:ahyp="http://schemas.microsoft.com/office/drawing/2018/hyperlinkcolor" val="tx"/>
                    </a:ext>
                  </a:extLst>
                </a:hlinkClick>
              </a:rPr>
              <a:t>https://www.cs.ubc.ca/</a:t>
            </a:r>
          </a:p>
          <a:p>
            <a:r>
              <a:rPr lang="en-US" sz="1200">
                <a:solidFill>
                  <a:schemeClr val="bg1"/>
                </a:solidFill>
                <a:ea typeface="+mn-lt"/>
                <a:cs typeface="+mn-lt"/>
              </a:rPr>
              <a:t>.Published by </a:t>
            </a:r>
            <a:r>
              <a:rPr lang="en-US" sz="1200">
                <a:solidFill>
                  <a:srgbClr val="242424"/>
                </a:solidFill>
                <a:ea typeface="+mn-lt"/>
                <a:cs typeface="+mn-lt"/>
                <a:hlinkClick r:id="rId5"/>
              </a:rPr>
              <a:t>Everton Gomede, PhD</a:t>
            </a:r>
          </a:p>
          <a:p>
            <a:r>
              <a:rPr lang="en-US" sz="1200">
                <a:solidFill>
                  <a:schemeClr val="bg1"/>
                </a:solidFill>
                <a:ea typeface="+mn-lt"/>
                <a:cs typeface="+mn-lt"/>
              </a:rPr>
              <a:t>SIFT (Nov, 28, 2023) https://python.plainenglish.io/</a:t>
            </a:r>
            <a:endParaRPr lang="en-US">
              <a:solidFill>
                <a:schemeClr val="bg1"/>
              </a:solidFill>
            </a:endParaRPr>
          </a:p>
        </p:txBody>
      </p:sp>
      <p:pic>
        <p:nvPicPr>
          <p:cNvPr id="5" name="Picture 4" descr="A close-up of a person&#10;&#10;Description automatically generated">
            <a:extLst>
              <a:ext uri="{FF2B5EF4-FFF2-40B4-BE49-F238E27FC236}">
                <a16:creationId xmlns:a16="http://schemas.microsoft.com/office/drawing/2014/main" id="{C5F45B71-97A6-2ADD-BCC4-F78B62AE26BD}"/>
              </a:ext>
            </a:extLst>
          </p:cNvPr>
          <p:cNvPicPr>
            <a:picLocks noChangeAspect="1"/>
          </p:cNvPicPr>
          <p:nvPr/>
        </p:nvPicPr>
        <p:blipFill>
          <a:blip r:embed="rId6"/>
          <a:stretch>
            <a:fillRect/>
          </a:stretch>
        </p:blipFill>
        <p:spPr>
          <a:xfrm>
            <a:off x="8366379" y="467360"/>
            <a:ext cx="3526282" cy="4216400"/>
          </a:xfrm>
          <a:prstGeom prst="rect">
            <a:avLst/>
          </a:prstGeom>
        </p:spPr>
      </p:pic>
    </p:spTree>
    <p:extLst>
      <p:ext uri="{BB962C8B-B14F-4D97-AF65-F5344CB8AC3E}">
        <p14:creationId xmlns:p14="http://schemas.microsoft.com/office/powerpoint/2010/main" val="57707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9880-2857-AF0B-DBD7-9C7C122DC1CE}"/>
              </a:ext>
            </a:extLst>
          </p:cNvPr>
          <p:cNvSpPr>
            <a:spLocks noGrp="1"/>
          </p:cNvSpPr>
          <p:nvPr>
            <p:ph type="title"/>
          </p:nvPr>
        </p:nvSpPr>
        <p:spPr>
          <a:xfrm>
            <a:off x="647997" y="340873"/>
            <a:ext cx="10625229" cy="981401"/>
          </a:xfrm>
        </p:spPr>
        <p:txBody>
          <a:bodyPr>
            <a:normAutofit fontScale="90000"/>
          </a:bodyPr>
          <a:lstStyle/>
          <a:p>
            <a:r>
              <a:rPr lang="en-US">
                <a:solidFill>
                  <a:srgbClr val="005479"/>
                </a:solidFill>
                <a:highlight>
                  <a:srgbClr val="C0C0C0"/>
                </a:highlight>
              </a:rPr>
              <a:t>Yann </a:t>
            </a:r>
            <a:r>
              <a:rPr lang="en-US" err="1">
                <a:solidFill>
                  <a:srgbClr val="005479"/>
                </a:solidFill>
                <a:highlight>
                  <a:srgbClr val="C0C0C0"/>
                </a:highlight>
              </a:rPr>
              <a:t>Lecun</a:t>
            </a:r>
            <a:r>
              <a:rPr lang="en-US">
                <a:solidFill>
                  <a:srgbClr val="005479"/>
                </a:solidFill>
                <a:highlight>
                  <a:srgbClr val="C0C0C0"/>
                </a:highlight>
              </a:rPr>
              <a:t>- Convolutional Neural Networks For Image Recognition (2006)</a:t>
            </a:r>
          </a:p>
        </p:txBody>
      </p:sp>
      <p:sp>
        <p:nvSpPr>
          <p:cNvPr id="3" name="Content Placeholder 2">
            <a:extLst>
              <a:ext uri="{FF2B5EF4-FFF2-40B4-BE49-F238E27FC236}">
                <a16:creationId xmlns:a16="http://schemas.microsoft.com/office/drawing/2014/main" id="{E5C9C077-C408-18FE-EED1-B2679F3DC6B8}"/>
              </a:ext>
            </a:extLst>
          </p:cNvPr>
          <p:cNvSpPr>
            <a:spLocks noGrp="1"/>
          </p:cNvSpPr>
          <p:nvPr>
            <p:ph idx="1"/>
          </p:nvPr>
        </p:nvSpPr>
        <p:spPr>
          <a:xfrm>
            <a:off x="199589" y="1054972"/>
            <a:ext cx="6678332" cy="6288705"/>
          </a:xfrm>
        </p:spPr>
        <p:txBody>
          <a:bodyPr vert="horz" lIns="91440" tIns="45720" rIns="91440" bIns="45720" rtlCol="0" anchor="t">
            <a:normAutofit fontScale="92500" lnSpcReduction="10000"/>
          </a:bodyPr>
          <a:lstStyle/>
          <a:p>
            <a:pPr marL="0" indent="0">
              <a:buClr>
                <a:srgbClr val="000000"/>
              </a:buClr>
              <a:buNone/>
            </a:pPr>
            <a:endParaRPr lang="en-US" sz="1600">
              <a:solidFill>
                <a:schemeClr val="bg1">
                  <a:lumMod val="95000"/>
                </a:schemeClr>
              </a:solidFill>
              <a:latin typeface="Grandview"/>
              <a:cs typeface="Arial"/>
            </a:endParaRPr>
          </a:p>
          <a:p>
            <a:pPr>
              <a:buClr>
                <a:srgbClr val="000000"/>
              </a:buClr>
            </a:pPr>
            <a:r>
              <a:rPr lang="en-US" sz="1200">
                <a:solidFill>
                  <a:schemeClr val="bg1">
                    <a:lumMod val="95000"/>
                  </a:schemeClr>
                </a:solidFill>
                <a:latin typeface="Grandview"/>
                <a:ea typeface="+mn-lt"/>
                <a:cs typeface="+mn-lt"/>
              </a:rPr>
              <a:t>Yann is Chief AI Scientist for Facebook AI Research (FAIR), joining Facebook in December 2013. He is also a Silver Professor at New York University on a part time basis, mainly affiliated with the NYU Center for Data Science, and the Courant Institute of Mathematical Sciences.</a:t>
            </a:r>
            <a:endParaRPr lang="en-US" sz="1200">
              <a:solidFill>
                <a:schemeClr val="bg1">
                  <a:lumMod val="95000"/>
                </a:schemeClr>
              </a:solidFill>
              <a:latin typeface="Grandview"/>
              <a:cs typeface="Arial"/>
            </a:endParaRPr>
          </a:p>
          <a:p>
            <a:pPr>
              <a:buClr>
                <a:srgbClr val="000000"/>
              </a:buClr>
            </a:pPr>
            <a:r>
              <a:rPr lang="en-US" sz="1200">
                <a:solidFill>
                  <a:schemeClr val="bg1">
                    <a:lumMod val="95000"/>
                  </a:schemeClr>
                </a:solidFill>
                <a:latin typeface="Grandview"/>
              </a:rPr>
              <a:t>He made neural networks convolutional,</a:t>
            </a:r>
            <a:r>
              <a:rPr lang="en-US" sz="1200">
                <a:solidFill>
                  <a:schemeClr val="bg1">
                    <a:lumMod val="95000"/>
                  </a:schemeClr>
                </a:solidFill>
                <a:latin typeface="Grandview"/>
                <a:ea typeface="Source Sans Pro"/>
              </a:rPr>
              <a:t> Along with </a:t>
            </a:r>
            <a:r>
              <a:rPr lang="en-US" sz="1200" u="sng">
                <a:solidFill>
                  <a:schemeClr val="bg1">
                    <a:lumMod val="95000"/>
                  </a:schemeClr>
                </a:solidFill>
                <a:latin typeface="Grandview"/>
                <a:ea typeface="Source Sans Pro"/>
                <a:hlinkClick r:id="rId3">
                  <a:extLst>
                    <a:ext uri="{A12FA001-AC4F-418D-AE19-62706E023703}">
                      <ahyp:hlinkClr xmlns:ahyp="http://schemas.microsoft.com/office/drawing/2018/hyperlinkcolor" val="tx"/>
                    </a:ext>
                  </a:extLst>
                </a:hlinkClick>
              </a:rPr>
              <a:t>Geoffrey Hinton</a:t>
            </a:r>
            <a:r>
              <a:rPr lang="en-US" sz="1200">
                <a:solidFill>
                  <a:schemeClr val="bg1">
                    <a:lumMod val="95000"/>
                  </a:schemeClr>
                </a:solidFill>
                <a:latin typeface="Grandview"/>
                <a:ea typeface="Source Sans Pro"/>
              </a:rPr>
              <a:t> and </a:t>
            </a:r>
            <a:r>
              <a:rPr lang="en-US" sz="1200" u="sng">
                <a:solidFill>
                  <a:schemeClr val="bg1">
                    <a:lumMod val="95000"/>
                  </a:schemeClr>
                </a:solidFill>
                <a:latin typeface="Grandview"/>
                <a:ea typeface="Source Sans Pro"/>
                <a:hlinkClick r:id="rId4">
                  <a:extLst>
                    <a:ext uri="{A12FA001-AC4F-418D-AE19-62706E023703}">
                      <ahyp:hlinkClr xmlns:ahyp="http://schemas.microsoft.com/office/drawing/2018/hyperlinkcolor" val="tx"/>
                    </a:ext>
                  </a:extLst>
                </a:hlinkClick>
              </a:rPr>
              <a:t>Yoshua Bengio</a:t>
            </a:r>
            <a:r>
              <a:rPr lang="en-US" sz="1200">
                <a:solidFill>
                  <a:schemeClr val="bg1">
                    <a:lumMod val="95000"/>
                  </a:schemeClr>
                </a:solidFill>
                <a:latin typeface="Grandview"/>
                <a:ea typeface="Source Sans Pro"/>
              </a:rPr>
              <a:t>, LeCun is referred to as one of the “three musketeers” of deep learning. Like them, LeCun pushed the idea that artificial neural networks that imitate the human brain would allow computers to develop skills that could not be otherwise programmed manually. He did so facing stiff resistance from the computer science establishment, which had long ago disregarded the concept of artificial neural networks as the stuff of science-fiction. </a:t>
            </a:r>
            <a:endParaRPr lang="en-US" sz="1200">
              <a:solidFill>
                <a:schemeClr val="bg1">
                  <a:lumMod val="95000"/>
                </a:schemeClr>
              </a:solidFill>
              <a:latin typeface="Grandview"/>
            </a:endParaRPr>
          </a:p>
          <a:p>
            <a:pPr>
              <a:buClr>
                <a:srgbClr val="000000"/>
              </a:buClr>
            </a:pPr>
            <a:r>
              <a:rPr lang="en-US" sz="1200">
                <a:solidFill>
                  <a:schemeClr val="bg1">
                    <a:lumMod val="95000"/>
                  </a:schemeClr>
                </a:solidFill>
                <a:latin typeface="Grandview"/>
                <a:ea typeface="Source Sans Pro"/>
              </a:rPr>
              <a:t>LeCun is widely credited for advancing convolutional neural networks. Beginning in the late 80’s he proposed architecture for building neural networks that would help computers recognize images. In 1994, while working at AT&amp;T Bell Labs, he finally created one that was able to identify handwritten characters. By 1998, banks were using the technology to read more than 10% of all checks in the U.S. </a:t>
            </a:r>
            <a:endParaRPr lang="en-US" sz="1200">
              <a:solidFill>
                <a:schemeClr val="bg1">
                  <a:lumMod val="95000"/>
                </a:schemeClr>
              </a:solidFill>
              <a:latin typeface="Grandview"/>
            </a:endParaRPr>
          </a:p>
          <a:p>
            <a:pPr>
              <a:buClr>
                <a:srgbClr val="000000"/>
              </a:buClr>
            </a:pPr>
            <a:r>
              <a:rPr lang="en-US" sz="1200">
                <a:solidFill>
                  <a:schemeClr val="bg1">
                    <a:lumMod val="95000"/>
                  </a:schemeClr>
                </a:solidFill>
                <a:latin typeface="Grandview"/>
                <a:ea typeface="Source Sans Pro"/>
              </a:rPr>
              <a:t>Throughout the 1990’s and 2000’s Le Cun continued to pioneer the use of CNN to recognize objects, including cars, animals, and human faces. </a:t>
            </a:r>
            <a:endParaRPr lang="en-US" sz="1200">
              <a:solidFill>
                <a:schemeClr val="bg1">
                  <a:lumMod val="95000"/>
                </a:schemeClr>
              </a:solidFill>
              <a:latin typeface="Grandview"/>
            </a:endParaRPr>
          </a:p>
          <a:p>
            <a:pPr>
              <a:buClr>
                <a:srgbClr val="000000"/>
              </a:buClr>
            </a:pPr>
            <a:r>
              <a:rPr lang="en-US" sz="1200">
                <a:solidFill>
                  <a:schemeClr val="bg1">
                    <a:lumMod val="95000"/>
                  </a:schemeClr>
                </a:solidFill>
                <a:latin typeface="Grandview"/>
                <a:ea typeface="Source Sans Pro"/>
              </a:rPr>
              <a:t>Like his two fellow musketeers, LeCun has long divided his time between academia and private enterprise. Since 2003, he has been a professor at New York University and in 2012 he founded the NYU Center for Data Science. </a:t>
            </a:r>
            <a:endParaRPr lang="en-US" sz="1200">
              <a:solidFill>
                <a:schemeClr val="bg1">
                  <a:lumMod val="95000"/>
                </a:schemeClr>
              </a:solidFill>
              <a:latin typeface="Grandview"/>
            </a:endParaRPr>
          </a:p>
          <a:p>
            <a:pPr>
              <a:buClr>
                <a:srgbClr val="000000"/>
              </a:buClr>
            </a:pPr>
            <a:r>
              <a:rPr lang="en-US" sz="1200">
                <a:solidFill>
                  <a:schemeClr val="bg1">
                    <a:lumMod val="95000"/>
                  </a:schemeClr>
                </a:solidFill>
                <a:latin typeface="Grandview"/>
                <a:ea typeface="Source Sans Pro"/>
              </a:rPr>
              <a:t>In 2013, Facebook hired LeCun to run its newly-established AI research division. After four years however, LeCun stepped down from the management role so that he could devote himself to research as the company’s chief AI scientist. Under LeCun’s leadership, Facebook has boasted a number of important AI innovations. </a:t>
            </a:r>
            <a:endParaRPr lang="en-US" sz="1200">
              <a:solidFill>
                <a:schemeClr val="bg1">
                  <a:lumMod val="95000"/>
                </a:schemeClr>
              </a:solidFill>
              <a:latin typeface="Grandview"/>
            </a:endParaRPr>
          </a:p>
          <a:p>
            <a:pPr marL="0" indent="0">
              <a:buClr>
                <a:srgbClr val="000000"/>
              </a:buClr>
              <a:buNone/>
            </a:pPr>
            <a:br>
              <a:rPr lang="en-US"/>
            </a:br>
            <a:endParaRPr lang="en-US"/>
          </a:p>
        </p:txBody>
      </p:sp>
      <p:sp>
        <p:nvSpPr>
          <p:cNvPr id="4" name="TextBox 3">
            <a:extLst>
              <a:ext uri="{FF2B5EF4-FFF2-40B4-BE49-F238E27FC236}">
                <a16:creationId xmlns:a16="http://schemas.microsoft.com/office/drawing/2014/main" id="{70487569-5B98-D4F6-0D0A-2F1F2F9565DB}"/>
              </a:ext>
            </a:extLst>
          </p:cNvPr>
          <p:cNvSpPr txBox="1"/>
          <p:nvPr/>
        </p:nvSpPr>
        <p:spPr>
          <a:xfrm>
            <a:off x="7251996" y="5322724"/>
            <a:ext cx="4027899" cy="1200329"/>
          </a:xfrm>
          <a:prstGeom prst="rect">
            <a:avLst/>
          </a:prstGeom>
          <a:noFill/>
        </p:spPr>
        <p:txBody>
          <a:bodyPr wrap="square" lIns="91440" tIns="45720" rIns="91440" bIns="45720" rtlCol="0" anchor="t">
            <a:spAutoFit/>
          </a:bodyPr>
          <a:lstStyle/>
          <a:p>
            <a:pPr algn="ctr"/>
            <a:r>
              <a:rPr lang="en-US" sz="1200">
                <a:solidFill>
                  <a:schemeClr val="bg1">
                    <a:lumMod val="95000"/>
                  </a:schemeClr>
                </a:solidFill>
              </a:rPr>
              <a:t>Citations</a:t>
            </a:r>
          </a:p>
          <a:p>
            <a:r>
              <a:rPr lang="en-US" sz="1200"/>
              <a:t>.  </a:t>
            </a:r>
            <a:r>
              <a:rPr lang="en-US" sz="1200">
                <a:solidFill>
                  <a:schemeClr val="bg1">
                    <a:lumMod val="95000"/>
                  </a:schemeClr>
                </a:solidFill>
                <a:ea typeface="+mn-lt"/>
                <a:cs typeface="+mn-lt"/>
                <a:hlinkClick r:id="rId5">
                  <a:extLst>
                    <a:ext uri="{A12FA001-AC4F-418D-AE19-62706E023703}">
                      <ahyp:hlinkClr xmlns:ahyp="http://schemas.microsoft.com/office/drawing/2018/hyperlinkcolor" val="tx"/>
                    </a:ext>
                  </a:extLst>
                </a:hlinkClick>
              </a:rPr>
              <a:t>Yann LeCun: An Early AI Prophet - History of Data Science</a:t>
            </a:r>
            <a:r>
              <a:rPr lang="en-US" sz="1200">
                <a:solidFill>
                  <a:schemeClr val="bg1">
                    <a:lumMod val="95000"/>
                  </a:schemeClr>
                </a:solidFill>
                <a:ea typeface="+mn-lt"/>
                <a:cs typeface="+mn-lt"/>
              </a:rPr>
              <a:t> Retrieved August 28,2024 from </a:t>
            </a:r>
            <a:r>
              <a:rPr lang="en-US" sz="1200">
                <a:solidFill>
                  <a:schemeClr val="bg1">
                    <a:lumMod val="95000"/>
                  </a:schemeClr>
                </a:solidFill>
                <a:ea typeface="+mn-lt"/>
                <a:cs typeface="+mn-lt"/>
                <a:hlinkClick r:id="rId6">
                  <a:extLst>
                    <a:ext uri="{A12FA001-AC4F-418D-AE19-62706E023703}">
                      <ahyp:hlinkClr xmlns:ahyp="http://schemas.microsoft.com/office/drawing/2018/hyperlinkcolor" val="tx"/>
                    </a:ext>
                  </a:extLst>
                </a:hlinkClick>
              </a:rPr>
              <a:t>https://www.historyofdatascience.com/</a:t>
            </a:r>
          </a:p>
          <a:p>
            <a:r>
              <a:rPr lang="en-US" sz="1200">
                <a:solidFill>
                  <a:schemeClr val="bg1">
                    <a:lumMod val="95000"/>
                  </a:schemeClr>
                </a:solidFill>
              </a:rPr>
              <a:t>. Yann LeCun Retrieved August 28,2024 from </a:t>
            </a:r>
            <a:r>
              <a:rPr lang="en-US" sz="1200">
                <a:solidFill>
                  <a:schemeClr val="bg1">
                    <a:lumMod val="95000"/>
                  </a:schemeClr>
                </a:solidFill>
                <a:ea typeface="+mn-lt"/>
                <a:cs typeface="+mn-lt"/>
              </a:rPr>
              <a:t>https://ai.meta.com/</a:t>
            </a:r>
          </a:p>
        </p:txBody>
      </p:sp>
      <p:pic>
        <p:nvPicPr>
          <p:cNvPr id="5" name="Picture 4" descr="A person wearing glasses and a black polo shirt&#10;&#10;Description automatically generated">
            <a:extLst>
              <a:ext uri="{FF2B5EF4-FFF2-40B4-BE49-F238E27FC236}">
                <a16:creationId xmlns:a16="http://schemas.microsoft.com/office/drawing/2014/main" id="{E9D99082-055F-C200-4AA2-8AA0B191E562}"/>
              </a:ext>
            </a:extLst>
          </p:cNvPr>
          <p:cNvPicPr>
            <a:picLocks noChangeAspect="1"/>
          </p:cNvPicPr>
          <p:nvPr/>
        </p:nvPicPr>
        <p:blipFill>
          <a:blip r:embed="rId7"/>
          <a:stretch>
            <a:fillRect/>
          </a:stretch>
        </p:blipFill>
        <p:spPr>
          <a:xfrm>
            <a:off x="7164430" y="1488523"/>
            <a:ext cx="3755058" cy="3831258"/>
          </a:xfrm>
          <a:prstGeom prst="rect">
            <a:avLst/>
          </a:prstGeom>
        </p:spPr>
      </p:pic>
    </p:spTree>
    <p:extLst>
      <p:ext uri="{BB962C8B-B14F-4D97-AF65-F5344CB8AC3E}">
        <p14:creationId xmlns:p14="http://schemas.microsoft.com/office/powerpoint/2010/main" val="366693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2514A-4F98-E17E-E5E2-63FA001BF493}"/>
              </a:ext>
            </a:extLst>
          </p:cNvPr>
          <p:cNvSpPr>
            <a:spLocks noGrp="1"/>
          </p:cNvSpPr>
          <p:nvPr>
            <p:ph type="title"/>
          </p:nvPr>
        </p:nvSpPr>
        <p:spPr>
          <a:xfrm>
            <a:off x="660592" y="-524555"/>
            <a:ext cx="7490652" cy="1505310"/>
          </a:xfrm>
        </p:spPr>
        <p:txBody>
          <a:bodyPr anchor="b">
            <a:normAutofit/>
          </a:bodyPr>
          <a:lstStyle/>
          <a:p>
            <a:r>
              <a:rPr lang="en-US">
                <a:solidFill>
                  <a:srgbClr val="005479"/>
                </a:solidFill>
                <a:highlight>
                  <a:srgbClr val="C0C0C0"/>
                </a:highlight>
              </a:rPr>
              <a:t>Andrew NG: </a:t>
            </a:r>
            <a:r>
              <a:rPr lang="en-US" err="1">
                <a:solidFill>
                  <a:srgbClr val="005479"/>
                </a:solidFill>
                <a:highlight>
                  <a:srgbClr val="C0C0C0"/>
                </a:highlight>
              </a:rPr>
              <a:t>GoogleBrain</a:t>
            </a:r>
            <a:endParaRPr lang="en-US">
              <a:solidFill>
                <a:srgbClr val="005479"/>
              </a:solidFill>
              <a:highlight>
                <a:srgbClr val="C0C0C0"/>
              </a:highlight>
            </a:endParaRPr>
          </a:p>
        </p:txBody>
      </p:sp>
      <p:sp>
        <p:nvSpPr>
          <p:cNvPr id="24" name="Content Placeholder 2">
            <a:extLst>
              <a:ext uri="{FF2B5EF4-FFF2-40B4-BE49-F238E27FC236}">
                <a16:creationId xmlns:a16="http://schemas.microsoft.com/office/drawing/2014/main" id="{D6ED0523-664A-C899-29D5-CF5353397629}"/>
              </a:ext>
            </a:extLst>
          </p:cNvPr>
          <p:cNvSpPr>
            <a:spLocks noGrp="1"/>
          </p:cNvSpPr>
          <p:nvPr>
            <p:ph idx="1"/>
          </p:nvPr>
        </p:nvSpPr>
        <p:spPr>
          <a:xfrm>
            <a:off x="660592" y="1087700"/>
            <a:ext cx="5707860" cy="5165731"/>
          </a:xfrm>
        </p:spPr>
        <p:txBody>
          <a:bodyPr vert="horz" lIns="91440" tIns="45720" rIns="91440" bIns="45720" rtlCol="0" anchor="t">
            <a:noAutofit/>
          </a:bodyPr>
          <a:lstStyle/>
          <a:p>
            <a:pPr>
              <a:lnSpc>
                <a:spcPct val="110000"/>
              </a:lnSpc>
              <a:buClr>
                <a:srgbClr val="000000"/>
              </a:buClr>
              <a:buFont typeface="Courier New" panose="020B0604020202020204" pitchFamily="34" charset="0"/>
              <a:buChar char="o"/>
            </a:pPr>
            <a:r>
              <a:rPr lang="en-US" sz="1600">
                <a:solidFill>
                  <a:schemeClr val="bg1"/>
                </a:solidFill>
                <a:ea typeface="+mn-lt"/>
                <a:cs typeface="+mn-lt"/>
              </a:rPr>
              <a:t>A key figure in AI and machine learning, co-founder of Google Brain and Coursera. Ng's work in deep learning and AI education has significantly shaped the field.</a:t>
            </a:r>
            <a:endParaRPr lang="en-US">
              <a:solidFill>
                <a:schemeClr val="bg1"/>
              </a:solidFill>
            </a:endParaRPr>
          </a:p>
          <a:p>
            <a:pPr>
              <a:lnSpc>
                <a:spcPct val="110000"/>
              </a:lnSpc>
              <a:buClr>
                <a:srgbClr val="000000"/>
              </a:buClr>
              <a:buFont typeface="Courier New" panose="020B0604020202020204" pitchFamily="34" charset="0"/>
              <a:buChar char="o"/>
            </a:pPr>
            <a:r>
              <a:rPr lang="en-US" sz="1600">
                <a:solidFill>
                  <a:schemeClr val="bg1"/>
                </a:solidFill>
                <a:ea typeface="+mn-lt"/>
                <a:cs typeface="+mn-lt"/>
              </a:rPr>
              <a:t>Co-founded Google Brain, which led to breakthroughs in AI, especially in computer vision, NLP, and speech recognition. Famous for training neural networks to recognize cats from YouTube videos without human labels, showcasing the power of unsupervised learning.</a:t>
            </a:r>
          </a:p>
          <a:p>
            <a:pPr>
              <a:lnSpc>
                <a:spcPct val="110000"/>
              </a:lnSpc>
              <a:buClr>
                <a:srgbClr val="000000"/>
              </a:buClr>
              <a:buFont typeface="Courier New" panose="020B0604020202020204" pitchFamily="34" charset="0"/>
              <a:buChar char="o"/>
            </a:pPr>
            <a:r>
              <a:rPr lang="en-US" sz="1600">
                <a:solidFill>
                  <a:schemeClr val="bg1"/>
                </a:solidFill>
                <a:ea typeface="+mn-lt"/>
                <a:cs typeface="+mn-lt"/>
              </a:rPr>
              <a:t>Applied deep learning to image recognition, advancing facial recognition, object detection, and medical imaging. His work influenced autonomous vehicles, robotics, and more.</a:t>
            </a:r>
          </a:p>
          <a:p>
            <a:pPr>
              <a:lnSpc>
                <a:spcPct val="110000"/>
              </a:lnSpc>
              <a:buClr>
                <a:srgbClr val="000000"/>
              </a:buClr>
              <a:buFont typeface="Courier New" panose="020B0604020202020204" pitchFamily="34" charset="0"/>
              <a:buChar char="o"/>
            </a:pPr>
            <a:r>
              <a:rPr lang="en-US" sz="1600">
                <a:solidFill>
                  <a:schemeClr val="bg1"/>
                </a:solidFill>
                <a:ea typeface="+mn-lt"/>
                <a:cs typeface="+mn-lt"/>
              </a:rPr>
              <a:t>Co-founded Coursera and launched a Machine Learning course that democratized AI education, training millions globally. </a:t>
            </a:r>
          </a:p>
          <a:p>
            <a:pPr>
              <a:lnSpc>
                <a:spcPct val="110000"/>
              </a:lnSpc>
              <a:buClr>
                <a:srgbClr val="000000"/>
              </a:buClr>
              <a:buFont typeface="Courier New" panose="020B0604020202020204" pitchFamily="34" charset="0"/>
              <a:buChar char="o"/>
            </a:pPr>
            <a:r>
              <a:rPr lang="en-US" sz="1600">
                <a:solidFill>
                  <a:schemeClr val="bg1"/>
                </a:solidFill>
                <a:ea typeface="+mn-lt"/>
                <a:cs typeface="+mn-lt"/>
              </a:rPr>
              <a:t>Advocates for ethical AI and founded Landing AI to bring AI into healthcare and manufacturing. Previously, he led AI at Baidu, focusing on NLP and computer vision.</a:t>
            </a:r>
            <a:endParaRPr lang="en-US" sz="1600">
              <a:solidFill>
                <a:schemeClr val="bg1"/>
              </a:solidFill>
            </a:endParaRPr>
          </a:p>
          <a:p>
            <a:pPr>
              <a:lnSpc>
                <a:spcPct val="110000"/>
              </a:lnSpc>
              <a:buClr>
                <a:srgbClr val="000000"/>
              </a:buClr>
              <a:buFont typeface="Courier New" panose="020B0604020202020204" pitchFamily="34" charset="0"/>
              <a:buChar char="o"/>
            </a:pPr>
            <a:endParaRPr lang="en-US" sz="1000">
              <a:solidFill>
                <a:schemeClr val="bg1"/>
              </a:solidFill>
            </a:endParaRPr>
          </a:p>
        </p:txBody>
      </p:sp>
      <p:pic>
        <p:nvPicPr>
          <p:cNvPr id="5" name="Picture 4" descr="A person smiling for the camera&#10;&#10;Description automatically generated">
            <a:extLst>
              <a:ext uri="{FF2B5EF4-FFF2-40B4-BE49-F238E27FC236}">
                <a16:creationId xmlns:a16="http://schemas.microsoft.com/office/drawing/2014/main" id="{54A28A32-E007-8C53-DACA-8F843126009D}"/>
              </a:ext>
            </a:extLst>
          </p:cNvPr>
          <p:cNvPicPr>
            <a:picLocks noChangeAspect="1"/>
          </p:cNvPicPr>
          <p:nvPr/>
        </p:nvPicPr>
        <p:blipFill>
          <a:blip r:embed="rId3"/>
          <a:stretch>
            <a:fillRect/>
          </a:stretch>
        </p:blipFill>
        <p:spPr>
          <a:xfrm>
            <a:off x="6939269" y="991791"/>
            <a:ext cx="4848472" cy="4753308"/>
          </a:xfrm>
          <a:prstGeom prst="rect">
            <a:avLst/>
          </a:prstGeom>
        </p:spPr>
      </p:pic>
      <p:sp>
        <p:nvSpPr>
          <p:cNvPr id="54" name="TextBox 53">
            <a:extLst>
              <a:ext uri="{FF2B5EF4-FFF2-40B4-BE49-F238E27FC236}">
                <a16:creationId xmlns:a16="http://schemas.microsoft.com/office/drawing/2014/main" id="{0EC75410-7126-5D66-34FF-4D464BA14E22}"/>
              </a:ext>
            </a:extLst>
          </p:cNvPr>
          <p:cNvSpPr txBox="1"/>
          <p:nvPr/>
        </p:nvSpPr>
        <p:spPr>
          <a:xfrm>
            <a:off x="6846888" y="5749334"/>
            <a:ext cx="550706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ea typeface="+mn-lt"/>
                <a:cs typeface="+mn-lt"/>
              </a:rPr>
              <a:t>Citations: </a:t>
            </a:r>
            <a:endParaRPr lang="en-US">
              <a:solidFill>
                <a:schemeClr val="bg1"/>
              </a:solidFill>
            </a:endParaRPr>
          </a:p>
          <a:p>
            <a:pPr marL="171450" indent="-171450">
              <a:buFont typeface="Courier New"/>
              <a:buChar char="o"/>
            </a:pPr>
            <a:r>
              <a:rPr lang="en-US" sz="1200">
                <a:solidFill>
                  <a:schemeClr val="bg1"/>
                </a:solidFill>
                <a:ea typeface="+mn-lt"/>
                <a:cs typeface="+mn-lt"/>
              </a:rPr>
              <a:t>Ng, A. (n.d.). </a:t>
            </a:r>
            <a:r>
              <a:rPr lang="en-US" sz="1200" i="1">
                <a:solidFill>
                  <a:schemeClr val="bg1"/>
                </a:solidFill>
                <a:ea typeface="+mn-lt"/>
                <a:cs typeface="+mn-lt"/>
              </a:rPr>
              <a:t>About Andrew Ng</a:t>
            </a:r>
            <a:r>
              <a:rPr lang="en-US" sz="1200">
                <a:solidFill>
                  <a:schemeClr val="bg1"/>
                </a:solidFill>
                <a:ea typeface="+mn-lt"/>
                <a:cs typeface="+mn-lt"/>
              </a:rPr>
              <a:t>. Retrieved August 28, 2024, from </a:t>
            </a:r>
            <a:r>
              <a:rPr lang="en-US" sz="1200">
                <a:solidFill>
                  <a:schemeClr val="bg1"/>
                </a:solidFill>
                <a:ea typeface="+mn-lt"/>
                <a:cs typeface="+mn-lt"/>
                <a:hlinkClick r:id="rId4">
                  <a:extLst>
                    <a:ext uri="{A12FA001-AC4F-418D-AE19-62706E023703}">
                      <ahyp:hlinkClr xmlns:ahyp="http://schemas.microsoft.com/office/drawing/2018/hyperlinkcolor" val="tx"/>
                    </a:ext>
                  </a:extLst>
                </a:hlinkClick>
              </a:rPr>
              <a:t>https://www.andrewng.org/about/</a:t>
            </a:r>
            <a:endParaRPr lang="en-US" sz="1200">
              <a:solidFill>
                <a:schemeClr val="bg1"/>
              </a:solidFill>
              <a:ea typeface="+mn-lt"/>
              <a:cs typeface="+mn-lt"/>
            </a:endParaRPr>
          </a:p>
          <a:p>
            <a:pPr marL="171450" indent="-171450">
              <a:buFont typeface="Courier New"/>
              <a:buChar char="o"/>
            </a:pPr>
            <a:r>
              <a:rPr lang="en-US" sz="1200">
                <a:solidFill>
                  <a:schemeClr val="bg1"/>
                </a:solidFill>
                <a:ea typeface="+mn-lt"/>
                <a:cs typeface="+mn-lt"/>
              </a:rPr>
              <a:t>Stanford Human-Centered AI. (n.d.). </a:t>
            </a:r>
            <a:r>
              <a:rPr lang="en-US" sz="1200" i="1">
                <a:solidFill>
                  <a:schemeClr val="bg1"/>
                </a:solidFill>
                <a:ea typeface="+mn-lt"/>
                <a:cs typeface="+mn-lt"/>
              </a:rPr>
              <a:t>Andrew Ng</a:t>
            </a:r>
            <a:r>
              <a:rPr lang="en-US" sz="1200">
                <a:solidFill>
                  <a:schemeClr val="bg1"/>
                </a:solidFill>
                <a:ea typeface="+mn-lt"/>
                <a:cs typeface="+mn-lt"/>
              </a:rPr>
              <a:t>. Retrieved August 28, 2024, from </a:t>
            </a:r>
            <a:r>
              <a:rPr lang="en-US" sz="1200">
                <a:solidFill>
                  <a:schemeClr val="bg1"/>
                </a:solidFill>
                <a:ea typeface="+mn-lt"/>
                <a:cs typeface="+mn-lt"/>
                <a:hlinkClick r:id="rId5">
                  <a:extLst>
                    <a:ext uri="{A12FA001-AC4F-418D-AE19-62706E023703}">
                      <ahyp:hlinkClr xmlns:ahyp="http://schemas.microsoft.com/office/drawing/2018/hyperlinkcolor" val="tx"/>
                    </a:ext>
                  </a:extLst>
                </a:hlinkClick>
              </a:rPr>
              <a:t>https://hai.stanford.edu/people/andrew-ng</a:t>
            </a:r>
            <a:endParaRPr lang="en-US" sz="1200">
              <a:solidFill>
                <a:schemeClr val="bg1"/>
              </a:solidFill>
              <a:hlinkClick r:id="rId5">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85087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F1E851-CD33-4DE3-B862-1D439E2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5BAB27-2DE3-56CB-8A6B-A79CA86F845C}"/>
              </a:ext>
            </a:extLst>
          </p:cNvPr>
          <p:cNvSpPr>
            <a:spLocks noGrp="1"/>
          </p:cNvSpPr>
          <p:nvPr>
            <p:ph type="title"/>
          </p:nvPr>
        </p:nvSpPr>
        <p:spPr>
          <a:xfrm>
            <a:off x="358667" y="-5752"/>
            <a:ext cx="5736614" cy="772066"/>
          </a:xfrm>
        </p:spPr>
        <p:txBody>
          <a:bodyPr anchor="b">
            <a:normAutofit/>
          </a:bodyPr>
          <a:lstStyle/>
          <a:p>
            <a:r>
              <a:rPr lang="en-US">
                <a:solidFill>
                  <a:srgbClr val="005479"/>
                </a:solidFill>
                <a:highlight>
                  <a:srgbClr val="C0C0C0"/>
                </a:highlight>
              </a:rPr>
              <a:t>Fei-Fei Li- </a:t>
            </a:r>
            <a:r>
              <a:rPr lang="en-US" err="1">
                <a:solidFill>
                  <a:srgbClr val="005479"/>
                </a:solidFill>
                <a:highlight>
                  <a:srgbClr val="C0C0C0"/>
                </a:highlight>
              </a:rPr>
              <a:t>Imagenet</a:t>
            </a:r>
          </a:p>
        </p:txBody>
      </p:sp>
      <p:pic>
        <p:nvPicPr>
          <p:cNvPr id="5" name="Content Placeholder 4" descr="A person wearing a scarf and smiling&#10;&#10;Description automatically generated">
            <a:extLst>
              <a:ext uri="{FF2B5EF4-FFF2-40B4-BE49-F238E27FC236}">
                <a16:creationId xmlns:a16="http://schemas.microsoft.com/office/drawing/2014/main" id="{84FF6C6C-BBAF-39E1-8507-1CA4100DA581}"/>
              </a:ext>
            </a:extLst>
          </p:cNvPr>
          <p:cNvPicPr>
            <a:picLocks noChangeAspect="1"/>
          </p:cNvPicPr>
          <p:nvPr/>
        </p:nvPicPr>
        <p:blipFill>
          <a:blip r:embed="rId3"/>
          <a:stretch>
            <a:fillRect/>
          </a:stretch>
        </p:blipFill>
        <p:spPr>
          <a:xfrm>
            <a:off x="7500230" y="374530"/>
            <a:ext cx="4162030" cy="4527431"/>
          </a:xfrm>
          <a:prstGeom prst="rect">
            <a:avLst/>
          </a:prstGeom>
        </p:spPr>
      </p:pic>
      <p:sp>
        <p:nvSpPr>
          <p:cNvPr id="99" name="Content Placeholder 98">
            <a:extLst>
              <a:ext uri="{FF2B5EF4-FFF2-40B4-BE49-F238E27FC236}">
                <a16:creationId xmlns:a16="http://schemas.microsoft.com/office/drawing/2014/main" id="{7BA67270-E928-383A-F643-0587CA3AECE4}"/>
              </a:ext>
            </a:extLst>
          </p:cNvPr>
          <p:cNvSpPr>
            <a:spLocks noGrp="1"/>
          </p:cNvSpPr>
          <p:nvPr>
            <p:ph idx="1"/>
          </p:nvPr>
        </p:nvSpPr>
        <p:spPr>
          <a:xfrm>
            <a:off x="5391" y="758405"/>
            <a:ext cx="7069647" cy="5573382"/>
          </a:xfrm>
        </p:spPr>
        <p:txBody>
          <a:bodyPr vert="horz" lIns="91440" tIns="45720" rIns="91440" bIns="45720" rtlCol="0" anchor="t">
            <a:noAutofit/>
          </a:bodyPr>
          <a:lstStyle/>
          <a:p>
            <a:pPr>
              <a:buFont typeface="Courier New" panose="020B0604020202020204" pitchFamily="34" charset="0"/>
              <a:buChar char="o"/>
            </a:pPr>
            <a:r>
              <a:rPr lang="en-US" sz="1400">
                <a:solidFill>
                  <a:schemeClr val="bg1"/>
                </a:solidFill>
                <a:ea typeface="+mn-lt"/>
                <a:cs typeface="+mn-lt"/>
              </a:rPr>
              <a:t>Known for creating ImageNet, Fei-Fei Li is a trailblazer in AI and computer vision. Her work with large-scale image datasets revolutionized the field and shaped modern AI.</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Li created </a:t>
            </a:r>
            <a:r>
              <a:rPr lang="en-US" sz="1400" b="1">
                <a:solidFill>
                  <a:schemeClr val="bg1"/>
                </a:solidFill>
                <a:ea typeface="+mn-lt"/>
                <a:cs typeface="+mn-lt"/>
              </a:rPr>
              <a:t>ImageNet</a:t>
            </a:r>
            <a:r>
              <a:rPr lang="en-US" sz="1400">
                <a:solidFill>
                  <a:schemeClr val="bg1"/>
                </a:solidFill>
                <a:ea typeface="+mn-lt"/>
                <a:cs typeface="+mn-lt"/>
              </a:rPr>
              <a:t>, a massive labeled dataset used to train and evaluate deep learning algorithms in image classification and object detection. The 2012 </a:t>
            </a:r>
            <a:r>
              <a:rPr lang="en-US" sz="1400" err="1">
                <a:solidFill>
                  <a:schemeClr val="bg1"/>
                </a:solidFill>
                <a:ea typeface="+mn-lt"/>
                <a:cs typeface="+mn-lt"/>
              </a:rPr>
              <a:t>AlexNet</a:t>
            </a:r>
            <a:r>
              <a:rPr lang="en-US" sz="1400">
                <a:solidFill>
                  <a:schemeClr val="bg1"/>
                </a:solidFill>
                <a:ea typeface="+mn-lt"/>
                <a:cs typeface="+mn-lt"/>
              </a:rPr>
              <a:t> victory on ImageNet sparked the deep learning revolution in computer vision.</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Li advanced deep learning in computer vision, influencing image classification, object recognition, scene understanding, and video analysis.</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Co-founded Stanford’s Human-Centered AI Institute, advocating for ethical AI that benefits society. She also led AI for healthcare, enhancing medical imaging and diagnosis.</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Google Cloud (2017–2018) - As Chief Scientist of AI/ML at Google Cloud, Li helped expand AI tools for businesses, focusing on image analysis and natural language processing.</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Advocates for women and underrepresented minorities while emphasizing the need for ethical AI focused on fairness, privacy, and societal impact.</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Li's ImageNet transformed computer vision, enabling advances in object recognition, facial recognition, and autonomous vehicles.</a:t>
            </a:r>
            <a:endParaRPr lang="en-US" sz="1400">
              <a:solidFill>
                <a:schemeClr val="bg1"/>
              </a:solidFill>
            </a:endParaRPr>
          </a:p>
          <a:p>
            <a:pPr>
              <a:buClr>
                <a:srgbClr val="000000"/>
              </a:buClr>
              <a:buFont typeface="Courier New" panose="020B0604020202020204" pitchFamily="34" charset="0"/>
              <a:buChar char="o"/>
            </a:pPr>
            <a:r>
              <a:rPr lang="en-US" sz="1400">
                <a:solidFill>
                  <a:schemeClr val="bg1"/>
                </a:solidFill>
                <a:ea typeface="+mn-lt"/>
                <a:cs typeface="+mn-lt"/>
              </a:rPr>
              <a:t>Recognized as one of TIME’s 100 Most Influential People, Li's work continues to shape AI and computer vision, focusing on socially responsible technology development.</a:t>
            </a:r>
            <a:endParaRPr lang="en-US" sz="1400">
              <a:solidFill>
                <a:schemeClr val="bg1"/>
              </a:solidFill>
            </a:endParaRPr>
          </a:p>
          <a:p>
            <a:pPr>
              <a:buClr>
                <a:srgbClr val="000000"/>
              </a:buClr>
              <a:buFont typeface="Courier New" panose="020B0604020202020204" pitchFamily="34" charset="0"/>
              <a:buChar char="o"/>
            </a:pPr>
            <a:endParaRPr lang="en-US" sz="1200">
              <a:solidFill>
                <a:schemeClr val="bg1"/>
              </a:solidFill>
            </a:endParaRPr>
          </a:p>
        </p:txBody>
      </p:sp>
      <p:sp>
        <p:nvSpPr>
          <p:cNvPr id="100" name="TextBox 99">
            <a:extLst>
              <a:ext uri="{FF2B5EF4-FFF2-40B4-BE49-F238E27FC236}">
                <a16:creationId xmlns:a16="http://schemas.microsoft.com/office/drawing/2014/main" id="{3FF1A2E4-DDEF-C200-5EEC-7DCF526BBC8B}"/>
              </a:ext>
            </a:extLst>
          </p:cNvPr>
          <p:cNvSpPr txBox="1"/>
          <p:nvPr/>
        </p:nvSpPr>
        <p:spPr>
          <a:xfrm>
            <a:off x="7326702" y="5090658"/>
            <a:ext cx="487104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ea typeface="+mn-lt"/>
                <a:cs typeface="+mn-lt"/>
              </a:rPr>
              <a:t>Citations:</a:t>
            </a:r>
            <a:endParaRPr lang="en-US">
              <a:solidFill>
                <a:schemeClr val="bg1"/>
              </a:solidFill>
            </a:endParaRPr>
          </a:p>
          <a:p>
            <a:pPr marL="285750" indent="-285750">
              <a:buFont typeface="Courier New"/>
              <a:buChar char="o"/>
            </a:pPr>
            <a:r>
              <a:rPr lang="en-US" sz="1200" b="1">
                <a:solidFill>
                  <a:schemeClr val="bg1"/>
                </a:solidFill>
                <a:ea typeface="+mn-lt"/>
                <a:cs typeface="+mn-lt"/>
              </a:rPr>
              <a:t>Stanford University School of Engineering. (n.d.).</a:t>
            </a:r>
            <a:r>
              <a:rPr lang="en-US" sz="1200">
                <a:solidFill>
                  <a:schemeClr val="bg1"/>
                </a:solidFill>
                <a:ea typeface="+mn-lt"/>
                <a:cs typeface="+mn-lt"/>
              </a:rPr>
              <a:t> </a:t>
            </a:r>
            <a:r>
              <a:rPr lang="en-US" sz="1200" i="1">
                <a:solidFill>
                  <a:schemeClr val="bg1"/>
                </a:solidFill>
                <a:ea typeface="+mn-lt"/>
                <a:cs typeface="+mn-lt"/>
              </a:rPr>
              <a:t>Fei-Fei Li</a:t>
            </a:r>
            <a:r>
              <a:rPr lang="en-US" sz="1200">
                <a:solidFill>
                  <a:schemeClr val="bg1"/>
                </a:solidFill>
                <a:ea typeface="+mn-lt"/>
                <a:cs typeface="+mn-lt"/>
              </a:rPr>
              <a:t>. Stanford University. Retrieved August 28, 2024, from </a:t>
            </a:r>
            <a:r>
              <a:rPr lang="en-US" sz="1200">
                <a:solidFill>
                  <a:schemeClr val="bg1"/>
                </a:solidFill>
                <a:ea typeface="+mn-lt"/>
                <a:cs typeface="+mn-lt"/>
                <a:hlinkClick r:id="rId4">
                  <a:extLst>
                    <a:ext uri="{A12FA001-AC4F-418D-AE19-62706E023703}">
                      <ahyp:hlinkClr xmlns:ahyp="http://schemas.microsoft.com/office/drawing/2018/hyperlinkcolor" val="tx"/>
                    </a:ext>
                  </a:extLst>
                </a:hlinkClick>
              </a:rPr>
              <a:t>https://profiles.stanford.edu/fei-fei-li</a:t>
            </a:r>
            <a:r>
              <a:rPr lang="en-US" sz="1200">
                <a:solidFill>
                  <a:schemeClr val="bg1"/>
                </a:solidFill>
                <a:ea typeface="+mn-lt"/>
                <a:cs typeface="+mn-lt"/>
              </a:rPr>
              <a:t> </a:t>
            </a:r>
            <a:endParaRPr lang="en-US">
              <a:solidFill>
                <a:schemeClr val="bg1"/>
              </a:solidFill>
              <a:ea typeface="+mn-lt"/>
              <a:cs typeface="+mn-lt"/>
            </a:endParaRPr>
          </a:p>
          <a:p>
            <a:pPr marL="285750" indent="-285750">
              <a:buFont typeface="Courier New"/>
              <a:buChar char="o"/>
            </a:pPr>
            <a:r>
              <a:rPr lang="en-US" sz="1200" b="1">
                <a:solidFill>
                  <a:schemeClr val="bg1"/>
                </a:solidFill>
                <a:ea typeface="+mn-lt"/>
                <a:cs typeface="+mn-lt"/>
              </a:rPr>
              <a:t>Stanford HAI. (n.d.).</a:t>
            </a:r>
            <a:r>
              <a:rPr lang="en-US" sz="1200">
                <a:solidFill>
                  <a:schemeClr val="bg1"/>
                </a:solidFill>
                <a:ea typeface="+mn-lt"/>
                <a:cs typeface="+mn-lt"/>
              </a:rPr>
              <a:t> </a:t>
            </a:r>
            <a:r>
              <a:rPr lang="en-US" sz="1200" i="1">
                <a:solidFill>
                  <a:schemeClr val="bg1"/>
                </a:solidFill>
                <a:ea typeface="+mn-lt"/>
                <a:cs typeface="+mn-lt"/>
              </a:rPr>
              <a:t>Fei-Fei Li</a:t>
            </a:r>
            <a:r>
              <a:rPr lang="en-US" sz="1200">
                <a:solidFill>
                  <a:schemeClr val="bg1"/>
                </a:solidFill>
                <a:ea typeface="+mn-lt"/>
                <a:cs typeface="+mn-lt"/>
              </a:rPr>
              <a:t>. Stanford University Human-Centered AI (HAI). Retrieved August 28, 2024, from </a:t>
            </a:r>
            <a:r>
              <a:rPr lang="en-US" sz="1200">
                <a:solidFill>
                  <a:schemeClr val="bg1"/>
                </a:solidFill>
                <a:ea typeface="+mn-lt"/>
                <a:cs typeface="+mn-lt"/>
                <a:hlinkClick r:id="rId5">
                  <a:extLst>
                    <a:ext uri="{A12FA001-AC4F-418D-AE19-62706E023703}">
                      <ahyp:hlinkClr xmlns:ahyp="http://schemas.microsoft.com/office/drawing/2018/hyperlinkcolor" val="tx"/>
                    </a:ext>
                  </a:extLst>
                </a:hlinkClick>
              </a:rPr>
              <a:t>https://hai.stanford.edu/people/fei-fei-li</a:t>
            </a:r>
            <a:endParaRPr lang="en-US">
              <a:solidFill>
                <a:schemeClr val="bg1"/>
              </a:solidFill>
              <a:hlinkClick r:id="rId5">
                <a:extLst>
                  <a:ext uri="{A12FA001-AC4F-418D-AE19-62706E023703}">
                    <ahyp:hlinkClr xmlns:ahyp="http://schemas.microsoft.com/office/drawing/2018/hyperlinkcolor" val="tx"/>
                  </a:ext>
                </a:extLst>
              </a:hlinkClick>
            </a:endParaRPr>
          </a:p>
          <a:p>
            <a:endParaRPr lang="en-US" sz="1200">
              <a:solidFill>
                <a:schemeClr val="bg1"/>
              </a:solidFill>
            </a:endParaRPr>
          </a:p>
        </p:txBody>
      </p:sp>
    </p:spTree>
    <p:extLst>
      <p:ext uri="{BB962C8B-B14F-4D97-AF65-F5344CB8AC3E}">
        <p14:creationId xmlns:p14="http://schemas.microsoft.com/office/powerpoint/2010/main" val="260295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E88F-7F87-088A-8FFD-AA07B4AF88FD}"/>
              </a:ext>
            </a:extLst>
          </p:cNvPr>
          <p:cNvSpPr>
            <a:spLocks noGrp="1"/>
          </p:cNvSpPr>
          <p:nvPr>
            <p:ph type="title"/>
          </p:nvPr>
        </p:nvSpPr>
        <p:spPr>
          <a:xfrm>
            <a:off x="647997" y="340873"/>
            <a:ext cx="10625229" cy="1147053"/>
          </a:xfrm>
        </p:spPr>
        <p:txBody>
          <a:bodyPr>
            <a:normAutofit fontScale="90000"/>
          </a:bodyPr>
          <a:lstStyle/>
          <a:p>
            <a:r>
              <a:rPr lang="en-US">
                <a:solidFill>
                  <a:srgbClr val="005479"/>
                </a:solidFill>
                <a:highlight>
                  <a:srgbClr val="C0C0C0"/>
                </a:highlight>
              </a:rPr>
              <a:t>Alex </a:t>
            </a:r>
            <a:r>
              <a:rPr lang="en-US" err="1">
                <a:solidFill>
                  <a:srgbClr val="005479"/>
                </a:solidFill>
                <a:highlight>
                  <a:srgbClr val="C0C0C0"/>
                </a:highlight>
              </a:rPr>
              <a:t>Krizhevsky</a:t>
            </a:r>
            <a:r>
              <a:rPr lang="en-US">
                <a:solidFill>
                  <a:srgbClr val="005479"/>
                </a:solidFill>
                <a:highlight>
                  <a:srgbClr val="C0C0C0"/>
                </a:highlight>
              </a:rPr>
              <a:t>, Ilya </a:t>
            </a:r>
            <a:r>
              <a:rPr lang="en-US" err="1">
                <a:solidFill>
                  <a:srgbClr val="005479"/>
                </a:solidFill>
                <a:highlight>
                  <a:srgbClr val="C0C0C0"/>
                </a:highlight>
              </a:rPr>
              <a:t>Sutskever</a:t>
            </a:r>
            <a:r>
              <a:rPr lang="en-US">
                <a:solidFill>
                  <a:srgbClr val="005479"/>
                </a:solidFill>
                <a:highlight>
                  <a:srgbClr val="C0C0C0"/>
                </a:highlight>
              </a:rPr>
              <a:t>, and Geoffrey Hinton- </a:t>
            </a:r>
            <a:r>
              <a:rPr lang="en-US" err="1">
                <a:solidFill>
                  <a:srgbClr val="005479"/>
                </a:solidFill>
                <a:highlight>
                  <a:srgbClr val="C0C0C0"/>
                </a:highlight>
              </a:rPr>
              <a:t>Alexnet</a:t>
            </a:r>
            <a:r>
              <a:rPr lang="en-US">
                <a:solidFill>
                  <a:srgbClr val="005479"/>
                </a:solidFill>
                <a:highlight>
                  <a:srgbClr val="C0C0C0"/>
                </a:highlight>
              </a:rPr>
              <a:t> (2012)</a:t>
            </a:r>
          </a:p>
        </p:txBody>
      </p:sp>
      <p:pic>
        <p:nvPicPr>
          <p:cNvPr id="6" name="Marcador de contenido 5">
            <a:extLst>
              <a:ext uri="{FF2B5EF4-FFF2-40B4-BE49-F238E27FC236}">
                <a16:creationId xmlns:a16="http://schemas.microsoft.com/office/drawing/2014/main" id="{362B893F-77E2-E453-C861-9CAADDEC9F40}"/>
              </a:ext>
            </a:extLst>
          </p:cNvPr>
          <p:cNvPicPr>
            <a:picLocks noGrp="1" noChangeAspect="1"/>
          </p:cNvPicPr>
          <p:nvPr>
            <p:ph idx="1"/>
          </p:nvPr>
        </p:nvPicPr>
        <p:blipFill>
          <a:blip r:embed="rId3"/>
          <a:stretch>
            <a:fillRect/>
          </a:stretch>
        </p:blipFill>
        <p:spPr>
          <a:xfrm>
            <a:off x="5962799" y="1710090"/>
            <a:ext cx="6096000" cy="3340394"/>
          </a:xfrm>
        </p:spPr>
      </p:pic>
      <p:sp>
        <p:nvSpPr>
          <p:cNvPr id="4" name="TextBox 3">
            <a:extLst>
              <a:ext uri="{FF2B5EF4-FFF2-40B4-BE49-F238E27FC236}">
                <a16:creationId xmlns:a16="http://schemas.microsoft.com/office/drawing/2014/main" id="{CF2414FE-12A7-1DC0-252D-D6B6125A96C8}"/>
              </a:ext>
            </a:extLst>
          </p:cNvPr>
          <p:cNvSpPr txBox="1"/>
          <p:nvPr/>
        </p:nvSpPr>
        <p:spPr>
          <a:xfrm>
            <a:off x="647997" y="5498432"/>
            <a:ext cx="10620855" cy="1015663"/>
          </a:xfrm>
          <a:prstGeom prst="rect">
            <a:avLst/>
          </a:prstGeom>
          <a:noFill/>
        </p:spPr>
        <p:txBody>
          <a:bodyPr wrap="square" lIns="91440" tIns="45720" rIns="91440" bIns="45720" rtlCol="0" anchor="t">
            <a:spAutoFit/>
          </a:bodyPr>
          <a:lstStyle/>
          <a:p>
            <a:pPr algn="ctr"/>
            <a:r>
              <a:rPr lang="en-US" sz="1200">
                <a:solidFill>
                  <a:schemeClr val="bg1"/>
                </a:solidFill>
              </a:rPr>
              <a:t>Citations</a:t>
            </a:r>
          </a:p>
          <a:p>
            <a:pPr marL="171450" indent="-171450">
              <a:buFont typeface="Arial"/>
              <a:buChar char="•"/>
            </a:pPr>
            <a:r>
              <a:rPr lang="en-US" sz="1200" i="1">
                <a:solidFill>
                  <a:schemeClr val="bg1"/>
                </a:solidFill>
                <a:ea typeface="+mn-lt"/>
                <a:cs typeface="+mn-lt"/>
              </a:rPr>
              <a:t>What are convolutional neural networks?</a:t>
            </a:r>
            <a:r>
              <a:rPr lang="en-US" sz="1200">
                <a:solidFill>
                  <a:schemeClr val="bg1"/>
                </a:solidFill>
                <a:ea typeface="+mn-lt"/>
                <a:cs typeface="+mn-lt"/>
              </a:rPr>
              <a:t>. IBM. (2021, October 6). </a:t>
            </a:r>
            <a:r>
              <a:rPr lang="en-US" sz="1200">
                <a:solidFill>
                  <a:schemeClr val="bg1"/>
                </a:solidFill>
                <a:ea typeface="+mn-lt"/>
                <a:cs typeface="+mn-lt"/>
                <a:hlinkClick r:id="rId4">
                  <a:extLst>
                    <a:ext uri="{A12FA001-AC4F-418D-AE19-62706E023703}">
                      <ahyp:hlinkClr xmlns:ahyp="http://schemas.microsoft.com/office/drawing/2018/hyperlinkcolor" val="tx"/>
                    </a:ext>
                  </a:extLst>
                </a:hlinkClick>
              </a:rPr>
              <a:t>https://www.ibm.com/topics/convolutional-neural-networks</a:t>
            </a:r>
            <a:r>
              <a:rPr lang="en-US" sz="1200">
                <a:solidFill>
                  <a:schemeClr val="bg1"/>
                </a:solidFill>
                <a:ea typeface="+mn-lt"/>
                <a:cs typeface="+mn-lt"/>
              </a:rPr>
              <a:t> </a:t>
            </a:r>
            <a:endParaRPr lang="en-US" sz="1200">
              <a:solidFill>
                <a:schemeClr val="bg1"/>
              </a:solidFill>
            </a:endParaRPr>
          </a:p>
          <a:p>
            <a:pPr marL="171450" indent="-171450">
              <a:buFont typeface="Arial"/>
              <a:buChar char="•"/>
            </a:pPr>
            <a:r>
              <a:rPr lang="en-US" sz="1200" err="1">
                <a:solidFill>
                  <a:schemeClr val="bg1"/>
                </a:solidFill>
                <a:ea typeface="+mn-lt"/>
                <a:cs typeface="+mn-lt"/>
              </a:rPr>
              <a:t>Khawlajlassi</a:t>
            </a:r>
            <a:r>
              <a:rPr lang="en-US" sz="1200">
                <a:solidFill>
                  <a:schemeClr val="bg1"/>
                </a:solidFill>
                <a:ea typeface="+mn-lt"/>
                <a:cs typeface="+mn-lt"/>
              </a:rPr>
              <a:t>. (2021, February 7). </a:t>
            </a:r>
            <a:r>
              <a:rPr lang="en-US" sz="1200" i="1">
                <a:solidFill>
                  <a:schemeClr val="bg1"/>
                </a:solidFill>
                <a:ea typeface="+mn-lt"/>
                <a:cs typeface="+mn-lt"/>
              </a:rPr>
              <a:t>Deep Convolutional Neural Networks (</a:t>
            </a:r>
            <a:r>
              <a:rPr lang="en-US" sz="1200" i="1" err="1">
                <a:solidFill>
                  <a:schemeClr val="bg1"/>
                </a:solidFill>
                <a:ea typeface="+mn-lt"/>
                <a:cs typeface="+mn-lt"/>
              </a:rPr>
              <a:t>AlexNet</a:t>
            </a:r>
            <a:r>
              <a:rPr lang="en-US" sz="1200" i="1">
                <a:solidFill>
                  <a:schemeClr val="bg1"/>
                </a:solidFill>
                <a:ea typeface="+mn-lt"/>
                <a:cs typeface="+mn-lt"/>
              </a:rPr>
              <a:t>)</a:t>
            </a:r>
            <a:r>
              <a:rPr lang="en-US" sz="1200">
                <a:solidFill>
                  <a:schemeClr val="bg1"/>
                </a:solidFill>
                <a:ea typeface="+mn-lt"/>
                <a:cs typeface="+mn-lt"/>
              </a:rPr>
              <a:t>. Medium. </a:t>
            </a:r>
            <a:r>
              <a:rPr lang="en-US" sz="1200">
                <a:solidFill>
                  <a:schemeClr val="bg1"/>
                </a:solidFill>
                <a:ea typeface="+mn-lt"/>
                <a:cs typeface="+mn-lt"/>
                <a:hlinkClick r:id="rId5">
                  <a:extLst>
                    <a:ext uri="{A12FA001-AC4F-418D-AE19-62706E023703}">
                      <ahyp:hlinkClr xmlns:ahyp="http://schemas.microsoft.com/office/drawing/2018/hyperlinkcolor" val="tx"/>
                    </a:ext>
                  </a:extLst>
                </a:hlinkClick>
              </a:rPr>
              <a:t>https://khawlajlassi.medium.com/deep-convolutional-neural-networks-alexnet-278595709aac</a:t>
            </a:r>
            <a:r>
              <a:rPr lang="en-US" sz="1200">
                <a:solidFill>
                  <a:schemeClr val="bg1"/>
                </a:solidFill>
                <a:ea typeface="+mn-lt"/>
                <a:cs typeface="+mn-lt"/>
              </a:rPr>
              <a:t> </a:t>
            </a:r>
            <a:endParaRPr lang="en-US" sz="1200">
              <a:solidFill>
                <a:schemeClr val="bg1"/>
              </a:solidFill>
            </a:endParaRPr>
          </a:p>
          <a:p>
            <a:endParaRPr lang="en-US" sz="1200">
              <a:solidFill>
                <a:schemeClr val="bg1"/>
              </a:solidFill>
            </a:endParaRPr>
          </a:p>
        </p:txBody>
      </p:sp>
      <p:sp>
        <p:nvSpPr>
          <p:cNvPr id="7" name="CuadroTexto 6">
            <a:extLst>
              <a:ext uri="{FF2B5EF4-FFF2-40B4-BE49-F238E27FC236}">
                <a16:creationId xmlns:a16="http://schemas.microsoft.com/office/drawing/2014/main" id="{17A9C501-0FD2-A062-CF7C-65DEE5075FD6}"/>
              </a:ext>
            </a:extLst>
          </p:cNvPr>
          <p:cNvSpPr txBox="1"/>
          <p:nvPr/>
        </p:nvSpPr>
        <p:spPr>
          <a:xfrm>
            <a:off x="651210" y="1849604"/>
            <a:ext cx="483304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err="1">
                <a:solidFill>
                  <a:schemeClr val="bg1"/>
                </a:solidFill>
                <a:ea typeface="+mn-lt"/>
                <a:cs typeface="+mn-lt"/>
              </a:rPr>
              <a:t>Alexnet</a:t>
            </a:r>
            <a:r>
              <a:rPr lang="en-US" sz="1400">
                <a:solidFill>
                  <a:schemeClr val="bg1"/>
                </a:solidFill>
                <a:ea typeface="+mn-lt"/>
                <a:cs typeface="+mn-lt"/>
              </a:rPr>
              <a:t> is a convolutional neural network (CNN) architecture created by Alex </a:t>
            </a:r>
            <a:r>
              <a:rPr lang="en-US" sz="1400" err="1">
                <a:solidFill>
                  <a:schemeClr val="bg1"/>
                </a:solidFill>
                <a:ea typeface="+mn-lt"/>
                <a:cs typeface="+mn-lt"/>
              </a:rPr>
              <a:t>Krizhevsky</a:t>
            </a:r>
            <a:r>
              <a:rPr lang="en-US" sz="1400">
                <a:solidFill>
                  <a:schemeClr val="bg1"/>
                </a:solidFill>
                <a:ea typeface="+mn-lt"/>
                <a:cs typeface="+mn-lt"/>
              </a:rPr>
              <a:t>, Ilya </a:t>
            </a:r>
            <a:r>
              <a:rPr lang="en-US" sz="1400" err="1">
                <a:solidFill>
                  <a:schemeClr val="bg1"/>
                </a:solidFill>
                <a:ea typeface="+mn-lt"/>
                <a:cs typeface="+mn-lt"/>
              </a:rPr>
              <a:t>Sutskever</a:t>
            </a:r>
            <a:r>
              <a:rPr lang="en-US" sz="1400">
                <a:solidFill>
                  <a:schemeClr val="bg1"/>
                </a:solidFill>
                <a:ea typeface="+mn-lt"/>
                <a:cs typeface="+mn-lt"/>
              </a:rPr>
              <a:t>, and Geoffrey Hinton.</a:t>
            </a:r>
          </a:p>
          <a:p>
            <a:pPr marL="285750" indent="-285750">
              <a:buFont typeface="Arial"/>
              <a:buChar char="•"/>
            </a:pPr>
            <a:r>
              <a:rPr lang="en-US" sz="1400">
                <a:solidFill>
                  <a:schemeClr val="bg1"/>
                </a:solidFill>
                <a:ea typeface="+mn-lt"/>
                <a:cs typeface="+mn-lt"/>
              </a:rPr>
              <a:t>Convolutional neural networks use three-dimensional data for image classification and object recognition tasks.</a:t>
            </a:r>
            <a:endParaRPr lang="en-US">
              <a:solidFill>
                <a:schemeClr val="bg1"/>
              </a:solidFill>
              <a:ea typeface="+mn-lt"/>
              <a:cs typeface="+mn-lt"/>
            </a:endParaRPr>
          </a:p>
          <a:p>
            <a:pPr marL="285750" indent="-285750">
              <a:buFont typeface="Arial"/>
              <a:buChar char="•"/>
            </a:pPr>
            <a:r>
              <a:rPr lang="en-US" sz="1400" err="1">
                <a:solidFill>
                  <a:schemeClr val="bg1"/>
                </a:solidFill>
                <a:ea typeface="+mn-lt"/>
                <a:cs typeface="+mn-lt"/>
              </a:rPr>
              <a:t>AlexNet</a:t>
            </a:r>
            <a:r>
              <a:rPr lang="en-US" sz="1400">
                <a:solidFill>
                  <a:schemeClr val="bg1"/>
                </a:solidFill>
                <a:ea typeface="+mn-lt"/>
                <a:cs typeface="+mn-lt"/>
              </a:rPr>
              <a:t> is an amazing model capable of accurately identifying sets of information. </a:t>
            </a:r>
            <a:r>
              <a:rPr lang="en-US" sz="1400" err="1">
                <a:solidFill>
                  <a:schemeClr val="bg1"/>
                </a:solidFill>
                <a:ea typeface="+mn-lt"/>
                <a:cs typeface="+mn-lt"/>
              </a:rPr>
              <a:t>AlexNet's</a:t>
            </a:r>
            <a:r>
              <a:rPr lang="en-US" sz="1400">
                <a:solidFill>
                  <a:schemeClr val="bg1"/>
                </a:solidFill>
                <a:ea typeface="+mn-lt"/>
                <a:cs typeface="+mn-lt"/>
              </a:rPr>
              <a:t> tremendous performance for object detection tasks places it in a high position for application in computer vision problems of artificial intelligence.</a:t>
            </a:r>
            <a:br>
              <a:rPr lang="en-US" sz="1400">
                <a:solidFill>
                  <a:schemeClr val="bg1"/>
                </a:solidFill>
              </a:rPr>
            </a:br>
            <a:endParaRPr lang="en-US" sz="1400">
              <a:solidFill>
                <a:schemeClr val="bg1"/>
              </a:solidFill>
            </a:endParaRPr>
          </a:p>
          <a:p>
            <a:pPr marL="285750" indent="-285750">
              <a:buFont typeface="Arial"/>
              <a:buChar char="•"/>
            </a:pPr>
            <a:endParaRPr lang="en-US" sz="1400">
              <a:solidFill>
                <a:schemeClr val="bg1"/>
              </a:solidFill>
            </a:endParaRPr>
          </a:p>
        </p:txBody>
      </p:sp>
    </p:spTree>
    <p:extLst>
      <p:ext uri="{BB962C8B-B14F-4D97-AF65-F5344CB8AC3E}">
        <p14:creationId xmlns:p14="http://schemas.microsoft.com/office/powerpoint/2010/main" val="132489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DF10-0709-67AD-90DE-69691FB3C7F5}"/>
              </a:ext>
            </a:extLst>
          </p:cNvPr>
          <p:cNvSpPr>
            <a:spLocks noGrp="1"/>
          </p:cNvSpPr>
          <p:nvPr>
            <p:ph type="title"/>
          </p:nvPr>
        </p:nvSpPr>
        <p:spPr>
          <a:xfrm>
            <a:off x="652371" y="0"/>
            <a:ext cx="10625229" cy="1147053"/>
          </a:xfrm>
        </p:spPr>
        <p:txBody>
          <a:bodyPr/>
          <a:lstStyle/>
          <a:p>
            <a:r>
              <a:rPr lang="en-US">
                <a:solidFill>
                  <a:srgbClr val="005479"/>
                </a:solidFill>
                <a:highlight>
                  <a:srgbClr val="C0C0C0"/>
                </a:highlight>
              </a:rPr>
              <a:t>Ross </a:t>
            </a:r>
            <a:r>
              <a:rPr lang="en-US" err="1">
                <a:solidFill>
                  <a:srgbClr val="005479"/>
                </a:solidFill>
                <a:highlight>
                  <a:srgbClr val="C0C0C0"/>
                </a:highlight>
              </a:rPr>
              <a:t>Girshick</a:t>
            </a:r>
            <a:r>
              <a:rPr lang="en-US">
                <a:solidFill>
                  <a:srgbClr val="005479"/>
                </a:solidFill>
                <a:highlight>
                  <a:srgbClr val="C0C0C0"/>
                </a:highlight>
              </a:rPr>
              <a:t>-RCNN (2014)</a:t>
            </a:r>
          </a:p>
        </p:txBody>
      </p:sp>
      <p:pic>
        <p:nvPicPr>
          <p:cNvPr id="5" name="Marcador de contenido 4">
            <a:extLst>
              <a:ext uri="{FF2B5EF4-FFF2-40B4-BE49-F238E27FC236}">
                <a16:creationId xmlns:a16="http://schemas.microsoft.com/office/drawing/2014/main" id="{5FD94578-0399-9FF4-6CC3-F62DD17F2A97}"/>
              </a:ext>
            </a:extLst>
          </p:cNvPr>
          <p:cNvPicPr>
            <a:picLocks noGrp="1" noChangeAspect="1"/>
          </p:cNvPicPr>
          <p:nvPr>
            <p:ph idx="1"/>
          </p:nvPr>
        </p:nvPicPr>
        <p:blipFill>
          <a:blip r:embed="rId3"/>
          <a:srcRect l="990" b="-685"/>
          <a:stretch/>
        </p:blipFill>
        <p:spPr>
          <a:xfrm>
            <a:off x="7083509" y="1481084"/>
            <a:ext cx="4314630" cy="3669116"/>
          </a:xfrm>
        </p:spPr>
      </p:pic>
      <p:sp>
        <p:nvSpPr>
          <p:cNvPr id="4" name="TextBox 3">
            <a:extLst>
              <a:ext uri="{FF2B5EF4-FFF2-40B4-BE49-F238E27FC236}">
                <a16:creationId xmlns:a16="http://schemas.microsoft.com/office/drawing/2014/main" id="{B367BCF3-F199-3099-CB2B-DB5F156F1BA9}"/>
              </a:ext>
            </a:extLst>
          </p:cNvPr>
          <p:cNvSpPr txBox="1"/>
          <p:nvPr/>
        </p:nvSpPr>
        <p:spPr>
          <a:xfrm>
            <a:off x="777393" y="5979960"/>
            <a:ext cx="10620855" cy="923330"/>
          </a:xfrm>
          <a:prstGeom prst="rect">
            <a:avLst/>
          </a:prstGeom>
          <a:noFill/>
        </p:spPr>
        <p:txBody>
          <a:bodyPr wrap="square" lIns="91440" tIns="45720" rIns="91440" bIns="45720" rtlCol="0" anchor="t">
            <a:spAutoFit/>
          </a:bodyPr>
          <a:lstStyle/>
          <a:p>
            <a:pPr algn="ctr"/>
            <a:r>
              <a:rPr lang="en-US" sz="1200">
                <a:solidFill>
                  <a:schemeClr val="bg1"/>
                </a:solidFill>
              </a:rPr>
              <a:t>Citations</a:t>
            </a:r>
          </a:p>
          <a:p>
            <a:pPr marL="171450" indent="-171450">
              <a:buFont typeface="Arial"/>
              <a:buChar char="•"/>
            </a:pPr>
            <a:r>
              <a:rPr lang="en-US" sz="1400" b="1" i="1">
                <a:solidFill>
                  <a:schemeClr val="bg1"/>
                </a:solidFill>
                <a:ea typeface="+mn-lt"/>
                <a:cs typeface="+mn-lt"/>
                <a:hlinkClick r:id="rId4">
                  <a:extLst>
                    <a:ext uri="{A12FA001-AC4F-418D-AE19-62706E023703}">
                      <ahyp:hlinkClr xmlns:ahyp="http://schemas.microsoft.com/office/drawing/2018/hyperlinkcolor" val="tx"/>
                    </a:ext>
                  </a:extLst>
                </a:hlinkClick>
              </a:rPr>
              <a:t>Petru Potrimba</a:t>
            </a:r>
            <a:r>
              <a:rPr lang="en-US" sz="1400" i="1">
                <a:solidFill>
                  <a:schemeClr val="bg1"/>
                </a:solidFill>
                <a:ea typeface="+mn-lt"/>
                <a:cs typeface="+mn-lt"/>
              </a:rPr>
              <a:t>. (Sep 25, 2023). What is R-CNN?. </a:t>
            </a:r>
            <a:r>
              <a:rPr lang="en-US" sz="1400" i="1" err="1">
                <a:solidFill>
                  <a:schemeClr val="bg1"/>
                </a:solidFill>
                <a:ea typeface="+mn-lt"/>
                <a:cs typeface="+mn-lt"/>
              </a:rPr>
              <a:t>Roboflow</a:t>
            </a:r>
            <a:r>
              <a:rPr lang="en-US" sz="1400" i="1">
                <a:solidFill>
                  <a:schemeClr val="bg1"/>
                </a:solidFill>
                <a:ea typeface="+mn-lt"/>
                <a:cs typeface="+mn-lt"/>
              </a:rPr>
              <a:t> Blog: </a:t>
            </a:r>
            <a:r>
              <a:rPr lang="en-US" sz="1400" i="1">
                <a:solidFill>
                  <a:schemeClr val="bg1"/>
                </a:solidFill>
                <a:ea typeface="+mn-lt"/>
                <a:cs typeface="+mn-lt"/>
                <a:hlinkClick r:id="rId5">
                  <a:extLst>
                    <a:ext uri="{A12FA001-AC4F-418D-AE19-62706E023703}">
                      <ahyp:hlinkClr xmlns:ahyp="http://schemas.microsoft.com/office/drawing/2018/hyperlinkcolor" val="tx"/>
                    </a:ext>
                  </a:extLst>
                </a:hlinkClick>
              </a:rPr>
              <a:t>https://blog.roboflow.com/what-is-r-cnn/</a:t>
            </a:r>
            <a:endParaRPr lang="en-US" sz="1400">
              <a:solidFill>
                <a:schemeClr val="bg1"/>
              </a:solidFill>
              <a:ea typeface="+mn-lt"/>
              <a:cs typeface="+mn-lt"/>
              <a:hlinkClick r:id="rId5">
                <a:extLst>
                  <a:ext uri="{A12FA001-AC4F-418D-AE19-62706E023703}">
                    <ahyp:hlinkClr xmlns:ahyp="http://schemas.microsoft.com/office/drawing/2018/hyperlinkcolor" val="tx"/>
                  </a:ext>
                </a:extLst>
              </a:hlinkClick>
            </a:endParaRPr>
          </a:p>
          <a:p>
            <a:pPr marL="171450" indent="-171450">
              <a:buFont typeface="Arial"/>
              <a:buChar char="•"/>
            </a:pPr>
            <a:r>
              <a:rPr lang="en-US" sz="1400" i="1">
                <a:solidFill>
                  <a:schemeClr val="bg1"/>
                </a:solidFill>
              </a:rPr>
              <a:t>RBG's Home Page </a:t>
            </a:r>
            <a:r>
              <a:rPr lang="en-US" sz="1400">
                <a:solidFill>
                  <a:schemeClr val="bg1"/>
                </a:solidFill>
                <a:ea typeface="+mn-lt"/>
                <a:cs typeface="+mn-lt"/>
              </a:rPr>
              <a:t>https://www.rossgirshick.info/#:~:text=Ross%20is%20well%2Dknown%20for,Prize%20at%20ICCV%20in%202017.</a:t>
            </a:r>
            <a:endParaRPr lang="en-US" sz="1400" i="1">
              <a:solidFill>
                <a:schemeClr val="bg1"/>
              </a:solidFill>
            </a:endParaRPr>
          </a:p>
          <a:p>
            <a:pPr marL="171450" indent="-171450">
              <a:buFont typeface="Arial"/>
              <a:buChar char="•"/>
            </a:pPr>
            <a:endParaRPr lang="en-US" sz="1400" i="1">
              <a:solidFill>
                <a:schemeClr val="bg1"/>
              </a:solidFill>
            </a:endParaRPr>
          </a:p>
        </p:txBody>
      </p:sp>
      <p:sp>
        <p:nvSpPr>
          <p:cNvPr id="7" name="CuadroTexto 6">
            <a:extLst>
              <a:ext uri="{FF2B5EF4-FFF2-40B4-BE49-F238E27FC236}">
                <a16:creationId xmlns:a16="http://schemas.microsoft.com/office/drawing/2014/main" id="{E65B5094-8196-8899-7263-D96A626C82C3}"/>
              </a:ext>
            </a:extLst>
          </p:cNvPr>
          <p:cNvSpPr txBox="1"/>
          <p:nvPr/>
        </p:nvSpPr>
        <p:spPr>
          <a:xfrm>
            <a:off x="779479" y="1483122"/>
            <a:ext cx="592516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chemeClr val="bg1"/>
                </a:solidFill>
                <a:ea typeface="+mn-lt"/>
                <a:cs typeface="+mn-lt"/>
              </a:rPr>
              <a:t>Ross </a:t>
            </a:r>
            <a:r>
              <a:rPr lang="en-US" sz="1400" err="1">
                <a:solidFill>
                  <a:schemeClr val="bg1"/>
                </a:solidFill>
                <a:ea typeface="+mn-lt"/>
                <a:cs typeface="+mn-lt"/>
              </a:rPr>
              <a:t>Girshick</a:t>
            </a:r>
            <a:r>
              <a:rPr lang="en-US" sz="1400">
                <a:solidFill>
                  <a:schemeClr val="bg1"/>
                </a:solidFill>
                <a:ea typeface="+mn-lt"/>
                <a:cs typeface="+mn-lt"/>
              </a:rPr>
              <a:t> is a researcher who earned a PhD in computer science from the University of Chicago and a postdoc at the University of California.</a:t>
            </a:r>
          </a:p>
          <a:p>
            <a:pPr marL="285750" indent="-285750">
              <a:buFont typeface="Arial"/>
              <a:buChar char="•"/>
            </a:pPr>
            <a:r>
              <a:rPr lang="en-US" sz="1400">
                <a:solidFill>
                  <a:schemeClr val="bg1"/>
                </a:solidFill>
                <a:ea typeface="+mn-lt"/>
                <a:cs typeface="+mn-lt"/>
              </a:rPr>
              <a:t>Ross was a researcher at Microsoft Research for one year and also served on Meta's Fundamental Artificial Intelligence Research (FAIR) team for eight years. He is currently a Distinguished Research Fellow at the Allen Institute for Artificial Intelligence (AI2).</a:t>
            </a:r>
          </a:p>
          <a:p>
            <a:pPr marL="285750" indent="-285750">
              <a:buFont typeface="Arial"/>
              <a:buChar char="•"/>
            </a:pPr>
            <a:r>
              <a:rPr lang="en-US" sz="1400">
                <a:solidFill>
                  <a:schemeClr val="bg1"/>
                </a:solidFill>
                <a:ea typeface="+mn-lt"/>
                <a:cs typeface="+mn-lt"/>
              </a:rPr>
              <a:t>Ross developed the R-CNN approach for object detection.</a:t>
            </a:r>
            <a:endParaRPr lang="en-US" sz="1400">
              <a:solidFill>
                <a:schemeClr val="bg1"/>
              </a:solidFill>
            </a:endParaRPr>
          </a:p>
          <a:p>
            <a:pPr marL="285750" indent="-285750">
              <a:buFont typeface="Arial"/>
              <a:buChar char="•"/>
            </a:pPr>
            <a:r>
              <a:rPr lang="en-US" sz="1400">
                <a:solidFill>
                  <a:schemeClr val="bg1"/>
                </a:solidFill>
                <a:ea typeface="+mn-lt"/>
                <a:cs typeface="+mn-lt"/>
              </a:rPr>
              <a:t>Region-based Convolutional Neural Network (R-CNN) is a type of deep learning architecture used for object detection in computer vision tasks. This pioneering model helped advance the field of object detection by combining the power of convolutional neural networks and region-based approaches.</a:t>
            </a:r>
            <a:endParaRPr lang="en-US" sz="1400">
              <a:solidFill>
                <a:schemeClr val="bg1"/>
              </a:solidFill>
            </a:endParaRPr>
          </a:p>
          <a:p>
            <a:pPr marL="285750" indent="-285750">
              <a:buFont typeface="Arial"/>
              <a:buChar char="•"/>
            </a:pPr>
            <a:endParaRPr lang="en-US" sz="1400">
              <a:solidFill>
                <a:schemeClr val="bg1"/>
              </a:solidFill>
            </a:endParaRPr>
          </a:p>
        </p:txBody>
      </p:sp>
    </p:spTree>
    <p:extLst>
      <p:ext uri="{BB962C8B-B14F-4D97-AF65-F5344CB8AC3E}">
        <p14:creationId xmlns:p14="http://schemas.microsoft.com/office/powerpoint/2010/main" val="252535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54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6C8C-57B6-A537-5655-8F4926D3D394}"/>
              </a:ext>
            </a:extLst>
          </p:cNvPr>
          <p:cNvSpPr>
            <a:spLocks noGrp="1"/>
          </p:cNvSpPr>
          <p:nvPr>
            <p:ph type="title"/>
          </p:nvPr>
        </p:nvSpPr>
        <p:spPr>
          <a:xfrm>
            <a:off x="652371" y="118310"/>
            <a:ext cx="10625229" cy="1147053"/>
          </a:xfrm>
        </p:spPr>
        <p:txBody>
          <a:bodyPr>
            <a:normAutofit fontScale="90000"/>
          </a:bodyPr>
          <a:lstStyle/>
          <a:p>
            <a:r>
              <a:rPr lang="en-US">
                <a:solidFill>
                  <a:srgbClr val="005479"/>
                </a:solidFill>
                <a:highlight>
                  <a:srgbClr val="C0C0C0"/>
                </a:highlight>
              </a:rPr>
              <a:t>Olga </a:t>
            </a:r>
            <a:r>
              <a:rPr lang="en-US" err="1">
                <a:solidFill>
                  <a:srgbClr val="005479"/>
                </a:solidFill>
                <a:highlight>
                  <a:srgbClr val="C0C0C0"/>
                </a:highlight>
              </a:rPr>
              <a:t>Russakovsky</a:t>
            </a:r>
            <a:r>
              <a:rPr lang="en-US">
                <a:solidFill>
                  <a:srgbClr val="005479"/>
                </a:solidFill>
                <a:highlight>
                  <a:srgbClr val="C0C0C0"/>
                </a:highlight>
              </a:rPr>
              <a:t>- Ai4all (2015-Present)</a:t>
            </a:r>
          </a:p>
        </p:txBody>
      </p:sp>
      <p:sp>
        <p:nvSpPr>
          <p:cNvPr id="3" name="Content Placeholder 2">
            <a:extLst>
              <a:ext uri="{FF2B5EF4-FFF2-40B4-BE49-F238E27FC236}">
                <a16:creationId xmlns:a16="http://schemas.microsoft.com/office/drawing/2014/main" id="{62DD9B3C-4C10-3118-477F-459E52FA8F89}"/>
              </a:ext>
            </a:extLst>
          </p:cNvPr>
          <p:cNvSpPr>
            <a:spLocks noGrp="1"/>
          </p:cNvSpPr>
          <p:nvPr>
            <p:ph idx="1"/>
          </p:nvPr>
        </p:nvSpPr>
        <p:spPr>
          <a:xfrm>
            <a:off x="656745" y="1504950"/>
            <a:ext cx="7296129" cy="3848100"/>
          </a:xfrm>
        </p:spPr>
        <p:txBody>
          <a:bodyPr>
            <a:normAutofit fontScale="70000" lnSpcReduction="20000"/>
          </a:bodyPr>
          <a:lstStyle/>
          <a:p>
            <a:pPr marL="0" marR="0" indent="0">
              <a:spcBef>
                <a:spcPts val="0"/>
              </a:spcBef>
              <a:spcAft>
                <a:spcPts val="0"/>
              </a:spcAft>
              <a:buNone/>
            </a:pPr>
            <a:r>
              <a:rPr lang="en-US" sz="1800" kern="100">
                <a:solidFill>
                  <a:schemeClr val="bg1">
                    <a:lumMod val="95000"/>
                  </a:schemeClr>
                </a:solidFill>
                <a:effectLst/>
                <a:ea typeface="Aptos" panose="020B0004020202020204" pitchFamily="34" charset="0"/>
                <a:cs typeface="Times New Roman" panose="02020603050405020304" pitchFamily="18" charset="0"/>
              </a:rPr>
              <a:t>	Dr. Olga </a:t>
            </a:r>
            <a:r>
              <a:rPr lang="en-US" sz="1800" kern="100" err="1">
                <a:solidFill>
                  <a:schemeClr val="bg1">
                    <a:lumMod val="95000"/>
                  </a:schemeClr>
                </a:solidFill>
                <a:effectLst/>
                <a:ea typeface="Aptos" panose="020B0004020202020204" pitchFamily="34" charset="0"/>
                <a:cs typeface="Times New Roman" panose="02020603050405020304" pitchFamily="18" charset="0"/>
              </a:rPr>
              <a:t>Russakovsky</a:t>
            </a:r>
            <a:r>
              <a:rPr lang="en-US" sz="1800" kern="100">
                <a:solidFill>
                  <a:schemeClr val="bg1">
                    <a:lumMod val="95000"/>
                  </a:schemeClr>
                </a:solidFill>
                <a:effectLst/>
                <a:ea typeface="Aptos" panose="020B0004020202020204" pitchFamily="34" charset="0"/>
                <a:cs typeface="Times New Roman" panose="02020603050405020304" pitchFamily="18" charset="0"/>
              </a:rPr>
              <a:t> is an Assistant Professor of Computer Science at Princeton University. Her background in Computer Vision research led her to pursue a major problem she saw developing in AI, namely that a lack of diversity in the data being used to train AI models leads to biased outcomes. 2015 saw the inception of her idea for a non-profit aimed at addressing diversity of representation and information inside the realm of AI. Under the guidance of her advisor, Fei-Fei Li, another prominent figure in the field of Computer Vision, Dr. </a:t>
            </a:r>
            <a:r>
              <a:rPr lang="en-US" sz="1800" kern="100" err="1">
                <a:solidFill>
                  <a:schemeClr val="bg1">
                    <a:lumMod val="95000"/>
                  </a:schemeClr>
                </a:solidFill>
                <a:effectLst/>
                <a:ea typeface="Aptos" panose="020B0004020202020204" pitchFamily="34" charset="0"/>
                <a:cs typeface="Times New Roman" panose="02020603050405020304" pitchFamily="18" charset="0"/>
              </a:rPr>
              <a:t>Russakovsky</a:t>
            </a:r>
            <a:r>
              <a:rPr lang="en-US" sz="1800" kern="100">
                <a:solidFill>
                  <a:schemeClr val="bg1">
                    <a:lumMod val="95000"/>
                  </a:schemeClr>
                </a:solidFill>
                <a:effectLst/>
                <a:ea typeface="Aptos" panose="020B0004020202020204" pitchFamily="34" charset="0"/>
                <a:cs typeface="Times New Roman" panose="02020603050405020304" pitchFamily="18" charset="0"/>
              </a:rPr>
              <a:t> co-founded AI4ALL. This organization, which has only grown in scope and achievement since it began nearly 10 years ago, brings together groups of high school and college students who are historically underrepresented in the AI space, and provides learning tools, connections and community. The participants of AI4ALL often pursue a career in AI and many have made significant contributions to the advancement of AI, both technologically and in the realm of bias reduction. </a:t>
            </a:r>
          </a:p>
          <a:p>
            <a:pPr marL="0" marR="0" indent="0">
              <a:spcBef>
                <a:spcPts val="0"/>
              </a:spcBef>
              <a:spcAft>
                <a:spcPts val="0"/>
              </a:spcAft>
              <a:buNone/>
            </a:pPr>
            <a:endParaRPr lang="en-US" sz="1800" kern="100">
              <a:solidFill>
                <a:schemeClr val="bg1">
                  <a:lumMod val="95000"/>
                </a:schemeClr>
              </a:solidFill>
              <a:effectLst/>
              <a:ea typeface="Aptos" panose="020B0004020202020204" pitchFamily="34" charset="0"/>
              <a:cs typeface="Times New Roman" panose="02020603050405020304" pitchFamily="18" charset="0"/>
            </a:endParaRPr>
          </a:p>
          <a:p>
            <a:pPr marL="0" marR="0" indent="0">
              <a:spcBef>
                <a:spcPts val="0"/>
              </a:spcBef>
              <a:spcAft>
                <a:spcPts val="0"/>
              </a:spcAft>
              <a:buNone/>
            </a:pPr>
            <a:r>
              <a:rPr lang="en-US" sz="1800" kern="100">
                <a:solidFill>
                  <a:schemeClr val="bg1">
                    <a:lumMod val="95000"/>
                  </a:schemeClr>
                </a:solidFill>
                <a:effectLst/>
                <a:ea typeface="Aptos" panose="020B0004020202020204" pitchFamily="34" charset="0"/>
                <a:cs typeface="Times New Roman" panose="02020603050405020304" pitchFamily="18" charset="0"/>
              </a:rPr>
              <a:t>	Aside from her work with AI4ALL, Dr. </a:t>
            </a:r>
            <a:r>
              <a:rPr lang="en-US" sz="1800" kern="100" err="1">
                <a:solidFill>
                  <a:schemeClr val="bg1">
                    <a:lumMod val="95000"/>
                  </a:schemeClr>
                </a:solidFill>
                <a:effectLst/>
                <a:ea typeface="Aptos" panose="020B0004020202020204" pitchFamily="34" charset="0"/>
                <a:cs typeface="Times New Roman" panose="02020603050405020304" pitchFamily="18" charset="0"/>
              </a:rPr>
              <a:t>Russakovsky</a:t>
            </a:r>
            <a:r>
              <a:rPr lang="en-US" sz="1800" kern="100">
                <a:solidFill>
                  <a:schemeClr val="bg1">
                    <a:lumMod val="95000"/>
                  </a:schemeClr>
                </a:solidFill>
                <a:effectLst/>
                <a:ea typeface="Aptos" panose="020B0004020202020204" pitchFamily="34" charset="0"/>
                <a:cs typeface="Times New Roman" panose="02020603050405020304" pitchFamily="18" charset="0"/>
              </a:rPr>
              <a:t> has also made a number of technological contributions to AI, including but not limited to co-developing the Inclusive Images Dataset, proposing methods for crowdsourcing diverse image annotations, developing a framework for assessing computer vision models for demographic bias, and developing a technique called “Balanced Feature Attribution” which reduces the instances of object detection models making inaccurate correlations that lead to biased predictions. </a:t>
            </a:r>
          </a:p>
          <a:p>
            <a:pPr marL="0" indent="0">
              <a:buNone/>
            </a:pPr>
            <a:endParaRPr lang="en-US">
              <a:solidFill>
                <a:schemeClr val="bg1">
                  <a:lumMod val="95000"/>
                </a:schemeClr>
              </a:solidFill>
            </a:endParaRPr>
          </a:p>
        </p:txBody>
      </p:sp>
      <p:sp>
        <p:nvSpPr>
          <p:cNvPr id="4" name="TextBox 3">
            <a:extLst>
              <a:ext uri="{FF2B5EF4-FFF2-40B4-BE49-F238E27FC236}">
                <a16:creationId xmlns:a16="http://schemas.microsoft.com/office/drawing/2014/main" id="{57062487-9787-1B68-69CE-BB389836361D}"/>
              </a:ext>
            </a:extLst>
          </p:cNvPr>
          <p:cNvSpPr txBox="1"/>
          <p:nvPr/>
        </p:nvSpPr>
        <p:spPr>
          <a:xfrm>
            <a:off x="647997" y="5376111"/>
            <a:ext cx="10620855" cy="938719"/>
          </a:xfrm>
          <a:prstGeom prst="rect">
            <a:avLst/>
          </a:prstGeom>
          <a:noFill/>
        </p:spPr>
        <p:txBody>
          <a:bodyPr wrap="square" rtlCol="0">
            <a:spAutoFit/>
          </a:bodyPr>
          <a:lstStyle/>
          <a:p>
            <a:pPr algn="ctr"/>
            <a:r>
              <a:rPr lang="en-US" sz="1100">
                <a:solidFill>
                  <a:schemeClr val="bg1"/>
                </a:solidFill>
              </a:rPr>
              <a:t>Citations</a:t>
            </a:r>
          </a:p>
          <a:p>
            <a:pPr algn="ctr"/>
            <a:endParaRPr lang="en-US" sz="1100">
              <a:solidFill>
                <a:schemeClr val="bg1"/>
              </a:solidFill>
            </a:endParaRPr>
          </a:p>
          <a:p>
            <a:pPr marL="171450" marR="0" indent="-171450">
              <a:buFont typeface="Courier New" panose="02070309020205020404" pitchFamily="49" charset="0"/>
              <a:buChar char="o"/>
            </a:pPr>
            <a:r>
              <a:rPr lang="en-US" sz="1100">
                <a:solidFill>
                  <a:schemeClr val="bg1"/>
                </a:solidFill>
                <a:effectLst/>
                <a:ea typeface="Times New Roman" panose="02020603050405020304" pitchFamily="18" charset="0"/>
              </a:rPr>
              <a:t>AI4ALL. (2022, December 21). </a:t>
            </a:r>
            <a:r>
              <a:rPr lang="en-US" sz="1100" i="1">
                <a:solidFill>
                  <a:schemeClr val="bg1"/>
                </a:solidFill>
                <a:effectLst/>
                <a:ea typeface="Times New Roman" panose="02020603050405020304" pitchFamily="18" charset="0"/>
              </a:rPr>
              <a:t>Our story</a:t>
            </a:r>
            <a:r>
              <a:rPr lang="en-US" sz="1100">
                <a:solidFill>
                  <a:schemeClr val="bg1"/>
                </a:solidFill>
                <a:effectLst/>
                <a:ea typeface="Times New Roman" panose="02020603050405020304" pitchFamily="18" charset="0"/>
              </a:rPr>
              <a:t>. AI4ALL. https://ai-4-all.org/about/our-story/ </a:t>
            </a:r>
          </a:p>
          <a:p>
            <a:pPr marL="171450" marR="0" indent="-171450">
              <a:spcBef>
                <a:spcPts val="0"/>
              </a:spcBef>
              <a:spcAft>
                <a:spcPts val="0"/>
              </a:spcAft>
              <a:buFont typeface="Courier New" panose="02070309020205020404" pitchFamily="49" charset="0"/>
              <a:buChar char="o"/>
            </a:pPr>
            <a:r>
              <a:rPr lang="en-US" sz="1100" kern="100">
                <a:solidFill>
                  <a:schemeClr val="bg1"/>
                </a:solidFill>
                <a:effectLst/>
                <a:ea typeface="Aptos" panose="020B0004020202020204" pitchFamily="34" charset="0"/>
                <a:cs typeface="Times New Roman" panose="02020603050405020304" pitchFamily="18" charset="0"/>
              </a:rPr>
              <a:t>UChicago Data Science Institute. (2021, January 25). CDAC Distinguished Speaker Series - Olga </a:t>
            </a:r>
            <a:r>
              <a:rPr lang="en-US" sz="1100" kern="100" err="1">
                <a:solidFill>
                  <a:schemeClr val="bg1"/>
                </a:solidFill>
                <a:effectLst/>
                <a:ea typeface="Aptos" panose="020B0004020202020204" pitchFamily="34" charset="0"/>
                <a:cs typeface="Times New Roman" panose="02020603050405020304" pitchFamily="18" charset="0"/>
              </a:rPr>
              <a:t>Russakovsky</a:t>
            </a:r>
            <a:r>
              <a:rPr lang="en-US" sz="1100" kern="100">
                <a:solidFill>
                  <a:schemeClr val="bg1"/>
                </a:solidFill>
                <a:effectLst/>
                <a:ea typeface="Aptos" panose="020B0004020202020204" pitchFamily="34" charset="0"/>
                <a:cs typeface="Times New Roman" panose="02020603050405020304" pitchFamily="18" charset="0"/>
              </a:rPr>
              <a:t> (Princeton) [Video]. YouTube. </a:t>
            </a:r>
            <a:r>
              <a:rPr lang="en-US" sz="1100" u="sng" kern="100">
                <a:solidFill>
                  <a:schemeClr val="bg1"/>
                </a:solidFill>
                <a:effectLs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https://www.youtube.com/watch?v=82spfonv9DA</a:t>
            </a:r>
            <a:endParaRPr lang="en-US" sz="1100" kern="100">
              <a:solidFill>
                <a:schemeClr val="bg1"/>
              </a:solidFill>
              <a:effectLst/>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310DBB4-4277-0935-2173-80BD937E6FEF}"/>
              </a:ext>
            </a:extLst>
          </p:cNvPr>
          <p:cNvPicPr>
            <a:picLocks noChangeAspect="1"/>
          </p:cNvPicPr>
          <p:nvPr/>
        </p:nvPicPr>
        <p:blipFill>
          <a:blip r:embed="rId4"/>
          <a:stretch>
            <a:fillRect/>
          </a:stretch>
        </p:blipFill>
        <p:spPr>
          <a:xfrm>
            <a:off x="7952874" y="1504950"/>
            <a:ext cx="3623511" cy="3623511"/>
          </a:xfrm>
          <a:prstGeom prst="rect">
            <a:avLst/>
          </a:prstGeom>
        </p:spPr>
      </p:pic>
    </p:spTree>
    <p:extLst>
      <p:ext uri="{BB962C8B-B14F-4D97-AF65-F5344CB8AC3E}">
        <p14:creationId xmlns:p14="http://schemas.microsoft.com/office/powerpoint/2010/main" val="1092813309"/>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10</Slides>
  <Notes>8</Notes>
  <HiddenSlides>0</HiddenSlide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CitationVTI</vt:lpstr>
      <vt:lpstr>Presentación de PowerPoint</vt:lpstr>
      <vt:lpstr>Computer Vision in the New Millenium</vt:lpstr>
      <vt:lpstr>David Lowe- Sift (2004)</vt:lpstr>
      <vt:lpstr>Yann Lecun- Convolutional Neural Networks For Image Recognition (2006)</vt:lpstr>
      <vt:lpstr>Andrew NG: GoogleBrain</vt:lpstr>
      <vt:lpstr>Fei-Fei Li- Imagenet</vt:lpstr>
      <vt:lpstr>Alex Krizhevsky, Ilya Sutskever, and Geoffrey Hinton- Alexnet (2012)</vt:lpstr>
      <vt:lpstr>Ross Girshick-RCNN (2014)</vt:lpstr>
      <vt:lpstr>Olga Russakovsky- Ai4all (2015-Present)</vt:lpstr>
      <vt:lpstr>Joseph Redmon-yolo ”You only look once” (2016)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Historical Timeline of Computer Vision  The 2000’s</dc:title>
  <dc:creator>devin.prikrylmartin-W216446422</dc:creator>
  <cp:revision>3</cp:revision>
  <dcterms:created xsi:type="dcterms:W3CDTF">2024-08-27T20:38:00Z</dcterms:created>
  <dcterms:modified xsi:type="dcterms:W3CDTF">2024-08-29T04:24:19Z</dcterms:modified>
</cp:coreProperties>
</file>