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396A"/>
    <a:srgbClr val="D8AF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42"/>
    <p:restoredTop sz="94720"/>
  </p:normalViewPr>
  <p:slideViewPr>
    <p:cSldViewPr snapToGrid="0">
      <p:cViewPr varScale="1">
        <p:scale>
          <a:sx n="211" d="100"/>
          <a:sy n="211" d="100"/>
        </p:scale>
        <p:origin x="1056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n.prikrylmartin-W216446422" userId="2c2c62f0-3cc9-410f-a0ac-3b2729ce907a" providerId="ADAL" clId="{779E94BC-E5CA-D74C-960E-20230B51F4FD}"/>
    <pc:docChg chg="modSld">
      <pc:chgData name="devin.prikrylmartin-W216446422" userId="2c2c62f0-3cc9-410f-a0ac-3b2729ce907a" providerId="ADAL" clId="{779E94BC-E5CA-D74C-960E-20230B51F4FD}" dt="2024-09-19T04:59:19.154" v="4" actId="1076"/>
      <pc:docMkLst>
        <pc:docMk/>
      </pc:docMkLst>
      <pc:sldChg chg="modSp mod">
        <pc:chgData name="devin.prikrylmartin-W216446422" userId="2c2c62f0-3cc9-410f-a0ac-3b2729ce907a" providerId="ADAL" clId="{779E94BC-E5CA-D74C-960E-20230B51F4FD}" dt="2024-09-19T04:59:19.154" v="4" actId="1076"/>
        <pc:sldMkLst>
          <pc:docMk/>
          <pc:sldMk cId="2799536899" sldId="260"/>
        </pc:sldMkLst>
        <pc:spChg chg="mod">
          <ac:chgData name="devin.prikrylmartin-W216446422" userId="2c2c62f0-3cc9-410f-a0ac-3b2729ce907a" providerId="ADAL" clId="{779E94BC-E5CA-D74C-960E-20230B51F4FD}" dt="2024-09-19T04:59:19.154" v="4" actId="1076"/>
          <ac:spMkLst>
            <pc:docMk/>
            <pc:sldMk cId="2799536899" sldId="260"/>
            <ac:spMk id="6" creationId="{7A073F9A-B61F-3A04-5C23-D4F33FB318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9/18/24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1034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9/18/24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9662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9/18/24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2238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9/18/24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2762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9/18/24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9142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9/18/24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17773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9/18/24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7642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9/18/24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1048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9/18/24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4059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9/18/24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37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9/18/24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64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9/18/24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51997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4" r:id="rId10"/>
    <p:sldLayoutId id="214748372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7oskYV4HrXs"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www.adobe.com/creativecloud/file-types/image/raster/png-file.html#:~:text=What%20is%20a%20PNG%20file,transparent%20or%20semi%2Dtransparent%20backgrounds" TargetMode="External"/><Relationship Id="rId5" Type="http://schemas.openxmlformats.org/officeDocument/2006/relationships/hyperlink" Target="https://www.techopedia.com/definition/792/bitmap-bmp" TargetMode="External"/><Relationship Id="rId4" Type="http://schemas.openxmlformats.org/officeDocument/2006/relationships/hyperlink" Target="https://www.adobe.com/creativecloud/file-types/image/raster/tiff-fi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82941D2-B486-F628-3B9B-F982DF1C8566}"/>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12447" r="-2" b="3311"/>
          <a:stretch/>
        </p:blipFill>
        <p:spPr bwMode="auto">
          <a:xfrm>
            <a:off x="7710" y="10896"/>
            <a:ext cx="121961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Delay 10">
            <a:extLst>
              <a:ext uri="{FF2B5EF4-FFF2-40B4-BE49-F238E27FC236}">
                <a16:creationId xmlns:a16="http://schemas.microsoft.com/office/drawing/2014/main" id="{836155A8-B520-92CA-8759-91390090D82D}"/>
              </a:ext>
            </a:extLst>
          </p:cNvPr>
          <p:cNvSpPr/>
          <p:nvPr/>
        </p:nvSpPr>
        <p:spPr>
          <a:xfrm rot="-5400000">
            <a:off x="2911978" y="733096"/>
            <a:ext cx="6463862" cy="5391807"/>
          </a:xfrm>
          <a:prstGeom prst="flowChartDelay">
            <a:avLst/>
          </a:prstGeom>
          <a:solidFill>
            <a:srgbClr val="16396A">
              <a:alpha val="3803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87A3F-4C18-295B-1C79-C361EC94F799}"/>
              </a:ext>
            </a:extLst>
          </p:cNvPr>
          <p:cNvSpPr>
            <a:spLocks noGrp="1"/>
          </p:cNvSpPr>
          <p:nvPr>
            <p:ph type="ctrTitle" idx="4294967295"/>
          </p:nvPr>
        </p:nvSpPr>
        <p:spPr>
          <a:xfrm>
            <a:off x="4496878" y="1168327"/>
            <a:ext cx="3217862" cy="1566862"/>
          </a:xfrm>
        </p:spPr>
        <p:txBody>
          <a:bodyPr anchor="b">
            <a:normAutofit/>
          </a:bodyPr>
          <a:lstStyle/>
          <a:p>
            <a:pPr algn="ctr"/>
            <a:r>
              <a:rPr lang="en-US" dirty="0">
                <a:solidFill>
                  <a:srgbClr val="D8AF5A"/>
                </a:solidFill>
                <a:latin typeface="Monotype Corsiva" panose="03010101010201010101" pitchFamily="66" charset="0"/>
              </a:rPr>
              <a:t>Once Upon an Image File</a:t>
            </a:r>
          </a:p>
        </p:txBody>
      </p:sp>
      <p:sp>
        <p:nvSpPr>
          <p:cNvPr id="3" name="Subtitle 2">
            <a:extLst>
              <a:ext uri="{FF2B5EF4-FFF2-40B4-BE49-F238E27FC236}">
                <a16:creationId xmlns:a16="http://schemas.microsoft.com/office/drawing/2014/main" id="{4CC0AA7B-EC4D-1881-E7C9-E74E6A1A68E9}"/>
              </a:ext>
            </a:extLst>
          </p:cNvPr>
          <p:cNvSpPr>
            <a:spLocks noGrp="1"/>
          </p:cNvSpPr>
          <p:nvPr>
            <p:ph type="subTitle" idx="4294967295"/>
          </p:nvPr>
        </p:nvSpPr>
        <p:spPr>
          <a:xfrm>
            <a:off x="4496878" y="4847321"/>
            <a:ext cx="3294063" cy="1274763"/>
          </a:xfrm>
        </p:spPr>
        <p:txBody>
          <a:bodyPr>
            <a:normAutofit fontScale="55000" lnSpcReduction="20000"/>
          </a:bodyPr>
          <a:lstStyle/>
          <a:p>
            <a:pPr marL="0" marR="0" indent="0" algn="ctr">
              <a:lnSpc>
                <a:spcPct val="200000"/>
              </a:lnSpc>
              <a:spcBef>
                <a:spcPts val="0"/>
              </a:spcBef>
              <a:spcAft>
                <a:spcPts val="0"/>
              </a:spcAft>
              <a:buNone/>
            </a:pPr>
            <a:r>
              <a:rPr lang="en-US" sz="1800" b="1" kern="100" dirty="0">
                <a:solidFill>
                  <a:srgbClr val="D8AF5A"/>
                </a:solidFill>
                <a:effectLst/>
                <a:latin typeface="+mj-lt"/>
                <a:ea typeface="Aptos" panose="020B0004020202020204" pitchFamily="34" charset="0"/>
                <a:cs typeface="Times New Roman" panose="02020603050405020304" pitchFamily="18" charset="0"/>
              </a:rPr>
              <a:t>Houston Community College</a:t>
            </a:r>
            <a:endParaRPr lang="en-US" sz="1800" kern="100" dirty="0">
              <a:solidFill>
                <a:srgbClr val="D8AF5A"/>
              </a:solidFill>
              <a:effectLst/>
              <a:latin typeface="+mj-lt"/>
              <a:ea typeface="Aptos" panose="020B0004020202020204" pitchFamily="34" charset="0"/>
              <a:cs typeface="Times New Roman" panose="02020603050405020304" pitchFamily="18" charset="0"/>
            </a:endParaRPr>
          </a:p>
          <a:p>
            <a:pPr marL="0" marR="0" indent="0" algn="ctr">
              <a:lnSpc>
                <a:spcPct val="200000"/>
              </a:lnSpc>
              <a:spcBef>
                <a:spcPts val="0"/>
              </a:spcBef>
              <a:spcAft>
                <a:spcPts val="0"/>
              </a:spcAft>
              <a:buNone/>
            </a:pPr>
            <a:r>
              <a:rPr lang="en-US" sz="1800" b="1" kern="100" dirty="0">
                <a:solidFill>
                  <a:srgbClr val="D8AF5A"/>
                </a:solidFill>
                <a:effectLst/>
                <a:latin typeface="+mj-lt"/>
                <a:ea typeface="Aptos" panose="020B0004020202020204" pitchFamily="34" charset="0"/>
                <a:cs typeface="Times New Roman" panose="02020603050405020304" pitchFamily="18" charset="0"/>
              </a:rPr>
              <a:t> ITAI 1378 Computer Vision</a:t>
            </a:r>
            <a:endParaRPr lang="en-US" sz="1800" kern="100" dirty="0">
              <a:solidFill>
                <a:srgbClr val="D8AF5A"/>
              </a:solidFill>
              <a:effectLst/>
              <a:latin typeface="+mj-lt"/>
              <a:ea typeface="Aptos" panose="020B0004020202020204" pitchFamily="34" charset="0"/>
              <a:cs typeface="Times New Roman" panose="02020603050405020304" pitchFamily="18" charset="0"/>
            </a:endParaRPr>
          </a:p>
          <a:p>
            <a:pPr marL="0" marR="0" indent="0" algn="ctr">
              <a:lnSpc>
                <a:spcPct val="200000"/>
              </a:lnSpc>
              <a:spcBef>
                <a:spcPts val="0"/>
              </a:spcBef>
              <a:spcAft>
                <a:spcPts val="0"/>
              </a:spcAft>
              <a:buNone/>
            </a:pPr>
            <a:r>
              <a:rPr lang="en-US" sz="1800" b="1" kern="100" dirty="0">
                <a:solidFill>
                  <a:srgbClr val="D8AF5A"/>
                </a:solidFill>
                <a:effectLst/>
                <a:latin typeface="+mj-lt"/>
                <a:ea typeface="Aptos" panose="020B0004020202020204" pitchFamily="34" charset="0"/>
                <a:cs typeface="Times New Roman" panose="02020603050405020304" pitchFamily="18" charset="0"/>
              </a:rPr>
              <a:t>Professor Patricia McManus</a:t>
            </a:r>
            <a:endParaRPr lang="en-US" sz="1800" kern="100" dirty="0">
              <a:solidFill>
                <a:srgbClr val="D8AF5A"/>
              </a:solidFill>
              <a:effectLst/>
              <a:latin typeface="+mj-lt"/>
              <a:ea typeface="Aptos" panose="020B0004020202020204" pitchFamily="34" charset="0"/>
              <a:cs typeface="Times New Roman" panose="02020603050405020304" pitchFamily="18" charset="0"/>
            </a:endParaRPr>
          </a:p>
          <a:p>
            <a:pPr marL="0" marR="0" indent="0" algn="ctr">
              <a:lnSpc>
                <a:spcPct val="200000"/>
              </a:lnSpc>
              <a:spcBef>
                <a:spcPts val="0"/>
              </a:spcBef>
              <a:spcAft>
                <a:spcPts val="0"/>
              </a:spcAft>
              <a:buNone/>
            </a:pPr>
            <a:r>
              <a:rPr lang="en-US" sz="1800" b="1" kern="100" dirty="0">
                <a:solidFill>
                  <a:srgbClr val="D8AF5A"/>
                </a:solidFill>
                <a:effectLst/>
                <a:latin typeface="+mj-lt"/>
                <a:ea typeface="Aptos" panose="020B0004020202020204" pitchFamily="34" charset="0"/>
                <a:cs typeface="Times New Roman" panose="02020603050405020304" pitchFamily="18" charset="0"/>
              </a:rPr>
              <a:t>September 18, 2024</a:t>
            </a:r>
            <a:endParaRPr lang="en-US" sz="1800" kern="100" dirty="0">
              <a:solidFill>
                <a:srgbClr val="D8AF5A"/>
              </a:solidFill>
              <a:effectLst/>
              <a:latin typeface="+mj-lt"/>
              <a:ea typeface="Aptos" panose="020B0004020202020204" pitchFamily="34" charset="0"/>
              <a:cs typeface="Times New Roman" panose="02020603050405020304" pitchFamily="18" charset="0"/>
            </a:endParaRPr>
          </a:p>
          <a:p>
            <a:pPr algn="ctr"/>
            <a:endParaRPr lang="en-US" dirty="0">
              <a:solidFill>
                <a:srgbClr val="D8AF5A"/>
              </a:solidFill>
            </a:endParaRPr>
          </a:p>
        </p:txBody>
      </p:sp>
      <p:sp>
        <p:nvSpPr>
          <p:cNvPr id="10" name="TextBox 9">
            <a:extLst>
              <a:ext uri="{FF2B5EF4-FFF2-40B4-BE49-F238E27FC236}">
                <a16:creationId xmlns:a16="http://schemas.microsoft.com/office/drawing/2014/main" id="{FF8205A3-889F-4279-89D3-EE4AAA1460DE}"/>
              </a:ext>
            </a:extLst>
          </p:cNvPr>
          <p:cNvSpPr txBox="1">
            <a:spLocks/>
          </p:cNvSpPr>
          <p:nvPr/>
        </p:nvSpPr>
        <p:spPr>
          <a:xfrm>
            <a:off x="4149484" y="2833718"/>
            <a:ext cx="3888828" cy="1712135"/>
          </a:xfrm>
          <a:prstGeom prst="rect">
            <a:avLst/>
          </a:prstGeom>
          <a:noFill/>
        </p:spPr>
        <p:txBody>
          <a:bodyPr wrap="square" rtlCol="0">
            <a:spAutoFit/>
          </a:bodyPr>
          <a:lstStyle/>
          <a:p>
            <a:pPr algn="ctr">
              <a:lnSpc>
                <a:spcPct val="150000"/>
              </a:lnSpc>
            </a:pPr>
            <a:r>
              <a:rPr lang="en-US" sz="1800" b="1" spc="300" dirty="0">
                <a:solidFill>
                  <a:srgbClr val="D8AF5A"/>
                </a:solidFill>
                <a:latin typeface="+mj-lt"/>
              </a:rPr>
              <a:t>Shakira Kashif</a:t>
            </a:r>
            <a:endParaRPr lang="en-US" b="1" spc="300" dirty="0">
              <a:solidFill>
                <a:srgbClr val="D8AF5A"/>
              </a:solidFill>
              <a:latin typeface="+mj-lt"/>
            </a:endParaRPr>
          </a:p>
          <a:p>
            <a:pPr algn="ctr">
              <a:lnSpc>
                <a:spcPct val="150000"/>
              </a:lnSpc>
            </a:pPr>
            <a:r>
              <a:rPr lang="en-US" sz="1800" b="1" spc="300" dirty="0">
                <a:solidFill>
                  <a:srgbClr val="D8AF5A"/>
                </a:solidFill>
                <a:latin typeface="+mj-lt"/>
              </a:rPr>
              <a:t>Devin Prikryl-Martin</a:t>
            </a:r>
          </a:p>
          <a:p>
            <a:pPr algn="ctr">
              <a:lnSpc>
                <a:spcPct val="150000"/>
              </a:lnSpc>
            </a:pPr>
            <a:r>
              <a:rPr lang="en-US" sz="1800" b="1" spc="300" dirty="0">
                <a:solidFill>
                  <a:srgbClr val="D8AF5A"/>
                </a:solidFill>
                <a:latin typeface="+mj-lt"/>
              </a:rPr>
              <a:t>Christian </a:t>
            </a:r>
            <a:r>
              <a:rPr lang="en-US" sz="1800" b="1" spc="300" dirty="0" err="1">
                <a:solidFill>
                  <a:srgbClr val="D8AF5A"/>
                </a:solidFill>
                <a:latin typeface="+mj-lt"/>
              </a:rPr>
              <a:t>Mpabuka</a:t>
            </a:r>
            <a:endParaRPr lang="en-US" sz="1800" b="1" spc="300" dirty="0">
              <a:solidFill>
                <a:srgbClr val="D8AF5A"/>
              </a:solidFill>
              <a:latin typeface="+mj-lt"/>
            </a:endParaRPr>
          </a:p>
          <a:p>
            <a:pPr algn="ctr">
              <a:lnSpc>
                <a:spcPct val="150000"/>
              </a:lnSpc>
            </a:pPr>
            <a:r>
              <a:rPr lang="en-US" sz="1800" b="1" spc="300" dirty="0">
                <a:solidFill>
                  <a:srgbClr val="D8AF5A"/>
                </a:solidFill>
                <a:latin typeface="+mj-lt"/>
              </a:rPr>
              <a:t>Piero Suarez Prada</a:t>
            </a:r>
          </a:p>
        </p:txBody>
      </p:sp>
    </p:spTree>
    <p:extLst>
      <p:ext uri="{BB962C8B-B14F-4D97-AF65-F5344CB8AC3E}">
        <p14:creationId xmlns:p14="http://schemas.microsoft.com/office/powerpoint/2010/main" val="112570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A565D8-E642-4598-BD4F-7ED84917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n open book with blank pages&#10;&#10;Description automatically generated">
            <a:extLst>
              <a:ext uri="{FF2B5EF4-FFF2-40B4-BE49-F238E27FC236}">
                <a16:creationId xmlns:a16="http://schemas.microsoft.com/office/drawing/2014/main" id="{03FDBD4A-51B6-2A2B-2182-4E317BE7C0B9}"/>
              </a:ext>
            </a:extLst>
          </p:cNvPr>
          <p:cNvPicPr>
            <a:picLocks noGrp="1" noChangeAspect="1"/>
          </p:cNvPicPr>
          <p:nvPr>
            <p:ph idx="1"/>
          </p:nvPr>
        </p:nvPicPr>
        <p:blipFill>
          <a:blip r:embed="rId2"/>
          <a:srcRect t="11010" b="4721"/>
          <a:stretch/>
        </p:blipFill>
        <p:spPr>
          <a:xfrm>
            <a:off x="1" y="10"/>
            <a:ext cx="12192000" cy="6857990"/>
          </a:xfrm>
          <a:prstGeom prst="rect">
            <a:avLst/>
          </a:prstGeom>
        </p:spPr>
      </p:pic>
      <p:sp>
        <p:nvSpPr>
          <p:cNvPr id="2" name="TextBox 1">
            <a:extLst>
              <a:ext uri="{FF2B5EF4-FFF2-40B4-BE49-F238E27FC236}">
                <a16:creationId xmlns:a16="http://schemas.microsoft.com/office/drawing/2014/main" id="{1B502EFB-0CC1-C3BB-6CE2-981B58BA1D02}"/>
              </a:ext>
            </a:extLst>
          </p:cNvPr>
          <p:cNvSpPr txBox="1"/>
          <p:nvPr/>
        </p:nvSpPr>
        <p:spPr>
          <a:xfrm>
            <a:off x="2511973" y="2391075"/>
            <a:ext cx="3899337" cy="3790846"/>
          </a:xfrm>
          <a:prstGeom prst="rect">
            <a:avLst/>
          </a:prstGeom>
          <a:noFill/>
        </p:spPr>
        <p:txBody>
          <a:bodyPr wrap="square" rtlCol="0">
            <a:spAutoFit/>
          </a:bodyPr>
          <a:lstStyle/>
          <a:p>
            <a:pPr>
              <a:lnSpc>
                <a:spcPct val="150000"/>
              </a:lnSpc>
            </a:pPr>
            <a:r>
              <a:rPr lang="en-US" dirty="0">
                <a:solidFill>
                  <a:schemeClr val="bg1"/>
                </a:solidFill>
                <a:latin typeface="Book Antiqua" panose="02040602050305030304" pitchFamily="18" charset="0"/>
              </a:rPr>
              <a:t>	</a:t>
            </a:r>
            <a:r>
              <a:rPr lang="en-US" dirty="0" err="1">
                <a:solidFill>
                  <a:schemeClr val="bg1"/>
                </a:solidFill>
                <a:latin typeface="Book Antiqua" panose="02040602050305030304" pitchFamily="18" charset="0"/>
              </a:rPr>
              <a:t>nce</a:t>
            </a:r>
            <a:r>
              <a:rPr lang="en-US" dirty="0">
                <a:solidFill>
                  <a:schemeClr val="bg1"/>
                </a:solidFill>
                <a:latin typeface="Book Antiqua" panose="02040602050305030304" pitchFamily="18" charset="0"/>
              </a:rPr>
              <a:t> upon a time the Realm of Image Formats was in danger. Queen RGB had seen that the Lords of </a:t>
            </a:r>
            <a:r>
              <a:rPr lang="en-US" dirty="0" err="1">
                <a:solidFill>
                  <a:schemeClr val="bg1"/>
                </a:solidFill>
                <a:latin typeface="Book Antiqua" panose="02040602050305030304" pitchFamily="18" charset="0"/>
              </a:rPr>
              <a:t>Algorithmia</a:t>
            </a:r>
            <a:r>
              <a:rPr lang="en-US" dirty="0">
                <a:solidFill>
                  <a:schemeClr val="bg1"/>
                </a:solidFill>
                <a:latin typeface="Book Antiqua" panose="02040602050305030304" pitchFamily="18" charset="0"/>
              </a:rPr>
              <a:t> who oversaw the provinces of her kingdom were beginning to squabble over which format was superior. She knew if she did not intervene, the kingdom would soon be at war. </a:t>
            </a:r>
          </a:p>
        </p:txBody>
      </p:sp>
      <p:sp>
        <p:nvSpPr>
          <p:cNvPr id="3" name="TextBox 2">
            <a:extLst>
              <a:ext uri="{FF2B5EF4-FFF2-40B4-BE49-F238E27FC236}">
                <a16:creationId xmlns:a16="http://schemas.microsoft.com/office/drawing/2014/main" id="{BD4F9418-B996-C5E5-911E-593C093F9261}"/>
              </a:ext>
            </a:extLst>
          </p:cNvPr>
          <p:cNvSpPr txBox="1"/>
          <p:nvPr/>
        </p:nvSpPr>
        <p:spPr>
          <a:xfrm>
            <a:off x="6653048" y="683172"/>
            <a:ext cx="3983420" cy="5083251"/>
          </a:xfrm>
          <a:prstGeom prst="rect">
            <a:avLst/>
          </a:prstGeom>
          <a:noFill/>
        </p:spPr>
        <p:txBody>
          <a:bodyPr wrap="square" rtlCol="0">
            <a:spAutoFit/>
          </a:bodyPr>
          <a:lstStyle/>
          <a:p>
            <a:pPr>
              <a:lnSpc>
                <a:spcPct val="150000"/>
              </a:lnSpc>
            </a:pPr>
            <a:r>
              <a:rPr lang="en-US" sz="2000" dirty="0">
                <a:solidFill>
                  <a:schemeClr val="bg1"/>
                </a:solidFill>
                <a:latin typeface="Book Antiqua" panose="02040602050305030304" pitchFamily="18" charset="0"/>
              </a:rPr>
              <a:t>	</a:t>
            </a:r>
            <a:r>
              <a:rPr lang="en-US" dirty="0">
                <a:solidFill>
                  <a:schemeClr val="bg1"/>
                </a:solidFill>
                <a:latin typeface="Book Antiqua" panose="02040602050305030304" pitchFamily="18" charset="0"/>
              </a:rPr>
              <a:t>In order to sustain peace, the Queen thought it best to bring all the lords together for a great feast where the Queen could show her lords that all their differing needs could be met without resorting to violence. The King, inspired by the Queen’s mission and his love of cuisine, offered to design a menu for the feast based on what the Realm of Image Formats has to offer their lords.</a:t>
            </a:r>
            <a:endParaRPr lang="en-US" dirty="0"/>
          </a:p>
        </p:txBody>
      </p:sp>
      <p:sp>
        <p:nvSpPr>
          <p:cNvPr id="4" name="TextBox 3">
            <a:extLst>
              <a:ext uri="{FF2B5EF4-FFF2-40B4-BE49-F238E27FC236}">
                <a16:creationId xmlns:a16="http://schemas.microsoft.com/office/drawing/2014/main" id="{139B26DC-42EF-EF4D-6199-807199ACBE88}"/>
              </a:ext>
            </a:extLst>
          </p:cNvPr>
          <p:cNvSpPr txBox="1"/>
          <p:nvPr/>
        </p:nvSpPr>
        <p:spPr>
          <a:xfrm>
            <a:off x="2569780" y="1606240"/>
            <a:ext cx="1513490" cy="1569660"/>
          </a:xfrm>
          <a:prstGeom prst="rect">
            <a:avLst/>
          </a:prstGeom>
          <a:noFill/>
        </p:spPr>
        <p:txBody>
          <a:bodyPr wrap="square" rtlCol="0">
            <a:spAutoFit/>
          </a:bodyPr>
          <a:lstStyle/>
          <a:p>
            <a:r>
              <a:rPr lang="en-US" sz="9600" dirty="0">
                <a:solidFill>
                  <a:schemeClr val="bg1"/>
                </a:solidFill>
                <a:latin typeface="ACADEMY ENGRAVED LET PLAIN:1.0" panose="02000000000000000000" pitchFamily="2" charset="0"/>
                <a:cs typeface="Apple Chancery" panose="03020702040506060504" pitchFamily="66" charset="-79"/>
              </a:rPr>
              <a:t>O</a:t>
            </a:r>
          </a:p>
        </p:txBody>
      </p:sp>
    </p:spTree>
    <p:extLst>
      <p:ext uri="{BB962C8B-B14F-4D97-AF65-F5344CB8AC3E}">
        <p14:creationId xmlns:p14="http://schemas.microsoft.com/office/powerpoint/2010/main" val="206404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A565D8-E642-4598-BD4F-7ED84917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E867734-14B4-D42E-F211-B7043595B268}"/>
              </a:ext>
            </a:extLst>
          </p:cNvPr>
          <p:cNvSpPr txBox="1"/>
          <p:nvPr/>
        </p:nvSpPr>
        <p:spPr>
          <a:xfrm>
            <a:off x="7348451" y="3059663"/>
            <a:ext cx="3965170" cy="369332"/>
          </a:xfrm>
          <a:prstGeom prst="rect">
            <a:avLst/>
          </a:prstGeom>
          <a:noFill/>
        </p:spPr>
        <p:txBody>
          <a:bodyPr wrap="square" rtlCol="0">
            <a:spAutoFit/>
          </a:bodyPr>
          <a:lstStyle/>
          <a:p>
            <a:r>
              <a:rPr lang="en-US" dirty="0">
                <a:solidFill>
                  <a:schemeClr val="bg1"/>
                </a:solidFill>
              </a:rPr>
              <a:t>The menu will go here</a:t>
            </a:r>
          </a:p>
        </p:txBody>
      </p:sp>
      <p:pic>
        <p:nvPicPr>
          <p:cNvPr id="8" name="Picture 7">
            <a:extLst>
              <a:ext uri="{FF2B5EF4-FFF2-40B4-BE49-F238E27FC236}">
                <a16:creationId xmlns:a16="http://schemas.microsoft.com/office/drawing/2014/main" id="{BB747342-DDF0-6F09-587F-3458F58DB97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1184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A565D8-E642-4598-BD4F-7ED84917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n open book with blank pages&#10;&#10;Description automatically generated">
            <a:extLst>
              <a:ext uri="{FF2B5EF4-FFF2-40B4-BE49-F238E27FC236}">
                <a16:creationId xmlns:a16="http://schemas.microsoft.com/office/drawing/2014/main" id="{03FDBD4A-51B6-2A2B-2182-4E317BE7C0B9}"/>
              </a:ext>
            </a:extLst>
          </p:cNvPr>
          <p:cNvPicPr>
            <a:picLocks noGrp="1" noChangeAspect="1"/>
          </p:cNvPicPr>
          <p:nvPr>
            <p:ph idx="1"/>
          </p:nvPr>
        </p:nvPicPr>
        <p:blipFill>
          <a:blip r:embed="rId2"/>
          <a:srcRect t="11010" b="4721"/>
          <a:stretch/>
        </p:blipFill>
        <p:spPr>
          <a:xfrm>
            <a:off x="1" y="10"/>
            <a:ext cx="12192000" cy="6857990"/>
          </a:xfrm>
          <a:prstGeom prst="rect">
            <a:avLst/>
          </a:prstGeom>
        </p:spPr>
      </p:pic>
      <p:sp>
        <p:nvSpPr>
          <p:cNvPr id="2" name="TextBox 1">
            <a:extLst>
              <a:ext uri="{FF2B5EF4-FFF2-40B4-BE49-F238E27FC236}">
                <a16:creationId xmlns:a16="http://schemas.microsoft.com/office/drawing/2014/main" id="{A9CB9737-E29D-53C7-41EC-0DF673452477}"/>
              </a:ext>
            </a:extLst>
          </p:cNvPr>
          <p:cNvSpPr txBox="1"/>
          <p:nvPr/>
        </p:nvSpPr>
        <p:spPr>
          <a:xfrm>
            <a:off x="7598979" y="3105834"/>
            <a:ext cx="1671145" cy="646331"/>
          </a:xfrm>
          <a:prstGeom prst="rect">
            <a:avLst/>
          </a:prstGeom>
          <a:noFill/>
        </p:spPr>
        <p:txBody>
          <a:bodyPr wrap="square" rtlCol="0">
            <a:spAutoFit/>
          </a:bodyPr>
          <a:lstStyle/>
          <a:p>
            <a:r>
              <a:rPr lang="en-US" sz="3600" dirty="0">
                <a:solidFill>
                  <a:schemeClr val="bg1"/>
                </a:solidFill>
                <a:latin typeface="Monotype Corsiva" panose="03010101010201010101" pitchFamily="66" charset="0"/>
              </a:rPr>
              <a:t>The End</a:t>
            </a:r>
          </a:p>
        </p:txBody>
      </p:sp>
      <p:sp>
        <p:nvSpPr>
          <p:cNvPr id="3" name="TextBox 2">
            <a:extLst>
              <a:ext uri="{FF2B5EF4-FFF2-40B4-BE49-F238E27FC236}">
                <a16:creationId xmlns:a16="http://schemas.microsoft.com/office/drawing/2014/main" id="{EAA0CBC9-8294-67D8-D021-0500D0FD1A0C}"/>
              </a:ext>
            </a:extLst>
          </p:cNvPr>
          <p:cNvSpPr txBox="1"/>
          <p:nvPr/>
        </p:nvSpPr>
        <p:spPr>
          <a:xfrm>
            <a:off x="2630311" y="440266"/>
            <a:ext cx="3556000" cy="3970318"/>
          </a:xfrm>
          <a:prstGeom prst="rect">
            <a:avLst/>
          </a:prstGeom>
          <a:noFill/>
        </p:spPr>
        <p:txBody>
          <a:bodyPr wrap="square" rtlCol="0">
            <a:spAutoFit/>
          </a:bodyPr>
          <a:lstStyle/>
          <a:p>
            <a:r>
              <a:rPr lang="en-US" dirty="0">
                <a:solidFill>
                  <a:schemeClr val="bg1"/>
                </a:solidFill>
                <a:latin typeface="Book Antiqua" panose="02040602050305030304" pitchFamily="18" charset="0"/>
              </a:rPr>
              <a:t> 	</a:t>
            </a:r>
            <a:r>
              <a:rPr lang="en-US" sz="18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rPr>
              <a:t>The day of the feast arrived, as did the Lords of </a:t>
            </a:r>
            <a:r>
              <a:rPr lang="en-US" sz="1800" kern="100" dirty="0" err="1">
                <a:solidFill>
                  <a:schemeClr val="bg1"/>
                </a:solidFill>
                <a:effectLst/>
                <a:latin typeface="Book Antiqua" panose="02040602050305030304" pitchFamily="18" charset="0"/>
                <a:ea typeface="Aptos" panose="020B0004020202020204" pitchFamily="34" charset="0"/>
                <a:cs typeface="Times New Roman" panose="02020603050405020304" pitchFamily="18" charset="0"/>
              </a:rPr>
              <a:t>Algorithmia</a:t>
            </a:r>
            <a:r>
              <a:rPr lang="en-US" sz="18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rPr>
              <a:t>. They were ready to start a war then and there, but when presented with the royal menu their minds and hearts changed. They realized there were enough formats to satisfy all of their needs and cravings. They left that day, jovial and the King and Queen were satisfied that peace would continue in the Realm of Image Formats.</a:t>
            </a:r>
          </a:p>
          <a:p>
            <a:endParaRPr lang="en-US" dirty="0">
              <a:solidFill>
                <a:schemeClr val="bg1"/>
              </a:solidFill>
              <a:latin typeface="Book Antiqua" panose="02040602050305030304" pitchFamily="18" charset="0"/>
            </a:endParaRPr>
          </a:p>
        </p:txBody>
      </p:sp>
    </p:spTree>
    <p:extLst>
      <p:ext uri="{BB962C8B-B14F-4D97-AF65-F5344CB8AC3E}">
        <p14:creationId xmlns:p14="http://schemas.microsoft.com/office/powerpoint/2010/main" val="137898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A565D8-E642-4598-BD4F-7ED84917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n open book with blank pages&#10;&#10;Description automatically generated">
            <a:extLst>
              <a:ext uri="{FF2B5EF4-FFF2-40B4-BE49-F238E27FC236}">
                <a16:creationId xmlns:a16="http://schemas.microsoft.com/office/drawing/2014/main" id="{03FDBD4A-51B6-2A2B-2182-4E317BE7C0B9}"/>
              </a:ext>
            </a:extLst>
          </p:cNvPr>
          <p:cNvPicPr>
            <a:picLocks noGrp="1" noChangeAspect="1"/>
          </p:cNvPicPr>
          <p:nvPr>
            <p:ph idx="1"/>
          </p:nvPr>
        </p:nvPicPr>
        <p:blipFill>
          <a:blip r:embed="rId2"/>
          <a:srcRect t="11010" b="4721"/>
          <a:stretch/>
        </p:blipFill>
        <p:spPr>
          <a:xfrm>
            <a:off x="1" y="10"/>
            <a:ext cx="12192000" cy="6857990"/>
          </a:xfrm>
          <a:prstGeom prst="rect">
            <a:avLst/>
          </a:prstGeom>
        </p:spPr>
      </p:pic>
      <p:sp>
        <p:nvSpPr>
          <p:cNvPr id="2" name="TextBox 1">
            <a:extLst>
              <a:ext uri="{FF2B5EF4-FFF2-40B4-BE49-F238E27FC236}">
                <a16:creationId xmlns:a16="http://schemas.microsoft.com/office/drawing/2014/main" id="{21CD1DFA-ED24-5136-8F98-C9F19A3ED354}"/>
              </a:ext>
            </a:extLst>
          </p:cNvPr>
          <p:cNvSpPr txBox="1"/>
          <p:nvPr/>
        </p:nvSpPr>
        <p:spPr>
          <a:xfrm>
            <a:off x="3752003" y="480037"/>
            <a:ext cx="1335386" cy="369332"/>
          </a:xfrm>
          <a:prstGeom prst="rect">
            <a:avLst/>
          </a:prstGeom>
          <a:noFill/>
        </p:spPr>
        <p:txBody>
          <a:bodyPr wrap="square" rtlCol="0">
            <a:spAutoFit/>
          </a:bodyPr>
          <a:lstStyle/>
          <a:p>
            <a:r>
              <a:rPr lang="en-US" dirty="0">
                <a:solidFill>
                  <a:schemeClr val="bg1"/>
                </a:solidFill>
                <a:latin typeface="Book Antiqua" panose="02040602050305030304" pitchFamily="18" charset="0"/>
              </a:rPr>
              <a:t>Citations</a:t>
            </a:r>
          </a:p>
        </p:txBody>
      </p:sp>
      <p:sp>
        <p:nvSpPr>
          <p:cNvPr id="4" name="TextBox 3">
            <a:extLst>
              <a:ext uri="{FF2B5EF4-FFF2-40B4-BE49-F238E27FC236}">
                <a16:creationId xmlns:a16="http://schemas.microsoft.com/office/drawing/2014/main" id="{03CB2474-BA00-7B1A-E701-3A786925E9D3}"/>
              </a:ext>
            </a:extLst>
          </p:cNvPr>
          <p:cNvSpPr txBox="1"/>
          <p:nvPr/>
        </p:nvSpPr>
        <p:spPr>
          <a:xfrm>
            <a:off x="2627682" y="1052397"/>
            <a:ext cx="3584027" cy="5170646"/>
          </a:xfrm>
          <a:prstGeom prst="rect">
            <a:avLst/>
          </a:prstGeom>
          <a:noFill/>
        </p:spPr>
        <p:txBody>
          <a:bodyPr wrap="square" rtlCol="0">
            <a:spAutoFit/>
          </a:bodyPr>
          <a:lstStyle/>
          <a:p>
            <a:pPr marL="171450" indent="-171450">
              <a:buFont typeface="Wingdings" pitchFamily="2" charset="2"/>
              <a:buChar char="v"/>
            </a:pPr>
            <a:r>
              <a:rPr lang="en-US" sz="1100" dirty="0">
                <a:solidFill>
                  <a:schemeClr val="bg1"/>
                </a:solidFill>
                <a:latin typeface="Book Antiqua" panose="02040602050305030304" pitchFamily="18" charset="0"/>
              </a:rPr>
              <a:t>Branch Education. (2021, December 23). How are Images Compressed? [46MB ⏬ 4.07MB] JPEG In Depth [Video]. YouTube. </a:t>
            </a:r>
            <a:r>
              <a:rPr lang="en-US" sz="1100" dirty="0">
                <a:solidFill>
                  <a:schemeClr val="bg1"/>
                </a:solidFill>
                <a:latin typeface="Book Antiqua" panose="02040602050305030304" pitchFamily="18" charset="0"/>
                <a:hlinkClick r:id="rId3">
                  <a:extLst>
                    <a:ext uri="{A12FA001-AC4F-418D-AE19-62706E023703}">
                      <ahyp:hlinkClr xmlns:ahyp="http://schemas.microsoft.com/office/drawing/2018/hyperlinkcolor" val="tx"/>
                    </a:ext>
                  </a:extLst>
                </a:hlinkClick>
              </a:rPr>
              <a:t>https://www.youtube.com/watch?v=7oskYV4HrXs</a:t>
            </a:r>
            <a:endParaRPr lang="en-US" sz="1100" dirty="0">
              <a:solidFill>
                <a:schemeClr val="bg1"/>
              </a:solidFill>
              <a:latin typeface="Book Antiqua" panose="02040602050305030304" pitchFamily="18" charset="0"/>
            </a:endParaRPr>
          </a:p>
          <a:p>
            <a:pPr marL="171450" indent="-171450">
              <a:buFont typeface="Wingdings" pitchFamily="2" charset="2"/>
              <a:buChar char="v"/>
            </a:pPr>
            <a:endParaRPr lang="en-US" sz="1100" dirty="0">
              <a:solidFill>
                <a:schemeClr val="bg1"/>
              </a:solidFill>
              <a:latin typeface="Book Antiqua" panose="02040602050305030304" pitchFamily="18" charset="0"/>
            </a:endParaRPr>
          </a:p>
          <a:p>
            <a:pPr marL="171450" indent="-171450">
              <a:buFont typeface="Wingdings" pitchFamily="2" charset="2"/>
              <a:buChar char="v"/>
            </a:pPr>
            <a:r>
              <a:rPr lang="en-US" sz="11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rPr>
              <a:t>What are TIFF files and how do you open them? | adobe. (n.d.-a). </a:t>
            </a:r>
            <a:r>
              <a:rPr lang="en-US" sz="11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https://www.adobe.com/creativecloud/file-types/image/raster/tiff-file.html</a:t>
            </a:r>
            <a:endParaRPr lang="en-US" sz="11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endParaRPr>
          </a:p>
          <a:p>
            <a:pPr marL="171450" indent="-171450">
              <a:buFont typeface="Wingdings" pitchFamily="2" charset="2"/>
              <a:buChar char="v"/>
            </a:pPr>
            <a:endParaRPr lang="en-US" sz="11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endParaRPr>
          </a:p>
          <a:p>
            <a:pPr marL="171450" indent="-171450">
              <a:buFont typeface="Wingdings" pitchFamily="2" charset="2"/>
              <a:buChar char="v"/>
            </a:pPr>
            <a:r>
              <a:rPr lang="en-US" sz="11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rPr>
              <a:t>Gosling, M. (2020, July 14). What type of file do I need for printing?. Metro Imaging. https://</a:t>
            </a:r>
            <a:r>
              <a:rPr lang="en-US" sz="1100" kern="100" dirty="0" err="1">
                <a:solidFill>
                  <a:schemeClr val="bg1"/>
                </a:solidFill>
                <a:effectLst/>
                <a:latin typeface="Book Antiqua" panose="02040602050305030304" pitchFamily="18" charset="0"/>
                <a:ea typeface="Aptos" panose="020B0004020202020204" pitchFamily="34" charset="0"/>
                <a:cs typeface="Times New Roman" panose="02020603050405020304" pitchFamily="18" charset="0"/>
              </a:rPr>
              <a:t>metroimaging.co.uk</a:t>
            </a:r>
            <a:r>
              <a:rPr lang="en-US" sz="11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rPr>
              <a:t>/what-type-of-file-do-</a:t>
            </a:r>
            <a:r>
              <a:rPr lang="en-US" sz="1100" kern="100" dirty="0" err="1">
                <a:solidFill>
                  <a:schemeClr val="bg1"/>
                </a:solidFill>
                <a:effectLst/>
                <a:latin typeface="Book Antiqua" panose="02040602050305030304" pitchFamily="18" charset="0"/>
                <a:ea typeface="Aptos" panose="020B0004020202020204" pitchFamily="34" charset="0"/>
                <a:cs typeface="Times New Roman" panose="02020603050405020304" pitchFamily="18" charset="0"/>
              </a:rPr>
              <a:t>i</a:t>
            </a:r>
            <a:r>
              <a:rPr lang="en-US" sz="11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rPr>
              <a:t>-need-for-printing/#:~:text=Some%20image%20types%20such%20as,they%20are%20most%20suited%20for.  </a:t>
            </a:r>
          </a:p>
          <a:p>
            <a:pPr marL="171450" indent="-171450">
              <a:buFont typeface="Wingdings" pitchFamily="2" charset="2"/>
              <a:buChar char="v"/>
            </a:pPr>
            <a:endParaRPr lang="en-US" sz="11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endParaRPr>
          </a:p>
          <a:p>
            <a:pPr marL="171450" indent="-171450">
              <a:buFont typeface="Wingdings" pitchFamily="2" charset="2"/>
              <a:buChar char="v"/>
            </a:pPr>
            <a:r>
              <a:rPr lang="en-US" sz="1100" u="sng" kern="100" dirty="0">
                <a:solidFill>
                  <a:schemeClr val="bg1"/>
                </a:solidFill>
                <a:effectLst/>
                <a:latin typeface="Book Antiqua" panose="02040602050305030304" pitchFamily="18" charset="0"/>
                <a:ea typeface="Aptos" panose="020B0004020202020204" pitchFamily="34" charset="0"/>
                <a:cs typeface="Aptos" panose="020B0004020202020204" pitchFamily="34" charset="0"/>
                <a:hlinkClick r:id="rId5">
                  <a:extLst>
                    <a:ext uri="{A12FA001-AC4F-418D-AE19-62706E023703}">
                      <ahyp:hlinkClr xmlns:ahyp="http://schemas.microsoft.com/office/drawing/2018/hyperlinkcolor" val="tx"/>
                    </a:ext>
                  </a:extLst>
                </a:hlinkClick>
              </a:rPr>
              <a:t>What is a Bitmap (BMP)? - Definition from Techopedia</a:t>
            </a:r>
            <a:r>
              <a:rPr lang="en-US" sz="1100" u="sng" kern="100" dirty="0">
                <a:solidFill>
                  <a:schemeClr val="bg1"/>
                </a:solidFill>
                <a:effectLst/>
                <a:latin typeface="Book Antiqua" panose="02040602050305030304" pitchFamily="18" charset="0"/>
                <a:ea typeface="Aptos" panose="020B0004020202020204" pitchFamily="34" charset="0"/>
                <a:cs typeface="Aptos" panose="020B0004020202020204" pitchFamily="34" charset="0"/>
              </a:rPr>
              <a:t> </a:t>
            </a:r>
            <a:r>
              <a:rPr lang="en-US" sz="1100" kern="100" dirty="0">
                <a:solidFill>
                  <a:schemeClr val="bg1"/>
                </a:solidFill>
                <a:effectLst/>
                <a:latin typeface="Book Antiqua" panose="02040602050305030304" pitchFamily="18" charset="0"/>
                <a:ea typeface="Aptos" panose="020B0004020202020204" pitchFamily="34" charset="0"/>
                <a:cs typeface="Aptos" panose="020B0004020202020204" pitchFamily="34" charset="0"/>
              </a:rPr>
              <a:t>Margaret Rouse 12 December 2017</a:t>
            </a:r>
          </a:p>
          <a:p>
            <a:pPr marL="171450" indent="-171450">
              <a:buFont typeface="Wingdings" pitchFamily="2" charset="2"/>
              <a:buChar char="v"/>
            </a:pPr>
            <a:endParaRPr lang="en-US" sz="1100" kern="100" dirty="0">
              <a:solidFill>
                <a:schemeClr val="bg1"/>
              </a:solidFill>
              <a:effectLst/>
              <a:latin typeface="Book Antiqua" panose="02040602050305030304" pitchFamily="18" charset="0"/>
              <a:ea typeface="Aptos" panose="020B0004020202020204" pitchFamily="34" charset="0"/>
              <a:cs typeface="Aptos" panose="020B0004020202020204" pitchFamily="34" charset="0"/>
            </a:endParaRPr>
          </a:p>
          <a:p>
            <a:pPr marL="171450" indent="-171450">
              <a:buFont typeface="Wingdings" pitchFamily="2" charset="2"/>
              <a:buChar char="v"/>
            </a:pPr>
            <a:r>
              <a:rPr lang="en-US" sz="1100" kern="100" dirty="0">
                <a:solidFill>
                  <a:schemeClr val="bg1"/>
                </a:solidFill>
                <a:effectLst/>
                <a:latin typeface="Book Antiqua" panose="02040602050305030304" pitchFamily="18" charset="0"/>
                <a:ea typeface="Aptos" panose="020B0004020202020204" pitchFamily="34" charset="0"/>
                <a:cs typeface="Aptos" panose="020B0004020202020204" pitchFamily="34" charset="0"/>
              </a:rPr>
              <a:t>Adobe. (n.d.). </a:t>
            </a:r>
            <a:r>
              <a:rPr lang="en-US" sz="1100" i="1" kern="100" dirty="0">
                <a:solidFill>
                  <a:schemeClr val="bg1"/>
                </a:solidFill>
                <a:effectLst/>
                <a:latin typeface="Book Antiqua" panose="02040602050305030304" pitchFamily="18" charset="0"/>
                <a:ea typeface="Aptos" panose="020B0004020202020204" pitchFamily="34" charset="0"/>
                <a:cs typeface="Aptos" panose="020B0004020202020204" pitchFamily="34" charset="0"/>
              </a:rPr>
              <a:t>What is a PNG file?</a:t>
            </a:r>
            <a:r>
              <a:rPr lang="en-US" sz="1100" kern="100" dirty="0">
                <a:solidFill>
                  <a:schemeClr val="bg1"/>
                </a:solidFill>
                <a:effectLst/>
                <a:latin typeface="Book Antiqua" panose="02040602050305030304" pitchFamily="18" charset="0"/>
                <a:ea typeface="Aptos" panose="020B0004020202020204" pitchFamily="34" charset="0"/>
                <a:cs typeface="Aptos" panose="020B0004020202020204" pitchFamily="34" charset="0"/>
              </a:rPr>
              <a:t> Adobe. </a:t>
            </a:r>
            <a:r>
              <a:rPr lang="en-US" sz="1100" u="sng" kern="100" dirty="0">
                <a:solidFill>
                  <a:schemeClr val="bg1"/>
                </a:solidFill>
                <a:effectLst/>
                <a:latin typeface="Book Antiqua" panose="02040602050305030304" pitchFamily="18" charset="0"/>
                <a:ea typeface="Aptos" panose="020B0004020202020204" pitchFamily="34" charset="0"/>
                <a:cs typeface="Aptos" panose="020B0004020202020204" pitchFamily="34" charset="0"/>
                <a:hlinkClick r:id="rId6">
                  <a:extLst>
                    <a:ext uri="{A12FA001-AC4F-418D-AE19-62706E023703}">
                      <ahyp:hlinkClr xmlns:ahyp="http://schemas.microsoft.com/office/drawing/2018/hyperlinkcolor" val="tx"/>
                    </a:ext>
                  </a:extLst>
                </a:hlinkClick>
              </a:rPr>
              <a:t>https://www.adobe.com/creativecloud/file-types/image/raster/png-file.html#:~:text=What%20is%20a%20PNG%20file,transparent%20or%20semi%2Dtransparent%20backgrounds</a:t>
            </a:r>
            <a:r>
              <a:rPr lang="en-US" sz="1100" kern="100" dirty="0">
                <a:solidFill>
                  <a:schemeClr val="bg1"/>
                </a:solidFill>
                <a:effectLst/>
                <a:latin typeface="Book Antiqua" panose="02040602050305030304" pitchFamily="18" charset="0"/>
                <a:ea typeface="Aptos" panose="020B0004020202020204" pitchFamily="34" charset="0"/>
                <a:cs typeface="Aptos" panose="020B0004020202020204" pitchFamily="34" charset="0"/>
              </a:rPr>
              <a:t>.</a:t>
            </a:r>
            <a:endParaRPr lang="en-US" sz="11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endParaRPr>
          </a:p>
          <a:p>
            <a:pPr marL="171450" indent="-171450">
              <a:buFont typeface="Wingdings" pitchFamily="2" charset="2"/>
              <a:buChar char="v"/>
            </a:pPr>
            <a:endParaRPr lang="en-US" sz="11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endParaRPr>
          </a:p>
          <a:p>
            <a:pPr marL="171450" indent="-171450">
              <a:buFont typeface="Wingdings" pitchFamily="2" charset="2"/>
              <a:buChar char="v"/>
            </a:pPr>
            <a:endParaRPr lang="en-US" sz="1100" kern="100" dirty="0">
              <a:solidFill>
                <a:schemeClr val="bg1"/>
              </a:solidFill>
              <a:effectLst/>
              <a:latin typeface="Book Antiqua" panose="02040602050305030304" pitchFamily="18" charset="0"/>
              <a:ea typeface="Aptos" panose="020B0004020202020204" pitchFamily="34" charset="0"/>
              <a:cs typeface="Times New Roman" panose="02020603050405020304" pitchFamily="18" charset="0"/>
            </a:endParaRPr>
          </a:p>
          <a:p>
            <a:pPr marL="171450" indent="-171450">
              <a:buFont typeface="Wingdings" pitchFamily="2" charset="2"/>
              <a:buChar char="v"/>
            </a:pPr>
            <a:endParaRPr lang="en-US" sz="1100" dirty="0">
              <a:solidFill>
                <a:schemeClr val="bg1"/>
              </a:solidFill>
              <a:latin typeface="Book Antiqua" panose="02040602050305030304" pitchFamily="18" charset="0"/>
            </a:endParaRPr>
          </a:p>
        </p:txBody>
      </p:sp>
      <p:sp>
        <p:nvSpPr>
          <p:cNvPr id="6" name="TextBox 5">
            <a:extLst>
              <a:ext uri="{FF2B5EF4-FFF2-40B4-BE49-F238E27FC236}">
                <a16:creationId xmlns:a16="http://schemas.microsoft.com/office/drawing/2014/main" id="{7A073F9A-B61F-3A04-5C23-D4F33FB318EF}"/>
              </a:ext>
            </a:extLst>
          </p:cNvPr>
          <p:cNvSpPr txBox="1"/>
          <p:nvPr/>
        </p:nvSpPr>
        <p:spPr>
          <a:xfrm>
            <a:off x="6487196" y="555256"/>
            <a:ext cx="3941379" cy="5262979"/>
          </a:xfrm>
          <a:prstGeom prst="rect">
            <a:avLst/>
          </a:prstGeom>
          <a:noFill/>
        </p:spPr>
        <p:txBody>
          <a:bodyPr wrap="square" rtlCol="0">
            <a:spAutoFit/>
          </a:bodyPr>
          <a:lstStyle/>
          <a:p>
            <a:pPr marL="228600" marR="0">
              <a:spcBef>
                <a:spcPts val="0"/>
              </a:spcBef>
              <a:spcAft>
                <a:spcPts val="0"/>
              </a:spcAft>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assignment was informative and a bit challenging. I was only casually familiar with the image formats prior to this module. I had heard of each format and encountered them but I couldn’t have told you why one format should be used over another. Now I have a much better understanding of what makes the formats different and useful for different tasks. JPEG is the most common image format, primarily because it utilizes a compression algorithm to make large images take up a small amount of storage. It is widespread across platforms and is commonly used on the web. JPEG is not an especially good format for Computer Vision because the method of compression used on the JPEGs can create “artifacts” or </a:t>
            </a:r>
            <a:r>
              <a:rPr lang="en-US" sz="12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abberations</a:t>
            </a: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in the image that can make it difficult to get accurate information from the image. BMP is a less common and older format that is especially useful in situations where high quality, uncompressed images are necessary. The large files preserve all the image data but can make it difficult to process in real time. TIFF stands for “tagged image file format” and is unique because it can store multiple images in one file, and supports high bit-depth. This makes it especially useful in the world of professional photography and in medical imaging. PNG features lossless compression, and is probably the second most common format, often used in web graphics.</a:t>
            </a:r>
          </a:p>
        </p:txBody>
      </p:sp>
    </p:spTree>
    <p:extLst>
      <p:ext uri="{BB962C8B-B14F-4D97-AF65-F5344CB8AC3E}">
        <p14:creationId xmlns:p14="http://schemas.microsoft.com/office/powerpoint/2010/main" val="2799536899"/>
      </p:ext>
    </p:extLst>
  </p:cSld>
  <p:clrMapOvr>
    <a:masterClrMapping/>
  </p:clrMapOvr>
</p:sld>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547</TotalTime>
  <Words>712</Words>
  <Application>Microsoft Macintosh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ACADEMY ENGRAVED LET PLAIN:1.0</vt:lpstr>
      <vt:lpstr>Aptos</vt:lpstr>
      <vt:lpstr>Arial</vt:lpstr>
      <vt:lpstr>Book Antiqua</vt:lpstr>
      <vt:lpstr>Georgia Pro Light</vt:lpstr>
      <vt:lpstr>Monotype Corsiva</vt:lpstr>
      <vt:lpstr>Wingdings</vt:lpstr>
      <vt:lpstr>VaultVTI</vt:lpstr>
      <vt:lpstr>Once Upon an Image File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Devin Prikryl-Martin</dc:creator>
  <cp:lastModifiedBy>Devin Prikryl-Martin</cp:lastModifiedBy>
  <cp:revision>3</cp:revision>
  <dcterms:created xsi:type="dcterms:W3CDTF">2024-09-18T19:47:46Z</dcterms:created>
  <dcterms:modified xsi:type="dcterms:W3CDTF">2024-09-19T04:59:21Z</dcterms:modified>
</cp:coreProperties>
</file>