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1" r:id="rId8"/>
    <p:sldId id="259" r:id="rId9"/>
    <p:sldId id="262" r:id="rId10"/>
  </p:sldIdLst>
  <p:sldSz cx="12192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2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5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37BA-E729-4AE9-9ECC-5A8502D13B1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1143000"/>
            <a:ext cx="4841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29F67-2BA3-45C0-9B50-EECF9F6FD04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29F67-2BA3-45C0-9B50-EECF9F6FD04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29F67-2BA3-45C0-9B50-EECF9F6FD04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29F67-2BA3-45C0-9B50-EECF9F6FD04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71B9-6D5B-426D-81F1-F99A5101BC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2DA97-FC1F-4CC9-BDF9-6A6C268E2F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171B9-6D5B-426D-81F1-F99A5101BC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2DA97-FC1F-4CC9-BDF9-6A6C268E2F4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391390" y="589963"/>
            <a:ext cx="2857218" cy="6168497"/>
            <a:chOff x="7391390" y="132762"/>
            <a:chExt cx="2857218" cy="616849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421166" y="132762"/>
              <a:ext cx="2827441" cy="282744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391390" y="3230275"/>
              <a:ext cx="2857218" cy="2857218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8799772" y="2913806"/>
              <a:ext cx="3561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80604020202020204" pitchFamily="34" charset="0"/>
                  <a:cs typeface="Arial" panose="02080604020202020204" pitchFamily="34" charset="0"/>
                </a:rPr>
                <a:t>(a)</a:t>
              </a:r>
              <a:endParaRPr lang="en-US" sz="11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799772" y="6039649"/>
              <a:ext cx="3561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80604020202020204" pitchFamily="34" charset="0"/>
                  <a:cs typeface="Arial" panose="02080604020202020204" pitchFamily="34" charset="0"/>
                </a:rPr>
                <a:t>(b)</a:t>
              </a:r>
              <a:endParaRPr lang="en-US" sz="11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49665" y="4609324"/>
              <a:ext cx="190813" cy="87086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53391" y="3963112"/>
              <a:ext cx="160640" cy="87086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245071" y="4053112"/>
              <a:ext cx="362884" cy="541795"/>
              <a:chOff x="8245071" y="4053112"/>
              <a:chExt cx="362884" cy="541795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H="1" flipV="1">
                <a:off x="8340478" y="4053112"/>
                <a:ext cx="267477" cy="4086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8245071" y="4461762"/>
                <a:ext cx="362884" cy="1331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639129" y="4316841"/>
              <a:ext cx="13099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80604020202020204" pitchFamily="34" charset="0"/>
                  <a:cs typeface="Arial" panose="02080604020202020204" pitchFamily="34" charset="0"/>
                </a:rPr>
                <a:t>Effect of Absorber</a:t>
              </a:r>
              <a:endParaRPr lang="en-US" sz="11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48996" y="4368774"/>
              <a:ext cx="1290240" cy="1834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65349" y="535589"/>
            <a:ext cx="2961005" cy="6203136"/>
            <a:chOff x="6402" y="843"/>
            <a:chExt cx="4663" cy="9769"/>
          </a:xfrm>
        </p:grpSpPr>
        <p:grpSp>
          <p:nvGrpSpPr>
            <p:cNvPr id="10" name="Group 9"/>
            <p:cNvGrpSpPr/>
            <p:nvPr/>
          </p:nvGrpSpPr>
          <p:grpSpPr>
            <a:xfrm>
              <a:off x="6402" y="843"/>
              <a:ext cx="4663" cy="9769"/>
              <a:chOff x="4065349" y="38921"/>
              <a:chExt cx="2961005" cy="620313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4065546" y="38921"/>
                <a:ext cx="2960204" cy="288236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4065349" y="3173281"/>
                <a:ext cx="2961005" cy="2842895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5542359" y="5980447"/>
                <a:ext cx="3561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80604020202020204" pitchFamily="34" charset="0"/>
                    <a:cs typeface="Arial" panose="02080604020202020204" pitchFamily="34" charset="0"/>
                  </a:rPr>
                  <a:t>(b)</a:t>
                </a:r>
                <a:endParaRPr lang="en-US" sz="110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</p:grpSp>
        <p:sp>
          <p:nvSpPr>
            <p:cNvPr id="14" name="TextBox 7"/>
            <p:cNvSpPr txBox="1"/>
            <p:nvPr/>
          </p:nvSpPr>
          <p:spPr>
            <a:xfrm>
              <a:off x="8728" y="5296"/>
              <a:ext cx="561" cy="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1100" dirty="0">
                  <a:latin typeface="Arial" panose="02080604020202020204" pitchFamily="34" charset="0"/>
                  <a:cs typeface="Arial" panose="02080604020202020204" pitchFamily="34" charset="0"/>
                </a:rPr>
                <a:t>(a)</a:t>
              </a:r>
              <a:endParaRPr lang="en-US" sz="11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548174" y="-74371"/>
            <a:ext cx="8095590" cy="7497713"/>
            <a:chOff x="1548174" y="-74371"/>
            <a:chExt cx="8095590" cy="7497713"/>
          </a:xfrm>
        </p:grpSpPr>
        <p:grpSp>
          <p:nvGrpSpPr>
            <p:cNvPr id="156" name="Group 155"/>
            <p:cNvGrpSpPr/>
            <p:nvPr/>
          </p:nvGrpSpPr>
          <p:grpSpPr>
            <a:xfrm>
              <a:off x="2616062" y="187239"/>
              <a:ext cx="6935918" cy="6721434"/>
              <a:chOff x="2616062" y="187239"/>
              <a:chExt cx="6935918" cy="6721434"/>
            </a:xfrm>
          </p:grpSpPr>
          <p:grpSp>
            <p:nvGrpSpPr>
              <p:cNvPr id="150" name="Group 149"/>
              <p:cNvGrpSpPr/>
              <p:nvPr/>
            </p:nvGrpSpPr>
            <p:grpSpPr>
              <a:xfrm>
                <a:off x="2616062" y="187239"/>
                <a:ext cx="6935918" cy="6721434"/>
                <a:chOff x="2616062" y="187239"/>
                <a:chExt cx="6935918" cy="6721434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2616062" y="187239"/>
                  <a:ext cx="6935918" cy="6721434"/>
                  <a:chOff x="2616062" y="187239"/>
                  <a:chExt cx="6935918" cy="6721434"/>
                </a:xfrm>
              </p:grpSpPr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2616062" y="187239"/>
                    <a:ext cx="6935918" cy="6721434"/>
                    <a:chOff x="2616062" y="187239"/>
                    <a:chExt cx="6935918" cy="6721434"/>
                  </a:xfrm>
                </p:grpSpPr>
                <p:grpSp>
                  <p:nvGrpSpPr>
                    <p:cNvPr id="105" name="Group 104"/>
                    <p:cNvGrpSpPr/>
                    <p:nvPr/>
                  </p:nvGrpSpPr>
                  <p:grpSpPr>
                    <a:xfrm>
                      <a:off x="2616062" y="187239"/>
                      <a:ext cx="6935918" cy="6721434"/>
                      <a:chOff x="2616061" y="101230"/>
                      <a:chExt cx="6935918" cy="6721434"/>
                    </a:xfrm>
                  </p:grpSpPr>
                  <p:pic>
                    <p:nvPicPr>
                      <p:cNvPr id="13" name="Picture 12"/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"/>
                      <a:srcRect l="3306" r="5693"/>
                      <a:stretch>
                        <a:fillRect/>
                      </a:stretch>
                    </p:blipFill>
                    <p:spPr>
                      <a:xfrm>
                        <a:off x="2616062" y="101230"/>
                        <a:ext cx="6652346" cy="665553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2616061" y="101230"/>
                        <a:ext cx="6677925" cy="666447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800" dirty="0">
                          <a:latin typeface="Arial" panose="02080604020202020204" pitchFamily="34" charset="0"/>
                          <a:cs typeface="Arial" panose="02080604020202020204" pitchFamily="34" charset="0"/>
                        </a:endParaRPr>
                      </a:p>
                    </p:txBody>
                  </p:sp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6009282" y="1004064"/>
                        <a:ext cx="944489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800" dirty="0">
                            <a:latin typeface="Arial" panose="02080604020202020204" pitchFamily="34" charset="0"/>
                            <a:cs typeface="Arial" panose="02080604020202020204" pitchFamily="34" charset="0"/>
                          </a:rPr>
                          <a:t>User</a:t>
                        </a:r>
                        <a:endParaRPr lang="en-US" sz="2800" dirty="0">
                          <a:latin typeface="Arial" panose="02080604020202020204" pitchFamily="34" charset="0"/>
                          <a:cs typeface="Arial" panose="02080604020202020204" pitchFamily="34" charset="0"/>
                        </a:endParaRPr>
                      </a:p>
                    </p:txBody>
                  </p:sp>
                  <p:cxnSp>
                    <p:nvCxnSpPr>
                      <p:cNvPr id="18" name="Straight Arrow Connector 17"/>
                      <p:cNvCxnSpPr/>
                      <p:nvPr/>
                    </p:nvCxnSpPr>
                    <p:spPr>
                      <a:xfrm>
                        <a:off x="7776303" y="6568337"/>
                        <a:ext cx="1164379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7030A0"/>
                        </a:solidFill>
                        <a:tailEnd type="triangle"/>
                      </a:ln>
                    </p:spPr>
                    <p:style>
                      <a:lnRef idx="1">
                        <a:schemeClr val="accent6"/>
                      </a:lnRef>
                      <a:fillRef idx="0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Arrow Connector 18"/>
                      <p:cNvCxnSpPr/>
                      <p:nvPr/>
                    </p:nvCxnSpPr>
                    <p:spPr>
                      <a:xfrm flipV="1">
                        <a:off x="7776303" y="5502634"/>
                        <a:ext cx="0" cy="1065703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accent2"/>
                      </a:lnRef>
                      <a:fillRef idx="0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2" name="TextBox 21"/>
                      <p:cNvSpPr txBox="1"/>
                      <p:nvPr/>
                    </p:nvSpPr>
                    <p:spPr>
                      <a:xfrm>
                        <a:off x="7584685" y="4998985"/>
                        <a:ext cx="42351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800" dirty="0">
                            <a:latin typeface="Arial" panose="02080604020202020204" pitchFamily="34" charset="0"/>
                            <a:cs typeface="Arial" panose="02080604020202020204" pitchFamily="34" charset="0"/>
                          </a:rPr>
                          <a:t>Y</a:t>
                        </a:r>
                        <a:endParaRPr lang="en-US" sz="2800" dirty="0">
                          <a:latin typeface="Arial" panose="02080604020202020204" pitchFamily="34" charset="0"/>
                          <a:cs typeface="Arial" panose="02080604020202020204" pitchFamily="34" charset="0"/>
                        </a:endParaRPr>
                      </a:p>
                    </p:txBody>
                  </p:sp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8870473" y="6299444"/>
                        <a:ext cx="42351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800" dirty="0">
                            <a:latin typeface="Arial" panose="02080604020202020204" pitchFamily="34" charset="0"/>
                            <a:cs typeface="Arial" panose="02080604020202020204" pitchFamily="34" charset="0"/>
                          </a:rPr>
                          <a:t>X</a:t>
                        </a:r>
                        <a:endParaRPr lang="en-US" sz="2800" dirty="0">
                          <a:latin typeface="Arial" panose="02080604020202020204" pitchFamily="34" charset="0"/>
                          <a:cs typeface="Arial" panose="02080604020202020204" pitchFamily="34" charset="0"/>
                        </a:endParaRPr>
                      </a:p>
                    </p:txBody>
                  </p: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3252835" y="293253"/>
                        <a:ext cx="6299144" cy="5611077"/>
                        <a:chOff x="3252835" y="293253"/>
                        <a:chExt cx="6299144" cy="5611077"/>
                      </a:xfrm>
                    </p:grpSpPr>
                    <p:sp>
                      <p:nvSpPr>
                        <p:cNvPr id="30" name="Arc 29"/>
                        <p:cNvSpPr/>
                        <p:nvPr/>
                      </p:nvSpPr>
                      <p:spPr>
                        <a:xfrm rot="16587963">
                          <a:off x="3596868" y="-50780"/>
                          <a:ext cx="5611077" cy="6299144"/>
                        </a:xfrm>
                        <a:prstGeom prst="arc">
                          <a:avLst>
                            <a:gd name="adj1" fmla="val 18861277"/>
                            <a:gd name="adj2" fmla="val 21103967"/>
                          </a:avLst>
                        </a:prstGeom>
                        <a:ln w="28575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2800" dirty="0">
                            <a:latin typeface="Arial" panose="02080604020202020204" pitchFamily="34" charset="0"/>
                            <a:cs typeface="Arial" panose="02080604020202020204" pitchFamily="34" charset="0"/>
                          </a:endParaRPr>
                        </a:p>
                      </p:txBody>
                    </p:sp>
                    <p:cxnSp>
                      <p:nvCxnSpPr>
                        <p:cNvPr id="32" name="Straight Arrow Connector 31"/>
                        <p:cNvCxnSpPr/>
                        <p:nvPr/>
                      </p:nvCxnSpPr>
                      <p:spPr>
                        <a:xfrm flipH="1">
                          <a:off x="4470220" y="700603"/>
                          <a:ext cx="213613" cy="128283"/>
                        </a:xfrm>
                        <a:prstGeom prst="straightConnector1">
                          <a:avLst/>
                        </a:prstGeom>
                        <a:ln w="22225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3517314" y="834681"/>
                        <a:ext cx="2004075" cy="9541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2800" dirty="0">
                            <a:latin typeface="Arial" panose="02080604020202020204" pitchFamily="34" charset="0"/>
                            <a:cs typeface="Arial" panose="02080604020202020204" pitchFamily="34" charset="0"/>
                          </a:rPr>
                          <a:t>Direction of</a:t>
                        </a:r>
                        <a:endParaRPr lang="en-US" sz="2800" dirty="0">
                          <a:latin typeface="Arial" panose="02080604020202020204" pitchFamily="34" charset="0"/>
                          <a:cs typeface="Arial" panose="02080604020202020204" pitchFamily="34" charset="0"/>
                        </a:endParaRPr>
                      </a:p>
                      <a:p>
                        <a:pPr algn="ctr"/>
                        <a:r>
                          <a:rPr lang="en-US" sz="2800" dirty="0">
                            <a:latin typeface="Arial" panose="02080604020202020204" pitchFamily="34" charset="0"/>
                            <a:cs typeface="Arial" panose="02080604020202020204" pitchFamily="34" charset="0"/>
                          </a:rPr>
                          <a:t>Movement</a:t>
                        </a:r>
                        <a:endParaRPr lang="en-US" sz="2800" dirty="0">
                          <a:latin typeface="Arial" panose="02080604020202020204" pitchFamily="34" charset="0"/>
                          <a:cs typeface="Arial" panose="02080604020202020204" pitchFamily="34" charset="0"/>
                        </a:endParaRPr>
                      </a:p>
                    </p:txBody>
                  </p:sp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5180361" y="5067362"/>
                        <a:ext cx="1845377" cy="9541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2800" dirty="0">
                            <a:latin typeface="Arial" panose="02080604020202020204" pitchFamily="34" charset="0"/>
                            <a:cs typeface="Arial" panose="02080604020202020204" pitchFamily="34" charset="0"/>
                          </a:rPr>
                          <a:t>Conformal</a:t>
                        </a:r>
                        <a:endParaRPr lang="en-US" sz="2800" dirty="0">
                          <a:latin typeface="Arial" panose="02080604020202020204" pitchFamily="34" charset="0"/>
                          <a:cs typeface="Arial" panose="02080604020202020204" pitchFamily="34" charset="0"/>
                        </a:endParaRPr>
                      </a:p>
                      <a:p>
                        <a:pPr algn="ctr"/>
                        <a:r>
                          <a:rPr lang="en-US" sz="2800" dirty="0">
                            <a:latin typeface="Arial" panose="02080604020202020204" pitchFamily="34" charset="0"/>
                            <a:cs typeface="Arial" panose="02080604020202020204" pitchFamily="34" charset="0"/>
                          </a:rPr>
                          <a:t>Antenna</a:t>
                        </a:r>
                        <a:endParaRPr lang="en-US" sz="2800" dirty="0">
                          <a:latin typeface="Arial" panose="02080604020202020204" pitchFamily="34" charset="0"/>
                          <a:cs typeface="Arial" panose="02080604020202020204" pitchFamily="34" charset="0"/>
                        </a:endParaRPr>
                      </a:p>
                    </p:txBody>
                  </p:sp>
                  <p:sp>
                    <p:nvSpPr>
                      <p:cNvPr id="52" name="TextBox 51"/>
                      <p:cNvSpPr txBox="1"/>
                      <p:nvPr/>
                    </p:nvSpPr>
                    <p:spPr>
                      <a:xfrm>
                        <a:off x="5876935" y="2559600"/>
                        <a:ext cx="385042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800" dirty="0">
                            <a:latin typeface="Arial" panose="02080604020202020204" pitchFamily="34" charset="0"/>
                            <a:cs typeface="Arial" panose="02080604020202020204" pitchFamily="34" charset="0"/>
                          </a:rPr>
                          <a:t>5</a:t>
                        </a:r>
                        <a:endParaRPr lang="en-US" sz="2800" dirty="0">
                          <a:latin typeface="Arial" panose="02080604020202020204" pitchFamily="34" charset="0"/>
                          <a:cs typeface="Arial" panose="02080604020202020204" pitchFamily="34" charset="0"/>
                        </a:endParaRPr>
                      </a:p>
                    </p:txBody>
                  </p:sp>
                  <p:sp>
                    <p:nvSpPr>
                      <p:cNvPr id="55" name="TextBox 54"/>
                      <p:cNvSpPr txBox="1"/>
                      <p:nvPr/>
                    </p:nvSpPr>
                    <p:spPr>
                      <a:xfrm>
                        <a:off x="5450146" y="2669438"/>
                        <a:ext cx="385042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800" dirty="0">
                            <a:latin typeface="Arial" panose="02080604020202020204" pitchFamily="34" charset="0"/>
                            <a:cs typeface="Arial" panose="02080604020202020204" pitchFamily="34" charset="0"/>
                          </a:rPr>
                          <a:t>6</a:t>
                        </a:r>
                        <a:endParaRPr lang="en-US" sz="2800" dirty="0">
                          <a:latin typeface="Arial" panose="02080604020202020204" pitchFamily="34" charset="0"/>
                          <a:cs typeface="Arial" panose="02080604020202020204" pitchFamily="34" charset="0"/>
                        </a:endParaRPr>
                      </a:p>
                    </p:txBody>
                  </p:sp>
                  <p:sp>
                    <p:nvSpPr>
                      <p:cNvPr id="58" name="TextBox 57"/>
                      <p:cNvSpPr txBox="1"/>
                      <p:nvPr/>
                    </p:nvSpPr>
                    <p:spPr>
                      <a:xfrm>
                        <a:off x="5220150" y="3078292"/>
                        <a:ext cx="385042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800" dirty="0">
                            <a:latin typeface="Arial" panose="02080604020202020204" pitchFamily="34" charset="0"/>
                            <a:cs typeface="Arial" panose="02080604020202020204" pitchFamily="34" charset="0"/>
                          </a:rPr>
                          <a:t>7</a:t>
                        </a:r>
                        <a:endParaRPr lang="en-US" sz="2800" dirty="0">
                          <a:latin typeface="Arial" panose="02080604020202020204" pitchFamily="34" charset="0"/>
                          <a:cs typeface="Arial" panose="02080604020202020204" pitchFamily="34" charset="0"/>
                        </a:endParaRPr>
                      </a:p>
                    </p:txBody>
                  </p:sp>
                  <p:cxnSp>
                    <p:nvCxnSpPr>
                      <p:cNvPr id="82" name="Straight Arrow Connector 81"/>
                      <p:cNvCxnSpPr/>
                      <p:nvPr/>
                    </p:nvCxnSpPr>
                    <p:spPr>
                      <a:xfrm flipH="1">
                        <a:off x="6779543" y="798608"/>
                        <a:ext cx="1016899" cy="291801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accent4">
                            <a:lumMod val="75000"/>
                          </a:schemeClr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Straight Connector 88"/>
                      <p:cNvCxnSpPr/>
                      <p:nvPr/>
                    </p:nvCxnSpPr>
                    <p:spPr>
                      <a:xfrm>
                        <a:off x="6001731" y="3428999"/>
                        <a:ext cx="808686" cy="287619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4">
                            <a:lumMod val="75000"/>
                          </a:schemeClr>
                        </a:solidFill>
                        <a:prstDash val="lg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Straight Connector 90"/>
                      <p:cNvCxnSpPr/>
                      <p:nvPr/>
                    </p:nvCxnSpPr>
                    <p:spPr>
                      <a:xfrm>
                        <a:off x="6457852" y="292077"/>
                        <a:ext cx="1338590" cy="506531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4">
                            <a:lumMod val="75000"/>
                          </a:schemeClr>
                        </a:solidFill>
                        <a:prstDash val="lgDash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 rot="1235082">
                        <a:off x="6968013" y="1926521"/>
                        <a:ext cx="684803" cy="5232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2800" dirty="0">
                            <a:latin typeface="Arial" panose="02080604020202020204" pitchFamily="34" charset="0"/>
                            <a:cs typeface="Arial" panose="02080604020202020204" pitchFamily="34" charset="0"/>
                          </a:rPr>
                          <a:t>2m</a:t>
                        </a:r>
                        <a:endParaRPr lang="en-US" sz="2800" dirty="0">
                          <a:latin typeface="Arial" panose="02080604020202020204" pitchFamily="34" charset="0"/>
                          <a:cs typeface="Arial" panose="02080604020202020204" pitchFamily="34" charset="0"/>
                        </a:endParaRPr>
                      </a:p>
                    </p:txBody>
                  </p:sp>
                </p:grpSp>
                <p:cxnSp>
                  <p:nvCxnSpPr>
                    <p:cNvPr id="107" name="Straight Arrow Connector 106"/>
                    <p:cNvCxnSpPr/>
                    <p:nvPr/>
                  </p:nvCxnSpPr>
                  <p:spPr>
                    <a:xfrm flipV="1">
                      <a:off x="4236542" y="3443639"/>
                      <a:ext cx="1055631" cy="400736"/>
                    </a:xfrm>
                    <a:prstGeom prst="straightConnector1">
                      <a:avLst/>
                    </a:prstGeom>
                    <a:ln w="603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Arrow Connector 109"/>
                    <p:cNvCxnSpPr>
                      <a:endCxn id="118" idx="1"/>
                    </p:cNvCxnSpPr>
                    <p:nvPr/>
                  </p:nvCxnSpPr>
                  <p:spPr>
                    <a:xfrm>
                      <a:off x="4222141" y="3844375"/>
                      <a:ext cx="1103229" cy="2969"/>
                    </a:xfrm>
                    <a:prstGeom prst="straightConnector1">
                      <a:avLst/>
                    </a:prstGeom>
                    <a:ln w="60325">
                      <a:solidFill>
                        <a:schemeClr val="accent5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3459753" y="3867832"/>
                      <a:ext cx="1524776" cy="95410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2800" dirty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Antenna</a:t>
                      </a:r>
                      <a:endParaRPr lang="en-US" sz="2800" dirty="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  <a:p>
                      <a:pPr algn="ctr"/>
                      <a:r>
                        <a:rPr lang="en-US" sz="2800" dirty="0">
                          <a:latin typeface="Arial" panose="02080604020202020204" pitchFamily="34" charset="0"/>
                          <a:cs typeface="Arial" panose="02080604020202020204" pitchFamily="34" charset="0"/>
                        </a:rPr>
                        <a:t>States</a:t>
                      </a:r>
                      <a:endParaRPr lang="en-US" sz="2800" dirty="0">
                        <a:latin typeface="Arial" panose="02080604020202020204" pitchFamily="34" charset="0"/>
                        <a:cs typeface="Arial" panose="02080604020202020204" pitchFamily="34" charset="0"/>
                      </a:endParaRPr>
                    </a:p>
                  </p:txBody>
                </p:sp>
              </p:grp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6265332" y="2854589"/>
                    <a:ext cx="38504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latin typeface="Arial" panose="02080604020202020204" pitchFamily="34" charset="0"/>
                        <a:cs typeface="Arial" panose="02080604020202020204" pitchFamily="34" charset="0"/>
                      </a:rPr>
                      <a:t>4</a:t>
                    </a:r>
                    <a:endParaRPr lang="en-US" sz="2800" dirty="0">
                      <a:latin typeface="Arial" panose="02080604020202020204" pitchFamily="34" charset="0"/>
                      <a:cs typeface="Arial" panose="02080604020202020204" pitchFamily="34" charset="0"/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5325370" y="3585734"/>
                    <a:ext cx="38504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latin typeface="Arial" panose="02080604020202020204" pitchFamily="34" charset="0"/>
                        <a:cs typeface="Arial" panose="02080604020202020204" pitchFamily="34" charset="0"/>
                      </a:rPr>
                      <a:t>8</a:t>
                    </a:r>
                    <a:endParaRPr lang="en-US" sz="2800" dirty="0">
                      <a:latin typeface="Arial" panose="02080604020202020204" pitchFamily="34" charset="0"/>
                      <a:cs typeface="Arial" panose="02080604020202020204" pitchFamily="34" charset="0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5710958" y="3847344"/>
                    <a:ext cx="38504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latin typeface="Arial" panose="02080604020202020204" pitchFamily="34" charset="0"/>
                        <a:cs typeface="Arial" panose="02080604020202020204" pitchFamily="34" charset="0"/>
                      </a:rPr>
                      <a:t>1</a:t>
                    </a:r>
                    <a:endParaRPr lang="en-US" sz="2800" dirty="0">
                      <a:latin typeface="Arial" panose="02080604020202020204" pitchFamily="34" charset="0"/>
                      <a:cs typeface="Arial" panose="02080604020202020204" pitchFamily="34" charset="0"/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6165536" y="3704600"/>
                    <a:ext cx="38504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latin typeface="Arial" panose="02080604020202020204" pitchFamily="34" charset="0"/>
                        <a:cs typeface="Arial" panose="02080604020202020204" pitchFamily="34" charset="0"/>
                      </a:rPr>
                      <a:t>2</a:t>
                    </a:r>
                    <a:endParaRPr lang="en-US" sz="2800" dirty="0">
                      <a:latin typeface="Arial" panose="02080604020202020204" pitchFamily="34" charset="0"/>
                      <a:cs typeface="Arial" panose="02080604020202020204" pitchFamily="34" charset="0"/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6335399" y="3250135"/>
                    <a:ext cx="38504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dirty="0">
                        <a:latin typeface="Arial" panose="02080604020202020204" pitchFamily="34" charset="0"/>
                        <a:cs typeface="Arial" panose="02080604020202020204" pitchFamily="34" charset="0"/>
                      </a:rPr>
                      <a:t>3</a:t>
                    </a:r>
                    <a:endParaRPr lang="en-US" sz="2800" dirty="0">
                      <a:latin typeface="Arial" panose="02080604020202020204" pitchFamily="34" charset="0"/>
                      <a:cs typeface="Arial" panose="02080604020202020204" pitchFamily="34" charset="0"/>
                    </a:endParaRPr>
                  </a:p>
                </p:txBody>
              </p:sp>
            </p:grpSp>
            <p:cxnSp>
              <p:nvCxnSpPr>
                <p:cNvPr id="127" name="Straight Arrow Connector 126"/>
                <p:cNvCxnSpPr>
                  <a:stCxn id="42" idx="0"/>
                </p:cNvCxnSpPr>
                <p:nvPr/>
              </p:nvCxnSpPr>
              <p:spPr>
                <a:xfrm flipH="1" flipV="1">
                  <a:off x="6092153" y="3865724"/>
                  <a:ext cx="10898" cy="1287647"/>
                </a:xfrm>
                <a:prstGeom prst="straightConnector1">
                  <a:avLst/>
                </a:prstGeom>
                <a:ln w="603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/>
                <p:cNvCxnSpPr/>
                <p:nvPr/>
              </p:nvCxnSpPr>
              <p:spPr>
                <a:xfrm flipH="1" flipV="1">
                  <a:off x="6455669" y="566240"/>
                  <a:ext cx="18627" cy="600330"/>
                </a:xfrm>
                <a:prstGeom prst="straightConnector1">
                  <a:avLst/>
                </a:prstGeom>
                <a:ln w="603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>
              <a:xfrm>
                <a:off x="5517891" y="1613293"/>
                <a:ext cx="1435881" cy="5924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7" name="Isosceles Triangle 156"/>
            <p:cNvSpPr/>
            <p:nvPr/>
          </p:nvSpPr>
          <p:spPr>
            <a:xfrm rot="14272798">
              <a:off x="4378597" y="827104"/>
              <a:ext cx="181065" cy="20503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5949049" y="6851710"/>
              <a:ext cx="0" cy="10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279535" y="6850897"/>
              <a:ext cx="0" cy="10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610906" y="6843343"/>
              <a:ext cx="0" cy="10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9295869" y="6845743"/>
              <a:ext cx="0" cy="10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958961" y="6900122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80604020202020204" pitchFamily="34" charset="0"/>
                  <a:cs typeface="Arial" panose="02080604020202020204" pitchFamily="34" charset="0"/>
                </a:rPr>
                <a:t>2.5</a:t>
              </a:r>
              <a:endParaRPr lang="en-US" sz="28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12650" y="6894798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80604020202020204" pitchFamily="34" charset="0"/>
                  <a:cs typeface="Arial" panose="02080604020202020204" pitchFamily="34" charset="0"/>
                </a:rPr>
                <a:t>-2.5</a:t>
              </a:r>
              <a:endParaRPr lang="en-US" sz="28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84545" y="6894536"/>
              <a:ext cx="10054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80604020202020204" pitchFamily="34" charset="0"/>
                  <a:cs typeface="Arial" panose="02080604020202020204" pitchFamily="34" charset="0"/>
                </a:rPr>
                <a:t>-1.25</a:t>
              </a:r>
              <a:endParaRPr lang="en-US" sz="28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47722" y="6890875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80604020202020204" pitchFamily="34" charset="0"/>
                  <a:cs typeface="Arial" panose="02080604020202020204" pitchFamily="34" charset="0"/>
                </a:rPr>
                <a:t>1.25</a:t>
              </a:r>
              <a:endParaRPr lang="en-US" sz="28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rot="5400000">
              <a:off x="2561198" y="3460144"/>
              <a:ext cx="0" cy="10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2566102" y="1737736"/>
              <a:ext cx="0" cy="10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2561198" y="5131319"/>
              <a:ext cx="0" cy="10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878788" y="3246767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80604020202020204" pitchFamily="34" charset="0"/>
                  <a:cs typeface="Arial" panose="02080604020202020204" pitchFamily="34" charset="0"/>
                </a:rPr>
                <a:t>0.0</a:t>
              </a:r>
              <a:endParaRPr lang="en-US" sz="28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48174" y="4926517"/>
              <a:ext cx="10054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80604020202020204" pitchFamily="34" charset="0"/>
                  <a:cs typeface="Arial" panose="02080604020202020204" pitchFamily="34" charset="0"/>
                </a:rPr>
                <a:t>-1.25</a:t>
              </a:r>
              <a:endParaRPr lang="en-US" sz="28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662530" y="1530990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80604020202020204" pitchFamily="34" charset="0"/>
                  <a:cs typeface="Arial" panose="02080604020202020204" pitchFamily="34" charset="0"/>
                </a:rPr>
                <a:t>1.25</a:t>
              </a:r>
              <a:endParaRPr lang="en-US" sz="28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2566102" y="134513"/>
              <a:ext cx="0" cy="109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862906" y="-74371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80604020202020204" pitchFamily="34" charset="0"/>
                  <a:cs typeface="Arial" panose="02080604020202020204" pitchFamily="34" charset="0"/>
                </a:rPr>
                <a:t>2.5</a:t>
              </a:r>
              <a:endParaRPr lang="en-US" sz="28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325113" y="203053"/>
            <a:ext cx="10453938" cy="5085092"/>
            <a:chOff x="1325113" y="203053"/>
            <a:chExt cx="10453938" cy="508509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681247" y="203053"/>
              <a:ext cx="5097804" cy="474653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25113" y="203053"/>
              <a:ext cx="5097804" cy="474653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874015" y="4949591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80604020202020204" pitchFamily="34" charset="0"/>
                  <a:cs typeface="Arial" panose="02080604020202020204" pitchFamily="34" charset="0"/>
                </a:rPr>
                <a:t>(a)</a:t>
              </a:r>
              <a:endParaRPr lang="en-US" sz="16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30149" y="4949591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80604020202020204" pitchFamily="34" charset="0"/>
                  <a:cs typeface="Arial" panose="02080604020202020204" pitchFamily="34" charset="0"/>
                </a:rPr>
                <a:t>(b)</a:t>
              </a:r>
              <a:endParaRPr lang="en-US" sz="16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59655" y="640080"/>
            <a:ext cx="9532427" cy="6093306"/>
            <a:chOff x="759655" y="640080"/>
            <a:chExt cx="9532427" cy="6093306"/>
          </a:xfrm>
        </p:grpSpPr>
        <p:sp>
          <p:nvSpPr>
            <p:cNvPr id="45" name="Rectangle 44"/>
            <p:cNvSpPr/>
            <p:nvPr/>
          </p:nvSpPr>
          <p:spPr>
            <a:xfrm>
              <a:off x="7183208" y="640080"/>
              <a:ext cx="3108874" cy="6093306"/>
            </a:xfrm>
            <a:prstGeom prst="rect">
              <a:avLst/>
            </a:prstGeom>
            <a:solidFill>
              <a:schemeClr val="accent1">
                <a:alpha val="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79496" y="640080"/>
              <a:ext cx="3108874" cy="6093306"/>
            </a:xfrm>
            <a:prstGeom prst="rect">
              <a:avLst/>
            </a:prstGeom>
            <a:solidFill>
              <a:srgbClr val="FB2DFF">
                <a:alpha val="3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59655" y="640080"/>
              <a:ext cx="3108874" cy="6093306"/>
            </a:xfrm>
            <a:prstGeom prst="rect">
              <a:avLst/>
            </a:prstGeom>
            <a:solidFill>
              <a:schemeClr val="accent6">
                <a:lumMod val="75000"/>
                <a:alpha val="1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759655" y="696350"/>
              <a:ext cx="9381623" cy="5936592"/>
              <a:chOff x="759655" y="696350"/>
              <a:chExt cx="9381623" cy="593659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59655" y="717452"/>
                <a:ext cx="9381623" cy="5915490"/>
                <a:chOff x="759655" y="-175849"/>
                <a:chExt cx="9381623" cy="5915490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959013" y="145713"/>
                  <a:ext cx="2720907" cy="2701776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955787" y="3033573"/>
                  <a:ext cx="2727358" cy="2706068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4206307" y="145713"/>
                  <a:ext cx="2720907" cy="2701776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4205211" y="3033573"/>
                  <a:ext cx="2723100" cy="2706068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7421402" y="145713"/>
                  <a:ext cx="2718781" cy="2701776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7420307" y="3033573"/>
                  <a:ext cx="2720971" cy="2706068"/>
                </a:xfrm>
                <a:prstGeom prst="rect">
                  <a:avLst/>
                </a:prstGeom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759655" y="-175849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a.</a:t>
                  </a:r>
                  <a:endParaRPr lang="en-US" b="1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017727" y="-175849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b.</a:t>
                  </a:r>
                  <a:endParaRPr lang="en-US" b="1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242537" y="-175849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c.</a:t>
                  </a:r>
                  <a:endParaRPr lang="en-US" b="1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759655" y="2755865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d.</a:t>
                  </a:r>
                  <a:endParaRPr lang="en-US" b="1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017727" y="2755865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e.</a:t>
                  </a:r>
                  <a:endParaRPr lang="en-US" b="1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242537" y="2755865"/>
                  <a:ext cx="3257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f.</a:t>
                  </a:r>
                  <a:endParaRPr lang="en-US" b="1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772530" y="3390314"/>
                  <a:ext cx="203982" cy="133643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688120" y="4305717"/>
                  <a:ext cx="168811" cy="147711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1807697" y="3530991"/>
                  <a:ext cx="0" cy="320040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1807697" y="4030392"/>
                  <a:ext cx="0" cy="274320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1551703" y="3799539"/>
                  <a:ext cx="16518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Effect of the absorber</a:t>
                  </a:r>
                  <a:endParaRPr lang="en-US" sz="12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617785" y="3865098"/>
                  <a:ext cx="1505243" cy="1553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5033888" y="3544891"/>
                  <a:ext cx="0" cy="320040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5005752" y="4030224"/>
                  <a:ext cx="0" cy="274320"/>
                </a:xfrm>
                <a:prstGeom prst="straightConnector1">
                  <a:avLst/>
                </a:prstGeom>
                <a:ln w="317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4749758" y="3813439"/>
                  <a:ext cx="16518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Effect of the absorber</a:t>
                  </a:r>
                  <a:endParaRPr lang="en-US" sz="12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5005752" y="3385028"/>
                  <a:ext cx="157089" cy="145963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895558" y="4297678"/>
                  <a:ext cx="173500" cy="148716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14138" y="3883983"/>
                  <a:ext cx="1505243" cy="1553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1699417" y="696350"/>
                <a:ext cx="13019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80604020202020204" pitchFamily="34" charset="0"/>
                    <a:cs typeface="Arial" panose="02080604020202020204" pitchFamily="34" charset="0"/>
                  </a:rPr>
                  <a:t>Adaptive Pursuit</a:t>
                </a:r>
                <a:endParaRPr lang="en-US" sz="120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017744" y="696350"/>
                <a:ext cx="11977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80604020202020204" pitchFamily="34" charset="0"/>
                    <a:cs typeface="Arial" panose="02080604020202020204" pitchFamily="34" charset="0"/>
                  </a:rPr>
                  <a:t>Epsilon greedy</a:t>
                </a:r>
                <a:endParaRPr lang="en-US" sz="120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129812" y="696350"/>
                <a:ext cx="14366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80604020202020204" pitchFamily="34" charset="0"/>
                    <a:cs typeface="Arial" panose="02080604020202020204" pitchFamily="34" charset="0"/>
                  </a:rPr>
                  <a:t>Random Selection</a:t>
                </a:r>
                <a:endParaRPr lang="en-US" sz="120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759655" y="508958"/>
            <a:ext cx="9508874" cy="6264468"/>
            <a:chOff x="759655" y="508958"/>
            <a:chExt cx="9508874" cy="6264468"/>
          </a:xfrm>
        </p:grpSpPr>
        <p:grpSp>
          <p:nvGrpSpPr>
            <p:cNvPr id="42" name="Group 41"/>
            <p:cNvGrpSpPr/>
            <p:nvPr/>
          </p:nvGrpSpPr>
          <p:grpSpPr>
            <a:xfrm>
              <a:off x="759655" y="696350"/>
              <a:ext cx="8806769" cy="3322148"/>
              <a:chOff x="759655" y="696350"/>
              <a:chExt cx="8806769" cy="332214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759655" y="801860"/>
                <a:ext cx="6859908" cy="3216638"/>
                <a:chOff x="759655" y="-91441"/>
                <a:chExt cx="6859908" cy="3216638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759655" y="-91441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a.</a:t>
                  </a:r>
                  <a:endParaRPr lang="en-US" b="1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017727" y="-91441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b.</a:t>
                  </a:r>
                  <a:endParaRPr lang="en-US" b="1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242537" y="-9144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c.</a:t>
                  </a:r>
                  <a:endParaRPr lang="en-US" b="1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759655" y="2755865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d.</a:t>
                  </a:r>
                  <a:endParaRPr lang="en-US" b="1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017727" y="2755865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e.</a:t>
                  </a:r>
                  <a:endParaRPr lang="en-US" b="1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242537" y="2755865"/>
                  <a:ext cx="3257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f.</a:t>
                  </a:r>
                  <a:endParaRPr lang="en-US" b="1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1699417" y="696350"/>
                <a:ext cx="13019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80604020202020204" pitchFamily="34" charset="0"/>
                    <a:cs typeface="Arial" panose="02080604020202020204" pitchFamily="34" charset="0"/>
                  </a:rPr>
                  <a:t>Adaptive Pursuit</a:t>
                </a:r>
                <a:endParaRPr lang="en-US" sz="120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017744" y="696350"/>
                <a:ext cx="11977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80604020202020204" pitchFamily="34" charset="0"/>
                    <a:cs typeface="Arial" panose="02080604020202020204" pitchFamily="34" charset="0"/>
                  </a:rPr>
                  <a:t>Epsilon greedy</a:t>
                </a:r>
                <a:endParaRPr lang="en-US" sz="120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129812" y="696350"/>
                <a:ext cx="143661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80604020202020204" pitchFamily="34" charset="0"/>
                    <a:cs typeface="Arial" panose="02080604020202020204" pitchFamily="34" charset="0"/>
                  </a:rPr>
                  <a:t>Random Selection</a:t>
                </a:r>
                <a:endParaRPr lang="en-US" sz="120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</p:grpSp>
        <p:pic>
          <p:nvPicPr>
            <p:cNvPr id="4" name="Graphic 3" descr="Abacus with solid fill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507748" y="3347944"/>
              <a:ext cx="2750781" cy="3425482"/>
            </a:xfrm>
            <a:prstGeom prst="rect">
              <a:avLst/>
            </a:prstGeom>
          </p:spPr>
        </p:pic>
        <p:pic>
          <p:nvPicPr>
            <p:cNvPr id="9" name="Graphic 8" descr="Abacus with solid fill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517748" y="508958"/>
              <a:ext cx="2750781" cy="3425482"/>
            </a:xfrm>
            <a:prstGeom prst="rect">
              <a:avLst/>
            </a:prstGeom>
          </p:spPr>
        </p:pic>
        <p:pic>
          <p:nvPicPr>
            <p:cNvPr id="28" name="Graphic 27" descr="Abacus with solid fill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4265224" y="3347944"/>
              <a:ext cx="2750781" cy="3425482"/>
            </a:xfrm>
            <a:prstGeom prst="rect">
              <a:avLst/>
            </a:prstGeom>
          </p:spPr>
        </p:pic>
        <p:pic>
          <p:nvPicPr>
            <p:cNvPr id="29" name="Graphic 28" descr="Abacus with solid fill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4275224" y="508958"/>
              <a:ext cx="2750781" cy="3425482"/>
            </a:xfrm>
            <a:prstGeom prst="rect">
              <a:avLst/>
            </a:prstGeom>
          </p:spPr>
        </p:pic>
        <p:pic>
          <p:nvPicPr>
            <p:cNvPr id="43" name="Graphic 42" descr="Abacus with solid fill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159505" y="3347944"/>
              <a:ext cx="2750781" cy="3425482"/>
            </a:xfrm>
            <a:prstGeom prst="rect">
              <a:avLst/>
            </a:prstGeom>
          </p:spPr>
        </p:pic>
        <p:pic>
          <p:nvPicPr>
            <p:cNvPr id="44" name="Graphic 43" descr="Abacus with solid fill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169505" y="508958"/>
              <a:ext cx="2750781" cy="34254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roup 307"/>
          <p:cNvGrpSpPr/>
          <p:nvPr/>
        </p:nvGrpSpPr>
        <p:grpSpPr>
          <a:xfrm>
            <a:off x="1186033" y="465287"/>
            <a:ext cx="7744531" cy="7195211"/>
            <a:chOff x="1186033" y="465287"/>
            <a:chExt cx="7744531" cy="7195211"/>
          </a:xfrm>
        </p:grpSpPr>
        <p:grpSp>
          <p:nvGrpSpPr>
            <p:cNvPr id="293" name="Group 292"/>
            <p:cNvGrpSpPr/>
            <p:nvPr/>
          </p:nvGrpSpPr>
          <p:grpSpPr>
            <a:xfrm>
              <a:off x="1186033" y="465287"/>
              <a:ext cx="7744531" cy="7195211"/>
              <a:chOff x="1186033" y="465287"/>
              <a:chExt cx="7744531" cy="7195211"/>
            </a:xfrm>
          </p:grpSpPr>
          <p:grpSp>
            <p:nvGrpSpPr>
              <p:cNvPr id="289" name="Group 288"/>
              <p:cNvGrpSpPr/>
              <p:nvPr/>
            </p:nvGrpSpPr>
            <p:grpSpPr>
              <a:xfrm>
                <a:off x="1186033" y="465287"/>
                <a:ext cx="7744531" cy="7195211"/>
                <a:chOff x="1186033" y="465287"/>
                <a:chExt cx="7744531" cy="7195211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2160637" y="685799"/>
                  <a:ext cx="6400800" cy="6400800"/>
                  <a:chOff x="2160637" y="685799"/>
                  <a:chExt cx="6400800" cy="64008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2160637" y="685799"/>
                    <a:ext cx="6400800" cy="6400800"/>
                  </a:xfrm>
                  <a:prstGeom prst="rect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pic>
                <p:nvPicPr>
                  <p:cNvPr id="5" name="Picture 4" descr="A red dot with a rectangle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2551" y="707921"/>
                    <a:ext cx="1403449" cy="388620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32" name="Straight Arrow Connector 31"/>
                <p:cNvCxnSpPr/>
                <p:nvPr/>
              </p:nvCxnSpPr>
              <p:spPr>
                <a:xfrm flipH="1" flipV="1">
                  <a:off x="5985917" y="1743530"/>
                  <a:ext cx="463085" cy="478012"/>
                </a:xfrm>
                <a:prstGeom prst="straightConnector1">
                  <a:avLst/>
                </a:prstGeom>
                <a:ln w="603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9" name="Group 278"/>
                <p:cNvGrpSpPr/>
                <p:nvPr/>
              </p:nvGrpSpPr>
              <p:grpSpPr>
                <a:xfrm>
                  <a:off x="5623808" y="4263985"/>
                  <a:ext cx="356188" cy="461665"/>
                  <a:chOff x="10816159" y="4568919"/>
                  <a:chExt cx="356188" cy="461665"/>
                </a:xfrm>
              </p:grpSpPr>
              <p:sp>
                <p:nvSpPr>
                  <p:cNvPr id="62" name="Oval 61"/>
                  <p:cNvSpPr/>
                  <p:nvPr/>
                </p:nvSpPr>
                <p:spPr>
                  <a:xfrm>
                    <a:off x="10835209" y="4648876"/>
                    <a:ext cx="301752" cy="3017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10816159" y="4568919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80604020202020204" pitchFamily="34" charset="0"/>
                        <a:cs typeface="Arial" panose="02080604020202020204" pitchFamily="34" charset="0"/>
                      </a:rPr>
                      <a:t>2</a:t>
                    </a:r>
                    <a:endParaRPr lang="en-US" sz="2400" dirty="0">
                      <a:latin typeface="Arial" panose="02080604020202020204" pitchFamily="34" charset="0"/>
                      <a:cs typeface="Arial" panose="02080604020202020204" pitchFamily="34" charset="0"/>
                    </a:endParaRPr>
                  </a:p>
                </p:txBody>
              </p:sp>
            </p:grpSp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5502190" y="4663350"/>
                  <a:ext cx="257622" cy="585741"/>
                </a:xfrm>
                <a:prstGeom prst="straightConnector1">
                  <a:avLst/>
                </a:prstGeom>
                <a:ln w="603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H="1" flipV="1">
                  <a:off x="5258141" y="4899991"/>
                  <a:ext cx="244048" cy="342233"/>
                </a:xfrm>
                <a:prstGeom prst="straightConnector1">
                  <a:avLst/>
                </a:prstGeom>
                <a:ln w="603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234263" y="6792328"/>
                  <a:ext cx="586116" cy="0"/>
                </a:xfrm>
                <a:prstGeom prst="straightConnector1">
                  <a:avLst/>
                </a:prstGeom>
                <a:ln w="4445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7234263" y="6251972"/>
                  <a:ext cx="10080" cy="540356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/>
                <p:cNvSpPr txBox="1"/>
                <p:nvPr/>
              </p:nvSpPr>
              <p:spPr>
                <a:xfrm>
                  <a:off x="6968791" y="5895611"/>
                  <a:ext cx="8515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Y(m)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7771035" y="6600497"/>
                  <a:ext cx="8515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X(m)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3106107" y="3887358"/>
                  <a:ext cx="2254930" cy="6434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/>
                <p:cNvSpPr txBox="1"/>
                <p:nvPr/>
              </p:nvSpPr>
              <p:spPr>
                <a:xfrm>
                  <a:off x="3725685" y="4044919"/>
                  <a:ext cx="612668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2m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5103688" y="7198833"/>
                  <a:ext cx="6126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0.0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8317896" y="7197765"/>
                  <a:ext cx="6126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2.5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830827" y="7195759"/>
                  <a:ext cx="7152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-2.5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3300740" y="7195407"/>
                  <a:ext cx="8867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-1.25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6652181" y="7197950"/>
                  <a:ext cx="7841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1.25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412799" y="3659096"/>
                  <a:ext cx="6126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0.0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186033" y="5267940"/>
                  <a:ext cx="8867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-1.25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1271145" y="2040685"/>
                  <a:ext cx="7841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1.25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383667" y="465287"/>
                  <a:ext cx="6126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2.5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362094" y="7081861"/>
                  <a:ext cx="0" cy="10972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3766238" y="7091270"/>
                  <a:ext cx="0" cy="10972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rot="5400000">
                  <a:off x="2105773" y="3831335"/>
                  <a:ext cx="0" cy="10972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971191" y="7087849"/>
                  <a:ext cx="0" cy="10972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8561437" y="7082817"/>
                  <a:ext cx="0" cy="10972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rot="5400000">
                  <a:off x="2102277" y="5436693"/>
                  <a:ext cx="0" cy="10972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5400000">
                  <a:off x="2102277" y="2224090"/>
                  <a:ext cx="0" cy="10972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rot="5400000">
                  <a:off x="2100997" y="634754"/>
                  <a:ext cx="0" cy="10972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Oval 84"/>
                <p:cNvSpPr/>
                <p:nvPr/>
              </p:nvSpPr>
              <p:spPr>
                <a:xfrm>
                  <a:off x="3009087" y="1524216"/>
                  <a:ext cx="4754880" cy="4754880"/>
                </a:xfrm>
                <a:prstGeom prst="ellipse">
                  <a:avLst/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grpSp>
              <p:nvGrpSpPr>
                <p:cNvPr id="110" name="Group 109"/>
                <p:cNvGrpSpPr/>
                <p:nvPr/>
              </p:nvGrpSpPr>
              <p:grpSpPr>
                <a:xfrm>
                  <a:off x="3917264" y="1779484"/>
                  <a:ext cx="251802" cy="271837"/>
                  <a:chOff x="9568928" y="4419975"/>
                  <a:chExt cx="251802" cy="271837"/>
                </a:xfrm>
              </p:grpSpPr>
              <p:cxnSp>
                <p:nvCxnSpPr>
                  <p:cNvPr id="98" name="Straight Connector 97"/>
                  <p:cNvCxnSpPr/>
                  <p:nvPr/>
                </p:nvCxnSpPr>
                <p:spPr>
                  <a:xfrm flipV="1">
                    <a:off x="9568928" y="4419975"/>
                    <a:ext cx="94901" cy="24797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9568928" y="4678179"/>
                    <a:ext cx="251802" cy="136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9" name="Straight Connector 168"/>
                <p:cNvCxnSpPr/>
                <p:nvPr/>
              </p:nvCxnSpPr>
              <p:spPr>
                <a:xfrm rot="2160000">
                  <a:off x="7312353" y="5318606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7758304" y="3891167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rot="4320000">
                  <a:off x="6105747" y="6201217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rot="6480000">
                  <a:off x="4542654" y="6180949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rot="8640000">
                  <a:off x="3368524" y="5299465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rot="2160000">
                  <a:off x="3396885" y="2461033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 rot="4320000">
                  <a:off x="4607453" y="1587115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 rot="6480000">
                  <a:off x="6109768" y="1594395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rot="8640000">
                  <a:off x="7309717" y="2462538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5" name="TextBox 184"/>
                <p:cNvSpPr txBox="1"/>
                <p:nvPr/>
              </p:nvSpPr>
              <p:spPr>
                <a:xfrm>
                  <a:off x="7275543" y="2127801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100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 rot="1237409">
                  <a:off x="6018132" y="1148486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200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 rot="20594415">
                  <a:off x="4226844" y="1129455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300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 rot="18372774">
                  <a:off x="2915280" y="2100038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400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2898929" y="5300100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600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 rot="1056952">
                  <a:off x="4162479" y="6202091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700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 rot="20287195">
                  <a:off x="5896631" y="6173484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800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7188917" y="5289786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900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7806907" y="3693482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0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 rot="16200000">
                  <a:off x="2371133" y="3660334"/>
                  <a:ext cx="6992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500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2910079" y="3900692"/>
                  <a:ext cx="9144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TextBox 210"/>
                <p:cNvSpPr txBox="1"/>
                <p:nvPr/>
              </p:nvSpPr>
              <p:spPr>
                <a:xfrm>
                  <a:off x="4731391" y="5163477"/>
                  <a:ext cx="163759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Antenna States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sp>
              <p:nvSpPr>
                <p:cNvPr id="227" name="TextBox 226"/>
                <p:cNvSpPr txBox="1"/>
                <p:nvPr/>
              </p:nvSpPr>
              <p:spPr>
                <a:xfrm>
                  <a:off x="2085700" y="6246319"/>
                  <a:ext cx="163759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User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  <a:p>
                  <a:pPr algn="ctr"/>
                  <a:r>
                    <a:rPr lang="en-US" sz="2400" dirty="0">
                      <a:latin typeface="Arial" panose="02080604020202020204" pitchFamily="34" charset="0"/>
                      <a:cs typeface="Arial" panose="02080604020202020204" pitchFamily="34" charset="0"/>
                    </a:rPr>
                    <a:t>Positions</a:t>
                  </a:r>
                  <a:endParaRPr lang="en-US" sz="2400" dirty="0">
                    <a:latin typeface="Arial" panose="02080604020202020204" pitchFamily="34" charset="0"/>
                    <a:cs typeface="Arial" panose="02080604020202020204" pitchFamily="34" charset="0"/>
                  </a:endParaRPr>
                </a:p>
              </p:txBody>
            </p:sp>
            <p:cxnSp>
              <p:nvCxnSpPr>
                <p:cNvPr id="228" name="Straight Arrow Connector 227"/>
                <p:cNvCxnSpPr>
                  <a:stCxn id="227" idx="0"/>
                  <a:endCxn id="191" idx="1"/>
                </p:cNvCxnSpPr>
                <p:nvPr/>
              </p:nvCxnSpPr>
              <p:spPr>
                <a:xfrm>
                  <a:off x="2904499" y="6246319"/>
                  <a:ext cx="1274374" cy="80800"/>
                </a:xfrm>
                <a:prstGeom prst="straightConnector1">
                  <a:avLst/>
                </a:prstGeom>
                <a:ln w="603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Arrow Connector 230"/>
                <p:cNvCxnSpPr>
                  <a:stCxn id="227" idx="0"/>
                  <a:endCxn id="190" idx="2"/>
                </p:cNvCxnSpPr>
                <p:nvPr/>
              </p:nvCxnSpPr>
              <p:spPr>
                <a:xfrm flipV="1">
                  <a:off x="2904499" y="5761765"/>
                  <a:ext cx="344045" cy="484554"/>
                </a:xfrm>
                <a:prstGeom prst="straightConnector1">
                  <a:avLst/>
                </a:prstGeom>
                <a:ln w="60325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8" name="Group 277"/>
                <p:cNvGrpSpPr/>
                <p:nvPr/>
              </p:nvGrpSpPr>
              <p:grpSpPr>
                <a:xfrm>
                  <a:off x="5021822" y="4414863"/>
                  <a:ext cx="356188" cy="461665"/>
                  <a:chOff x="12337275" y="3310718"/>
                  <a:chExt cx="356188" cy="461665"/>
                </a:xfrm>
              </p:grpSpPr>
              <p:sp>
                <p:nvSpPr>
                  <p:cNvPr id="260" name="Oval 259"/>
                  <p:cNvSpPr/>
                  <p:nvPr/>
                </p:nvSpPr>
                <p:spPr>
                  <a:xfrm>
                    <a:off x="12364493" y="3390673"/>
                    <a:ext cx="301752" cy="3017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61" name="TextBox 260"/>
                  <p:cNvSpPr txBox="1"/>
                  <p:nvPr/>
                </p:nvSpPr>
                <p:spPr>
                  <a:xfrm>
                    <a:off x="12337275" y="3310718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80604020202020204" pitchFamily="34" charset="0"/>
                        <a:cs typeface="Arial" panose="02080604020202020204" pitchFamily="34" charset="0"/>
                      </a:rPr>
                      <a:t>1</a:t>
                    </a:r>
                    <a:endParaRPr lang="en-US" sz="2400" dirty="0">
                      <a:latin typeface="Arial" panose="02080604020202020204" pitchFamily="34" charset="0"/>
                      <a:cs typeface="Arial" panose="02080604020202020204" pitchFamily="34" charset="0"/>
                    </a:endParaRPr>
                  </a:p>
                </p:txBody>
              </p: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5942143" y="3761317"/>
                  <a:ext cx="356188" cy="461665"/>
                  <a:chOff x="12428284" y="4363288"/>
                  <a:chExt cx="356188" cy="461665"/>
                </a:xfrm>
              </p:grpSpPr>
              <p:sp>
                <p:nvSpPr>
                  <p:cNvPr id="266" name="Oval 265"/>
                  <p:cNvSpPr/>
                  <p:nvPr/>
                </p:nvSpPr>
                <p:spPr>
                  <a:xfrm>
                    <a:off x="12447334" y="4443245"/>
                    <a:ext cx="301752" cy="3017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67" name="TextBox 266"/>
                  <p:cNvSpPr txBox="1"/>
                  <p:nvPr/>
                </p:nvSpPr>
                <p:spPr>
                  <a:xfrm>
                    <a:off x="12428284" y="4363288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80604020202020204" pitchFamily="34" charset="0"/>
                        <a:cs typeface="Arial" panose="02080604020202020204" pitchFamily="34" charset="0"/>
                      </a:rPr>
                      <a:t>3</a:t>
                    </a:r>
                    <a:endParaRPr lang="en-US" sz="2400" dirty="0">
                      <a:latin typeface="Arial" panose="02080604020202020204" pitchFamily="34" charset="0"/>
                      <a:cs typeface="Arial" panose="02080604020202020204" pitchFamily="34" charset="0"/>
                    </a:endParaRPr>
                  </a:p>
                </p:txBody>
              </p:sp>
            </p:grpSp>
            <p:grpSp>
              <p:nvGrpSpPr>
                <p:cNvPr id="282" name="Group 281"/>
                <p:cNvGrpSpPr/>
                <p:nvPr/>
              </p:nvGrpSpPr>
              <p:grpSpPr>
                <a:xfrm>
                  <a:off x="5764049" y="3128275"/>
                  <a:ext cx="356188" cy="461665"/>
                  <a:chOff x="13274666" y="4337238"/>
                  <a:chExt cx="356188" cy="461665"/>
                </a:xfrm>
              </p:grpSpPr>
              <p:sp>
                <p:nvSpPr>
                  <p:cNvPr id="268" name="Oval 267"/>
                  <p:cNvSpPr/>
                  <p:nvPr/>
                </p:nvSpPr>
                <p:spPr>
                  <a:xfrm>
                    <a:off x="13285240" y="4417195"/>
                    <a:ext cx="301752" cy="3017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69" name="TextBox 268"/>
                  <p:cNvSpPr txBox="1"/>
                  <p:nvPr/>
                </p:nvSpPr>
                <p:spPr>
                  <a:xfrm>
                    <a:off x="13274666" y="4337238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80604020202020204" pitchFamily="34" charset="0"/>
                        <a:cs typeface="Arial" panose="02080604020202020204" pitchFamily="34" charset="0"/>
                      </a:rPr>
                      <a:t>4</a:t>
                    </a:r>
                    <a:endParaRPr lang="en-US" sz="2400" dirty="0">
                      <a:latin typeface="Arial" panose="02080604020202020204" pitchFamily="34" charset="0"/>
                      <a:cs typeface="Arial" panose="02080604020202020204" pitchFamily="34" charset="0"/>
                    </a:endParaRPr>
                  </a:p>
                </p:txBody>
              </p:sp>
            </p:grpSp>
            <p:grpSp>
              <p:nvGrpSpPr>
                <p:cNvPr id="283" name="Group 282"/>
                <p:cNvGrpSpPr/>
                <p:nvPr/>
              </p:nvGrpSpPr>
              <p:grpSpPr>
                <a:xfrm>
                  <a:off x="5256336" y="2870128"/>
                  <a:ext cx="356188" cy="461665"/>
                  <a:chOff x="11772422" y="6190532"/>
                  <a:chExt cx="356188" cy="461665"/>
                </a:xfrm>
              </p:grpSpPr>
              <p:sp>
                <p:nvSpPr>
                  <p:cNvPr id="270" name="Oval 269"/>
                  <p:cNvSpPr/>
                  <p:nvPr/>
                </p:nvSpPr>
                <p:spPr>
                  <a:xfrm>
                    <a:off x="11781947" y="6273581"/>
                    <a:ext cx="301752" cy="3017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71" name="TextBox 270"/>
                  <p:cNvSpPr txBox="1"/>
                  <p:nvPr/>
                </p:nvSpPr>
                <p:spPr>
                  <a:xfrm>
                    <a:off x="11772422" y="6190532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80604020202020204" pitchFamily="34" charset="0"/>
                        <a:cs typeface="Arial" panose="02080604020202020204" pitchFamily="34" charset="0"/>
                      </a:rPr>
                      <a:t>5</a:t>
                    </a:r>
                    <a:endParaRPr lang="en-US" sz="2400" dirty="0">
                      <a:latin typeface="Arial" panose="02080604020202020204" pitchFamily="34" charset="0"/>
                      <a:cs typeface="Arial" panose="02080604020202020204" pitchFamily="34" charset="0"/>
                    </a:endParaRPr>
                  </a:p>
                </p:txBody>
              </p:sp>
            </p:grpSp>
            <p:grpSp>
              <p:nvGrpSpPr>
                <p:cNvPr id="284" name="Group 283"/>
                <p:cNvGrpSpPr/>
                <p:nvPr/>
              </p:nvGrpSpPr>
              <p:grpSpPr>
                <a:xfrm>
                  <a:off x="4663542" y="3060208"/>
                  <a:ext cx="356188" cy="461665"/>
                  <a:chOff x="13645058" y="6850912"/>
                  <a:chExt cx="356188" cy="461665"/>
                </a:xfrm>
              </p:grpSpPr>
              <p:sp>
                <p:nvSpPr>
                  <p:cNvPr id="272" name="Oval 271"/>
                  <p:cNvSpPr/>
                  <p:nvPr/>
                </p:nvSpPr>
                <p:spPr>
                  <a:xfrm>
                    <a:off x="13661420" y="6930985"/>
                    <a:ext cx="301752" cy="3017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73" name="TextBox 272"/>
                  <p:cNvSpPr txBox="1"/>
                  <p:nvPr/>
                </p:nvSpPr>
                <p:spPr>
                  <a:xfrm>
                    <a:off x="13645058" y="6850912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80604020202020204" pitchFamily="34" charset="0"/>
                        <a:cs typeface="Arial" panose="02080604020202020204" pitchFamily="34" charset="0"/>
                      </a:rPr>
                      <a:t>6</a:t>
                    </a:r>
                    <a:endParaRPr lang="en-US" sz="2400" dirty="0">
                      <a:latin typeface="Arial" panose="02080604020202020204" pitchFamily="34" charset="0"/>
                      <a:cs typeface="Arial" panose="02080604020202020204" pitchFamily="34" charset="0"/>
                    </a:endParaRPr>
                  </a:p>
                </p:txBody>
              </p:sp>
            </p:grpSp>
            <p:grpSp>
              <p:nvGrpSpPr>
                <p:cNvPr id="285" name="Group 284"/>
                <p:cNvGrpSpPr/>
                <p:nvPr/>
              </p:nvGrpSpPr>
              <p:grpSpPr>
                <a:xfrm>
                  <a:off x="4379200" y="3529551"/>
                  <a:ext cx="356188" cy="461665"/>
                  <a:chOff x="12693941" y="6261935"/>
                  <a:chExt cx="356188" cy="461665"/>
                </a:xfrm>
              </p:grpSpPr>
              <p:sp>
                <p:nvSpPr>
                  <p:cNvPr id="274" name="Oval 273"/>
                  <p:cNvSpPr/>
                  <p:nvPr/>
                </p:nvSpPr>
                <p:spPr>
                  <a:xfrm>
                    <a:off x="12711634" y="6331395"/>
                    <a:ext cx="301752" cy="3017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75" name="TextBox 274"/>
                  <p:cNvSpPr txBox="1"/>
                  <p:nvPr/>
                </p:nvSpPr>
                <p:spPr>
                  <a:xfrm>
                    <a:off x="12693941" y="6261935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80604020202020204" pitchFamily="34" charset="0"/>
                        <a:cs typeface="Arial" panose="02080604020202020204" pitchFamily="34" charset="0"/>
                      </a:rPr>
                      <a:t>7</a:t>
                    </a:r>
                    <a:endParaRPr lang="en-US" sz="2400" dirty="0">
                      <a:latin typeface="Arial" panose="02080604020202020204" pitchFamily="34" charset="0"/>
                      <a:cs typeface="Arial" panose="02080604020202020204" pitchFamily="34" charset="0"/>
                    </a:endParaRPr>
                  </a:p>
                </p:txBody>
              </p:sp>
            </p:grpSp>
            <p:grpSp>
              <p:nvGrpSpPr>
                <p:cNvPr id="280" name="Group 279"/>
                <p:cNvGrpSpPr/>
                <p:nvPr/>
              </p:nvGrpSpPr>
              <p:grpSpPr>
                <a:xfrm>
                  <a:off x="4553297" y="4155701"/>
                  <a:ext cx="356188" cy="461665"/>
                  <a:chOff x="13107624" y="5412888"/>
                  <a:chExt cx="356188" cy="461665"/>
                </a:xfrm>
              </p:grpSpPr>
              <p:sp>
                <p:nvSpPr>
                  <p:cNvPr id="276" name="Oval 275"/>
                  <p:cNvSpPr/>
                  <p:nvPr/>
                </p:nvSpPr>
                <p:spPr>
                  <a:xfrm>
                    <a:off x="13125317" y="5496668"/>
                    <a:ext cx="301752" cy="3017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277" name="TextBox 276"/>
                  <p:cNvSpPr txBox="1"/>
                  <p:nvPr/>
                </p:nvSpPr>
                <p:spPr>
                  <a:xfrm>
                    <a:off x="13107624" y="5412888"/>
                    <a:ext cx="35618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Arial" panose="02080604020202020204" pitchFamily="34" charset="0"/>
                        <a:cs typeface="Arial" panose="02080604020202020204" pitchFamily="34" charset="0"/>
                      </a:rPr>
                      <a:t>8</a:t>
                    </a:r>
                    <a:endParaRPr lang="en-US" sz="2400" dirty="0">
                      <a:latin typeface="Arial" panose="02080604020202020204" pitchFamily="34" charset="0"/>
                      <a:cs typeface="Arial" panose="02080604020202020204" pitchFamily="34" charset="0"/>
                    </a:endParaRPr>
                  </a:p>
                </p:txBody>
              </p:sp>
            </p:grpSp>
          </p:grpSp>
          <p:sp>
            <p:nvSpPr>
              <p:cNvPr id="292" name="TextBox 291"/>
              <p:cNvSpPr txBox="1"/>
              <p:nvPr/>
            </p:nvSpPr>
            <p:spPr>
              <a:xfrm>
                <a:off x="6092370" y="2196362"/>
                <a:ext cx="9444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" panose="02080604020202020204" pitchFamily="34" charset="0"/>
                    <a:cs typeface="Arial" panose="02080604020202020204" pitchFamily="34" charset="0"/>
                  </a:rPr>
                  <a:t>User</a:t>
                </a:r>
                <a:endParaRPr lang="en-US" sz="2400" dirty="0">
                  <a:latin typeface="Arial" panose="02080604020202020204" pitchFamily="34" charset="0"/>
                  <a:cs typeface="Arial" panose="02080604020202020204" pitchFamily="34" charset="0"/>
                </a:endParaRPr>
              </a:p>
            </p:txBody>
          </p:sp>
        </p:grpSp>
        <p:sp>
          <p:nvSpPr>
            <p:cNvPr id="296" name="TextBox 295"/>
            <p:cNvSpPr txBox="1"/>
            <p:nvPr/>
          </p:nvSpPr>
          <p:spPr>
            <a:xfrm>
              <a:off x="3158178" y="3025112"/>
              <a:ext cx="15065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80604020202020204" pitchFamily="34" charset="0"/>
                  <a:cs typeface="Arial" panose="02080604020202020204" pitchFamily="34" charset="0"/>
                </a:rPr>
                <a:t>Absorber</a:t>
              </a:r>
              <a:endParaRPr lang="en-US" sz="2400" dirty="0">
                <a:latin typeface="Arial" panose="02080604020202020204" pitchFamily="34" charset="0"/>
                <a:cs typeface="Arial" panose="02080604020202020204" pitchFamily="34" charset="0"/>
              </a:endParaRPr>
            </a:p>
          </p:txBody>
        </p:sp>
        <p:cxnSp>
          <p:nvCxnSpPr>
            <p:cNvPr id="297" name="Straight Arrow Connector 296"/>
            <p:cNvCxnSpPr>
              <a:stCxn id="296" idx="0"/>
            </p:cNvCxnSpPr>
            <p:nvPr/>
          </p:nvCxnSpPr>
          <p:spPr>
            <a:xfrm flipV="1">
              <a:off x="3911439" y="2657515"/>
              <a:ext cx="1104269" cy="367597"/>
            </a:xfrm>
            <a:prstGeom prst="straightConnector1">
              <a:avLst/>
            </a:prstGeom>
            <a:ln w="6032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artial Circle 146"/>
          <p:cNvSpPr/>
          <p:nvPr/>
        </p:nvSpPr>
        <p:spPr>
          <a:xfrm rot="19445051">
            <a:off x="5671117" y="1784985"/>
            <a:ext cx="4754880" cy="4754880"/>
          </a:xfrm>
          <a:prstGeom prst="pie">
            <a:avLst>
              <a:gd name="adj1" fmla="val 19452170"/>
              <a:gd name="adj2" fmla="val 242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white background with many colored dots&#10;&#10;Description automatically generated"/>
          <p:cNvPicPr>
            <a:picLocks noChangeAspect="1"/>
          </p:cNvPicPr>
          <p:nvPr/>
        </p:nvPicPr>
        <p:blipFill>
          <a:blip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046" y="2470782"/>
            <a:ext cx="3557023" cy="3383287"/>
          </a:xfrm>
          <a:prstGeom prst="rect">
            <a:avLst/>
          </a:prstGeom>
        </p:spPr>
      </p:pic>
      <p:pic>
        <p:nvPicPr>
          <p:cNvPr id="2" name="Picture 1" descr="r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" y="0"/>
            <a:ext cx="4057015" cy="3950335"/>
          </a:xfrm>
          <a:prstGeom prst="rect">
            <a:avLst/>
          </a:prstGeom>
        </p:spPr>
      </p:pic>
      <p:pic>
        <p:nvPicPr>
          <p:cNvPr id="3" name="Picture 2" descr="rss_ab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" y="4039870"/>
            <a:ext cx="4075430" cy="39230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66700" y="-66675"/>
            <a:ext cx="501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(a)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414</Words>
  <Application>WPS Presentation</Application>
  <PresentationFormat>Custom</PresentationFormat>
  <Paragraphs>174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Microsoft YaHei</vt:lpstr>
      <vt:lpstr>Droid Sans Fallback</vt:lpstr>
      <vt:lpstr>Arial Unicode MS</vt:lpstr>
      <vt:lpstr>Calibri Light</vt:lpstr>
      <vt:lpstr>Calibri</vt:lpstr>
      <vt:lpstr>Liberation Mono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Shakir Hossain</dc:creator>
  <cp:lastModifiedBy>shakir</cp:lastModifiedBy>
  <cp:revision>5</cp:revision>
  <dcterms:created xsi:type="dcterms:W3CDTF">2024-09-11T23:12:22Z</dcterms:created>
  <dcterms:modified xsi:type="dcterms:W3CDTF">2024-09-11T23:12:22Z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