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A86632E-1B61-4EBB-8DA8-704B70D291BF}" type="datetimeFigureOut">
              <a:rPr lang="en-US" smtClean="0"/>
              <a:t>09/08/2019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67BC55D-1121-42BA-8097-9944E90E2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46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632E-1B61-4EBB-8DA8-704B70D291BF}" type="datetimeFigureOut">
              <a:rPr lang="en-US" smtClean="0"/>
              <a:t>09/08/2019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C55D-1121-42BA-8097-9944E90E2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26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A86632E-1B61-4EBB-8DA8-704B70D291BF}" type="datetimeFigureOut">
              <a:rPr lang="en-US" smtClean="0"/>
              <a:t>09/08/2019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67BC55D-1121-42BA-8097-9944E90E2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51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632E-1B61-4EBB-8DA8-704B70D291BF}" type="datetimeFigureOut">
              <a:rPr lang="en-US" smtClean="0"/>
              <a:t>09/08/2019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E67BC55D-1121-42BA-8097-9944E90E2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99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A86632E-1B61-4EBB-8DA8-704B70D291BF}" type="datetimeFigureOut">
              <a:rPr lang="en-US" smtClean="0"/>
              <a:t>09/08/2019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67BC55D-1121-42BA-8097-9944E90E2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69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632E-1B61-4EBB-8DA8-704B70D291BF}" type="datetimeFigureOut">
              <a:rPr lang="en-US" smtClean="0"/>
              <a:t>09/08/2019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C55D-1121-42BA-8097-9944E90E2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69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632E-1B61-4EBB-8DA8-704B70D291BF}" type="datetimeFigureOut">
              <a:rPr lang="en-US" smtClean="0"/>
              <a:t>09/08/2019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C55D-1121-42BA-8097-9944E90E2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0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632E-1B61-4EBB-8DA8-704B70D291BF}" type="datetimeFigureOut">
              <a:rPr lang="en-US" smtClean="0"/>
              <a:t>09/08/2019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C55D-1121-42BA-8097-9944E90E2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51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632E-1B61-4EBB-8DA8-704B70D291BF}" type="datetimeFigureOut">
              <a:rPr lang="en-US" smtClean="0"/>
              <a:t>09/08/2019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C55D-1121-42BA-8097-9944E90E2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39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A86632E-1B61-4EBB-8DA8-704B70D291BF}" type="datetimeFigureOut">
              <a:rPr lang="en-US" smtClean="0"/>
              <a:t>09/08/2019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67BC55D-1121-42BA-8097-9944E90E2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28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632E-1B61-4EBB-8DA8-704B70D291BF}" type="datetimeFigureOut">
              <a:rPr lang="en-US" smtClean="0"/>
              <a:t>09/08/2019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C55D-1121-42BA-8097-9944E90E2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01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A86632E-1B61-4EBB-8DA8-704B70D291BF}" type="datetimeFigureOut">
              <a:rPr lang="en-US" smtClean="0"/>
              <a:t>09/08/2019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67BC55D-1121-42BA-8097-9944E90E276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60637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DATABASE NORMALIZATION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02222" y="3691468"/>
            <a:ext cx="3593495" cy="2340700"/>
          </a:xfrm>
        </p:spPr>
        <p:txBody>
          <a:bodyPr>
            <a:normAutofit/>
          </a:bodyPr>
          <a:lstStyle/>
          <a:p>
            <a:r>
              <a:rPr lang="en-US" sz="2000" u="sng" dirty="0" smtClean="0">
                <a:solidFill>
                  <a:srgbClr val="00B0F0"/>
                </a:solidFill>
              </a:rPr>
              <a:t>Created By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Shakir khan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Niit Vellore Officersline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Vellore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74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E:\Divya\Diagrams for slides\2nftabl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813" y="3877408"/>
            <a:ext cx="2981325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E:\Divya\Diagrams for slides\2nftable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07" y="4696558"/>
            <a:ext cx="322897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2131926"/>
            <a:ext cx="120503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convert the PROJECT table into 2NF, </a:t>
            </a:r>
            <a:r>
              <a:rPr lang="en-US" alt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alt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remove the attributes that are not functionally dependent on the whole key.</a:t>
            </a:r>
            <a:endParaRPr lang="en-US" alt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508076"/>
            <a:ext cx="122534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alt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should place the removed attributes in a different table along with the attribute they are functionally dependent 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744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Times New Roman" pitchFamily="18" charset="0"/>
              </a:rPr>
              <a:t>Third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548" y="1857023"/>
            <a:ext cx="8416052" cy="3076222"/>
          </a:xfrm>
        </p:spPr>
        <p:txBody>
          <a:bodyPr/>
          <a:lstStyle/>
          <a:p>
            <a:pPr marL="324000" lvl="1" indent="0">
              <a:buNone/>
              <a:defRPr/>
            </a:pPr>
            <a:r>
              <a:rPr lang="en-US" sz="1800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A relation is said to be in the 3NF if and only if:</a:t>
            </a:r>
          </a:p>
          <a:p>
            <a:pPr lvl="2">
              <a:buFontTx/>
              <a:buBlip>
                <a:blip r:embed="rId2"/>
              </a:buBlip>
              <a:defRPr/>
            </a:pPr>
            <a:r>
              <a:rPr lang="en-US" sz="1600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It is in 2NF, and</a:t>
            </a:r>
          </a:p>
          <a:p>
            <a:pPr lvl="2">
              <a:buFontTx/>
              <a:buBlip>
                <a:blip r:embed="rId2"/>
              </a:buBlip>
              <a:defRPr/>
            </a:pPr>
            <a:r>
              <a:rPr lang="en-US" sz="1600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No transitive (indirect) dependency exists between non-key attributes and key attributes.</a:t>
            </a:r>
          </a:p>
          <a:p>
            <a:pPr marL="324000" lvl="1" indent="0">
              <a:buNone/>
              <a:defRPr/>
            </a:pPr>
            <a:r>
              <a:rPr lang="en-US" sz="1800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The guidelines for converting a table into 3NF are:</a:t>
            </a:r>
          </a:p>
          <a:p>
            <a:pPr lvl="2">
              <a:buFontTx/>
              <a:buBlip>
                <a:blip r:embed="rId2"/>
              </a:buBlip>
              <a:defRPr/>
            </a:pPr>
            <a:r>
              <a:rPr lang="en-US" sz="1600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Find and remove non-key attributes that are functionally dependent on attributes that are not the primary key. Place them in a different table.</a:t>
            </a:r>
          </a:p>
          <a:p>
            <a:pPr lvl="2">
              <a:buFontTx/>
              <a:buBlip>
                <a:blip r:embed="rId2"/>
              </a:buBlip>
              <a:defRPr/>
            </a:pPr>
            <a:r>
              <a:rPr lang="en-US" sz="1600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Group the remaining attributes.</a:t>
            </a:r>
          </a:p>
          <a:p>
            <a:endParaRPr lang="en-US" dirty="0"/>
          </a:p>
        </p:txBody>
      </p:sp>
      <p:pic>
        <p:nvPicPr>
          <p:cNvPr id="4" name="Picture 2" descr="E:\Divya\Diagrams for slides\Employee3n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645" y="1857022"/>
            <a:ext cx="342900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5268912"/>
            <a:ext cx="224407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Insertion</a:t>
            </a:r>
          </a:p>
          <a:p>
            <a:pPr>
              <a:defRPr/>
            </a:pPr>
            <a:endParaRPr lang="en-US" sz="1600" dirty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>
              <a:defRPr/>
            </a:pPr>
            <a:r>
              <a:rPr lang="en-US" sz="1600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Updation</a:t>
            </a:r>
          </a:p>
          <a:p>
            <a:pPr>
              <a:defRPr/>
            </a:pPr>
            <a:endParaRPr lang="en-US" sz="1600" dirty="0">
              <a:solidFill>
                <a:srgbClr val="FF0000"/>
              </a:solidFill>
              <a:latin typeface="Arial" charset="0"/>
              <a:cs typeface="Times New Roman" pitchFamily="18" charset="0"/>
            </a:endParaRPr>
          </a:p>
          <a:p>
            <a:pPr>
              <a:defRPr/>
            </a:pPr>
            <a:r>
              <a:rPr lang="en-US" sz="1600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Deletion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961293" y="5268912"/>
            <a:ext cx="111093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department head of a new department that does not have any employees at present cannot be entered in the DEPTHEAD column.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961293" y="5758467"/>
            <a:ext cx="111093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 department, DEPTHEAD is repeated. Any change will have to be made consistently across the table. 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961293" y="6250254"/>
            <a:ext cx="854612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an employee record is deleted, the information about DEPTHEAD will also be deleted.</a:t>
            </a:r>
          </a:p>
        </p:txBody>
      </p:sp>
      <p:sp>
        <p:nvSpPr>
          <p:cNvPr id="9" name="Rectangle 8"/>
          <p:cNvSpPr/>
          <p:nvPr/>
        </p:nvSpPr>
        <p:spPr>
          <a:xfrm>
            <a:off x="128954" y="4765739"/>
            <a:ext cx="73972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The preceding table could lead to the following problems:</a:t>
            </a:r>
          </a:p>
        </p:txBody>
      </p:sp>
    </p:spTree>
    <p:extLst>
      <p:ext uri="{BB962C8B-B14F-4D97-AF65-F5344CB8AC3E}">
        <p14:creationId xmlns:p14="http://schemas.microsoft.com/office/powerpoint/2010/main" val="1076840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1817077"/>
            <a:ext cx="6248400" cy="3695700"/>
            <a:chOff x="2514600" y="1981200"/>
            <a:chExt cx="6248400" cy="3695700"/>
          </a:xfrm>
        </p:grpSpPr>
        <p:pic>
          <p:nvPicPr>
            <p:cNvPr id="4" name="Picture 2" descr="E:\Divya\Diagrams for slides\Employee3nf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2736850"/>
              <a:ext cx="3962400" cy="294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4"/>
            <p:cNvSpPr txBox="1">
              <a:spLocks noChangeArrowheads="1"/>
            </p:cNvSpPr>
            <p:nvPr/>
          </p:nvSpPr>
          <p:spPr bwMode="auto">
            <a:xfrm>
              <a:off x="2514600" y="2200275"/>
              <a:ext cx="20574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Primary</a:t>
              </a:r>
              <a:r>
                <a:rPr lang="en-US" altLang="en-US" sz="120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140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9200" y="2508250"/>
              <a:ext cx="12192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4"/>
            <p:cNvSpPr txBox="1">
              <a:spLocks noChangeArrowheads="1"/>
            </p:cNvSpPr>
            <p:nvPr/>
          </p:nvSpPr>
          <p:spPr bwMode="auto">
            <a:xfrm>
              <a:off x="4495800" y="1981200"/>
              <a:ext cx="42672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DEPTHEAD is functionally dependent on DEPT, which is not a primary key.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rot="5400000">
              <a:off x="3277394" y="2659856"/>
              <a:ext cx="3048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2" descr="E:\Divya\Diagrams for slides\Dept_3nf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762" y="4009780"/>
            <a:ext cx="367823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 descr="E:\Divya\Diagrams for slides\3nf_emp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762" y="4003430"/>
            <a:ext cx="22098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5179341" y="2989873"/>
            <a:ext cx="7012660" cy="738066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4000" lvl="1" indent="0">
              <a:buNone/>
              <a:defRPr/>
            </a:pPr>
            <a:r>
              <a:rPr lang="en-US" sz="18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To convert the EMPLOYEE table into 3NF, you must remove the DEPTHEAD column and place it in another table</a:t>
            </a:r>
            <a:endParaRPr lang="en-US" sz="18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2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Boyce </a:t>
            </a:r>
            <a:r>
              <a:rPr lang="en-US" dirty="0" err="1"/>
              <a:t>Codd</a:t>
            </a:r>
            <a:r>
              <a:rPr lang="en-US" dirty="0"/>
              <a:t> normal </a:t>
            </a:r>
            <a:r>
              <a:rPr lang="en-US" dirty="0" smtClean="0"/>
              <a:t>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677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BCNF is the advance version of 3NF. It is stricter than 3NF.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A table is in BCNF if every functional dependency X → Y, X is the super key of the table.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For BCNF, the table should be in 3NF, and for every FD, LHS is super </a:t>
            </a:r>
            <a:r>
              <a:rPr lang="en-US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key.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The </a:t>
            </a:r>
            <a:r>
              <a:rPr lang="en-US" sz="1800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original definition of 3NF was not sufficient in some situations. It was not satisfactory for the tables: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That had multiple candidate keys.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Where the multiple candidate keys were composite.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Where the multiple candidate keys overlapped (had at least one attribute in common</a:t>
            </a:r>
            <a:r>
              <a:rPr lang="en-US" sz="16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).</a:t>
            </a:r>
          </a:p>
          <a:p>
            <a:pPr marL="36000" indent="0">
              <a:buNone/>
              <a:defRPr/>
            </a:pPr>
            <a:r>
              <a:rPr lang="en-US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The </a:t>
            </a:r>
            <a:r>
              <a:rPr lang="en-US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guidelines for converting a table into BCNF are: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Find and remove the overlapping candidate keys. Place the part of the candidate key and the attribute it is functionally dependent on, in a different table. 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Group the remaining items into a table.</a:t>
            </a:r>
          </a:p>
          <a:p>
            <a:pPr>
              <a:buNone/>
              <a:defRPr/>
            </a:pPr>
            <a:endParaRPr lang="en-US" sz="2000" dirty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611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01600" y="1827212"/>
            <a:ext cx="4193822" cy="4363600"/>
            <a:chOff x="2743200" y="2132012"/>
            <a:chExt cx="4193822" cy="4363600"/>
          </a:xfrm>
        </p:grpSpPr>
        <p:pic>
          <p:nvPicPr>
            <p:cNvPr id="4" name="Picture 2" descr="E:\Divya\Diagrams for slides\project_bcnf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3200" y="3103563"/>
              <a:ext cx="4019550" cy="2514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4"/>
            <p:cNvSpPr txBox="1">
              <a:spLocks noChangeArrowheads="1"/>
            </p:cNvSpPr>
            <p:nvPr/>
          </p:nvSpPr>
          <p:spPr bwMode="auto">
            <a:xfrm>
              <a:off x="2971800" y="2438400"/>
              <a:ext cx="20574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Primary Key</a:t>
              </a:r>
            </a:p>
          </p:txBody>
        </p:sp>
        <p:sp>
          <p:nvSpPr>
            <p:cNvPr id="6" name="TextBox 4"/>
            <p:cNvSpPr txBox="1">
              <a:spLocks noChangeArrowheads="1"/>
            </p:cNvSpPr>
            <p:nvPr/>
          </p:nvSpPr>
          <p:spPr bwMode="auto">
            <a:xfrm>
              <a:off x="2743200" y="5757425"/>
              <a:ext cx="3505200" cy="738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NAME+PROJCODE can also be chosen as the primary key and hence, is a candidate key.</a:t>
              </a:r>
            </a:p>
          </p:txBody>
        </p:sp>
        <p:sp>
          <p:nvSpPr>
            <p:cNvPr id="8" name="TextBox 4"/>
            <p:cNvSpPr txBox="1">
              <a:spLocks noChangeArrowheads="1"/>
            </p:cNvSpPr>
            <p:nvPr/>
          </p:nvSpPr>
          <p:spPr bwMode="auto">
            <a:xfrm>
              <a:off x="3431822" y="2132012"/>
              <a:ext cx="3505200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table is already in 3NF</a:t>
              </a:r>
            </a:p>
          </p:txBody>
        </p:sp>
        <p:grpSp>
          <p:nvGrpSpPr>
            <p:cNvPr id="9" name="Group 16"/>
            <p:cNvGrpSpPr>
              <a:grpSpLocks/>
            </p:cNvGrpSpPr>
            <p:nvPr/>
          </p:nvGrpSpPr>
          <p:grpSpPr bwMode="auto">
            <a:xfrm>
              <a:off x="3198813" y="2847975"/>
              <a:ext cx="1831975" cy="304800"/>
              <a:chOff x="3198813" y="2286000"/>
              <a:chExt cx="1831975" cy="304800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 rot="5400000">
                <a:off x="3047207" y="2437606"/>
                <a:ext cx="304800" cy="15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rot="5400000">
                <a:off x="4877594" y="2437606"/>
                <a:ext cx="3048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200400" y="2286000"/>
                <a:ext cx="18288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Rectangle 13"/>
          <p:cNvSpPr/>
          <p:nvPr/>
        </p:nvSpPr>
        <p:spPr>
          <a:xfrm>
            <a:off x="4121150" y="2049901"/>
            <a:ext cx="8070849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The following points describe the functional dependencies in the PROJECT table: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HOURS is functionally dependent on ECODE+PROJCODE.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HOURS is also functionally dependent on NAME+PROJCODE.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NAME is functionally dependent on ECODE.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ECODE is functionally dependent on NAME.</a:t>
            </a:r>
          </a:p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You will notice that the PROJECT table has: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Multiple candidate keys that are ECODE+PROJCODE and NAME+PROJCODE.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Composite candidate keys.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Candidate keys that overlap since the PROJCODE attribute is common between the two candidate keys</a:t>
            </a:r>
            <a:r>
              <a:rPr lang="en-US" sz="16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The only non-key item is HOURS, which is dependent on the whole key, </a:t>
            </a:r>
            <a:r>
              <a:rPr lang="en-US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	ECODE+PROJCODE </a:t>
            </a:r>
            <a:r>
              <a:rPr lang="en-US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or NAME+PROJCODE.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ECODE and NAME are determinants since they are functionally dependent </a:t>
            </a:r>
            <a:r>
              <a:rPr lang="en-US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	on </a:t>
            </a:r>
            <a:r>
              <a:rPr lang="en-US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each other. 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As per BCNF, the determinants have to be candidate </a:t>
            </a:r>
            <a:r>
              <a:rPr lang="en-US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keys.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You </a:t>
            </a:r>
            <a:r>
              <a:rPr lang="en-US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can remove NAME and ECODE and place them in a different  table. </a:t>
            </a:r>
            <a:endParaRPr lang="en-US" sz="1600" dirty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lvl="2">
              <a:buFontTx/>
              <a:buBlip>
                <a:blip r:embed="rId3"/>
              </a:buBlip>
              <a:defRPr/>
            </a:pPr>
            <a:endParaRPr lang="en-US" sz="1600" dirty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6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E:\Divya\Diagrams for slides\projectbcn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652713"/>
            <a:ext cx="2916238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E:\Divya\Diagrams for slides\employee_bcn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644775"/>
            <a:ext cx="1828800" cy="200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59645" y="1962624"/>
            <a:ext cx="107018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Tx/>
              <a:buBlip>
                <a:blip r:embed="rId4"/>
              </a:buBlip>
              <a:defRPr/>
            </a:pPr>
            <a:r>
              <a:rPr lang="en-US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You can remove NAME and ECODE and place them in a different </a:t>
            </a:r>
            <a:r>
              <a:rPr lang="en-US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table. </a:t>
            </a:r>
            <a:endParaRPr lang="en-US" dirty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065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49143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Tahoma" panose="020B0604030504040204" pitchFamily="34" charset="0"/>
                <a:cs typeface="Times New Roman" panose="02020603050405020304" pitchFamily="18" charset="0"/>
              </a:rPr>
              <a:t>Definition of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268" y="1873957"/>
            <a:ext cx="11288888" cy="49840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Is a method of breaking down complex table structures into simple table structures by using certain </a:t>
            </a:r>
            <a:r>
              <a:rPr lang="en-US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rules</a:t>
            </a:r>
            <a:r>
              <a:rPr lang="en-US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to reduces </a:t>
            </a:r>
            <a:r>
              <a:rPr lang="en-US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redundancy and dependency of data.</a:t>
            </a:r>
          </a:p>
          <a:p>
            <a:r>
              <a:rPr lang="en-US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It divides larger tables to smaller tables and links them using relationships.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sz="1800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Has the following benefits: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It helps in maintaining data integrity.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It helps in simplifying the structure of </a:t>
            </a:r>
            <a:r>
              <a:rPr lang="en-US" sz="16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tables.</a:t>
            </a:r>
            <a:endParaRPr lang="en-US" sz="1600" dirty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It helps in reducing the null values, which reduces the complexity of data operations.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Some rules that should be followed to achieve a good database design are: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sz="1800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Each table should have an </a:t>
            </a:r>
            <a:r>
              <a:rPr lang="en-US" sz="18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Unique Column.</a:t>
            </a:r>
            <a:endParaRPr lang="en-US" sz="1800" dirty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sz="1800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Each table should store data for a single type of entity.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sz="1800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Columns that accept NULLs should be avoided.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sz="1800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The repetition of values or columns should be avoided.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50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Normalization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sz="1800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First Normal Form (1NF)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sz="1800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Second Normal Form (2NF)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sz="1800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Third Normal Form (3NF)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sz="1800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Boyce-</a:t>
            </a:r>
            <a:r>
              <a:rPr lang="en-US" sz="1800" dirty="0" err="1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Codd</a:t>
            </a:r>
            <a:r>
              <a:rPr lang="en-US" sz="1800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 Normal Form (BCNF)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90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First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859" y="1106356"/>
            <a:ext cx="11029615" cy="414284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Rules</a:t>
            </a:r>
            <a:endParaRPr lang="en-US" dirty="0">
              <a:solidFill>
                <a:srgbClr val="C0000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/>
                </a:solidFill>
              </a:rPr>
              <a:t>Each table cell should contain a single value.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/>
                </a:solidFill>
              </a:rPr>
              <a:t>Each record needs to be unique.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/>
                </a:solidFill>
              </a:rPr>
              <a:t>Eliminate duplicative columns from the same table</a:t>
            </a:r>
            <a:r>
              <a:rPr lang="en-US" dirty="0" smtClean="0">
                <a:solidFill>
                  <a:schemeClr val="accent2"/>
                </a:solidFill>
              </a:rPr>
              <a:t>.</a:t>
            </a:r>
            <a:endParaRPr lang="en-US" dirty="0">
              <a:solidFill>
                <a:schemeClr val="accent2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/>
                </a:solidFill>
              </a:rPr>
              <a:t>Create separate tables for each group of related </a:t>
            </a:r>
            <a:r>
              <a:rPr lang="en-US" dirty="0" smtClean="0">
                <a:solidFill>
                  <a:schemeClr val="accent2"/>
                </a:solidFill>
              </a:rPr>
              <a:t>data </a:t>
            </a:r>
            <a:r>
              <a:rPr lang="en-US" dirty="0">
                <a:solidFill>
                  <a:schemeClr val="accent2"/>
                </a:solidFill>
              </a:rPr>
              <a:t>and </a:t>
            </a:r>
            <a:endParaRPr lang="en-US" dirty="0" smtClean="0">
              <a:solidFill>
                <a:schemeClr val="accent2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2"/>
                </a:solidFill>
              </a:rPr>
              <a:t>identify </a:t>
            </a:r>
            <a:r>
              <a:rPr lang="en-US" dirty="0">
                <a:solidFill>
                  <a:schemeClr val="accent2"/>
                </a:solidFill>
              </a:rPr>
              <a:t>each row with a unique column or </a:t>
            </a:r>
            <a:r>
              <a:rPr lang="en-US" dirty="0" smtClean="0">
                <a:solidFill>
                  <a:schemeClr val="accent2"/>
                </a:solidFill>
              </a:rPr>
              <a:t>set </a:t>
            </a:r>
            <a:r>
              <a:rPr lang="en-US" dirty="0">
                <a:solidFill>
                  <a:schemeClr val="accent2"/>
                </a:solidFill>
              </a:rPr>
              <a:t>of columns 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763163" y="2153153"/>
            <a:ext cx="1371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key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515763" y="1853115"/>
            <a:ext cx="4648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table is not in first normal form because cells in PROJCODE and HOURS have more than one value</a:t>
            </a:r>
            <a:r>
              <a:rPr lang="en-US" altLang="en-US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6" name="Picture 9" descr="E:\Divya\Diagrams for slides\Projec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163" y="2719890"/>
            <a:ext cx="4638675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rot="5400000">
            <a:off x="6297357" y="2604796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9115963" y="2453190"/>
            <a:ext cx="1068388" cy="304800"/>
            <a:chOff x="5410200" y="2590800"/>
            <a:chExt cx="1068388" cy="304800"/>
          </a:xfrm>
        </p:grpSpPr>
        <p:cxnSp>
          <p:nvCxnSpPr>
            <p:cNvPr id="9" name="Straight Arrow Connector 8"/>
            <p:cNvCxnSpPr/>
            <p:nvPr/>
          </p:nvCxnSpPr>
          <p:spPr>
            <a:xfrm rot="5400000">
              <a:off x="5258594" y="2742406"/>
              <a:ext cx="3048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rot="5400000">
              <a:off x="6325394" y="2742406"/>
              <a:ext cx="3048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410200" y="2590800"/>
              <a:ext cx="1066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2" descr="E:\Divya\Diagrams for slides\Project_in1N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163" y="4572488"/>
            <a:ext cx="4462511" cy="2161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959163" y="4286222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1</a:t>
            </a:r>
            <a:r>
              <a:rPr lang="en-US" baseline="30000" dirty="0" smtClean="0"/>
              <a:t>st</a:t>
            </a:r>
            <a:r>
              <a:rPr lang="en-US" dirty="0" smtClean="0"/>
              <a:t> Normalization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62014" y="5017026"/>
            <a:ext cx="256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 1</a:t>
            </a:r>
            <a:r>
              <a:rPr lang="en-US" baseline="30000" dirty="0" smtClean="0"/>
              <a:t>st</a:t>
            </a:r>
            <a:r>
              <a:rPr lang="en-US" dirty="0" smtClean="0"/>
              <a:t> Normalization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90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800"/>
            <a:ext cx="11717867" cy="50292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Before we proceed let's understand a few things --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WHAT IS A KEY?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A KEY is a value used to identify a record in a table uniquely. </a:t>
            </a:r>
            <a:r>
              <a:rPr lang="en-US" dirty="0" smtClean="0"/>
              <a:t> A </a:t>
            </a:r>
            <a:r>
              <a:rPr lang="en-US" dirty="0"/>
              <a:t>KEY could be a single column or combination of multiple columns</a:t>
            </a:r>
          </a:p>
          <a:p>
            <a:pPr marL="0" indent="0">
              <a:buNone/>
            </a:pPr>
            <a:r>
              <a:rPr lang="en-US" dirty="0"/>
              <a:t>Note: Columns in a table that are NOT used to identify a record uniquely are called non-key columns.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WHAT IS A PRIMARY KEY?</a:t>
            </a:r>
          </a:p>
          <a:p>
            <a:pPr marL="0" indent="0">
              <a:buNone/>
            </a:pPr>
            <a:r>
              <a:rPr lang="en-US" dirty="0" smtClean="0"/>
              <a:t>	A </a:t>
            </a:r>
            <a:r>
              <a:rPr lang="en-US" dirty="0"/>
              <a:t>primary is a single column value used to identify a database record uniquely.</a:t>
            </a:r>
          </a:p>
          <a:p>
            <a:pPr marL="0" indent="0">
              <a:buNone/>
            </a:pPr>
            <a:r>
              <a:rPr lang="en-US" dirty="0" smtClean="0"/>
              <a:t>	It </a:t>
            </a:r>
            <a:r>
              <a:rPr lang="en-US" dirty="0"/>
              <a:t>has following attributes</a:t>
            </a:r>
          </a:p>
          <a:p>
            <a:r>
              <a:rPr lang="en-US" dirty="0" smtClean="0"/>
              <a:t>	A </a:t>
            </a:r>
            <a:r>
              <a:rPr lang="en-US" dirty="0"/>
              <a:t>primary key cannot be NULL</a:t>
            </a:r>
          </a:p>
          <a:p>
            <a:r>
              <a:rPr lang="en-US" dirty="0" smtClean="0"/>
              <a:t>	A </a:t>
            </a:r>
            <a:r>
              <a:rPr lang="en-US" dirty="0"/>
              <a:t>primary key value must be unique</a:t>
            </a:r>
          </a:p>
          <a:p>
            <a:r>
              <a:rPr lang="en-US" dirty="0" smtClean="0"/>
              <a:t>	The </a:t>
            </a:r>
            <a:r>
              <a:rPr lang="en-US" dirty="0"/>
              <a:t>primary key values should rarely be changed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WHAT IS COMPOSITE KEY?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	</a:t>
            </a:r>
            <a:r>
              <a:rPr lang="en-US" dirty="0" smtClean="0"/>
              <a:t>A composite key is a primary key composed of multiple columns used to identify a record uniquely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rgbClr val="C00000"/>
                </a:solidFill>
              </a:rPr>
              <a:t>WHAT IS  FOREIGN KEY ?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C00000"/>
                </a:solidFill>
              </a:rPr>
              <a:t>	</a:t>
            </a:r>
            <a:r>
              <a:rPr lang="en-US" dirty="0"/>
              <a:t>Foreign Key references the primary key of another Table! It helps connect your Tables</a:t>
            </a:r>
          </a:p>
          <a:p>
            <a:r>
              <a:rPr lang="en-US" dirty="0" smtClean="0"/>
              <a:t>	A </a:t>
            </a:r>
            <a:r>
              <a:rPr lang="en-US" dirty="0"/>
              <a:t>foreign key can have a different name from its primary key</a:t>
            </a:r>
          </a:p>
          <a:p>
            <a:r>
              <a:rPr lang="en-US" dirty="0" smtClean="0"/>
              <a:t>	It </a:t>
            </a:r>
            <a:r>
              <a:rPr lang="en-US" dirty="0"/>
              <a:t>ensures rows in one table have corresponding rows in another</a:t>
            </a:r>
          </a:p>
          <a:p>
            <a:r>
              <a:rPr lang="en-US" dirty="0" smtClean="0"/>
              <a:t>	Foreign </a:t>
            </a:r>
            <a:r>
              <a:rPr lang="en-US" dirty="0"/>
              <a:t>keys can be null even though primary keys can not </a:t>
            </a:r>
            <a:endParaRPr lang="en-US" sz="1900" dirty="0" smtClean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77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/>
              <a:t>Functional dependency: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068" y="2212622"/>
            <a:ext cx="11830754" cy="464537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To convert the table to 2NF, </a:t>
            </a:r>
            <a:r>
              <a:rPr lang="en-US" altLang="en-US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We </a:t>
            </a:r>
            <a:r>
              <a:rPr lang="en-US" altLang="en-US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must first </a:t>
            </a:r>
            <a:endParaRPr lang="en-US" altLang="en-US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en-US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understand </a:t>
            </a:r>
            <a:r>
              <a:rPr lang="en-US" altLang="en-US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the concept of functional dependency.</a:t>
            </a:r>
          </a:p>
          <a:p>
            <a:pPr marL="0" indent="0">
              <a:buNone/>
              <a:defRPr/>
            </a:pPr>
            <a:r>
              <a:rPr lang="en-US" sz="2000" dirty="0">
                <a:solidFill>
                  <a:srgbClr val="C00000"/>
                </a:solidFill>
                <a:latin typeface="Arial" charset="0"/>
                <a:cs typeface="Times New Roman" pitchFamily="18" charset="0"/>
              </a:rPr>
              <a:t>Functional dependency: </a:t>
            </a:r>
          </a:p>
          <a:p>
            <a:pPr lvl="1">
              <a:buFontTx/>
              <a:buBlip>
                <a:blip r:embed="rId2"/>
              </a:buBlip>
              <a:defRPr/>
            </a:pPr>
            <a:r>
              <a:rPr lang="en-US" sz="1800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Attribute A is functionally dependent on B if </a:t>
            </a:r>
            <a:r>
              <a:rPr lang="en-US" sz="18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and </a:t>
            </a:r>
          </a:p>
          <a:p>
            <a:pPr marL="324000" lvl="1" indent="0">
              <a:buNone/>
              <a:defRPr/>
            </a:pPr>
            <a:r>
              <a:rPr lang="en-US" sz="18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only </a:t>
            </a:r>
            <a:r>
              <a:rPr lang="en-US" sz="1800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if, for each value of B, there is exactly one value of A.</a:t>
            </a:r>
          </a:p>
          <a:p>
            <a:pPr lvl="1">
              <a:buFontTx/>
              <a:buBlip>
                <a:blip r:embed="rId2"/>
              </a:buBlip>
              <a:defRPr/>
            </a:pPr>
            <a:r>
              <a:rPr lang="en-US" sz="1800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Attribute B is called the determinant.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Explanation</a:t>
            </a:r>
            <a:r>
              <a:rPr lang="en-US" dirty="0" smtClean="0"/>
              <a:t>: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altLang="en-US" sz="1600" dirty="0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For a particular value of ROLL_NUMBER+COURSE_CODE, there is precisely one corresponding value for MARKS.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altLang="en-US" sz="1600" dirty="0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Hence, MARKS is functionally dependent on ROLL_NUMBER+COURSE_CODE. </a:t>
            </a:r>
            <a:endParaRPr lang="en-US" altLang="en-US" sz="1600" dirty="0" smtClean="0">
              <a:solidFill>
                <a:schemeClr val="accent2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2">
              <a:buFontTx/>
              <a:buBlip>
                <a:blip r:embed="rId2"/>
              </a:buBlip>
              <a:defRPr/>
            </a:pPr>
            <a:r>
              <a:rPr lang="en-US" sz="1600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COURSE_CODE</a:t>
            </a:r>
            <a:r>
              <a:rPr lang="en-US" sz="1600" dirty="0">
                <a:solidFill>
                  <a:schemeClr val="accent2"/>
                </a:solidFill>
                <a:latin typeface="Arial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1600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COURSE_NAME</a:t>
            </a:r>
          </a:p>
          <a:p>
            <a:pPr lvl="2">
              <a:buFontTx/>
              <a:buBlip>
                <a:blip r:embed="rId2"/>
              </a:buBlip>
              <a:defRPr/>
            </a:pPr>
            <a:r>
              <a:rPr lang="en-US" sz="1600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COURSE_CODE</a:t>
            </a:r>
            <a:r>
              <a:rPr lang="en-US" sz="1600" dirty="0">
                <a:solidFill>
                  <a:schemeClr val="accent2"/>
                </a:solidFill>
                <a:latin typeface="Arial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1600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T_NAME (Assuming one course is taught by only one teacher.)</a:t>
            </a:r>
          </a:p>
          <a:p>
            <a:pPr lvl="2">
              <a:buFontTx/>
              <a:buBlip>
                <a:blip r:embed="rId2"/>
              </a:buBlip>
              <a:defRPr/>
            </a:pPr>
            <a:r>
              <a:rPr lang="en-US" sz="1600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T_NAME</a:t>
            </a:r>
            <a:r>
              <a:rPr lang="en-US" sz="1600" dirty="0">
                <a:solidFill>
                  <a:schemeClr val="accent2"/>
                </a:solidFill>
                <a:latin typeface="Arial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1600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ROOM_NUMBER (Assuming each teacher has his/her own, unshared room.)</a:t>
            </a:r>
          </a:p>
          <a:p>
            <a:pPr lvl="2">
              <a:buFontTx/>
              <a:buBlip>
                <a:blip r:embed="rId2"/>
              </a:buBlip>
              <a:defRPr/>
            </a:pPr>
            <a:r>
              <a:rPr lang="en-US" sz="1600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MARKS</a:t>
            </a:r>
            <a:r>
              <a:rPr lang="en-US" sz="1600" dirty="0">
                <a:solidFill>
                  <a:schemeClr val="accent2"/>
                </a:solidFill>
                <a:latin typeface="Arial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1600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GRADE</a:t>
            </a:r>
          </a:p>
          <a:p>
            <a:pPr marL="630000" lvl="2" indent="0">
              <a:buNone/>
            </a:pPr>
            <a:endParaRPr lang="en-US" altLang="en-US" sz="1600" dirty="0">
              <a:solidFill>
                <a:schemeClr val="accent2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7" name="Picture 4" descr="E:\Divya\Diagrams for slides\Report_tab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369" y="2348135"/>
            <a:ext cx="5314175" cy="1986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6846369" y="1753763"/>
            <a:ext cx="149174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key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228954" y="2033809"/>
            <a:ext cx="2" cy="2765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227367" y="2046509"/>
            <a:ext cx="7734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8013529" y="2033809"/>
            <a:ext cx="2" cy="2765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92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partial dependency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689" y="1815792"/>
            <a:ext cx="4464755" cy="483671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Partial Dependency occurs when a non-prime attribute is functionally dependent on part of a candidate key</a:t>
            </a:r>
            <a:r>
              <a:rPr lang="en-US" dirty="0" smtClean="0">
                <a:solidFill>
                  <a:schemeClr val="accent2"/>
                </a:solidFill>
              </a:rPr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39721" y="1815792"/>
            <a:ext cx="7313613" cy="1371600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4000" lvl="1" indent="0">
              <a:buNone/>
              <a:defRPr/>
            </a:pPr>
            <a:r>
              <a:rPr lang="en-US" sz="18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COURSE_NAME, T_NAME, and ROOM_NUMBER attributes are partially dependent on the whole key. </a:t>
            </a:r>
          </a:p>
          <a:p>
            <a:pPr marL="324000" lvl="1" indent="0">
              <a:buNone/>
              <a:defRPr/>
            </a:pPr>
            <a:r>
              <a:rPr lang="en-US" sz="18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This dependency is called partial dependency, as shown in the following diagram.</a:t>
            </a:r>
          </a:p>
          <a:p>
            <a:pPr>
              <a:buFontTx/>
              <a:buNone/>
              <a:defRPr/>
            </a:pPr>
            <a:endParaRPr lang="en-US" sz="20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>
              <a:buFontTx/>
              <a:buNone/>
              <a:defRPr/>
            </a:pPr>
            <a:endParaRPr lang="en-US" dirty="0" smtClean="0"/>
          </a:p>
          <a:p>
            <a:pPr lvl="2">
              <a:buFontTx/>
              <a:buBlip>
                <a:blip r:embed="rId3"/>
              </a:buBlip>
              <a:defRPr/>
            </a:pPr>
            <a:endParaRPr lang="en-US" sz="16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5492045" y="3787069"/>
            <a:ext cx="22860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ROLL_NUMBER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5568245" y="5082469"/>
            <a:ext cx="22860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COURSE_CODE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9378245" y="3406069"/>
            <a:ext cx="22098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COURSE_NAME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9454445" y="4472869"/>
            <a:ext cx="21336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T_NAME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9454445" y="5539669"/>
            <a:ext cx="22860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ROOM_NUMBER</a:t>
            </a:r>
          </a:p>
        </p:txBody>
      </p:sp>
      <p:sp>
        <p:nvSpPr>
          <p:cNvPr id="11" name="Minus 10"/>
          <p:cNvSpPr/>
          <p:nvPr/>
        </p:nvSpPr>
        <p:spPr bwMode="auto">
          <a:xfrm>
            <a:off x="9225845" y="3253669"/>
            <a:ext cx="609600" cy="46038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Minus 11"/>
          <p:cNvSpPr/>
          <p:nvPr/>
        </p:nvSpPr>
        <p:spPr bwMode="auto">
          <a:xfrm>
            <a:off x="10216445" y="3253669"/>
            <a:ext cx="609600" cy="46038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Minus 12"/>
          <p:cNvSpPr/>
          <p:nvPr/>
        </p:nvSpPr>
        <p:spPr bwMode="auto">
          <a:xfrm>
            <a:off x="11130845" y="3253669"/>
            <a:ext cx="609600" cy="46038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Minus 13"/>
          <p:cNvSpPr/>
          <p:nvPr/>
        </p:nvSpPr>
        <p:spPr bwMode="auto">
          <a:xfrm rot="16200000">
            <a:off x="8944064" y="3611650"/>
            <a:ext cx="609600" cy="46038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Minus 14"/>
          <p:cNvSpPr/>
          <p:nvPr/>
        </p:nvSpPr>
        <p:spPr bwMode="auto">
          <a:xfrm rot="16200000">
            <a:off x="8944064" y="4449850"/>
            <a:ext cx="609600" cy="46038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Minus 15"/>
          <p:cNvSpPr/>
          <p:nvPr/>
        </p:nvSpPr>
        <p:spPr bwMode="auto">
          <a:xfrm rot="16200000">
            <a:off x="8944064" y="5288050"/>
            <a:ext cx="609600" cy="46038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Minus 16"/>
          <p:cNvSpPr/>
          <p:nvPr/>
        </p:nvSpPr>
        <p:spPr bwMode="auto">
          <a:xfrm rot="16200000">
            <a:off x="8944064" y="6202450"/>
            <a:ext cx="609600" cy="46038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Minus 17"/>
          <p:cNvSpPr/>
          <p:nvPr/>
        </p:nvSpPr>
        <p:spPr bwMode="auto">
          <a:xfrm>
            <a:off x="9225845" y="6606469"/>
            <a:ext cx="609600" cy="46038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Minus 18"/>
          <p:cNvSpPr/>
          <p:nvPr/>
        </p:nvSpPr>
        <p:spPr bwMode="auto">
          <a:xfrm>
            <a:off x="10216445" y="6606469"/>
            <a:ext cx="609600" cy="46038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Minus 19"/>
          <p:cNvSpPr/>
          <p:nvPr/>
        </p:nvSpPr>
        <p:spPr bwMode="auto">
          <a:xfrm>
            <a:off x="11130845" y="6606469"/>
            <a:ext cx="609600" cy="46038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Minus 20"/>
          <p:cNvSpPr/>
          <p:nvPr/>
        </p:nvSpPr>
        <p:spPr bwMode="auto">
          <a:xfrm rot="16200000">
            <a:off x="11534864" y="3611650"/>
            <a:ext cx="609600" cy="46038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Minus 21"/>
          <p:cNvSpPr/>
          <p:nvPr/>
        </p:nvSpPr>
        <p:spPr bwMode="auto">
          <a:xfrm rot="16200000">
            <a:off x="11534864" y="4449850"/>
            <a:ext cx="609600" cy="46038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Minus 22"/>
          <p:cNvSpPr/>
          <p:nvPr/>
        </p:nvSpPr>
        <p:spPr bwMode="auto">
          <a:xfrm rot="16200000">
            <a:off x="11534864" y="5288050"/>
            <a:ext cx="609600" cy="46038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Minus 23"/>
          <p:cNvSpPr/>
          <p:nvPr/>
        </p:nvSpPr>
        <p:spPr bwMode="auto">
          <a:xfrm rot="16200000">
            <a:off x="11534864" y="6202450"/>
            <a:ext cx="609600" cy="46038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7778045" y="4320469"/>
            <a:ext cx="1447800" cy="533400"/>
          </a:xfrm>
          <a:prstGeom prst="straightConnector1">
            <a:avLst/>
          </a:prstGeom>
          <a:ln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</p:cNvCxnSpPr>
          <p:nvPr/>
        </p:nvCxnSpPr>
        <p:spPr bwMode="auto">
          <a:xfrm flipV="1">
            <a:off x="7854245" y="4930069"/>
            <a:ext cx="137160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ultiply 26"/>
          <p:cNvSpPr/>
          <p:nvPr/>
        </p:nvSpPr>
        <p:spPr>
          <a:xfrm>
            <a:off x="8006645" y="4320469"/>
            <a:ext cx="533400" cy="457200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C20000"/>
              </a:solidFill>
            </a:endParaRPr>
          </a:p>
        </p:txBody>
      </p:sp>
      <p:sp>
        <p:nvSpPr>
          <p:cNvPr id="28" name="L-Shape 27"/>
          <p:cNvSpPr/>
          <p:nvPr/>
        </p:nvSpPr>
        <p:spPr>
          <a:xfrm rot="19855072">
            <a:off x="8136820" y="5168194"/>
            <a:ext cx="533400" cy="249238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707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Times New Roman" pitchFamily="18" charset="0"/>
              </a:rPr>
              <a:t>Second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09044"/>
            <a:ext cx="12067822" cy="5048956"/>
          </a:xfrm>
        </p:spPr>
        <p:txBody>
          <a:bodyPr/>
          <a:lstStyle/>
          <a:p>
            <a:pPr marL="324000" lvl="1" indent="0">
              <a:buNone/>
              <a:defRPr/>
            </a:pPr>
            <a:r>
              <a:rPr lang="en-US" sz="1800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A table is said to be in 2NF when:</a:t>
            </a:r>
          </a:p>
          <a:p>
            <a:pPr lvl="2">
              <a:buFontTx/>
              <a:buBlip>
                <a:blip r:embed="rId2"/>
              </a:buBlip>
              <a:defRPr/>
            </a:pPr>
            <a:r>
              <a:rPr lang="en-US" sz="1600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It is in the 1NF, and</a:t>
            </a:r>
          </a:p>
          <a:p>
            <a:pPr lvl="2">
              <a:buFontTx/>
              <a:buBlip>
                <a:blip r:embed="rId2"/>
              </a:buBlip>
              <a:defRPr/>
            </a:pPr>
            <a:r>
              <a:rPr lang="en-US" sz="1600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No partial dependency exists between non-key attributes and key attributes.</a:t>
            </a:r>
          </a:p>
          <a:p>
            <a:pPr marL="324000" lvl="1" indent="0">
              <a:buNone/>
              <a:defRPr/>
            </a:pPr>
            <a:r>
              <a:rPr lang="en-US" sz="1800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The guidelines for converting a table into 2NF are:</a:t>
            </a:r>
          </a:p>
          <a:p>
            <a:pPr lvl="2">
              <a:buFontTx/>
              <a:buBlip>
                <a:blip r:embed="rId2"/>
              </a:buBlip>
              <a:defRPr/>
            </a:pPr>
            <a:r>
              <a:rPr lang="en-US" sz="1600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Find and remove attributes that are functionally dependent on only a </a:t>
            </a:r>
            <a:endParaRPr lang="en-US" sz="16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marL="630000" lvl="2" indent="0">
              <a:buNone/>
              <a:defRPr/>
            </a:pPr>
            <a:r>
              <a:rPr lang="en-US" sz="16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part </a:t>
            </a:r>
            <a:r>
              <a:rPr lang="en-US" sz="1600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of the key and not on the whole key. Place them in a different table.</a:t>
            </a:r>
          </a:p>
          <a:p>
            <a:pPr lvl="2">
              <a:buFontTx/>
              <a:buBlip>
                <a:blip r:embed="rId2"/>
              </a:buBlip>
              <a:defRPr/>
            </a:pPr>
            <a:r>
              <a:rPr lang="en-US" sz="1600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Group the remaining attributes.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The </a:t>
            </a:r>
            <a:r>
              <a:rPr lang="en-US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preceding table could lead to the following </a:t>
            </a:r>
            <a:r>
              <a:rPr lang="en-US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problems</a:t>
            </a:r>
          </a:p>
          <a:p>
            <a:pPr lvl="2">
              <a:buFontTx/>
              <a:buBlip>
                <a:blip r:embed="rId2"/>
              </a:buBlip>
              <a:defRPr/>
            </a:pPr>
            <a:r>
              <a:rPr lang="en-US" sz="1600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Insertion</a:t>
            </a:r>
          </a:p>
          <a:p>
            <a:pPr lvl="2">
              <a:buFontTx/>
              <a:buBlip>
                <a:blip r:embed="rId2"/>
              </a:buBlip>
              <a:defRPr/>
            </a:pPr>
            <a:endParaRPr lang="en-US" sz="1600" dirty="0">
              <a:solidFill>
                <a:srgbClr val="FF0000"/>
              </a:solidFill>
              <a:latin typeface="Arial" charset="0"/>
              <a:cs typeface="Times New Roman" pitchFamily="18" charset="0"/>
            </a:endParaRPr>
          </a:p>
          <a:p>
            <a:pPr lvl="2">
              <a:buFontTx/>
              <a:buBlip>
                <a:blip r:embed="rId2"/>
              </a:buBlip>
              <a:defRPr/>
            </a:pPr>
            <a:r>
              <a:rPr lang="en-US" sz="16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Updation</a:t>
            </a:r>
          </a:p>
          <a:p>
            <a:pPr marL="630000" lvl="2" indent="0">
              <a:buNone/>
              <a:defRPr/>
            </a:pPr>
            <a:endParaRPr lang="en-US" sz="1600" dirty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lvl="2">
              <a:buFontTx/>
              <a:buBlip>
                <a:blip r:embed="rId2"/>
              </a:buBlip>
              <a:defRPr/>
            </a:pPr>
            <a:r>
              <a:rPr lang="en-US" sz="1600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Deletion</a:t>
            </a:r>
          </a:p>
          <a:p>
            <a:endParaRPr lang="en-US" dirty="0"/>
          </a:p>
        </p:txBody>
      </p:sp>
      <p:pic>
        <p:nvPicPr>
          <p:cNvPr id="4" name="Picture 5" descr="E:\Divya\Diagrams for slides\project_table_2n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836" y="2766903"/>
            <a:ext cx="479107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119487" y="4738578"/>
            <a:ext cx="869526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department of an employee cannot be recorded until the employee is assigned a project.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209798" y="5428957"/>
            <a:ext cx="9982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an employee, ECODE, DEPT, and DEPTHEAD are repeated. Any change will have to be recorded in every row of the EMPLOYEE table.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209798" y="6143478"/>
            <a:ext cx="98580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the project finishes, the employee details are deleted. This leads to loss in information about the department to which employee belongs.</a:t>
            </a:r>
          </a:p>
        </p:txBody>
      </p:sp>
    </p:spTree>
    <p:extLst>
      <p:ext uri="{BB962C8B-B14F-4D97-AF65-F5344CB8AC3E}">
        <p14:creationId xmlns:p14="http://schemas.microsoft.com/office/powerpoint/2010/main" val="98301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41641" y="1789820"/>
            <a:ext cx="11379288" cy="3397425"/>
            <a:chOff x="119063" y="2297820"/>
            <a:chExt cx="11379288" cy="3397425"/>
          </a:xfrm>
        </p:grpSpPr>
        <p:pic>
          <p:nvPicPr>
            <p:cNvPr id="4" name="Picture 5" descr="E:\Divya\Diagrams for slides\project_table_2nf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063" y="3261608"/>
              <a:ext cx="10639248" cy="2433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4"/>
            <p:cNvSpPr txBox="1">
              <a:spLocks noChangeArrowheads="1"/>
            </p:cNvSpPr>
            <p:nvPr/>
          </p:nvSpPr>
          <p:spPr bwMode="auto">
            <a:xfrm>
              <a:off x="777390" y="2645744"/>
              <a:ext cx="20574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Composite Key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rot="5400000">
              <a:off x="304007" y="3103651"/>
              <a:ext cx="304800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rot="5400000">
              <a:off x="2827870" y="3092055"/>
              <a:ext cx="304800" cy="317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455613" y="2941242"/>
              <a:ext cx="2523069" cy="108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Down Arrow 8"/>
            <p:cNvSpPr/>
            <p:nvPr/>
          </p:nvSpPr>
          <p:spPr>
            <a:xfrm>
              <a:off x="5212380" y="3028245"/>
              <a:ext cx="46037" cy="228600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TextBox 4"/>
            <p:cNvSpPr txBox="1">
              <a:spLocks noChangeArrowheads="1"/>
            </p:cNvSpPr>
            <p:nvPr/>
          </p:nvSpPr>
          <p:spPr bwMode="auto">
            <a:xfrm>
              <a:off x="4183151" y="2473414"/>
              <a:ext cx="36576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Dept is functionally dependent on part of the key, which is ECODE.</a:t>
              </a:r>
            </a:p>
          </p:txBody>
        </p:sp>
        <p:sp>
          <p:nvSpPr>
            <p:cNvPr id="12" name="TextBox 4"/>
            <p:cNvSpPr txBox="1">
              <a:spLocks noChangeArrowheads="1"/>
            </p:cNvSpPr>
            <p:nvPr/>
          </p:nvSpPr>
          <p:spPr bwMode="auto">
            <a:xfrm>
              <a:off x="7840751" y="2297820"/>
              <a:ext cx="3657600" cy="738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DEPTHEAD is functionally dependent on ECODE; however, it is not dependent on the attribute, PROJCODE.</a:t>
              </a: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8277314" y="3003201"/>
              <a:ext cx="46037" cy="228600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363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Override1.xml><?xml version="1.0" encoding="utf-8"?>
<a:themeOverride xmlns:a="http://schemas.openxmlformats.org/drawingml/2006/main">
  <a:clrScheme name="Dividend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4D1434"/>
    </a:accent1>
    <a:accent2>
      <a:srgbClr val="903163"/>
    </a:accent2>
    <a:accent3>
      <a:srgbClr val="B2324B"/>
    </a:accent3>
    <a:accent4>
      <a:srgbClr val="969FA7"/>
    </a:accent4>
    <a:accent5>
      <a:srgbClr val="66B1CE"/>
    </a:accent5>
    <a:accent6>
      <a:srgbClr val="40619D"/>
    </a:accent6>
    <a:hlink>
      <a:srgbClr val="828282"/>
    </a:hlink>
    <a:folHlink>
      <a:srgbClr val="A5A5A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Words>1140</Words>
  <Application>Microsoft Office PowerPoint</Application>
  <PresentationFormat>Widescreen</PresentationFormat>
  <Paragraphs>149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Gill Sans MT</vt:lpstr>
      <vt:lpstr>Tahoma</vt:lpstr>
      <vt:lpstr>Times New Roman</vt:lpstr>
      <vt:lpstr>Wingdings</vt:lpstr>
      <vt:lpstr>Wingdings 2</vt:lpstr>
      <vt:lpstr>Dividend</vt:lpstr>
      <vt:lpstr>DATABASE NORMALIZATION</vt:lpstr>
      <vt:lpstr>Definition of Normalization</vt:lpstr>
      <vt:lpstr>Types of Normalization Forms</vt:lpstr>
      <vt:lpstr>First Normal Form</vt:lpstr>
      <vt:lpstr>PowerPoint Presentation</vt:lpstr>
      <vt:lpstr>Functional dependency: </vt:lpstr>
      <vt:lpstr>partial dependency</vt:lpstr>
      <vt:lpstr>Second Normal Form</vt:lpstr>
      <vt:lpstr>PowerPoint Presentation</vt:lpstr>
      <vt:lpstr>PowerPoint Presentation</vt:lpstr>
      <vt:lpstr>Third Normal Form</vt:lpstr>
      <vt:lpstr>PowerPoint Presentation</vt:lpstr>
      <vt:lpstr>Boyce Codd normal form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NORMALIZATION</dc:title>
  <dc:creator>Faculty</dc:creator>
  <cp:lastModifiedBy>Faculty</cp:lastModifiedBy>
  <cp:revision>50</cp:revision>
  <dcterms:created xsi:type="dcterms:W3CDTF">2019-08-09T05:57:24Z</dcterms:created>
  <dcterms:modified xsi:type="dcterms:W3CDTF">2019-08-09T07:19:02Z</dcterms:modified>
</cp:coreProperties>
</file>