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283" autoAdjust="0"/>
  </p:normalViewPr>
  <p:slideViewPr>
    <p:cSldViewPr>
      <p:cViewPr varScale="1">
        <p:scale>
          <a:sx n="34" d="100"/>
          <a:sy n="34" d="100"/>
        </p:scale>
        <p:origin x="-23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856FE-C68E-4492-A0BD-EAAD9FDAFA75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17A72-5FB1-4C4C-941E-5A90ECD248E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7" Type="http://schemas.openxmlformats.org/officeDocument/2006/relationships/hyperlink" Target="https://matplotlib.org/api/_as_gen/matplotlib.pyplot.show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atplotlib.org/api/_as_gen/matplotlib.pyplot.subplots_adjust.html" TargetMode="External"/><Relationship Id="rId5" Type="http://schemas.openxmlformats.org/officeDocument/2006/relationships/hyperlink" Target="https://matplotlib.org/api/_as_gen/matplotlib.pyplot.margins.html" TargetMode="External"/><Relationship Id="rId4" Type="http://schemas.openxmlformats.org/officeDocument/2006/relationships/hyperlink" Target="https://matplotlib.org/api/_as_gen/matplotlib.pyplot.xtick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</a:t>
            </a:r>
            <a:r>
              <a:rPr lang="en-IN" dirty="0" err="1" smtClean="0"/>
              <a:t>plt</a:t>
            </a:r>
            <a:endParaRPr lang="en-IN" dirty="0" smtClean="0"/>
          </a:p>
          <a:p>
            <a:r>
              <a:rPr lang="en-IN" dirty="0" err="1" smtClean="0"/>
              <a:t>plt.plot</a:t>
            </a:r>
            <a:r>
              <a:rPr lang="en-IN" dirty="0" smtClean="0"/>
              <a:t>([1,2,3], [5,7,4])</a:t>
            </a:r>
          </a:p>
          <a:p>
            <a:r>
              <a:rPr lang="en-IN" dirty="0" err="1" smtClean="0"/>
              <a:t>plt.xlabel</a:t>
            </a:r>
            <a:r>
              <a:rPr lang="en-IN" dirty="0" smtClean="0"/>
              <a:t>("Plot Number")</a:t>
            </a:r>
          </a:p>
          <a:p>
            <a:r>
              <a:rPr lang="en-IN" dirty="0" err="1" smtClean="0"/>
              <a:t>plt.ylabel</a:t>
            </a:r>
            <a:r>
              <a:rPr lang="en-IN" dirty="0" smtClean="0"/>
              <a:t>("Important Variable")</a:t>
            </a:r>
          </a:p>
          <a:p>
            <a:r>
              <a:rPr lang="en-IN" dirty="0" err="1" smtClean="0"/>
              <a:t>plt.show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174BB-E21D-444C-8290-B912C5E20FB9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</a:t>
            </a:r>
            <a:r>
              <a:rPr lang="en-IN" dirty="0" err="1" smtClean="0"/>
              <a:t>plt</a:t>
            </a:r>
            <a:endParaRPr lang="en-IN" dirty="0" smtClean="0"/>
          </a:p>
          <a:p>
            <a:r>
              <a:rPr lang="en-IN" dirty="0" smtClean="0"/>
              <a:t>x=[1,2,3]</a:t>
            </a:r>
          </a:p>
          <a:p>
            <a:r>
              <a:rPr lang="en-IN" dirty="0" smtClean="0"/>
              <a:t>y=[5,7,4]</a:t>
            </a:r>
          </a:p>
          <a:p>
            <a:endParaRPr lang="en-IN" dirty="0" smtClean="0"/>
          </a:p>
          <a:p>
            <a:r>
              <a:rPr lang="en-IN" dirty="0" smtClean="0"/>
              <a:t>x2=[1,2,3]</a:t>
            </a:r>
          </a:p>
          <a:p>
            <a:r>
              <a:rPr lang="en-IN" dirty="0" smtClean="0"/>
              <a:t>y2=[10,14,12]</a:t>
            </a:r>
          </a:p>
          <a:p>
            <a:endParaRPr lang="en-IN" dirty="0" smtClean="0"/>
          </a:p>
          <a:p>
            <a:r>
              <a:rPr lang="en-IN" dirty="0" err="1" smtClean="0"/>
              <a:t>plt.plot</a:t>
            </a:r>
            <a:r>
              <a:rPr lang="en-IN" dirty="0" smtClean="0"/>
              <a:t>(</a:t>
            </a:r>
            <a:r>
              <a:rPr lang="en-IN" dirty="0" err="1" smtClean="0"/>
              <a:t>x,y,label</a:t>
            </a:r>
            <a:r>
              <a:rPr lang="en-IN" dirty="0" smtClean="0"/>
              <a:t>="first line")</a:t>
            </a:r>
          </a:p>
          <a:p>
            <a:r>
              <a:rPr lang="en-IN" dirty="0" err="1" smtClean="0"/>
              <a:t>plt.plot</a:t>
            </a:r>
            <a:r>
              <a:rPr lang="en-IN" dirty="0" smtClean="0"/>
              <a:t>(x2,y2, label="second line")</a:t>
            </a:r>
          </a:p>
          <a:p>
            <a:endParaRPr lang="en-IN" dirty="0" smtClean="0"/>
          </a:p>
          <a:p>
            <a:r>
              <a:rPr lang="en-IN" dirty="0" err="1" smtClean="0"/>
              <a:t>plt.xlabel</a:t>
            </a:r>
            <a:r>
              <a:rPr lang="en-IN" dirty="0" smtClean="0"/>
              <a:t>("Plot Number")</a:t>
            </a:r>
          </a:p>
          <a:p>
            <a:r>
              <a:rPr lang="en-IN" dirty="0" err="1" smtClean="0"/>
              <a:t>plt.ylabel</a:t>
            </a:r>
            <a:r>
              <a:rPr lang="en-IN" dirty="0" smtClean="0"/>
              <a:t>("Important Variable")</a:t>
            </a:r>
          </a:p>
          <a:p>
            <a:endParaRPr lang="en-IN" dirty="0" smtClean="0"/>
          </a:p>
          <a:p>
            <a:r>
              <a:rPr lang="en-IN" dirty="0" err="1" smtClean="0"/>
              <a:t>plt.legend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plt.show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174BB-E21D-444C-8290-B912C5E20FB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174BB-E21D-444C-8290-B912C5E20FB9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x = [1, 2, 3, 4] </a:t>
            </a:r>
          </a:p>
          <a:p>
            <a:r>
              <a:rPr lang="en-IN" dirty="0" smtClean="0"/>
              <a:t>y = [1, 4, 9, 6]</a:t>
            </a:r>
          </a:p>
          <a:p>
            <a:r>
              <a:rPr lang="en-IN" dirty="0" smtClean="0"/>
              <a:t> labels = ['Frogs', 'Hogs', 'Bogs', 'Slogs'] </a:t>
            </a:r>
          </a:p>
          <a:p>
            <a:r>
              <a:rPr lang="en-IN" dirty="0" err="1" smtClean="0">
                <a:hlinkClick r:id="rId3" tooltip="View documentation for matplotlib.pyplot.plot"/>
              </a:rPr>
              <a:t>plt.plot</a:t>
            </a:r>
            <a:r>
              <a:rPr lang="en-IN" dirty="0" smtClean="0"/>
              <a:t>(x, y, '</a:t>
            </a:r>
            <a:r>
              <a:rPr lang="en-IN" dirty="0" err="1" smtClean="0"/>
              <a:t>ro</a:t>
            </a:r>
            <a:r>
              <a:rPr lang="en-IN" dirty="0" smtClean="0"/>
              <a:t>') </a:t>
            </a:r>
          </a:p>
          <a:p>
            <a:r>
              <a:rPr lang="en-IN" dirty="0" smtClean="0"/>
              <a:t># You can specify a rotation for the tick labels in degrees or with keywords. </a:t>
            </a:r>
          </a:p>
          <a:p>
            <a:r>
              <a:rPr lang="en-IN" dirty="0" err="1" smtClean="0">
                <a:hlinkClick r:id="rId4" tooltip="View documentation for matplotlib.pyplot.xticks"/>
              </a:rPr>
              <a:t>plt.xticks</a:t>
            </a:r>
            <a:r>
              <a:rPr lang="en-IN" dirty="0" smtClean="0"/>
              <a:t>(x, labels, rotation='vertical') # Pad margins so that markers don't get clipped by the axes </a:t>
            </a:r>
          </a:p>
          <a:p>
            <a:r>
              <a:rPr lang="en-IN" dirty="0" err="1" smtClean="0">
                <a:hlinkClick r:id="rId5" tooltip="View documentation for matplotlib.pyplot.margins"/>
              </a:rPr>
              <a:t>plt.margins</a:t>
            </a:r>
            <a:r>
              <a:rPr lang="en-IN" dirty="0" smtClean="0"/>
              <a:t>(0.2) # Tweak spacing to prevent clipping of tick-labels </a:t>
            </a:r>
          </a:p>
          <a:p>
            <a:r>
              <a:rPr lang="en-IN" dirty="0" err="1" smtClean="0">
                <a:hlinkClick r:id="rId6" tooltip="View documentation for matplotlib.pyplot.subplots_adjust"/>
              </a:rPr>
              <a:t>plt.subplots_adjust</a:t>
            </a:r>
            <a:r>
              <a:rPr lang="en-IN" dirty="0" smtClean="0"/>
              <a:t>(bottom=0.15</a:t>
            </a:r>
            <a:r>
              <a:rPr lang="en-IN" smtClean="0"/>
              <a:t>) </a:t>
            </a:r>
          </a:p>
          <a:p>
            <a:r>
              <a:rPr lang="en-IN" smtClean="0">
                <a:hlinkClick r:id="rId7" tooltip="View documentation for matplotlib.pyplot.show"/>
              </a:rPr>
              <a:t>plt.show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17A72-5FB1-4C4C-941E-5A90ECD248E7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6835-34BA-4715-B91E-4260F13F20E1}" type="datetimeFigureOut">
              <a:rPr lang="en-IN" smtClean="0"/>
              <a:pPr/>
              <a:t>15-12-2018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6427C-CDBC-4A5E-8913-C31027E1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index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pyplot_ap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26" name="AutoShape 2" descr="matplotlib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matplotlib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matplotli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matplotli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76872"/>
            <a:ext cx="738912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6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32" y="260648"/>
            <a:ext cx="82296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433888"/>
            <a:ext cx="3723928" cy="318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822911"/>
            <a:ext cx="3563888" cy="303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20"/>
            <a:ext cx="52863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Adjusting Legend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lvl="1"/>
            <a:r>
              <a:rPr lang="en-IN" dirty="0" err="1" smtClean="0"/>
              <a:t>plt.legend</a:t>
            </a:r>
            <a:r>
              <a:rPr lang="en-IN" dirty="0" smtClean="0"/>
              <a:t>(loc=“upper left”)</a:t>
            </a:r>
          </a:p>
          <a:p>
            <a:pPr lvl="1"/>
            <a:r>
              <a:rPr lang="en-IN" smtClean="0"/>
              <a:t>plt.legend</a:t>
            </a:r>
            <a:r>
              <a:rPr lang="en-IN" dirty="0" smtClean="0"/>
              <a:t>(loc=1)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87624" y="2636912"/>
            <a:ext cx="727280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upper left					upper right</a:t>
            </a:r>
          </a:p>
          <a:p>
            <a:r>
              <a:rPr lang="en-IN" dirty="0" smtClean="0"/>
              <a:t>#2						#1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lower left						lower right</a:t>
            </a:r>
          </a:p>
          <a:p>
            <a:r>
              <a:rPr lang="en-IN" dirty="0" smtClean="0"/>
              <a:t>#3						#4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4008" y="2348880"/>
            <a:ext cx="0" cy="410445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99592" y="4365104"/>
            <a:ext cx="7848872" cy="83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Re-size Chart 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# Get current size</a:t>
            </a:r>
          </a:p>
          <a:p>
            <a:pPr>
              <a:buNone/>
            </a:pPr>
            <a:r>
              <a:rPr lang="en-IN" dirty="0" err="1" smtClean="0"/>
              <a:t>fig_size</a:t>
            </a:r>
            <a:r>
              <a:rPr lang="en-IN" dirty="0" smtClean="0"/>
              <a:t> = </a:t>
            </a:r>
            <a:r>
              <a:rPr lang="en-IN" dirty="0" err="1" smtClean="0"/>
              <a:t>plt.rcParams</a:t>
            </a:r>
            <a:r>
              <a:rPr lang="en-IN" dirty="0" smtClean="0"/>
              <a:t>["</a:t>
            </a:r>
            <a:r>
              <a:rPr lang="en-IN" dirty="0" err="1" smtClean="0"/>
              <a:t>figure.figsize</a:t>
            </a:r>
            <a:r>
              <a:rPr lang="en-IN" dirty="0" smtClean="0"/>
              <a:t>"]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Prints: [8.0, 6.0]</a:t>
            </a:r>
          </a:p>
          <a:p>
            <a:pPr>
              <a:buNone/>
            </a:pPr>
            <a:r>
              <a:rPr lang="en-IN" dirty="0" smtClean="0"/>
              <a:t>print ("Current size:", </a:t>
            </a:r>
            <a:r>
              <a:rPr lang="en-IN" dirty="0" err="1" smtClean="0"/>
              <a:t>fig_size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# Set figure width to 12 and height to 9</a:t>
            </a:r>
          </a:p>
          <a:p>
            <a:pPr>
              <a:buNone/>
            </a:pPr>
            <a:r>
              <a:rPr lang="en-IN" dirty="0" err="1" smtClean="0"/>
              <a:t>fig_size</a:t>
            </a:r>
            <a:r>
              <a:rPr lang="en-IN" dirty="0" smtClean="0"/>
              <a:t>[0] = 12</a:t>
            </a:r>
          </a:p>
          <a:p>
            <a:pPr>
              <a:buNone/>
            </a:pPr>
            <a:r>
              <a:rPr lang="en-IN" dirty="0" err="1" smtClean="0"/>
              <a:t>fig_size</a:t>
            </a:r>
            <a:r>
              <a:rPr lang="en-IN" dirty="0" smtClean="0"/>
              <a:t>[1] = 9</a:t>
            </a:r>
          </a:p>
          <a:p>
            <a:pPr>
              <a:buNone/>
            </a:pPr>
            <a:r>
              <a:rPr lang="en-IN" dirty="0" err="1" smtClean="0"/>
              <a:t>plt.rcParams</a:t>
            </a:r>
            <a:r>
              <a:rPr lang="en-IN" dirty="0" smtClean="0"/>
              <a:t>["</a:t>
            </a:r>
            <a:r>
              <a:rPr lang="en-IN" dirty="0" err="1" smtClean="0"/>
              <a:t>figure.figsize</a:t>
            </a:r>
            <a:r>
              <a:rPr lang="en-IN" dirty="0" smtClean="0"/>
              <a:t>"] = </a:t>
            </a:r>
            <a:r>
              <a:rPr lang="en-IN" dirty="0" err="1" smtClean="0"/>
              <a:t>fig_size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 smtClean="0"/>
              <a:t>plt.annotate</a:t>
            </a:r>
            <a:r>
              <a:rPr lang="en-IN" sz="2400" dirty="0" smtClean="0"/>
              <a:t>(</a:t>
            </a:r>
            <a:r>
              <a:rPr lang="en-IN" sz="2400" dirty="0" err="1" smtClean="0"/>
              <a:t>xy</a:t>
            </a:r>
            <a:r>
              <a:rPr lang="en-IN" sz="2400" dirty="0" smtClean="0"/>
              <a:t>=[45,-400], s='&lt;-Dip in Profit', </a:t>
            </a:r>
            <a:r>
              <a:rPr lang="en-IN" sz="2400" dirty="0" err="1" smtClean="0"/>
              <a:t>color</a:t>
            </a:r>
            <a:r>
              <a:rPr lang="en-IN" sz="2400" dirty="0" smtClean="0"/>
              <a:t>=</a:t>
            </a:r>
            <a:r>
              <a:rPr lang="en-IN" sz="2400" dirty="0" err="1" smtClean="0"/>
              <a:t>'r</a:t>
            </a:r>
            <a:r>
              <a:rPr lang="en-IN" sz="2400" dirty="0" smtClean="0"/>
              <a:t>')</a:t>
            </a:r>
          </a:p>
          <a:p>
            <a:pPr>
              <a:buNone/>
            </a:pPr>
            <a:r>
              <a:rPr lang="en-IN" sz="2400" dirty="0" err="1" smtClean="0"/>
              <a:t>plt.annotate</a:t>
            </a:r>
            <a:r>
              <a:rPr lang="en-IN" sz="2400" dirty="0" smtClean="0"/>
              <a:t>(</a:t>
            </a:r>
            <a:r>
              <a:rPr lang="en-IN" sz="2400" dirty="0" err="1" smtClean="0"/>
              <a:t>xy</a:t>
            </a:r>
            <a:r>
              <a:rPr lang="en-IN" sz="2400" dirty="0" smtClean="0"/>
              <a:t>=[180,3200], s='Highest Sales-&gt;', </a:t>
            </a:r>
            <a:r>
              <a:rPr lang="en-IN" sz="2400" dirty="0" err="1" smtClean="0"/>
              <a:t>color</a:t>
            </a:r>
            <a:r>
              <a:rPr lang="en-IN" sz="2400" dirty="0" smtClean="0"/>
              <a:t>='b')</a:t>
            </a:r>
            <a:endParaRPr lang="en-IN" sz="2400" dirty="0"/>
          </a:p>
        </p:txBody>
      </p:sp>
      <p:sp>
        <p:nvSpPr>
          <p:cNvPr id="1026" name="AutoShape 2" descr="data:image/png;base64,iVBORw0KGgoAAAANSUhEUgAAAZAAAAEWCAYAAABIVsEJAAAABHNCSVQICAgIfAhkiAAAAAlwSFlzAAALEgAACxIB0t1+/AAAADl0RVh0U29mdHdhcmUAbWF0cGxvdGxpYiB2ZXJzaW9uIDIuMS4wLCBodHRwOi8vbWF0cGxvdGxpYi5vcmcvpW3flQAAIABJREFUeJzsnXecVNXZx7/PdljKLrCAVFGaaBAQUbHECkpUSIyKia+KIvoKatQQNb6JNbFrLLGjKImCXRQbggVBpIPSF6TDsrC9786c949z786d2Zndmd2Z2dnhfD+f+czMue3cdn7neZ5TRCmFwWAwGAyhktDcGTAYDAZDy8QIiMFgMBgahREQg8FgMDQKIyAGg8FgaBRGQAwGg8HQKIyAGAwGg6FRGAExNAsisk1Ezm7ufDQnItJFRL4TkWIReby582MwhIoREEOjEZFTRGSRiBSKSJ6ILBSR45sxP9tEpFxESkRkn4hMF5E2zZSXq0Tk+wZWmwQcANoppW5r4vGOtu5Df5/0eSLyYFP2HeTxR4rIV9ZzkCsis0Ski2N5gog8Zi0/KCIPiog4lk8TkU0i4haRy332Ldb6e0SkQES+FpGjIn1OhoYxAmJoFCLSDvgEeAboAHQH7gUqmzNfwAVKqTbAEGAocGe0MyAiSUGu2htYpxrRm9f3GEqptcBjwDS7YBaRa/Dcl7AR4PwygefR53Q4UAFMcyz/X2AMcAz63vwOuMaxfCVwPbDaz74vAy4HTgY6AUuB15tyDoYwoZQyH/MJ+QMMBwrqWX4kMB84iK5l/xfIcCzfBpxt/U4A7gC2WOu/DXSwlqUB/7HSC9CFR5cAx6zdp/X/EWCO438qupDdAeQALwCtrGWnA7uAv1r53Qb80bFte+ANIBfYDvwfkGAtuwpYCDwJ5AHvoQtQF1Di7zoB04FqoMpa52wrf/8C9liffwGpPvm7HdgHzPCzzyR0QTwZ6GKdx0jH8kHAV1YeNwAXOZZdCKwCiq3r8zfHsr6AAiZYy+YH8XyMAPId/5cAVzv+Xwd872e7xcDlPml3AW86/h8LlDb3O2A+ylgghkazCXCJyOsicp6IZPosF+BBoBtwFNATuCfAvm4CxgG/ttbPB/5tLbsSXXj3BDqia6nlDWVORHoA5wHZjuSHgf7oGnBfdO38747lXdE13O7WcV8SkQHWsmesfBxh5fMKdIFqcwKwFeiMri1fD/yglGqjlMrwzZ9S6iq0qD5irfMVuqA80crfsehC+P988tcBXcuf5GefNcDVwP1o0f2PUmqRdT3aAnPRItgZ+KPP+ZVY+W4PXADcLCLn+xziNGAg8BvfY/vhNGCt4//ReFsXq620YHgLGCAifUUkBX1vPgtyW0MkaW4FM5+W+0ELw3R0zbgGmE1g62AcsNLxfxseC2Q9cJZj2WHo2nkSukBcBAwOIj/b0AVhMbrGPA/L6kELWilwpGP9k4BfrN+nW+eQ7lj+NvA3IBHtmhvkWHYd8I31+ypgh09ersJPDdtnnenAA47/W4Axjv+jgW2O/FUBaUFch0ete9LakfZH4Guf9aYBdwXYx7PAo9Zv2wLpFeRzMRRdCRjpuPYK6Ovz7NT42dafBZKKFnBl3aMtQO/mfv7Nx1gghiaglFqvlLpKKdUD7dvuhna7ICKdRWSmiOwWkSJ0jbhTgF31Bj6wAqQFaEFxod0wM4AvgJlWEPUREUmuJ1vjlFJt0QXuQMcxs4DWwHLHcT630m3ylVKljv/brXPqBKRY/53Lujv+76wnT8HSzc8xujn+5yqlKoLYz1q08JQ50noDJ9vnbp3/pWixRkROEpFvrAB4ITCRuverwXO0gvhzgMnKsn6UVoEyoJ1j1XZooQ+G+9Ci1B3t0nwQmC8iaUFub4gQRkAMYUEptQFdoz7GSnoQXWMcrJRqh3aPiP+t2Qmcp5TKcHzSlFK7lVLVSql7lVKDgJHA+Wj3UUP5+dbKz2NW0gG06+toxzHaKx1wt8kUkXTH/17oWMQBtEXU22fZbuchfbPQUB79sMfPMfY0cZ82O4F5Pte4jVJqirV8Jjp201Mp1R54BZ/7ZQlBQESkDzrGcrdS6k2fxWvRbjmbY/F2cdXHscBbSqk9SqkapdQr6MrFwCC3N0QIIyCGRiEiA0XkNivWgIj0RLeWWWyt0hYrgCwi3YGp9ezuBeAfItLb2leWiIy1fp8hIr8SkUSgCF2Qu4LM5r+Ac0RkiFLKDbwMPCkina19dxeR0T7b3CsiKSJyKlqs3lFKudDurH+ISFsrn7eirapA5AA9LJ99sLwF/J91/p3Q8Zn6jhEKs4GjReQPIpJsfUY4YiBtgTylVIWInAiMD2Xn1v2fDzyhlHrZzypvALeJSDfrmbkFLfD29imWRSFAsoikOZr5LgUutazaBBGZgBbTraHk0RB+jIAYGksxOnD8o4iUooXjZ8Duz3AvMAwoRLs03q9nX0+hC7gvRaTY2tcJ1rKuwLto8VgPfEuQhapSKhddcP3NSrodHVRfbLnVvgIGODbZh/bd70EHuK+3LCuAG9ExlK3A98CbwKv1HH4+uoa9T0QOBJNf4AFgGbAG+AlYYaU1GaVUITqmcjmwF32uD6LjC6Cb2T5oXf+/ogUzFCahm+8+YPXDKbHcZDbPoV2Ra9Hn9xHezXznoy3EEejrWo5utgvwT2u71eiWeFPQLciKQsyjIcxIA1apwXBIICKno1st9WjuvBgMLQVjgRgMBoOhURgBMRgMBkOjMC4sg8FgMDQKY4EYDAaDoVEEO+hbi6RTp07q8MMPb+5sGAwGQ4ti+fLlB5RSWQ2tF9cCcvjhh7Ns2bLmzobBYDC0KERke8NrGReWwWAwGBpJxAXE6lG6RERWi8haEbnXSp8uIr+IyCrrM8RKFxF5WkSyRWSNiAxz7OtKEdlsfa6MdN4NBoPBEJhouLAqgTOVUiXWIHjfi4g9FPNUpdS7PuufB/SzPiegJ6k5QUQ6AHej56FQ6EHxZiul8qNwDgaDwWDwIeIWiNKUWH+TrU99bYfHAm9Y2y0GMkTkMPQwDHOVUnmWaMwFzo1k3g0Gg8EQmKjEQEQkUURWAfvRIvCjtegflpvqSRGxx+Tpjvew0bustEDpvseaJCLLRGRZbm5u2M/FYDAYDJqoCIhSyqWUGgL0AEaIyDHouaoHAsejZ1m73Vrd35Dfqp5032O9pJQarpQanpXVYCs0g8FgMDSSqLbCUkoVAN8A5yql9lpuqkrgNfQonKAti56OzXqgR0cNlG4wGAyGZiAarbCyRCTD+t0KOBvYYMU1sMb8H4ceChz0sN5XWK2xTgQKlVJ70UNBjxKRTNHzb4+y0gwGgyEwS5bAihXNnYu4JBqtsA4DXrcmBEoA3lZKfSIi80UkC+2aWgVcb63/KTAGPW9DGTABQCmVJyL3oyeXAbhPKZUXhfwbDIaWzNSpkJYGX5j6ZriJuIAopdag5zP2TT8zwPoKmBxg2avUP4mPwWAweFNVBYmJzZ2LuMT0RDcYDPGNUvpjCDtGQAyGGKJNmzZe/6dPn86UKVMAeOGFF3jjjTfq3d65flP48MMPWbdund9lGzdu5PTTT2fIkCEcddRRTJo0qd59bdu2jWOOOabJeWo0RkAiRlwPpmgwxBPXX399wyuFiQ8//JDzzz+fQYMG1Vl20003ccsttzB27FgAfvrpp6jkqbS0lOTkZFJSUkLb0O3WH0PYMRaIwdBCuOeee3jssccAWLp0KYMHD+akk05i6tSpXjX8PXv2cO6559KvXz/+8pe/1KZ/+eWXnHTSSQwbNoyLL76YkhI9QMQdd9zBoEGDGDx4MH/+859ZtGgRs2fPZurUqQwZMoQtW7Z45WPv3r306OGZOv5Xv/oVoC2NU089lWHDhjFs2DAWLVpU5xxcLhdTp07l+OOPZ/Dgwbz44ou1+zzttNMYMmQIxxxzDAsWLKiz7aZNmxgwYAC33XYb69evD/7CGQskYhgLxGCIIcrLyxkyZEjt/7y8PC688MI6602YMIGXXnqJkSNHcscdd3gtW7VqFStXriQ1NZUBAwZw44030qpVKx544AG++uor0tPTefjhh3niiSeYMmUKH3zwARs2bEBEKCgoICMjgwsvvJDzzz+f3//+93WOfcstt3DmmWcycuRIRo0axYQJE8jIyKBz587MnTuXtLQ0Nm/ezGWXXVZnOoVp06bRvn17li5dSmVlJSeffDKjRo3i/fffZ/To0dx11124XC7KysrqHHfo0KGsWbOGWbNmMXHiRESEa665hksuuYT09PTAF9UISMQwAmIwxBCtWrVi1apVtf+nT59epxAuKCiguLiYkSNHAvCHP/yBTz75pHb5WWedRfv27QEYNGgQ27dvp6CggHXr1nHyyScDUFVVxUknnUS7du1IS0tj4sSJ/OY3v+H8889vMI8TJkxg9OjRfP7553z00Ue8+OKLrF69murqaqZMmcKqVatITExk06ZNdbb98ssvWbNmDe++q8dQLSwsZPPmzRx//PFcffXVVFdXM27cOC8RddK2bVsmTpzIxIkTWbduHRMnTuTmm2+mqKgocIaNCytiGAExGFoYqoHadGpqau3vxMREampqUEpxzjnn8NZbb9VZf8mSJcybN4+ZM2fy7LPPMn/+/Abz0K1bN66++mquvvpqjjnmGH7++Wc+/vhjunTpwurVq3G73aSlpfnN+zPPPMPo0aPrLPvuu++YM2cO//M//8PUqVNp27Yt9957LwCvvPIKw4cPB2D79u1Mnz6dt956i2OPPZZ77rmn/swaCyRimBiIwdDCyMzMpG3btixevBiAmTNnNrjNiSeeyMKFC8nOzgagrKyMTZs2UVJSQmFhIWPGjOFf//pXrfXTtm1biouL/e7r888/p7q6GoB9+/Zx8OBBunfvTmFhIYcddhgJCQnMmDEDl8tVZ9vRo0fz/PPP126/adMmSktL2b59O507d+baa6/lmmuuYcWKFfz2t79l1apVrFq1iuHDh7Nt2zbOPvtsxo4dS0ZGBgsXLmTWrFmMGjWq/pM3AhIxjAViMLRApk2bxrXXXkt6ejqnn356rcsqEFlZWUyfPp3LLruMyspKAB544AHatm3L2LFjqaioQCnFk08+CcD48eO59tprefrpp3n33Xc58sgja/f15ZdfcvPNN9daGI8++ihdu3blhhtu4KKLLuKdd97hjDPO8BuXmDhxItu2bWPYsGEopcjKyuLDDz/km2++4dFHHyU5OZk2bdr4ba6cmJjIP//5T0aMGFFnWb0YF1bEkIbM4ZbM8OHDlZkT3RCPlJSU1PYZeeihh9i7dy9PPfVUM+cqRjnmGGjVCpYubXhdAwAislwpNbyh9YwFYjC0QObMmcODDz5ITU0NvXv3Zvr06c2dpdjFuLAihhEQg6EFcumll3LppZc2dzZaBsaFFTFMEN1gMMQ3xgKJGEZADAZDfGMEJGIYATEYDPGNcWFFjGjMSJgmIktEZLWIrBWRe630PiLyo4hsFpFZIpJipada/7Ot5Yc79nWnlb5RROr2RDIYDAZfjAUSMaJhgVQCZyqljgWGAOdaU9U+DDyplOoH5APXWOtfA+QrpfoCT1rrISKDgPHA0cC5wHPWLIcGg8EQGCMgESPiAqI0JdbfZOujgDOBd63019HzogOMtf5jLT/Lmjd9LDBTKVWplPoFPeVtiD2KDAbDIYdxYUWMqMRARCRRRFYB+4G5wBagQClVY62yC+hu/e4O7ASwlhcCHZ3pfrZxHmuSiCwTkWW5ubmROB2DwdCSMBZIxIiKgCilXEqpIUAPtNVwlL/VrG8JsCxQuu+xXlJKDVdKDc/Kympslg0GQ7xgBCRiRLUVllKqAPgGOBHIEBG7I2MPYI/1exfQE8Ba3h7Ic6b72cZgMBj8Y1xYESMarbCyRCTD+t0KOBtYD3wN2LPVXAl8ZP2ebf3HWj5f6QG7ZgPjrVZafYB+wJJI599gMLRwjAUSMaIxlMlhwOtWi6kE4G2l1Ccisg6YKSIPACuBadb604AZIpKNtjzGAyil1orI28A6oAaYrJSqO160wWAwODECEjEiLiBKqTXAUD/pW/HTikopVQFcHGBf/wD+Ee48GgyGOMa4sCKG6YluMBjiG2OBRAwjIAaDIb4xAhIxjIAYDIb4xriwIoYREIPBEN8YCyRiGAExGAzxjRGQiGEExGAwxDfGhRUxjIAYDIb4xlggEcMIiMFgiG+MgEQMIyAGgyG+MS6siGEExGAwxDfGAokYRkAMBkN8YwQkYhgBMRgM8Y1xYUUMIyAGgyG+MRZIxDACYjAY4hsjIBHDCIjBYIhvjAsrYhgBMRgM8Y2xQCJGNKa07SkiX4vIehFZKyI3W+n3iMhuEVllfcY4trlTRLJFZKOIjHakn2ulZYvIHZHOu8FgiAOMgESMaExpWwPcppRaISJtgeUiMtda9qRS6jHnyiIyCD2N7dFAN+ArEelvLf43cA6wC1gqIrOVUuuicA4Gg6GlYlxYESMaU9ruBfZav4tFZD3QvZ5NxgIzlVKVwC/W3Oj21LfZ1lS4iMhMa10jIAaDoX6MBRIRohoDEZHD0fOj/2glTRGRNSLyqohkWmndgZ2OzXZZaYHSfY8xSUSWiciy3NzcMJ+BwWBoUdjCYQQkIkRNQESkDfAe8CelVBHwPHAkMARtoTxur+pnc1VPuneCUi8ppYYrpYZnZWWFJe8Gg6GFYruujAsrIkQjBoKIJKPF479KqfcBlFI5juUvA59Yf3cBPR2b9wD2WL8DpRsMBkNdjAUSUaLRCkuAacB6pdQTjvTDHKv9FvjZ+j0bGC8iqSLSB+gHLAGWAv1EpI+IpKAD7bMjnX+DwdCCsS0PIyARIRoWyMnA/wA/icgqK+2vwGUiMgTthtoGXAeglForIm+jg+M1wGSllAtARKYAXwCJwKtKqbVRyL/BYGip2MJhXFgRQVQcK/Pw4cPVsmXLmjsbBoOhuaiogFat9O84LuvCjYgsV0oNb2g90xPdYDDEL07LwwhI2DECYjAY4henaBgBCTtGQAwGQ/xiBCSiGAExGAzxi3FhRRQjIAaDIXysWwfjx0N1dXPnROMUDdMSK+wYATEYDOFjwQKYNQv27WvunGiMCyuiGAExGAzhw+XS3zU1zZsPG+PCiihGQAwGQ/iINQExLqyIYgTEYDCED7uQjkUBMRZI2DECYjAYwkesWSDGhRVRjIAYDIbwEcsWiHFhhR0jIPGM2w27dzd3LgyHErFmgRgXVkQxAhLPzJkDffrAgQPNnRPDoYItILHSD8S4sCKKEZB4JjdXv8iFhc2dE8OhgnFhHVIYAYlnzHSehmhjXFiHFNGYkbCniHwtIutFZK2I3GyldxCRuSKy2frOtNJFRJ4WkWwRWSMiwxz7utJaf7OIXBnpvLd47JfZCIghWsSaBWJcWBElGhZIDXCbUuoo4ERgsogMAu4A5iml+gHzrP8A56Gnse0HTAKeBy04wN3ACcAI4G5bdAwBMBaIIdrEsgVi3oOwE3EBUUrtVUqtsH4XA+uB7sBY4HVrtdeBcdbvscAbSrMYyLDmTx8NzFVK5Sml8oG5wLmRzn+LxgiIIdrEsoAYCyTsRDUGIiKHA0OBH4EuSqm9oEUG6Gyt1h3Y6dhsl5UWKN0QCOPCMkQb48I6pIiagIhIG+A94E9KqaL6VvWTpupJ9z3OJBFZJiLLcnNzG5fZeMF+eWwhMRgiTSxbIMFUpHbsgEceMWITJFEREBFJRovHf5VS71vJOZZrCut7v5W+C+jp2LwHsKeedC+UUi8ppYYrpYZnZWWF90RaGsaFZYg2sSwgwYjCBx/A7bdDXl7k8hRHRKMVlgDTgPVKqScci2YDdkuqK4GPHOlXWK2xTgQKLRfXF8AoEcm0guejrDRDIIwLyxBtWroLy7wzIZEUhWOcDPwP8JOIrLLS/go8BLwtItcAO4CLrWWfAmOAbKAMmACglMoTkfuBpdZ69ymlTDWhPowFYog2sWyBBPMe2Pk3bt+giLiAKKW+x3/8AuAsP+srYHKAfb0KvBq+3MU5pjZliDaxZoGE6sIyla6QMD3R4xnzMhiiTUsfC8tYICFhBCSeMa2wDNGmpbuwTKUrJIyAxDPGhWWINi3dhWUskJAwAhLPmNqUIdrEmgUSqgvLvDMhYQQknjEvgyHaxLIFEkorLPPOBIURkHjGvAyGaBNrFkhjW2EZF1ZQGAGJZ4wFYog2sSYgpiNhRDECEs8YATFEm5buwjIWSEgYAYlnTIsSQ2OoqGj8YIKxZoE0thWWqXQFhRGQeMZYIIZQKSmBzp3h448bt32sCUhjW2GZSldQGAGJZ4yAGEKlsBCKi/Ww5o0hll1YxgIJO0ZA4hnzMhhCxS74G/vMxJoFYmIgEcUISDxjLBBDqNgFf2MLUPtZa+ljYZl3JihCFhARSRCRdpHIjCHMGAExhEpTBSSWLZDmioHk5cH334dvfzFEUAIiIm+KSDsRSQfWARtFZGpks2ZoMqYVliFU4llAmqsn+osvwllnxWVFLlgLZJA1j/k49IRPvdCTRBliGWOBGEIlXC6sWBGQWGiFVVYGVVVxWZELVkCSrXnNxwEfKaWqgaAaiovIqyKyX0R+dqTdIyK7RWSV9RnjWHaniGSLyEYRGe1IP9dKyxaRO4LM96GN8ecaQiWeLZDmioHEsScgWAF5EdgGpAPfiUhvoCjIbacD5/pJf1IpNcT6fAogIoOA8cDR1jbPiUiiiCQC/wbOAwYBl1nrGurDWCCGUIlnAWmuVlixdk3CSFBT2iqlngaediRtF5Ezgtz2OxE5PMj8jAVmKqUqgV9EJBsYYS3LVkptBRCRmda664Lc76GJERBDqDS1ttzSXVjGAgmJYIPoXURkmoh8Zv0fBFzZxGNPEZE1losr00rrDux0rLPLSguU7i+vk0RkmYgsy83NbWIWWzjGhRU/vPsulJZG/jjxbIE0Vwwk1q5JGAnWhTUd+ALoZv3fBPypCcd9HjgSGALsBR630sXPuqqe9LqJSr2klBqulBqelZXVhCzGAcYCiQ9WroSLL4Ybboj8seItiB4LrbCiYYHk5DSLhROsgHRSSr0NuAGUUjVAo3OrlMpRSrmUUm7gZTxuql1AT8eqPYA99aQb6sP0qo0Pysv19+bNkT9WvFkgsTAjYaSvSUkJHHEEvPNOZPZfD8EKSKmIdMSq9YvIiUBhYw8qIoc5/v4WsFtozQbGi0iqiPQB+gFLgKVAPxHpIyIp6ED77MYe/5DBuLDig+Rk/V1VFfljxfNQJs01J3qkK3IlJbqpcE5OZPZfD0EF0YFb0QX2kSKyEMgCfh/MhiLyFnA60ElEdgF3A6eLyBC0IG0DrgNQSq0VkbfRwfEaYLJSymXtZwrajZYIvKqUWhtk3g9djAsrPrAFJBrDg8SbC8v57IfSCqslWSBNvWdNINhWWCtE5NfAAHQ8YqPVFySYbS/zkzytnvX/AfzDT/qn6E6MhmAxAhIfiBUCjKYF0lQXVqyMhRULFkikYyD2PWsG0a5XQETkdwEW9RcRlFLvRyBPhnBhXFjxgV0wGAskdBrbCqslWSDN2Ey4IQvkgnqWKcAISCxjLJD4wC4YWpIFEisCEqoLqyVbILEmIEqpCdHKiCECGAGJD1qSBRJrAnIoWCCxKiBOROQ36CFG0uw0pdR9kciUIUzEcQ/YQ4qWZIG0dBdWS7RAmvE9D7Yn+gvApcCN6CD6xUDvCObLEA6MBRIf2IVxSxCQWLNADqVWWM1wzYPtBzJSKXUFkK+Uuhc4Ce+OfYZYxAhIfNCSLJBYE5BYsEAi3Q+kGV1YwQqI1RWWMhHphu6j0ScyWTKEDdMKKz6IpoDE22CKJgYSUYIVkE9EJAN4BFgO/ALMjFiuDOHBWCDxQTQL41AKo+XL4X2fhpixZoEcCq2wYjUGIiLHi0hXpdT9SqkCoA3wE/AO8GQ0MmhoAkZA4oNoFgyhDGXy9NNw663eacYCqcshHAN5EagCEJHTgIestELgpchmzdBkTCus+CBWLZDq6rputVizQGIhBnKo9gMBEpVSedbvS4GXlFLvAe+JyKrIZs3QZIwFEh80hwUSzDFrauoKRawNZXIotMKKVRcWkCgitsicBcx3LAu6D4mhmTBB9PggVi0QfwLS0l1YLXE+kBi2QN4CvhWRA+iWWAsARKQvTRjO3RAljAXScti6Fbp0gfT0usucBYNSnsEVI0GoAuJradjbKaWfu4Rg2+lEiENhRsJYbYVljYx7G3pGwlOUqr0DCehOhYZYxghIy+H443VQ2h/OgiHSrqFwWSDOfTUnjW2FFc53JtL9QJox7tSgG0optdhP2qbIZMcQVowLq2XgckFeHhw86H+5s2AoL4eUlMjlJRQBcbn8x0BSU6GyUi+LZF6DwVggEaWZ7UtDRIlHC2TpUigtbe5chJfKSv0dqKOgs2Cwp7eNFI2xQOyC2X7OUlO999WcmBhIRIm4gIjIqyKyX0R+dqR1EJG5IrLZ+s600kVEnhaRbBFZIyLDHNtcaa2/WUSujHS+44J4mxM9Px9GjIDLL2/unISXhgTE1wKJJKEKiHPdWBSQxrbCMhZIUETDApkOnOuTdgcwTynVD5hn/Qc4Dz0Pej9gEvA8aMFBT4V7AjACuNsWHUM9xJsLy7Y8lixp3nyEm4oK/d0SLRB/29huq1gQkIYskLvugkcf9fxviRZIM8ZAIi4gSqnvgDyf5LHA69bv14FxjvQ3lGYxkCEihwGjgblKqTylVD4wl7qiZPAl3lxY9ouSmNi8+Qg3Ld0CsQP79jaxZIE0JCCffgpffun5byyQkGiuGEgXpdReAOu7s5XeHdjpWG+XlRYovQ4iMklElonIstzc3LBnvEURbwJiF7ChNA2tqoqNgqw+bAGxv31xFgxlZZHNSyi1ZV8LpCW6sCorva97S7RADkEBCYS/Bu6qnvS6iUq9pJQarpQanpWVFdbMtTjizYVlv+ihWCBjxsCf/xyZ/ISLUFxYgUQmXIQyFlY8uLCqqryvaSQtkENtMMUIkmO5prC+91vpu/CeZ6QHsKee9PigoED3A9i4Mbz7DdUC2bkzOkOGNxa7oA3FAtm+HXbsiEx+wkUoLqwLNg7TAAAgAElEQVRoCUhjXFixaIE0JCCVld7XPZIWyCE4mGKkmA3YLamuBD5ypF9htcY6ESi0XFxfAKNEJNMKno+y0uKDrVth2TJYvTq8+w2lNlVVBYMGwWuvhTcP4aQxAlJdHTvjMgUilGa8sSgggSyQWLjuobqwImGBxPGEUhEfz0pE3gJOBzqJyC50a6qHgLdF5BpgB3qKXIBPgTFANlAGTABQSuWJyP3AUmu9+xyDPLZ87Bct3C9cKLWp8nIoKYFYjhs1xoXVEgSkIRdWrFsgvtu0JAvE14XVki2QeBQQpdRlARad5WddBUwOsJ9XgVfDmLXYwS44wl3Q+bqwXn8d+veHk07yXm/OHC0ezrzEIo21QGKhIKuPUCwQ+xpEikPRhWViII3GjKgbC0RLQK66Sn/7vkjnn+/5Hcu19UPVhWUskMbTkAvLWCBNItZaYR2aREpAGvMyxLIF0hJcWG433Hgj/PRT8NvEYiuseGnGW58FUlOj89zSLZBDMIhucBKpGEhj+oHEcm3dLmhjWUDy8uDZZ+Gzz4LfJhgXVlKS97qRwi6Edu2CcePq77gYqCNhS2nGa1/vlm6BHILNeA1OmtMC8S0gYtkCaQkxEPt6htJjPBgXVuvW3utGCue1+ugj+OWXwOv6FowtzYXlvO6+A0KajoRBYQQkFrALjnC/cMGY475DiMeygITqwnK5dMEQTQvE7ikeSrDbXre+nuipqVo4oykgUP/z0NJdWM5raYuIvY4ZyiQojIDEAtFwYQUayjrPpzV0S3BhBWuBROq61octIOG2QBITPfNsRBLfQq6+a+fHhXWwFbyYvkEPExHrAuK83pWVoY/cGyxxPKGUEZBYIFgXlj1NaDA413W7A++7JVkgtoAEO6VrcwiIPxfWjz/C3LmBtwk2BhJuAdm8GU49FQods1P7FkLl5YGP6acV1nuD4PpWX7G7nZ99NQfBuLDs384CvqVaIG53VOfLMQISCwQrIJdcErz7xlnbcrsDF06+AhLLFoj9wgf7ItrnEs2CzJ8FcuKJMGpU4G2C6UgYCQtk2TL4/ns9EoKNy0UuUFvU/u1vMHJk3W2Vqlswut2UW7H+0mRiQ0BiwQJpSgzkT3+C0aPrX8cpIDNmQK9eUasIGgGJBYIVkHffbXhfxcW6QPJ9GYIVkJZggQQrcr4ulmhQXxB91y7/29iiUF3t39XotEDC2ZHQzqPjnhdVVtIbeM9O2LQJtm3Tvxcs8IxU4G+edpeLSktAKpKIfQGpzwJ5+2347W/Dk4emWCBPPeU93Lw/nAKyZYt2S9sdgyOMEZBYIJyulnPOgTvv9H4ZfF1YzhepJVkgDdXUfYmVGEhamv7+8Uf/2zgLMn95jZQF4ud65ldVUY5jpNKSEs+Ag6ed5ul06iwMHRZIpWUglycHOJdoU59VUZ8FAuEZ3NS5z2jEQGz3VaRHLLAwAhILhNqMt765nXfu1DVd3wfX+bI4H66WZIE4a+rBECsxkKOO0t+LF/vfxnk//F1/2wJJS4u4gFRYYlB7lNJSvd7evfq/Xaj6ExCXS1seoF1ZLckCqaqqW8CH41o79xmNGIhteUR64jELIyCxQKgCUt+DWF6u9+db83Lu2xlka4kWSKgC0hwxEH81wM2b/W/jW5D54nJFxgKxCxnHPiuta1abCzvWYQ+J37Gj/nZe03hxYdUXZG8s4QrM11dpdAqI/W4bATmECLUfSH0Ptt1qxteF5SyYnLPa+bbYiGULpLEC0twWiL8ez04aEpAourDqWCA2dofCTp08eXLmD+q6sCIpIErBBx80HOwOxYXlW8CH410IlwVS3zPsDNIbF9YhSKgFXaBCRCn94PhrUeLct1NAfB+0phS2Lhfk5zd++4ZoigurvhpcOPEXA2loylrnPfC3TqSa8foJoldahVGdonPLFv3tzwJx1IAro+XC+vFH+N3v4Ntv61+vuS2QcMVA6muaa1xYhzjBuLCcD39DBZE/AXHWppwPo+++mlLrev11OOII733s3w8nnwy7dzd+vzaNDaJD9Hrp+hOQeLBA7Ka+6emePNk4XVjRskCKivS3sw+LP0JpxhvLMZBgBMQZRD8UBEREtonITyKySkSWWWkdRGSuiGy2vjOtdBGRp0UkW0TWiMiw5sx7WAlGQPwVSIHWCcWF5fuSNMUC2bZNT8/rfNjXroVFi8Iz22JjXVgQPX98JFxYkbJA/AhIgxaIv744ThdWtGIg9vX156opKYGbb9bPYSgdCf25uJpquYYrBuJ8ZwMdw2mBHEIurDOUUkOUUsOt/3cA85RS/YB51n+A84B+1mcS8HzUcxop/AnInDmwcKHnv13jgsCFiFNAgg2i+z5oTbFA/AWQ7d/heKAb68IKZZum0hgLpKFWWJGyQPwE0SuswiigBVKfgFRXeyyQSAuIfc381bQXLYKnn4YffmiaBaJU088hmhaICaIDMBZ43fr9OjDOkf6G0iwGMkTksObIYNjxFwM5/3w45RTPf6epHqoLy7cZb6QsEH+FZ30veqg0xQKJloD4s0AaioFUVkJysv7dkAUSzpqlrwXidlPh2wrLJifHext/HQnLyz0xkEi7sOrrsOlc1pQYCDQ9kB4uCyQYAXG7D7kYiAK+FJHlIjLJSuuilNoLYH13ttK7Azsd2+6y0lo+wbiwghEQHxdWXiv414mg3K7gg+hNeWH8tQDxJyA33QSvvRb6/p2FVzBDTTSnBVJT43mxg3FhtWvnva6TSDfjtY9ZXl5reQQ8Sn0WSHl5bFgg9rJQXVj+CvimXu9oWiDgKScOERfWyUqpYWj31GQROa2edf2NoFfHQSkik0RkmYgsy7WHXYh1ghGQRriwPhwIt5wLW9Mq6g+iO8fXCocF4nx4/dUU33mn4eEZPvusbmHaUI9tX+oTkOzs8PQ09sXX+nIOJx/ovpWWQmam/h3IhRWNjoRlZdh3LmA1wt4mkIDYMZBkab4YiL2srExff3vwzVDGwnKmN4WmWCDO/AYTAwFPfg8FC0Qptcf63g98AIwAcmzXlPW931p9F9DTsXkPHCMuOPb5klJquFJqeFZWViSzHz7qExD7oXZaIA0F0a1etQcE+BFKpTqwBeKs/da372Coz4XlfNFLS+t/IbZsgTFj9IRGTpz7CFVAfAuzfv1g4MCG9xEqzvOyO3XaBCqMSkqgQwf9O5oWiK+AlJY2zgJxurBsCyRFImv1BWOBlJXp98ce/j+UsbBswunCClVQnesHa4HYxLsFIiLpItLW/g2MAn4GZgNXWqtdCdilyGzgCqs11olAoe3qavH49pj2N1ZVqC4st5tlhcBnkG2PZWTjG0Rv27ZuXhpDMC4spRoWELsviW+fktJSz3SpweTTXyHnS32tbH76KfRB6ZwFmlNARBovINEKopeW1logAY9SnwVSVuaJgaQkNH8MxLZAbAvbXysrW1wiZYE0pR+I89ihCsghYIF0Ab4XkdXAEmCOUupz4CHgHBHZDJxj/Qf4FNgKZAMvAzdEP8sRwtcCcT44dvCyoMCTFqSA2EVfgaqp14X1/LFVvHGs9b+mpvFNF+trheXbQqw+AbHzZ39/9RVMn6731b69TmuqC8tmTx0j1rP+CSfACy80fBwngSyQtm3937eqKn2shiwQO4judoevYPbjwrJzGLDeXVmpz7GhGEhKhF1Y9VkgvgJSnwXSurVnpsf6YiDZ2fDrXzfc78SXplggzuclWBeWTZQEJCkqR/GDUmorcKyf9IPAWX7SFTA5ClmLPr4C4nxYcnLgmGNg6VJPWkMCYvX7sPdSmLMX/v53z3rOWnVlJTcctw+OgyvsrhrV1Z6afigE0wrLFoVQBOTZZz0j2WZk6CHFg3EtBCMgmzZBdz9tMUpLdZ5tAQ+WsjLd2c7e3r5XbdvqOJYdz7Cx74UtIJdcol14RxzhWcdpgYDeZ1IYXl3fIHpDFkh6uh5UsV07Pcy4jZ9WWFGLgTTFhVVVpa+py9VwK6wffoDvvtPjmQ0fXne9QDQlBtIUCyTeXVgGB77NeJ0PS06OfvDnz9cTE0Fw/QnKyrBfrSJBj9IL0KqVnjMEoKYGtzuMft/6XFj2t11ghiIgxcWeeSgyMvR3Y2Ig69bpGfjs84fAgXT72I1xYdli4LRA7DiT773zFRCo2+nSaYH420djCdUCsYcxcbm8B4b0CqLrgLVXM94dO8I/xlp9/Yv8BdETEvy3wkpJ0dfV32i89jrgacQS6vPgcrG+k24N2SQLxLiw4oTPPtPDcvz4Y/jGV2rIAlm7Vg8JMmaM9/q++Pjfy63sFTnvcmam5yWorGR/up/9NDYOEm4LxF6nuNjzcjdWQKqr9XDq9gx8dg1+3Tq47TbPaLO+eQilwFBKuzg6Wy3PKyq8XVgAX3/tfe72/vv398z851soOoPoEDkBacgCsQUEvF2qflph1TbjraiAQYNg2rTw5NkmmBhIaalHQET8u7BSU7Uby7ZWfLGvTRME5D+DdWvIShXie9UCXFhGQELB7YaxY+HKK7U14OwpHgzl5fDII3ULv4YE5Kef9O9TT9XfDbmwrN+V1vtS4mwA3aGDl4Bsy/Czn0ACVV0Nn3wSWDiDacYbjIDYy+x1nU2YmxIDsS2PvDxPobdgATzxhO7578Rp/QRLQYHOe79++r8/C+SCC/S0ozb2vcjIgFmzvNPsrFDFyO6fszIx1ztvTcVPED0oCwS8Gzj4aYVVO5SJPbSNr0A3lVBbYfkKSGkprFvHDScX8PeTKrwrKU7sa2PHPkK99i4XJZY3uFhCFJBAcUtfjAurhVBcrF+WlSv1f3/+8eJiuPFG/zWVBx6A22+HN9/0TrcflJISLRbOhyU/31Pb69ZNfwcjIGVlVFgVKi8B6djRUyhWVLC9vZ/9BBKQRx/VBeCnn9ZdplRwQ5k0JgbiLMSbYoHY+9m3z5NuTzPrKxSNsUDsQvKkk/T3ihWee+VsKr1/v+e3vf82bfTHzzG3tq7ih7RcfpTd/vPaGJzjo/npB9JYC6QiURfStRaIXfA6KwHhIJRWWP5cWE8+CcuX83y/Au7/VZ6+po7lOemwoz1hcWGV2gKS0AQLpCEBcfblysgwFkhMYr8MeXn6299L8f33Oui7aFHdZXYB42sq2wVdYSEMHuwZuA70i2q/rLZrJEgLpMo6TKlTQNq397JAtjsskNr6WaDC2Y6j2HNkO3EGIYNxYfnO2+6kPgGxLZBQg+g1NZ7zdgrIgQP62/deOt1nwWLf3xNP1NO/zpjhHUS3cbbkcQqIPdKtTyGVl1wNa+CAuyr0PAXCdwDHqirIy6u/I2EDAlJTXorbKlHKk5S3gITaeikQ77+vG5SEGgPxtUC2b4euXT3/S0q8LJA/nQsXX4znOQuDBVLkDtEqcN6j+oSrpsbj3gRd0TQWSAzifGnAv4DY6+Tnw2OPwWWXeZbZL359E9sAZGczrw8s653sEZDU1MCBWBtfAbHeB6+6ftu23gLisECq7EpMoMK5VSvPcVat0mJpE2h4lEAC4ly2bh0884wn3SkgSnm/PL4WyAMPwHXX+c9vMBaIje+9DNUCUcojrL16wR//qFt42e5Hp4A4nyOngCQn6/vsc8x1rmp4HxYv3ew/r/7wbWrri+9gj5Mmwd/+Vn9HwkACYl3nykrPM1CeaAlIsMOu++O11zwCD7oF2EUXwdlnh94Ky1dA8vO9Gy74WCC72sHetjTOAnnuOfjiC/3b7fYISGWI18A+dlJS3T5RxcX6+QItfM5Wk126xH8z3pgnJ0cPZjhrFgyzRo73FRB/NUGngCxYoJv/+a7f0Dzk2dmcfSVANeqzQr3PjAz9IiQlBR1Er7beh4ACUlGhXxKLkhRILSewBWLXckpK4M47dTDabsXkFJAHH9Qz2L31Vv0C8vjj2t03fbp2j117rR6uwykgtojY+ArI3LneFpsTXwHxtUCysjytu5oqIFdeqS2O5GQ2FRRweJ8+pICu6UJwFoj97XPM3UoLQV5Rif+8+iM9XQ/I+fHH/pf7jgD888862XL1BG2BpKTUClVllecZqEgM0gIpLoYrrtCj5/Z0DDSxezdcfbWOT91yi0579ln97XTRBOHCOthKkeCGTGfFLS8Pd4dMr3xUu93seuopKvr25Z72CdQIrE/uCOvXw623wuTJuhK3fr3/c7Hp10+/K+vXQ+vW3Hb9Z0xJgvSTYf26dZ6hVRoiM1M32klM1O/++vX6OU5O1t4At1uLx3//q9e3z69VK53eUD6BtLQ0evToQbI9mGeIGAEJxMKFuvPQTTd5atrBWCD2i5Kfrz95eR4z2q5N2S4wG19B2LQJ7FE2bAvELjgD9UaeMcO701t5eW0FtMIqf38CskToagtZZSV5rTyblKRAx3I/+bGxRWL/fv3ZskWvm5ICpaVUJcK+NtCrEFi2zDp4gBgI6L4pXbt6rsf+/br27oyT+F5j3yB6To6umfr2r3CuY//2tUC6dfMvIHl5gWMjgbAC4/nV1Rw1+Ghum3IFj4DOG3jHQBoSEB83SQ7alCwsKqubV3/YBcknnwRex9cCsa5JpVW4VaJdmnZRd7AVpGWmU9toz85DWpp2K737bq0F0j61PWWuIv8CsmKFfp9uukn/X7kSPvxQWxaXX+446Rzvb9CVBdCWQwgdCS8fVUJalZsPnBWRvDxKD+/m+V9czK70dNqOGMHhSUlUdYHqRBiY1Avp3Flf0/Jy7Ubu1cvfFdXYscD0dD1UTlERKt9FWTL0zoeOffsG38cqP18fNz1dv/Pdu+uyITPTYz0NHKjz5axYZmbqtKOOqnf3SikOHjzIrl276NOnT3B58sG4sAJhFz7OWIZvLaqoCF56yfvBd1ogeXm6JnD//bofh10b9bVAfGr87k2OvgmFhcEJyBVXeP8vL6916drNeQcDfV95RT9cVuep/DTPJsW2GzWQBWKf/759WgxdLk/tv6yMl46DQZOtFji+w387LJD96dSa9eTmesxzu2B3WiC+Bbh9HeyXJSdHv2Q5OfpYCxZ4tm8oBtLNUYA4C+XLL9cWFuhtGrJCHPfj59bgrnazaPtanWALSCALxDq/VcWbKago0IWFz/FyRQtCcWGQAuJb0fGHr5vRul8VjjiA0wF2zhUwteg9r10Up8A+t5WXiy+mslrf465tulKVqCh1VdR1YY0Zoyd7shsS2PfCt1JlC7tzQNTsbP2dn1//YIo+Lqyt7dxsb6e8Ldm8PIo6OtqwFxdTkZREx6QkBHBZJaNLOSZrAv9xO+cw6m63Po7jOrrF8R1KZ0I7v7aVZ5cbTrdeVZU+ptOC8NfnxQ8iQseOHaloQrzECEgg7JullKc26s+Fdd112oS0b5hTQOyC8e674eGH6wbh7f1XV3u1oihweWqgheX5wQlIRob3/8JCXFYJUOn2BMhLnZ0VKyrIawVdkrUpX9LKykMgC8TO/969nod4wwb9XVbG5g5QmgK5ra1rU1bmV0DOugLuONva58GDnusRioBUV+t82td7wwZd4zrtNO1C+Pjjur2l7X3Zhfphjulkior08tWrPQWVvV3bttqdkpLivwmz7YseO5Yd/3e7Pq3CIu9j1RMDKW+TytBpx3PR2xf5dWHlWccsLSzThUNDAuIsdAM1ubavcXKyx4LDO/Zh/1bAxo6wpWY/u9rBkOt1C6UrjoPjRjjWtwSkZ3vtitpftMfTsMB+duxe4fPn62/7+hw8qC0m2zLxFZCDB73HSAvGArHcnwfT3OSlKe9CNT+foszWnv+WdS2AG3Ar/cPl9hEOf5NObdigP+Xl3tPLWsttAXElEFpnQvuYtjjY992ZB/tcbasmISFoAQEtIk3BCEggnFaC3eu2oIAnT4Q1Xax054tsj6lkFw4FBd6BL2efEaeA2AV6uqc2dNDhVtqZWgk5OeR1sBJTUuCVV+D5570fktaOlwFg+3bctoAoqFMnLSnRFkgraPdLOmyFknZp3nmyWbdOFwB2IbB1q8edZQtIaWltPCXXPpWcnDq+alVaQnYH2GzHLw8cCNoCcQN3zpjBOtDX19kc9skndRD79tt1oXThhXUnPbIL5txcbhsFv+vhM+Pj2LEwZIj/8bFee03vw3fZsmW65RzA/fezs5MWuMKCIu3esc/J14W1fj3ccw8UF7PqcH3dv9/xvV8BKXBrEagorND7acit5qyhOq+REzu9Z09PIQ4466J2NaI4FcpSINdVzOIesLorLOkOC3fDnh+smnVCApVlOl892vXQh9ixQd8X0NdXKY/VZwuIfX0OHtRNxJ95Bt59F779VqfbAmK/g8cdp/flnDjJVyQdLiyXcpGXpshPc1ggVVVQUkJR+zTv7az32ZUAFAJ54FJu75kJfQvmkhLPu+BsuOAYU85lC4gQmoA4LRDw7xmwj23HJxMTteDU1AQtIk3BCEggnAJiWSBlhQe49Vx42Z6N3SkgtivH6eZx1o7sQvHww3XLHHs+DNuacAjAAYcW7GoH8xO206X/bLbmb/U8KDfcoB+W2bP1w7JvH5x3nmeipm3bsGKv7EuFlwd49lkOUFxMVXkJpSmQ82k+fA0lbawH1THBEMXFcPTRulZvn5uzUHJYIPva+OTfditB7XdJWQEVyZDTxj7ZA3UtEGdHQsc13piczEMvv8zloIOIznzMmaP9wffd592k0cZpgQBPjIQPEjZ6euIXF+te4vZxA2Gfr83s2Z7f/fuzZ58WmNL8Uh10tvPo68J69VW4917YupVlPbTll9U6yyMgGzfqQSQ3b6bIKgeqiqq0gDRkgTgF5Jdf/K9jX2tn4Br/Fkjtfa0pYqelg3vbQHElUA7b77tTz4deUQo1kLhXn0+uc5QDt1tfV/t6LFhg7chhgdhB+osv1pUkqCsgIyyTp7QUZVeefS1yx8yVBTUlKIGiVKhRLn3/rHe7sG2K3+20paA/LuUzeZlvoezbZN05orbbjXJaIEEIyD/+8Q+OPvpoBg8ezJAzzuDHn39GBQhwX3XPPbz7/vv6T0oKlYmwpZ0Ld3JS7flHGiMggTh4UDeHg9r+D9tLdEeu2r4Tzhf59NNh6lSPBRLoxT3hBL3v0aP19vZc0717s6gn/OYPsMdR1uxsB6u6Qo24Wb5ned3mfJ98ogsDtxvGjavtre7euhXsUeJdcL9j/LftAB98QP7VfwAF5QcrocghIPaDN3my54XNzdUBUCcJCZ4CNSfHr4C4K8qZdTS4qnQ/kf0VWiz2OQUkkAWilJc7ZoX1IrmTkvQ98e3IOXGirq0NHUodamr81tzfPtr6EWxHN9+WLXYBOG8epKayL0efQ3mRZ0ysXe1gS4Ij7lFR4emMun49Sw9zQxlUVVd5BOT22/X9fPBBSq0yq6akBpc9KONf/qJja/5wurD89dmBgAJSAaRZAlxlzZdi36vcqgJ2Wm0Y9rSFSqvsXHGYTqxMAlbDtP+dBgeoO0xOQYHnuNnZnooP6HfC7ufkey579+q5YRISaltEbuwIre/S70YdN1Z5eW1LpwOzZ3kOv3CednM+/DAARa0T8UUNGECFAC7AbYmOw0Kr48KqqND5SkvT982Zl5oalHLXCp0rwc/2Dn5YtIhP3nuPFd9+y5o1a/hq1ix6dOnCz1W7PM3tbVd3mmU92eKZmsr2DMhPdVOc4JmjPtKYVliBOHgQevTQD7ktIBX6Ya+9mbt3e2/z2GOeSYp276YsWQeUO9jPVPfu3iO/DhniqS31788NQ39kdVfoUoou/AV2todCq0K9/sB6T+HQpYsuQAsKPDGa7t1ra9/FBc6hJqDEUfH5BRj45pvktwLKobqyBqqgyI6BFBdrsVi+vG6Nu29fT4xg8GC9XClYu7bWheUUkPldyhh/MXz8Jpy/fDk55Tr/ua11jSxx7966wW2nBeDos/FOO13QtkpNhSVLtGvNybXX6u8RI/S4V04cLqwqR7nx1REwZQnBN9d97DFtkX31FYwfr5+N445j69DDKdi7AnsWzJriGjhaC0jPW4HvLvKePtMeXXjXLpZltIJnIfeEXMr7pdGquFjnv7QUXnuN8v5JQA0omNGrgqvy83WzZ4C//U0XItOnwzXX6NY4TgtkxgzdFP3VVz2zHtrXNTPT2zJCWx3t2renYv9+KocOZeGGDczIOgzYS4W7kg2d9HrrO4KyLtnP5YVchNV4wi5rt2oBUcCDp8JF62DAL79QItXsH3kURyxarytZTgvE38gORUUet9eYMbWVusU99PHm9YEhziDwK6/oe5mWBhUVHHRY8/m/rKcTwDff8OpQuGbvU7AacBgiB8rK2FEDPR97nNabNpGalAA1DqsjIUF7C+xh4m0XmvgZfbh1a0S5GWB1IHQN6A/3P1r3HC327txJp/R0Urdtg44d6dShA/mqnPueeI4FcxeQUFzJyOHDefHPf0ZsAbFaHy5ftYrr/3ILJeXldMvqyn+m3s5h1dU8/fTTvPDCCyQlJTFo0CBmzpwZ8PiNwVggAdhRuocjzlnHomM76EJCKba5tOm7LQP9IPtOmZuU5NXC5k/nwmkTHMv79/e2TKwXSAGziorItCrIn/QHnoHE1xLY3MEaUgFLQGyWLdMuq+xsj4D06FErIAedVm81Xp1BfgH46SfdhNcOjijYlNRKNxi9/XY9ZPWaNXUvjD0eF+h+MkVFMHcuJWuW1basuvk8uPx3wHXXsaGNfnk2dAJGjGD/at2qzZ1gCY3dux28BcR+Qay0mkTh42S9r91utw5223Glv/8dXn6ZfQllOuh53XW1fQeU9aG0tNY1V2v94IjFNMDBVvBDD3RLujPPhH/+EyZM0Pnv2ZNzXj2H4245jtVL9Ui6qlJRluE9TkyR07NmCVZ1Amwuq9D3Zxu07vYqG137vQrTyiqP9EzotYW167/z7GfUKH2+11/v6bx24IAu5CZM0MPOfPghfP659wnl5Ogm1LZ/PS2N3LffphjoZTVT/SYnh1vbwNhf+SMAACAASURBVCur9mK1JGaF1e5gSQY6KAXcc+ODTOvYUb8X1iuRuEULyNZMuOssePk4YONG7vs1DD1nixbxjRs993zPHu3KvPdez5hgTjZu1G5KSwRtIVveDc87t26dpxJxwQXQrp2XOzjfji2uXs1nfa38fw5841mnrKLCK6Tidv6xGwDY/ZMA3G5cCUJposvjUrNRCuVokKJE/FsgNTVQWcmoU05hZ04O/S+6iBuuvZZv588nNx0uueoS3vzkDX6eNYvyqio+WbDA834AVSJcd8stPPzcw8z4fAaXX3E5dz33HFRX89BDD7Fy5UrWrFnDC6HObRMExgIJwOet9/BLWjl/OGEX2x7cDAMHsr3nJugLRWlQcMUlZDxq9Z6253+oqfEyd3/oAWs7w+QxMHoLnDygF38/ai/3fW71t7CYn5rK+I8+ovdpQD/ITQCKwFXkZnVbSLMtkFwtIHlAakYG6X376jb1diugHj1q+0LkOa1zp4AkwQqropSfhg4WWjz1/hZ6d+7MLb6WFcDJJ+sCu39/77Rnn4XRo9nXATgBPfFwf3j/KF04buqoM7zJcm/vP/14QM9tsq+NZW2B7vyUnV3rK9/asSN99uxB/v1vADYcmYn7F+3+2l1RQRWOiuM993D3N/dw/+PdOK7bcXw0/iMOe/xx5MknOQP4FfCMw/VnuwiPzujPWjZx1Ti4cwEM8Gld7eSe0+HF4VDwELS2PQN79kBxMSVnn8bWlz+EjZCP5zjZ6YkMSLSufw0sP0y7P3+zCbKs+7E1E2r2WIXUbsANHw6E2xcCnTpR3bkTNQc2QDugCPgvfNvbxdG2YWb3jQB4+WV9DQ8cgE6d+HnSOPp99gmp+3J166Znn9Vic8UVuuDu0sUTLxo4kPmWf3/06NEsW7aM6+bPh2Sdd/KALE/syncq0CddLs7JAiyDVW2DXwbDgt76/8+dgQ0bWNwDiqSKlV3hhDVrPJUwW0i6d/c0SrDp1cvz3PkIyLJu6Kb2AwfCf/5Tu4lr+HB2P/53XrrjV7Vpzibr67KAHHRAsBJyknWFplO5vjE7b7sNgA5pcEQFlPbvzy9btjBAKZJ94iD7urVhLyUcmdyFzO0OKyo1lUpXJRs76WuYniBk7s/VfZnat/d0KNywASoqaNOzJ8tnzGDBqlV8vWIFl950E9ffNYXWbdN54/k3kKIKDhQXM6h7dy5ISqoVtFU7drBh0yauv3wyCCQlJNGjTTuormbw4MH88Y9/ZNy4cYwbN45w0+IsEBE5V0Q2iki2iNwRqeOsbqVL1u2p5fzUGdi0yWvcqO3t9EN0369h6AM9eWfarZTZtf6OHalKhHVbgY/guZ4w9nz4eFg6z+V/yWUvnuPVq/cLy42w1y57HAOXbtqjCxnKYPUPq+k9MoEhyXDBxRfyS59M3CXFcNddcMopqMxMzr/sMu4FCuyqQQq6ACsFkqHtoLZ8bflR850WiMUnid5+YQW66az9UjsCejnHHkmxVYrvawPMA94EDur5IFZ1hR+qgafhhzLg88/JGX+BZ3uHJcDYsbowWbyY5ZWV9N2zh9oxa6+/njntBKoh4cgE3EqxC3SwdeFC3Cge/P5Bju90POv2rWPoi0Pp/a/eZKfAt8AHgMrLY1FP3U9llTUE0um9TgPg9SHw7Agdb3rnLEfTXgdf99Edy37a/D307cvGzolU52j328zUA7CROm/T5hSl7917wMMwJQ0mpMLUIZ51NnQC7IZdVcASWNsJXRFYsoRvXrkLyqHrsV3hEqAEPkmEdwfBx/29j8dHH8Gf/gRLlrC3RwZD517EA/+ZpIX+wAFd0E6aBDk5lO/Zw925ueRaPvQ3OnRg/PjxJCUlcZI9GCTUxtHYhq6t70ILmU84aW1BAR+0BcrguOOOw10JH2bCBKvM+rkzuOfPY2U7YAcs7J+mn1ulaq3adVnwQtJKynp57kFVIiz6/Qks37OcN396s7YZty0gmztCwbw52lVnNdteArS56y6un/kX5vQHNgNbIK8VbJo8nspEq0JjD2Dghud7QmkylPkM8lkDuFKSySsspMLlotDtxiVQY1sb7dtTmqQrACUpeFNZqQPoxcABqLGNmexs3eimqEhbMJUV1CQAOTkkJifz6zPP5J5rr+WRv/6Fzz78nEfueoSHXnyIed/M44KxYzlQXcU+KQWly6D8BMURRxzBmzPe5M033uSDDz/gixdfhOpq5syZw+TJk1m+fDnHHXccNWGe5KtFCYiIJAL/Bs4DBgGXicigsB+opoalnaoYUNyRRJfwxrHw1of389ZASJ6dDKvh1e0/cyAF7j4RVmVv4JKdT/C7S3Vv77OUYnY7cH8PrAReAd6BXX0Pg20wN3suuUf3qbUWvrDM3Kr1MOK7nvpFTYSe/XrgWgqF3wKPAG/AjkVudlbD159/zZFr7ufWc+D54XDq5VX8uHQJcz77jKeB/fadbY1+gBcDrSCxTyJbXS7+duMpHLAsEOcwBgtzc/n+MHhhOFw1Ds69HDYN7EpB9yy9ws6dMHky69qmcsz0MYy8Biq7dGJFB/TJA8wAfoAFN17IBquqmp2Twj+XL+elm1/SPrQimFqYyvfAC8AJy5dzEOCCC/i75Tt/okcmavt2xrvyuWOZNg/cv9IvzWMDgcsuY2fPnsz+fDbVL1ezZMoSav5Zw/6V+9m5dSfnn6njTbuBLbt28ddesH4WPH24Pu91b2TDQuBbeLcrXH1VBpecupe/tk/kIWAk8MLjj/PW5Rez1tL73757MRMeHslRN7iZMgaWAbdOnwMCv3/i916P0YfbtrO0PbW18nUbgB9hVl4ib750B3f0huWZwFbo1dvq3fw5fFUIm35/Bk/v/Zgns9+EChjUcxAMAFLhK4GLz4YLx2hr1Y3VMMJ+fNev59LcndT8WMNrq6dT2Es3qy1/9FFKKyvhqaeYtmsX961dy5T33mMXcKXVrHbs2LGkOdwjtcyxnqHXgSf0NQNI7ZEKVkVgu9Ww6ia7L8dWdFT+Tdi9C1buW0XJp8Cr8CpplHfrzPZ77+byigrWA1eMgv/9/t+k/zaDs64YxqgzTuM3Vw3i5NbvMPzh4fzxhT/y5aoVFAtkd4DTDz8dgPc3z4YJE8gbehQfTZrI34GKmhq+mvWVtjDeAd6HN46GAR1n8rczoWYx8BVgVQo/bgsoUG7vJsEVAqs7VHMgT8eVitGiteow2N0rg7zuHSkpLocCKCopokpgZxLkO1teWSGayjJFwRE9tZVVUKA9B9nZbMmEdZ1gw6ZNrM7dw5r0ErZkwrc7NtG7T29wQ0ZKBttz9jNv3jxKgF35+RQn6ThQu25Z5Ofns8ZyOecfyOe7LVuoqaxg586dnHHGGTzyyCMUFBRQEupowg0gKlyTIkUBETkJuEcpNdr6fyeAUupBf+sPHz5cLbOH1AiBfet/pvulv8L9EyS1SqKmrw4yS6Gg9nmuV2p3qCwESqBdVjuK0ovI2gO5AfrhtenZhpKdJZAOXVLbcHTbduwoPUj2gUo6t0tnf5H25yQkJHDeRedxylmncOf1ukd0/6H9qcyvZPu27Vr2bSu6G9AROICXXyExDVwVQHu83FT8L/C8tU6K4EJx4nEnsvgHR9D5SPQxytE10AJITEpkSGYKmYcPo7CyitVrV1NVVgU9rGO3AnwaiJGCrlU782vFg23SU6DcBW4XdG+fQlZqFasOWOtVQ1bfLHI3O2JNfwGe1vvuldWLvTv3Ul1VDcn8f3tnHt9Ulfbx72nSvaUtlKUUaClgWduCbMpSUF4FZVgUBAccVEZkRnlRRsYF9FN9FVGckRkcxRVRwV0ZlMFlVDYXKNCyFoRKESibBVlKW9r0ef+4N2nSJqUtbZPK+X4++SQ599ybX05u7nOf5zkLY6eMZdeaXWzfvp3y5/VljeHH88Zv5ZYIjAvhKQ91WmGMMjsFhGLchYeA31koDYAbZ9zIoKGDmPbsNGgMfE7ZHS4w9K6hfPYvpzxEEMaFJQQogpWfrqS0tJQbbhxJUWEJ/uFWiotLjNxDMUx+bDKvlr4Kb2N4O3abb4NQf8gvgnaNoDQILCWw1z7UqClwHOJim3Dkl7PYis8THyn8dAICrFYKS0oIDYBi8efL//6XpKQkvljzBeNGjqvYBt2AbcbgMxEhqFEQD//7YWatmmV4n99Cp6s6se3zbbRu35rDOU4npBXoZOwf2DiQohNFqJYKzoH8KkSEwCmr2a7O+INfgB+l+WVho/AQOBMDV7S7gowdmwgMOE/qYVgZbaX4oHFy+fkpSpUYv2u5Qe5+cYrSn8UwyMOBRcZvvnLZSqKjo50qUnbeUva9CcaRE0Io89KcUdAoJJQz5/Jdh6koCAkL4bytCD8RREopVsZxdu/M4qkn5nH27FksFgutWrdi9kOzWbp0KV988QUxMTG0aNGCFi1aMGXKFNLS0hgweABXp17N7t27+dvf/sbZ/LPYbDbGjxvPDTePYPrUv3Dq1ClEhIkTJ/LAAxWDNllZWXQqN+2JUmqTiFxw7d6GZkDGAENF5I/m+1uAPiJyt1OdKcAUgDZt2ly+f/9+t8eqjG07N9Czbz+GXjuQgmILa9espVl0M2IaxzB27Fiyc7LZfSKLtcvX0qxFc6ZPuYdNGZtY/t0yCn4tovPgzuz8ZicqDIZf/zvyCvL4buN3kAuhSaHkH883Lh6nAQtYL7My794nufeumSx+9XV+f+0ErFYrZwrOkDA6gfjEeFbNW0VoQCjD7hjGiVMnOBxxmA50IGNlBgXnCygMKsTSxEJE2whOpJ8wLnS9gWhgDcycNJP00+msarYK9gKHQOUp/E/7s2f1Hu587U7Wn1lP55868+2qb2nWqAnFJYWcVPnGRS4Y2AdtYtvgH+JP9tlsevTowZkdZygKLeLnPT8zbfo0Psv7jD0b9zCx40QycjLI2ZfDuMk38d5H71McWEzRwCISDyRycP1B8mPzYTsEWP0IvzKKvO/z4AzEdmnOwqdf4cbbb+S8nKd9l/YU/lpITJsY0i9LJ/FUIrsX7YbmQAQ8NPEh5vw4h1V/WUUrWysef/xx/Fv78/LXL0MoqD0gR0AFQNPujTmWdYKWvVvy6IhHefAfD9K9W3c2fL2B8Obh5Bfkc87vHEUUGYb5IDSJb0LJjyWc8jsFTeGyoMuIaxnH5p82UXS8gC5/TuKL+75g7f61DH97OMHWYF4d8Sqz581m/2c5BLcI5MTmU8R3jSG1f3+++z6TIP8gGrcMJ2PnVoZOvY6PH/gYgH8unc/0afdCC7is+WU0tjVmwJUDiBsdx90r72ZIyRC2vLGFxHaJbMr5gdJgRdHxYgJjAynaX4Sfv3mx7QZJrZLYun6rw4jcPOxmlmUto2BHAZRA54ntCTsayoZ1Wwi8NpCeqT15c/SbbD+2nRGPjCA0MBR+EJ6b/S8KzxXyp9w/0f1gd+bfPp+Xlr7ErGmz6NixI69nvk7riNb8Y/U/eHr403Rq2okXX3yRDz74AIDe/Xqz4IMFFOcWE9YyjMyvMxk/fTw5WTkcP32cotZFkAGWED9m3T2bsNAwHnnlEVp3aU3suVhiImJokdiCZ394lpYtW5K7IpdmIc0IlVBCmoWwI3uHcaPSCOgA/AKxV8RyaM0hUqJTiOkYw8rVK42LfbRxHlubWclYkcGzm5/lta9fg4/gyze+JLp5NK1jWlNcVEzemTwKzhQQEhbCudJzWAOslJwsAT8ICwlDoThfcp6A8ABaNm1JzpEczheeJ9AaSGFBIVZlxWKxUFRcRFzrOE6eOcnps6ehBBTK4fEoBSiF2ARrkAVQlJSUEOQfRKB/IG3i2rBt/zYigyMpsZRw9thZEuISyD1yiPOF57EEWSkOLjb+85HGNYWTEGwJpnPHzhccbX4xBgQRaTAPYCzwitP7W4AFnupffvnlUlPy8/Orv8/5fCENCfi/ACEN2XV8l4iIFJUUSegToUIaMua9MRI2J0xIw/Hwe9RP3tn2jpCG7Dy2s9qfezz/uMvxSEPe2faOTF85XTbnbpbXNr8mIiKzvppVod6wt4aJiMi8b+cJacjkf0+WoMeDxFZqExGR7Ue3S/aJbMk7lyekIZFzI4U0JOmFJDldeNqhoaikSEREfi34Vfad3Oexfb4/8L0cPXtUVvy4QkhDpq+cLiIitlKbbD+6Xfbk7XHUX52zWka9M0ryzuU5yn468ZMU24olcUGi4zs88OUDLu1t5/WM113ao7S0VLKOZ8lD/31Ijucfd6vxiTVPVGij7w98LyIi6YfSZVnWMo+/w45jOxz72LGV2qSguMDjPuUpLS2Vbs93E9KQ1TmrHeUFxQXy2KrHXI5VUFwgJbYS6f9af5ff8uCpg7L+4HopKC6QXi/1cmia+NFEsT5mlamfTJWF6QuFNKTZvGaObY2ebCSj3hklz294XkhDDp466KLtdOFpx3lRWzy3/jkhDZnw4QQpsZU4yu3nkzNt57cV0pCpn0yV0tJSR3nOyRzp9nw3GfLGEDlw6oDj+7b7RztHnY7PdZS+r/SV+z6/T0hDxr0/TkREnl73tKP++oz1HnVuObJF0g+lS/qhdCksLnRbp7S0VGylNiktLZV9J/c56mcdz5LS0lIpKC5wlJ0vOe+yb1FxkeO4tlKb5J3Lc/mO245uk42HNkr6oXQ5cuaIy77H8487jmuvs+PoDikpKZGqsHNnxWsOsFGqcE1uaL2wDgLOI59aUZaCrFVCyk8NUpV9/EOICYvh8NnDtIloQ2K0Mfw7wBLA0PZD+TDrQ9o0asO5YtdEnUJxusjw3QOtbkZRX4DokGiaBDchr8DIE1j9rIxIHMG4rkYYonuMMbAuLKAsa90stBnH8o+R1NxIjl/WxMjIfp79OfGR8fgpI4nSpVkXxz5tItrw86mfaR7anMw7M13ubAIsRgYxIiiCiCB3yxwa7dO3VV8ArutwHRv+uIGUFkZG2U/5uXwWwMC4gQyMG+hS1jbKmDV0aPuh7M4zJp38LNsIDbUIa+FS1/6dAHrE9EApRcfojjxx9RNu9QG0b9y+QllMmJHU7dmyJz1ber4pi4+Mr1Dmp/wIsrrJKXhAKcXjVz3Oi5te5MrWVzrKg6xBPJz6sEtd+3FvSbqFdT+vY1LyJABiG8US28jI/wyMG0h6rtHr7a2tRi+l5BbJjO0ylqkrpnIs/xiXx1zOm6PfZNKySXy+93M6RXfC6met0J7hga5jRmqD27rfRs6vOcy4YgYWv7IOHPbzyZm7e9/NvpP7mD90vsu5FxcZR+bUTGylNvwt/vSJ7cP6Q+vp1LTsrnrL1C1Y/axsO7qNBRsW8EB/I5TjbynL/1V2px5sDea87TxRQVEe/6NKKcOzAOIi4mgS3ARbqY1GQY1QShFkDaJxcGNC/ENcPhcgwFr2ff2UH42DXfuXt2/cnn0n9xEZFEmzUNcBlyH+xrUqyBpEsa0Ym9iw+FmwlOsQUxc0qCQ6Rv/PDkqptkqpAGA8sPwC+9Qr9otI+YtJalwqYEyNYP9jfnrzpzzU/yFsYmPLUWP8QHUuNs7YjRVAUvMkgv2DK9QJ9S8bGnxFqyscdaHsYnvw9EESohLcfob94torttdFT8JmP075P1JVubfvvcy5ag6BlkAyj2QSaAmkUWAjlzr2Ngn1D6Vd43ZVOq47A1L+QuqJEP8QWjVqxeODH69SfU+MSBzBit+vwOpXtfu721Ju470x7zG2y9gK24a2H4qf8mN6n+mOsjYRbYgKiiI8wDAILcONgXq9W/bmaP5Rvj3wLbHhsS4X9LoixD+EedfMIybcfe83Z2ZcMYMF1y1wq8tP+TnOJftNSefosv41AZYA/JQfyS2SKZxd6Kjj7+dkQKjEgJj/p9CA8sPr3aOUIjwwnMjgSMfNGEBCVEKVzydngqxBdGraiZjwmAr/vWBrMM1Dm9O+cXvHZ9XHbwcNzICISAlwN0aKMgt4T0R2eFeVK3bDERcR51I+ucdk7uhxBzOumMEXE7/gxeEvcv1l1/P7br8HYGOukeyvqQHpGdOTtpFtmZg0kQndJrit4+yB2D2Bbs2MfvIJUQmOC0pCpHsD0qFxB5d9vElcZBwPDniQ5BbJgHGRL//HahzcmCbBTUhqnuTyJ66M8gaksjtOdxy49wCzBs6qcv3awN/iz9guY91+xyEJQzjylyOO8wyMc1Mp5ThXY8MNb6V3rDFtzZr9axwz6jZE7MbB2QPxRHU8EHD9D/kKSilaR7QmyBrkOAeqevNxsTS0EBYi8h/gP97W4QlPHkiIfwgv/e4lx3t7uMYektlzwpgsLtBS/RAWwJNDnuTh1IeJDon2WMf55P9jjz8SHhBO12ZdAeMObVTHUby59U2HS1weuwGx7+MLDO8wnA2HNrD/lPvOEn/t91faRFSyAFA5GgU2coT3gCrdGfs6TUObuvym9vaIi4xj27FtjnBXUvMkAi3G4LfWjRquAbm67dXER8YzoM2AC9atqgcSFRyFxc/i4sX7Ig4PRGkPpEFi9zzcxcPdYb+zOVVo9LWtSQ4EDANVmfEAV/c7OiSau3rf5XLXNWvALMICwrih0w1u9+/bqi8BlgCH9+ILzLhiBlAWkivPX/v9lfFdx1frmEnNkxwXE3v+o6Hj/NvbcxnxEfFAWQgr0BrITV1uAqgQDmxIdGjSgX3T91UpbFlVD8RP+REZFFkrodu6RIewGjj2uLv9bv1C2JNrNrFhUZY6dT0v5H4nRidy5sEz9GnVx+32fm36cfqB0x5zJN4gNCCU3Bm5fPr7SpZvrSZLb1jKV3/4Cqh6/qMhUD6sWj6EBfCnnn8CaNAeSHWoqgdSX1gsFlJSUujatStjx46tMDL+Qny2/DPGpo5l7PVj2bhxo2NQ56pVq/jOeXXVWqLBhbB8ndS4VNbetpZ+rftVeZ9gazCFJYU1zn9UldqI39bUQ6pLajvM1DS0qSO38lvxQAB2/HkHJaVloziTWyRjURaXDhhXtL6CjDsz6BR94fzBbwGXThzetx8EBweTmZkJwIQJE1i4cCEzZsxwbLd3n/Xzc3/v/+GSD7l/zv2MuX4M0SHR9Oxp9BpctWoVYWFhXHnllW73qynagNQySin6t+lfrX2C/YM5WXiyzi/Ovh6/9SWigqKYevlURnca7W0ptUb5HkRDEoZw+C+HaRra1KXcnoS+FPDkgdzz2T1kHsms1c9KaZHC/KHzq1x/wIABbN26lZycHIYNG8bgwYP5/vvvWbZsGd999x1z5sxBRLj++ut56qmneOyxx9i8fjMH9h9gx3c7uHHkjTzzzDM899xzLFy4EIvFwltvvcWCBQsYMODC+aGqoA2ID2D3PBqCB3KpoJTiheEveFtGnVPeeFxqOIeMfSm/UVJSwsqVKxk6dCgAu3fvZtGiRTz//PPk5uZy//33s2nTJqKiorjmmmtYtmwZjzzyCJ989gnTHp7G6KtGs+n7TQDEx8czdepUwsLCuO+++2pVpzYgPoA9kV7THlhVpap92DWaSwWXJLqTB1IdT6E2KSgoICXF8AAHDBjA5MmTyc3NJS4ujr59jc4r6enpDBo0iKZNDeM/YcIE1qxZ4zJde30l0bUB8QHsg5TqywOZmDSxTj9Ho2ko+FoS3TkH4kxoaNnNn1Qyf6GY617qbryXEA4PpI5yIDk5OQQHB9Pr8l60X9qeXXN2sXjxYsf25cuXM3fu3CofLzc3lzFjxly4ohODBg0iMTGR5ORk+vXrx+7du6u1/65du0hJSaF79+5kZ2c7koE5OTksXbq0WsfSaOxUtRuvL9GnTx9Wr17NL7/8gs1m4+233yY11Zjpwm4Eyw8qDQ8P58yZMxWOdbFoA+ID1JYHcv78efKd1xN3ol27dmRkZLBn9x7effddnn32WRYtWgTAiBEj3E7z7ImWLVs6ZlqtDkuWLGHLli1MmjSJmTNnVthuc7fcp8myZcsYOXIkGRkZtGvXztElURsQzcXgax5IVYiJieHJJ59k8ODBJCcn06NHD0aOHAkY15KmIU0rDAf43e9+x8cff0xKSgpr166tPTFVmXGxoT4uZjbe+mTk2yOFNCR1UWqN9t+5c6fMmDFD4uPjZfPmzRW279u3T7p06eJS9tVXX0lKSoqIiCxatEjuuusuERGZNGmS3HnnndK/f3/p0KGDfPLJJ5Ueb9GiRTJ69Gi59tprpX379jJz5ky3GlNTUyU9PV1ERLKysqRTp04iIhIXFyePPvqo9OvXT95++23JyMiQPn36SLdu3WTUqFFy4sQJWbFihTRv3lxatmwpgwYNEhGR0NBQERHp06ePNGrUSJKTk+Xvf/97tdtOc2mTcTjDMRuvu1lpLwUupdl4f5PUxAPJz8/nvffe49VXX0VEuO2229i6dSvh4VWbMbVHjx7s2rXL7bacnBxWr15NdnY2gwcPZu/eve5XqTPJzMwkIyODwMBAEhMTmTZtGq1bex6I9sknn9CtW9l8WkFBQaxbtw6ApKQkFixYQGpqKo888giPPvoo8+fP99iLZO7cuTzzzDN8+mntDSTUXDo4eyCa6qMNiA9gz4FUx4DExMSQlJTEK6+8QseOHav9mVJJIu6mm27Cz8+PDh06kJCQ4Mg/eOLqq68mIsKYwr1z587s37/frQGZMGECwcHBxMfHs2DBAkf5uHHGtPOnTp3i119/dcRzJ02axNixFWeY1Whqi5rOBq0x0DkQH6AmSfQPPviA2NhYRo8ezWOPPYbzyovr168nJSWFlJQUli93P9t9RkZGhVXI7JRPJl4ouRgYWKbbYrFQUlLitt6SJUvIzMxk2bJlLgbGuYeJRlOfaA/k4tAGxAeoSQjrmmuu4d1332XdunVEREQwcuRIhgwZQk5ODn369CEzM5PMzExGjBhRYd+cnBzuu+8+pk2b5vbY77//PqWlpWRnZ/PTTz+RmJjotl5tExERQVRUlCPJ9+abbzq8EU/UVe8Sqy/iGgAAC5VJREFUzaWB9kAuDh3C8gEuZiBhkyZNmD59OtOnT2fDhg0eVyHLzs6me/fuFBYWEh4ezrRp07jtttvc1k1MTCQ1NZWjR4+ycOHCSvMftc3ixYuZOnUq586dIyEhwdFTzBNJSUlYrVaSk5O59dZbuffee+tJqea3QH2tm/FbRVUWC2/o9OzZUzZu3OhtGRdkzto5zPp6FtN6T+Ofw/7pVS233norw4cPr/Y4D42mIZJ3Lo/oecYyCDtv2ukxrPtbJisrq8L3VkptEhHP6zebeCWEpZRKU0odUkplmo/rnLY9qJTaq5TarZS61ql8qFm2VylV9UELDYD6mspEo9G44mshrCNHjjB+/HjatWtH586due666/jxxx+rdYw5c+bUkbqKeDMH8qyIpJiP/wAopTpjrHPeBRgKPK+UsiilLMC/gGFAZ+Bms+5vgvqayqQqvP7669r70Fwy+FISXUQYPXo0gwYNIjs7m507dzJnzhyOHj1arePUpwHxtQDgSOAdESkC9iml9gK9zW17ReQnAKXUO2bdnd6RWbvU9VQmGo3GPZ48kHvuucftnFQXQ0pKCvPne56k8ZtvvsHf35+pU6e67CMizJw5k5UrV6KUYvbs2YwbN47Dhw8zbtw4Tp8+TUlJCS+88AIrVqxwTMjYpUsXlixZUqvfoTzeNCB3K6X+AGwE/iIiJ4FY4AenOgfNMoAD5crdLpunlJoCTAFo06bqa2F7E1/yQDSaS4n6mnSwKmzfvp3LL7+8QvlHH31EZmYmW7Zs4ZdffqFXr14MHDiQpUuXcu211zJr1ixsNhvnzp1jwIABPPfcc7Vu/DxRZwZEKfVfwN16oLOAF4D/A8R8/htwO+7XBBPch9rcZv9F5CXgJTCS6NUW7gV0DkSj8Q6exjhV5inUN+vWrePmm2/GYrHQvHlzUlNTSU9Pp1evXtx+++0UFxczatSoSgf71hV1lgMRkSEi0tXN498iclREbCJSCrxMWZjqIOA8hLkVkFtJ+W8C7YFoNJouXbqwadOmCuWeesoOHDiQNWvWEBsbyy233MIbb7xR1xIr4K1eWM4LTY8GtpuvlwPjlVKBSqm2QAdgA5AOdFBKtVVKBWAk2t0PsW6A6ByIRqO56qqrKCoq4uWXX3aUpaenExUVxbvvvovNZuP48eOsWbOG3r17s3//fpo1a8Ydd9zB5MmT2bx5MwD+/v4UFxfXi2Zv5UCeVkqlYIShcoA7AURkh1LqPYzkeAlwl4jYAJRSdwOfAxbgNRHZ4Q3hdUGIfwigPRCNxltc3+F6b0tAKcXHH3/MPffcw9y5cwkKCiI+Pp758+dz9uxZkpOTUUrx9NNP06JFCxYvXsy8efPw9/cnLCzM4YFMmTKFpKQkevToUedJdD2Q0AcothUz++vZ3N//fhoHN/a2HI3mkqKopAirn5Ufd/+oBxKaVHUgoa91470k8bf489T/POVtGRrNJYkOHdccPZmiRqPRaGqENiAajUZj8lsO6bvjYr+vNiAajUaDsTJmXl7eJWNERIS8vLyLmm1b50A0Go0GaNWqFQcPHuT48ePellJvBAUF0apVqxrvrw2IRqPRYIyfaNu2rbdlNCh0CEuj0Wg0NUIbEI1Go9HUCG1ANBqNRlMjftMj0ZVSx4H9Ndw9GvilFuXUJQ1JK2i9dUlD0goNS29D0goXpzdORJpeqNJv2oBcDEqpjVUZyu8LNCStoPXWJQ1JKzQsvQ1JK9SPXh3C0mg0Gk2N0AZEo9FoNDVCGxDPvORtAdWgIWkFrbcuaUhaoWHpbUhaoR706hyIRqPRaGqE9kA0Go1GUyO0AdFoNBpNjdAGpBxKqaFKqd1Kqb1KqQe8rccdSqkcpdQ2pVSmUmqjWdZYKfWlUmqP+RzlRX2vKaWOKaW2O5W51acM/mm291alVA8f0JqmlDpktm+mUuo6p20Pmlp3K6WurU+t5ue3Vkp9o5TKUkrtUEpNN8t9rn0r0eqT7auUClJKbVBKbTH1PmqWt1VKrTfb9l2lVIBZHmi+32tuj/cBra8rpfY5tW2KWV4354GI6If5wFhvPRtIAAKALUBnb+tyozMHiC5X9jTwgPn6AeApL+obCPQAtl9IH3AdsBJQQF9gvQ9oTQPuc1O3s3lOBAJtzXPFUs96Y4Ae5utw4EdTl8+1byVafbJ9zTYKM1/7A+vNNnsPGG+WLwT+ZL7+M7DQfD0eeNcHtL4OjHFTv07OA+2BuNIb2CsiP4nIeeAdYKSXNVWVkcBi8/ViYJS3hIjIGuBEuWJP+kYCb4jBD0CkUiqmfpR61OqJkcA7IlIkIvuAvRjnTL0hIodFZLP5+gyQBcTig+1biVZPeLV9zTY6a771Nx8CXAV8YJaXb1t7m38AXK2UUl7W6ok6OQ+0AXElFjjg9P4glZ/w3kKAL5RSm5RSU8yy5iJyGIw/LtDMa+rc40mfr7b53aar/5pTONCntJohk+4Yd58+3b7ltIKPtq9SyqKUygSOAV9ieEG/ikiJG00Oveb2U0ATb2kVEXvbPmG27bNKKfuC73XSttqAuOLu7sEX+zn3E5EewDDgLqXUQG8Lugh8sc1fANoBKcBh4G9muc9oVUqFAR8C94jI6cqquimrV81utPps+4qITURSgFYY3k+nSjR5VW95rUqprsCDQEegF9AYuN+sXidatQFx5SDQ2ul9KyDXS1o8IiK55vMx4GOME/2o3SU1n495T6FbPOnzuTYXkaPmn7MUeJmyMIpPaFVK+WNckJeIyEdmsU+2rzutvt6+ACLyK7AKI18QqZSyL77nrMmh19weQdXDobWGk9ahZthQRKQIWEQdt602IK6kAx3MXhcBGImx5V7W5IJSKlQpFW5/DVwDbMfQOcmsNgn4t3cUesSTvuXAH8xeIn2BU/ZQjLcoFxsejdG+YGgdb/a+aQt0ADbUszYFvApkicjfnTb5XPt60uqr7auUaqqUijRfBwNDMPI23wBjzGrl29be5mOAr8XMWHtJ6y6nmwiFkatxbtvaPw/qq9dAQ3lg9Fb4ESP2OcvbetzoS8DoqbIF2GHXiBF7/QrYYz439qLGtzFCE8UYdz6TPenDcK3/Zbb3NqCnD2h909Sy1fzjxTjVn2Vq3Q0M80Lb9scIPWwFMs3Hdb7YvpVo9cn2BZKADFPXduARszwBw5DtBd4HAs3yIPP9XnN7gg9o/dps2+3AW5T11KqT80BPZaLRaDSaGqFDWBqNRqOpEdqAaDQajaZGaAOi0Wg0mhqhDYhGo9FoaoQ2IBqNRqOpEdqAaDQ1QCklSqk3nd5blVLHlVKf1vB4kUqpPzu9H1TTY2k09YU2IBpNzcgHupqDuAD+Bzh0EceLxJjdVaNpMGgDotHUnJXA9ebrmzEGJQKO9TmWmZPa/aCUSjLL08wJBFcppX5SSv2vuctcoJ25hsM8syxMKfWBUmqXUmqJfaZXpdRcpdRO89jP1M9X1WgqYr1wFY1G44F3gEfMUFMS8BowwNz2KJAhIqOUUlcBb2BMHgjGZHeDMdbI2K2UegFjDY+uYkyOh1JqEMbstV0w5iz6FuinlNqJMf1HRxER+3QWGo030B6IRlNDRGQrEI/hffyn3Ob+GFN2ICJfA02UUhHmthVirHnxC8akh809fMQGETkoxqSDmeZnnQYKgVeUUjcA52rvG2k01UMbEI3m4lgOPINT+Mqksumzi5zKbHiOBFSoJ8a6E70xZrgdBXxWXcEaTW2hDYhGc3G8BjwmItvKla8BJoAjHPWLVL5uxxmMkFalmGtrRIjIf4B7KAuLaTT1js6BaDQXgYgcBP7hZlMasEgptRUjzDTJTR3n4+Qppb5VSm3HSM6v8FA1HPi3UioIw8u5t6baNZqLRc/Gq9FoNJoaoUNYGo1Go6kR2oBoNBqNpkZoA6LRaDSaGqENiEaj0WhqhDYgGo1Go6kR2oBoNBqNpkZoA6LRaDSaGvH/1xONFeZGi1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annotation_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654173"/>
            <a:ext cx="7776864" cy="42038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Plotting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fig, (ax0, ax1) = </a:t>
            </a:r>
            <a:r>
              <a:rPr lang="en-IN" sz="2400" dirty="0" err="1" smtClean="0"/>
              <a:t>plt.subplots</a:t>
            </a:r>
            <a:r>
              <a:rPr lang="en-IN" sz="2400" dirty="0" smtClean="0"/>
              <a:t>(2, 1)</a:t>
            </a:r>
          </a:p>
          <a:p>
            <a:pPr>
              <a:buNone/>
            </a:pPr>
            <a:r>
              <a:rPr lang="en-IN" sz="2400" dirty="0" smtClean="0"/>
              <a:t>c = ax0.plot([1,2,3,4],[5,3,7,8])</a:t>
            </a:r>
          </a:p>
          <a:p>
            <a:pPr>
              <a:buNone/>
            </a:pPr>
            <a:r>
              <a:rPr lang="en-IN" sz="2400" dirty="0" smtClean="0"/>
              <a:t>ax0.set_title('Line Chart')</a:t>
            </a:r>
          </a:p>
          <a:p>
            <a:pPr>
              <a:buNone/>
            </a:pPr>
            <a:r>
              <a:rPr lang="en-IN" sz="2400" dirty="0" smtClean="0"/>
              <a:t>c = ax1.bar([1,2,3,4],[5,3,7,8])</a:t>
            </a:r>
          </a:p>
          <a:p>
            <a:pPr>
              <a:buNone/>
            </a:pPr>
            <a:r>
              <a:rPr lang="en-IN" sz="2400" dirty="0" smtClean="0"/>
              <a:t>ax1.set_title('Bar Chart')</a:t>
            </a:r>
          </a:p>
          <a:p>
            <a:pPr>
              <a:buNone/>
            </a:pPr>
            <a:r>
              <a:rPr lang="en-IN" sz="2400" dirty="0" err="1" smtClean="0"/>
              <a:t>plt.show</a:t>
            </a:r>
            <a:r>
              <a:rPr lang="en-IN" sz="2400" dirty="0" smtClean="0"/>
              <a:t>()</a:t>
            </a:r>
          </a:p>
          <a:p>
            <a:pPr>
              <a:buNone/>
            </a:pPr>
            <a:r>
              <a:rPr lang="en-IN" sz="2400" dirty="0" smtClean="0"/>
              <a:t>#</a:t>
            </a:r>
            <a:r>
              <a:rPr lang="en-IN" sz="2400" dirty="0" err="1" smtClean="0"/>
              <a:t>plt.savefig</a:t>
            </a:r>
            <a:r>
              <a:rPr lang="en-IN" sz="2400" dirty="0" smtClean="0"/>
              <a:t>('timevsdist.pdf', </a:t>
            </a:r>
          </a:p>
          <a:p>
            <a:pPr>
              <a:buNone/>
            </a:pPr>
            <a:r>
              <a:rPr lang="en-IN" sz="2400" dirty="0" smtClean="0"/>
              <a:t>			format='</a:t>
            </a:r>
            <a:r>
              <a:rPr lang="en-IN" sz="2400" dirty="0" err="1" smtClean="0"/>
              <a:t>pdf</a:t>
            </a:r>
            <a:r>
              <a:rPr lang="en-IN" sz="2400" dirty="0" smtClean="0"/>
              <a:t>')</a:t>
            </a:r>
            <a:endParaRPr lang="en-IN" sz="2400" dirty="0"/>
          </a:p>
        </p:txBody>
      </p:sp>
      <p:sp>
        <p:nvSpPr>
          <p:cNvPr id="30722" name="AutoShape 2" descr="data:image/png;base64,iVBORw0KGgoAAAANSUhEUgAAAhcAAAG0CAYAAACBuQWVAAAABHNCSVQICAgIfAhkiAAAAAlwSFlzAAAMTQAADE0B0s6tTgAAADl0RVh0U29mdHdhcmUAbWF0cGxvdGxpYiB2ZXJzaW9uIDIuMS4wLCBodHRwOi8vbWF0cGxvdGxpYi5vcmcvpW3flQAAIABJREFUeJzs3XlcVHXf//EXiCiiQKKJInm5pKampUmLXpVeGdpi5ZZdWW51t6htmt2aua+l5mXihWml5m23tFze/TQdszAv1zazRcswLyMTMVEQBEaB3x/fICdBZ+QMhxnez8eDh8zxzJnPnHOA95zzXQKSkpIKEREREbFIoN0FiIiIiH9RuBARERFLKVyIiIiIpRQuRERExFIKFyIiImIphQsRERGxlMKFiIiIWErhQqSCWb9+PV26dOHQoUOlrjNz5kyeeuqpcqzqD8ePHychIYGBAwfSvXt3evTowUMPPcTrr79ORkZG8XpdunThtdde83o9ycnJLF26lMzMTK+/loi4J8juAkTEcw888ACnT58u99c9cOAAzz77LAEBAfTq1YvmzZsDsG/fPt5//32OHj3Kc889V641JScns2zZMrp160ZYWFi5vraIlEzhQsQHRUdHl/trnjlzhgkTJlCtWjXi4+OJiIgo/r8OHTrQu3dvdu3aVa71BAQElNvriYj7FC5EfNDMmTNJTU1l3rx5AHz11Vc8/fTTTJkyhZ07d7Jp0yaqVq1Kp06dGDZsGNWrVy9+bm5uLsuWLWPTpk389ttv1KlTh9tvv52///3vBAaWfqd08+bNpKSkMHHiRJdgUSQ4OJhrr732nOWJiYm8++67ZGVl0apVK0aOHElUVFTx/3/wwQc4HA4OHjyI0+mkYcOG9O3bl27durlsp0uXLtx///1Ur16dNWvWcPToUZ599llmzZoFwIABA4rXfeutt1xeQ0TKl8KFiB9ZsGABN9xwA+PHjyclJYVFixYRHh7OQw89BEB+fj6jR4/m4MGDPPDAAzRu3Ji9e/eyfPlyMjMzefzxx0vd9pdffklgYGCJAaI0H374ITExMTzxxBOcOXOGhIQEpk6dyoIFC4rXOXz4MF26dKFBgwYEBQWxd+9e5s6dS15eHnfccYfL9hwOBw0bNmT48OEEBATQtGlTHnjgAd58800mTpxI3bp1Aahdu7Ynu01ELKZwIeJH2rVrxxNPPAFAx44dSUlJYdOmTcXh4qOPPuKbb75h3rx5tGvXDjC3NACWLVvGfffdxyWXXFLito8ePUpERITLVZALqVKlCjNmzCAo6I9fNRMnTuTo0aPFQWDo0KHF/1dYWEi7du0oKChg9erV54QLgFmzZhEcHFz8uEGDBgA0a9bMlttFInIuhQsRP3Lddde5PG7cuDFr164tfvzpp59Sr1492rRpQ35+fvHya665htdee409e/bQqVMny+q55pprXIJF48aNAVzCxaFDh1i6dCm7d+/m2LFjFBQUAFC1atVzttexY0eXYCEiFZPChYgf+XNvieDgYJdeJSdOnODIkSPccsstJT7/fN0569aty+eff05eXh7VqlW76HoAnE4nADk5OYwaNYqwsDD+67/+i6ioKKpWrcqWLVtYsWLFOdvT7Q4R36BwIVKJhIWFUb9+fSZMmFDi/5+vEWT79u1Zu3YtO3fu5MYbb7Sknj179pCamsrLL7/s8tpbt24tcX31DhHxDQoXIpVIbGwsmzdvJiQkhMsuu8yj5954443ExMSwePFi2rVrR3h4uMv/nz59ml27dhEbG+v2NnNzcwFcbnU4nU42bNjg9jaKbp/k5eW5/RwR8S6FC5EK6tNPPz3nNkDNmjWLG2BejFtuuYV169YxcuRI+vbtS9OmTTlz5gy//vor27ZtY9q0aaW2aQgKCmLSpEmMGjWKhx9+mN69e9O8eXMKCgpITk7m/fffp23bth6Fi9atWxMaGsrUqVPp378/p06dIjExkSpVqri9jUaNGgGwevVq4uLiCAoKokmTJiW22RCR8qFwIVJBzZ8//5xlTZs2ZcmSJRe9zaCgIF566SVWrlzJmjVrSE1NpXr16kRHR3Pddde5NL4sSePGjVmyZAmrVq1i7dq1vP766wQEBNCwYUO6detGr169PKonIiKCqVOn8s9//pMXXniBiIgIbrvtNurUqcPs2bPd2kazZs0YNGgQa9asYe3atRQUFGicCxGbBSQlJRW6s2JWVhYLFy5kx44d5OTk0LRpUx5++OHi7mwiIiIi4MHEZfHx8fzwww9MnTqVJUuW0LJlS8aOHcvJkye9WZ+IiIj4GLfDxd69e+nRowetWrUiOjqaIUOGcOrUKVJSUrxZn4iIiPgYt8NF69at2bp1KxkZGeTn5/PBBx9Qp06d4kFxRERERMCDNhd5eXnMmDGDTz75hMDAQMLDw3nxxRdp1qyZt2sUERERH+J2b5F3332XX375hdmzZxMWFsaGDRt4/vnnefXVV136uxcUFHDs2DFCQkI04I2IiIiPKCwsJCcnh8jIyPPOkOwOt8JFXl4eb7zxBrNnzy7uHXL55ZezY8cOPvroI5fuZ8eOHaNfv35lKkpERETskZiYWDz3z8VyK1ycOXOGM2fOnJNkAgICiicZKhISEgJASkrKOfMKiOfGjh3L9OnT7S7D52k/Wkf70jral9bQfnSVnw/ffw9ffPHH13ffQe3acM010KGD+br6arOsSGZmJjExMcV/x8vCrXARGhpKmzZtWLhwISNGjCA8PJz169eTmppKx44dXdYtuhUSFhamcGGB4OBg7UcLaD9aR/vSOtqX1qjM+7GwEH7+GT799I+vL74w/3fNNRAbC+PHm39jYsCd1gpWNGlwu83F+PHjSUhIYNy4ceTk5NCoUSMmT55cPPSuiIiIeFd6Onz2mWuYOHYM2rY1AWLgQIiPhyuuAA9G0bec2+Gibt26vPDCC96sRUoQFxdndwl+QfvROtqX1tG+tIa/7sfcXPjqqz9CxM6dkJwMTZqYING1K4wZA1ddBTVq2F2tK7e7ororOzubO+64g4yMjEp7mUpERMQT+fnwww+uVyR274aICBMkir46doQ6dbxTQ2ZmJuHh4axZs4bQ0NAybUsTl4mIiJSjwkI4dMg1SHz+OZw5YxpaxsbCs8+af//yF/faSVQ0ChciIiJedOKECQ9nh4kjR6BNGxMg7rsPXn4ZWreGC0xM7DP85G2IiIjYLy8Pvv7atZ3EDz9Ao0YmSPz1rzByJLRvD2W881ChKVyIiIhchIIC+PFH1ysSX31lQkNRG4m+fU07iXr17K62fClciIiIuOHwYdcg8dlnpkdH+/YmSDz5pPm3aVPfbCdhJYULERGRPzl58tx2EocOQatWJkD07g2zZpl2E8HBdldb8ShciIhIpXb6NHzzjWuQ2LMHoqNNkLj2WhgxwvTkqFXL7mp9g8KFiIhUGoWFsH+/a5D48kuoXt20jYiNhWnTzPcNGthdre9SuBAREb+VluYaJD79FLKzzaiWsbHw2GPm38svhzLOMi5nUbgQERG/kJVlrkKcHSQOHoSWLU2AuPNOmDLFzMNRrZrd1fo3hQsREfE5Z86YacTPDhLffguXXmraSFx7LTzyiGknERFhd7WVj8KFiIhUaIWF8J//nDuteJUqf7STmDDB/BsdrW6gFYHChYiIVCi//XbutOInTkC7diZADB0KixZBixb2TisupVO4EBER25w6Bbt2uQaJn34yDSxjYyEuDl54wTTArF7d7mrFXQoXIiJSLvLzYe9e1yDx9dcQGWnaSMTGwuDBcM01ULu23dVKWShciIiI5QoLISXl3GnFCwtNeIiNhTFjzL+XXaZ2Ev5G4UJERMrs+PFz20n89htceaUJEA88AK+8Aldc4T/TikvpdIhFRMQjubmwe7eZTrwoSPz4IzRpYoJEly7w3HNw9dVQo4bd1YodFC5ERKRUBQXwww+uVyR274awsD/aSdx/v+kSWqeO3dVKRaFwISIixQ4dOnda8dOnzWBUsbEwcqT5t3FjtZOQ0ilciIhUUhkZ504rnpoKrVubAHHvvTBnjnlctard1YovUbgQEakEnE7T7bMoROzcaW53XHaZCRKdOsHTT0P79lCzpt3Viq9zK1z079+fI0eOnLN8/PjxdOnSxfKiRETk4hUUQHKy6xWJXbtM48rYWNNWok8f006iXj27qxV/5Fa4SEhIoKCgoPhxUlISixcvJjY21muFiYiIe1JTz20nkZNjemvExsKIEebfZs3UTkLKh1vhIuJPU8pt376dzp07Exoa6pWiRESkZCdPmkm7zg4Tv/xixo+IjYV77oEZM8z4EsHBdlcrlZXHbS7S0tLYtWsXs2bN8kY9IiLyu9OnzTTiZ7eT2LPHzPwZG2u+hg0zPTnCwuyuVuQPHoeLDRs2EBkZSfv27b1Rj4hIpVRYaCbsOvuKxJdfmqsPHTuadhLTppnvGzSwu1qR87uocNGtWzcCAwO9UY+ISKVw7Bjs2OEaJk6eNLN/xsbCI4+Yf5s3B/26FV/jUbj49ttvSUlJoXv37hdcd+zYsQT/fsMvLi6OuLi4i6tQRMTPJCaa2T9jYkyAuP12mDQJ2rWDatXsrk4qE4fDgcPhAMDpdFq2XY/ChcPhoHXr1sTExFxw3enTpxOmm4AiIsUKC82tjRdfhP/9X7jzTrsrksru7A//mZmZxMfHW7Jdt8OF0+lk06ZNPPzww5a8sIhIZZKXBw89BJ98Alu2QNu2dlck4j1uh4stW7bgdDrp2rWrN+sREfE7R4+aLqKnT5u2FVFRdlck4l1uNxPq2rUrDoeDmhoXVkTEbXv2mJ4e0dGwaZOChVQOaoMsIuIlDgfccAMMGABvvQUhIXZXJFI+NHGZiIgXLFwIzz4Lr74K999vdzUi5UvhQkTEQmfOwDPPmN4gGzaY2UZFKhuFCxERi2RkQP/+8PPPZqjuxo3trkjEHmpzISJigQMHzFWKwkLYtk3BQio3hQsRkTLats30COnSBdasgfBwuysSsZfChYhIGaxcCd26wfjx8MorEKSbzSJqcyEicjEKC2HiRJg3D959F9yYckmk0lC4EBHxUE6OmXhs505zS6R1a7srEqlYFC5ERDyQmgp33w1VqphwcemldlckUvGozYWIiJu+/to03GzWDD76SMFCpDQKFyIibli7Fjp3NjObvvkmVK9ud0UiFZdui4iInEdhIfzjHzBuHLz2Gtx7r90ViVR8ChciIqU4fRpGjIDVq81tkGuvtbsiEd+gcCEiUoITJ6BvX0hLg08/hcsus7siEd+hNhciIn+yfz9cf71pV7Fli4KFiKcULkREzrJ5s7n90aOHuR1Sq5bdFYn4HoULEZHfLVtmQsW0aTB3rhnLQkQ8pzYXIlLpFRSY3iD//Cf83//BLbfYXZGIb1O4EJFK7dQpeOAB2L0btm+Hli3trkjE9ylciEil9euv0LMn1KgBO3ZAnTp2VyTiH9TmQkQqpS+/hNhYaNMGPvxQwULESgoXIlLprF4NN91kBsh64w2oVs3uikT8i26LiEilUVgIs2fD5MmmZ0ivXnZXJOKfPAoX+/btIyEhgT179lC1alU6dOjAxIkTvVSaiIh1nE547DFYvx42bYIOHeyuSMR/uR0uDh48yDPPPEPv3r0ZMWIEgYGBHDx40Ju1iYhYIj0deveGjAwzlHd0tN0Vifg3t8PFa6+9xl//+lcGDx5cvKxRo0ZeKUpExCr79sEdd0Dr1rBmDYSG2l2RiP9zq0Fnfn4+n332GVFRUTz11FP06tWLUaNGsX//fm/XJyJy0ZKS4Lrr4J574N13FSxEyotb4SIjI4Pc3FxWrVpF165dmTlzJnXr1mXkyJFkZWV5u0YREY8tWWKuWMyeDbNmQaD6xomUG7d+3AoKCgC46aab6NmzJ82bN2fkyJEEBASwbds2rxYoIuKJ/HwYNQqeew7WroUhQ+yuSKTycavNRXh4OIGBgcTExPzxxKAg6tevT1paWonPGTt2LMHBwQDExcURFxdnQbkiIqXLyoL774fvvzcjbl5+ud0ViVRsDocDh8MBgNPptGy7boWLqlWrcvnll3Po0KHiZfn5+aSmplKvXr0SnzN9+nTCwsKsqVJE5AJSUuDOOyEy0gSLSy6xuyKRiu/sD/+ZmZnEx8dbsl2370L26dOHjRs38uGHH5KSksKCBQsAuOGGGywpRETkYn32mRnKOzbWjGOhYCFiL7e7ot5yyy2cOHGCJUuWcPLkSVq0aMGcOXMIVfNrEbHRO+/AoEFm1M2nn4aAALsrEhGPRujs06cPffr08VYtIiJuKyyEGTNg5kx46y1zS0REKgbNLSIiPicvDx5+2Ixj8e9/Q7t2dlckImdTuBARn/Lbb2ZQrLw8M5R3/fp2VyQif6ZhZUTEZ+zdC9deC1FRZvIxBQuRiknhQkR8woYNcP318Pe/w6pVUKOG3RWJSGl0W0REKrx//tOMupmQAA88YHc1InIhChciUmGdOQMjR8LKlebKRadOdlckIu5QuBCRCikzE/r3h4MHYedOaNLE7opExF1qcyEiFc5//mOuUuTnw7ZtChYivkbhQkQqlO3bTY+QG280s5qGh9tdkYh4SuFCRCqMt96CW26BceMgPh6CdONWxCfpR1dEbFdYaOYGmTvXzBXSo4fdFYlIWShciIitcnNhyBDTtmLrVmjTxu6KRKSsFC5ExDZHjsDdd5vvd+6EevXsrUdErKE2FyJii2++gdhYaNzYTECmYCHiPxQuRKTcffCB6Wo6dCj8z/9A9ep2VyQiVtJtEREpN4WF8MorMHYsLFliBskSEf+jcCEi5eL0aXjySXj3Xdi4Ea67zu6KRMRbFC5ExOtOnIB+/SA1FT79FBo1srsiEfEmtbkQEa/66Se44QaoWhW2bFGwEKkMFC5ExGu2bDFDecfFwfvvQ1iY3RWJSHlQuBARr1i+3ISKKVPg5ZehShW7KxKR8qI2FyJiqYICGD8eFiyA1auhWze7KxKR8qZwISKWOXUKBg6EL780s5tecYXdFYmIHRQuRMQShw9Dz54QEmKG8q5Tx+6KRMQuboWLpUuXsmzZMpdlnTp1YurUqV4pSkR8y1dfwZ13wt/+BosWQbVqdlckInZy+8pFy5YtmTZtWvHj4OBgrxQkIr7l/ffh/vvh+efhuecgIMDuikTEbm6Hi6CgIGrXru3NWkTEhxQWwpw5MHEiLFsGvXvbXZGIVBRuh4v9+/fTq1cvQkND6dChA0OHDqVWrVrerE1EKiinE4YNg7VrYdMmuOYauysSkYrErXDRqlUrxowZQ3R0NKmpqSxevJhx48Yxb948AnQNVKRSSU+HPn3g+HEzlHfDhnZXJCIVjVvhIjY2tvj7Jk2a0KhRIwYMGMC+ffto0aKF14oTkYrlxx/hjjugZUvT1qJmTbsrEpGK6KK6okZHR1OzZk0OHz5carho334s7dsHEx0N3bvHERcXV6ZCRcRemzaZdhVDh8KMGRpxU8QfOBwOHA4HAE6n07LtXlS4OHLkCFlZWURFRZW6zm23TWfFijAaNjQD6WRnQ2joRdcpIjZ67TV44gmYP9+ECxHxD3Fxf3z4z8zMJD4+3pLtujW3SEJCAt988w2pqans2rWL8ePH07p1a5o3b17qc6ZOhV9+gSefhIULIToannkGkpMtqVtEykF+PoweDc8+axpvKliIiDvcunJx5MgRJk6cSGZmJpGRkXTs2JGhQ4cSGHj+bFKjhvllNGQIbNtm5hpo3RpuuQWGDzeTGl1gEyJik6wsGDAA9uwxI25efrndFYmIr3ArXEyYMKFMLxIQAJ06ma/Dh80IfkOGmNskw4bBoEFwySVlegkRsdAvv5gRNy+5BHbsAA1xIyKeKPfrBvXrm0F3Dh40t07efdd0ZXvkEfj66/KuRkT+7PPPITYWOnSA9esVLETEc7bdlAgOhv79YcsW85WfD9ddBzfdBG+/DadP21WZSOX17rtw880wciQsXmx+TkVEPFUhWjxcfTUsWQIpKeZS7OjR0LixubJx5Ijd1Yn4v8JC07100CD4n/8x4ULj44nIxaoQ4aJIZCSMGmV6lCQkwL//DY0amUZlO3aYX4AiYq28PBg8GOLjYfNmuOsuuysSEV9XocJFkSpVzCiADgfs3m1Cx623QseOsHQp5OTYXaGIf/jtN+jWDb77zgzlffXVdlckIv6gQoaLs7VoAf/4Bxw6ZLq1vvQSxMTAf/+3aRQqIhdn71649lqoVw8++QQaNLC7IhHxFxU+XBSpVQseewy+/dY0+Ny3z/S7v+ce+Ogj3TIR8cSHH8L118N998GqVWZMGhERq/hMuCgSEABdusB775m2GVdcYXqdtGpl7hmfPGl3hSIVW0IC3H23Gcp76lQNZCci1vPpXyuXXQbTp5teJmPGmPYY0dEwYgR8/73d1YlULPn58PTTMG6cGb/iwQftrkhE/JVPh4si1aubX5SffQYbN0JGBlx1lWmo9n//Z36pilRmJ0+aXiDr15uhvP/6V7srEhF/5hfh4myxsbB8Ofz8sxkMaNgwaNoUXnwRjh2zuzqR8nfwoBl63+mE7dvNz4OIiDf5Xbgocuml8Pzz8J//wJw5sG6dGWZ8yBD48ku7qxMpHzt3mh4hnTqZWU0jIuyuSEQqA78NF0WCgqB3b0hKMrdNqlWDG2+EG26AlSvNpzkRf7RqFfztbzB2LCxcCFWr2l2RiFQWfh8uztamDfzzn2bGx3vvNROoXXYZjB9vxtEQ8QeFhTB5MvzXf0FiIjzxhIbyFpHyVanCRZGICHjySdOjZNkyc5ukSRPo188MOa4xM8RX5eaa4fJff91MCHjbbXZXJCKVUaUMF0UCAyEuDtasgT17zFWMnj1NT5PFiyE72+4KRdx35Ah07Qo//WTaWlx5pd0ViUhlVanDxdmaNoXZs83tkREjzIBcDRua2SH377e7OpHz+/Zb03CzUSP4+GMzpLeIiF0ULv6kRg146CHYtQv+3/8zYaNVK7j9djNGQEGB3RWKuFq3zvQGGTzYNFIOCbG7IhGp7BQuShEQAJ07w//+Lxw4YGZkHTzYTKQ2bx6cOGF3hSLwyivQp48Z0nvCBDXcFJGKQeHCDQ0amJ4lBw+aVvhvv22GGX/0UfjmG7urk8rozBkYPtzMDbJxo5mATESkolC48EBwsPklvnWr6VVy+rQZEfTmm+Gdd8xjEW/LyDC36T75xDTcvP56uysSEXGlcHGR2reH114zY2bcfjs8+yw0bmw+Saal2V2d+KuffjIDwFWpYkLuX/5id0UiIudSuCijyEgTLJKTzQBd//636dL6wAPmU6XGzBCrbN1qeoR06wbvvw9hYXZXJCJSMoULi1SpAnfeCQ4HfPUVXHKJ+SMQG2sG6srNtbtC8WUrVsCtt5o2P/PmmWHtRUQqqosKF+PGjaNLly588cUXVtfjF1q2hPnzTTfWwYNh1iwzZsaYMaZRqIi7Cgpg3DjTePNf/4LHHrO7IhGRC/M4XKxbt468vDxv1OJ3atWCxx+H774zczz88AM0bw733GMGOtItEzmfU6egf38zdsW2bebKhYiIL/AoXKSmprJ06VJGjx7trXr8UkCAGZb5vffgxx/hiivMxGmtW5vZKk+etLtCqWgOHza9kA4fNm13WrWyuyIREfe5HS4KCgqYOXMmgwYNom7dut6sya9ddhlMnw4pKfDcc2aCqehoM3PlDz/YXZ1UBLt3m4abLVuaMSz04yYivsbtcPHOO+8QEhJCjx49vFlPpVG9OgwcCJ99Bh9+CMePQ7t25tL3++9Dfr7dFYod/t//g7/+1QzQtmwZVKtmd0UiIp5zK1wcPHiQxMRERo4c6e16Kp2AAPMp9c03TWPPm24y7TSaNoUXX4Rjx+yuUMpDYSHMnWsGaXv9dRg7VkN5i4jvcqtD2969e0lPT+fee+91WT569Gi6dOnCuHHjznnO2LFjCQ4OBiAuLo64uDgLyvVv9erB88+b2yX/93+wYIGZL+Lvfze9Ba6+2u4KxRtOnzbH9/33ISnJzGMjIlIeHA4HDocDAKfTadl2A5KSki7YZyErK4ujR4+6LBsyZAijRo0iNjbWpQ1GdnY2d9xxBxkZGYRplJ8y++YbM/37m2/CVVeZP0K9e5uhyMX3HT9uJh5LTzfhIibG7opEpLLKzMwkPDycNWvWEBoaWqZtuXVbpGbNmjRu3NjlCyAqKkqNO73syivNjJeHDkHfvjB+vGkUOmEC/Pqr3dVJWfz4I1x3HdSsaUZ2VbAQEX+hETp9REQEPPWU6VGydCl88YWZy+Tee80fJo2Z4Vs++cQEi549TRflmjXtrkhExDoXHS6SkpLo0KGDlbWIGwIDoXt3WLMG9uwxn3Z79jTtMZYsMQMvScX2xhtw221m5NaXXjJDx4uI+BNdufBhTZvC7NnmlsmwYfDKK2bMjFGjzOyZUrEUFJjGuiNHmi6nDz1kd0UiIt6hcOEHatSAhx82E6a9/74ZoOuKK+COO2D9evNHTeyVnW0a4r73HuzYYUZsFRHxVwoXfiQgwAzAtGqVuXLRoQMMGgQtWpiZNE+csLvCyunQIXNcjh83waJ5c7srEhHxLoULPxUdDZMmwc8/m2m6337bzMz62GPw7bd2V1d5fPEFxMaaNjEbNkBkpN0ViYh4n8KFnwsONqM+bt0KmzdDXp4ZpKlLF3j3XThzxu4K/de//mUmH3vqKdPYVmOTiEhloXBRibRvb4aW/uUX6NHDNCxs3BimTYO0NLur8x+FhaYnyIMPmsHPnn1WQ3mLSOWicFEJRUbC6NGwf78Z/fOTT8zAXA8+CJ9+and1vs3phCFDTM+dzZvh7rvtrkhEpPwpXFRiVaqYMTI2bDA9TSIi4JZbTBuB5cshN9fuCn3Lb79Bt25myPZPP9VcMCJSeSlcCAAtW8L8+aZnw6BBMHOmGaBr7FjTKFTO7/vvzYibdeqYKxYNGthdkYiIfRQuxEWtWmbK9+++g//9X9i7Fy6/HHr1go8/1jDjJfnoI7j+eujXz/TKqVHD7opEROylcCElCgiAv/3N9HjYt8+MldGvH7RpAwsXwsmTdldYMbz6qrm1NG8eTJ9uhmdfyOwuAAAgAElEQVQXEans9KtQLqhRI5gxw/QyGT3a9Dhp2BCefNJMpFYZ5efDM8+Y20br1sHAgXZXJCJScShciNuqVzd/RD/7DBwOOHYM2rWDuDgzV0Z+vt0Vlo+TJ00vkHXrYOdOuPFGuysSEalYFC7EYwEBpvHiihVw8KAZ2vqxx6BZMzPL57FjdlfoPT//DJ07m54027ebyeNERMSVwoWUSb16MG4cHDhggsXataaXyUMPwa5ddldnrU8/Nd10r78ePvjAdN0VEZFzKVyIJapWhT59YNMmc6sgKMh8wu/c2fQ6cTrtrrBsEhPNTKZjxsA//2ner4iIlEzhQix35ZWQkGAagPbuba5sNGoEEyfCr7/aXZ1nCgthyhRzJWbVKtOIVUN5i4icn8KFeM0ll8DTT5uurK+/bhqCNm4M/fvDli0Vf8yM3Fx44AEz6diWLXD77XZXJCLiGxQuxOsCA81EaWvXmsG5oqPhzjvNRGqvvQanTtld4bnS0sw4H8nJ5jZP27Z2VyQi4jsULqRcNWsGc+aYWyaPPw7/+IcZM+PZZ+Gnn+yuzvjuO7j2WtMwNSkJoqLsrkhExLcoXIgtQkPh4Ydh925Yvdp0ab3iCnNFw+GAggJ76nI4oFMnM0PsypUQEmJPHSIivkzhQmwVEGAGoUpMNFcurr7a/GFv2dJc1cjIKL9a4uPNHCrx8TBpkobyFhG5WPr1KRVGdDRMnmwGqpo40fTOiI42A3R99533XvfMGRgxwgSKDz+E++/33muJiFQGChdS4VSrBn//O2zbBp98Anl5cM01ZpyJ994zYcAqGRnmVkxSkhkk64YbrNu2iEhl5Va4WLlyJQ8++CDdu3fnrrvu4vnnnyclJcXbtYnQoYPpxpqSYuYwefpp0511+nTTo6MsDhww7SvABJm//KXM5YqICG6GiwYNGvDkk0/yxhtvMGfOHAIDAxkzZoy3axMpVqcOPPecaZexYIG50nDZZaZ9xqefer69bdtMj5CuXc2ka2Fh1tcsIlJZuRUubr75Zjp06ED9+vVp1qwZgwcP5tChQ6Snp3u7vkrP4XDYXUKFUqUK3HWXaRuxaxeEh5vxKGJjYflyM/BVSc7ej//zP9CtG0yYAPPnm6HKxX06J62jfWkN7ceKx+M2F3l5eaxfv56YmBgiNHOT1+mHpnRXXAGvvAKHDpmp4GfMMFcznn/e3EY5m8PhoKAAxo+HYcNM241hw+yp29fpnLSO9qU1tB8rHrfDxfbt2+nRowc9evRgx44dzJo1i0D11ZMKICzMBIU9e8zYFN99Zwbr6t3b3D4pLDSNQO+7D958E7ZuNe03RETEO9y+IHzVVVexZMkS0tPTSUxMZMqUKcyfP5+gP11TLvx9wojMzExrK62knE6n9qUHim6PHDxoGoL27g2XXgrHjjlp0iSTjz4y7Te0Sy+ezknraF9aQ/vRGkX7sNCCiZ8CkpKSPN7K6dOn6dmzJ+PGjaNTUXP73x09epR+/fqVuTAREREpf4mJidStW7dM27jopmyFhYVUqVLlnOWRkZEkJiYSEhJCgOamFhER8QmFhYXk5OQQGRlZ5m25FS4WLVpE586diYyM5Pjx47z11luEh4fTpk2bc9YNDAwsc+IRERGR8lezZk1LtuNWuEhLS2PixIlkZGQQHh5O27ZtmTNnjmVFiIiIiP+4qDYXIiIiIqVRX1IRERGxlMcNOjdv3szq1avZt28f2dnZbNy4scSGnUVycnKYP38+mzdvJigoiFtvvZVHH330vM+pDDzdj0899RS7d+92WTZs2DD69Onj7VIrvBUrVrB582ZSUlKoUaMGsbGxPPLII+cd5E3n5bkuZj/qvCzZypUrWb9+PWlpaVSrVo02bdrw6KOPEhMTU+L6Oh9L5+m+1DnpnnHjxrF161Zmz55Nhw4dSlwnPT2duXPn8vnnnxMaGso999zDgAED3Nq+x+EiLy+P9u3b06FDB5YsWXLB9efNm8f333/PSy+9RG5uLtOnTyckJIQhQ4Z4+tJ+xdP9CNCnTx/uu+++4sc1atTwVnk+5dtvv6Vv3760aNGC7Oxs5s+fz+TJk5k7d26pz9F5ea6L2Y+g87IkRfMxNWjQgOzsbJYtW8aYMWNYsWJFievrfCydp/sSdE5eyLp168jLy7vgepMmTQJgwYIFHD58mBkzZlC7dm1uu+22Cz7X43DRrVs3AL766qsLrnvy5Ek2btzIrFmzaNWqFQBDhgxh0aJFDBw4sFKnck/2Y5Hq1atTu3Ztb5Xks2bOnOnyePjw4QwfPpysrKwSGx3rvCyZp/uxiM7Lc918880ujwcPHszQoUNJT08/Z1/pfDw/T/ZlEZ2TpUtNTWXp0qUsWLDgvGNS7d+/n6+//prly5cTExNDs2bN+PHHH3nvvffcChdebXOxb98+wIzuWaR9+/ZkZmZy6NAhb760X1qzZg133XUXDz30EImJieTn59tdUoWUkZFBcHAwISEhJf6/zkv3XGg/FtF5eX4Xmo9J56P73J3bSudkyQoKCpg5cyaDBg264JAR33//PXXr1nW5/dS+fXsOHDjg1lUPr84Hefz4cWrWrOkyRHjRCXHixAkuu+wyb768X+nWrRv169cnIiKCPXv28Oqrr5KVlaXLpn/idDpZvnw5cXFxpX7i03l5Ye7sR9B5eT7bt29n8uTJ5OXl0bBhw1LnY9L5eGHu7kvQOXk+77zzDiEhIfTo0eOC6x4/fvycABcREUFBQQEZGRlceuml532+V8NFSeOTa9TOi3P77bcXf9+kSRMCAwNZsGABgwcP1j79XX5+PtOnTwfgscceK3U9nZfn5+5+BJ2X5+PpfExnq+z77s/c3Zegc7I0Bw8eJDExkYSEhHJ5Pa+Gi9q1a5OVlcWZM2eKT4Ljx48DaLr2MmrevDk5OTlkZGRoX2Iu982aNYuff/6ZefPmnfdSvs7L0nmyH0ui8/IPISEhREdHEx0dTcuWLenZsyc7d+48Zz4mnY8X5u6+LInOSWPv3r2kp6dz7733uiwfPXo0Xbp0Ydy4cS7LL7nkEk6cOOGy7MSJEwQGBhIeHn7B1/NquLj88ssB2L17d3FXl127dhEWFkZ0dLQ3X9rv7d+/n+rVq7t1kP1dYWEhL730Env27GH+/PmEhYWdd32dlyXzdD+WROdl6Uqbj0nno+dK25cl0TlpdO7cmRYtWrgsGzJkCM888wyxsbHnrN+yZUuOHj3KL7/8QsOGDQFzXjZu3Jhq1apd8PU8btCZmZlJcnJycUOj5ORkkpOTycnJ4ejRozz44IPs3bsXgLCwMP72t7/xyiuvsHfvXnbt2sXrr7/OXXfdVelbQHuyHw8dOsSKFSvYt28fhw8f5uOPPyYhIYG77767Ul/mKzJ37ly2b9/O888/D5i+2enp6cWNuHReusfT/ajzsnSLFi3iu+++IzU1lb179zJlypTi+Zh0PnrGk32pc7J0NWvWpHHjxi5fAFFRUdStW5e9e/fy4IMPcvToUQCaNm1K27ZtmT17NsnJyWzZsoV33nmHXr16ufV6Hl+52LZtG7NmzSp+/OijjwLw8ssvExUVRUpKiktL0qeffpp//OMfjBo1iipVqnDrrbcycOBAT1/W73iyH6tWrcpnn33GqlWrcDqdREVF0a9fP/r27WtL7RXNmjVrAHj88cddlr/11ltERUWRn5+v89INnu5HnZelO998TFlZWTofPeDJvtQ5efHy8vJISUlx6VkzYcIE5syZw/Dhw6lRowb33XefW91QQXOLiIiIiMW82uZCRMpm/fr1Lle4AgMDqV27NldeeSVDhgwpvhfqbQUFBXz44YesX7+e/fv3k5OTwyWXXEK7du246667aNOmDWAG4vriiy94++23vV7T0qVLadu2Le3bt/f6a4mIZxQuRHzAxIkTqVu3Lvn5+fz666+8+eabjBw5ktdff53Q0FCvvnZ+fj6TJk1i69at9OjRg969e1OrVi1SU1NJSkpixIgRJCUlebWGkixbtowBAwYoXIhUQAoXIj6gWbNmxT0HrrzySurUqcOoUaP47rvvSmzp7am8vLxSW4CvWLGCf//730ycOJGbbrqpeHm7du2Ii4tjy5YtZX59T5yvVhGpGBQuRHxQ0URMp0+fLl524MABVqxYwXfffcfx48epU6cOsbGxDB061GVukKJbFxMmTGDhwoUkJyfz97//nUGDBp3zOk6nk7fffpvrr7/eJVicrXPnzucs++GHH3jllVdITk6mXr16DBw4kK5du1pW67JlywATfIomsBo4cGCJ70FEyp/ChYgPyM/PL/46fPgwS5YsoXbt2lx99dXF66SlpVG/fn26dOlCrVq1SEtL4+233+a///u/WbBggcv2srOzmTZtGv379+fhhx8uddbIffv2kZ2dzfXXX+92radOnWLatGn06dOHQYMGsW7dOqZNm0azZs2Kh7Iua62xsbEMGzaM7t27c+eddwJccK4EESk/ChciPuDP3RLr1KnD9OnTXULBtddey7XXXlv8OD8/n7Zt29K/f3+Sk5Np1qxZ8f/l5OTwwgsvXDA0pKWlAVCvXj23az116hRTp04tDj5t27bl888/Z/PmzQwYMMDSWuvUqVM8k6iIVBwKFyI+YMqUKdStW5fCwkJ+++03Vq9ezXPPPcc//vEPGjVqBMCZM2dITExkw4YNHDlyhNzc3OLn//zzzy5/sIOCglz+uFupevXqLldUgoODadiwYXFQqUi1ioh3KFyI+IDGjRu7DAXdsWNH+vXrx9KlS5kwYQIAixcv5v3332fgwIE0b96cGjVqUFBQwLBhw3A6nS7bi4iIKHVWybMVzXx4djC4kLPbTBSpWrWqSw3eqFVEKg6FCxEfVK1aNRo0aMBPP/1UvOzjjz+mf//+9O/fv3hZ0fDyF6t58+aEhoayfft27rjjjjJt62zeqFVEKg59HBDxQbm5ufz6668uszzm5eVRtWpVl/XWrl1bptcJDg6mb9++bNu2rdQupxfTFdWKWqtWreoyhLaIVBy6ciHiA5KTk8nIyKCwsJBjx46xevVqMjMzueeee4rXiY2NZdWqVYSHh1OvXj127tzJjh07yvzaAwYMIDk5mYkTJ9KjRw+uu+46atWqxZEjR9i0aRPbt2/n448/9mibVtTaqFEjduzYQWxsLLVq1SIyMpI6dep4tA0R8Q6FCxEfMHHixOLvIyIiaNy4MbNmzXIZQOuJJ57glVde4dVXX+XMmTNcffXVvPTSS9x3331leu0qVaowadIkNmzYwLp160hKSiI3N5fIyEjatWtHfHy8x9u0otaibYwdO5bTp09rnAuRCsTticuysrJYuHAhO3bsICcnh6ZNm/Lwww/Trl07b9coIiIiPsTtNhfx8fH88MMPTJ06lSVLltCyZUvGjh3LyZMnvVmfiIiI+Bi3w8XevXvp0aMHrVq1Ijo6miFDhnDq1ClSUlK8WZ+IiIj4GLfDRevWrdm6dSsZGRnk5+fzwQcfUKdOHRo3buzN+kRERMTHuN3mIi8vjxkzZvDJJ58QGBhIeHg4L774ostIeiIiIiJu9xZ59913+eWXX5g9ezZhYWFs2LCB559/nldffZXw8PDi9QoKCjh27BghISEEBAR4pWgRERGxVmFhITk5OURGRpZ5VFy3wkVeXh5vvPEGs2fPLu4dcvnll7Njxw4++ugjevXqVbzusWPH6NevX5mKEhEREXskJiaWeZZht8LFmTNnOHPmzDlJJiAggIKCApdlISEhAKSkpBAWFlam4nzN2LFjmT59ut1llDu978pF77vyyMzMJCYmBtgD1LK7nHI2CZhgdxFnOQm08urf1qLjXfR3vCzcChehoaG0adOGhQsXMmLECMLDw1m/fj2pqal07NjRZd2iWyFhYWGVLlwEBwdXuvcMet+Vjd53ZRQNVLb3XgtoaHcRZ8kEyudvqxVNGtxuczF+/HgSEhIYN24cOTk5NGrUiMmTJxdP9ywiIiICHoSLunXr8sILL3izFp8XFxdndwm20PuuXPS+pXLQ8S4Lt7uiuis7O5s77riDjIyMSnwJUUTE92VmZv7eGzCDyndbpKLJBMK9+re16HivWbOG0NDQMm1LU66LiIiIpRQuRERExFIKFyIiImIphQsRERGxlMKFiIiIWErhQkRERCylcCEiIiKWUrgQERERSylciIiIiKUULkRERMRSbs0t0r9/f44cOXLO8vHjx9OlSxfLixIRERHf5Va4SEhIoKCgoPhxUlISixcvJjY21muFiYiIiG9yK1xERES4PN6+fTudO3cu88QmIiIi4n88bnORlpbGrl276N69uzfqERERER/ncbjYsGEDkZGRtG/f3hv1iIiIiI9z67bI2TZs2EC3bt0IDFRHE5HKKDc3F6fTaXcZAgQHB1O9enW7yxA5h0fh4ttvvyUlJcWtWyJjx44lODgYgLi4OOLi4i6uQhGpMHJzc4mObkx6eqrdpQhQu3YUhw4dUMCQi+ZwOHA4HACWfmjwKFw4HA5at25NTEzMBdedPn06YWFhF12YiFQ8Tqfz92CRAujn216ZpKfH4HQ6FS7kop394T8zM5P4+HhLtut2uHA6nWzatImHH37YkhcWEV8WhsKFiJTG7YYTW7Zswel00rVrV2/WIyIiIj7O7SsXXbt2VbAQERGRC1KXDxEREbGUwoWIiIhYSuFCRERELKVwISIiIpZSuBARERFLKVyIiIiIpRQuRERExFIKFyIiImIphQsRERGxlMKFiIiIWErhQkRERCzl0ZTr+/btIyEhgT179lC1alU6dOjAxIkTvVSaiIiI+CK3w8XBgwd55pln6N27NyNGjCAwMJCDBw96szYRERHxQW6Hi9dee42//vWvDB48uHhZo0aNvFKUiIiI+C632lzk5+fz2WefERUVxVNPPUWvXr0YNWoU+/fv93Z9IiIi4mPcChcZGRnk5uayatUqunbtysyZM6lbty4jR44kKyvL2zWKiIiID3ErXBQUFABw00030bNnT5o3b87IkSMJCAhg27ZtXi1QREREfItbbS7Cw8MJDAwkJibmjycGBVG/fn3S0tJKfM7YsWMJDg4GIC4ujri4OAvKFREREas4HA4cDgcATqfTsu26FS6qVq3K5ZdfzqFDh4qX5efnk5qaSr169Up8zvTp0wkLC7OmShEREbHc2R/+MzMziY+Pt2S7bg+i1adPHzZu3MiHH35ISkoKCxYsAOCGG26wpBARERHxD253Rb3llls4ceIES5Ys4eTJk7Ro0YI5c+YQGhrqzfpERETEx3g0QmefPn3o06ePt2oRERERP6C5RURERMRSChciIiJiKYULERERsZTChYiIiFhK4UJEREQspXAhIiIillK4EBEREUspXIiIiIilFC5ERETEUgoXIiIiYim3hv9eunQpy5Ytc1nWqVMnpk6d6pWiRERExHe5PbdIy5YtmTZtWvHj4OBgrxQkIiIivs3tcBEUFETt2rW9WYuIiIj4AbfDxf79++nVqxehoaF06NCBoUOHUqtWLW/WJiIiIj7IrXDRqlUrxowZQ3R0NKmpqSxevJhx48Yxb948AgICvF2jiIiI+BC3wkVsbGzx902aNKFRo0YMGDCAffv20aJFixKfk5mZaU2FUibBwcFUr17d7jJERKQScfu2yNmio6OpWbMmhw8fLjVcxMTElKkwsUbt2lEcOnRAAUNERM7hcDhwOBwAOJ1Oy7Z7UeHiyJEjZGVlERUVdZ619gDRF1eVWCST9PQYnE6nwoWIiJwjLi6OuLg4wNxxiI+Pt2S7boWLhIQEOnXqRN26dTl8+DAJCQm0bt2a5s2bn+dZtYAwS4oUERER3+FWuDhy5AgTJ04kMzOTyMhIOnbsyNChQwkM1ACfIiIi4sqtcDFhwgRv1yEiIiJ+QpceRERExFIKFyIiImIphQsRERGxlMKFiIiIWErhQkRERCylcCEiIiKWUrgQERERSylciIiIiKUULkRERMRSChciIiJiKYULERERsdRFhYtx48bRpUsXvvjiC6vrERERER/ncbhYt24deXl53qhFRERE/IBH4SI1NZWlS5cyevRob9UjIiIiPs7tcFFQUMDMmTMZNGgQdevW9WZNIiIi4sPcDhfvvPMOISEh9OjRw5v1iIiIiI8LcmelgwcPkpiYSEJCgrfrERERER/nVrjYu3cv6enp3HvvvS7LR48eTZcuXRg3blwJz5oE1Pr9+7jfv0RERKSicDgcOBwOAJxOp2XbdStcdO7cmRYtWrgsGzJkCM888wyxsbGlPGsC0LCM5YmIiIi3xMXFERdnPvxnZmYSHx9vyXbdChc1a9akZs2a5yyPiopS404RERFxoRE6RURExFJuXbkoSVJSkpV1iIiIiJ/QlQsRERGxlMKFiIiIWErhQkRERCylcCEiIiKWUrgQERERSylciIiIiKUULkRERMRSChciIiJiKYULERERsZTChYiIiFhK4UJEREQs5dbcIitXrmT9+vWkpaVRrVo12rRpw6OPPkpMTIy36xMREREf49aViwYNGvDkk0/yxhtvMGfOHAIDAxkzZoy3axMREREf5NaVi5tvvtnl8eDBgxk6dCjp6enUrl3bG3WJiIiIj/K4zUVeXh7r168nJiaGiIgIb9QkIiIiPsytKxcA27dvZ/LkyeTl5dGwYUNmzZpFYKDag4qIiIgrt8PFVVddxZIlS0hPTycxMZEpU6Ywf/58goLc3oT4qdzcXJxOp91lCBAcHEz16tXtLkNEKjm3k0FISAjR0dFER0fTsmVLevbsyc6dO+nUqVMpz5gE1Pr9+7jfv8Tf5ObmEh3dmPT0VLtLEaB27SgOHTqggCEibnE4HDgcDgBLPyRe9GWHwsJCqlSpcp41JgANL3bz4iOcTufvwSIFCLO7nEouk/T0GJxOp8KFiLglLi6OuDjz4T8zM5P4+HhLtutWuFi0aBGdO3cmMjKS48eP89ZbbxEeHk6bNm0sKUL8QRgKFyIiAm6Gi7S0NCZOnEhGRgbh4eG0bduWOXPmULNmTW/XJyIiIj7GrXDxwgsveLsOERER8RPqSyoiIiKWUrgQERERSylciIiIiKUULkRERMRSChciIiJiKYULERERsZTChYiIiFhK4UJEREQspXAhIiIillK4EBEREUspXIiIiIil3JpbZMWKFWzevJmUlBRq1KhBbGwsjzzyCBEREd6uT0RERHyMW1cuvv32W/r27cuiRYuYOnUq//nPf5g8ebK3axMREREf5NaVi5kzZ7o8Hj58OMOHDycrK0vTrouIiIiLi2pzkZGRQXBwMCEhIVbXIyIiIj7O43DhdDpZvnw5cXFxVKlSxRs1iYiIiA/zKFzk5+czffp0AB577DGvFCQiIiK+za02FwAFBQXMmjWLn3/+mXnz5rlxS2QSUOv37+N+/xIREZGKwuFw4HA4AHNnwipuhYvCwkJeeukl9uzZw/z58wkLC3PjWROAhmWrTkRERLwmLi6OuDjz4T8zM5P4+HhLtutWuJg7dy7bt29nxowZAKSnpwMQHh6udhciIiLiwq1wsWbNGgAef/xxl+VvvfUWUVFR1lclIiIiPsutcJGUlOTtOkRERMRPaG4RERERsZTChYiIiFhK4UJEREQspXAhIiIillK4EBEREUspXIiIiIilFC5ERETEUgoXIiIiYimFCxEREbGUwoWIiIhYSuFCRERELOXW3CKbN29m9erV7Nu3j+zsbDZu3KjZUEVERKREbl25yMvLo3379tx3333erkdERER8nFtXLrp16wbAV1995dViRERExPepzYWIiIhYSuFCRERELKVwISIiIpZyq83FxZkE1Pr9+7jfv0RERKSicDgcOBwOAJxOp2Xb9WK4mAA09N7mRUREpEzi4uKIizMf/jMzM4mPj7dku26Fi8zMTNLS0jh06BAAycnJVKlShejoaEJCQiwpRERERPyDW+Fi27ZtzJo1q/jxo48+CsDLL7/MVVdd5Z3KRERExCe5FS66d+9O9+7dvV2LiIiI+AH1FhERERFLKVyIiIiIpRQuRERExFIKFyIiImIphQsRERGxlMKFiIiIWErhQkRERCylcCEiIiKWUrgQERERSylciIiIiKUULkRERMRSHk25vnLlSt577z2ysrLo0KEDI0eOpHbt2t6qTURERHyQ21cu1q1bx5tvvskTTzzBggULyM7OZtKkSd6sTURERHyQ2+HiX//6F7179+bGG2+kWbNmjB49mq+//prk5GRv1udjHHYXIOVKx7ty0fGuXHS8y8KtcOF0Otm/fz9XX3118bIGDRoQFRXFnj17vFac79HJWLnoeFcuOt6Vi453WbgVLjIzMykoKOCSSy5xWR4REcGJEye8UpiIiIj4JrcadBYWFrq9wT/WPXwx9fi4k8AvdhdxlpOACYfe8se2DwHee52KSce7ctHxrlwq7/H25G9+adwKF+Hh4QQGBnL8+HGX5SdOnCAiIsJlWU5Ozu/fxZa5ON+0xO4CzhETE1MOr9KqHF6jItLxrlx0vCuXynm8c3JyqFmzZpm24Va4CA4OpmnTpnz11Vd06NABgMOHD5OamkqrVq4nXWRkJImJiYSEhBAQEFCm4kRERKR8FBYWkpOTQ2RkZJm35fY4F3fffTcLFiygefPm1K9fn4ULF9K2bVuaNWvmsl5gYCB169Ytc2EiIiJSvsp6xaKI2+Hitttu4/jx48ybN694EK1Ro0ZZUoSIiIj4j4CkpKSyt9wQERER+Z1Hw38DbN68mdWrV7Nv3z6ys7PZuHEjVapUKXX9nJwc5s+fz+bNmwkKCuLWW2/l0UcfPe9zKiJP3/dTTz3F7t27XZYNGzaMPn36eLtUy6xYsYLNmzeTkpJCjRo1iI2N5ZFHHjmnEe/Z/OF4X8z79ofjvXLlStavX09aWhrVqlWjTZs2PProo6U2IPOHYw2ev7ctx8QAAAfMSURBVG9/ONYlGTduHFu3bmX27NnFbev+LD09nblz5/L5558TGhrKPffcw4ABA8q5Umu587779+/PkSNHXJZNmTKFzp07l0eJlli6dCnLli1zWdapUyemTp1a4vpl/fn2OFzk5eXRvn17OnTowJIlF25JO2/ePL7//nteeuklcnNzmT59OiEhIQwZMsTTl7aVp+8boE+fPtx3333Fj2vUqOGt8rzi22+/pW/fvrRo0YLs7Gzmz5/P5MmTmTt3bqnP8YfjfTHvG3z/eDdo0IAnn3ySBg0akJ2dzbJlyxgzZgwrVqwocX1/ONbg+fsG3z/Wf7Zu3Try8vIuuF7RlA8LFizg8OHDzJgxg9q1a3Pbbbd5u0SvcPd9Azz22GPccsstxY+taptQnlq2bMm0adOKHwcHB5e6bll/vj0OF926dQPgq6++uuC6J0+eZOPGjcyaNau4V8mQIUNYtGgRAwcO9KlPOJ687yLVq1f36YndZs6c6fJ4+PDhDB8+nKysrBJ/sPzleHv6vov4+vG++eabXR4PHjyYoUOHkp6efs778pdjDZ697yK+fqzPlpqaytKlS1mwYAH9+vUrdb39+/fz9ddfs3z5cmJiYmjWrBk//vgj7733nk+GC3ffd5HQ0FCfP+ZBQUFuvQcrfr69OuX6vn37ALjqqquKl7Vv357MzEwOHTrkzZeuENasWcNdd93FQw89RGJiIvn5+XaXVCYZGRkEBwcTEhJS4v/76/G+0Psu4k/HOy8vj/Xr1xMTE1Pi7SB/PdYXet9F/OVYFxQUMHPmTAYNGnTBXn7ff/89devWdbld1L59ew4cOOD2p/+KwpP3XeT111/n7rvv5rHHHmP9+vVertA79u/fT69evXjggQeYN28eJ0+eLHE9K36+Pb5y4Ynjx49Ts2ZNgoL+eJmiH9gTJ05w2WWXefPlbdWtWzfq169PREQEe/bs4dVXXyUrK8vnLhkXcTqdLF++nLi4uFJTqz8eb3feN/jP8d6+fTuTJ08mLy+Phg0bMmvWLAIDz/0M4m/H2t33Df5zrAHeeecdQkJC6NGjxwXXPX78+DmBKyIigoKCAjIyMrj00ku9VablPHnfYG6DtWjRgpCQEL744gvmzp1Lfn4+t99+u5crtU6rVq0YM2YM0dHRpKamsnjxYsaNG8e8efPOGZPKip9vr4aLkoYQrSwDa5190jVp0oTAwEAWLFjA4MGDfW4f5OfnM336dMDcdyyNvx1vd983+M/xvuqqq1iyZAnp6ekkJiYyZcoU5s+f7/JLBvzvWLv7vsF/jvXBgwdJTEwkISHB7lLK1cW877Mb6zZr1ozs7GzeeecdnwoXsbF/jJrdpEkTGjVqxIABA9i3bx8tWrRwWdeKn2+v3hapXbs2WVlZnDlzpnhZ0RDi57vk6I+aN29OTk4OGRkZdpfikYKCAmbNmsXPP//Miy++eN5bA/50vD153yXx1eMdEhJCdHQ0V155JePHj+fAgQPs3LnznPX86ViD+++7JL56rPfu3Ut6ejr33nsv/7+9+wdJb43jOP7GkCJEiYgO2SKRBIVbW5vQ2h8oaDGoJaqliJaghKboH9ViQ01BBdEQbUFT1NAgESaETiZZQpQIUVDdIW7Qzd+Pey7Huvr7vMDBP3CeD1+OfM/j83j8fj9+vx+A8fHxnDsIKioqvtyo8v7+HpvNhsvl+pYxW8Fs7ly8Xi+pVCqfw8w7t9uNw+Hg+vrrfcCsOL/zOnNRX18PwNnZ2ccWn3A4jNPpxO125/PQ/zvxeJyysrKCOgnf3t6YnZ3l4uKC5eVlnE7nbz9fLPU2mzuXQqx3Lm9vbzl/DiqWWv/Kr3LnUqi1bmlp+XLF2tfXx+jo6Ker3L81NDSQTqe5urqitrYWeK+5x+OhtLT0W8ZsBbO5c4nH41RXV+djeN/m5uaGbDaLYRhf3rPi/DY9c5HJZIjFYh+LOmKxGLFYjMfHR9LpNIFAgGg0CoDT6cTv97OyskI0GiUcDrO+vk5bW1tBrSYHc7mTySQbGxtcXl5yfX3N4eEhoVCI9vb2gpo2XVhY4OTkhImJCeB9j/vd3d3H4rVirbfZ3MVS79XVVSKRCKlUimg0yvT0NC6Xi6ampqKtNZjLXSy1hvetlB6P59MDwDAMqqqqiEajBAIB0uk0AHV1dfh8Pubm5ojFYhwdHbGzs0NnZ+dPxjDNbO5IJMLu7i7xeJxkMsne3h5bW1t0dHT8ZAzTQqEQ5+fnpFIpwuEwk5OTNDY24vV683J+m565OD4+ZmZm5uP5wMAAAIuLixiGQSKR+LRyeGRkhKWlJcbGxigpKaG1tZXe3l6zh/1xZnLb7XZOT0/Z3t7m+fkZwzDo7u6mq6vrR8b+X+3v7wMwODj46fXNzU0Mw+Dl5aUo6202d7HU+/b2lmAwyMPDAy6XC5/Px/z8PA6Hg2w2W5S1BnO5i6XW/8bT0xOJROLTTpipqSnm5+cZHh6mvLycnp6egtyG+jv/zG232zk4OGBtbY3X11dqamoYGhoqqPUW8D5TEQwGyWQyVFZW0tzcTH9/PzabLS/f5fr7bxEREbFUXhd0ioiIyJ9HzYWIiIhYSs2FiIiIWErNhYiIiFhKzYWIiIhYSs2FiIiIWErNhYiIiFhKzYWIiIhYSs2FiIiIWErNhYiIiFjqL4kgeIELb1S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sub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628800"/>
            <a:ext cx="4241205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Heat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from pandas import </a:t>
            </a:r>
            <a:r>
              <a:rPr lang="en-IN" sz="2000" dirty="0" err="1" smtClean="0"/>
              <a:t>DataFrame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matplotlib.pyplot</a:t>
            </a:r>
            <a:r>
              <a:rPr lang="en-IN" sz="2000" dirty="0" smtClean="0"/>
              <a:t> as </a:t>
            </a:r>
            <a:r>
              <a:rPr lang="en-IN" sz="2000" dirty="0" err="1" smtClean="0"/>
              <a:t>plt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data=[{1,2,3,4},{5,6,7,8},{1,2,3,4},{5,6,7,8},{1,2,3,4}]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 = </a:t>
            </a:r>
            <a:r>
              <a:rPr lang="en-IN" sz="2000" dirty="0" err="1" smtClean="0"/>
              <a:t>DataFrame</a:t>
            </a:r>
            <a:r>
              <a:rPr lang="en-IN" sz="2000" dirty="0" smtClean="0"/>
              <a:t>(data)</a:t>
            </a:r>
          </a:p>
          <a:p>
            <a:pPr>
              <a:buNone/>
            </a:pPr>
            <a:r>
              <a:rPr lang="en-IN" sz="2000" dirty="0" smtClean="0"/>
              <a:t>print(</a:t>
            </a:r>
            <a:r>
              <a:rPr lang="en-IN" sz="2000" dirty="0" err="1" smtClean="0"/>
              <a:t>df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err="1" smtClean="0"/>
              <a:t>plt.pcolor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err="1" smtClean="0"/>
              <a:t>plt.show</a:t>
            </a:r>
            <a:r>
              <a:rPr lang="en-IN" sz="2000" dirty="0" smtClean="0"/>
              <a:t>()</a:t>
            </a:r>
            <a:endParaRPr lang="en-IN" sz="2000" dirty="0"/>
          </a:p>
        </p:txBody>
      </p:sp>
      <p:pic>
        <p:nvPicPr>
          <p:cNvPr id="4" name="Picture 3" descr="heat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025425"/>
            <a:ext cx="4824536" cy="3832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IN" dirty="0" smtClean="0"/>
              <a:t>3d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from mpl_toolkits.mplot3d import axes3d</a:t>
            </a:r>
          </a:p>
          <a:p>
            <a:pPr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matplotlib.pyplot</a:t>
            </a:r>
            <a:r>
              <a:rPr lang="en-IN" sz="2000" dirty="0" smtClean="0"/>
              <a:t> as </a:t>
            </a:r>
            <a:r>
              <a:rPr lang="en-IN" sz="2000" dirty="0" err="1" smtClean="0"/>
              <a:t>plt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chart = </a:t>
            </a:r>
            <a:r>
              <a:rPr lang="en-IN" sz="2000" dirty="0" err="1" smtClean="0"/>
              <a:t>plt.figure</a:t>
            </a:r>
            <a:r>
              <a:rPr lang="en-IN" sz="2000" dirty="0" smtClean="0"/>
              <a:t>()</a:t>
            </a:r>
          </a:p>
          <a:p>
            <a:pPr>
              <a:buNone/>
            </a:pPr>
            <a:r>
              <a:rPr lang="en-IN" sz="2000" dirty="0" smtClean="0"/>
              <a:t>chart3d = </a:t>
            </a:r>
            <a:r>
              <a:rPr lang="en-IN" sz="2000" dirty="0" err="1" smtClean="0"/>
              <a:t>chart.add_subplot</a:t>
            </a:r>
            <a:r>
              <a:rPr lang="en-IN" sz="2000" dirty="0" smtClean="0"/>
              <a:t>(111, projection='3d')</a:t>
            </a:r>
          </a:p>
          <a:p>
            <a:pPr>
              <a:buNone/>
            </a:pPr>
            <a:r>
              <a:rPr lang="en-IN" sz="2000" dirty="0" smtClean="0"/>
              <a:t># Create some test data.</a:t>
            </a:r>
          </a:p>
          <a:p>
            <a:pPr>
              <a:buNone/>
            </a:pPr>
            <a:r>
              <a:rPr lang="en-IN" sz="2000" dirty="0" smtClean="0"/>
              <a:t>X, Y, Z = axes3d.get_test_data(0.04)</a:t>
            </a:r>
          </a:p>
          <a:p>
            <a:pPr>
              <a:buNone/>
            </a:pPr>
            <a:r>
              <a:rPr lang="en-IN" sz="2000" dirty="0" smtClean="0"/>
              <a:t># Plot a wireframe.</a:t>
            </a:r>
          </a:p>
          <a:p>
            <a:pPr>
              <a:buNone/>
            </a:pPr>
            <a:r>
              <a:rPr lang="en-IN" sz="2000" dirty="0" smtClean="0"/>
              <a:t>chart3d.plot_wireframe(X, Y, Z, 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color</a:t>
            </a:r>
            <a:r>
              <a:rPr lang="en-IN" sz="2000" dirty="0" smtClean="0"/>
              <a:t>='</a:t>
            </a:r>
            <a:r>
              <a:rPr lang="en-IN" sz="2000" dirty="0" err="1" smtClean="0"/>
              <a:t>r',rstride</a:t>
            </a:r>
            <a:r>
              <a:rPr lang="en-IN" sz="2000" dirty="0" smtClean="0"/>
              <a:t>=2, </a:t>
            </a:r>
            <a:r>
              <a:rPr lang="en-IN" sz="2000" dirty="0" err="1" smtClean="0"/>
              <a:t>cstride</a:t>
            </a:r>
            <a:r>
              <a:rPr lang="en-IN" sz="2000" dirty="0" smtClean="0"/>
              <a:t>=3)</a:t>
            </a:r>
          </a:p>
          <a:p>
            <a:pPr>
              <a:buNone/>
            </a:pPr>
            <a:r>
              <a:rPr lang="en-IN" sz="2000" dirty="0" err="1" smtClean="0"/>
              <a:t>plt.show</a:t>
            </a:r>
            <a:r>
              <a:rPr lang="en-IN" sz="2000" dirty="0" smtClean="0"/>
              <a:t>()</a:t>
            </a:r>
          </a:p>
          <a:p>
            <a:endParaRPr lang="en-IN" sz="2000" dirty="0"/>
          </a:p>
        </p:txBody>
      </p:sp>
      <p:pic>
        <p:nvPicPr>
          <p:cNvPr id="4" name="Picture 3" descr="3d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3666" y="3356992"/>
            <a:ext cx="4278022" cy="3348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hlinkClick r:id="rId2" tooltip="matplotlib.pyplot"/>
              </a:rPr>
              <a:t>matplotlib.pyplot</a:t>
            </a:r>
            <a:r>
              <a:rPr lang="en-IN" dirty="0" smtClean="0"/>
              <a:t> is a collection of command style functions that make </a:t>
            </a:r>
            <a:r>
              <a:rPr lang="en-IN" dirty="0" err="1" smtClean="0"/>
              <a:t>matplotlib</a:t>
            </a:r>
            <a:r>
              <a:rPr lang="en-IN" dirty="0" smtClean="0"/>
              <a:t> work like MATLAB. Each </a:t>
            </a:r>
            <a:r>
              <a:rPr lang="en-IN" dirty="0" err="1" smtClean="0"/>
              <a:t>pyplot</a:t>
            </a:r>
            <a:r>
              <a:rPr lang="en-IN" dirty="0" smtClean="0"/>
              <a:t> function makes some change to a figure: e.g., creates a figure, creates a plotting area in a figure, plots some lines in a plotting area, decorates the plot with labels, etc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2656"/>
            <a:ext cx="54102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998302"/>
            <a:ext cx="4079776" cy="349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474" y="147811"/>
            <a:ext cx="63817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751987"/>
            <a:ext cx="3635896" cy="310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281" y="133325"/>
            <a:ext cx="66579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566577"/>
            <a:ext cx="3851919" cy="329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068206"/>
            <a:ext cx="3275856" cy="278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664"/>
            <a:ext cx="80391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865722"/>
            <a:ext cx="3282355" cy="279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8568952" cy="305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96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72768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736730"/>
            <a:ext cx="3354363" cy="286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4664"/>
            <a:ext cx="88392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592514"/>
            <a:ext cx="3454946" cy="293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439</Words>
  <Application>Microsoft Office PowerPoint</Application>
  <PresentationFormat>On-screen Show (4:3)</PresentationFormat>
  <Paragraphs>90</Paragraphs>
  <Slides>17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Adjusting Legend Box</vt:lpstr>
      <vt:lpstr>Re-size Chart Area</vt:lpstr>
      <vt:lpstr>Adding Annotation</vt:lpstr>
      <vt:lpstr>Sub Plotting</vt:lpstr>
      <vt:lpstr>Heat Chart</vt:lpstr>
      <vt:lpstr>3d Charts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</dc:title>
  <dc:creator>Rajinder</dc:creator>
  <cp:lastModifiedBy>Rajinder</cp:lastModifiedBy>
  <cp:revision>28</cp:revision>
  <dcterms:created xsi:type="dcterms:W3CDTF">2018-02-02T05:23:46Z</dcterms:created>
  <dcterms:modified xsi:type="dcterms:W3CDTF">2018-12-15T12:36:45Z</dcterms:modified>
</cp:coreProperties>
</file>