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85" r:id="rId17"/>
    <p:sldId id="2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 - Means Clustering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5</c:v>
                </c:pt>
                <c:pt idx="5">
                  <c:v>2.5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2.5</c:v>
                </c:pt>
                <c:pt idx="5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3F-4C56-BD1E-FEFD4DB13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987807"/>
        <c:axId val="979986975"/>
      </c:scatterChart>
      <c:valAx>
        <c:axId val="9799878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 Values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986975"/>
        <c:crosses val="autoZero"/>
        <c:crossBetween val="midCat"/>
      </c:valAx>
      <c:valAx>
        <c:axId val="9799869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 Values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987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 - Means Clustering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29878532625285"/>
          <c:y val="0.10412304657354746"/>
          <c:w val="0.88140664103033628"/>
          <c:h val="0.771628478976633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6"/>
            <c:marker>
              <c:symbol val="x"/>
              <c:size val="10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26-44E1-8DA1-06DE90C18C27}"/>
              </c:ext>
            </c:extLst>
          </c:dPt>
          <c:dPt>
            <c:idx val="7"/>
            <c:marker>
              <c:symbol val="x"/>
              <c:size val="8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26-44E1-8DA1-06DE90C18C27}"/>
              </c:ext>
            </c:extLst>
          </c:dPt>
          <c:xVal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5</c:v>
                </c:pt>
                <c:pt idx="5">
                  <c:v>2.5</c:v>
                </c:pt>
                <c:pt idx="6">
                  <c:v>2.17</c:v>
                </c:pt>
                <c:pt idx="7">
                  <c:v>5.33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2.5</c:v>
                </c:pt>
                <c:pt idx="5">
                  <c:v>3.5</c:v>
                </c:pt>
                <c:pt idx="6">
                  <c:v>3.5</c:v>
                </c:pt>
                <c:pt idx="7">
                  <c:v>2.17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626-44E1-8DA1-06DE90C18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987807"/>
        <c:axId val="979986975"/>
      </c:scatterChart>
      <c:valAx>
        <c:axId val="9799878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 Values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986975"/>
        <c:crosses val="autoZero"/>
        <c:crossBetween val="midCat"/>
      </c:valAx>
      <c:valAx>
        <c:axId val="9799869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 Values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987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0.27907</cdr:x>
      <cdr:y>0.14161</cdr:y>
    </cdr:from>
    <cdr:to>
      <cdr:x>0.46934</cdr:x>
      <cdr:y>0.40969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828800" y="629413"/>
          <a:ext cx="1246909" cy="1191491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alpha val="3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FE15F06-FD0B-40B3-966B-BE3ACEF727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2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5F06-FD0B-40B3-966B-BE3ACEF727AC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4:  K Means Clustering</a:t>
            </a:r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Nafis Neehal, Lecturer, CSE, DIU.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0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Training Point </a:t>
            </a:r>
            <a:br>
              <a:rPr lang="en-US" dirty="0" smtClean="0"/>
            </a:br>
            <a:r>
              <a:rPr lang="en-US" dirty="0" smtClean="0"/>
              <a:t>(2, 3)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70457" y="853584"/>
                <a:ext cx="6264350" cy="46186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Cluster Assignment: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C1 = (2, 4)</a:t>
                </a:r>
              </a:p>
              <a:p>
                <a:pPr marL="0" indent="0">
                  <a:buNone/>
                </a:pPr>
                <a:r>
                  <a:rPr lang="en-US" sz="1900" dirty="0">
                    <a:solidFill>
                      <a:schemeClr val="accent1"/>
                    </a:solidFill>
                  </a:rPr>
                  <a:t>C2 = (5, 2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)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Distance from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(2−2)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1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= 1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Distance from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= 3.16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Decision: Assign (2, 3) to Cluster 1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Centroid Update: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C1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= ((2+2)/2  ,(4+3)/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2) = (2, 3.5) 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C2 = (5, 2) [no need to update, as point was just added to C1]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Data In Cluster 1: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(2, 4), (2, 3)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Data in Cluster 2: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 None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70457" y="853584"/>
                <a:ext cx="6264350" cy="4618650"/>
              </a:xfrm>
              <a:blipFill>
                <a:blip r:embed="rId2"/>
                <a:stretch>
                  <a:fillRect l="-584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4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Training Point </a:t>
            </a:r>
            <a:br>
              <a:rPr lang="en-US" dirty="0" smtClean="0"/>
            </a:br>
            <a:r>
              <a:rPr lang="en-US" dirty="0" smtClean="0"/>
              <a:t>(5, 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70457" y="853584"/>
                <a:ext cx="6264350" cy="46186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Cluster Assignment: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C1 = (2, 3.5)</a:t>
                </a:r>
              </a:p>
              <a:p>
                <a:pPr marL="0" indent="0">
                  <a:buNone/>
                </a:pPr>
                <a:r>
                  <a:rPr lang="en-US" sz="1900" dirty="0">
                    <a:solidFill>
                      <a:schemeClr val="accent1"/>
                    </a:solidFill>
                  </a:rPr>
                  <a:t>C2 = (5, 2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)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Distance from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1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3.5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= 3.35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Distance from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= 0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Decision: Assign (5,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2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) to Cluster 2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Centroid Update: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C1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=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(2, 3.5)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[no need to update, as point was just added to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C2]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C2 = (5, 2) 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Data In Cluster 1: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(2, 4), (2, 3)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Data in Cluster 2: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 (5, 2)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70457" y="853584"/>
                <a:ext cx="6264350" cy="4618650"/>
              </a:xfrm>
              <a:blipFill>
                <a:blip r:embed="rId2"/>
                <a:stretch>
                  <a:fillRect l="-584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4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Training Point </a:t>
            </a:r>
            <a:br>
              <a:rPr lang="en-US" dirty="0" smtClean="0"/>
            </a:br>
            <a:r>
              <a:rPr lang="en-US" dirty="0" smtClean="0"/>
              <a:t>(6, 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70457" y="853584"/>
                <a:ext cx="6264350" cy="46186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Cluster Assignment: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C1 = (2, 3.5)</a:t>
                </a:r>
              </a:p>
              <a:p>
                <a:pPr marL="0" indent="0">
                  <a:buNone/>
                </a:pPr>
                <a:r>
                  <a:rPr lang="en-US" sz="1900" dirty="0">
                    <a:solidFill>
                      <a:schemeClr val="accent1"/>
                    </a:solidFill>
                  </a:rPr>
                  <a:t>C2 = (5, 2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)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Distance from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1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3.5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= 4.27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Distance from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= 1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Decision: Assign (6,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2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) to Cluster 2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Centroid Update: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C1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=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(2, 3.5)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[no need to update, as point was just added to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C2]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C2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= ((5+6)/2  ,(2+2)/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2) = (5.5, 2)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Data In Cluster 1: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(2, 4), (2, 3)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Data in Cluster 2: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 (5, 2), (6, 2)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70457" y="853584"/>
                <a:ext cx="6264350" cy="4618650"/>
              </a:xfrm>
              <a:blipFill>
                <a:blip r:embed="rId2"/>
                <a:stretch>
                  <a:fillRect l="-584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3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Training Point </a:t>
            </a:r>
            <a:br>
              <a:rPr lang="en-US" dirty="0" smtClean="0"/>
            </a:br>
            <a:r>
              <a:rPr lang="en-US" dirty="0" smtClean="0"/>
              <a:t>(5, 2.5)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70457" y="853584"/>
                <a:ext cx="6264350" cy="46186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Cluster Assignment: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C1 = (2, 3.5)</a:t>
                </a:r>
              </a:p>
              <a:p>
                <a:pPr marL="0" indent="0">
                  <a:buNone/>
                </a:pPr>
                <a:r>
                  <a:rPr lang="en-US" sz="1900" dirty="0">
                    <a:solidFill>
                      <a:schemeClr val="accent1"/>
                    </a:solidFill>
                  </a:rPr>
                  <a:t>C2 = (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5.5,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2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)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Distance from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1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3.5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2.5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= 3.16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Distance from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5.5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2.5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= 0.70	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Decision: Assign (5,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2.5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) to Cluster 2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Centroid Update: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C1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=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(2, 3.5)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[no need to update, as point was just added to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C2]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C2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= </a:t>
                </a:r>
                <a:r>
                  <a:rPr lang="bn-IN" sz="2000" dirty="0" smtClean="0">
                    <a:solidFill>
                      <a:srgbClr val="E84C22"/>
                    </a:solidFill>
                    <a:ea typeface="Times New Roman" panose="02020603050405020304" pitchFamily="18" charset="0"/>
                    <a:cs typeface="Siyam Rupali" panose="02000500000000020004" pitchFamily="2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5+6+5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solidFill>
                          <a:srgbClr val="E84C2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Siyam Rupali" panose="02000500000000020004" pitchFamily="2" charset="0"/>
                      </a:rPr>
                      <m:t> , </m:t>
                    </m:r>
                    <m:f>
                      <m:fPr>
                        <m:ctrlP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2+2+2.5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solidFill>
                          <a:srgbClr val="E84C2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Siyam Rupali" panose="02000500000000020004" pitchFamily="2" charset="0"/>
                      </a:rPr>
                      <m:t> </m:t>
                    </m:r>
                  </m:oMath>
                </a14:m>
                <a:r>
                  <a:rPr lang="bn-IN" sz="2000" dirty="0">
                    <a:solidFill>
                      <a:srgbClr val="E84C22"/>
                    </a:solidFill>
                    <a:ea typeface="Times New Roman" panose="02020603050405020304" pitchFamily="18" charset="0"/>
                    <a:cs typeface="Siyam Rupali" panose="02000500000000020004" pitchFamily="2" charset="0"/>
                  </a:rPr>
                  <a:t>)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= (5.33,  2.17)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Data In Cluster 1: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(2, 4), (2, 3)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Data in Cluster 2: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 (5, 2), (6, 2), (5, 2.5)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70457" y="853584"/>
                <a:ext cx="6264350" cy="4618650"/>
              </a:xfrm>
              <a:blipFill>
                <a:blip r:embed="rId2"/>
                <a:stretch>
                  <a:fillRect l="-584" t="-264" b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4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Sixth Training Point </a:t>
            </a:r>
            <a:br>
              <a:rPr lang="en-US" dirty="0" smtClean="0"/>
            </a:br>
            <a:r>
              <a:rPr lang="en-US" dirty="0" smtClean="0"/>
              <a:t>(2.5, 3.5)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70457" y="853584"/>
                <a:ext cx="6678198" cy="46186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Cluster Assignment: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C1 = (2, 3.5)</a:t>
                </a:r>
              </a:p>
              <a:p>
                <a:pPr marL="0" indent="0">
                  <a:buNone/>
                </a:pPr>
                <a:r>
                  <a:rPr lang="en-US" sz="1900" dirty="0">
                    <a:solidFill>
                      <a:schemeClr val="accent1"/>
                    </a:solidFill>
                  </a:rPr>
                  <a:t>C2 = (5.33,  2.17)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Distance from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2.5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1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3.5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3.5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= 0.5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Distance from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5.33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2.5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2.17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3.5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= 2.49	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Decision: Assign (2.5,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3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.5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) to Cluster 1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Centroid Update: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C1 = </a:t>
                </a:r>
                <a:r>
                  <a:rPr lang="bn-IN" sz="2000" dirty="0" smtClean="0">
                    <a:solidFill>
                      <a:srgbClr val="E84C22"/>
                    </a:solidFill>
                    <a:ea typeface="Times New Roman" panose="02020603050405020304" pitchFamily="18" charset="0"/>
                    <a:cs typeface="Siyam Rupali" panose="02000500000000020004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bn-IN" sz="2000" i="1">
                        <a:solidFill>
                          <a:srgbClr val="E84C2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2+2+2.5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solidFill>
                          <a:srgbClr val="E84C2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Siyam Rupali" panose="02000500000000020004" pitchFamily="2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4+3+3.5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solidFill>
                          <a:srgbClr val="E84C2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Siyam Rupali" panose="02000500000000020004" pitchFamily="2" charset="0"/>
                      </a:rPr>
                      <m:t> </m:t>
                    </m:r>
                  </m:oMath>
                </a14:m>
                <a:r>
                  <a:rPr lang="bn-IN" sz="2000" dirty="0">
                    <a:solidFill>
                      <a:srgbClr val="E84C22"/>
                    </a:solidFill>
                    <a:ea typeface="Times New Roman" panose="02020603050405020304" pitchFamily="18" charset="0"/>
                    <a:cs typeface="Siyam Rupali" panose="02000500000000020004" pitchFamily="2" charset="0"/>
                  </a:rPr>
                  <a:t>) </a:t>
                </a:r>
                <a:r>
                  <a:rPr lang="en-US" sz="2000" dirty="0" smtClean="0">
                    <a:solidFill>
                      <a:srgbClr val="E84C22"/>
                    </a:solidFill>
                    <a:ea typeface="Times New Roman" panose="02020603050405020304" pitchFamily="18" charset="0"/>
                    <a:cs typeface="Siyam Rupali" panose="02000500000000020004" pitchFamily="2" charset="0"/>
                  </a:rPr>
                  <a:t>=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 (2.17, 3.5)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C2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E84C2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Siyam Rupali" panose="02000500000000020004" pitchFamily="2" charset="0"/>
                      </a:rPr>
                      <m:t> </m:t>
                    </m:r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(5.33,  2.17)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[no need to update, as point was just added to C1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]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Data In Cluster 1: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(2, 4), (2, 3), (2.5, 3.5)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Data in Cluster 2: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 (5, 2), (6, 2), (5, 2.5)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70457" y="853584"/>
                <a:ext cx="6678198" cy="4618650"/>
              </a:xfrm>
              <a:blipFill>
                <a:blip r:embed="rId2"/>
                <a:stretch>
                  <a:fillRect l="-548" t="-264" b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6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Plot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436325141"/>
              </p:ext>
            </p:extLst>
          </p:nvPr>
        </p:nvGraphicFramePr>
        <p:xfrm>
          <a:off x="5112327" y="1138756"/>
          <a:ext cx="6553200" cy="4444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Oval 11"/>
          <p:cNvSpPr/>
          <p:nvPr/>
        </p:nvSpPr>
        <p:spPr>
          <a:xfrm>
            <a:off x="9693372" y="2765323"/>
            <a:ext cx="1246909" cy="119149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Dataset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312" y="1643368"/>
            <a:ext cx="6264350" cy="3516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We will use the popular IRIS Dataset.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150 Samples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 Classes (</a:t>
            </a:r>
            <a:r>
              <a:rPr lang="en-US" dirty="0" err="1" smtClean="0">
                <a:solidFill>
                  <a:schemeClr val="accent1"/>
                </a:solidFill>
              </a:rPr>
              <a:t>setosa</a:t>
            </a:r>
            <a:r>
              <a:rPr lang="en-US" dirty="0" smtClean="0">
                <a:solidFill>
                  <a:schemeClr val="accent1"/>
                </a:solidFill>
              </a:rPr>
              <a:t>, versicolor, </a:t>
            </a:r>
            <a:r>
              <a:rPr lang="en-US" dirty="0" err="1" smtClean="0">
                <a:solidFill>
                  <a:schemeClr val="accent1"/>
                </a:solidFill>
              </a:rPr>
              <a:t>virginica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50 samples to each class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 100 Data Samples (it has to be random) as training and rest 50 Data Samples as training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sz="19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800" b="1" dirty="0" smtClean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4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Sample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65" y="1704108"/>
            <a:ext cx="6776575" cy="32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5" y="1316182"/>
            <a:ext cx="5490224" cy="480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4781" y="2355273"/>
            <a:ext cx="4849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What is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Unsupervised Problem</a:t>
            </a:r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Concept of Clustering 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Implementation on a Simple Dataset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Implement on IRIS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6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7547" y="2745736"/>
            <a:ext cx="6264350" cy="1696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Collection of entities exhibiting same pattern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24" y="3428206"/>
            <a:ext cx="3501197" cy="1815798"/>
          </a:xfrm>
        </p:spPr>
        <p:txBody>
          <a:bodyPr/>
          <a:lstStyle/>
          <a:p>
            <a:r>
              <a:rPr lang="en-US" sz="3600" dirty="0" smtClean="0"/>
              <a:t>Clustering Concept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(Based on Distance)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endParaRPr lang="en-US" sz="2400" i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63" y="1364774"/>
            <a:ext cx="6275387" cy="4126864"/>
          </a:xfrm>
        </p:spPr>
      </p:pic>
    </p:spTree>
    <p:extLst>
      <p:ext uri="{BB962C8B-B14F-4D97-AF65-F5344CB8AC3E}">
        <p14:creationId xmlns:p14="http://schemas.microsoft.com/office/powerpoint/2010/main" val="26286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22" y="2726100"/>
            <a:ext cx="3501197" cy="1223298"/>
          </a:xfrm>
        </p:spPr>
        <p:txBody>
          <a:bodyPr/>
          <a:lstStyle/>
          <a:p>
            <a:r>
              <a:rPr lang="en-US" sz="3600" dirty="0" smtClean="0"/>
              <a:t>Hypothetical Dataset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442066"/>
              </p:ext>
            </p:extLst>
          </p:nvPr>
        </p:nvGraphicFramePr>
        <p:xfrm>
          <a:off x="5206711" y="1976263"/>
          <a:ext cx="62753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694">
                  <a:extLst>
                    <a:ext uri="{9D8B030D-6E8A-4147-A177-3AD203B41FA5}">
                      <a16:colId xmlns:a16="http://schemas.microsoft.com/office/drawing/2014/main" val="1398709468"/>
                    </a:ext>
                  </a:extLst>
                </a:gridCol>
                <a:gridCol w="3137694">
                  <a:extLst>
                    <a:ext uri="{9D8B030D-6E8A-4147-A177-3AD203B41FA5}">
                      <a16:colId xmlns:a16="http://schemas.microsoft.com/office/drawing/2014/main" val="1383476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2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92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20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70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29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946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6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the Dataset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119250765"/>
              </p:ext>
            </p:extLst>
          </p:nvPr>
        </p:nvGraphicFramePr>
        <p:xfrm>
          <a:off x="5082556" y="1263793"/>
          <a:ext cx="6485989" cy="4181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433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8166" y="1817482"/>
            <a:ext cx="6264350" cy="3239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dirty="0" smtClean="0">
                <a:solidFill>
                  <a:schemeClr val="accent1"/>
                </a:solidFill>
              </a:rPr>
              <a:t>Algorithm: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accent1"/>
                </a:solidFill>
              </a:rPr>
              <a:t>Let, number of clusters = 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accent1"/>
                </a:solidFill>
              </a:rPr>
              <a:t>Initialize k centroids randomly, one for each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accent1"/>
                </a:solidFill>
              </a:rPr>
              <a:t>Now, consider each data point p(x, 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accent1"/>
                </a:solidFill>
              </a:rPr>
              <a:t>Find distance among p and each of the centroids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accent1"/>
                </a:solidFill>
              </a:rPr>
              <a:t>Assign the point to the closest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accent1"/>
                </a:solidFill>
              </a:rPr>
              <a:t>Update all cluster centroid after each data point to cluster assignment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accent1"/>
                </a:solidFill>
              </a:rPr>
              <a:t>Repeat until finished</a:t>
            </a:r>
            <a:endParaRPr lang="en-US" sz="19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800" b="1" dirty="0" smtClean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Worked Out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311" y="1629438"/>
            <a:ext cx="6264350" cy="35258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 smtClean="0">
                <a:solidFill>
                  <a:schemeClr val="accent1"/>
                </a:solidFill>
              </a:rPr>
              <a:t>Let K = 2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accent1"/>
                </a:solidFill>
              </a:rPr>
              <a:t>So we will have 2 clusters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accent1"/>
                </a:solidFill>
              </a:rPr>
              <a:t>Each cluster will have 1 centroid.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accent1"/>
                </a:solidFill>
              </a:rPr>
              <a:t>Let centroids be, c1, c2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Initialize (chose 2 training data as two centroids):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1"/>
                </a:solidFill>
              </a:rPr>
              <a:t>C1 = (2, 4)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1"/>
                </a:solidFill>
              </a:rPr>
              <a:t>C2 = (5, 2)</a:t>
            </a:r>
            <a:endParaRPr lang="en-US" sz="1900" dirty="0" smtClean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6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Training Point </a:t>
            </a:r>
            <a:br>
              <a:rPr lang="en-US" dirty="0" smtClean="0"/>
            </a:br>
            <a:r>
              <a:rPr lang="en-US" dirty="0" smtClean="0"/>
              <a:t>(2, 4)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70457" y="853584"/>
                <a:ext cx="6264350" cy="461865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Cluster Assignment: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C1 = (2, 4)</a:t>
                </a:r>
              </a:p>
              <a:p>
                <a:pPr marL="0" indent="0">
                  <a:buNone/>
                </a:pPr>
                <a:r>
                  <a:rPr lang="en-US" sz="1900" dirty="0">
                    <a:solidFill>
                      <a:schemeClr val="accent1"/>
                    </a:solidFill>
                  </a:rPr>
                  <a:t>C2 = (5, 2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)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Distance from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(2−2)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1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= 0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Distance from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= 3.6055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Decision: Assign (2, 4) to Cluster 1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Centroid Update: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C1 = (2, 4)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C2 = (5, 2)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Data In Cluster 1: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(2, 4)</a:t>
                </a:r>
              </a:p>
              <a:p>
                <a:pPr marL="0" indent="0">
                  <a:buNone/>
                </a:pPr>
                <a:r>
                  <a:rPr lang="en-US" sz="1900" b="1" u="sng" dirty="0" smtClean="0">
                    <a:solidFill>
                      <a:schemeClr val="accent1"/>
                    </a:solidFill>
                  </a:rPr>
                  <a:t>Data in Cluster 2: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 None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70457" y="853584"/>
                <a:ext cx="6264350" cy="4618650"/>
              </a:xfrm>
              <a:blipFill>
                <a:blip r:embed="rId2"/>
                <a:stretch>
                  <a:fillRect l="-876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607</TotalTime>
  <Words>400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Rockwell</vt:lpstr>
      <vt:lpstr>Showcard Gothic</vt:lpstr>
      <vt:lpstr>Siyam Rupali</vt:lpstr>
      <vt:lpstr>Times New Roman</vt:lpstr>
      <vt:lpstr>Wingdings</vt:lpstr>
      <vt:lpstr>Atlas</vt:lpstr>
      <vt:lpstr>Machine Learning 101</vt:lpstr>
      <vt:lpstr>Contents</vt:lpstr>
      <vt:lpstr>Clustering</vt:lpstr>
      <vt:lpstr>Clustering Concept  (Based on Distance)  </vt:lpstr>
      <vt:lpstr>Hypothetical Dataset</vt:lpstr>
      <vt:lpstr>Plot of the Dataset</vt:lpstr>
      <vt:lpstr>Algorithm</vt:lpstr>
      <vt:lpstr>Example Worked Out</vt:lpstr>
      <vt:lpstr>First Training Point  (2, 4)</vt:lpstr>
      <vt:lpstr>Second Training Point  (2, 3)</vt:lpstr>
      <vt:lpstr>Third Training Point  (5, 2)</vt:lpstr>
      <vt:lpstr>Fourth Training Point  (6, 2)</vt:lpstr>
      <vt:lpstr>Fifth Training Point  (5, 2.5)</vt:lpstr>
      <vt:lpstr>Sixth Training Point  (2.5, 3.5)</vt:lpstr>
      <vt:lpstr>Final Plot</vt:lpstr>
      <vt:lpstr>Task Dataset</vt:lpstr>
      <vt:lpstr>Dataset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Nafis Neehal</dc:creator>
  <cp:lastModifiedBy>Nafis Neehal</cp:lastModifiedBy>
  <cp:revision>189</cp:revision>
  <dcterms:created xsi:type="dcterms:W3CDTF">2018-01-23T18:58:29Z</dcterms:created>
  <dcterms:modified xsi:type="dcterms:W3CDTF">2018-03-13T18:57:38Z</dcterms:modified>
</cp:coreProperties>
</file>