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FE15F06-FD0B-40B3-966B-BE3ACEF727A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2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9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5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15F06-FD0B-40B3-966B-BE3ACEF727AC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6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3:  Classification with K Nearest </a:t>
            </a:r>
            <a:r>
              <a:rPr lang="en-US" dirty="0" err="1" smtClean="0"/>
              <a:t>Neighbours</a:t>
            </a:r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Nafis Neehal, Lecturer, CSE, DIU.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0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312" y="1643368"/>
            <a:ext cx="6264350" cy="35165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Encode ‘</a:t>
            </a:r>
            <a:r>
              <a:rPr lang="en-US" dirty="0" err="1" smtClean="0">
                <a:solidFill>
                  <a:schemeClr val="accent1"/>
                </a:solidFill>
              </a:rPr>
              <a:t>setosa</a:t>
            </a:r>
            <a:r>
              <a:rPr lang="en-US" dirty="0" smtClean="0">
                <a:solidFill>
                  <a:schemeClr val="accent1"/>
                </a:solidFill>
              </a:rPr>
              <a:t>’ = 0, ‘versicolor’ = 1, ‘</a:t>
            </a:r>
            <a:r>
              <a:rPr lang="en-US" dirty="0" err="1" smtClean="0">
                <a:solidFill>
                  <a:schemeClr val="accent1"/>
                </a:solidFill>
              </a:rPr>
              <a:t>virginica</a:t>
            </a:r>
            <a:r>
              <a:rPr lang="en-US" dirty="0" smtClean="0">
                <a:solidFill>
                  <a:schemeClr val="accent1"/>
                </a:solidFill>
              </a:rPr>
              <a:t>’ = 2 in y array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Randomly save 100 samples in </a:t>
            </a:r>
            <a:r>
              <a:rPr lang="en-US" dirty="0" err="1" smtClean="0">
                <a:solidFill>
                  <a:schemeClr val="accent1"/>
                </a:solidFill>
              </a:rPr>
              <a:t>X_train</a:t>
            </a:r>
            <a:r>
              <a:rPr lang="en-US" dirty="0" smtClean="0">
                <a:solidFill>
                  <a:schemeClr val="accent1"/>
                </a:solidFill>
              </a:rPr>
              <a:t> and rest 50 samples in </a:t>
            </a:r>
            <a:r>
              <a:rPr lang="en-US" dirty="0" err="1" smtClean="0">
                <a:solidFill>
                  <a:schemeClr val="accent1"/>
                </a:solidFill>
              </a:rPr>
              <a:t>X_test</a:t>
            </a:r>
            <a:r>
              <a:rPr lang="en-US" dirty="0" smtClean="0">
                <a:solidFill>
                  <a:schemeClr val="accent1"/>
                </a:solidFill>
              </a:rPr>
              <a:t>. Same for </a:t>
            </a:r>
            <a:r>
              <a:rPr lang="en-US" dirty="0" err="1">
                <a:solidFill>
                  <a:schemeClr val="accent1"/>
                </a:solidFill>
              </a:rPr>
              <a:t>y</a:t>
            </a:r>
            <a:r>
              <a:rPr lang="en-US" dirty="0" err="1" smtClean="0">
                <a:solidFill>
                  <a:schemeClr val="accent1"/>
                </a:solidFill>
              </a:rPr>
              <a:t>_train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err="1" smtClean="0">
                <a:solidFill>
                  <a:schemeClr val="accent1"/>
                </a:solidFill>
              </a:rPr>
              <a:t>y_test</a:t>
            </a:r>
            <a:r>
              <a:rPr lang="en-US" dirty="0" smtClean="0">
                <a:solidFill>
                  <a:schemeClr val="accent1"/>
                </a:solidFill>
              </a:rPr>
              <a:t>. Use </a:t>
            </a:r>
            <a:r>
              <a:rPr lang="en-US" dirty="0" err="1" smtClean="0">
                <a:solidFill>
                  <a:schemeClr val="accent1"/>
                </a:solidFill>
              </a:rPr>
              <a:t>train_test_split</a:t>
            </a:r>
            <a:r>
              <a:rPr lang="en-US" dirty="0" smtClean="0">
                <a:solidFill>
                  <a:schemeClr val="accent1"/>
                </a:solidFill>
              </a:rPr>
              <a:t>() function for this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For each element in </a:t>
            </a:r>
            <a:r>
              <a:rPr lang="en-US" dirty="0" err="1" smtClean="0">
                <a:solidFill>
                  <a:schemeClr val="accent1"/>
                </a:solidFill>
              </a:rPr>
              <a:t>X_test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Calculate it’s distance from all the points in </a:t>
            </a:r>
            <a:r>
              <a:rPr lang="en-US" dirty="0" err="1" smtClean="0">
                <a:solidFill>
                  <a:schemeClr val="accent1"/>
                </a:solidFill>
              </a:rPr>
              <a:t>X_train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Choose the closest K values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Find the </a:t>
            </a:r>
            <a:r>
              <a:rPr lang="en-US" dirty="0" err="1" smtClean="0">
                <a:solidFill>
                  <a:schemeClr val="accent1"/>
                </a:solidFill>
              </a:rPr>
              <a:t>max_frequency</a:t>
            </a:r>
            <a:r>
              <a:rPr lang="en-US" dirty="0" smtClean="0">
                <a:solidFill>
                  <a:schemeClr val="accent1"/>
                </a:solidFill>
              </a:rPr>
              <a:t> class value and assign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Finally, check the accuracy. </a:t>
            </a:r>
            <a:r>
              <a:rPr lang="en-US" dirty="0" err="1" smtClean="0">
                <a:solidFill>
                  <a:schemeClr val="accent1"/>
                </a:solidFill>
              </a:rPr>
              <a:t>Accuracy_score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y_test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y_predict</a:t>
            </a:r>
            <a:r>
              <a:rPr lang="en-US" dirty="0" smtClean="0">
                <a:solidFill>
                  <a:schemeClr val="accent1"/>
                </a:solidFill>
              </a:rPr>
              <a:t>) will return an accuracy value</a:t>
            </a:r>
          </a:p>
          <a:p>
            <a:endParaRPr lang="en-US" sz="1900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2800" b="1" dirty="0" smtClean="0">
              <a:solidFill>
                <a:schemeClr val="accen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6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5" y="1316182"/>
            <a:ext cx="5490224" cy="4805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4781" y="2355273"/>
            <a:ext cx="4849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What is Classification Problem</a:t>
            </a:r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What is the Nearest Neighbor Problem</a:t>
            </a:r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Generalize - KNN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Work with a simple dataset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6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7547" y="2745736"/>
            <a:ext cx="6264350" cy="169685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Differentiate Entities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-&gt; Can be Binary / Multi Class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924" y="3428206"/>
            <a:ext cx="3501197" cy="1815798"/>
          </a:xfrm>
        </p:spPr>
        <p:txBody>
          <a:bodyPr/>
          <a:lstStyle/>
          <a:p>
            <a:r>
              <a:rPr lang="en-US" sz="3600" dirty="0" smtClean="0"/>
              <a:t>Nearest Neighbor</a:t>
            </a:r>
            <a:br>
              <a:rPr lang="en-US" sz="3600" dirty="0" smtClean="0"/>
            </a:br>
            <a:r>
              <a:rPr lang="en-US" sz="3600" dirty="0" smtClean="0"/>
              <a:t>Problem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(Consider a Village)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endParaRPr lang="en-US" sz="2400" i="1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63" y="1398511"/>
            <a:ext cx="6275387" cy="4059390"/>
          </a:xfrm>
        </p:spPr>
      </p:pic>
    </p:spTree>
    <p:extLst>
      <p:ext uri="{BB962C8B-B14F-4D97-AF65-F5344CB8AC3E}">
        <p14:creationId xmlns:p14="http://schemas.microsoft.com/office/powerpoint/2010/main" val="26286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922" y="2726100"/>
            <a:ext cx="3501197" cy="1223298"/>
          </a:xfrm>
        </p:spPr>
        <p:txBody>
          <a:bodyPr/>
          <a:lstStyle/>
          <a:p>
            <a:r>
              <a:rPr lang="en-US" sz="3600" dirty="0" smtClean="0"/>
              <a:t>House Data (Hypothetical)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18282"/>
              </p:ext>
            </p:extLst>
          </p:nvPr>
        </p:nvGraphicFramePr>
        <p:xfrm>
          <a:off x="5206711" y="1483549"/>
          <a:ext cx="62753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694">
                  <a:extLst>
                    <a:ext uri="{9D8B030D-6E8A-4147-A177-3AD203B41FA5}">
                      <a16:colId xmlns:a16="http://schemas.microsoft.com/office/drawing/2014/main" val="1398709468"/>
                    </a:ext>
                  </a:extLst>
                </a:gridCol>
                <a:gridCol w="3137694">
                  <a:extLst>
                    <a:ext uri="{9D8B030D-6E8A-4147-A177-3AD203B41FA5}">
                      <a16:colId xmlns:a16="http://schemas.microsoft.com/office/drawing/2014/main" val="1383476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House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22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2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0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0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4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6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6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6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</a:t>
            </a:r>
            <a:br>
              <a:rPr lang="en-US" dirty="0" smtClean="0"/>
            </a:br>
            <a:r>
              <a:rPr lang="en-US" sz="3600" dirty="0" smtClean="0"/>
              <a:t>(Single Neighbor)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347547" y="2745736"/>
                <a:ext cx="6264350" cy="169685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chemeClr val="accent1"/>
                    </a:solidFill>
                  </a:rPr>
                  <a:t>For a new house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chemeClr val="accent1"/>
                    </a:solidFill>
                  </a:rPr>
                  <a:t> </a:t>
                </a:r>
                <a:endParaRPr lang="en-US" sz="1900" b="1" dirty="0" smtClean="0">
                  <a:solidFill>
                    <a:schemeClr val="accent1"/>
                  </a:solidFill>
                </a:endParaRPr>
              </a:p>
              <a:p>
                <a:r>
                  <a:rPr lang="en-US" sz="1900" dirty="0" smtClean="0">
                    <a:solidFill>
                      <a:schemeClr val="accent1"/>
                    </a:solidFill>
                  </a:rPr>
                  <a:t>Find out the house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9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1900" dirty="0" smtClean="0">
                  <a:solidFill>
                    <a:schemeClr val="accent1"/>
                  </a:solidFill>
                </a:endParaRPr>
              </a:p>
              <a:p>
                <a:r>
                  <a:rPr lang="en-US" sz="1900" dirty="0" smtClean="0">
                    <a:solidFill>
                      <a:schemeClr val="accent1"/>
                    </a:solidFill>
                  </a:rPr>
                  <a:t>Paint the new house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sz="1900" dirty="0" smtClean="0">
                    <a:solidFill>
                      <a:schemeClr val="accent1"/>
                    </a:solidFill>
                  </a:rPr>
                  <a:t> with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the color it’s closest house has</a:t>
                </a:r>
                <a:endParaRPr lang="en-US" sz="1900" dirty="0" smtClean="0">
                  <a:solidFill>
                    <a:schemeClr val="accent1"/>
                  </a:solidFill>
                </a:endParaRPr>
              </a:p>
              <a:p>
                <a:endParaRPr lang="en-US" sz="1900" b="1" dirty="0" smtClean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endParaRPr lang="en-US" sz="2800" b="1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47547" y="2745736"/>
                <a:ext cx="6264350" cy="1696853"/>
              </a:xfrm>
              <a:blipFill>
                <a:blip r:embed="rId2"/>
                <a:stretch>
                  <a:fillRect l="-1751" t="-2867" b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3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</a:t>
            </a:r>
            <a:br>
              <a:rPr lang="en-US" dirty="0" smtClean="0"/>
            </a:br>
            <a:r>
              <a:rPr lang="en-US" sz="3600" dirty="0" smtClean="0"/>
              <a:t>(N Neighbors)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98166" y="1817482"/>
                <a:ext cx="6264350" cy="323942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chemeClr val="accent1"/>
                    </a:solidFill>
                  </a:rPr>
                  <a:t>For a new house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chemeClr val="accent1"/>
                    </a:solidFill>
                  </a:rPr>
                  <a:t> </a:t>
                </a:r>
                <a:endParaRPr lang="en-US" sz="1900" b="1" dirty="0" smtClean="0">
                  <a:solidFill>
                    <a:schemeClr val="accent1"/>
                  </a:solidFill>
                </a:endParaRPr>
              </a:p>
              <a:p>
                <a:r>
                  <a:rPr lang="en-US" sz="1900" dirty="0" smtClean="0">
                    <a:solidFill>
                      <a:schemeClr val="accent1"/>
                    </a:solidFill>
                  </a:rPr>
                  <a:t>Find out the closest </a:t>
                </a:r>
                <a:r>
                  <a:rPr lang="en-US" sz="1900" u="sng" dirty="0" smtClean="0">
                    <a:solidFill>
                      <a:schemeClr val="accent1"/>
                    </a:solidFill>
                  </a:rPr>
                  <a:t>N number of houses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9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1900" dirty="0" smtClean="0">
                  <a:solidFill>
                    <a:schemeClr val="accent1"/>
                  </a:solidFill>
                </a:endParaRPr>
              </a:p>
              <a:p>
                <a:r>
                  <a:rPr lang="en-US" sz="1900" dirty="0" smtClean="0">
                    <a:solidFill>
                      <a:schemeClr val="accent1"/>
                    </a:solidFill>
                  </a:rPr>
                  <a:t>Paint the new house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sz="1900" dirty="0" smtClean="0">
                    <a:solidFill>
                      <a:schemeClr val="accent1"/>
                    </a:solidFill>
                  </a:rPr>
                  <a:t> with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the color having maximum frequency among it’s closest houses</a:t>
                </a:r>
              </a:p>
              <a:p>
                <a:r>
                  <a:rPr lang="en-US" sz="1900" dirty="0" smtClean="0">
                    <a:solidFill>
                      <a:schemeClr val="accent1"/>
                    </a:solidFill>
                  </a:rPr>
                  <a:t>Suppose, N = 3, and closest 3 houses are colored as following – Red, Green, Green. So, green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has maximum frequency count here (2). </a:t>
                </a:r>
              </a:p>
              <a:p>
                <a:r>
                  <a:rPr lang="en-US" sz="1900" dirty="0" smtClean="0">
                    <a:solidFill>
                      <a:schemeClr val="accent1"/>
                    </a:solidFill>
                  </a:rPr>
                  <a:t>So the color of the new house should be green</a:t>
                </a:r>
              </a:p>
              <a:p>
                <a:r>
                  <a:rPr lang="en-US" sz="1900" dirty="0" smtClean="0">
                    <a:solidFill>
                      <a:schemeClr val="accent1"/>
                    </a:solidFill>
                  </a:rPr>
                  <a:t>This is called a Voting Scheme</a:t>
                </a:r>
                <a:endParaRPr lang="en-US" sz="1900" dirty="0" smtClean="0">
                  <a:solidFill>
                    <a:schemeClr val="accent1"/>
                  </a:solidFill>
                </a:endParaRPr>
              </a:p>
              <a:p>
                <a:endParaRPr lang="en-US" sz="1900" b="1" dirty="0" smtClean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endParaRPr lang="en-US" sz="2800" b="1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98166" y="1817482"/>
                <a:ext cx="6264350" cy="3239428"/>
              </a:xfrm>
              <a:blipFill>
                <a:blip r:embed="rId2"/>
                <a:stretch>
                  <a:fillRect l="-1459" t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8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Dataset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312" y="1643368"/>
            <a:ext cx="6264350" cy="3516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We will use the popular IRIS Dataset.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150 Samples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 Classes (</a:t>
            </a:r>
            <a:r>
              <a:rPr lang="en-US" dirty="0" err="1" smtClean="0">
                <a:solidFill>
                  <a:schemeClr val="accent1"/>
                </a:solidFill>
              </a:rPr>
              <a:t>setosa</a:t>
            </a:r>
            <a:r>
              <a:rPr lang="en-US" dirty="0" smtClean="0">
                <a:solidFill>
                  <a:schemeClr val="accent1"/>
                </a:solidFill>
              </a:rPr>
              <a:t>, versicolor, </a:t>
            </a:r>
            <a:r>
              <a:rPr lang="en-US" dirty="0" err="1" smtClean="0">
                <a:solidFill>
                  <a:schemeClr val="accent1"/>
                </a:solidFill>
              </a:rPr>
              <a:t>virginica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50 samples to each class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Use 100 Data Samples (it has to be random) as training and rest 50 Data Samples as training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sz="1900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2800" b="1" dirty="0" smtClean="0">
              <a:solidFill>
                <a:schemeClr val="accen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4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312" y="1643368"/>
            <a:ext cx="6264350" cy="351651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Imports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import </a:t>
            </a:r>
            <a:r>
              <a:rPr lang="en-US" dirty="0">
                <a:solidFill>
                  <a:schemeClr val="accent1"/>
                </a:solidFill>
              </a:rPr>
              <a:t>pandas as </a:t>
            </a:r>
            <a:r>
              <a:rPr lang="en-US" dirty="0" err="1">
                <a:solidFill>
                  <a:schemeClr val="accent1"/>
                </a:solidFill>
              </a:rPr>
              <a:t>pd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import </a:t>
            </a:r>
            <a:r>
              <a:rPr lang="en-US" dirty="0" err="1">
                <a:solidFill>
                  <a:schemeClr val="accent1"/>
                </a:solidFill>
              </a:rPr>
              <a:t>numpy</a:t>
            </a:r>
            <a:r>
              <a:rPr lang="en-US" dirty="0">
                <a:solidFill>
                  <a:schemeClr val="accent1"/>
                </a:solidFill>
              </a:rPr>
              <a:t> as np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from </a:t>
            </a:r>
            <a:r>
              <a:rPr lang="en-US" dirty="0" err="1">
                <a:solidFill>
                  <a:schemeClr val="accent1"/>
                </a:solidFill>
              </a:rPr>
              <a:t>sklearn.model_selection</a:t>
            </a:r>
            <a:r>
              <a:rPr lang="en-US" dirty="0">
                <a:solidFill>
                  <a:schemeClr val="accent1"/>
                </a:solidFill>
              </a:rPr>
              <a:t> import </a:t>
            </a:r>
            <a:r>
              <a:rPr lang="en-US" dirty="0" err="1">
                <a:solidFill>
                  <a:schemeClr val="accent1"/>
                </a:solidFill>
              </a:rPr>
              <a:t>train_test_split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from </a:t>
            </a:r>
            <a:r>
              <a:rPr lang="en-US" dirty="0" err="1">
                <a:solidFill>
                  <a:schemeClr val="accent1"/>
                </a:solidFill>
              </a:rPr>
              <a:t>scipy.spatial</a:t>
            </a:r>
            <a:r>
              <a:rPr lang="en-US" dirty="0">
                <a:solidFill>
                  <a:schemeClr val="accent1"/>
                </a:solidFill>
              </a:rPr>
              <a:t> import distance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from </a:t>
            </a:r>
            <a:r>
              <a:rPr lang="en-US" dirty="0" err="1">
                <a:solidFill>
                  <a:schemeClr val="accent1"/>
                </a:solidFill>
              </a:rPr>
              <a:t>sklearn.metrics</a:t>
            </a:r>
            <a:r>
              <a:rPr lang="en-US" dirty="0">
                <a:solidFill>
                  <a:schemeClr val="accent1"/>
                </a:solidFill>
              </a:rPr>
              <a:t> import </a:t>
            </a:r>
            <a:r>
              <a:rPr lang="en-US" dirty="0" err="1" smtClean="0">
                <a:solidFill>
                  <a:schemeClr val="accent1"/>
                </a:solidFill>
              </a:rPr>
              <a:t>accuracy_score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Read the CSV file into a </a:t>
            </a:r>
            <a:r>
              <a:rPr lang="en-US" dirty="0" err="1" smtClean="0">
                <a:solidFill>
                  <a:schemeClr val="accent1"/>
                </a:solidFill>
              </a:rPr>
              <a:t>dataframe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Save the first 4 columns in a </a:t>
            </a:r>
            <a:r>
              <a:rPr lang="en-US" dirty="0" err="1" smtClean="0">
                <a:solidFill>
                  <a:schemeClr val="accent1"/>
                </a:solidFill>
              </a:rPr>
              <a:t>np.array</a:t>
            </a:r>
            <a:r>
              <a:rPr lang="en-US" dirty="0" smtClean="0">
                <a:solidFill>
                  <a:schemeClr val="accent1"/>
                </a:solidFill>
              </a:rPr>
              <a:t> named X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Create a 150 length array filled with zeros (use </a:t>
            </a:r>
            <a:r>
              <a:rPr lang="en-US" dirty="0" err="1" smtClean="0">
                <a:solidFill>
                  <a:schemeClr val="accent1"/>
                </a:solidFill>
              </a:rPr>
              <a:t>np.zeros</a:t>
            </a:r>
            <a:r>
              <a:rPr lang="en-US" dirty="0" smtClean="0">
                <a:solidFill>
                  <a:schemeClr val="accent1"/>
                </a:solidFill>
              </a:rPr>
              <a:t>) named y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sz="1900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2800" b="1" dirty="0" smtClean="0">
              <a:solidFill>
                <a:schemeClr val="accen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3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558</TotalTime>
  <Words>284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 Light</vt:lpstr>
      <vt:lpstr>Cambria Math</vt:lpstr>
      <vt:lpstr>Rockwell</vt:lpstr>
      <vt:lpstr>Showcard Gothic</vt:lpstr>
      <vt:lpstr>Wingdings</vt:lpstr>
      <vt:lpstr>Atlas</vt:lpstr>
      <vt:lpstr>Machine Learning 101</vt:lpstr>
      <vt:lpstr>Contents</vt:lpstr>
      <vt:lpstr>Classification</vt:lpstr>
      <vt:lpstr>Nearest Neighbor Problem  (Consider a Village)  </vt:lpstr>
      <vt:lpstr>House Data (Hypothetical)</vt:lpstr>
      <vt:lpstr>Hypothesis  (Single Neighbor)</vt:lpstr>
      <vt:lpstr>Hypothesis  (N Neighbors)</vt:lpstr>
      <vt:lpstr>Simple Dataset</vt:lpstr>
      <vt:lpstr>Workflow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Nafis Neehal</dc:creator>
  <cp:lastModifiedBy>Nafis Neehal</cp:lastModifiedBy>
  <cp:revision>164</cp:revision>
  <dcterms:created xsi:type="dcterms:W3CDTF">2018-01-23T18:58:29Z</dcterms:created>
  <dcterms:modified xsi:type="dcterms:W3CDTF">2018-02-13T21:47:37Z</dcterms:modified>
</cp:coreProperties>
</file>