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83" r:id="rId8"/>
    <p:sldId id="275" r:id="rId9"/>
    <p:sldId id="260" r:id="rId10"/>
    <p:sldId id="274" r:id="rId11"/>
    <p:sldId id="277" r:id="rId12"/>
    <p:sldId id="278" r:id="rId13"/>
    <p:sldId id="279" r:id="rId14"/>
    <p:sldId id="276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FE15F06-FD0B-40B3-966B-BE3ACEF727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2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5F06-FD0B-40B3-966B-BE3ACEF727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0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5F06-FD0B-40B3-966B-BE3ACEF727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9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5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5F06-FD0B-40B3-966B-BE3ACEF727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5F06-FD0B-40B3-966B-BE3ACEF727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15F06-FD0B-40B3-966B-BE3ACEF727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6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2:  Train A Perceptron: </a:t>
            </a:r>
            <a:r>
              <a:rPr lang="en-US" dirty="0" smtClean="0"/>
              <a:t>Stochastic Gradient </a:t>
            </a:r>
            <a:r>
              <a:rPr lang="en-US" dirty="0" smtClean="0"/>
              <a:t>Descent Approach</a:t>
            </a:r>
          </a:p>
          <a:p>
            <a:endParaRPr lang="en-US" dirty="0"/>
          </a:p>
          <a:p>
            <a:pPr algn="r"/>
            <a:r>
              <a:rPr lang="en-US" dirty="0" smtClean="0"/>
              <a:t>Nafis Neehal, Lecturer, CSE, DIU.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0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(Decision Logic for Perceptron)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264419" y="1064987"/>
                <a:ext cx="6264350" cy="429480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accent1"/>
                    </a:solidFill>
                  </a:rPr>
                  <a:t>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b="1" dirty="0" smtClean="0">
                    <a:solidFill>
                      <a:schemeClr val="accent1"/>
                    </a:solidFill>
                  </a:rPr>
                  <a:t> </a:t>
                </a:r>
                <a:br>
                  <a:rPr lang="en-US" sz="2800" b="1" dirty="0" smtClean="0">
                    <a:solidFill>
                      <a:schemeClr val="accent1"/>
                    </a:solidFill>
                  </a:rPr>
                </a:br>
                <a:endParaRPr lang="en-US" sz="2800" b="1" dirty="0" smtClean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chemeClr val="accent1"/>
                                  </a:solidFill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chemeClr val="accent1"/>
                                  </a:solidFill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endParaRPr lang="en-US" sz="2800" i="1" dirty="0" smtClean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accent1"/>
                    </a:solidFill>
                  </a:rPr>
                  <a:t> = Threshold Value</a:t>
                </a:r>
                <a:endParaRPr lang="en-US" sz="28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264419" y="1064987"/>
                <a:ext cx="6264350" cy="4294804"/>
              </a:xfrm>
              <a:blipFill>
                <a:blip r:embed="rId2"/>
                <a:stretch>
                  <a:fillRect t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89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333692" y="2721057"/>
                <a:ext cx="6264350" cy="1490725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400" dirty="0" smtClean="0">
                    <a:solidFill>
                      <a:schemeClr val="accent1"/>
                    </a:solidFill>
                  </a:rPr>
                  <a:t>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accent1"/>
                    </a:solidFill>
                  </a:rPr>
                  <a:t>) = actual value – predicted value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accent1"/>
                    </a:solidFill>
                  </a:rPr>
                  <a:t>	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accent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33692" y="2721057"/>
                <a:ext cx="6264350" cy="1490725"/>
              </a:xfrm>
              <a:blipFill>
                <a:blip r:embed="rId2"/>
                <a:stretch>
                  <a:fillRect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66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67437" y="1155495"/>
                <a:ext cx="6264350" cy="391527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dirty="0" smtClean="0">
                    <a:solidFill>
                      <a:schemeClr val="accent1"/>
                    </a:solidFill>
                  </a:rPr>
                  <a:t>Initialize weights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accent1"/>
                    </a:solidFill>
                  </a:rPr>
                  <a:t>) randomly</a:t>
                </a:r>
              </a:p>
              <a:p>
                <a:pPr algn="just"/>
                <a:r>
                  <a:rPr lang="en-US" sz="2400" dirty="0" smtClean="0">
                    <a:solidFill>
                      <a:schemeClr val="accent1"/>
                    </a:solidFill>
                  </a:rPr>
                  <a:t>For each weight pair, </a:t>
                </a:r>
              </a:p>
              <a:p>
                <a:pPr lvl="1" algn="just"/>
                <a:r>
                  <a:rPr lang="en-US" sz="2200" dirty="0" smtClean="0">
                    <a:solidFill>
                      <a:schemeClr val="accent1"/>
                    </a:solidFill>
                  </a:rPr>
                  <a:t>Predict Y value according to hypothesis</a:t>
                </a:r>
              </a:p>
              <a:p>
                <a:pPr lvl="1" algn="just"/>
                <a:r>
                  <a:rPr lang="en-US" sz="2200" dirty="0" smtClean="0">
                    <a:solidFill>
                      <a:schemeClr val="accent1"/>
                    </a:solidFill>
                  </a:rPr>
                  <a:t>Measure COST with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) 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 </a:t>
                </a:r>
              </a:p>
              <a:p>
                <a:pPr lvl="1" algn="just"/>
                <a:r>
                  <a:rPr lang="en-US" sz="2200" dirty="0" smtClean="0">
                    <a:solidFill>
                      <a:schemeClr val="accent1"/>
                    </a:solidFill>
                  </a:rPr>
                  <a:t>If error is minimal, </a:t>
                </a:r>
              </a:p>
              <a:p>
                <a:pPr lvl="2" algn="just"/>
                <a:r>
                  <a:rPr lang="en-US" sz="2200" dirty="0" smtClean="0">
                    <a:solidFill>
                      <a:schemeClr val="accent1"/>
                    </a:solidFill>
                  </a:rPr>
                  <a:t>STOP</a:t>
                </a:r>
                <a:endParaRPr lang="en-US" sz="2000" dirty="0" smtClean="0">
                  <a:solidFill>
                    <a:schemeClr val="accent1"/>
                  </a:solidFill>
                </a:endParaRPr>
              </a:p>
              <a:p>
                <a:pPr lvl="1" algn="just"/>
                <a:r>
                  <a:rPr lang="en-US" sz="2200" dirty="0" smtClean="0">
                    <a:solidFill>
                      <a:schemeClr val="accent1"/>
                    </a:solidFill>
                  </a:rPr>
                  <a:t>Else, </a:t>
                </a:r>
              </a:p>
              <a:p>
                <a:pPr lvl="2" algn="just"/>
                <a:r>
                  <a:rPr lang="en-US" sz="2000" dirty="0" smtClean="0">
                    <a:solidFill>
                      <a:schemeClr val="accent1"/>
                    </a:solidFill>
                  </a:rPr>
                  <a:t>UPDATE WEIGHTS </a:t>
                </a:r>
              </a:p>
              <a:p>
                <a:pPr lvl="1" algn="just"/>
                <a:r>
                  <a:rPr lang="en-US" sz="2200" dirty="0" smtClean="0">
                    <a:solidFill>
                      <a:schemeClr val="accent1"/>
                    </a:solidFill>
                  </a:rPr>
                  <a:t>Repeat until CONVERGE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67437" y="1155495"/>
                <a:ext cx="6264350" cy="3915270"/>
              </a:xfrm>
              <a:blipFill>
                <a:blip r:embed="rId2"/>
                <a:stretch>
                  <a:fillRect l="-1558" t="-623" b="-12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751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Update Rule </a:t>
            </a:r>
            <a:br>
              <a:rPr lang="en-US" dirty="0" smtClean="0"/>
            </a:br>
            <a:r>
              <a:rPr lang="en-US" sz="3600" dirty="0" smtClean="0"/>
              <a:t>(Stochastic Gradient </a:t>
            </a:r>
            <a:r>
              <a:rPr lang="en-US" sz="3600" dirty="0" smtClean="0"/>
              <a:t>Descent)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986759" y="2363915"/>
                <a:ext cx="6264350" cy="2162779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endParaRPr lang="en-US" sz="2000" dirty="0" smtClean="0">
                  <a:solidFill>
                    <a:srgbClr val="E84C22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dirty="0" smtClean="0">
                    <a:solidFill>
                      <a:srgbClr val="E84C22"/>
                    </a:solidFill>
                  </a:rPr>
                  <a:t>Old Weight </a:t>
                </a:r>
              </a:p>
              <a:p>
                <a:pPr marL="0" indent="0" algn="ctr">
                  <a:buNone/>
                </a:pPr>
                <a:r>
                  <a:rPr lang="en-US" sz="2400" dirty="0" smtClean="0">
                    <a:solidFill>
                      <a:srgbClr val="E84C22"/>
                    </a:solidFill>
                  </a:rPr>
                  <a:t>+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E84C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400" dirty="0" smtClean="0">
                    <a:solidFill>
                      <a:srgbClr val="E84C22"/>
                    </a:solidFill>
                  </a:rPr>
                  <a:t>  * Corresponding Weight Value * 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E84C2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E84C22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986759" y="2363915"/>
                <a:ext cx="6264350" cy="2162779"/>
              </a:xfrm>
              <a:blipFill>
                <a:blip r:embed="rId4"/>
                <a:stretch>
                  <a:fillRect r="-1654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6255497" y="1814732"/>
            <a:ext cx="4013917" cy="54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New Weight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361708" y="4526694"/>
            <a:ext cx="387928" cy="33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86759" y="4073236"/>
            <a:ext cx="443345" cy="453458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86759" y="4980152"/>
            <a:ext cx="4013917" cy="549183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E84C22"/>
                </a:solidFill>
              </a:rPr>
              <a:t>Learning Rate = 0.1 (typically)</a:t>
            </a:r>
            <a:endParaRPr lang="en-US" sz="2000" dirty="0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2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</a:t>
            </a:r>
            <a:r>
              <a:rPr lang="en-US" dirty="0" smtClean="0"/>
              <a:t>Weights Randomly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206836" y="405479"/>
                <a:ext cx="4877188" cy="1296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i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Let’s Assume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/>
                  <a:t> = 0.3,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 smtClean="0">
                    <a:solidFill>
                      <a:schemeClr val="bg1"/>
                    </a:solidFill>
                  </a:rPr>
                  <a:t>= -0.1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836" y="405479"/>
                <a:ext cx="4877188" cy="1296492"/>
              </a:xfrm>
              <a:prstGeom prst="rect">
                <a:avLst/>
              </a:prstGeom>
              <a:blipFill>
                <a:blip r:embed="rId4"/>
                <a:stretch>
                  <a:fillRect b="-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322869" y="3816285"/>
            <a:ext cx="63400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E84C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These can </a:t>
            </a:r>
            <a:r>
              <a:rPr lang="en-US" sz="2400" b="1" dirty="0">
                <a:solidFill>
                  <a:srgbClr val="E84C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 </a:t>
            </a:r>
            <a:r>
              <a:rPr lang="en-US" sz="2400" b="1" dirty="0" smtClean="0">
                <a:solidFill>
                  <a:srgbClr val="E84C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initialized to other random values </a:t>
            </a:r>
          </a:p>
          <a:p>
            <a:pPr algn="ctr"/>
            <a:r>
              <a:rPr lang="en-US" sz="2400" b="1" dirty="0" smtClean="0">
                <a:solidFill>
                  <a:srgbClr val="E84C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 well, </a:t>
            </a:r>
          </a:p>
          <a:p>
            <a:pPr algn="ctr"/>
            <a:r>
              <a:rPr lang="en-US" sz="2400" b="1" dirty="0" smtClean="0">
                <a:solidFill>
                  <a:srgbClr val="E84C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Ex: 0.1, 1, - 0.2 etc.</a:t>
            </a:r>
            <a:endParaRPr lang="en-US" sz="2400" b="1" dirty="0">
              <a:solidFill>
                <a:srgbClr val="E84C2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06836" y="1843911"/>
                <a:ext cx="4877188" cy="1296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i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Given,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3200" dirty="0" smtClean="0"/>
                  <a:t>= 0.2,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3200" dirty="0" smtClean="0">
                    <a:solidFill>
                      <a:schemeClr val="bg1"/>
                    </a:solidFill>
                  </a:rPr>
                  <a:t>= 0.1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836" y="1843911"/>
                <a:ext cx="4877188" cy="1296492"/>
              </a:xfrm>
              <a:prstGeom prst="rect">
                <a:avLst/>
              </a:prstGeom>
              <a:blipFill>
                <a:blip r:embed="rId5"/>
                <a:stretch>
                  <a:fillRect b="-5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Group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912193"/>
                  </p:ext>
                </p:extLst>
              </p:nvPr>
            </p:nvGraphicFramePr>
            <p:xfrm>
              <a:off x="2134773" y="1364175"/>
              <a:ext cx="8286750" cy="4437888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8286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2562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8779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7261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422422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Epoch</a:t>
                          </a:r>
                          <a:endParaRPr kumimoji="1" 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Inputs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Result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Old Weight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Output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Cost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New Weight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kumimoji="1" lang="en-US" sz="1600" u="none" strike="noStrike" cap="none" normalizeH="0" baseline="0" smtClean="0">
                                    <a:ln>
                                      <a:noFill/>
                                    </a:ln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sz="1600" u="none" strike="noStrike" cap="none" normalizeH="0" baseline="0" smtClean="0">
                                    <a:ln>
                                      <a:noFill/>
                                    </a:ln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sz="1600" u="none" strike="noStrike" cap="none" normalizeH="0" baseline="0" smtClean="0">
                                    <a:ln>
                                      <a:noFill/>
                                    </a:ln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18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sz="1800" i="1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sz="1800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sz="1800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sz="18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sz="1800" i="1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sz="1800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sz="1800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sz="18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kumimoji="1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Gulim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3168521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0.3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-0.1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0.3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-0.1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0.3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-0.1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0.3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-0.1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0.3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-0.1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-1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0.2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-0.1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0.2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-0.1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0.3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0.0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2</a:t>
                          </a:r>
                          <a:endParaRPr kumimoji="1" 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0.3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0.3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0.3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0.3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0.3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0.0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-1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0.2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0.2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0.2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0.0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81000">
                    <a:tc gridSpan="10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Threshold=0.2, Learning rate = 0.1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Group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912193"/>
                  </p:ext>
                </p:extLst>
              </p:nvPr>
            </p:nvGraphicFramePr>
            <p:xfrm>
              <a:off x="2134773" y="1364175"/>
              <a:ext cx="8286750" cy="4437888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8286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2562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8779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7261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627888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Epoch</a:t>
                          </a:r>
                          <a:endParaRPr kumimoji="1" 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Inputs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Result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Old </a:t>
                          </a: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Weight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Output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Cost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New </a:t>
                          </a: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Weight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103676" t="-166667" r="-801471" b="-9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268932" t="-166667" r="-958252" b="-9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304000" t="-166667" r="-689600" b="-9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280556" t="-166667" r="-378889" b="-9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503676" t="-166667" r="-401471" b="-9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603676" t="-166667" r="-301471" b="-9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569643" t="-166667" r="-144048" b="-9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865385" t="-166667" r="-86154" b="-9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1140909" t="-166667" r="-1818" b="-9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68521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0.3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-0.1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0.3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-0.1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0.3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-0.1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0.3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-0.1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0.3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-0.1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-1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0.2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-0.1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0.2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-0.1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0.3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0.0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2</a:t>
                          </a:r>
                          <a:endParaRPr kumimoji="1" 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0.3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0.3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0.3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0.3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0.3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0.0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-1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0.2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0.2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0.0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1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smtClean="0">
                              <a:ln>
                                <a:noFill/>
                              </a:ln>
                              <a:effectLst/>
                            </a:rPr>
                            <a:t>0</a:t>
                          </a: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0.2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0.0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81000">
                    <a:tc gridSpan="10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Threshold=0.2, Learning rate = 0.1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ounded Rectangle 2"/>
          <p:cNvSpPr/>
          <p:nvPr/>
        </p:nvSpPr>
        <p:spPr>
          <a:xfrm>
            <a:off x="4164037" y="422031"/>
            <a:ext cx="4346917" cy="6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Simulation Data for AND Operation in Perceptron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98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Group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292915"/>
                  </p:ext>
                </p:extLst>
              </p:nvPr>
            </p:nvGraphicFramePr>
            <p:xfrm>
              <a:off x="2134773" y="1364175"/>
              <a:ext cx="8286750" cy="4471573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8286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2562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8779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7261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661573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Epoch</a:t>
                          </a:r>
                          <a:endParaRPr kumimoji="1" 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Inputs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Result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Old Weight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Output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Cost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New Weight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kumimoji="1" lang="en-US" sz="1600" u="none" strike="noStrike" cap="none" normalizeH="0" baseline="0" smtClean="0">
                                    <a:ln>
                                      <a:noFill/>
                                    </a:ln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sz="1600" u="none" strike="noStrike" cap="none" normalizeH="0" baseline="0" smtClean="0">
                                    <a:ln>
                                      <a:noFill/>
                                    </a:ln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sz="1600" u="none" strike="noStrike" cap="none" normalizeH="0" baseline="0" smtClean="0">
                                    <a:ln>
                                      <a:noFill/>
                                    </a:ln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18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sz="1800" i="1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sz="1800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sz="1800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sz="18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sz="1800" i="1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sz="1800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sz="1800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sz="18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kumimoji="1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Gulim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3168521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3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0.2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0.2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0.0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0.2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0.2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0.0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0.2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-1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0.0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0.2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4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0.2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0.2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0.2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0.2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0.2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-1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81000">
                    <a:tc gridSpan="10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Threshold=0.2, Learning rate = 0.1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Group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292915"/>
                  </p:ext>
                </p:extLst>
              </p:nvPr>
            </p:nvGraphicFramePr>
            <p:xfrm>
              <a:off x="2134773" y="1364175"/>
              <a:ext cx="8286750" cy="4471573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8286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2562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8779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7261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661573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Epoch</a:t>
                          </a:r>
                          <a:endParaRPr kumimoji="1" 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Inputs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Result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Old Weight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Output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Cost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New Weight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103676" t="-179032" r="-801471" b="-9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268932" t="-179032" r="-958252" b="-9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304000" t="-179032" r="-689600" b="-9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280556" t="-179032" r="-378889" b="-9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503676" t="-179032" r="-401471" b="-9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603676" t="-179032" r="-301471" b="-9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569643" t="-179032" r="-144048" b="-9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865385" t="-179032" r="-86154" b="-9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1140909" t="-179032" r="-1818" b="-917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68521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3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0.2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0.2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0.0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0.2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0.2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0.0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0.2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-1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0.0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0.2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4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0.2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0.2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0.2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0.2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0.2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-1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81000">
                    <a:tc gridSpan="10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Threshold=0.2, Learning rate = 0.1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ounded Rectangle 2"/>
          <p:cNvSpPr/>
          <p:nvPr/>
        </p:nvSpPr>
        <p:spPr>
          <a:xfrm>
            <a:off x="4164037" y="422031"/>
            <a:ext cx="4346917" cy="6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Simulation Data for AND Operation in Perceptron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84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Group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944921"/>
                  </p:ext>
                </p:extLst>
              </p:nvPr>
            </p:nvGraphicFramePr>
            <p:xfrm>
              <a:off x="2134773" y="1364175"/>
              <a:ext cx="8286750" cy="296164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8286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2562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8779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7261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6756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Epoch</a:t>
                          </a:r>
                          <a:endParaRPr kumimoji="1" 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Inputs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Result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Old Weight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Output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Cost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New Weight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kumimoji="1" lang="en-US" sz="1600" u="none" strike="noStrike" cap="none" normalizeH="0" baseline="0" smtClean="0">
                                    <a:ln>
                                      <a:noFill/>
                                    </a:ln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sz="1600" u="none" strike="noStrike" cap="none" normalizeH="0" baseline="0" smtClean="0">
                                    <a:ln>
                                      <a:noFill/>
                                    </a:ln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sz="1600" u="none" strike="noStrike" cap="none" normalizeH="0" baseline="0" smtClean="0">
                                    <a:ln>
                                      <a:noFill/>
                                    </a:ln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18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sz="1800" i="1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sz="1800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sz="1800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sz="18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sz="1800" i="1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sz="1800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sz="1800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sz="18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kumimoji="1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Gulim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16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sz="16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3168521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5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000">
                    <a:tc gridSpan="10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Threshold=0.2, Learning rate = 0.1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Group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944921"/>
                  </p:ext>
                </p:extLst>
              </p:nvPr>
            </p:nvGraphicFramePr>
            <p:xfrm>
              <a:off x="2134773" y="1364175"/>
              <a:ext cx="8286750" cy="296164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8286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2562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8779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7261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6756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Epoch</a:t>
                          </a:r>
                          <a:endParaRPr kumimoji="1" 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Inputs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Result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Old Weight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Output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Cost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New Weight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103676" t="-179365" r="-801471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268932" t="-179365" r="-958252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304000" t="-179365" r="-689600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280556" t="-179365" r="-378889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503676" t="-179365" r="-401471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603676" t="-179365" r="-301471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569643" t="-179365" r="-144048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865385" t="-179365" r="-86154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2"/>
                          <a:stretch>
                            <a:fillRect l="-1140909" t="-179365" r="-1818" b="-5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68521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5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charset="0"/>
                              <a:ea typeface="Gulim" pitchFamily="34" charset="-127"/>
                            </a:rPr>
                            <a:t>0.1</a:t>
                          </a:r>
                        </a:p>
                      </a:txBody>
                      <a:tcPr marT="45715" marB="45715" horzOverflow="overflow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000">
                    <a:tc gridSpan="10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sz="1600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</a:rPr>
                            <a:t>Threshold=0.2, Learning rate = 0.1</a:t>
                          </a:r>
                          <a:endParaRPr kumimoji="1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charset="0"/>
                            <a:ea typeface="Gulim" pitchFamily="34" charset="-127"/>
                          </a:endParaRPr>
                        </a:p>
                      </a:txBody>
                      <a:tcPr horzOverflow="overflow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ounded Rectangle 2"/>
          <p:cNvSpPr/>
          <p:nvPr/>
        </p:nvSpPr>
        <p:spPr>
          <a:xfrm>
            <a:off x="4164037" y="422031"/>
            <a:ext cx="4346917" cy="6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Simulation Data for AND Operation in Perceptron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6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5" y="1316182"/>
            <a:ext cx="5490224" cy="4805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4781" y="2355273"/>
            <a:ext cx="4849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What is Gradient Descent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Some Visual Understanding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Why we apply?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Work with a simple dataset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6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</a:t>
            </a:r>
            <a:r>
              <a:rPr lang="en-US" dirty="0" smtClean="0"/>
              <a:t>Descent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7547" y="2745736"/>
            <a:ext cx="6264350" cy="169685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Think it as an approach to climb down from a mountain</a:t>
            </a:r>
          </a:p>
          <a:p>
            <a:pPr marL="0" indent="0" algn="ctr">
              <a:buNone/>
            </a:pPr>
            <a:r>
              <a:rPr lang="en-US" sz="3200" dirty="0" smtClean="0"/>
              <a:t>To reach a small lake beneath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41" y="2521527"/>
            <a:ext cx="3501197" cy="1815798"/>
          </a:xfrm>
        </p:spPr>
        <p:txBody>
          <a:bodyPr/>
          <a:lstStyle/>
          <a:p>
            <a:r>
              <a:rPr lang="en-US" sz="3600" dirty="0" smtClean="0"/>
              <a:t>Romantic</a:t>
            </a:r>
            <a:br>
              <a:rPr lang="en-US" sz="3600" dirty="0" smtClean="0"/>
            </a:br>
            <a:r>
              <a:rPr lang="en-US" sz="3600" dirty="0" smtClean="0"/>
              <a:t>Mountain View 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400" i="1" u="sng" dirty="0" smtClean="0"/>
              <a:t>(Alas! You are blindfolded!)</a:t>
            </a:r>
            <a:endParaRPr lang="en-US" sz="2400" i="1" u="sng" dirty="0"/>
          </a:p>
        </p:txBody>
      </p:sp>
      <p:grpSp>
        <p:nvGrpSpPr>
          <p:cNvPr id="6" name="Group 5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6" t="969" r="12318"/>
          <a:stretch/>
        </p:blipFill>
        <p:spPr>
          <a:xfrm>
            <a:off x="4847319" y="1233053"/>
            <a:ext cx="6873627" cy="4294910"/>
          </a:xfrm>
        </p:spPr>
      </p:pic>
    </p:spTree>
    <p:extLst>
      <p:ext uri="{BB962C8B-B14F-4D97-AF65-F5344CB8AC3E}">
        <p14:creationId xmlns:p14="http://schemas.microsoft.com/office/powerpoint/2010/main" val="26286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922" y="2726100"/>
            <a:ext cx="3501197" cy="1223298"/>
          </a:xfrm>
        </p:spPr>
        <p:txBody>
          <a:bodyPr/>
          <a:lstStyle/>
          <a:p>
            <a:r>
              <a:rPr lang="en-US" sz="3600" dirty="0"/>
              <a:t>Mathematical View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35" y="709343"/>
            <a:ext cx="7078612" cy="368530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3"/>
              <p:cNvSpPr txBox="1">
                <a:spLocks/>
              </p:cNvSpPr>
              <p:nvPr/>
            </p:nvSpPr>
            <p:spPr>
              <a:xfrm>
                <a:off x="5534101" y="4409381"/>
                <a:ext cx="6264350" cy="1506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None/>
                  <a:defRPr sz="1600" kern="1200">
                    <a:solidFill>
                      <a:srgbClr val="FFFEFF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None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None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None/>
                  <a:defRPr sz="1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 smtClean="0">
                    <a:solidFill>
                      <a:schemeClr val="accent1"/>
                    </a:solidFill>
                  </a:rPr>
                  <a:t>Find the optimal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chemeClr val="accent1"/>
                    </a:solidFill>
                  </a:rPr>
                  <a:t> which minimizes 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chemeClr val="accent1"/>
                    </a:solidFill>
                  </a:rPr>
                  <a:t>) which is the cost or error of any function</a:t>
                </a:r>
              </a:p>
              <a:p>
                <a:r>
                  <a:rPr lang="en-US" sz="2400" dirty="0" smtClean="0"/>
                  <a:t>To reach a small lake beneath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01" y="4409381"/>
                <a:ext cx="6264350" cy="1506510"/>
              </a:xfrm>
              <a:prstGeom prst="rect">
                <a:avLst/>
              </a:prstGeom>
              <a:blipFill>
                <a:blip r:embed="rId5"/>
                <a:stretch>
                  <a:fillRect t="-1215" b="-37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61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apply?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7547" y="2745736"/>
            <a:ext cx="6264350" cy="1696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To Optimize Parameters (Weights) so that our cost becomes minimal (tends to zero)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3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Neuron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08" y="1756361"/>
            <a:ext cx="6342250" cy="3406482"/>
          </a:xfrm>
        </p:spPr>
      </p:pic>
    </p:spTree>
    <p:extLst>
      <p:ext uri="{BB962C8B-B14F-4D97-AF65-F5344CB8AC3E}">
        <p14:creationId xmlns:p14="http://schemas.microsoft.com/office/powerpoint/2010/main" val="40355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Train a Perceptron using </a:t>
            </a:r>
            <a:r>
              <a:rPr lang="en-US" dirty="0" smtClean="0"/>
              <a:t>Stochastic Gradient </a:t>
            </a:r>
            <a:r>
              <a:rPr lang="en-US" dirty="0" smtClean="0"/>
              <a:t>Descent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5983" y="667062"/>
            <a:ext cx="6264350" cy="1696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Perceptron is the simplest form of Neural Network, with only one neuron.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4695537" y="2363915"/>
            <a:ext cx="7150100" cy="3822700"/>
            <a:chOff x="536" y="1288"/>
            <a:chExt cx="4504" cy="2408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744" y="326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2688" y="2024"/>
              <a:ext cx="1056" cy="10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2832" y="2392"/>
              <a:ext cx="7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en-US" dirty="0"/>
                <a:t>Neuron</a:t>
              </a: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1688" y="162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784" y="168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0"/>
                <a:t>w</a:t>
              </a:r>
              <a:r>
                <a:rPr lang="en-US" altLang="en-US" b="0" baseline="-25000"/>
                <a:t>1</a:t>
              </a:r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1720" y="232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1816" y="23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0"/>
                <a:t>w</a:t>
              </a:r>
              <a:r>
                <a:rPr lang="en-US" altLang="en-US" b="0" baseline="-25000"/>
                <a:t>2</a:t>
              </a: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1840" y="33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0"/>
                <a:t>w</a:t>
              </a:r>
              <a:r>
                <a:rPr lang="en-US" altLang="en-US" b="0" baseline="-25000"/>
                <a:t>n</a:t>
              </a: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auto">
            <a:xfrm>
              <a:off x="4168" y="233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4264" y="240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0"/>
                <a:t>Y</a:t>
              </a:r>
              <a:endParaRPr lang="en-US" altLang="en-US" b="0" baseline="-25000"/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1776" y="2776"/>
              <a:ext cx="336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/>
                <a:t>.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/>
                <a:t>.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/>
                <a:t>.</a:t>
              </a: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2160" y="253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736" y="25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880" y="183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912" y="253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920" y="351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576" y="172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/>
                <a:t>x</a:t>
              </a:r>
              <a:r>
                <a:rPr lang="en-US" altLang="en-US" sz="1800" b="0" baseline="-25000"/>
                <a:t>1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608" y="242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/>
                <a:t>x</a:t>
              </a:r>
              <a:r>
                <a:rPr lang="en-US" altLang="en-US" sz="1800" b="0" baseline="-25000"/>
                <a:t>2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608" y="3393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/>
                <a:t>x</a:t>
              </a:r>
              <a:r>
                <a:rPr lang="en-US" altLang="en-US" sz="1800" b="0" baseline="-25000"/>
                <a:t>3</a:t>
              </a: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V="1">
              <a:off x="4512" y="210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4608" y="2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4512" y="272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536" y="148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/>
                <a:t>Input signals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1600" y="1288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/>
                <a:t>Weight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792" y="1288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/>
                <a:t>Output Signals</a:t>
              </a: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2112" y="1872"/>
              <a:ext cx="67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V="1">
              <a:off x="2160" y="2736"/>
              <a:ext cx="576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56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777" y="3244006"/>
            <a:ext cx="3501197" cy="624305"/>
          </a:xfrm>
        </p:spPr>
        <p:txBody>
          <a:bodyPr/>
          <a:lstStyle/>
          <a:p>
            <a:r>
              <a:rPr lang="en-US" sz="3600" dirty="0" smtClean="0"/>
              <a:t>Dataset </a:t>
            </a: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7463653"/>
                  </p:ext>
                </p:extLst>
              </p:nvPr>
            </p:nvGraphicFramePr>
            <p:xfrm>
              <a:off x="5040890" y="2629059"/>
              <a:ext cx="627538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1796">
                      <a:extLst>
                        <a:ext uri="{9D8B030D-6E8A-4147-A177-3AD203B41FA5}">
                          <a16:colId xmlns:a16="http://schemas.microsoft.com/office/drawing/2014/main" val="385451927"/>
                        </a:ext>
                      </a:extLst>
                    </a:gridCol>
                    <a:gridCol w="2091796">
                      <a:extLst>
                        <a:ext uri="{9D8B030D-6E8A-4147-A177-3AD203B41FA5}">
                          <a16:colId xmlns:a16="http://schemas.microsoft.com/office/drawing/2014/main" val="1255440402"/>
                        </a:ext>
                      </a:extLst>
                    </a:gridCol>
                    <a:gridCol w="2091796">
                      <a:extLst>
                        <a:ext uri="{9D8B030D-6E8A-4147-A177-3AD203B41FA5}">
                          <a16:colId xmlns:a16="http://schemas.microsoft.com/office/drawing/2014/main" val="17952056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Result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2582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216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6784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111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60794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7463653"/>
                  </p:ext>
                </p:extLst>
              </p:nvPr>
            </p:nvGraphicFramePr>
            <p:xfrm>
              <a:off x="5040890" y="2629059"/>
              <a:ext cx="627538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1796">
                      <a:extLst>
                        <a:ext uri="{9D8B030D-6E8A-4147-A177-3AD203B41FA5}">
                          <a16:colId xmlns:a16="http://schemas.microsoft.com/office/drawing/2014/main" val="385451927"/>
                        </a:ext>
                      </a:extLst>
                    </a:gridCol>
                    <a:gridCol w="2091796">
                      <a:extLst>
                        <a:ext uri="{9D8B030D-6E8A-4147-A177-3AD203B41FA5}">
                          <a16:colId xmlns:a16="http://schemas.microsoft.com/office/drawing/2014/main" val="1255440402"/>
                        </a:ext>
                      </a:extLst>
                    </a:gridCol>
                    <a:gridCol w="2091796">
                      <a:extLst>
                        <a:ext uri="{9D8B030D-6E8A-4147-A177-3AD203B41FA5}">
                          <a16:colId xmlns:a16="http://schemas.microsoft.com/office/drawing/2014/main" val="17952056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1" t="-8197" r="-20087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83" t="-8197" r="-10145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8197" r="-11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52582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216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6784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111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60794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5792502" y="1118462"/>
            <a:ext cx="4475018" cy="1136072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AND Training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400</TotalTime>
  <Words>512</Words>
  <Application>Microsoft Office PowerPoint</Application>
  <PresentationFormat>Widescreen</PresentationFormat>
  <Paragraphs>345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Gulim</vt:lpstr>
      <vt:lpstr>Calibri Light</vt:lpstr>
      <vt:lpstr>Cambria Math</vt:lpstr>
      <vt:lpstr>Rockwell</vt:lpstr>
      <vt:lpstr>Showcard Gothic</vt:lpstr>
      <vt:lpstr>Times New Roman</vt:lpstr>
      <vt:lpstr>Wingdings</vt:lpstr>
      <vt:lpstr>Atlas</vt:lpstr>
      <vt:lpstr>Machine Learning 101</vt:lpstr>
      <vt:lpstr>Contents</vt:lpstr>
      <vt:lpstr>Stochastic Gradient Descent Approach</vt:lpstr>
      <vt:lpstr>Romantic Mountain View   (Alas! You are blindfolded!)</vt:lpstr>
      <vt:lpstr>Mathematical View</vt:lpstr>
      <vt:lpstr>Why we apply?</vt:lpstr>
      <vt:lpstr>Biological Neuron</vt:lpstr>
      <vt:lpstr>Let’s Train a Perceptron using Stochastic Gradient Descent</vt:lpstr>
      <vt:lpstr>Dataset </vt:lpstr>
      <vt:lpstr>Hypothesis (Decision Logic for Perceptron)</vt:lpstr>
      <vt:lpstr>Cost Function</vt:lpstr>
      <vt:lpstr>Target</vt:lpstr>
      <vt:lpstr>Weight Update Rule  (Stochastic Gradient Descent)</vt:lpstr>
      <vt:lpstr>Initialize Weights Randomly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</dc:title>
  <dc:creator>Nafis Neehal</dc:creator>
  <cp:lastModifiedBy>Nafis Neehal</cp:lastModifiedBy>
  <cp:revision>140</cp:revision>
  <dcterms:created xsi:type="dcterms:W3CDTF">2018-01-23T18:58:29Z</dcterms:created>
  <dcterms:modified xsi:type="dcterms:W3CDTF">2018-02-06T21:58:08Z</dcterms:modified>
</cp:coreProperties>
</file>