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98" r:id="rId5"/>
    <p:sldId id="259" r:id="rId6"/>
    <p:sldId id="272" r:id="rId7"/>
    <p:sldId id="273" r:id="rId8"/>
    <p:sldId id="288" r:id="rId9"/>
    <p:sldId id="289" r:id="rId10"/>
    <p:sldId id="299" r:id="rId11"/>
    <p:sldId id="300" r:id="rId12"/>
    <p:sldId id="301" r:id="rId13"/>
    <p:sldId id="302" r:id="rId14"/>
    <p:sldId id="30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EFE15F06-FD0B-40B3-966B-BE3ACEF727A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2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5F06-FD0B-40B3-966B-BE3ACEF727A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0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E15F06-FD0B-40B3-966B-BE3ACEF727A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5F06-FD0B-40B3-966B-BE3ACEF727A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9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E15F06-FD0B-40B3-966B-BE3ACEF727A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7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E15F06-FD0B-40B3-966B-BE3ACEF727A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5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E15F06-FD0B-40B3-966B-BE3ACEF727A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7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5F06-FD0B-40B3-966B-BE3ACEF727A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9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E15F06-FD0B-40B3-966B-BE3ACEF727A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9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5F06-FD0B-40B3-966B-BE3ACEF727A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1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E15F06-FD0B-40B3-966B-BE3ACEF727A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3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15F06-FD0B-40B3-966B-BE3ACEF727A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6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</a:t>
            </a:r>
            <a:r>
              <a:rPr lang="en-US" dirty="0" smtClean="0"/>
              <a:t>5:  Linear Regression</a:t>
            </a:r>
            <a:endParaRPr lang="en-US" dirty="0" smtClean="0"/>
          </a:p>
          <a:p>
            <a:endParaRPr lang="en-US" dirty="0"/>
          </a:p>
          <a:p>
            <a:pPr algn="r"/>
            <a:r>
              <a:rPr lang="en-US" dirty="0" smtClean="0"/>
              <a:t>Nafis Neehal, Lecturer, CSE, DIU.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20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Analysis Method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028893" y="2058913"/>
                <a:ext cx="6264350" cy="34551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900" dirty="0" smtClean="0">
                    <a:solidFill>
                      <a:schemeClr val="accent1"/>
                    </a:solidFill>
                  </a:rPr>
                  <a:t>*APPLY formula to determine the Optimal ‘m’ and ‘c’ value.</a:t>
                </a:r>
              </a:p>
              <a:p>
                <a:pPr marL="0" indent="0">
                  <a:buNone/>
                </a:pPr>
                <a:endParaRPr lang="en-US" sz="1900" dirty="0" smtClean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E84C22"/>
                    </a:solidFill>
                    <a:latin typeface="Siyam Rupali" panose="02000500000000020004" pitchFamily="2" charset="0"/>
                    <a:ea typeface="Calibri" panose="020F0502020204030204" pitchFamily="34" charset="0"/>
                  </a:rPr>
                  <a:t>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E84C22"/>
                            </a:solidFill>
                            <a:latin typeface="Cambria Math" panose="02040503050406030204" pitchFamily="18" charset="0"/>
                            <a:cs typeface="Siyam Rupali" panose="02000500000000020004" pitchFamily="2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rgbClr val="E84C22"/>
                                </a:solidFill>
                                <a:latin typeface="Cambria Math" panose="02040503050406030204" pitchFamily="18" charset="0"/>
                                <a:cs typeface="Siyam Rupali" panose="02000500000000020004" pitchFamily="2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E84C2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Siyam Rupali" panose="02000500000000020004" pitchFamily="2" charset="0"/>
                              </a:rPr>
                              <m:t>x</m:t>
                            </m:r>
                          </m:e>
                        </m:acc>
                        <m:r>
                          <a:rPr lang="en-US" sz="2000">
                            <a:solidFill>
                              <a:srgbClr val="E84C2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Siyam Rupali" panose="02000500000000020004" pitchFamily="2" charset="0"/>
                          </a:rPr>
                          <m:t>. </m:t>
                        </m:r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rgbClr val="E84C22"/>
                                </a:solidFill>
                                <a:latin typeface="Cambria Math" panose="02040503050406030204" pitchFamily="18" charset="0"/>
                                <a:cs typeface="Siyam Rupali" panose="02000500000000020004" pitchFamily="2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E84C2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Siyam Rupali" panose="02000500000000020004" pitchFamily="2" charset="0"/>
                              </a:rPr>
                              <m:t>y</m:t>
                            </m:r>
                          </m:e>
                        </m:acc>
                        <m:r>
                          <a:rPr lang="en-US" sz="2000" i="1">
                            <a:solidFill>
                              <a:srgbClr val="E84C2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Siyam Rupali" panose="02000500000000020004" pitchFamily="2" charset="0"/>
                          </a:rPr>
                          <m:t>−</m:t>
                        </m:r>
                        <m:r>
                          <a:rPr lang="en-US" sz="2000">
                            <a:solidFill>
                              <a:srgbClr val="E84C2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Siyam Rupali" panose="02000500000000020004" pitchFamily="2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rgbClr val="E84C22"/>
                                </a:solidFill>
                                <a:latin typeface="Cambria Math" panose="02040503050406030204" pitchFamily="18" charset="0"/>
                                <a:cs typeface="Siyam Rupali" panose="02000500000000020004" pitchFamily="2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E84C2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Siyam Rupali" panose="02000500000000020004" pitchFamily="2" charset="0"/>
                              </a:rPr>
                              <m:t>xy</m:t>
                            </m:r>
                          </m:e>
                        </m:acc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rgbClr val="E84C22"/>
                                </a:solidFill>
                                <a:latin typeface="Cambria Math" panose="02040503050406030204" pitchFamily="18" charset="0"/>
                                <a:cs typeface="Siyam Rupali" panose="02000500000000020004" pitchFamily="2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E84C22"/>
                                    </a:solidFill>
                                    <a:latin typeface="Cambria Math" panose="02040503050406030204" pitchFamily="18" charset="0"/>
                                    <a:cs typeface="Siyam Rupali" panose="02000500000000020004" pitchFamily="2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000" i="1">
                                        <a:solidFill>
                                          <a:srgbClr val="E84C22"/>
                                        </a:solidFill>
                                        <a:latin typeface="Cambria Math" panose="02040503050406030204" pitchFamily="18" charset="0"/>
                                        <a:cs typeface="Siyam Rupali" panose="02000500000000020004" pitchFamily="2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rgbClr val="E84C22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Siyam Rupali" panose="02000500000000020004" pitchFamily="2" charset="0"/>
                                      </a:rPr>
                                      <m:t>x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>
                                <a:solidFill>
                                  <a:srgbClr val="E84C2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Siyam Rupali" panose="02000500000000020004" pitchFamily="2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E84C2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Siyam Rupali" panose="02000500000000020004" pitchFamily="2" charset="0"/>
                          </a:rPr>
                          <m:t>−</m:t>
                        </m:r>
                        <m:r>
                          <a:rPr lang="en-US" sz="2000">
                            <a:solidFill>
                              <a:srgbClr val="E84C2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Siyam Rupali" panose="02000500000000020004" pitchFamily="2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rgbClr val="E84C22"/>
                                </a:solidFill>
                                <a:latin typeface="Cambria Math" panose="02040503050406030204" pitchFamily="18" charset="0"/>
                                <a:cs typeface="Siyam Rupali" panose="02000500000000020004" pitchFamily="2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E84C22"/>
                                    </a:solidFill>
                                    <a:latin typeface="Cambria Math" panose="02040503050406030204" pitchFamily="18" charset="0"/>
                                    <a:cs typeface="Siyam Rupali" panose="02000500000000020004" pitchFamily="2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E84C22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Siyam Rupali" panose="02000500000000020004" pitchFamily="2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en-US" sz="2000" b="0" i="0" smtClean="0">
                                    <a:solidFill>
                                      <a:srgbClr val="E84C22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Siyam Rupali" panose="02000500000000020004" pitchFamily="2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acc>
                      </m:den>
                    </m:f>
                  </m:oMath>
                </a14:m>
                <a:r>
                  <a:rPr lang="en-US" sz="1900" dirty="0" smtClean="0">
                    <a:solidFill>
                      <a:srgbClr val="E84C22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E84C22"/>
                    </a:solidFill>
                    <a:latin typeface="Siyam Rupali" panose="02000500000000020004" pitchFamily="2" charset="0"/>
                    <a:ea typeface="Calibri" panose="020F0502020204030204" pitchFamily="34" charset="0"/>
                  </a:rPr>
                  <a:t>c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E84C22"/>
                            </a:solidFill>
                            <a:latin typeface="Cambria Math" panose="02040503050406030204" pitchFamily="18" charset="0"/>
                            <a:cs typeface="Siyam Rupali" panose="02000500000000020004" pitchFamily="2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E84C2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Siyam Rupali" panose="02000500000000020004" pitchFamily="2" charset="0"/>
                          </a:rPr>
                          <m:t>y</m:t>
                        </m:r>
                      </m:e>
                    </m:acc>
                    <m:r>
                      <a:rPr lang="en-US" sz="2000" i="1">
                        <a:solidFill>
                          <a:srgbClr val="E84C2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Siyam Rupali" panose="02000500000000020004" pitchFamily="2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E84C2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Siyam Rupali" panose="02000500000000020004" pitchFamily="2" charset="0"/>
                      </a:rPr>
                      <m:t>m</m:t>
                    </m:r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E84C22"/>
                            </a:solidFill>
                            <a:latin typeface="Cambria Math" panose="02040503050406030204" pitchFamily="18" charset="0"/>
                            <a:cs typeface="Siyam Rupali" panose="02000500000000020004" pitchFamily="2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E84C2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Siyam Rupali" panose="02000500000000020004" pitchFamily="2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sz="1900" dirty="0" smtClean="0">
                    <a:solidFill>
                      <a:srgbClr val="E84C22"/>
                    </a:solidFill>
                  </a:rPr>
                  <a:t> </a:t>
                </a:r>
                <a:endParaRPr lang="en-US" sz="1900" dirty="0">
                  <a:solidFill>
                    <a:srgbClr val="E84C22"/>
                  </a:solidFill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028893" y="2058913"/>
                <a:ext cx="6264350" cy="3455196"/>
              </a:xfrm>
              <a:blipFill>
                <a:blip r:embed="rId2"/>
                <a:stretch>
                  <a:fillRect l="-1070" t="-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713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Analysis Method</a:t>
            </a:r>
            <a:endParaRPr lang="en-US" sz="3600" dirty="0"/>
          </a:p>
        </p:txBody>
      </p:sp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3028486"/>
                  </p:ext>
                </p:extLst>
              </p:nvPr>
            </p:nvGraphicFramePr>
            <p:xfrm>
              <a:off x="4946071" y="2049793"/>
              <a:ext cx="6705600" cy="277461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76041">
                      <a:extLst>
                        <a:ext uri="{9D8B030D-6E8A-4147-A177-3AD203B41FA5}">
                          <a16:colId xmlns:a16="http://schemas.microsoft.com/office/drawing/2014/main" val="928464319"/>
                        </a:ext>
                      </a:extLst>
                    </a:gridCol>
                    <a:gridCol w="1676041">
                      <a:extLst>
                        <a:ext uri="{9D8B030D-6E8A-4147-A177-3AD203B41FA5}">
                          <a16:colId xmlns:a16="http://schemas.microsoft.com/office/drawing/2014/main" val="463107572"/>
                        </a:ext>
                      </a:extLst>
                    </a:gridCol>
                    <a:gridCol w="1676759">
                      <a:extLst>
                        <a:ext uri="{9D8B030D-6E8A-4147-A177-3AD203B41FA5}">
                          <a16:colId xmlns:a16="http://schemas.microsoft.com/office/drawing/2014/main" val="1440301036"/>
                        </a:ext>
                      </a:extLst>
                    </a:gridCol>
                    <a:gridCol w="1676759">
                      <a:extLst>
                        <a:ext uri="{9D8B030D-6E8A-4147-A177-3AD203B41FA5}">
                          <a16:colId xmlns:a16="http://schemas.microsoft.com/office/drawing/2014/main" val="3696772644"/>
                        </a:ext>
                      </a:extLst>
                    </a:gridCol>
                  </a:tblGrid>
                  <a:tr h="51700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X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Y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XY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effectLst/>
                                      </a:rPr>
                                      <m:t>X</m:t>
                                    </m:r>
                                  </m:e>
                                  <m:sup>
                                    <m:r>
                                      <a:rPr lang="en-US" sz="1100">
                                        <a:effectLst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29515414"/>
                      </a:ext>
                    </a:extLst>
                  </a:tr>
                  <a:tr h="45152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350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2100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96064695"/>
                      </a:ext>
                    </a:extLst>
                  </a:tr>
                  <a:tr h="45152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775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6200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75499034"/>
                      </a:ext>
                    </a:extLst>
                  </a:tr>
                  <a:tr h="45152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1150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13800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144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24544593"/>
                      </a:ext>
                    </a:extLst>
                  </a:tr>
                  <a:tr h="45152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1395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19530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196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8402643"/>
                      </a:ext>
                    </a:extLst>
                  </a:tr>
                  <a:tr h="45152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1675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30150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324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156475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3028486"/>
                  </p:ext>
                </p:extLst>
              </p:nvPr>
            </p:nvGraphicFramePr>
            <p:xfrm>
              <a:off x="4946071" y="2049793"/>
              <a:ext cx="6705600" cy="277461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76041">
                      <a:extLst>
                        <a:ext uri="{9D8B030D-6E8A-4147-A177-3AD203B41FA5}">
                          <a16:colId xmlns:a16="http://schemas.microsoft.com/office/drawing/2014/main" val="928464319"/>
                        </a:ext>
                      </a:extLst>
                    </a:gridCol>
                    <a:gridCol w="1676041">
                      <a:extLst>
                        <a:ext uri="{9D8B030D-6E8A-4147-A177-3AD203B41FA5}">
                          <a16:colId xmlns:a16="http://schemas.microsoft.com/office/drawing/2014/main" val="463107572"/>
                        </a:ext>
                      </a:extLst>
                    </a:gridCol>
                    <a:gridCol w="1676759">
                      <a:extLst>
                        <a:ext uri="{9D8B030D-6E8A-4147-A177-3AD203B41FA5}">
                          <a16:colId xmlns:a16="http://schemas.microsoft.com/office/drawing/2014/main" val="1440301036"/>
                        </a:ext>
                      </a:extLst>
                    </a:gridCol>
                    <a:gridCol w="1676759">
                      <a:extLst>
                        <a:ext uri="{9D8B030D-6E8A-4147-A177-3AD203B41FA5}">
                          <a16:colId xmlns:a16="http://schemas.microsoft.com/office/drawing/2014/main" val="3696772644"/>
                        </a:ext>
                      </a:extLst>
                    </a:gridCol>
                  </a:tblGrid>
                  <a:tr h="51700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X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Y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XY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00727" t="-1176" r="-1455" b="-43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9515414"/>
                      </a:ext>
                    </a:extLst>
                  </a:tr>
                  <a:tr h="45152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350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2100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96064695"/>
                      </a:ext>
                    </a:extLst>
                  </a:tr>
                  <a:tr h="45152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775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6200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75499034"/>
                      </a:ext>
                    </a:extLst>
                  </a:tr>
                  <a:tr h="45152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1150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13800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144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24544593"/>
                      </a:ext>
                    </a:extLst>
                  </a:tr>
                  <a:tr h="45152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1395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19530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196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8402643"/>
                      </a:ext>
                    </a:extLst>
                  </a:tr>
                  <a:tr h="45152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1675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30150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324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156475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6057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Analysis Method</a:t>
            </a:r>
            <a:endParaRPr lang="en-US" sz="3600" dirty="0"/>
          </a:p>
        </p:txBody>
      </p:sp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6800134" y="1681420"/>
                <a:ext cx="3025187" cy="6824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Siyam Rupali" panose="02000500000000020004" pitchFamily="2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Siyam Rupali" panose="02000500000000020004" pitchFamily="2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dirty="0">
                    <a:latin typeface="Siyam Rupali" panose="02000500000000020004" pitchFamily="2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iyam Rupali" panose="02000500000000020004" pitchFamily="2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iyam Rupali" panose="02000500000000020004" pitchFamily="2" charset="0"/>
                          </a:rPr>
                          <m:t>6 + 8 + 12 + 14 + 18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iyam Rupali" panose="02000500000000020004" pitchFamily="2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>
                    <a:latin typeface="Siyam Rupali" panose="02000500000000020004" pitchFamily="2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 = 11.6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134" y="1681420"/>
                <a:ext cx="3025187" cy="682495"/>
              </a:xfrm>
              <a:prstGeom prst="rect">
                <a:avLst/>
              </a:prstGeom>
              <a:blipFill>
                <a:blip r:embed="rId4"/>
                <a:stretch>
                  <a:fillRect r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270526" y="2363915"/>
                <a:ext cx="4046301" cy="6883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Siyam Rupali" panose="02000500000000020004" pitchFamily="2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Siyam Rupali" panose="02000500000000020004" pitchFamily="2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dirty="0">
                    <a:latin typeface="Siyam Rupali" panose="02000500000000020004" pitchFamily="2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iyam Rupali" panose="02000500000000020004" pitchFamily="2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iyam Rupali" panose="02000500000000020004" pitchFamily="2" charset="0"/>
                          </a:rPr>
                          <m:t>350 + 775 + 1150 + 1395 + 1675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iyam Rupali" panose="02000500000000020004" pitchFamily="2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>
                    <a:latin typeface="Siyam Rupali" panose="02000500000000020004" pitchFamily="2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 = 1069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526" y="2363915"/>
                <a:ext cx="4046301" cy="688394"/>
              </a:xfrm>
              <a:prstGeom prst="rect">
                <a:avLst/>
              </a:prstGeom>
              <a:blipFill>
                <a:blip r:embed="rId5"/>
                <a:stretch>
                  <a:fillRect r="-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897026" y="2989358"/>
                <a:ext cx="4793300" cy="6883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Siyam Rupali" panose="02000500000000020004" pitchFamily="2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Siyam Rupali" panose="02000500000000020004" pitchFamily="2" charset="0"/>
                          </a:rPr>
                          <m:t>XY</m:t>
                        </m:r>
                      </m:e>
                    </m:acc>
                  </m:oMath>
                </a14:m>
                <a:r>
                  <a:rPr lang="en-US" dirty="0">
                    <a:latin typeface="Siyam Rupali" panose="02000500000000020004" pitchFamily="2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iyam Rupali" panose="02000500000000020004" pitchFamily="2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iyam Rupali" panose="02000500000000020004" pitchFamily="2" charset="0"/>
                          </a:rPr>
                          <m:t>2100 + 6200  +13800 + 19530 + 30150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iyam Rupali" panose="02000500000000020004" pitchFamily="2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>
                    <a:latin typeface="Siyam Rupali" panose="02000500000000020004" pitchFamily="2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 = 14356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026" y="2989358"/>
                <a:ext cx="4793300" cy="688394"/>
              </a:xfrm>
              <a:prstGeom prst="rect">
                <a:avLst/>
              </a:prstGeom>
              <a:blipFill>
                <a:blip r:embed="rId6"/>
                <a:stretch>
                  <a:fillRect r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6800134" y="3756033"/>
                <a:ext cx="2746136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Siyam Rupali" panose="02000500000000020004" pitchFamily="2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Siyam Rupali" panose="02000500000000020004" pitchFamily="2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Siyam Rupali" panose="02000500000000020004" pitchFamily="2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Siyam Rupali" panose="02000500000000020004" pitchFamily="2" charset="0"/>
                              </a:rPr>
                              <m:t>X</m:t>
                            </m:r>
                          </m:e>
                        </m:acc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Siyam Rupali" panose="02000500000000020004" pitchFamily="2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Siyam Rupali" panose="02000500000000020004" pitchFamily="2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Siyam Rupali" panose="02000500000000020004" pitchFamily="2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iyam Rupali" panose="02000500000000020004" pitchFamily="2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Siyam Rupali" panose="02000500000000020004" pitchFamily="2" charset="0"/>
                          </a:rPr>
                          <m:t>(11.6)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Siyam Rupali" panose="02000500000000020004" pitchFamily="2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Siyam Rupali" panose="02000500000000020004" pitchFamily="2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 = 134.56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134" y="3756033"/>
                <a:ext cx="2746136" cy="507831"/>
              </a:xfrm>
              <a:prstGeom prst="rect">
                <a:avLst/>
              </a:prstGeom>
              <a:blipFill>
                <a:blip r:embed="rId7"/>
                <a:stretch>
                  <a:fillRect l="-667" r="-1111" b="-1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6427139" y="4330367"/>
                <a:ext cx="3733073" cy="6824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Siyam Rupali" panose="02000500000000020004" pitchFamily="2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Siyam Rupali" panose="02000500000000020004" pitchFamily="2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Siyam Rupali" panose="02000500000000020004" pitchFamily="2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Siyam Rupali" panose="02000500000000020004" pitchFamily="2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dirty="0">
                    <a:latin typeface="Siyam Rupali" panose="02000500000000020004" pitchFamily="2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iyam Rupali" panose="02000500000000020004" pitchFamily="2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iyam Rupali" panose="02000500000000020004" pitchFamily="2" charset="0"/>
                          </a:rPr>
                          <m:t>36 +64 + 144 + 196 + 324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iyam Rupali" panose="02000500000000020004" pitchFamily="2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>
                    <a:latin typeface="Siyam Rupali" panose="02000500000000020004" pitchFamily="2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 = 152.8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139" y="4330367"/>
                <a:ext cx="3733073" cy="682495"/>
              </a:xfrm>
              <a:prstGeom prst="rect">
                <a:avLst/>
              </a:prstGeom>
              <a:blipFill>
                <a:blip r:embed="rId8"/>
                <a:stretch>
                  <a:fillRect r="-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77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Analysis Method</a:t>
            </a:r>
            <a:endParaRPr lang="en-US" sz="3600" dirty="0"/>
          </a:p>
        </p:txBody>
      </p:sp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6054513" y="1858584"/>
                <a:ext cx="4516429" cy="505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Siyam Rupali" panose="02000500000000020004" pitchFamily="2" charset="0"/>
                    <a:ea typeface="Times New Roman" panose="02020603050405020304" pitchFamily="18" charset="0"/>
                  </a:rPr>
                  <a:t>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iyam Rupali" panose="02000500000000020004" pitchFamily="2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iyam Rupali" panose="02000500000000020004" pitchFamily="2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iyam Rupali" panose="02000500000000020004" pitchFamily="2" charset="0"/>
                              </a:rPr>
                              <m:t>11.6 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iyam Rupali" panose="02000500000000020004" pitchFamily="2" charset="0"/>
                              </a:rPr>
                              <m:t>x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iyam Rupali" panose="02000500000000020004" pitchFamily="2" charset="0"/>
                              </a:rPr>
                              <m:t> 1069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iyam Rupali" panose="02000500000000020004" pitchFamily="2" charset="0"/>
                              </a:rPr>
                              <m:t>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iyam Rupali" panose="02000500000000020004" pitchFamily="2" charset="0"/>
                          </a:rPr>
                          <m:t> − 14356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iyam Rupali" panose="02000500000000020004" pitchFamily="2" charset="0"/>
                          </a:rPr>
                          <m:t>134.56 − 152.8</m:t>
                        </m:r>
                      </m:den>
                    </m:f>
                  </m:oMath>
                </a14:m>
                <a:r>
                  <a:rPr lang="en-US" dirty="0">
                    <a:latin typeface="Siyam Rupali" panose="02000500000000020004" pitchFamily="2" charset="0"/>
                    <a:ea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iyam Rupali" panose="02000500000000020004" pitchFamily="2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iyam Rupali" panose="02000500000000020004" pitchFamily="2" charset="0"/>
                          </a:rPr>
                          <m:t>−1955.6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iyam Rupali" panose="02000500000000020004" pitchFamily="2" charset="0"/>
                          </a:rPr>
                          <m:t>−18.24</m:t>
                        </m:r>
                      </m:den>
                    </m:f>
                  </m:oMath>
                </a14:m>
                <a:r>
                  <a:rPr lang="en-US" dirty="0">
                    <a:latin typeface="Siyam Rupali" panose="02000500000000020004" pitchFamily="2" charset="0"/>
                    <a:ea typeface="Times New Roman" panose="02020603050405020304" pitchFamily="18" charset="0"/>
                  </a:rPr>
                  <a:t> = 107.21</a:t>
                </a:r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513" y="1858584"/>
                <a:ext cx="4516429" cy="505331"/>
              </a:xfrm>
              <a:prstGeom prst="rect">
                <a:avLst/>
              </a:prstGeom>
              <a:blipFill>
                <a:blip r:embed="rId4"/>
                <a:stretch>
                  <a:fillRect l="-1080" r="-405"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6055724" y="2696112"/>
            <a:ext cx="426110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Siyam Rupali" panose="02000500000000020004" pitchFamily="2" charset="0"/>
                <a:ea typeface="Times New Roman" panose="02020603050405020304" pitchFamily="18" charset="0"/>
                <a:cs typeface="Vrinda" panose="020B0502040204020203" pitchFamily="34" charset="0"/>
              </a:rPr>
              <a:t>C = 1069 – (107.21 * 11.6) = - 174.6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25751" y="3881398"/>
            <a:ext cx="3773951" cy="738664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800" dirty="0">
                <a:solidFill>
                  <a:schemeClr val="bg1"/>
                </a:solidFill>
                <a:latin typeface="Siyam Rupali" panose="02000500000000020004" pitchFamily="2" charset="0"/>
                <a:ea typeface="Calibri" panose="020F0502020204030204" pitchFamily="34" charset="0"/>
                <a:cs typeface="Vrinda" panose="020B0502040204020203" pitchFamily="34" charset="0"/>
              </a:rPr>
              <a:t>y = 107.21x – 174.6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7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Analysis Method</a:t>
            </a:r>
            <a:endParaRPr lang="en-US" sz="3600" dirty="0"/>
          </a:p>
        </p:txBody>
      </p:sp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891" y="1719695"/>
            <a:ext cx="6563893" cy="325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5" y="1316182"/>
            <a:ext cx="5490224" cy="4805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64781" y="2355273"/>
            <a:ext cx="48490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What is 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Regression Problem</a:t>
            </a:r>
            <a:endParaRPr lang="en-US" sz="2000" dirty="0" smtClean="0">
              <a:solidFill>
                <a:schemeClr val="bg1"/>
              </a:solidFill>
              <a:latin typeface="+mj-lt"/>
            </a:endParaRPr>
          </a:p>
          <a:p>
            <a:pPr algn="ctr"/>
            <a:endParaRPr lang="en-US" sz="2000" dirty="0" smtClean="0">
              <a:solidFill>
                <a:schemeClr val="bg1"/>
              </a:solidFill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Difference with Classification and Clustering</a:t>
            </a:r>
            <a:endParaRPr lang="en-US" sz="2000" dirty="0" smtClean="0">
              <a:solidFill>
                <a:schemeClr val="bg1"/>
              </a:solidFill>
              <a:latin typeface="+mj-lt"/>
            </a:endParaRPr>
          </a:p>
          <a:p>
            <a:pPr algn="ctr"/>
            <a:endParaRPr lang="en-US" sz="2000" dirty="0" smtClean="0">
              <a:solidFill>
                <a:schemeClr val="bg1"/>
              </a:solidFill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Implementation on a Simple Dataset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algn="ctr"/>
            <a:endParaRPr lang="en-US" sz="2000" dirty="0" smtClean="0">
              <a:solidFill>
                <a:schemeClr val="bg1"/>
              </a:solidFill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Implement on 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Dataset From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Kaggle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568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7547" y="2745736"/>
            <a:ext cx="6264350" cy="169685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200" dirty="0" smtClean="0"/>
              <a:t>Find out the simplest form of relationship amongst Independent and Dependent variable(s)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72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With Clustering and Classification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93427547"/>
              </p:ext>
            </p:extLst>
          </p:nvPr>
        </p:nvGraphicFramePr>
        <p:xfrm>
          <a:off x="5042911" y="2234339"/>
          <a:ext cx="6264276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92">
                  <a:extLst>
                    <a:ext uri="{9D8B030D-6E8A-4147-A177-3AD203B41FA5}">
                      <a16:colId xmlns:a16="http://schemas.microsoft.com/office/drawing/2014/main" val="1101771422"/>
                    </a:ext>
                  </a:extLst>
                </a:gridCol>
                <a:gridCol w="2088092">
                  <a:extLst>
                    <a:ext uri="{9D8B030D-6E8A-4147-A177-3AD203B41FA5}">
                      <a16:colId xmlns:a16="http://schemas.microsoft.com/office/drawing/2014/main" val="928272163"/>
                    </a:ext>
                  </a:extLst>
                </a:gridCol>
                <a:gridCol w="2088092">
                  <a:extLst>
                    <a:ext uri="{9D8B030D-6E8A-4147-A177-3AD203B41FA5}">
                      <a16:colId xmlns:a16="http://schemas.microsoft.com/office/drawing/2014/main" val="1931681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 /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Used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56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Continuous</a:t>
                      </a:r>
                      <a:r>
                        <a:rPr lang="en-US" baseline="0" dirty="0" smtClean="0"/>
                        <a:t> / Continuous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Labeled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311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Continuous / Discrete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Labeled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0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Clustering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Continuous / Discrete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Un-Labeled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57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76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779" y="2507672"/>
            <a:ext cx="3501197" cy="3172691"/>
          </a:xfrm>
        </p:spPr>
        <p:txBody>
          <a:bodyPr/>
          <a:lstStyle/>
          <a:p>
            <a:r>
              <a:rPr lang="en-US" sz="3600" dirty="0" smtClean="0"/>
              <a:t>Regression Concept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endParaRPr lang="en-US" sz="2400" i="1" u="sng" dirty="0"/>
          </a:p>
        </p:txBody>
      </p:sp>
      <p:grpSp>
        <p:nvGrpSpPr>
          <p:cNvPr id="6" name="Group 5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91" y="2131986"/>
            <a:ext cx="6705260" cy="2592440"/>
          </a:xfrm>
        </p:spPr>
      </p:pic>
    </p:spTree>
    <p:extLst>
      <p:ext uri="{BB962C8B-B14F-4D97-AF65-F5344CB8AC3E}">
        <p14:creationId xmlns:p14="http://schemas.microsoft.com/office/powerpoint/2010/main" val="26286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922" y="2726100"/>
            <a:ext cx="3501197" cy="1223298"/>
          </a:xfrm>
        </p:spPr>
        <p:txBody>
          <a:bodyPr/>
          <a:lstStyle/>
          <a:p>
            <a:r>
              <a:rPr lang="en-US" sz="3600" dirty="0" smtClean="0"/>
              <a:t>Simple Dataset</a:t>
            </a:r>
            <a:endParaRPr lang="en-US" sz="3600" dirty="0"/>
          </a:p>
        </p:txBody>
      </p:sp>
      <p:grpSp>
        <p:nvGrpSpPr>
          <p:cNvPr id="6" name="Group 5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982486"/>
              </p:ext>
            </p:extLst>
          </p:nvPr>
        </p:nvGraphicFramePr>
        <p:xfrm>
          <a:off x="5206711" y="2225229"/>
          <a:ext cx="62753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694">
                  <a:extLst>
                    <a:ext uri="{9D8B030D-6E8A-4147-A177-3AD203B41FA5}">
                      <a16:colId xmlns:a16="http://schemas.microsoft.com/office/drawing/2014/main" val="1398709468"/>
                    </a:ext>
                  </a:extLst>
                </a:gridCol>
                <a:gridCol w="3137694">
                  <a:extLst>
                    <a:ext uri="{9D8B030D-6E8A-4147-A177-3AD203B41FA5}">
                      <a16:colId xmlns:a16="http://schemas.microsoft.com/office/drawing/2014/main" val="1383476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22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692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775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620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170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1395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29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1675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8594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61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of the Dataset</a:t>
            </a:r>
            <a:endParaRPr lang="en-US" sz="3600" dirty="0"/>
          </a:p>
        </p:txBody>
      </p:sp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805" y="1662545"/>
            <a:ext cx="6919302" cy="334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6602" y="2219264"/>
            <a:ext cx="6264350" cy="22696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>
                <a:solidFill>
                  <a:schemeClr val="accent1"/>
                </a:solidFill>
              </a:rPr>
              <a:t>Find out the minimum distant line from all data points!</a:t>
            </a:r>
            <a:endParaRPr lang="en-US" sz="3600" b="1" dirty="0" smtClean="0">
              <a:solidFill>
                <a:schemeClr val="accent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47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Worked Out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028893" y="2058913"/>
                <a:ext cx="6264350" cy="25407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900" b="1" dirty="0" smtClean="0">
                    <a:solidFill>
                      <a:schemeClr val="accent1"/>
                    </a:solidFill>
                  </a:rPr>
                  <a:t>*Linear Relationship: </a:t>
                </a:r>
                <a:r>
                  <a:rPr lang="en-US" sz="1900" dirty="0" smtClean="0">
                    <a:solidFill>
                      <a:schemeClr val="accent1"/>
                    </a:solidFill>
                  </a:rPr>
                  <a:t>Y = </a:t>
                </a:r>
                <a:r>
                  <a:rPr lang="en-US" sz="1900" dirty="0" err="1" smtClean="0">
                    <a:solidFill>
                      <a:schemeClr val="accent1"/>
                    </a:solidFill>
                  </a:rPr>
                  <a:t>mX</a:t>
                </a:r>
                <a:r>
                  <a:rPr lang="en-US" sz="1900" dirty="0" smtClean="0">
                    <a:solidFill>
                      <a:schemeClr val="accent1"/>
                    </a:solidFill>
                  </a:rPr>
                  <a:t> + C</a:t>
                </a:r>
              </a:p>
              <a:p>
                <a:pPr marL="0" indent="0">
                  <a:buNone/>
                </a:pPr>
                <a:r>
                  <a:rPr lang="en-US" sz="1900" b="1" dirty="0" smtClean="0">
                    <a:solidFill>
                      <a:schemeClr val="accent1"/>
                    </a:solidFill>
                  </a:rPr>
                  <a:t>*True / Target Function: </a:t>
                </a:r>
                <a:r>
                  <a:rPr lang="en-US" sz="1900" dirty="0" smtClean="0">
                    <a:solidFill>
                      <a:schemeClr val="accent1"/>
                    </a:solidFill>
                  </a:rPr>
                  <a:t>Y = X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𝑜𝑝𝑡𝑖𝑚𝑎𝑙</m:t>
                        </m:r>
                      </m:sub>
                    </m:sSub>
                  </m:oMath>
                </a14:m>
                <a:r>
                  <a:rPr lang="en-US" sz="1900" dirty="0" smtClean="0">
                    <a:solidFill>
                      <a:schemeClr val="accent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𝑜𝑝𝑡𝑖𝑚𝑎𝑙</m:t>
                        </m:r>
                      </m:sub>
                    </m:sSub>
                  </m:oMath>
                </a14:m>
                <a:endParaRPr lang="en-US" sz="1900" dirty="0" smtClean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900" b="1" dirty="0" smtClean="0">
                    <a:solidFill>
                      <a:schemeClr val="accent1"/>
                    </a:solidFill>
                  </a:rPr>
                  <a:t>*We want to APPROXIMATE this target function! </a:t>
                </a:r>
              </a:p>
              <a:p>
                <a:pPr marL="0" indent="0">
                  <a:buNone/>
                </a:pPr>
                <a:r>
                  <a:rPr lang="en-US" sz="1900" b="1" dirty="0" smtClean="0">
                    <a:solidFill>
                      <a:schemeClr val="accent1"/>
                    </a:solidFill>
                  </a:rPr>
                  <a:t>*Hypothesis:</a:t>
                </a:r>
                <a:r>
                  <a:rPr lang="en-US" sz="1900" dirty="0" smtClean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900" dirty="0" smtClean="0">
                    <a:solidFill>
                      <a:schemeClr val="accent1"/>
                    </a:solidFill>
                  </a:rPr>
                  <a:t>Set of all possible Y = </a:t>
                </a:r>
                <a:r>
                  <a:rPr lang="en-US" sz="1900" dirty="0" err="1" smtClean="0">
                    <a:solidFill>
                      <a:schemeClr val="accent1"/>
                    </a:solidFill>
                  </a:rPr>
                  <a:t>mX</a:t>
                </a:r>
                <a:r>
                  <a:rPr lang="en-US" sz="1900" dirty="0" smtClean="0">
                    <a:solidFill>
                      <a:schemeClr val="accent1"/>
                    </a:solidFill>
                  </a:rPr>
                  <a:t> + C (which are considered to be closest to Target Function)</a:t>
                </a:r>
              </a:p>
              <a:p>
                <a:pPr marL="0" indent="0">
                  <a:buNone/>
                </a:pPr>
                <a:endParaRPr lang="en-US" sz="1900" dirty="0" smtClean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028893" y="2058913"/>
                <a:ext cx="6264350" cy="2540780"/>
              </a:xfrm>
              <a:blipFill>
                <a:blip r:embed="rId2"/>
                <a:stretch>
                  <a:fillRect l="-973" t="-1199" r="-1167" b="-2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56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704</TotalTime>
  <Words>221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Calibri</vt:lpstr>
      <vt:lpstr>Calibri Light</vt:lpstr>
      <vt:lpstr>Cambria Math</vt:lpstr>
      <vt:lpstr>Rockwell</vt:lpstr>
      <vt:lpstr>Showcard Gothic</vt:lpstr>
      <vt:lpstr>Siyam Rupali</vt:lpstr>
      <vt:lpstr>Times New Roman</vt:lpstr>
      <vt:lpstr>Vrinda</vt:lpstr>
      <vt:lpstr>Wingdings</vt:lpstr>
      <vt:lpstr>Atlas</vt:lpstr>
      <vt:lpstr>Machine Learning 101</vt:lpstr>
      <vt:lpstr>Contents</vt:lpstr>
      <vt:lpstr>Regression</vt:lpstr>
      <vt:lpstr>Difference With Clustering and Classification</vt:lpstr>
      <vt:lpstr>Regression Concept    </vt:lpstr>
      <vt:lpstr>Simple Dataset</vt:lpstr>
      <vt:lpstr>Plot of the Dataset</vt:lpstr>
      <vt:lpstr>Target</vt:lpstr>
      <vt:lpstr>Example Worked Out</vt:lpstr>
      <vt:lpstr>Numerical Analysis Method</vt:lpstr>
      <vt:lpstr>Numerical Analysis Method</vt:lpstr>
      <vt:lpstr>Numerical Analysis Method</vt:lpstr>
      <vt:lpstr>Numerical Analysis Method</vt:lpstr>
      <vt:lpstr>Numerical Analysis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101</dc:title>
  <dc:creator>Nafis Neehal</dc:creator>
  <cp:lastModifiedBy>Nafis Neehal</cp:lastModifiedBy>
  <cp:revision>208</cp:revision>
  <dcterms:created xsi:type="dcterms:W3CDTF">2018-01-23T18:58:29Z</dcterms:created>
  <dcterms:modified xsi:type="dcterms:W3CDTF">2018-03-20T18:38:55Z</dcterms:modified>
</cp:coreProperties>
</file>