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98" r:id="rId5"/>
    <p:sldId id="272" r:id="rId6"/>
    <p:sldId id="273" r:id="rId7"/>
    <p:sldId id="288" r:id="rId8"/>
    <p:sldId id="289" r:id="rId9"/>
    <p:sldId id="299" r:id="rId10"/>
    <p:sldId id="304" r:id="rId11"/>
    <p:sldId id="30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FE15F06-FD0B-40B3-966B-BE3ACEF727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2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9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5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5F06-FD0B-40B3-966B-BE3ACEF727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E15F06-FD0B-40B3-966B-BE3ACEF727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15F06-FD0B-40B3-966B-BE3ACEF727A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CE79-9758-404E-9AA2-6E151531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6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6:  Naïve Bayes Classifier</a:t>
            </a:r>
          </a:p>
          <a:p>
            <a:endParaRPr lang="en-US" dirty="0"/>
          </a:p>
          <a:p>
            <a:pPr algn="r"/>
            <a:r>
              <a:rPr lang="en-US" dirty="0" smtClean="0"/>
              <a:t>Nafis Neehal, Lecturer, CSE, DIU.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0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&lt;wear coat&gt; = no, if X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959620" y="1701725"/>
                <a:ext cx="6264350" cy="31226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𝐶𝑙𝑜𝑢𝑑𝑦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 .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𝑊𝑎𝑟𝑚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 .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𝑂𝑢𝑡𝑑𝑜𝑜𝑟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 .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𝐶𝑙𝑜𝑢𝑑𝑦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𝑊𝑎𝑟𝑚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𝑂𝑢𝑡𝑑𝑜𝑜𝑟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</a:t>
                </a:r>
                <a:r>
                  <a:rPr lang="en-US" dirty="0" smtClean="0"/>
                  <a:t>0.80498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59620" y="1701725"/>
                <a:ext cx="6264350" cy="3122687"/>
              </a:xfrm>
              <a:blipFill rotWithShape="0">
                <a:blip r:embed="rId2"/>
                <a:stretch>
                  <a:fillRect l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9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13637" y="3073326"/>
                <a:ext cx="6264350" cy="66219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bn-IN" sz="2800" dirty="0"/>
                  <a:t> </a:t>
                </a:r>
                <a:r>
                  <a:rPr lang="en-US" sz="2800" dirty="0"/>
                  <a:t>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Yes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13637" y="3073326"/>
                <a:ext cx="6264350" cy="662190"/>
              </a:xfrm>
              <a:blipFill>
                <a:blip r:embed="rId2"/>
                <a:stretch>
                  <a:fillRect t="-3670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3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Steps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9055" y="1108364"/>
            <a:ext cx="6264350" cy="46135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Map categorical options of each features to discrete integers (Ex – Outlook can be Sunny/Cloudy, Replace Sunny with 0 and Cloudy with 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Save each feature in a separate vector/</a:t>
            </a:r>
            <a:r>
              <a:rPr lang="en-US" dirty="0" err="1" smtClean="0"/>
              <a:t>numpy</a:t>
            </a:r>
            <a:r>
              <a:rPr lang="en-US" dirty="0" smtClean="0"/>
              <a:t> array/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Save target variable values (wear coat - column) in a separate </a:t>
            </a:r>
            <a:r>
              <a:rPr lang="en-US" dirty="0"/>
              <a:t>vector/</a:t>
            </a:r>
            <a:r>
              <a:rPr lang="en-US" dirty="0" err="1"/>
              <a:t>numpy</a:t>
            </a:r>
            <a:r>
              <a:rPr lang="en-US" dirty="0"/>
              <a:t> array/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Plug the formulae into your code and replace with proper values </a:t>
            </a:r>
            <a:r>
              <a:rPr lang="en-US" dirty="0" smtClean="0">
                <a:solidFill>
                  <a:srgbClr val="FF0000"/>
                </a:solidFill>
              </a:rPr>
              <a:t>(no hardcode, it has to be dynamic)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Finally calculate both the probabilities, and the option with the biggest probability is the answer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9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5" y="1316182"/>
            <a:ext cx="5490224" cy="4805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4781" y="2355273"/>
            <a:ext cx="4849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What is Naïve Bayes Classifier?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Application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Implementation on a Simple Dataset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sz="2000" dirty="0" smtClean="0">
              <a:solidFill>
                <a:schemeClr val="bg1"/>
              </a:solidFill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Implement on Dataset From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</a:rPr>
              <a:t>Kaggle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6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7547" y="2745736"/>
            <a:ext cx="6264350" cy="169685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dirty="0" smtClean="0"/>
              <a:t>Applies Bayes theorem to find out the likelihood of occurring the given event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79759" y="3020211"/>
                <a:ext cx="2901500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759" y="3020211"/>
                <a:ext cx="2901500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7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922" y="2726100"/>
            <a:ext cx="3501197" cy="1223298"/>
          </a:xfrm>
        </p:spPr>
        <p:txBody>
          <a:bodyPr/>
          <a:lstStyle/>
          <a:p>
            <a:r>
              <a:rPr lang="en-US" sz="3600" dirty="0" smtClean="0"/>
              <a:t>Hypothetical Dataset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9456135"/>
                  </p:ext>
                </p:extLst>
              </p:nvPr>
            </p:nvGraphicFramePr>
            <p:xfrm>
              <a:off x="4738255" y="1787235"/>
              <a:ext cx="7051965" cy="3048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10393">
                      <a:extLst>
                        <a:ext uri="{9D8B030D-6E8A-4147-A177-3AD203B41FA5}">
                          <a16:colId xmlns:a16="http://schemas.microsoft.com/office/drawing/2014/main" xmlns="" val="3608632992"/>
                        </a:ext>
                      </a:extLst>
                    </a:gridCol>
                    <a:gridCol w="1410393">
                      <a:extLst>
                        <a:ext uri="{9D8B030D-6E8A-4147-A177-3AD203B41FA5}">
                          <a16:colId xmlns:a16="http://schemas.microsoft.com/office/drawing/2014/main" xmlns="" val="3507345648"/>
                        </a:ext>
                      </a:extLst>
                    </a:gridCol>
                    <a:gridCol w="1410393">
                      <a:extLst>
                        <a:ext uri="{9D8B030D-6E8A-4147-A177-3AD203B41FA5}">
                          <a16:colId xmlns:a16="http://schemas.microsoft.com/office/drawing/2014/main" xmlns="" val="2185756986"/>
                        </a:ext>
                      </a:extLst>
                    </a:gridCol>
                    <a:gridCol w="1410393">
                      <a:extLst>
                        <a:ext uri="{9D8B030D-6E8A-4147-A177-3AD203B41FA5}">
                          <a16:colId xmlns:a16="http://schemas.microsoft.com/office/drawing/2014/main" xmlns="" val="4249265230"/>
                        </a:ext>
                      </a:extLst>
                    </a:gridCol>
                    <a:gridCol w="1410393">
                      <a:extLst>
                        <a:ext uri="{9D8B030D-6E8A-4147-A177-3AD203B41FA5}">
                          <a16:colId xmlns:a16="http://schemas.microsoft.com/office/drawing/2014/main" xmlns="" val="2052537199"/>
                        </a:ext>
                      </a:extLst>
                    </a:gridCol>
                  </a:tblGrid>
                  <a:tr h="34490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Day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Outlook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Temperature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Routine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Wear Coat?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929439059"/>
                      </a:ext>
                    </a:extLst>
                  </a:tr>
                  <a:tr h="3861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Sunny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Cold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Indoor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No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2229616878"/>
                      </a:ext>
                    </a:extLst>
                  </a:tr>
                  <a:tr h="3861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Sunny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Warm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Outdoor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No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182375403"/>
                      </a:ext>
                    </a:extLst>
                  </a:tr>
                  <a:tr h="3861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Cloudy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Warm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Indoor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No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2695536139"/>
                      </a:ext>
                    </a:extLst>
                  </a:tr>
                  <a:tr h="3861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Sunny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Warm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Indoor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No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430969862"/>
                      </a:ext>
                    </a:extLst>
                  </a:tr>
                  <a:tr h="3861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Cloudy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Cold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Indoor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Yes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3370453974"/>
                      </a:ext>
                    </a:extLst>
                  </a:tr>
                  <a:tr h="3861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Cloudy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Cold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Outdoor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Yes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2033261837"/>
                      </a:ext>
                    </a:extLst>
                  </a:tr>
                  <a:tr h="3861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Sunny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Cold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Outdoor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Yes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33743775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9456135"/>
                  </p:ext>
                </p:extLst>
              </p:nvPr>
            </p:nvGraphicFramePr>
            <p:xfrm>
              <a:off x="4738255" y="1787235"/>
              <a:ext cx="7051965" cy="3048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10393">
                      <a:extLst>
                        <a:ext uri="{9D8B030D-6E8A-4147-A177-3AD203B41FA5}">
                          <a16:colId xmlns:a16="http://schemas.microsoft.com/office/drawing/2014/main" val="3608632992"/>
                        </a:ext>
                      </a:extLst>
                    </a:gridCol>
                    <a:gridCol w="1410393">
                      <a:extLst>
                        <a:ext uri="{9D8B030D-6E8A-4147-A177-3AD203B41FA5}">
                          <a16:colId xmlns:a16="http://schemas.microsoft.com/office/drawing/2014/main" val="3507345648"/>
                        </a:ext>
                      </a:extLst>
                    </a:gridCol>
                    <a:gridCol w="1410393">
                      <a:extLst>
                        <a:ext uri="{9D8B030D-6E8A-4147-A177-3AD203B41FA5}">
                          <a16:colId xmlns:a16="http://schemas.microsoft.com/office/drawing/2014/main" val="2185756986"/>
                        </a:ext>
                      </a:extLst>
                    </a:gridCol>
                    <a:gridCol w="1410393">
                      <a:extLst>
                        <a:ext uri="{9D8B030D-6E8A-4147-A177-3AD203B41FA5}">
                          <a16:colId xmlns:a16="http://schemas.microsoft.com/office/drawing/2014/main" val="4249265230"/>
                        </a:ext>
                      </a:extLst>
                    </a:gridCol>
                    <a:gridCol w="1410393">
                      <a:extLst>
                        <a:ext uri="{9D8B030D-6E8A-4147-A177-3AD203B41FA5}">
                          <a16:colId xmlns:a16="http://schemas.microsoft.com/office/drawing/2014/main" val="2052537199"/>
                        </a:ext>
                      </a:extLst>
                    </a:gridCol>
                  </a:tblGrid>
                  <a:tr h="34490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Day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Outlook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Temperature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Routine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Wear Coat?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29439059"/>
                      </a:ext>
                    </a:extLst>
                  </a:tr>
                  <a:tr h="3861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31" t="-92063" r="-400862" b="-6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Sunny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Cold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Indoor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No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29616878"/>
                      </a:ext>
                    </a:extLst>
                  </a:tr>
                  <a:tr h="3861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31" t="-189063" r="-400862" b="-4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Sunny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Warm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Outdoor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No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82375403"/>
                      </a:ext>
                    </a:extLst>
                  </a:tr>
                  <a:tr h="3861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31" t="-293651" r="-400862" b="-4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Cloudy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Warm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Indoor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No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95536139"/>
                      </a:ext>
                    </a:extLst>
                  </a:tr>
                  <a:tr h="3861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31" t="-387500" r="-4008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Sunny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Warm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Indoor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No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30969862"/>
                      </a:ext>
                    </a:extLst>
                  </a:tr>
                  <a:tr h="3861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31" t="-495238" r="-400862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Cloudy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Cold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Indoor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Yes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70453974"/>
                      </a:ext>
                    </a:extLst>
                  </a:tr>
                  <a:tr h="3861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31" t="-585938" r="-400862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Cloudy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Cold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Outdoor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Yes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33261837"/>
                      </a:ext>
                    </a:extLst>
                  </a:tr>
                  <a:tr h="3861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31" t="-696825" r="-40086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Sunny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Cold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Outdoor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Yes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743775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46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5056602" y="2363915"/>
            <a:ext cx="6264350" cy="1604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3 Features – 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Outlook, Temperature, Routine</a:t>
            </a:r>
          </a:p>
        </p:txBody>
      </p:sp>
    </p:spTree>
    <p:extLst>
      <p:ext uri="{BB962C8B-B14F-4D97-AF65-F5344CB8AC3E}">
        <p14:creationId xmlns:p14="http://schemas.microsoft.com/office/powerpoint/2010/main" val="20433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6602" y="2219264"/>
            <a:ext cx="6264350" cy="226960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If data point is 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&lt;Cloudy, Warm, Outdoor&gt;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</a:rPr>
              <a:t>t</a:t>
            </a:r>
            <a:r>
              <a:rPr lang="en-US" sz="3600" b="1" dirty="0" smtClean="0">
                <a:solidFill>
                  <a:schemeClr val="accent1"/>
                </a:solidFill>
              </a:rPr>
              <a:t>hen outcome?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Worked Out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8893" y="2058913"/>
            <a:ext cx="6264350" cy="2540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solidFill>
                  <a:schemeClr val="accent1"/>
                </a:solidFill>
              </a:rPr>
              <a:t>Let,  X = &lt;cloudy, warm, outdoor&gt;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1"/>
                </a:solidFill>
              </a:rPr>
              <a:t>We have to find out,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1"/>
                </a:solidFill>
              </a:rPr>
              <a:t>P (C = Yes | X) &amp; P(C = No | X)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1"/>
                </a:solidFill>
              </a:rPr>
              <a:t>Whichever value is highest, will be the answer!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6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&lt;wear coat&gt; = yes, if X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959620" y="1701725"/>
                <a:ext cx="6264350" cy="312268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Yes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Yes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Yes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𝐶𝑙𝑜𝑢𝑑𝑦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Yes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 .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𝑊𝑎𝑟𝑚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Yes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 .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𝑂𝑢𝑡𝑑𝑜𝑜𝑟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Yes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 .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Yes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𝐶𝑙𝑜𝑢𝑑𝑦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𝑊𝑎𝑟𝑚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𝑂𝑢𝑡𝑑𝑜𝑜𝑟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</a:t>
                </a:r>
                <a:r>
                  <a:rPr lang="en-US" dirty="0"/>
                  <a:t>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59620" y="1701725"/>
                <a:ext cx="6264350" cy="3122687"/>
              </a:xfrm>
              <a:blipFill>
                <a:blip r:embed="rId2"/>
                <a:stretch>
                  <a:fillRect l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8666276" y="6036181"/>
            <a:ext cx="2417748" cy="821819"/>
            <a:chOff x="8666276" y="6036181"/>
            <a:chExt cx="2417748" cy="8218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12857" y1="27273" x2="12857" y2="27273"/>
                          <a14:backgroundMark x1="17143" y1="83636" x2="17143" y2="83636"/>
                          <a14:backgroundMark x1="77857" y1="78182" x2="77857" y2="78182"/>
                          <a14:backgroundMark x1="80000" y1="21818" x2="80000" y2="21818"/>
                          <a14:backgroundMark x1="81429" y1="22727" x2="81429" y2="22727"/>
                          <a14:backgroundMark x1="95714" y1="25455" x2="95714" y2="2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276" y="6036181"/>
              <a:ext cx="1045952" cy="82181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49630" y="6368378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Showcard Gothic" panose="04020904020102020604" pitchFamily="82" charset="0"/>
                </a:rPr>
                <a:t>Cognota.ai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1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757</TotalTime>
  <Words>323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Cambria Math</vt:lpstr>
      <vt:lpstr>Rockwell</vt:lpstr>
      <vt:lpstr>Showcard Gothic</vt:lpstr>
      <vt:lpstr>Vrinda</vt:lpstr>
      <vt:lpstr>Wingdings</vt:lpstr>
      <vt:lpstr>Atlas</vt:lpstr>
      <vt:lpstr>Machine Learning 101</vt:lpstr>
      <vt:lpstr>Contents</vt:lpstr>
      <vt:lpstr>Naïve Bayes Classifier</vt:lpstr>
      <vt:lpstr>Bayes Theorem</vt:lpstr>
      <vt:lpstr>Hypothetical Dataset</vt:lpstr>
      <vt:lpstr>Features</vt:lpstr>
      <vt:lpstr>Target</vt:lpstr>
      <vt:lpstr>Example Worked Out</vt:lpstr>
      <vt:lpstr>Probability of &lt;wear coat&gt; = yes, if X</vt:lpstr>
      <vt:lpstr>Probability of &lt;wear coat&gt; = no, if X</vt:lpstr>
      <vt:lpstr>Answer</vt:lpstr>
      <vt:lpstr>Implementation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Nafis Neehal</dc:creator>
  <cp:lastModifiedBy>Administrator</cp:lastModifiedBy>
  <cp:revision>231</cp:revision>
  <dcterms:created xsi:type="dcterms:W3CDTF">2018-01-23T18:58:29Z</dcterms:created>
  <dcterms:modified xsi:type="dcterms:W3CDTF">2018-03-28T04:51:13Z</dcterms:modified>
</cp:coreProperties>
</file>